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26"/>
  </p:notesMasterIdLst>
  <p:handoutMasterIdLst>
    <p:handoutMasterId r:id="rId27"/>
  </p:handoutMasterIdLst>
  <p:sldIdLst>
    <p:sldId id="256" r:id="rId3"/>
    <p:sldId id="284" r:id="rId4"/>
    <p:sldId id="282" r:id="rId5"/>
    <p:sldId id="291" r:id="rId6"/>
    <p:sldId id="283" r:id="rId7"/>
    <p:sldId id="296" r:id="rId8"/>
    <p:sldId id="274" r:id="rId9"/>
    <p:sldId id="285" r:id="rId10"/>
    <p:sldId id="286" r:id="rId11"/>
    <p:sldId id="287" r:id="rId12"/>
    <p:sldId id="288" r:id="rId13"/>
    <p:sldId id="290" r:id="rId14"/>
    <p:sldId id="297" r:id="rId15"/>
    <p:sldId id="298" r:id="rId16"/>
    <p:sldId id="289" r:id="rId17"/>
    <p:sldId id="299" r:id="rId18"/>
    <p:sldId id="300" r:id="rId19"/>
    <p:sldId id="275" r:id="rId20"/>
    <p:sldId id="270" r:id="rId21"/>
    <p:sldId id="303" r:id="rId22"/>
    <p:sldId id="302" r:id="rId23"/>
    <p:sldId id="301"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35" autoAdjust="0"/>
    <p:restoredTop sz="81802" autoAdjust="0"/>
  </p:normalViewPr>
  <p:slideViewPr>
    <p:cSldViewPr snapToGrid="0">
      <p:cViewPr varScale="1">
        <p:scale>
          <a:sx n="57" d="100"/>
          <a:sy n="57" d="100"/>
        </p:scale>
        <p:origin x="84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11" d="100"/>
        <a:sy n="111" d="100"/>
      </p:scale>
      <p:origin x="0" y="0"/>
    </p:cViewPr>
  </p:sorterViewPr>
  <p:notesViewPr>
    <p:cSldViewPr snapToGrid="0">
      <p:cViewPr varScale="1">
        <p:scale>
          <a:sx n="53" d="100"/>
          <a:sy n="53" d="100"/>
        </p:scale>
        <p:origin x="207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F0574B-A8E6-8D45-8C4D-A83C2944EEEE}" type="datetimeFigureOut">
              <a:rPr lang="en-US" smtClean="0"/>
              <a:t>07/13/2017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F2029E-930F-5741-95EB-F79EE8547600}" type="slidenum">
              <a:rPr lang="en-US" smtClean="0"/>
              <a:t>‹#›</a:t>
            </a:fld>
            <a:endParaRPr lang="en-US"/>
          </a:p>
        </p:txBody>
      </p:sp>
    </p:spTree>
    <p:extLst>
      <p:ext uri="{BB962C8B-B14F-4D97-AF65-F5344CB8AC3E}">
        <p14:creationId xmlns:p14="http://schemas.microsoft.com/office/powerpoint/2010/main" val="12173023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07/13/2017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Analyzing</a:t>
            </a:r>
            <a:r>
              <a:rPr lang="en-US" baseline="0" dirty="0"/>
              <a:t> interests, positions, emotions, and culture (BLO #2).</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11</a:t>
            </a:fld>
            <a:endParaRPr lang="en-US"/>
          </a:p>
        </p:txBody>
      </p:sp>
    </p:spTree>
    <p:extLst>
      <p:ext uri="{BB962C8B-B14F-4D97-AF65-F5344CB8AC3E}">
        <p14:creationId xmlns:p14="http://schemas.microsoft.com/office/powerpoint/2010/main" val="9756711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conflict type and resolving the conflict</a:t>
            </a:r>
            <a:r>
              <a:rPr lang="en-US" baseline="0" dirty="0"/>
              <a:t> (BLO #3).</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a:p>
        </p:txBody>
      </p:sp>
    </p:spTree>
    <p:extLst>
      <p:ext uri="{BB962C8B-B14F-4D97-AF65-F5344CB8AC3E}">
        <p14:creationId xmlns:p14="http://schemas.microsoft.com/office/powerpoint/2010/main" val="148440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conflict type and resolving the conflict</a:t>
            </a:r>
            <a:r>
              <a:rPr lang="en-US" baseline="0" dirty="0"/>
              <a:t> (BLO #3).</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a:p>
        </p:txBody>
      </p:sp>
    </p:spTree>
    <p:extLst>
      <p:ext uri="{BB962C8B-B14F-4D97-AF65-F5344CB8AC3E}">
        <p14:creationId xmlns:p14="http://schemas.microsoft.com/office/powerpoint/2010/main" val="389816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conflict type and resolving the conflict</a:t>
            </a:r>
            <a:r>
              <a:rPr lang="en-US" baseline="0" dirty="0"/>
              <a:t> (BLO #3).</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14</a:t>
            </a:fld>
            <a:endParaRPr lang="en-US"/>
          </a:p>
        </p:txBody>
      </p:sp>
    </p:spTree>
    <p:extLst>
      <p:ext uri="{BB962C8B-B14F-4D97-AF65-F5344CB8AC3E}">
        <p14:creationId xmlns:p14="http://schemas.microsoft.com/office/powerpoint/2010/main" val="3966471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conflict type and resolving the conflict</a:t>
            </a:r>
            <a:r>
              <a:rPr lang="en-US" baseline="0" dirty="0"/>
              <a:t> (BLO #3). Curriculum Committee is usually not the best place to resolve conflicts!</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a:p>
        </p:txBody>
      </p:sp>
    </p:spTree>
    <p:extLst>
      <p:ext uri="{BB962C8B-B14F-4D97-AF65-F5344CB8AC3E}">
        <p14:creationId xmlns:p14="http://schemas.microsoft.com/office/powerpoint/2010/main" val="3500743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conflict type and resolving the conflict</a:t>
            </a:r>
            <a:r>
              <a:rPr lang="en-US" baseline="0" dirty="0"/>
              <a:t> (BLO #3).</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16</a:t>
            </a:fld>
            <a:endParaRPr lang="en-US"/>
          </a:p>
        </p:txBody>
      </p:sp>
    </p:spTree>
    <p:extLst>
      <p:ext uri="{BB962C8B-B14F-4D97-AF65-F5344CB8AC3E}">
        <p14:creationId xmlns:p14="http://schemas.microsoft.com/office/powerpoint/2010/main" val="1316035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Evaluating the conflict type and resolving the conflict</a:t>
            </a:r>
            <a:r>
              <a:rPr lang="en-US" baseline="0" dirty="0"/>
              <a:t> (BLO #3).</a:t>
            </a:r>
          </a:p>
        </p:txBody>
      </p:sp>
      <p:sp>
        <p:nvSpPr>
          <p:cNvPr id="4" name="Slide Number Placeholder 3"/>
          <p:cNvSpPr>
            <a:spLocks noGrp="1"/>
          </p:cNvSpPr>
          <p:nvPr>
            <p:ph type="sldNum" sz="quarter" idx="10"/>
          </p:nvPr>
        </p:nvSpPr>
        <p:spPr/>
        <p:txBody>
          <a:bodyPr/>
          <a:lstStyle/>
          <a:p>
            <a:fld id="{9B76EAC2-157E-434C-9995-73CD4FD359D0}" type="slidenum">
              <a:rPr lang="en-US" smtClean="0"/>
              <a:t>17</a:t>
            </a:fld>
            <a:endParaRPr lang="en-US"/>
          </a:p>
        </p:txBody>
      </p:sp>
    </p:spTree>
    <p:extLst>
      <p:ext uri="{BB962C8B-B14F-4D97-AF65-F5344CB8AC3E}">
        <p14:creationId xmlns:p14="http://schemas.microsoft.com/office/powerpoint/2010/main" val="361215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Evaluating the conflict type and resolving the conflict</a:t>
            </a:r>
            <a:r>
              <a:rPr lang="en-US" baseline="0" dirty="0"/>
              <a:t> (BLO #3).</a:t>
            </a:r>
          </a:p>
        </p:txBody>
      </p:sp>
      <p:sp>
        <p:nvSpPr>
          <p:cNvPr id="4" name="Slide Number Placeholder 3"/>
          <p:cNvSpPr>
            <a:spLocks noGrp="1"/>
          </p:cNvSpPr>
          <p:nvPr>
            <p:ph type="sldNum" sz="quarter" idx="10"/>
          </p:nvPr>
        </p:nvSpPr>
        <p:spPr/>
        <p:txBody>
          <a:bodyPr/>
          <a:lstStyle/>
          <a:p>
            <a:fld id="{9B76EAC2-157E-434C-9995-73CD4FD359D0}" type="slidenum">
              <a:rPr lang="en-US" smtClean="0"/>
              <a:t>18</a:t>
            </a:fld>
            <a:endParaRPr lang="en-US"/>
          </a:p>
        </p:txBody>
      </p:sp>
    </p:spTree>
    <p:extLst>
      <p:ext uri="{BB962C8B-B14F-4D97-AF65-F5344CB8AC3E}">
        <p14:creationId xmlns:p14="http://schemas.microsoft.com/office/powerpoint/2010/main" val="389082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19</a:t>
            </a:fld>
            <a:endParaRPr lang="en-US"/>
          </a:p>
        </p:txBody>
      </p:sp>
    </p:spTree>
    <p:extLst>
      <p:ext uri="{BB962C8B-B14F-4D97-AF65-F5344CB8AC3E}">
        <p14:creationId xmlns:p14="http://schemas.microsoft.com/office/powerpoint/2010/main" val="10244508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20</a:t>
            </a:fld>
            <a:endParaRPr lang="en-US"/>
          </a:p>
        </p:txBody>
      </p:sp>
    </p:spTree>
    <p:extLst>
      <p:ext uri="{BB962C8B-B14F-4D97-AF65-F5344CB8AC3E}">
        <p14:creationId xmlns:p14="http://schemas.microsoft.com/office/powerpoint/2010/main" val="287642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a:p>
        </p:txBody>
      </p:sp>
    </p:spTree>
    <p:extLst>
      <p:ext uri="{BB962C8B-B14F-4D97-AF65-F5344CB8AC3E}">
        <p14:creationId xmlns:p14="http://schemas.microsoft.com/office/powerpoint/2010/main" val="2413878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a:t>
            </a:r>
          </a:p>
        </p:txBody>
      </p:sp>
      <p:sp>
        <p:nvSpPr>
          <p:cNvPr id="4" name="Slide Number Placeholder 3"/>
          <p:cNvSpPr>
            <a:spLocks noGrp="1"/>
          </p:cNvSpPr>
          <p:nvPr>
            <p:ph type="sldNum" sz="quarter" idx="10"/>
          </p:nvPr>
        </p:nvSpPr>
        <p:spPr/>
        <p:txBody>
          <a:bodyPr/>
          <a:lstStyle/>
          <a:p>
            <a:fld id="{9B76EAC2-157E-434C-9995-73CD4FD359D0}" type="slidenum">
              <a:rPr lang="en-US" smtClean="0"/>
              <a:t>21</a:t>
            </a:fld>
            <a:endParaRPr lang="en-US"/>
          </a:p>
        </p:txBody>
      </p:sp>
    </p:spTree>
    <p:extLst>
      <p:ext uri="{BB962C8B-B14F-4D97-AF65-F5344CB8AC3E}">
        <p14:creationId xmlns:p14="http://schemas.microsoft.com/office/powerpoint/2010/main" val="3516213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Hidden.</a:t>
            </a:r>
          </a:p>
        </p:txBody>
      </p:sp>
      <p:sp>
        <p:nvSpPr>
          <p:cNvPr id="4" name="Slide Number Placeholder 3"/>
          <p:cNvSpPr>
            <a:spLocks noGrp="1"/>
          </p:cNvSpPr>
          <p:nvPr>
            <p:ph type="sldNum" sz="quarter" idx="10"/>
          </p:nvPr>
        </p:nvSpPr>
        <p:spPr/>
        <p:txBody>
          <a:bodyPr/>
          <a:lstStyle/>
          <a:p>
            <a:fld id="{9B76EAC2-157E-434C-9995-73CD4FD359D0}" type="slidenum">
              <a:rPr lang="en-US" smtClean="0"/>
              <a:t>22</a:t>
            </a:fld>
            <a:endParaRPr lang="en-US"/>
          </a:p>
        </p:txBody>
      </p:sp>
    </p:spTree>
    <p:extLst>
      <p:ext uri="{BB962C8B-B14F-4D97-AF65-F5344CB8AC3E}">
        <p14:creationId xmlns:p14="http://schemas.microsoft.com/office/powerpoint/2010/main" val="246050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23</a:t>
            </a:fld>
            <a:endParaRPr lang="en-US"/>
          </a:p>
        </p:txBody>
      </p:sp>
    </p:spTree>
    <p:extLst>
      <p:ext uri="{BB962C8B-B14F-4D97-AF65-F5344CB8AC3E}">
        <p14:creationId xmlns:p14="http://schemas.microsoft.com/office/powerpoint/2010/main" val="3897775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a:p>
        </p:txBody>
      </p:sp>
    </p:spTree>
    <p:extLst>
      <p:ext uri="{BB962C8B-B14F-4D97-AF65-F5344CB8AC3E}">
        <p14:creationId xmlns:p14="http://schemas.microsoft.com/office/powerpoint/2010/main" val="2319883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a:p>
        </p:txBody>
      </p:sp>
    </p:spTree>
    <p:extLst>
      <p:ext uri="{BB962C8B-B14F-4D97-AF65-F5344CB8AC3E}">
        <p14:creationId xmlns:p14="http://schemas.microsoft.com/office/powerpoint/2010/main" val="1835701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sources of conflict</a:t>
            </a:r>
            <a:r>
              <a:rPr lang="en-US" baseline="0" dirty="0"/>
              <a:t> (BLO #1).</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6</a:t>
            </a:fld>
            <a:endParaRPr lang="en-US"/>
          </a:p>
        </p:txBody>
      </p:sp>
    </p:spTree>
    <p:extLst>
      <p:ext uri="{BB962C8B-B14F-4D97-AF65-F5344CB8AC3E}">
        <p14:creationId xmlns:p14="http://schemas.microsoft.com/office/powerpoint/2010/main" val="4147526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sources of conflict</a:t>
            </a:r>
            <a:r>
              <a:rPr lang="en-US" baseline="0" dirty="0"/>
              <a:t> (BLO #1).</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a:p>
        </p:txBody>
      </p:sp>
    </p:spTree>
    <p:extLst>
      <p:ext uri="{BB962C8B-B14F-4D97-AF65-F5344CB8AC3E}">
        <p14:creationId xmlns:p14="http://schemas.microsoft.com/office/powerpoint/2010/main" val="1964548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sources of conflict</a:t>
            </a:r>
            <a:r>
              <a:rPr lang="en-US" baseline="0" dirty="0"/>
              <a:t> (BLO #1); analyzing the underlying emotions (BLO #2).</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a:p>
        </p:txBody>
      </p:sp>
    </p:spTree>
    <p:extLst>
      <p:ext uri="{BB962C8B-B14F-4D97-AF65-F5344CB8AC3E}">
        <p14:creationId xmlns:p14="http://schemas.microsoft.com/office/powerpoint/2010/main" val="4282493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a:t>
            </a:r>
            <a:r>
              <a:rPr lang="en-US" baseline="0" dirty="0"/>
              <a:t> appropriate responses (BLO #3). Hidden.</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a:p>
        </p:txBody>
      </p:sp>
    </p:spTree>
    <p:extLst>
      <p:ext uri="{BB962C8B-B14F-4D97-AF65-F5344CB8AC3E}">
        <p14:creationId xmlns:p14="http://schemas.microsoft.com/office/powerpoint/2010/main" val="915329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Selecting</a:t>
            </a:r>
            <a:r>
              <a:rPr lang="en-US" baseline="0" dirty="0"/>
              <a:t> appropriate responses (BLO #3).</a:t>
            </a:r>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a:p>
        </p:txBody>
      </p:sp>
    </p:spTree>
    <p:extLst>
      <p:ext uri="{BB962C8B-B14F-4D97-AF65-F5344CB8AC3E}">
        <p14:creationId xmlns:p14="http://schemas.microsoft.com/office/powerpoint/2010/main" val="4276383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4" name="Slide Number Placeholder 23"/>
          <p:cNvSpPr>
            <a:spLocks noGrp="1"/>
          </p:cNvSpPr>
          <p:nvPr>
            <p:ph type="sldNum" sz="quarter" idx="16"/>
          </p:nvPr>
        </p:nvSpPr>
        <p:spPr>
          <a:xfrm>
            <a:off x="8610600" y="6356352"/>
            <a:ext cx="2743200" cy="365125"/>
          </a:xfrm>
          <a:prstGeom prst="rect">
            <a:avLst/>
          </a:prstGeom>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745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12188952" cy="36576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en-US" dirty="0">
                <a:solidFill>
                  <a:schemeClr val="bg1"/>
                </a:solidFill>
              </a:rPr>
              <a:t>ASCCC Curriculum Institute 2017</a:t>
            </a:r>
          </a:p>
          <a:p>
            <a:pPr algn="ctr"/>
            <a:r>
              <a:rPr lang="en-US" dirty="0">
                <a:solidFill>
                  <a:schemeClr val="bg1"/>
                </a:solidFill>
              </a:rPr>
              <a:t>Riverside, California</a:t>
            </a:r>
          </a:p>
          <a:p>
            <a:pPr algn="ctr"/>
            <a:fld id="{FFF6F13D-F0A3-46C2-B698-AB3A8038C3A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14400"/>
            <a:ext cx="10515600" cy="914401"/>
          </a:xfrm>
          <a:prstGeom prst="rect">
            <a:avLst/>
          </a:prstGeom>
        </p:spPr>
        <p:txBody>
          <a:bodyPr vert="horz" lIns="91440" tIns="45720" rIns="91440" bIns="45720" rtlCol="0" anchor="ctr" anchorCtr="1">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0"/>
            <a:ext cx="12188952" cy="36576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algn="ctr"/>
            <a:r>
              <a:rPr lang="en-US" dirty="0">
                <a:solidFill>
                  <a:schemeClr val="bg1"/>
                </a:solidFill>
              </a:rPr>
              <a:t>ASCCC Curriculum Institute 2017</a:t>
            </a:r>
          </a:p>
          <a:p>
            <a:pPr algn="ctr"/>
            <a:r>
              <a:rPr lang="en-US" dirty="0">
                <a:solidFill>
                  <a:schemeClr val="bg1"/>
                </a:solidFill>
              </a:rPr>
              <a:t>Curriculum and Emotions</a:t>
            </a:r>
          </a:p>
          <a:p>
            <a:pPr algn="ctr"/>
            <a:fld id="{FFF6F13D-F0A3-46C2-B698-AB3A8038C3A8}"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hd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hyperlink" Target="mailto:mhillman@lbcc.edu" TargetMode="External"/><Relationship Id="rId5" Type="http://schemas.openxmlformats.org/officeDocument/2006/relationships/hyperlink" Target="mailto:jbruno@sierracollege.edu" TargetMode="External"/><Relationship Id="rId4" Type="http://schemas.openxmlformats.org/officeDocument/2006/relationships/hyperlink" Target="mailto:mbowen@vcccd.ed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901952"/>
            <a:ext cx="10363200" cy="2123658"/>
          </a:xfrm>
        </p:spPr>
        <p:txBody>
          <a:bodyPr anchor="t" anchorCtr="1">
            <a:noAutofit/>
          </a:bodyPr>
          <a:lstStyle/>
          <a:p>
            <a:pPr>
              <a:lnSpc>
                <a:spcPct val="100000"/>
              </a:lnSpc>
            </a:pPr>
            <a:r>
              <a:rPr lang="en-US" sz="4400" i="0" dirty="0"/>
              <a:t>Curriculum and Emotions—</a:t>
            </a:r>
            <a:br>
              <a:rPr lang="en-US" sz="4400" i="0" dirty="0"/>
            </a:br>
            <a:r>
              <a:rPr lang="en-US" sz="4400" i="0" dirty="0"/>
              <a:t>Solving Problems and Resolving Conflicts</a:t>
            </a:r>
          </a:p>
        </p:txBody>
      </p:sp>
      <p:sp>
        <p:nvSpPr>
          <p:cNvPr id="3" name="Subtitle 2"/>
          <p:cNvSpPr>
            <a:spLocks noGrp="1"/>
          </p:cNvSpPr>
          <p:nvPr>
            <p:ph type="subTitle" idx="1"/>
          </p:nvPr>
        </p:nvSpPr>
        <p:spPr>
          <a:xfrm>
            <a:off x="914400" y="4652540"/>
            <a:ext cx="10360152" cy="1456809"/>
          </a:xfrm>
        </p:spPr>
        <p:txBody>
          <a:bodyPr anchor="b" anchorCtr="1">
            <a:noAutofit/>
          </a:bodyPr>
          <a:lstStyle/>
          <a:p>
            <a:pPr>
              <a:lnSpc>
                <a:spcPct val="100000"/>
              </a:lnSpc>
            </a:pPr>
            <a:r>
              <a:rPr lang="fi-FI" i="0" dirty="0"/>
              <a:t>Michael Bowen—Ventura College</a:t>
            </a:r>
            <a:endParaRPr lang="en-US" i="0" dirty="0"/>
          </a:p>
          <a:p>
            <a:pPr>
              <a:lnSpc>
                <a:spcPct val="100000"/>
              </a:lnSpc>
            </a:pPr>
            <a:r>
              <a:rPr lang="en-US" i="0" dirty="0"/>
              <a:t>Julie Bruno</a:t>
            </a:r>
            <a:r>
              <a:rPr lang="fi-FI" i="0" dirty="0"/>
              <a:t>—Sierra</a:t>
            </a:r>
            <a:r>
              <a:rPr lang="en-US" i="0" dirty="0"/>
              <a:t> College</a:t>
            </a:r>
          </a:p>
          <a:p>
            <a:pPr>
              <a:lnSpc>
                <a:spcPct val="100000"/>
              </a:lnSpc>
            </a:pPr>
            <a:r>
              <a:rPr lang="en-US" i="0" dirty="0"/>
              <a:t>Michelle Grimes-Hillman</a:t>
            </a:r>
            <a:r>
              <a:rPr lang="fi-FI" i="0" dirty="0"/>
              <a:t>—</a:t>
            </a:r>
            <a:r>
              <a:rPr lang="en-US" i="0" dirty="0"/>
              <a:t>Long Beach City College</a:t>
            </a:r>
          </a:p>
        </p:txBody>
      </p:sp>
    </p:spTree>
    <p:extLst>
      <p:ext uri="{BB962C8B-B14F-4D97-AF65-F5344CB8AC3E}">
        <p14:creationId xmlns:p14="http://schemas.microsoft.com/office/powerpoint/2010/main" val="295859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r>
              <a:rPr lang="en-US" sz="3200" i="0" dirty="0"/>
              <a:t>Conflict Management Decisions</a:t>
            </a:r>
            <a:endParaRPr lang="en-US" sz="3200" i="0" dirty="0">
              <a:cs typeface="Times New Roman" panose="02020603050405020304" pitchFamily="18" charset="0"/>
            </a:endParaRPr>
          </a:p>
        </p:txBody>
      </p:sp>
      <p:pic>
        <p:nvPicPr>
          <p:cNvPr id="6" name="image5.jpeg" descr="Unknown.jpeg"/>
          <p:cNvPicPr>
            <a:picLocks/>
          </p:cNvPicPr>
          <p:nvPr/>
        </p:nvPicPr>
        <p:blipFill>
          <a:blip r:embed="rId3">
            <a:extLst/>
          </a:blip>
          <a:stretch>
            <a:fillRect/>
          </a:stretch>
        </p:blipFill>
        <p:spPr>
          <a:xfrm>
            <a:off x="5468112" y="1828797"/>
            <a:ext cx="5703665" cy="4343400"/>
          </a:xfrm>
          <a:prstGeom prst="rect">
            <a:avLst/>
          </a:prstGeom>
          <a:ln w="12700">
            <a:miter lim="400000"/>
          </a:ln>
        </p:spPr>
      </p:pic>
      <p:pic>
        <p:nvPicPr>
          <p:cNvPr id="9" name="Picture 8"/>
          <p:cNvPicPr>
            <a:picLocks/>
          </p:cNvPicPr>
          <p:nvPr/>
        </p:nvPicPr>
        <p:blipFill>
          <a:blip r:embed="rId4"/>
          <a:stretch>
            <a:fillRect/>
          </a:stretch>
        </p:blipFill>
        <p:spPr>
          <a:xfrm>
            <a:off x="1014984" y="1828800"/>
            <a:ext cx="3443213" cy="4343400"/>
          </a:xfrm>
          <a:prstGeom prst="rect">
            <a:avLst/>
          </a:prstGeom>
        </p:spPr>
      </p:pic>
    </p:spTree>
    <p:extLst>
      <p:ext uri="{BB962C8B-B14F-4D97-AF65-F5344CB8AC3E}">
        <p14:creationId xmlns:p14="http://schemas.microsoft.com/office/powerpoint/2010/main" val="400114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r>
              <a:rPr lang="en-US" sz="3200" i="0" dirty="0"/>
              <a:t>Conflict Considerations</a:t>
            </a:r>
            <a:endParaRPr lang="en-US" sz="3200" i="0" dirty="0">
              <a:cs typeface="Times New Roman" panose="02020603050405020304" pitchFamily="18" charset="0"/>
            </a:endParaRPr>
          </a:p>
        </p:txBody>
      </p:sp>
      <p:sp>
        <p:nvSpPr>
          <p:cNvPr id="3" name="Content Placeholder 2"/>
          <p:cNvSpPr>
            <a:spLocks noGrp="1"/>
          </p:cNvSpPr>
          <p:nvPr>
            <p:ph idx="1"/>
          </p:nvPr>
        </p:nvSpPr>
        <p:spPr>
          <a:xfrm>
            <a:off x="841248" y="1828798"/>
            <a:ext cx="7963539" cy="4343400"/>
          </a:xfrm>
        </p:spPr>
        <p:txBody>
          <a:bodyPr anchor="ctr" anchorCtr="0">
            <a:noAutofit/>
          </a:bodyPr>
          <a:lstStyle/>
          <a:p>
            <a:pPr>
              <a:lnSpc>
                <a:spcPct val="120000"/>
              </a:lnSpc>
            </a:pPr>
            <a:r>
              <a:rPr lang="en-US" b="0" i="0" dirty="0"/>
              <a:t>What is at issue?</a:t>
            </a:r>
          </a:p>
          <a:p>
            <a:pPr>
              <a:lnSpc>
                <a:spcPct val="120000"/>
              </a:lnSpc>
            </a:pPr>
            <a:r>
              <a:rPr lang="en-US" b="0" i="0" dirty="0"/>
              <a:t>Who should be involved?</a:t>
            </a:r>
          </a:p>
          <a:p>
            <a:pPr>
              <a:lnSpc>
                <a:spcPct val="120000"/>
              </a:lnSpc>
            </a:pPr>
            <a:r>
              <a:rPr lang="en-US" b="0" i="0" dirty="0"/>
              <a:t>Who should be consulted?</a:t>
            </a:r>
          </a:p>
          <a:p>
            <a:pPr>
              <a:lnSpc>
                <a:spcPct val="120000"/>
              </a:lnSpc>
            </a:pPr>
            <a:r>
              <a:rPr lang="en-US" i="0" dirty="0"/>
              <a:t>What are the interests?</a:t>
            </a:r>
            <a:endParaRPr lang="en-US" b="0" i="0" dirty="0"/>
          </a:p>
          <a:p>
            <a:pPr>
              <a:lnSpc>
                <a:spcPct val="120000"/>
              </a:lnSpc>
            </a:pPr>
            <a:r>
              <a:rPr lang="en-US" i="0" dirty="0"/>
              <a:t>Are there emotions connected to the situation?</a:t>
            </a:r>
          </a:p>
          <a:p>
            <a:pPr>
              <a:lnSpc>
                <a:spcPct val="120000"/>
              </a:lnSpc>
            </a:pPr>
            <a:r>
              <a:rPr lang="en-US" i="0" dirty="0"/>
              <a:t>What policies, procedures, or processes may affect the issues, interests, problems, or solutions?</a:t>
            </a:r>
            <a:endParaRPr lang="en-US" b="0" i="0" dirty="0"/>
          </a:p>
          <a:p>
            <a:pPr>
              <a:lnSpc>
                <a:spcPct val="120000"/>
              </a:lnSpc>
            </a:pPr>
            <a:r>
              <a:rPr lang="en-US" b="0" i="0" dirty="0"/>
              <a:t>What is the conflict culture of the college?</a:t>
            </a:r>
          </a:p>
        </p:txBody>
      </p:sp>
      <p:pic>
        <p:nvPicPr>
          <p:cNvPr id="5" name="Picture 4"/>
          <p:cNvPicPr>
            <a:picLocks noChangeAspect="1"/>
          </p:cNvPicPr>
          <p:nvPr/>
        </p:nvPicPr>
        <p:blipFill>
          <a:blip r:embed="rId3"/>
          <a:stretch>
            <a:fillRect/>
          </a:stretch>
        </p:blipFill>
        <p:spPr>
          <a:xfrm>
            <a:off x="8809411" y="1828799"/>
            <a:ext cx="3382589" cy="4346826"/>
          </a:xfrm>
          <a:prstGeom prst="rect">
            <a:avLst/>
          </a:prstGeom>
        </p:spPr>
      </p:pic>
    </p:spTree>
    <p:extLst>
      <p:ext uri="{BB962C8B-B14F-4D97-AF65-F5344CB8AC3E}">
        <p14:creationId xmlns:p14="http://schemas.microsoft.com/office/powerpoint/2010/main" val="4102000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pPr algn="ctr">
              <a:lnSpc>
                <a:spcPct val="100000"/>
              </a:lnSpc>
            </a:pPr>
            <a:r>
              <a:rPr lang="en-US" sz="3200" i="0" dirty="0"/>
              <a:t>Responding Appropriately: Process Conflicts</a:t>
            </a:r>
            <a:endParaRPr lang="en-US" sz="3200" i="0" dirty="0">
              <a:cs typeface="Times New Roman" panose="02020603050405020304" pitchFamily="18" charset="0"/>
            </a:endParaRPr>
          </a:p>
        </p:txBody>
      </p:sp>
      <p:sp>
        <p:nvSpPr>
          <p:cNvPr id="3" name="Content Placeholder 2"/>
          <p:cNvSpPr>
            <a:spLocks noGrp="1"/>
          </p:cNvSpPr>
          <p:nvPr>
            <p:ph idx="1"/>
          </p:nvPr>
        </p:nvSpPr>
        <p:spPr>
          <a:xfrm>
            <a:off x="841248" y="1828798"/>
            <a:ext cx="7963539" cy="4343400"/>
          </a:xfrm>
        </p:spPr>
        <p:txBody>
          <a:bodyPr anchor="ctr" anchorCtr="0">
            <a:noAutofit/>
          </a:bodyPr>
          <a:lstStyle/>
          <a:p>
            <a:pPr>
              <a:lnSpc>
                <a:spcPct val="110000"/>
              </a:lnSpc>
            </a:pPr>
            <a:r>
              <a:rPr lang="en-US" b="0" i="0" dirty="0"/>
              <a:t>How much control do you have over the process?</a:t>
            </a:r>
          </a:p>
          <a:p>
            <a:pPr>
              <a:lnSpc>
                <a:spcPct val="110000"/>
              </a:lnSpc>
            </a:pPr>
            <a:r>
              <a:rPr lang="en-US" b="0" i="0" dirty="0"/>
              <a:t>What are the root causes of the problem?</a:t>
            </a:r>
          </a:p>
          <a:p>
            <a:pPr>
              <a:lnSpc>
                <a:spcPct val="110000"/>
              </a:lnSpc>
            </a:pPr>
            <a:r>
              <a:rPr lang="en-US" i="0" dirty="0"/>
              <a:t>What are the improvement opportunities?</a:t>
            </a:r>
          </a:p>
          <a:p>
            <a:pPr>
              <a:lnSpc>
                <a:spcPct val="110000"/>
              </a:lnSpc>
              <a:spcBef>
                <a:spcPts val="1500"/>
              </a:spcBef>
            </a:pPr>
            <a:r>
              <a:rPr lang="en-US" i="0" dirty="0"/>
              <a:t>Talk first to the owner of the process</a:t>
            </a:r>
          </a:p>
          <a:p>
            <a:pPr lvl="1">
              <a:lnSpc>
                <a:spcPct val="110000"/>
              </a:lnSpc>
            </a:pPr>
            <a:r>
              <a:rPr lang="en-US" b="0" i="0" dirty="0"/>
              <a:t>Describe the problem and obtain agreement</a:t>
            </a:r>
          </a:p>
          <a:p>
            <a:pPr lvl="1">
              <a:lnSpc>
                <a:spcPct val="110000"/>
              </a:lnSpc>
            </a:pPr>
            <a:r>
              <a:rPr lang="en-US" b="0" i="0" dirty="0"/>
              <a:t>Suggest a workable solution and action plan</a:t>
            </a:r>
          </a:p>
          <a:p>
            <a:pPr>
              <a:lnSpc>
                <a:spcPct val="110000"/>
              </a:lnSpc>
            </a:pPr>
            <a:r>
              <a:rPr lang="en-US" i="0" dirty="0"/>
              <a:t>Follow through on the plan</a:t>
            </a:r>
          </a:p>
          <a:p>
            <a:pPr>
              <a:lnSpc>
                <a:spcPct val="110000"/>
              </a:lnSpc>
            </a:pPr>
            <a:r>
              <a:rPr lang="en-US" b="0" i="0" dirty="0"/>
              <a:t>Give recognition to the owner of the process</a:t>
            </a:r>
          </a:p>
        </p:txBody>
      </p:sp>
      <p:pic>
        <p:nvPicPr>
          <p:cNvPr id="1026" name="Picture 2" descr="http://www.annacoulling.com/wp-content/uploads/2013/09/bigstock-D-Small-People-Thinker-23764988.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672" y="1828799"/>
            <a:ext cx="338328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351292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pPr algn="ctr">
              <a:lnSpc>
                <a:spcPct val="100000"/>
              </a:lnSpc>
            </a:pPr>
            <a:r>
              <a:rPr lang="en-US" sz="3200" i="0" dirty="0"/>
              <a:t>Responding Appropriately: Role Conflicts</a:t>
            </a:r>
            <a:endParaRPr lang="en-US" sz="3200" i="0" dirty="0">
              <a:cs typeface="Times New Roman" panose="02020603050405020304" pitchFamily="18" charset="0"/>
            </a:endParaRPr>
          </a:p>
        </p:txBody>
      </p:sp>
      <p:sp>
        <p:nvSpPr>
          <p:cNvPr id="3" name="Content Placeholder 2"/>
          <p:cNvSpPr>
            <a:spLocks noGrp="1"/>
          </p:cNvSpPr>
          <p:nvPr>
            <p:ph idx="1"/>
          </p:nvPr>
        </p:nvSpPr>
        <p:spPr>
          <a:xfrm>
            <a:off x="841248" y="1828798"/>
            <a:ext cx="7963539" cy="4343400"/>
          </a:xfrm>
        </p:spPr>
        <p:txBody>
          <a:bodyPr anchor="ctr" anchorCtr="0">
            <a:noAutofit/>
          </a:bodyPr>
          <a:lstStyle/>
          <a:p>
            <a:pPr>
              <a:lnSpc>
                <a:spcPct val="130000"/>
              </a:lnSpc>
            </a:pPr>
            <a:r>
              <a:rPr lang="en-US" i="0" dirty="0"/>
              <a:t>How do you perceive your role in relation to the others who are involved?</a:t>
            </a:r>
          </a:p>
          <a:p>
            <a:pPr>
              <a:lnSpc>
                <a:spcPct val="130000"/>
              </a:lnSpc>
              <a:spcBef>
                <a:spcPts val="1500"/>
              </a:spcBef>
            </a:pPr>
            <a:r>
              <a:rPr lang="en-US" i="0" dirty="0"/>
              <a:t>Take responsibility for clarifying your role</a:t>
            </a:r>
          </a:p>
          <a:p>
            <a:pPr>
              <a:lnSpc>
                <a:spcPct val="130000"/>
              </a:lnSpc>
            </a:pPr>
            <a:r>
              <a:rPr lang="en-US" i="0" dirty="0"/>
              <a:t>Be prepared to change your perception of your role</a:t>
            </a:r>
          </a:p>
          <a:p>
            <a:pPr>
              <a:lnSpc>
                <a:spcPct val="130000"/>
              </a:lnSpc>
            </a:pPr>
            <a:r>
              <a:rPr lang="en-US" i="0" dirty="0"/>
              <a:t>Show willingness to be flexible in achieving goals</a:t>
            </a:r>
          </a:p>
          <a:p>
            <a:pPr>
              <a:lnSpc>
                <a:spcPct val="130000"/>
              </a:lnSpc>
            </a:pPr>
            <a:r>
              <a:rPr lang="en-US" i="0" dirty="0"/>
              <a:t>Stay positive; view any role change in terms of the opportunities it presents</a:t>
            </a:r>
          </a:p>
        </p:txBody>
      </p:sp>
      <p:pic>
        <p:nvPicPr>
          <p:cNvPr id="1026" name="Picture 2" descr="http://www.annacoulling.com/wp-content/uploads/2013/09/bigstock-D-Small-People-Thinker-23764988.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672" y="1828799"/>
            <a:ext cx="338328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659125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12188952" cy="914400"/>
          </a:xfrm>
        </p:spPr>
        <p:txBody>
          <a:bodyPr>
            <a:noAutofit/>
          </a:bodyPr>
          <a:lstStyle/>
          <a:p>
            <a:pPr algn="ctr">
              <a:lnSpc>
                <a:spcPct val="100000"/>
              </a:lnSpc>
            </a:pPr>
            <a:r>
              <a:rPr lang="en-US" sz="3200" i="0" dirty="0"/>
              <a:t>Responding Appropriately: Interpersonal Conflicts</a:t>
            </a:r>
            <a:endParaRPr lang="en-US" sz="3200" i="0" dirty="0">
              <a:cs typeface="Times New Roman" panose="02020603050405020304" pitchFamily="18" charset="0"/>
            </a:endParaRPr>
          </a:p>
        </p:txBody>
      </p:sp>
      <p:sp>
        <p:nvSpPr>
          <p:cNvPr id="3" name="Content Placeholder 2"/>
          <p:cNvSpPr>
            <a:spLocks noGrp="1"/>
          </p:cNvSpPr>
          <p:nvPr>
            <p:ph idx="1"/>
          </p:nvPr>
        </p:nvSpPr>
        <p:spPr>
          <a:xfrm>
            <a:off x="169333" y="1828798"/>
            <a:ext cx="8635454" cy="4343400"/>
          </a:xfrm>
        </p:spPr>
        <p:txBody>
          <a:bodyPr anchor="ctr" anchorCtr="0">
            <a:noAutofit/>
          </a:bodyPr>
          <a:lstStyle/>
          <a:p>
            <a:pPr>
              <a:lnSpc>
                <a:spcPct val="120000"/>
              </a:lnSpc>
            </a:pPr>
            <a:r>
              <a:rPr lang="en-US" sz="2250" i="0" dirty="0"/>
              <a:t>What personal biases/prejudices are you bringing to the conflict?</a:t>
            </a:r>
          </a:p>
          <a:p>
            <a:pPr>
              <a:lnSpc>
                <a:spcPct val="120000"/>
              </a:lnSpc>
            </a:pPr>
            <a:r>
              <a:rPr lang="en-US" sz="2250" i="0" dirty="0"/>
              <a:t>What three behaviors could you change to reduce the conflict? Could you commit to following through on these?</a:t>
            </a:r>
          </a:p>
          <a:p>
            <a:pPr>
              <a:lnSpc>
                <a:spcPct val="120000"/>
              </a:lnSpc>
            </a:pPr>
            <a:r>
              <a:rPr lang="en-US" sz="2250" i="0" dirty="0"/>
              <a:t>Ask the other person how you could defuse the conflict; encourage honest feedback</a:t>
            </a:r>
          </a:p>
          <a:p>
            <a:pPr>
              <a:lnSpc>
                <a:spcPct val="120000"/>
              </a:lnSpc>
            </a:pPr>
            <a:r>
              <a:rPr lang="en-US" sz="2250" i="0" dirty="0"/>
              <a:t>Put yourself in that person’s position; how do you think they view your commitment to reducing conflict? Why?</a:t>
            </a:r>
          </a:p>
          <a:p>
            <a:pPr>
              <a:lnSpc>
                <a:spcPct val="120000"/>
              </a:lnSpc>
            </a:pPr>
            <a:r>
              <a:rPr lang="en-US" sz="2250" i="0" dirty="0"/>
              <a:t>List five of the other person’s strengths, and then five ways that improving your relationship would benefit you</a:t>
            </a:r>
          </a:p>
        </p:txBody>
      </p:sp>
      <p:pic>
        <p:nvPicPr>
          <p:cNvPr id="1026" name="Picture 2" descr="http://www.annacoulling.com/wp-content/uploads/2013/09/bigstock-D-Small-People-Thinker-23764988.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672" y="1828799"/>
            <a:ext cx="3383280"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46773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12182150" cy="914400"/>
          </a:xfrm>
        </p:spPr>
        <p:txBody>
          <a:bodyPr>
            <a:noAutofit/>
          </a:bodyPr>
          <a:lstStyle/>
          <a:p>
            <a:r>
              <a:rPr lang="en-US" sz="3150" i="0" dirty="0"/>
              <a:t>Good Practices to Avert, Manage, or Resolve Conflict (1/4)</a:t>
            </a:r>
            <a:endParaRPr lang="en-US" sz="3150" i="0" dirty="0">
              <a:cs typeface="Times New Roman" panose="02020603050405020304" pitchFamily="18" charset="0"/>
            </a:endParaRPr>
          </a:p>
        </p:txBody>
      </p:sp>
      <p:sp>
        <p:nvSpPr>
          <p:cNvPr id="3" name="Content Placeholder 2"/>
          <p:cNvSpPr>
            <a:spLocks noGrp="1"/>
          </p:cNvSpPr>
          <p:nvPr>
            <p:ph idx="1"/>
          </p:nvPr>
        </p:nvSpPr>
        <p:spPr>
          <a:xfrm>
            <a:off x="841248" y="1828798"/>
            <a:ext cx="7961789" cy="4343400"/>
          </a:xfrm>
        </p:spPr>
        <p:txBody>
          <a:bodyPr anchor="ctr" anchorCtr="0">
            <a:noAutofit/>
          </a:bodyPr>
          <a:lstStyle/>
          <a:p>
            <a:pPr>
              <a:lnSpc>
                <a:spcPct val="130000"/>
              </a:lnSpc>
            </a:pPr>
            <a:r>
              <a:rPr lang="en-US" b="0" i="0" dirty="0"/>
              <a:t>Take nothing personally</a:t>
            </a:r>
          </a:p>
          <a:p>
            <a:pPr>
              <a:lnSpc>
                <a:spcPct val="130000"/>
              </a:lnSpc>
            </a:pPr>
            <a:r>
              <a:rPr lang="en-US" i="0" dirty="0"/>
              <a:t>Listen, Listen, Listen!</a:t>
            </a:r>
          </a:p>
          <a:p>
            <a:pPr>
              <a:lnSpc>
                <a:spcPct val="130000"/>
              </a:lnSpc>
            </a:pPr>
            <a:r>
              <a:rPr lang="en-US" b="0" i="0" dirty="0"/>
              <a:t>Presume good intent</a:t>
            </a:r>
          </a:p>
          <a:p>
            <a:pPr>
              <a:lnSpc>
                <a:spcPct val="130000"/>
              </a:lnSpc>
            </a:pPr>
            <a:r>
              <a:rPr lang="en-US" b="0" i="0" dirty="0"/>
              <a:t>Anticipate interests and personalities</a:t>
            </a:r>
          </a:p>
          <a:p>
            <a:pPr>
              <a:lnSpc>
                <a:spcPct val="130000"/>
              </a:lnSpc>
            </a:pPr>
            <a:r>
              <a:rPr lang="en-US" i="0" dirty="0"/>
              <a:t>Recognize and address both content and emotion</a:t>
            </a:r>
          </a:p>
          <a:p>
            <a:pPr>
              <a:lnSpc>
                <a:spcPct val="130000"/>
              </a:lnSpc>
            </a:pPr>
            <a:r>
              <a:rPr lang="en-US" b="0" i="0" dirty="0"/>
              <a:t>Adopt and model effective conflict management</a:t>
            </a:r>
          </a:p>
          <a:p>
            <a:pPr>
              <a:lnSpc>
                <a:spcPct val="130000"/>
              </a:lnSpc>
            </a:pPr>
            <a:r>
              <a:rPr lang="en-US" i="0" dirty="0"/>
              <a:t>Consider time and place</a:t>
            </a:r>
            <a:endParaRPr lang="en-US" b="0" i="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037" y="1828799"/>
            <a:ext cx="3379113" cy="4343400"/>
          </a:xfrm>
          <a:prstGeom prst="rect">
            <a:avLst/>
          </a:prstGeom>
        </p:spPr>
      </p:pic>
    </p:spTree>
    <p:extLst>
      <p:ext uri="{BB962C8B-B14F-4D97-AF65-F5344CB8AC3E}">
        <p14:creationId xmlns:p14="http://schemas.microsoft.com/office/powerpoint/2010/main" val="21924818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12192000" cy="914400"/>
          </a:xfrm>
        </p:spPr>
        <p:txBody>
          <a:bodyPr>
            <a:noAutofit/>
          </a:bodyPr>
          <a:lstStyle/>
          <a:p>
            <a:r>
              <a:rPr lang="en-US" sz="3150" i="0" dirty="0"/>
              <a:t>Good Practices to Avert, Manage, or Resolve Conflict (2/4)</a:t>
            </a:r>
            <a:endParaRPr lang="en-US" sz="3150" i="0" dirty="0">
              <a:cs typeface="Times New Roman" panose="02020603050405020304" pitchFamily="18" charset="0"/>
            </a:endParaRPr>
          </a:p>
        </p:txBody>
      </p:sp>
      <p:sp>
        <p:nvSpPr>
          <p:cNvPr id="3" name="Content Placeholder 2"/>
          <p:cNvSpPr>
            <a:spLocks noGrp="1"/>
          </p:cNvSpPr>
          <p:nvPr>
            <p:ph idx="1"/>
          </p:nvPr>
        </p:nvSpPr>
        <p:spPr>
          <a:xfrm>
            <a:off x="841248" y="1828798"/>
            <a:ext cx="7961789" cy="4343400"/>
          </a:xfrm>
        </p:spPr>
        <p:txBody>
          <a:bodyPr anchor="ctr" anchorCtr="0">
            <a:noAutofit/>
          </a:bodyPr>
          <a:lstStyle/>
          <a:p>
            <a:pPr>
              <a:lnSpc>
                <a:spcPct val="125000"/>
              </a:lnSpc>
            </a:pPr>
            <a:r>
              <a:rPr lang="en-US" i="0" dirty="0"/>
              <a:t>Do your homework; get as much information as possible before discussing</a:t>
            </a:r>
            <a:endParaRPr lang="en-US" b="0" i="0" dirty="0"/>
          </a:p>
          <a:p>
            <a:pPr>
              <a:lnSpc>
                <a:spcPct val="125000"/>
              </a:lnSpc>
            </a:pPr>
            <a:r>
              <a:rPr lang="en-US" i="0" dirty="0"/>
              <a:t>Provide context for discussion</a:t>
            </a:r>
          </a:p>
          <a:p>
            <a:pPr>
              <a:lnSpc>
                <a:spcPct val="125000"/>
              </a:lnSpc>
            </a:pPr>
            <a:r>
              <a:rPr lang="en-US" i="0" dirty="0"/>
              <a:t>Share college/district policy or state regulations that apply to the situation</a:t>
            </a:r>
          </a:p>
          <a:p>
            <a:pPr>
              <a:lnSpc>
                <a:spcPct val="125000"/>
              </a:lnSpc>
            </a:pPr>
            <a:r>
              <a:rPr lang="en-US" b="0" i="0" dirty="0"/>
              <a:t>Define terms and conditions</a:t>
            </a:r>
          </a:p>
          <a:p>
            <a:pPr>
              <a:lnSpc>
                <a:spcPct val="125000"/>
              </a:lnSpc>
            </a:pPr>
            <a:r>
              <a:rPr lang="en-US" b="0" i="0" dirty="0"/>
              <a:t>Keep the interests of the students and college </a:t>
            </a:r>
            <a:r>
              <a:rPr lang="en-US" i="0" dirty="0"/>
              <a:t>overall in the forefront, and guide participants to do the same</a:t>
            </a:r>
            <a:endParaRPr lang="en-US" b="0" i="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037" y="1828799"/>
            <a:ext cx="3379113" cy="4343400"/>
          </a:xfrm>
          <a:prstGeom prst="rect">
            <a:avLst/>
          </a:prstGeom>
        </p:spPr>
      </p:pic>
    </p:spTree>
    <p:extLst>
      <p:ext uri="{BB962C8B-B14F-4D97-AF65-F5344CB8AC3E}">
        <p14:creationId xmlns:p14="http://schemas.microsoft.com/office/powerpoint/2010/main" val="2239703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12182150" cy="914400"/>
          </a:xfrm>
        </p:spPr>
        <p:txBody>
          <a:bodyPr>
            <a:noAutofit/>
          </a:bodyPr>
          <a:lstStyle/>
          <a:p>
            <a:r>
              <a:rPr lang="en-US" sz="3150" i="0" dirty="0"/>
              <a:t>Good Practices to Avert, Manage, or Resolve Conflict (3/4)</a:t>
            </a:r>
            <a:endParaRPr lang="en-US" sz="3150" i="0" dirty="0">
              <a:cs typeface="Times New Roman" panose="02020603050405020304" pitchFamily="18" charset="0"/>
            </a:endParaRPr>
          </a:p>
        </p:txBody>
      </p:sp>
      <p:sp>
        <p:nvSpPr>
          <p:cNvPr id="3" name="Content Placeholder 2"/>
          <p:cNvSpPr>
            <a:spLocks noGrp="1"/>
          </p:cNvSpPr>
          <p:nvPr>
            <p:ph idx="1"/>
          </p:nvPr>
        </p:nvSpPr>
        <p:spPr>
          <a:xfrm>
            <a:off x="841248" y="1828798"/>
            <a:ext cx="7961789" cy="4343400"/>
          </a:xfrm>
        </p:spPr>
        <p:txBody>
          <a:bodyPr anchor="ctr" anchorCtr="0">
            <a:noAutofit/>
          </a:bodyPr>
          <a:lstStyle/>
          <a:p>
            <a:pPr>
              <a:lnSpc>
                <a:spcPct val="105000"/>
              </a:lnSpc>
            </a:pPr>
            <a:r>
              <a:rPr lang="en-US" i="0" dirty="0"/>
              <a:t>Make sure everyone has the opportunity to participate</a:t>
            </a:r>
            <a:endParaRPr lang="en-US" b="0" i="0" dirty="0"/>
          </a:p>
          <a:p>
            <a:pPr>
              <a:lnSpc>
                <a:spcPct val="105000"/>
              </a:lnSpc>
            </a:pPr>
            <a:r>
              <a:rPr lang="en-US" i="0" dirty="0"/>
              <a:t>Find agreement where you can</a:t>
            </a:r>
          </a:p>
          <a:p>
            <a:pPr>
              <a:lnSpc>
                <a:spcPct val="105000"/>
              </a:lnSpc>
            </a:pPr>
            <a:r>
              <a:rPr lang="en-US" b="0" i="0" dirty="0"/>
              <a:t>Take breaks</a:t>
            </a:r>
          </a:p>
          <a:p>
            <a:pPr>
              <a:lnSpc>
                <a:spcPct val="105000"/>
              </a:lnSpc>
            </a:pPr>
            <a:r>
              <a:rPr lang="en-US" b="0" i="0" dirty="0"/>
              <a:t>Robert’s Rules of Order can help keep the discussion professional, but it can also constrain discussion (find balance)</a:t>
            </a:r>
          </a:p>
          <a:p>
            <a:pPr>
              <a:lnSpc>
                <a:spcPct val="105000"/>
              </a:lnSpc>
            </a:pPr>
            <a:r>
              <a:rPr lang="en-US" i="0" dirty="0"/>
              <a:t>Fall on your sword, if necessary</a:t>
            </a:r>
          </a:p>
          <a:p>
            <a:pPr>
              <a:lnSpc>
                <a:spcPct val="105000"/>
              </a:lnSpc>
            </a:pPr>
            <a:r>
              <a:rPr lang="en-US" i="0" dirty="0"/>
              <a:t>Resist the temptation to pursue or claim personal victories over others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3037" y="1828799"/>
            <a:ext cx="3379113" cy="4343400"/>
          </a:xfrm>
          <a:prstGeom prst="rect">
            <a:avLst/>
          </a:prstGeom>
        </p:spPr>
      </p:pic>
    </p:spTree>
    <p:extLst>
      <p:ext uri="{BB962C8B-B14F-4D97-AF65-F5344CB8AC3E}">
        <p14:creationId xmlns:p14="http://schemas.microsoft.com/office/powerpoint/2010/main" val="32205716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12192000" cy="914401"/>
          </a:xfrm>
        </p:spPr>
        <p:txBody>
          <a:bodyPr>
            <a:noAutofit/>
          </a:bodyPr>
          <a:lstStyle/>
          <a:p>
            <a:r>
              <a:rPr lang="en-US" sz="3150" i="0" dirty="0"/>
              <a:t>Good Practices to Avert, Manage, or Resolve Conflict (4/4)</a:t>
            </a:r>
          </a:p>
        </p:txBody>
      </p:sp>
      <p:pic>
        <p:nvPicPr>
          <p:cNvPr id="7" name="image7.jpeg" descr="th.jpeg"/>
          <p:cNvPicPr>
            <a:picLocks noChangeAspect="1"/>
          </p:cNvPicPr>
          <p:nvPr/>
        </p:nvPicPr>
        <p:blipFill>
          <a:blip r:embed="rId3">
            <a:extLst/>
          </a:blip>
          <a:stretch>
            <a:fillRect/>
          </a:stretch>
        </p:blipFill>
        <p:spPr>
          <a:xfrm>
            <a:off x="8750808" y="1828798"/>
            <a:ext cx="3435487" cy="4343400"/>
          </a:xfrm>
          <a:prstGeom prst="rect">
            <a:avLst/>
          </a:prstGeom>
          <a:ln w="12700">
            <a:miter lim="400000"/>
          </a:ln>
        </p:spPr>
      </p:pic>
      <p:sp>
        <p:nvSpPr>
          <p:cNvPr id="9" name="Content Placeholder 2"/>
          <p:cNvSpPr>
            <a:spLocks noGrp="1"/>
          </p:cNvSpPr>
          <p:nvPr>
            <p:ph idx="1"/>
          </p:nvPr>
        </p:nvSpPr>
        <p:spPr>
          <a:xfrm>
            <a:off x="841249" y="1828798"/>
            <a:ext cx="7909560" cy="4343400"/>
          </a:xfrm>
        </p:spPr>
        <p:txBody>
          <a:bodyPr anchor="ctr" anchorCtr="1">
            <a:noAutofit/>
          </a:bodyPr>
          <a:lstStyle/>
          <a:p>
            <a:pPr algn="ctr">
              <a:lnSpc>
                <a:spcPct val="120000"/>
              </a:lnSpc>
            </a:pPr>
            <a:r>
              <a:rPr lang="en-US" i="0" dirty="0"/>
              <a:t>When in doubt, consult the Doctor!</a:t>
            </a:r>
            <a:br>
              <a:rPr lang="en-US" i="0" dirty="0"/>
            </a:br>
            <a:br>
              <a:rPr lang="en-US" i="0" dirty="0"/>
            </a:br>
            <a:r>
              <a:rPr lang="en-US" i="0" dirty="0"/>
              <a:t>(Dr. Seuss, that is)</a:t>
            </a:r>
          </a:p>
        </p:txBody>
      </p:sp>
    </p:spTree>
    <p:extLst>
      <p:ext uri="{BB962C8B-B14F-4D97-AF65-F5344CB8AC3E}">
        <p14:creationId xmlns:p14="http://schemas.microsoft.com/office/powerpoint/2010/main" val="1024937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Scenario (1/2)</a:t>
            </a:r>
          </a:p>
        </p:txBody>
      </p:sp>
      <p:sp>
        <p:nvSpPr>
          <p:cNvPr id="3" name="Content Placeholder 2"/>
          <p:cNvSpPr>
            <a:spLocks noGrp="1"/>
          </p:cNvSpPr>
          <p:nvPr>
            <p:ph idx="1"/>
          </p:nvPr>
        </p:nvSpPr>
        <p:spPr>
          <a:xfrm>
            <a:off x="173736" y="1828800"/>
            <a:ext cx="8712146" cy="4343400"/>
          </a:xfrm>
        </p:spPr>
        <p:txBody>
          <a:bodyPr anchor="ctr" anchorCtr="0">
            <a:noAutofit/>
          </a:bodyPr>
          <a:lstStyle/>
          <a:p>
            <a:pPr marL="0" indent="0">
              <a:lnSpc>
                <a:spcPct val="100000"/>
              </a:lnSpc>
              <a:buNone/>
            </a:pPr>
            <a:r>
              <a:rPr lang="en-US" i="0" dirty="0"/>
              <a:t>Our 115th college has a serious enrollment issue. One way to increase enrollment is to seek out new populations of students. The administration decides that they will increase offerings in adult education and CTE noncredit coursework.  The college does not have not have full-time faculty to develop the noncredit courses so the dean hires part-time faculty in the discipline area to write the curriculum. The faculty member works on the courses but the curriculum paperwork is incomplete and the dean asks the department chair to complete it.</a:t>
            </a:r>
          </a:p>
          <a:p>
            <a:pPr marL="0" indent="0" algn="r">
              <a:lnSpc>
                <a:spcPct val="100000"/>
              </a:lnSpc>
              <a:buNone/>
            </a:pPr>
            <a:r>
              <a:rPr lang="en-US" i="0" dirty="0"/>
              <a:t>(</a:t>
            </a:r>
            <a:r>
              <a:rPr lang="en-US" dirty="0"/>
              <a:t>continued on next slide…</a:t>
            </a:r>
            <a:r>
              <a:rPr lang="en-US" i="0" dirty="0"/>
              <a:t>)</a:t>
            </a:r>
          </a:p>
        </p:txBody>
      </p:sp>
      <p:pic>
        <p:nvPicPr>
          <p:cNvPr id="2050" name="Picture 2" descr="http://sr.photos3.fotosearch.com/bthumb/CSP/CSP992/k12794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882" y="1828800"/>
            <a:ext cx="3295874"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59845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pPr algn="ctr"/>
            <a:r>
              <a:rPr lang="en-US" sz="3200" i="0" dirty="0">
                <a:cs typeface="Times New Roman" panose="02020603050405020304" pitchFamily="18" charset="0"/>
              </a:rPr>
              <a:t>Temperature Check</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5496" y="1828800"/>
            <a:ext cx="6537960" cy="4358640"/>
          </a:xfrm>
          <a:prstGeom prst="rect">
            <a:avLst/>
          </a:prstGeom>
        </p:spPr>
      </p:pic>
    </p:spTree>
    <p:extLst>
      <p:ext uri="{BB962C8B-B14F-4D97-AF65-F5344CB8AC3E}">
        <p14:creationId xmlns:p14="http://schemas.microsoft.com/office/powerpoint/2010/main" val="220689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Scenario (2/2)</a:t>
            </a:r>
          </a:p>
        </p:txBody>
      </p:sp>
      <p:sp>
        <p:nvSpPr>
          <p:cNvPr id="3" name="Content Placeholder 2"/>
          <p:cNvSpPr>
            <a:spLocks noGrp="1"/>
          </p:cNvSpPr>
          <p:nvPr>
            <p:ph idx="1"/>
          </p:nvPr>
        </p:nvSpPr>
        <p:spPr>
          <a:xfrm>
            <a:off x="173736" y="1828800"/>
            <a:ext cx="8712146" cy="4343400"/>
          </a:xfrm>
        </p:spPr>
        <p:txBody>
          <a:bodyPr anchor="ctr" anchorCtr="0">
            <a:noAutofit/>
          </a:bodyPr>
          <a:lstStyle/>
          <a:p>
            <a:pPr marL="0" indent="0">
              <a:lnSpc>
                <a:spcPct val="105000"/>
              </a:lnSpc>
              <a:buNone/>
            </a:pPr>
            <a:r>
              <a:rPr lang="en-US" dirty="0"/>
              <a:t>(…continued from previous slide)</a:t>
            </a:r>
          </a:p>
          <a:p>
            <a:pPr marL="0" indent="0">
              <a:lnSpc>
                <a:spcPct val="105000"/>
              </a:lnSpc>
              <a:buNone/>
            </a:pPr>
            <a:r>
              <a:rPr lang="en-US" i="0" dirty="0"/>
              <a:t>The curriculum chair talks to the department chair and learns that the department was not involved in the decision to create noncredit courses. The department chair believes the faculty are being forced to write the curriculum without consultation. The adult education manager is resentful that she has been accused by faculty of writing curriculum and directed by the dean to get it through the curriculum committee. The faculty are frustrated that the administration is not honoring their Title 5 purview over curriculum.</a:t>
            </a:r>
          </a:p>
        </p:txBody>
      </p:sp>
      <p:pic>
        <p:nvPicPr>
          <p:cNvPr id="2050" name="Picture 2" descr="http://sr.photos3.fotosearch.com/bthumb/CSP/CSP992/k12794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882" y="1828800"/>
            <a:ext cx="3295874"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969953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Scenario #1</a:t>
            </a:r>
          </a:p>
        </p:txBody>
      </p:sp>
      <p:sp>
        <p:nvSpPr>
          <p:cNvPr id="3" name="Content Placeholder 2"/>
          <p:cNvSpPr>
            <a:spLocks noGrp="1"/>
          </p:cNvSpPr>
          <p:nvPr>
            <p:ph idx="1"/>
          </p:nvPr>
        </p:nvSpPr>
        <p:spPr>
          <a:xfrm>
            <a:off x="841248" y="1828800"/>
            <a:ext cx="7964424" cy="4343400"/>
          </a:xfrm>
        </p:spPr>
        <p:txBody>
          <a:bodyPr anchor="ctr" anchorCtr="0">
            <a:noAutofit/>
          </a:bodyPr>
          <a:lstStyle/>
          <a:p>
            <a:pPr marL="0" indent="0">
              <a:lnSpc>
                <a:spcPct val="100000"/>
              </a:lnSpc>
              <a:buNone/>
            </a:pPr>
            <a:r>
              <a:rPr lang="en-US" sz="2300" i="0" dirty="0"/>
              <a:t>Your Student Learning Outcomes Committee is a sub- committee of your Curriculum Committee. The faculty chair of the SLO Committee is resisting requests from the curriculum chair to make more complete reports to the Curriculum Committee </a:t>
            </a:r>
            <a:r>
              <a:rPr lang="en-US" i="0" dirty="0"/>
              <a:t>and</a:t>
            </a:r>
            <a:r>
              <a:rPr lang="en-US" sz="2300" i="0" dirty="0"/>
              <a:t> to bring decisions to the Curriculum Committee for ratification. The SLO chair claims that her committee has developed expertise in the area of SLOs beyond that held by the average Curriculum Committee member, and that this expertise should be respected by allowing the SLO committee to work without having its decisions questioned. Everyone is frustrated with the situation. How can it be resolved?</a:t>
            </a:r>
          </a:p>
        </p:txBody>
      </p:sp>
      <p:pic>
        <p:nvPicPr>
          <p:cNvPr id="2050" name="Picture 2" descr="http://sr.photos3.fotosearch.com/bthumb/CSP/CSP992/k12794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882" y="1828800"/>
            <a:ext cx="3295874"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5908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Scenario #2</a:t>
            </a:r>
          </a:p>
        </p:txBody>
      </p:sp>
      <p:sp>
        <p:nvSpPr>
          <p:cNvPr id="3" name="Content Placeholder 2"/>
          <p:cNvSpPr>
            <a:spLocks noGrp="1"/>
          </p:cNvSpPr>
          <p:nvPr>
            <p:ph idx="1"/>
          </p:nvPr>
        </p:nvSpPr>
        <p:spPr>
          <a:xfrm>
            <a:off x="841248" y="1828800"/>
            <a:ext cx="7964424" cy="4343400"/>
          </a:xfrm>
        </p:spPr>
        <p:txBody>
          <a:bodyPr anchor="ctr" anchorCtr="0">
            <a:noAutofit/>
          </a:bodyPr>
          <a:lstStyle/>
          <a:p>
            <a:pPr marL="0" indent="0">
              <a:lnSpc>
                <a:spcPct val="100000"/>
              </a:lnSpc>
              <a:buNone/>
            </a:pPr>
            <a:r>
              <a:rPr lang="en-US" sz="2200" i="0" dirty="0"/>
              <a:t>A notification for a new course is sent to the Curriculum Committee members. The proposed new course is an Anthropology course, with an ethnographic component. The student, in the beginning of the semester, is taught the basics of how to use a camera. The Photography department, upon reviewing the course outline, has concerns that this course is teaching photography, and the instructor does not meet minimum qualifications, as they teach anthropology. This concern voiced to the curriculum chair and brought as a challenge to the Curriculum Committee meeting where the course is reviewed by faculty. Additionally, the concern is brought to the Senate. Everyone is frustrated with the situation. How can it be resolved?</a:t>
            </a:r>
          </a:p>
        </p:txBody>
      </p:sp>
      <p:pic>
        <p:nvPicPr>
          <p:cNvPr id="2050" name="Picture 2" descr="http://sr.photos3.fotosearch.com/bthumb/CSP/CSP992/k127946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5882" y="1828800"/>
            <a:ext cx="3295874" cy="4343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6060048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Questions?</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0488" y="1828801"/>
            <a:ext cx="6001512" cy="4340543"/>
          </a:xfrm>
        </p:spPr>
      </p:pic>
      <p:sp>
        <p:nvSpPr>
          <p:cNvPr id="5" name="Subtitle 2"/>
          <p:cNvSpPr txBox="1">
            <a:spLocks/>
          </p:cNvSpPr>
          <p:nvPr/>
        </p:nvSpPr>
        <p:spPr>
          <a:xfrm>
            <a:off x="1" y="1828801"/>
            <a:ext cx="6190488" cy="4340543"/>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i-FI" i="0" dirty="0"/>
              <a:t>Michael Bowen</a:t>
            </a:r>
            <a:br>
              <a:rPr lang="fi-FI" i="0" dirty="0"/>
            </a:br>
            <a:r>
              <a:rPr lang="en-US" i="0" dirty="0"/>
              <a:t> (</a:t>
            </a:r>
            <a:r>
              <a:rPr lang="en-US" i="0" dirty="0">
                <a:hlinkClick r:id="rId4"/>
              </a:rPr>
              <a:t>mbowen@vcccd.edu</a:t>
            </a:r>
            <a:r>
              <a:rPr lang="en-US" i="0" dirty="0"/>
              <a:t>)</a:t>
            </a:r>
          </a:p>
          <a:p>
            <a:pPr marL="0" indent="0" algn="ctr">
              <a:buNone/>
            </a:pPr>
            <a:endParaRPr lang="en-US" i="0" dirty="0"/>
          </a:p>
          <a:p>
            <a:pPr marL="0" indent="0" algn="ctr">
              <a:buNone/>
            </a:pPr>
            <a:r>
              <a:rPr lang="en-US" i="0" dirty="0"/>
              <a:t>Julie Bruno</a:t>
            </a:r>
            <a:br>
              <a:rPr lang="en-US" i="0" dirty="0"/>
            </a:br>
            <a:r>
              <a:rPr lang="fi-FI" i="0" dirty="0"/>
              <a:t>(</a:t>
            </a:r>
            <a:r>
              <a:rPr lang="fi-FI" i="0" dirty="0">
                <a:hlinkClick r:id="rId5"/>
              </a:rPr>
              <a:t>jbruno@sierracollege.edu</a:t>
            </a:r>
            <a:r>
              <a:rPr lang="fi-FI" i="0" dirty="0"/>
              <a:t>)</a:t>
            </a:r>
          </a:p>
          <a:p>
            <a:pPr marL="0" indent="0" algn="ctr">
              <a:buNone/>
            </a:pPr>
            <a:endParaRPr lang="en-US" i="0" dirty="0"/>
          </a:p>
          <a:p>
            <a:pPr marL="0" indent="0" algn="ctr">
              <a:buNone/>
            </a:pPr>
            <a:r>
              <a:rPr lang="en-US" i="0" dirty="0"/>
              <a:t>Michelle Grimes-Hillman (</a:t>
            </a:r>
            <a:r>
              <a:rPr lang="en-US" i="0" dirty="0">
                <a:hlinkClick r:id="rId6"/>
              </a:rPr>
              <a:t>mhillman@lbcc.edu</a:t>
            </a:r>
            <a:r>
              <a:rPr lang="en-US" i="0" dirty="0"/>
              <a:t>)</a:t>
            </a:r>
          </a:p>
        </p:txBody>
      </p:sp>
    </p:spTree>
    <p:extLst>
      <p:ext uri="{BB962C8B-B14F-4D97-AF65-F5344CB8AC3E}">
        <p14:creationId xmlns:p14="http://schemas.microsoft.com/office/powerpoint/2010/main" val="3517644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914398"/>
            <a:ext cx="10515600" cy="914400"/>
          </a:xfrm>
        </p:spPr>
        <p:txBody>
          <a:bodyPr>
            <a:noAutofit/>
          </a:bodyPr>
          <a:lstStyle/>
          <a:p>
            <a:pPr algn="ctr"/>
            <a:r>
              <a:rPr lang="en-US" sz="3200" i="0" dirty="0">
                <a:cs typeface="Times New Roman" panose="02020603050405020304" pitchFamily="18" charset="0"/>
              </a:rPr>
              <a:t>Curriculum and Emotions</a:t>
            </a:r>
          </a:p>
        </p:txBody>
      </p:sp>
      <p:sp>
        <p:nvSpPr>
          <p:cNvPr id="3" name="Content Placeholder 2"/>
          <p:cNvSpPr>
            <a:spLocks noGrp="1"/>
          </p:cNvSpPr>
          <p:nvPr>
            <p:ph idx="1"/>
          </p:nvPr>
        </p:nvSpPr>
        <p:spPr>
          <a:xfrm>
            <a:off x="841248" y="1828798"/>
            <a:ext cx="7961789" cy="4343400"/>
          </a:xfrm>
        </p:spPr>
        <p:txBody>
          <a:bodyPr anchor="ctr" anchorCtr="0">
            <a:noAutofit/>
          </a:bodyPr>
          <a:lstStyle/>
          <a:p>
            <a:pPr marL="0" indent="0">
              <a:lnSpc>
                <a:spcPct val="110000"/>
              </a:lnSpc>
              <a:buNone/>
            </a:pPr>
            <a:r>
              <a:rPr lang="en-US" sz="2700" i="0" dirty="0"/>
              <a:t>Running an effective meeting and getting work done challenges even the most talented curriculum chair. How do you resolve conflict within the committee? How do you ensure that your processes are effective and fair while dealing with individuals that might be a challenge? This breakout explores effective practices for communication before, during, and after curriculum meetings.</a:t>
            </a:r>
            <a:br>
              <a:rPr lang="en-US" sz="2700" i="0" dirty="0"/>
            </a:br>
            <a:r>
              <a:rPr lang="en-US" sz="2700" dirty="0"/>
              <a:t>(Effective Practices Strand)</a:t>
            </a:r>
          </a:p>
        </p:txBody>
      </p:sp>
      <p:pic>
        <p:nvPicPr>
          <p:cNvPr id="4" name="Picture 3"/>
          <p:cNvPicPr>
            <a:picLocks noChangeAspect="1"/>
          </p:cNvPicPr>
          <p:nvPr/>
        </p:nvPicPr>
        <p:blipFill>
          <a:blip r:embed="rId2"/>
          <a:stretch>
            <a:fillRect/>
          </a:stretch>
        </p:blipFill>
        <p:spPr>
          <a:xfrm>
            <a:off x="8803036" y="1828798"/>
            <a:ext cx="3388963" cy="4343400"/>
          </a:xfrm>
          <a:prstGeom prst="rect">
            <a:avLst/>
          </a:prstGeom>
        </p:spPr>
      </p:pic>
    </p:spTree>
    <p:extLst>
      <p:ext uri="{BB962C8B-B14F-4D97-AF65-F5344CB8AC3E}">
        <p14:creationId xmlns:p14="http://schemas.microsoft.com/office/powerpoint/2010/main" val="1882065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pPr algn="ctr"/>
            <a:r>
              <a:rPr lang="en-US" sz="3200" i="0" dirty="0">
                <a:cs typeface="Times New Roman" panose="02020603050405020304" pitchFamily="18" charset="0"/>
              </a:rPr>
              <a:t>Breakout Learning Outcomes</a:t>
            </a:r>
          </a:p>
        </p:txBody>
      </p:sp>
      <p:sp>
        <p:nvSpPr>
          <p:cNvPr id="3" name="Content Placeholder 2"/>
          <p:cNvSpPr>
            <a:spLocks noGrp="1"/>
          </p:cNvSpPr>
          <p:nvPr>
            <p:ph idx="1"/>
          </p:nvPr>
        </p:nvSpPr>
        <p:spPr>
          <a:xfrm>
            <a:off x="841248" y="1828798"/>
            <a:ext cx="7964424" cy="4343400"/>
          </a:xfrm>
        </p:spPr>
        <p:txBody>
          <a:bodyPr anchor="ctr" anchorCtr="0">
            <a:noAutofit/>
          </a:bodyPr>
          <a:lstStyle/>
          <a:p>
            <a:pPr marL="457200" indent="-457200">
              <a:lnSpc>
                <a:spcPct val="120000"/>
              </a:lnSpc>
              <a:buFont typeface="+mj-lt"/>
              <a:buAutoNum type="arabicPeriod"/>
            </a:pPr>
            <a:r>
              <a:rPr lang="en-US" sz="2200" b="0" i="0" dirty="0">
                <a:cs typeface="Times New Roman" panose="02020603050405020304" pitchFamily="18" charset="0"/>
              </a:rPr>
              <a:t>Evaluate sources of conflict in the context of curriculum development and the curriculum committee.</a:t>
            </a:r>
          </a:p>
          <a:p>
            <a:pPr marL="457200" indent="-457200">
              <a:lnSpc>
                <a:spcPct val="120000"/>
              </a:lnSpc>
              <a:buFont typeface="+mj-lt"/>
              <a:buAutoNum type="arabicPeriod"/>
            </a:pPr>
            <a:r>
              <a:rPr lang="en-US" sz="2200" i="0" dirty="0">
                <a:cs typeface="Times New Roman" panose="02020603050405020304" pitchFamily="18" charset="0"/>
              </a:rPr>
              <a:t>Analyze the underlying interests, positions, emotions, and college culture elements that may contribute to the conflict.</a:t>
            </a:r>
          </a:p>
          <a:p>
            <a:pPr marL="457200" indent="-457200">
              <a:lnSpc>
                <a:spcPct val="120000"/>
              </a:lnSpc>
              <a:buFont typeface="+mj-lt"/>
              <a:buAutoNum type="arabicPeriod"/>
            </a:pPr>
            <a:r>
              <a:rPr lang="en-US" sz="2200" b="0" i="0" dirty="0">
                <a:cs typeface="Times New Roman" panose="02020603050405020304" pitchFamily="18" charset="0"/>
              </a:rPr>
              <a:t>Evaluate the type(s) of conflict taking place (for example, process conflict, role conflict, or interpersonal conflict), and employ good practices to avert, manage, and/or resolve the conflict by selecting appropriate responses.</a:t>
            </a:r>
          </a:p>
          <a:p>
            <a:pPr marL="457200" indent="-457200">
              <a:lnSpc>
                <a:spcPct val="120000"/>
              </a:lnSpc>
              <a:buFont typeface="+mj-lt"/>
              <a:buAutoNum type="arabicPeriod"/>
            </a:pPr>
            <a:r>
              <a:rPr lang="en-US" sz="2200" i="0" dirty="0">
                <a:cs typeface="Times New Roman" panose="02020603050405020304" pitchFamily="18" charset="0"/>
              </a:rPr>
              <a:t>Suggestions?</a:t>
            </a:r>
            <a:endParaRPr lang="en-US" sz="2200" b="0" i="0" dirty="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673" y="1828798"/>
            <a:ext cx="3386328" cy="4343400"/>
          </a:xfrm>
          <a:prstGeom prst="rect">
            <a:avLst/>
          </a:prstGeom>
        </p:spPr>
      </p:pic>
    </p:spTree>
    <p:extLst>
      <p:ext uri="{BB962C8B-B14F-4D97-AF65-F5344CB8AC3E}">
        <p14:creationId xmlns:p14="http://schemas.microsoft.com/office/powerpoint/2010/main" val="273717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pPr algn="ctr"/>
            <a:r>
              <a:rPr lang="en-US" sz="3200" i="0" dirty="0">
                <a:cs typeface="Times New Roman" panose="02020603050405020304" pitchFamily="18" charset="0"/>
              </a:rPr>
              <a:t>Contents</a:t>
            </a:r>
          </a:p>
        </p:txBody>
      </p:sp>
      <p:sp>
        <p:nvSpPr>
          <p:cNvPr id="3" name="Content Placeholder 2"/>
          <p:cNvSpPr>
            <a:spLocks noGrp="1"/>
          </p:cNvSpPr>
          <p:nvPr>
            <p:ph idx="1"/>
          </p:nvPr>
        </p:nvSpPr>
        <p:spPr>
          <a:xfrm>
            <a:off x="841248" y="1828798"/>
            <a:ext cx="7964424" cy="4343400"/>
          </a:xfrm>
        </p:spPr>
        <p:txBody>
          <a:bodyPr anchor="ctr" anchorCtr="0">
            <a:noAutofit/>
          </a:bodyPr>
          <a:lstStyle/>
          <a:p>
            <a:pPr marL="1033272">
              <a:lnSpc>
                <a:spcPct val="130000"/>
              </a:lnSpc>
            </a:pPr>
            <a:r>
              <a:rPr lang="en-US" sz="2800" b="0" i="0" dirty="0"/>
              <a:t>Typical Sources of Conflict</a:t>
            </a:r>
          </a:p>
          <a:p>
            <a:pPr marL="1033272">
              <a:lnSpc>
                <a:spcPct val="130000"/>
              </a:lnSpc>
            </a:pPr>
            <a:r>
              <a:rPr lang="en-US" sz="2800" b="0" i="0" dirty="0"/>
              <a:t>Conflict Management Decisions</a:t>
            </a:r>
          </a:p>
          <a:p>
            <a:pPr marL="1033272">
              <a:lnSpc>
                <a:spcPct val="130000"/>
              </a:lnSpc>
            </a:pPr>
            <a:r>
              <a:rPr lang="en-US" sz="2800" i="0" dirty="0"/>
              <a:t>Conflict Considerations</a:t>
            </a:r>
            <a:endParaRPr lang="en-US" sz="2800" b="0" i="0" dirty="0"/>
          </a:p>
          <a:p>
            <a:pPr marL="1033272">
              <a:lnSpc>
                <a:spcPct val="130000"/>
              </a:lnSpc>
            </a:pPr>
            <a:r>
              <a:rPr lang="en-US" sz="2800" i="0" dirty="0">
                <a:cs typeface="Times New Roman" panose="02020603050405020304" pitchFamily="18" charset="0"/>
              </a:rPr>
              <a:t>Responding Appropriately</a:t>
            </a:r>
          </a:p>
          <a:p>
            <a:pPr marL="1033272">
              <a:lnSpc>
                <a:spcPct val="130000"/>
              </a:lnSpc>
            </a:pPr>
            <a:r>
              <a:rPr lang="en-US" sz="2800" b="0" i="0" dirty="0">
                <a:cs typeface="Times New Roman" panose="02020603050405020304" pitchFamily="18" charset="0"/>
              </a:rPr>
              <a:t>Good Practices</a:t>
            </a:r>
          </a:p>
          <a:p>
            <a:pPr marL="1033272">
              <a:lnSpc>
                <a:spcPct val="130000"/>
              </a:lnSpc>
            </a:pPr>
            <a:r>
              <a:rPr lang="en-US" sz="2800" i="0" dirty="0">
                <a:cs typeface="Times New Roman" panose="02020603050405020304" pitchFamily="18" charset="0"/>
              </a:rPr>
              <a:t>Scenario</a:t>
            </a:r>
            <a:endParaRPr lang="en-US" sz="2800" b="0" i="0" dirty="0">
              <a:cs typeface="Times New Roman" panose="02020603050405020304"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672" y="1828798"/>
            <a:ext cx="3386328" cy="4343400"/>
          </a:xfrm>
          <a:prstGeom prst="rect">
            <a:avLst/>
          </a:prstGeom>
        </p:spPr>
      </p:pic>
    </p:spTree>
    <p:extLst>
      <p:ext uri="{BB962C8B-B14F-4D97-AF65-F5344CB8AC3E}">
        <p14:creationId xmlns:p14="http://schemas.microsoft.com/office/powerpoint/2010/main" val="1093662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Typical Sources of Conflict: Who?</a:t>
            </a:r>
          </a:p>
        </p:txBody>
      </p:sp>
      <p:sp>
        <p:nvSpPr>
          <p:cNvPr id="3" name="Content Placeholder 2"/>
          <p:cNvSpPr>
            <a:spLocks noGrp="1"/>
          </p:cNvSpPr>
          <p:nvPr>
            <p:ph idx="1"/>
          </p:nvPr>
        </p:nvSpPr>
        <p:spPr>
          <a:xfrm>
            <a:off x="841248" y="1875270"/>
            <a:ext cx="7964424" cy="4296930"/>
          </a:xfrm>
        </p:spPr>
        <p:txBody>
          <a:bodyPr anchor="ctr" anchorCtr="0">
            <a:noAutofit/>
          </a:bodyPr>
          <a:lstStyle/>
          <a:p>
            <a:pPr marL="685800">
              <a:lnSpc>
                <a:spcPct val="100000"/>
              </a:lnSpc>
            </a:pPr>
            <a:r>
              <a:rPr lang="en-US" i="0" dirty="0"/>
              <a:t>Conflict among individuals and groups:</a:t>
            </a:r>
          </a:p>
          <a:p>
            <a:pPr marL="1143000" lvl="1">
              <a:lnSpc>
                <a:spcPct val="100000"/>
              </a:lnSpc>
            </a:pPr>
            <a:r>
              <a:rPr lang="en-US" dirty="0"/>
              <a:t>Faculty</a:t>
            </a:r>
          </a:p>
          <a:p>
            <a:pPr marL="1143000" lvl="1">
              <a:lnSpc>
                <a:spcPct val="100000"/>
              </a:lnSpc>
            </a:pPr>
            <a:r>
              <a:rPr lang="en-US" i="0" dirty="0"/>
              <a:t>Administration</a:t>
            </a:r>
            <a:endParaRPr lang="en-US" dirty="0"/>
          </a:p>
          <a:p>
            <a:pPr marL="1143000" lvl="1">
              <a:lnSpc>
                <a:spcPct val="100000"/>
              </a:lnSpc>
            </a:pPr>
            <a:r>
              <a:rPr lang="en-US" i="0" dirty="0"/>
              <a:t>Curriculum Committee Chair</a:t>
            </a:r>
          </a:p>
          <a:p>
            <a:pPr marL="1143000" lvl="1">
              <a:lnSpc>
                <a:spcPct val="100000"/>
              </a:lnSpc>
            </a:pPr>
            <a:r>
              <a:rPr lang="en-US" dirty="0"/>
              <a:t>Curriculum Committee M</a:t>
            </a:r>
            <a:r>
              <a:rPr lang="en-US" i="0" dirty="0"/>
              <a:t>embers</a:t>
            </a:r>
          </a:p>
          <a:p>
            <a:pPr marL="1143000" lvl="1">
              <a:lnSpc>
                <a:spcPct val="100000"/>
              </a:lnSpc>
            </a:pPr>
            <a:r>
              <a:rPr lang="en-US" dirty="0"/>
              <a:t>Curriculum Specialists</a:t>
            </a:r>
          </a:p>
          <a:p>
            <a:pPr marL="1143000" lvl="1">
              <a:lnSpc>
                <a:spcPct val="100000"/>
              </a:lnSpc>
            </a:pPr>
            <a:r>
              <a:rPr lang="en-US" dirty="0"/>
              <a:t>Articulation Officers</a:t>
            </a:r>
          </a:p>
          <a:p>
            <a:pPr marL="1143000" lvl="1">
              <a:lnSpc>
                <a:spcPct val="100000"/>
              </a:lnSpc>
            </a:pPr>
            <a:r>
              <a:rPr lang="en-US" dirty="0"/>
              <a:t>Academic Senate</a:t>
            </a:r>
          </a:p>
          <a:p>
            <a:pPr marL="1143000" lvl="1">
              <a:lnSpc>
                <a:spcPct val="100000"/>
              </a:lnSpc>
            </a:pPr>
            <a:r>
              <a:rPr lang="en-US" i="0" dirty="0"/>
              <a:t>Divisions/Departments</a:t>
            </a:r>
          </a:p>
          <a:p>
            <a:pPr marL="1143000" lvl="1">
              <a:lnSpc>
                <a:spcPct val="100000"/>
              </a:lnSpc>
            </a:pPr>
            <a:r>
              <a:rPr lang="en-US" dirty="0"/>
              <a:t>Others?</a:t>
            </a:r>
            <a:endParaRPr lang="en-US" i="0" dirty="0"/>
          </a:p>
        </p:txBody>
      </p:sp>
      <p:pic>
        <p:nvPicPr>
          <p:cNvPr id="6" name="Picture 5"/>
          <p:cNvPicPr>
            <a:picLocks noChangeAspect="1"/>
          </p:cNvPicPr>
          <p:nvPr/>
        </p:nvPicPr>
        <p:blipFill>
          <a:blip r:embed="rId3"/>
          <a:stretch>
            <a:fillRect/>
          </a:stretch>
        </p:blipFill>
        <p:spPr>
          <a:xfrm>
            <a:off x="8805672" y="1828800"/>
            <a:ext cx="3386328" cy="4343400"/>
          </a:xfrm>
          <a:prstGeom prst="rect">
            <a:avLst/>
          </a:prstGeom>
        </p:spPr>
      </p:pic>
    </p:spTree>
    <p:extLst>
      <p:ext uri="{BB962C8B-B14F-4D97-AF65-F5344CB8AC3E}">
        <p14:creationId xmlns:p14="http://schemas.microsoft.com/office/powerpoint/2010/main" val="218105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i="0" dirty="0"/>
              <a:t>Typical Sources of Conflict: What?</a:t>
            </a:r>
          </a:p>
        </p:txBody>
      </p:sp>
      <p:pic>
        <p:nvPicPr>
          <p:cNvPr id="6" name="image3.jpeg" descr="images-2.jpeg"/>
          <p:cNvPicPr>
            <a:picLocks noChangeAspect="1"/>
          </p:cNvPicPr>
          <p:nvPr/>
        </p:nvPicPr>
        <p:blipFill>
          <a:blip r:embed="rId3">
            <a:extLst/>
          </a:blip>
          <a:stretch>
            <a:fillRect/>
          </a:stretch>
        </p:blipFill>
        <p:spPr>
          <a:xfrm>
            <a:off x="667512" y="1828801"/>
            <a:ext cx="5381625" cy="4348353"/>
          </a:xfrm>
          <a:prstGeom prst="rect">
            <a:avLst/>
          </a:prstGeom>
          <a:ln w="12700">
            <a:miter lim="400000"/>
          </a:ln>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9984" y="1828801"/>
            <a:ext cx="4810813" cy="4349817"/>
          </a:xfrm>
          <a:prstGeom prst="rect">
            <a:avLst/>
          </a:prstGeom>
        </p:spPr>
      </p:pic>
    </p:spTree>
    <p:extLst>
      <p:ext uri="{BB962C8B-B14F-4D97-AF65-F5344CB8AC3E}">
        <p14:creationId xmlns:p14="http://schemas.microsoft.com/office/powerpoint/2010/main" val="3957491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r>
              <a:rPr lang="en-US" sz="3200" i="0" dirty="0"/>
              <a:t>Typical Sources of Conflict: Why?</a:t>
            </a:r>
            <a:endParaRPr lang="en-US" sz="3200" i="0" dirty="0">
              <a:cs typeface="Times New Roman" panose="02020603050405020304" pitchFamily="18" charset="0"/>
            </a:endParaRPr>
          </a:p>
        </p:txBody>
      </p:sp>
      <p:sp>
        <p:nvSpPr>
          <p:cNvPr id="6" name="Content Placeholder 2"/>
          <p:cNvSpPr txBox="1">
            <a:spLocks/>
          </p:cNvSpPr>
          <p:nvPr/>
        </p:nvSpPr>
        <p:spPr>
          <a:xfrm>
            <a:off x="841248" y="1828800"/>
            <a:ext cx="7964424" cy="4343400"/>
          </a:xfrm>
          <a:prstGeom prst="rect">
            <a:avLst/>
          </a:prstGeom>
        </p:spPr>
        <p:txBody>
          <a:bodyPr vert="horz" lIns="91440" tIns="45720" rIns="91440" bIns="4572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b="0"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i="0" dirty="0"/>
              <a:t>Emotions are often a source of conflict:</a:t>
            </a:r>
          </a:p>
          <a:p>
            <a:pPr lvl="1">
              <a:lnSpc>
                <a:spcPct val="120000"/>
              </a:lnSpc>
            </a:pPr>
            <a:r>
              <a:rPr lang="en-US" i="0" dirty="0"/>
              <a:t>Emotions are inherent in decision-making</a:t>
            </a:r>
          </a:p>
          <a:p>
            <a:pPr lvl="1">
              <a:lnSpc>
                <a:spcPct val="120000"/>
              </a:lnSpc>
            </a:pPr>
            <a:r>
              <a:rPr lang="pt-BR" i="0" dirty="0"/>
              <a:t>Emotions can act as triggers to conflict</a:t>
            </a:r>
          </a:p>
          <a:p>
            <a:pPr lvl="1">
              <a:lnSpc>
                <a:spcPct val="120000"/>
              </a:lnSpc>
            </a:pPr>
            <a:r>
              <a:rPr lang="pt-BR" i="0" dirty="0"/>
              <a:t>Some are able to identify emotions and keep them under control, but others just react</a:t>
            </a:r>
          </a:p>
          <a:p>
            <a:pPr lvl="1">
              <a:lnSpc>
                <a:spcPct val="120000"/>
              </a:lnSpc>
            </a:pPr>
            <a:r>
              <a:rPr lang="pt-BR" i="0" dirty="0"/>
              <a:t>Messages to others may include both content and relational aspects</a:t>
            </a:r>
            <a:endParaRPr lang="en-US" i="0" dirty="0"/>
          </a:p>
          <a:p>
            <a:pPr>
              <a:lnSpc>
                <a:spcPct val="120000"/>
              </a:lnSpc>
            </a:pPr>
            <a:r>
              <a:rPr lang="en-US" i="0" dirty="0"/>
              <a:t>Developing Emotional Intelligence</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5672" y="1828800"/>
            <a:ext cx="3386328" cy="4343400"/>
          </a:xfrm>
          <a:prstGeom prst="rect">
            <a:avLst/>
          </a:prstGeom>
        </p:spPr>
      </p:pic>
    </p:spTree>
    <p:extLst>
      <p:ext uri="{BB962C8B-B14F-4D97-AF65-F5344CB8AC3E}">
        <p14:creationId xmlns:p14="http://schemas.microsoft.com/office/powerpoint/2010/main" val="3772441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14400"/>
            <a:ext cx="10515600" cy="914400"/>
          </a:xfrm>
        </p:spPr>
        <p:txBody>
          <a:bodyPr>
            <a:noAutofit/>
          </a:bodyPr>
          <a:lstStyle/>
          <a:p>
            <a:pPr algn="ctr"/>
            <a:r>
              <a:rPr lang="en-US" sz="3200" i="0" dirty="0"/>
              <a:t>Conflict Management Styles: Choices</a:t>
            </a:r>
            <a:endParaRPr lang="en-US" sz="3200" i="0" dirty="0">
              <a:cs typeface="Times New Roman" panose="02020603050405020304" pitchFamily="18" charset="0"/>
            </a:endParaRPr>
          </a:p>
        </p:txBody>
      </p:sp>
      <p:sp>
        <p:nvSpPr>
          <p:cNvPr id="3" name="Content Placeholder 2"/>
          <p:cNvSpPr>
            <a:spLocks noGrp="1"/>
          </p:cNvSpPr>
          <p:nvPr>
            <p:ph idx="1"/>
          </p:nvPr>
        </p:nvSpPr>
        <p:spPr>
          <a:xfrm>
            <a:off x="841248" y="1828798"/>
            <a:ext cx="7964424" cy="4343400"/>
          </a:xfrm>
        </p:spPr>
        <p:txBody>
          <a:bodyPr anchor="ctr" anchorCtr="1">
            <a:noAutofit/>
          </a:bodyPr>
          <a:lstStyle/>
          <a:p>
            <a:pPr algn="ctr">
              <a:lnSpc>
                <a:spcPct val="130000"/>
              </a:lnSpc>
            </a:pPr>
            <a:r>
              <a:rPr lang="en-US" b="0" i="0" dirty="0"/>
              <a:t>Avoidance</a:t>
            </a:r>
          </a:p>
          <a:p>
            <a:pPr algn="ctr">
              <a:lnSpc>
                <a:spcPct val="130000"/>
              </a:lnSpc>
            </a:pPr>
            <a:r>
              <a:rPr lang="en-US" b="0" i="0" dirty="0"/>
              <a:t>Accommodation</a:t>
            </a:r>
          </a:p>
          <a:p>
            <a:pPr algn="ctr">
              <a:lnSpc>
                <a:spcPct val="130000"/>
              </a:lnSpc>
            </a:pPr>
            <a:r>
              <a:rPr lang="en-US" b="0" i="0" dirty="0"/>
              <a:t>Competition</a:t>
            </a:r>
          </a:p>
          <a:p>
            <a:pPr algn="ctr">
              <a:lnSpc>
                <a:spcPct val="130000"/>
              </a:lnSpc>
            </a:pPr>
            <a:r>
              <a:rPr lang="en-US" b="0" i="0" dirty="0"/>
              <a:t>Compromise</a:t>
            </a:r>
          </a:p>
          <a:p>
            <a:pPr algn="ctr">
              <a:lnSpc>
                <a:spcPct val="130000"/>
              </a:lnSpc>
            </a:pPr>
            <a:r>
              <a:rPr lang="en-US" i="0" dirty="0"/>
              <a:t>Collaboration</a:t>
            </a:r>
          </a:p>
          <a:p>
            <a:pPr marL="0" indent="0" algn="ctr">
              <a:lnSpc>
                <a:spcPct val="130000"/>
              </a:lnSpc>
              <a:buNone/>
            </a:pPr>
            <a:br>
              <a:rPr lang="en-US" b="0" i="0" dirty="0"/>
            </a:br>
            <a:r>
              <a:rPr lang="en-US" b="0" i="0" dirty="0"/>
              <a:t>Constructive or Destructive?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05672" y="1828799"/>
            <a:ext cx="3386328" cy="4343400"/>
          </a:xfrm>
          <a:prstGeom prst="rect">
            <a:avLst/>
          </a:prstGeom>
        </p:spPr>
      </p:pic>
    </p:spTree>
    <p:extLst>
      <p:ext uri="{BB962C8B-B14F-4D97-AF65-F5344CB8AC3E}">
        <p14:creationId xmlns:p14="http://schemas.microsoft.com/office/powerpoint/2010/main" val="3512020666"/>
      </p:ext>
    </p:extLst>
  </p:cSld>
  <p:clrMapOvr>
    <a:masterClrMapping/>
  </p:clrMapOvr>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8037</TotalTime>
  <Words>1406</Words>
  <Application>Microsoft Office PowerPoint</Application>
  <PresentationFormat>Widescreen</PresentationFormat>
  <Paragraphs>151</Paragraphs>
  <Slides>23</Slides>
  <Notes>22</Notes>
  <HiddenSlides>3</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Georgia</vt:lpstr>
      <vt:lpstr>Times New Roman</vt:lpstr>
      <vt:lpstr>1_Office Theme</vt:lpstr>
      <vt:lpstr>Office Theme</vt:lpstr>
      <vt:lpstr>Curriculum and Emotions— Solving Problems and Resolving Conflicts</vt:lpstr>
      <vt:lpstr>Temperature Check</vt:lpstr>
      <vt:lpstr>Curriculum and Emotions</vt:lpstr>
      <vt:lpstr>Breakout Learning Outcomes</vt:lpstr>
      <vt:lpstr>Contents</vt:lpstr>
      <vt:lpstr>Typical Sources of Conflict: Who?</vt:lpstr>
      <vt:lpstr>Typical Sources of Conflict: What?</vt:lpstr>
      <vt:lpstr>Typical Sources of Conflict: Why?</vt:lpstr>
      <vt:lpstr>Conflict Management Styles: Choices</vt:lpstr>
      <vt:lpstr>Conflict Management Decisions</vt:lpstr>
      <vt:lpstr>Conflict Considerations</vt:lpstr>
      <vt:lpstr>Responding Appropriately: Process Conflicts</vt:lpstr>
      <vt:lpstr>Responding Appropriately: Role Conflicts</vt:lpstr>
      <vt:lpstr>Responding Appropriately: Interpersonal Conflicts</vt:lpstr>
      <vt:lpstr>Good Practices to Avert, Manage, or Resolve Conflict (1/4)</vt:lpstr>
      <vt:lpstr>Good Practices to Avert, Manage, or Resolve Conflict (2/4)</vt:lpstr>
      <vt:lpstr>Good Practices to Avert, Manage, or Resolve Conflict (3/4)</vt:lpstr>
      <vt:lpstr>Good Practices to Avert, Manage, or Resolve Conflict (4/4)</vt:lpstr>
      <vt:lpstr>Scenario (1/2)</vt:lpstr>
      <vt:lpstr>Scenario (2/2)</vt:lpstr>
      <vt:lpstr>Scenario #1</vt:lpstr>
      <vt:lpstr>Scenario #2</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Michael Bowen</cp:lastModifiedBy>
  <cp:revision>268</cp:revision>
  <cp:lastPrinted>2016-06-30T18:43:13Z</cp:lastPrinted>
  <dcterms:created xsi:type="dcterms:W3CDTF">2015-05-02T02:46:00Z</dcterms:created>
  <dcterms:modified xsi:type="dcterms:W3CDTF">2017-07-13T14:21:46Z</dcterms:modified>
</cp:coreProperties>
</file>