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5" r:id="rId2"/>
    <p:sldId id="342" r:id="rId3"/>
    <p:sldId id="343" r:id="rId4"/>
    <p:sldId id="344" r:id="rId5"/>
    <p:sldId id="345" r:id="rId6"/>
    <p:sldId id="354" r:id="rId7"/>
    <p:sldId id="355" r:id="rId8"/>
    <p:sldId id="356" r:id="rId9"/>
    <p:sldId id="349" r:id="rId10"/>
    <p:sldId id="350" r:id="rId11"/>
    <p:sldId id="351" r:id="rId12"/>
    <p:sldId id="353" r:id="rId13"/>
    <p:sldId id="352" r:id="rId14"/>
    <p:sldId id="357" r:id="rId15"/>
    <p:sldId id="341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BE830E"/>
    <a:srgbClr val="D69410"/>
    <a:srgbClr val="EFAA22"/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8" autoAdjust="0"/>
    <p:restoredTop sz="94639" autoAdjust="0"/>
  </p:normalViewPr>
  <p:slideViewPr>
    <p:cSldViewPr>
      <p:cViewPr varScale="1">
        <p:scale>
          <a:sx n="85" d="100"/>
          <a:sy n="85" d="100"/>
        </p:scale>
        <p:origin x="-13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8F61BC68-0783-48C7-A4CD-572B66E2CAB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A8CF1F88-80D0-4E5D-A963-D768D497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09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D1C9-9D7E-4FEB-B7AF-7974CB948374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2FF0-729C-4812-85A7-F245375A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62FF0-729C-4812-85A7-F245375A5D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2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4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2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" y="-57859"/>
            <a:ext cx="9296399" cy="697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CBB8-5BA5-4EDC-B0D5-8EFD78685E76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7D8-6DC6-4D2C-8233-08C18F3EF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cco.edu/ResourcesforUndocumentedStudents.aspx" TargetMode="Externa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and Supporting </a:t>
            </a:r>
            <a:br>
              <a:rPr lang="en-US" dirty="0" smtClean="0"/>
            </a:br>
            <a:r>
              <a:rPr lang="en-US" dirty="0" smtClean="0"/>
              <a:t>DACA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ASCCC Plenary</a:t>
            </a:r>
          </a:p>
          <a:p>
            <a:pPr marL="0" indent="0" algn="ctr">
              <a:buNone/>
            </a:pPr>
            <a:r>
              <a:rPr lang="en-US" sz="2400" dirty="0" smtClean="0"/>
              <a:t>San Mateo</a:t>
            </a:r>
          </a:p>
          <a:p>
            <a:pPr marL="0" indent="0" algn="ctr">
              <a:buNone/>
            </a:pPr>
            <a:r>
              <a:rPr lang="en-US" sz="2400" dirty="0" smtClean="0"/>
              <a:t>April 20, 2017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141" y="22860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07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5720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 smtClean="0">
                <a:solidFill>
                  <a:schemeClr val="tx1"/>
                </a:solidFill>
              </a:rPr>
              <a:t>In </a:t>
            </a:r>
            <a:r>
              <a:rPr lang="en-US" sz="10800" dirty="0">
                <a:solidFill>
                  <a:schemeClr val="tx1"/>
                </a:solidFill>
              </a:rPr>
              <a:t>November, called on President-elect Donald J. Trump to preserve Deferred Action for Childhood Arrivals; met with congressional leaders to advocate for this </a:t>
            </a:r>
            <a:r>
              <a:rPr lang="en-US" sz="10800" dirty="0" smtClean="0">
                <a:solidFill>
                  <a:schemeClr val="tx1"/>
                </a:solidFill>
              </a:rPr>
              <a:t>position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 smtClean="0">
                <a:solidFill>
                  <a:schemeClr val="tx1"/>
                </a:solidFill>
              </a:rPr>
              <a:t>Joined </a:t>
            </a:r>
            <a:r>
              <a:rPr lang="en-US" sz="10800" dirty="0">
                <a:solidFill>
                  <a:schemeClr val="tx1"/>
                </a:solidFill>
              </a:rPr>
              <a:t>with the University of California, the California State University and the California Community Colleges to defend the right of all students to obtain a higher education in California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 smtClean="0">
                <a:solidFill>
                  <a:schemeClr val="tx1"/>
                </a:solidFill>
              </a:rPr>
              <a:t>Waived </a:t>
            </a:r>
            <a:r>
              <a:rPr lang="en-US" sz="10800" dirty="0">
                <a:solidFill>
                  <a:schemeClr val="tx1"/>
                </a:solidFill>
              </a:rPr>
              <a:t>fees for enrolled international students prevented from returning to U.S. due to travel </a:t>
            </a:r>
            <a:r>
              <a:rPr lang="en-US" sz="10800" dirty="0" smtClean="0">
                <a:solidFill>
                  <a:schemeClr val="tx1"/>
                </a:solidFill>
              </a:rPr>
              <a:t>ban</a:t>
            </a:r>
            <a:endParaRPr lang="en-US" sz="10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6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Board of Governors/CCCCO Actions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80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153400" cy="8382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March 2017 Board </a:t>
            </a:r>
            <a:r>
              <a:rPr lang="en-US" sz="3400" b="1" dirty="0">
                <a:solidFill>
                  <a:schemeClr val="tx1"/>
                </a:solidFill>
              </a:rPr>
              <a:t>of Governors </a:t>
            </a:r>
            <a:r>
              <a:rPr lang="en-US" sz="3400" b="1" dirty="0" smtClean="0">
                <a:solidFill>
                  <a:schemeClr val="tx1"/>
                </a:solidFill>
              </a:rPr>
              <a:t>Resolution</a:t>
            </a:r>
            <a:endParaRPr lang="en-US" sz="3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658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Declares that all 113 colleges are </a:t>
            </a:r>
            <a:r>
              <a:rPr lang="en-US" sz="3200" dirty="0" smtClean="0"/>
              <a:t>safe and welcoming to students </a:t>
            </a:r>
            <a:r>
              <a:rPr lang="en-US" sz="3200" dirty="0"/>
              <a:t>regardless of immigration status and that financial aid remains </a:t>
            </a:r>
            <a:r>
              <a:rPr lang="en-US" sz="3200" dirty="0" smtClean="0"/>
              <a:t>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Urges </a:t>
            </a:r>
            <a:r>
              <a:rPr lang="en-US" sz="3200" dirty="0"/>
              <a:t>President Trump to preserve </a:t>
            </a:r>
            <a:r>
              <a:rPr lang="en-US" sz="3200" dirty="0" smtClean="0"/>
              <a:t>DACA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CCCCO will not </a:t>
            </a:r>
            <a:r>
              <a:rPr lang="en-US" sz="3200" dirty="0"/>
              <a:t>release any personally identifiable student information related to immigration status unless required by judicial </a:t>
            </a:r>
            <a:r>
              <a:rPr lang="en-US" sz="3200" dirty="0" smtClean="0"/>
              <a:t>order.</a:t>
            </a:r>
          </a:p>
        </p:txBody>
      </p:sp>
    </p:spTree>
    <p:extLst>
      <p:ext uri="{BB962C8B-B14F-4D97-AF65-F5344CB8AC3E}">
        <p14:creationId xmlns:p14="http://schemas.microsoft.com/office/powerpoint/2010/main" val="410403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656"/>
            <a:ext cx="8229600" cy="45259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dirty="0"/>
              <a:t>CCCCO will not cooperate with any efforts to create federal registry of individuals based on any protected characteristics.</a:t>
            </a:r>
          </a:p>
          <a:p>
            <a:pPr marL="285750" indent="-285750"/>
            <a:r>
              <a:rPr lang="en-US" dirty="0"/>
              <a:t>Will vigorously advocate at every level of government to protect ALL students and our system’s values </a:t>
            </a:r>
            <a:r>
              <a:rPr lang="en-US" dirty="0">
                <a:solidFill>
                  <a:schemeClr val="bg1"/>
                </a:solidFill>
              </a:rPr>
              <a:t>v</a:t>
            </a:r>
          </a:p>
          <a:p>
            <a:pPr marL="285750" indent="-285750"/>
            <a:r>
              <a:rPr lang="en-US" dirty="0"/>
              <a:t>Encourages our local districts to consider our system’s values when creating policies and practices related to undocumented students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March 2017 Board </a:t>
            </a:r>
            <a:r>
              <a:rPr lang="en-US" sz="3400" b="1" dirty="0">
                <a:solidFill>
                  <a:schemeClr val="tx1"/>
                </a:solidFill>
              </a:rPr>
              <a:t>of Governors </a:t>
            </a:r>
            <a:r>
              <a:rPr lang="en-US" sz="3400" b="1" dirty="0" smtClean="0">
                <a:solidFill>
                  <a:schemeClr val="tx1"/>
                </a:solidFill>
              </a:rPr>
              <a:t>Resolution</a:t>
            </a:r>
            <a:endParaRPr lang="en-US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6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Autofit/>
          </a:bodyPr>
          <a:lstStyle/>
          <a:p>
            <a:r>
              <a:rPr lang="en-US" b="1" dirty="0"/>
              <a:t>Dream Act, Financial Aid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153400" cy="41910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Participated with state leaders in general market and Spanish language media outreach to counter 40 percent downward trend in applications for Dream Act financial </a:t>
            </a:r>
            <a:r>
              <a:rPr lang="en-US" dirty="0" smtClean="0">
                <a:solidFill>
                  <a:schemeClr val="tx1"/>
                </a:solidFill>
              </a:rPr>
              <a:t>aid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Outreach </a:t>
            </a:r>
            <a:r>
              <a:rPr lang="en-US" dirty="0">
                <a:solidFill>
                  <a:schemeClr val="tx1"/>
                </a:solidFill>
              </a:rPr>
              <a:t>effort resulted in </a:t>
            </a:r>
            <a:r>
              <a:rPr lang="en-US" b="1" u="sng" dirty="0">
                <a:solidFill>
                  <a:schemeClr val="tx1"/>
                </a:solidFill>
              </a:rPr>
              <a:t>5 percent increase </a:t>
            </a:r>
            <a:r>
              <a:rPr lang="en-US" dirty="0">
                <a:solidFill>
                  <a:schemeClr val="tx1"/>
                </a:solidFill>
              </a:rPr>
              <a:t>in applications by March 2 </a:t>
            </a:r>
            <a:r>
              <a:rPr lang="en-US" dirty="0" smtClean="0">
                <a:solidFill>
                  <a:schemeClr val="tx1"/>
                </a:solidFill>
              </a:rPr>
              <a:t>deadline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Ongoing </a:t>
            </a:r>
            <a:r>
              <a:rPr lang="en-US" dirty="0">
                <a:solidFill>
                  <a:schemeClr val="tx1"/>
                </a:solidFill>
              </a:rPr>
              <a:t>mobilization of I Can Afford Campaign College campaign to raise awareness of Dream Act in community outreach and paid media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745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 for Undocumented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www.cccco.edu/ResourcesforUndocumentedStudents.aspx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19200"/>
            <a:ext cx="5957887" cy="366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1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and Questions?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19437" cy="337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42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DACA?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053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Deferred Action for Childhood Arrivals policy provides administrative relief from deportation for specific individuals who apply for and receive DACA status.</a:t>
            </a:r>
          </a:p>
          <a:p>
            <a:r>
              <a:rPr lang="en-US" dirty="0" smtClean="0"/>
              <a:t>Established by the Obama Administration in June of 2012, it reflects the exercise of prosecutorial discretion to permit approved individuals to stay for two years at a time without fear of deportation. </a:t>
            </a:r>
          </a:p>
          <a:p>
            <a:r>
              <a:rPr lang="en-US" dirty="0" smtClean="0"/>
              <a:t>Essentially, those with DACA status were put at the bottom of the priority list for deportation and are eligible </a:t>
            </a:r>
            <a:r>
              <a:rPr lang="en-US" dirty="0"/>
              <a:t>for two-year employment authorization documents.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7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DACA Applicant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Must have been physically present in the US on June 15, 2012</a:t>
            </a:r>
          </a:p>
          <a:p>
            <a:r>
              <a:rPr lang="en-US" dirty="0" smtClean="0"/>
              <a:t>Must have been under the age of 31 on June 15, 2012</a:t>
            </a:r>
          </a:p>
          <a:p>
            <a:r>
              <a:rPr lang="en-US" dirty="0" smtClean="0"/>
              <a:t>Must have come to the US before 16</a:t>
            </a:r>
            <a:r>
              <a:rPr lang="en-US" baseline="30000" dirty="0" smtClean="0"/>
              <a:t>th</a:t>
            </a:r>
            <a:r>
              <a:rPr lang="en-US" dirty="0" smtClean="0"/>
              <a:t> birthday</a:t>
            </a:r>
          </a:p>
          <a:p>
            <a:r>
              <a:rPr lang="en-US" dirty="0" smtClean="0"/>
              <a:t>Must have continuously resided in the US since June 15, 2007</a:t>
            </a:r>
          </a:p>
          <a:p>
            <a:r>
              <a:rPr lang="en-US" dirty="0" smtClean="0"/>
              <a:t>Must currently be in school, or have graduated high school or obtained a GED certificate, or have been honorably discharged from the armed forces</a:t>
            </a:r>
          </a:p>
          <a:p>
            <a:r>
              <a:rPr lang="en-US" dirty="0" smtClean="0"/>
              <a:t>Have not been convicted of a felony and do not otherwise pose a threat to national security or public safety.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1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DACA and the New Administration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Trump Administration has maintained the DACA program thus far.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applications for DACA status are still being accepted and processed</a:t>
            </a:r>
          </a:p>
          <a:p>
            <a:r>
              <a:rPr lang="en-US" dirty="0" smtClean="0"/>
              <a:t>Current USCIS internal policies provide that DACA data will not be disclosed to ICE or CBP for the purpose of immigration enforcement proceedings.  </a:t>
            </a:r>
          </a:p>
          <a:p>
            <a:r>
              <a:rPr lang="en-US" dirty="0" smtClean="0"/>
              <a:t>ICE’s Sensitive Locations Policy provides that enforcement actions should be avoided at sensitive locations, including “post-secondary schools up to an including colleges and universities. </a:t>
            </a:r>
          </a:p>
          <a:p>
            <a:r>
              <a:rPr lang="en-US" dirty="0" smtClean="0"/>
              <a:t>NOTE: these are administrative policies that may be modified or rescinded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0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“Sanctuary Campus?”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663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term “sanctuary campus” has no legal meaning, and no consistent or agreed upon definition.  </a:t>
            </a:r>
          </a:p>
          <a:p>
            <a:r>
              <a:rPr lang="en-US" sz="2800" dirty="0" smtClean="0"/>
              <a:t>General concept:  to encourage undocumented immigrants to feel secure going to law enforcement authorities for help or cooperating if they have information that can aid law enforcement.  </a:t>
            </a:r>
          </a:p>
          <a:p>
            <a:r>
              <a:rPr lang="en-US" sz="2800" dirty="0" smtClean="0"/>
              <a:t>Sanctuary campus policies and practices vary – some colleges have stated that they will not voluntarily (without a court order) assist the federal government in immigration enforcement.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807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Executive Order Restricting Travel and Entry Into the United States</a:t>
            </a:r>
          </a:p>
          <a:p>
            <a:pPr lvl="1"/>
            <a:r>
              <a:rPr lang="en-US" dirty="0" smtClean="0"/>
              <a:t>90 day ban on travelers</a:t>
            </a:r>
          </a:p>
          <a:p>
            <a:pPr lvl="1"/>
            <a:r>
              <a:rPr lang="en-US" dirty="0" smtClean="0"/>
              <a:t>120 day ban for refugees</a:t>
            </a:r>
          </a:p>
          <a:p>
            <a:pPr lvl="1"/>
            <a:r>
              <a:rPr lang="en-US" dirty="0" smtClean="0"/>
              <a:t>First travel ban signed January 27, 2017</a:t>
            </a:r>
          </a:p>
          <a:p>
            <a:pPr lvl="2"/>
            <a:r>
              <a:rPr lang="en-US" dirty="0" smtClean="0"/>
              <a:t>Stayed by federal courts and abandoned by administration</a:t>
            </a:r>
          </a:p>
          <a:p>
            <a:pPr lvl="1"/>
            <a:r>
              <a:rPr lang="en-US" dirty="0" smtClean="0"/>
              <a:t>Revised travel ban signed March 16, 2017</a:t>
            </a:r>
          </a:p>
          <a:p>
            <a:pPr lvl="2"/>
            <a:r>
              <a:rPr lang="en-US" dirty="0" smtClean="0"/>
              <a:t>Differences between first and second travel ban</a:t>
            </a:r>
          </a:p>
          <a:p>
            <a:pPr lvl="2"/>
            <a:r>
              <a:rPr lang="en-US" dirty="0" smtClean="0"/>
              <a:t>Currently stayed by federal courts</a:t>
            </a:r>
          </a:p>
        </p:txBody>
      </p:sp>
    </p:spTree>
    <p:extLst>
      <p:ext uri="{BB962C8B-B14F-4D97-AF65-F5344CB8AC3E}">
        <p14:creationId xmlns:p14="http://schemas.microsoft.com/office/powerpoint/2010/main" val="252453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8401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Executive Order on Border Security and Immigration Enforcement &amp; DHS Memo</a:t>
            </a:r>
          </a:p>
          <a:p>
            <a:pPr lvl="1"/>
            <a:r>
              <a:rPr lang="en-US" dirty="0" smtClean="0"/>
              <a:t>“Priorities for Removal” </a:t>
            </a:r>
          </a:p>
          <a:p>
            <a:pPr lvl="2"/>
            <a:r>
              <a:rPr lang="en-US" dirty="0" smtClean="0"/>
              <a:t>Obama:  Individuals convicted of serious crimes</a:t>
            </a:r>
          </a:p>
          <a:p>
            <a:pPr lvl="2"/>
            <a:r>
              <a:rPr lang="en-US" dirty="0" smtClean="0"/>
              <a:t>Trump:  Individuals convicted of any crime, no matter how minor; individuals who have just been charged with a crime; individuals who have committed an act for which they could be charged; individuals who have “abused any program related to the receipt of public benefits”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8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Executive Order on Border Security and Immigration Enforcement &amp; DHS Memo</a:t>
            </a:r>
          </a:p>
          <a:p>
            <a:pPr lvl="1"/>
            <a:r>
              <a:rPr lang="en-US" dirty="0" smtClean="0"/>
              <a:t>Increased Immigration Enforcement Workforce</a:t>
            </a:r>
          </a:p>
          <a:p>
            <a:pPr lvl="2"/>
            <a:r>
              <a:rPr lang="en-US" dirty="0" smtClean="0"/>
              <a:t>DHS </a:t>
            </a:r>
            <a:r>
              <a:rPr lang="en-US" dirty="0"/>
              <a:t>plans to hire 10,000 more officers and agents at Immigration and Customs Enforcement and 5,000 more Border Protection Officers</a:t>
            </a:r>
          </a:p>
          <a:p>
            <a:pPr lvl="1"/>
            <a:r>
              <a:rPr lang="en-US" dirty="0" smtClean="0"/>
              <a:t>“Expedited Removal” </a:t>
            </a:r>
          </a:p>
          <a:p>
            <a:pPr lvl="2"/>
            <a:r>
              <a:rPr lang="en-US" dirty="0" smtClean="0"/>
              <a:t>Memos call for an expansion of the expedited removal process where migrants do not go before an immigration judge, they are deported without a hearing</a:t>
            </a:r>
          </a:p>
          <a:p>
            <a:pPr lvl="3"/>
            <a:r>
              <a:rPr lang="en-US" dirty="0" smtClean="0"/>
              <a:t>Obama:  expedited removal process used for recently arrived immigrants within 100 miles of the border</a:t>
            </a:r>
          </a:p>
          <a:p>
            <a:pPr lvl="3"/>
            <a:r>
              <a:rPr lang="en-US" dirty="0" smtClean="0"/>
              <a:t>New policy:  expedited removal may be used throughout the country for any immigrant who cannot show that he or she has been in the United States for two years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0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Board of Governors/CCCCO Actions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2672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</a:rPr>
              <a:t>Assured students and colleges that our campuses will remain safe, welcoming places for </a:t>
            </a:r>
            <a:r>
              <a:rPr lang="en-US" sz="12800" dirty="0" smtClean="0">
                <a:solidFill>
                  <a:schemeClr val="tx1"/>
                </a:solidFill>
              </a:rPr>
              <a:t>students </a:t>
            </a:r>
            <a:r>
              <a:rPr lang="en-US" sz="12800" dirty="0">
                <a:solidFill>
                  <a:schemeClr val="tx1"/>
                </a:solidFill>
              </a:rPr>
              <a:t>of all backgrounds to </a:t>
            </a:r>
            <a:r>
              <a:rPr lang="en-US" sz="12800" dirty="0" smtClean="0">
                <a:solidFill>
                  <a:schemeClr val="tx1"/>
                </a:solidFill>
              </a:rPr>
              <a:t>learn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Informed </a:t>
            </a:r>
            <a:r>
              <a:rPr lang="en-US" sz="12800" dirty="0">
                <a:solidFill>
                  <a:schemeClr val="tx1"/>
                </a:solidFill>
              </a:rPr>
              <a:t>students that no changes have been made with regard to admissions or financial </a:t>
            </a:r>
            <a:r>
              <a:rPr lang="en-US" sz="12800" dirty="0" smtClean="0">
                <a:solidFill>
                  <a:schemeClr val="tx1"/>
                </a:solidFill>
              </a:rPr>
              <a:t>aid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Informed </a:t>
            </a:r>
            <a:r>
              <a:rPr lang="en-US" sz="12800" dirty="0">
                <a:solidFill>
                  <a:schemeClr val="tx1"/>
                </a:solidFill>
              </a:rPr>
              <a:t>students that financial aid for certain undocumented students is protected by state law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1200" dirty="0"/>
          </a:p>
          <a:p>
            <a:pPr algn="l"/>
            <a:endParaRPr lang="en-US" sz="11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90354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7147</TotalTime>
  <Words>950</Words>
  <Application>Microsoft Macintosh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Protecting and Supporting  DACA Students</vt:lpstr>
      <vt:lpstr>What is DACA? </vt:lpstr>
      <vt:lpstr>DACA Applicant Requirements</vt:lpstr>
      <vt:lpstr>DACA and the New Administration </vt:lpstr>
      <vt:lpstr>What is a “Sanctuary Campus?”</vt:lpstr>
      <vt:lpstr>Executive Orders</vt:lpstr>
      <vt:lpstr>Executive Orders</vt:lpstr>
      <vt:lpstr>Executive Orders</vt:lpstr>
      <vt:lpstr>Board of Governors/CCCCO Actions</vt:lpstr>
      <vt:lpstr>Board of Governors/CCCCO Actions</vt:lpstr>
      <vt:lpstr>PowerPoint Presentation</vt:lpstr>
      <vt:lpstr>March 2017 Board of Governors Resolution</vt:lpstr>
      <vt:lpstr>Dream Act, Financial Aid</vt:lpstr>
      <vt:lpstr>Resources for Undocumented Students</vt:lpstr>
      <vt:lpstr>Discussion and Questions?  </vt:lpstr>
    </vt:vector>
  </TitlesOfParts>
  <Company>Chancellor's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2012</dc:title>
  <dc:creator>Paul Feist</dc:creator>
  <cp:lastModifiedBy>Julie Bruno</cp:lastModifiedBy>
  <cp:revision>391</cp:revision>
  <cp:lastPrinted>2017-04-19T19:16:12Z</cp:lastPrinted>
  <dcterms:created xsi:type="dcterms:W3CDTF">2012-08-17T21:54:29Z</dcterms:created>
  <dcterms:modified xsi:type="dcterms:W3CDTF">2017-04-21T04:38:18Z</dcterms:modified>
</cp:coreProperties>
</file>