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8" r:id="rId9"/>
    <p:sldId id="264" r:id="rId10"/>
    <p:sldId id="265" r:id="rId11"/>
    <p:sldId id="266" r:id="rId12"/>
    <p:sldId id="261"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3" autoAdjust="0"/>
    <p:restoredTop sz="94660"/>
  </p:normalViewPr>
  <p:slideViewPr>
    <p:cSldViewPr snapToGrid="0">
      <p:cViewPr varScale="1">
        <p:scale>
          <a:sx n="79" d="100"/>
          <a:sy n="79" d="100"/>
        </p:scale>
        <p:origin x="18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774E5-C9AA-46F7-8FB3-FC31069B21E1}"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7709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774E5-C9AA-46F7-8FB3-FC31069B21E1}"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319726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774E5-C9AA-46F7-8FB3-FC31069B21E1}"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58820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774E5-C9AA-46F7-8FB3-FC31069B21E1}"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422985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9774E5-C9AA-46F7-8FB3-FC31069B21E1}"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119280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774E5-C9AA-46F7-8FB3-FC31069B21E1}"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252530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774E5-C9AA-46F7-8FB3-FC31069B21E1}"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340276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774E5-C9AA-46F7-8FB3-FC31069B21E1}"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240713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774E5-C9AA-46F7-8FB3-FC31069B21E1}"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296597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9774E5-C9AA-46F7-8FB3-FC31069B21E1}"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624286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9774E5-C9AA-46F7-8FB3-FC31069B21E1}"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C11DD-EAE9-4EDC-8A15-03ADE1D6F2F5}" type="slidenum">
              <a:rPr lang="en-US" smtClean="0"/>
              <a:t>‹#›</a:t>
            </a:fld>
            <a:endParaRPr lang="en-US"/>
          </a:p>
        </p:txBody>
      </p:sp>
    </p:spTree>
    <p:extLst>
      <p:ext uri="{BB962C8B-B14F-4D97-AF65-F5344CB8AC3E}">
        <p14:creationId xmlns:p14="http://schemas.microsoft.com/office/powerpoint/2010/main" val="157883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774E5-C9AA-46F7-8FB3-FC31069B21E1}" type="datetimeFigureOut">
              <a:rPr lang="en-US" smtClean="0"/>
              <a:t>4/17/2017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C11DD-EAE9-4EDC-8A15-03ADE1D6F2F5}" type="slidenum">
              <a:rPr lang="en-US" smtClean="0"/>
              <a:t>‹#›</a:t>
            </a:fld>
            <a:endParaRPr lang="en-US"/>
          </a:p>
        </p:txBody>
      </p:sp>
    </p:spTree>
    <p:extLst>
      <p:ext uri="{BB962C8B-B14F-4D97-AF65-F5344CB8AC3E}">
        <p14:creationId xmlns:p14="http://schemas.microsoft.com/office/powerpoint/2010/main" val="96522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6383"/>
            <a:ext cx="9144000" cy="3025302"/>
          </a:xfrm>
        </p:spPr>
        <p:txBody>
          <a:bodyPr>
            <a:normAutofit fontScale="90000"/>
          </a:bodyPr>
          <a:lstStyle/>
          <a:p>
            <a:r>
              <a:rPr lang="en-US" b="1" dirty="0" smtClean="0">
                <a:latin typeface="Arial Narrow" panose="020B0606020202030204" pitchFamily="34" charset="0"/>
              </a:rPr>
              <a:t>AB 847 (</a:t>
            </a:r>
            <a:r>
              <a:rPr lang="en-US" b="1" dirty="0" err="1" smtClean="0">
                <a:latin typeface="Arial Narrow" panose="020B0606020202030204" pitchFamily="34" charset="0"/>
              </a:rPr>
              <a:t>Bocanegra</a:t>
            </a:r>
            <a:r>
              <a:rPr lang="en-US" b="1" dirty="0" smtClean="0">
                <a:latin typeface="Arial Narrow" panose="020B0606020202030204" pitchFamily="34" charset="0"/>
              </a:rPr>
              <a:t>)</a:t>
            </a:r>
            <a:br>
              <a:rPr lang="en-US" b="1" dirty="0" smtClean="0">
                <a:latin typeface="Arial Narrow" panose="020B0606020202030204" pitchFamily="34" charset="0"/>
              </a:rPr>
            </a:br>
            <a:r>
              <a:rPr lang="en-US" b="1" dirty="0" smtClean="0">
                <a:latin typeface="Arial Narrow" panose="020B0606020202030204" pitchFamily="34" charset="0"/>
              </a:rPr>
              <a:t>and</a:t>
            </a:r>
            <a:br>
              <a:rPr lang="en-US" b="1" dirty="0" smtClean="0">
                <a:latin typeface="Arial Narrow" panose="020B0606020202030204" pitchFamily="34" charset="0"/>
              </a:rPr>
            </a:br>
            <a:r>
              <a:rPr lang="en-US" b="1" dirty="0" smtClean="0">
                <a:latin typeface="Arial Narrow" panose="020B0606020202030204" pitchFamily="34" charset="0"/>
              </a:rPr>
              <a:t>SB 677 (</a:t>
            </a:r>
            <a:r>
              <a:rPr lang="en-US" b="1" dirty="0" err="1" smtClean="0">
                <a:latin typeface="Arial Narrow" panose="020B0606020202030204" pitchFamily="34" charset="0"/>
              </a:rPr>
              <a:t>Moorlach</a:t>
            </a:r>
            <a:r>
              <a:rPr lang="en-US" b="1" dirty="0" smtClean="0">
                <a:latin typeface="Arial Narrow" panose="020B0606020202030204" pitchFamily="34" charset="0"/>
              </a:rPr>
              <a:t>)</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sz="3200" b="1" dirty="0" smtClean="0">
                <a:latin typeface="Arial Narrow" panose="020B0606020202030204" pitchFamily="34" charset="0"/>
              </a:rPr>
              <a:t>By Lee Gordon, Orange Coast College Academic Senate</a:t>
            </a:r>
          </a:p>
          <a:p>
            <a:endParaRPr lang="en-US" sz="3200" b="1" dirty="0" smtClean="0">
              <a:latin typeface="Arial Narrow" panose="020B0606020202030204" pitchFamily="34" charset="0"/>
            </a:endParaRPr>
          </a:p>
          <a:p>
            <a:r>
              <a:rPr lang="en-US" sz="3200" b="1" dirty="0" smtClean="0">
                <a:latin typeface="Arial Narrow" panose="020B0606020202030204" pitchFamily="34" charset="0"/>
              </a:rPr>
              <a:t>ASCCC Legislative and Advocacy Committee</a:t>
            </a:r>
            <a:endParaRPr lang="en-US" sz="3200" b="1" dirty="0">
              <a:latin typeface="Arial Narrow" panose="020B0606020202030204" pitchFamily="34" charset="0"/>
            </a:endParaRPr>
          </a:p>
        </p:txBody>
      </p:sp>
    </p:spTree>
    <p:extLst>
      <p:ext uri="{BB962C8B-B14F-4D97-AF65-F5344CB8AC3E}">
        <p14:creationId xmlns:p14="http://schemas.microsoft.com/office/powerpoint/2010/main" val="667559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Arial" panose="020B0604020202020204" pitchFamily="34" charset="0"/>
                <a:cs typeface="Arial" panose="020B0604020202020204" pitchFamily="34" charset="0"/>
              </a:rPr>
              <a:t>             SB 677 </a:t>
            </a:r>
            <a:r>
              <a:rPr lang="en-US" sz="5400" b="1" dirty="0" err="1" smtClean="0">
                <a:latin typeface="Arial" panose="020B0604020202020204" pitchFamily="34" charset="0"/>
                <a:cs typeface="Arial" panose="020B0604020202020204" pitchFamily="34" charset="0"/>
              </a:rPr>
              <a:t>Moorlach</a:t>
            </a:r>
            <a:endParaRPr lang="en-US" sz="5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50000"/>
              </a:lnSpc>
            </a:pPr>
            <a:r>
              <a:rPr lang="en-US" sz="3600" b="1" dirty="0" err="1" smtClean="0">
                <a:latin typeface="Arial Narrow" panose="020B0606020202030204" pitchFamily="34" charset="0"/>
              </a:rPr>
              <a:t>Moorlach</a:t>
            </a:r>
            <a:r>
              <a:rPr lang="en-US" sz="3600" b="1" dirty="0" smtClean="0">
                <a:latin typeface="Arial Narrow" panose="020B0606020202030204" pitchFamily="34" charset="0"/>
              </a:rPr>
              <a:t> says his concern is with the prospect of a student witnessing something in a classroom that significantly deviated from the curriculum of the class. </a:t>
            </a:r>
            <a:endParaRPr lang="en-US" sz="3600" b="1" dirty="0">
              <a:latin typeface="Arial Narrow" panose="020B0606020202030204" pitchFamily="34" charset="0"/>
            </a:endParaRPr>
          </a:p>
        </p:txBody>
      </p:sp>
    </p:spTree>
    <p:extLst>
      <p:ext uri="{BB962C8B-B14F-4D97-AF65-F5344CB8AC3E}">
        <p14:creationId xmlns:p14="http://schemas.microsoft.com/office/powerpoint/2010/main" val="2979540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Arial Narrow" panose="020B0606020202030204" pitchFamily="34" charset="0"/>
              </a:rPr>
              <a:t>SB 677  </a:t>
            </a:r>
            <a:r>
              <a:rPr lang="en-US" sz="5400" b="1" dirty="0" err="1" smtClean="0">
                <a:latin typeface="Arial Narrow" panose="020B0606020202030204" pitchFamily="34" charset="0"/>
              </a:rPr>
              <a:t>Moorlach</a:t>
            </a:r>
            <a:endParaRPr lang="en-US" sz="5400" b="1" dirty="0">
              <a:latin typeface="Arial Narrow" panose="020B0606020202030204" pitchFamily="34" charset="0"/>
            </a:endParaRPr>
          </a:p>
        </p:txBody>
      </p:sp>
      <p:sp>
        <p:nvSpPr>
          <p:cNvPr id="3" name="Content Placeholder 2"/>
          <p:cNvSpPr>
            <a:spLocks noGrp="1"/>
          </p:cNvSpPr>
          <p:nvPr>
            <p:ph idx="1"/>
          </p:nvPr>
        </p:nvSpPr>
        <p:spPr/>
        <p:txBody>
          <a:bodyPr>
            <a:normAutofit fontScale="92500"/>
          </a:bodyPr>
          <a:lstStyle/>
          <a:p>
            <a:pPr>
              <a:lnSpc>
                <a:spcPct val="150000"/>
              </a:lnSpc>
            </a:pPr>
            <a:r>
              <a:rPr lang="en-US" sz="4000" b="1" dirty="0" smtClean="0">
                <a:latin typeface="Arial Narrow" panose="020B0606020202030204" pitchFamily="34" charset="0"/>
              </a:rPr>
              <a:t>“What happens when an instructor strays from the curriculum or the syllabus? What if a student decided to punch the teacher and the other students were not allowed to use their iPhones to catch that incident live,” </a:t>
            </a:r>
            <a:r>
              <a:rPr lang="en-US" sz="4000" b="1" dirty="0" err="1" smtClean="0">
                <a:latin typeface="Arial Narrow" panose="020B0606020202030204" pitchFamily="34" charset="0"/>
              </a:rPr>
              <a:t>Moorlach</a:t>
            </a:r>
            <a:r>
              <a:rPr lang="en-US" sz="4000" b="1" dirty="0" smtClean="0">
                <a:latin typeface="Arial Narrow" panose="020B0606020202030204" pitchFamily="34" charset="0"/>
              </a:rPr>
              <a:t> said.</a:t>
            </a:r>
            <a:endParaRPr lang="en-US" sz="4000" b="1" dirty="0">
              <a:latin typeface="Arial Narrow" panose="020B0606020202030204" pitchFamily="34" charset="0"/>
            </a:endParaRPr>
          </a:p>
        </p:txBody>
      </p:sp>
    </p:spTree>
    <p:extLst>
      <p:ext uri="{BB962C8B-B14F-4D97-AF65-F5344CB8AC3E}">
        <p14:creationId xmlns:p14="http://schemas.microsoft.com/office/powerpoint/2010/main" val="2047363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Arial" panose="020B0604020202020204" pitchFamily="34" charset="0"/>
                <a:cs typeface="Arial" panose="020B0604020202020204" pitchFamily="34" charset="0"/>
              </a:rPr>
              <a:t>            SB 677  </a:t>
            </a:r>
            <a:r>
              <a:rPr lang="en-US" sz="5400" b="1" dirty="0" err="1" smtClean="0">
                <a:latin typeface="Arial" panose="020B0604020202020204" pitchFamily="34" charset="0"/>
                <a:cs typeface="Arial" panose="020B0604020202020204" pitchFamily="34" charset="0"/>
              </a:rPr>
              <a:t>Moorlach</a:t>
            </a:r>
            <a:endParaRPr lang="en-US" sz="5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sz="4400" b="1" dirty="0" smtClean="0">
                <a:latin typeface="Arial Narrow" panose="020B0606020202030204" pitchFamily="34" charset="0"/>
              </a:rPr>
              <a:t>.  </a:t>
            </a:r>
            <a:r>
              <a:rPr lang="en-US" sz="4400" b="1" dirty="0" err="1" smtClean="0">
                <a:latin typeface="Arial Narrow" panose="020B0606020202030204" pitchFamily="34" charset="0"/>
              </a:rPr>
              <a:t>Moorlach</a:t>
            </a:r>
            <a:r>
              <a:rPr lang="en-US" sz="4400" b="1" dirty="0" smtClean="0">
                <a:latin typeface="Arial Narrow" panose="020B0606020202030204" pitchFamily="34" charset="0"/>
              </a:rPr>
              <a:t> states that he proposed SB 677 in direct response to the incident at Orange Coast College involving the surreptitious taping of an instructors’ classroom remarks and posting of the remarks on social media</a:t>
            </a:r>
          </a:p>
          <a:p>
            <a:endParaRPr lang="en-US" sz="4400" b="1" dirty="0">
              <a:latin typeface="Arial Narrow" panose="020B0606020202030204" pitchFamily="34" charset="0"/>
            </a:endParaRPr>
          </a:p>
          <a:p>
            <a:endParaRPr lang="en-US" sz="4400" b="1" dirty="0">
              <a:latin typeface="Arial Narrow" panose="020B0606020202030204" pitchFamily="34" charset="0"/>
            </a:endParaRPr>
          </a:p>
        </p:txBody>
      </p:sp>
    </p:spTree>
    <p:extLst>
      <p:ext uri="{BB962C8B-B14F-4D97-AF65-F5344CB8AC3E}">
        <p14:creationId xmlns:p14="http://schemas.microsoft.com/office/powerpoint/2010/main" val="1866005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83725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Arial" panose="020B0604020202020204" pitchFamily="34" charset="0"/>
                <a:cs typeface="Arial" panose="020B0604020202020204" pitchFamily="34" charset="0"/>
              </a:rPr>
              <a:t>AB 847 </a:t>
            </a:r>
            <a:r>
              <a:rPr lang="en-US" b="1" dirty="0" err="1" smtClean="0">
                <a:latin typeface="Arial" panose="020B0604020202020204" pitchFamily="34" charset="0"/>
                <a:cs typeface="Arial" panose="020B0604020202020204" pitchFamily="34" charset="0"/>
              </a:rPr>
              <a:t>Bocanegra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US" sz="3200" b="1" dirty="0" smtClean="0">
              <a:latin typeface="Arial Narrow" panose="020B0606020202030204" pitchFamily="34" charset="0"/>
            </a:endParaRPr>
          </a:p>
          <a:p>
            <a:pPr>
              <a:lnSpc>
                <a:spcPct val="150000"/>
              </a:lnSpc>
            </a:pPr>
            <a:r>
              <a:rPr lang="en-US" sz="4400" b="1" dirty="0" smtClean="0">
                <a:latin typeface="Arial Narrow" panose="020B0606020202030204" pitchFamily="34" charset="0"/>
              </a:rPr>
              <a:t>Would </a:t>
            </a:r>
            <a:r>
              <a:rPr lang="en-US" sz="4400" b="1" dirty="0">
                <a:latin typeface="Arial Narrow" panose="020B0606020202030204" pitchFamily="34" charset="0"/>
              </a:rPr>
              <a:t>require </a:t>
            </a:r>
            <a:r>
              <a:rPr lang="en-US" sz="4400" b="1" dirty="0" smtClean="0">
                <a:latin typeface="Arial Narrow" panose="020B0606020202030204" pitchFamily="34" charset="0"/>
              </a:rPr>
              <a:t>CSU &amp; CC academic </a:t>
            </a:r>
            <a:r>
              <a:rPr lang="en-US" sz="4400" b="1" dirty="0">
                <a:latin typeface="Arial Narrow" panose="020B0606020202030204" pitchFamily="34" charset="0"/>
              </a:rPr>
              <a:t>senates and request </a:t>
            </a:r>
            <a:r>
              <a:rPr lang="en-US" sz="4400" b="1" dirty="0" smtClean="0">
                <a:latin typeface="Arial Narrow" panose="020B0606020202030204" pitchFamily="34" charset="0"/>
              </a:rPr>
              <a:t>UC Senates to </a:t>
            </a:r>
            <a:r>
              <a:rPr lang="en-US" sz="4400" b="1" dirty="0">
                <a:latin typeface="Arial Narrow" panose="020B0606020202030204" pitchFamily="34" charset="0"/>
              </a:rPr>
              <a:t>post their membership rosters on their web pages.</a:t>
            </a:r>
          </a:p>
        </p:txBody>
      </p:sp>
    </p:spTree>
    <p:extLst>
      <p:ext uri="{BB962C8B-B14F-4D97-AF65-F5344CB8AC3E}">
        <p14:creationId xmlns:p14="http://schemas.microsoft.com/office/powerpoint/2010/main" val="3631499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AB 847 </a:t>
            </a:r>
            <a:r>
              <a:rPr lang="en-US" b="1" dirty="0" err="1" smtClean="0"/>
              <a:t>Bocanegra</a:t>
            </a:r>
            <a:endParaRPr lang="en-US" b="1" dirty="0"/>
          </a:p>
        </p:txBody>
      </p:sp>
      <p:sp>
        <p:nvSpPr>
          <p:cNvPr id="3" name="Content Placeholder 2"/>
          <p:cNvSpPr>
            <a:spLocks noGrp="1"/>
          </p:cNvSpPr>
          <p:nvPr>
            <p:ph idx="1"/>
          </p:nvPr>
        </p:nvSpPr>
        <p:spPr>
          <a:xfrm>
            <a:off x="838200" y="1468877"/>
            <a:ext cx="10515600" cy="4708086"/>
          </a:xfrm>
        </p:spPr>
        <p:txBody>
          <a:bodyPr>
            <a:normAutofit fontScale="70000" lnSpcReduction="20000"/>
          </a:bodyPr>
          <a:lstStyle/>
          <a:p>
            <a:pPr marL="0" indent="0">
              <a:buNone/>
            </a:pPr>
            <a:endParaRPr lang="en-US" sz="4000" b="1" dirty="0" smtClean="0">
              <a:latin typeface="Arial Narrow" panose="020B0606020202030204" pitchFamily="34" charset="0"/>
            </a:endParaRPr>
          </a:p>
          <a:p>
            <a:pPr marL="0" indent="0">
              <a:lnSpc>
                <a:spcPct val="150000"/>
              </a:lnSpc>
              <a:buNone/>
            </a:pPr>
            <a:r>
              <a:rPr lang="en-US" sz="5100" b="1" dirty="0" smtClean="0">
                <a:latin typeface="Arial Narrow" panose="020B0606020202030204" pitchFamily="34" charset="0"/>
              </a:rPr>
              <a:t>California </a:t>
            </a:r>
            <a:r>
              <a:rPr lang="en-US" sz="5100" b="1" dirty="0">
                <a:latin typeface="Arial Narrow" panose="020B0606020202030204" pitchFamily="34" charset="0"/>
              </a:rPr>
              <a:t>community college academic senates </a:t>
            </a:r>
            <a:r>
              <a:rPr lang="en-US" sz="5100" b="1" dirty="0" smtClean="0">
                <a:latin typeface="Arial Narrow" panose="020B0606020202030204" pitchFamily="34" charset="0"/>
              </a:rPr>
              <a:t>already provide </a:t>
            </a:r>
            <a:r>
              <a:rPr lang="en-US" sz="5100" b="1" dirty="0">
                <a:latin typeface="Arial Narrow" panose="020B0606020202030204" pitchFamily="34" charset="0"/>
              </a:rPr>
              <a:t>this </a:t>
            </a:r>
            <a:r>
              <a:rPr lang="en-US" sz="5100" b="1" dirty="0" smtClean="0">
                <a:latin typeface="Arial Narrow" panose="020B0606020202030204" pitchFamily="34" charset="0"/>
              </a:rPr>
              <a:t>information </a:t>
            </a:r>
            <a:r>
              <a:rPr lang="en-US" sz="5100" b="1" dirty="0">
                <a:latin typeface="Arial Narrow" panose="020B0606020202030204" pitchFamily="34" charset="0"/>
              </a:rPr>
              <a:t>to the public</a:t>
            </a:r>
            <a:r>
              <a:rPr lang="en-US" sz="5100" b="1" dirty="0" smtClean="0">
                <a:latin typeface="Arial Narrow" panose="020B0606020202030204" pitchFamily="34" charset="0"/>
              </a:rPr>
              <a:t>.</a:t>
            </a:r>
          </a:p>
          <a:p>
            <a:pPr marL="0" indent="0">
              <a:buNone/>
            </a:pPr>
            <a:endParaRPr lang="en-US" sz="4000" b="1" dirty="0">
              <a:latin typeface="Arial Narrow" panose="020B0606020202030204" pitchFamily="34" charset="0"/>
            </a:endParaRPr>
          </a:p>
          <a:p>
            <a:pPr>
              <a:lnSpc>
                <a:spcPct val="160000"/>
              </a:lnSpc>
            </a:pPr>
            <a:r>
              <a:rPr lang="en-US" dirty="0"/>
              <a:t> </a:t>
            </a:r>
            <a:r>
              <a:rPr lang="en-US" sz="4600" b="1" dirty="0" smtClean="0">
                <a:latin typeface="Arial Narrow" panose="020B0606020202030204" pitchFamily="34" charset="0"/>
              </a:rPr>
              <a:t>Senates </a:t>
            </a:r>
            <a:r>
              <a:rPr lang="en-US" sz="4600" b="1" dirty="0">
                <a:latin typeface="Arial Narrow" panose="020B0606020202030204" pitchFamily="34" charset="0"/>
              </a:rPr>
              <a:t>are </a:t>
            </a:r>
            <a:r>
              <a:rPr lang="en-US" sz="4600" b="1" dirty="0" smtClean="0">
                <a:latin typeface="Arial Narrow" panose="020B0606020202030204" pitchFamily="34" charset="0"/>
              </a:rPr>
              <a:t>already mandated </a:t>
            </a:r>
            <a:r>
              <a:rPr lang="en-US" sz="4600" b="1" dirty="0">
                <a:latin typeface="Arial Narrow" panose="020B0606020202030204" pitchFamily="34" charset="0"/>
              </a:rPr>
              <a:t>to comply with the Brown Act requirements </a:t>
            </a:r>
            <a:r>
              <a:rPr lang="en-US" sz="4600" b="1" dirty="0" smtClean="0">
                <a:latin typeface="Arial Narrow" panose="020B0606020202030204" pitchFamily="34" charset="0"/>
              </a:rPr>
              <a:t>for </a:t>
            </a:r>
            <a:r>
              <a:rPr lang="en-US" sz="4600" b="1" dirty="0">
                <a:latin typeface="Arial Narrow" panose="020B0606020202030204" pitchFamily="34" charset="0"/>
              </a:rPr>
              <a:t>published agendas and membership.</a:t>
            </a:r>
            <a:r>
              <a:rPr lang="en-US" dirty="0"/>
              <a:t/>
            </a:r>
            <a:br>
              <a:rPr lang="en-US" dirty="0"/>
            </a:br>
            <a:endParaRPr lang="en-US" dirty="0"/>
          </a:p>
          <a:p>
            <a:pPr marL="0" indent="0">
              <a:buNone/>
            </a:pPr>
            <a:endParaRPr lang="en-US" sz="4000" b="1" dirty="0">
              <a:latin typeface="Arial Narrow" panose="020B0606020202030204" pitchFamily="34" charset="0"/>
            </a:endParaRPr>
          </a:p>
        </p:txBody>
      </p:sp>
    </p:spTree>
    <p:extLst>
      <p:ext uri="{BB962C8B-B14F-4D97-AF65-F5344CB8AC3E}">
        <p14:creationId xmlns:p14="http://schemas.microsoft.com/office/powerpoint/2010/main" val="4039486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                </a:t>
            </a:r>
            <a:r>
              <a:rPr lang="en-US" sz="5400" b="1" dirty="0" smtClean="0">
                <a:latin typeface="Arial" panose="020B0604020202020204" pitchFamily="34" charset="0"/>
                <a:cs typeface="Arial" panose="020B0604020202020204" pitchFamily="34" charset="0"/>
              </a:rPr>
              <a:t>AB 847 </a:t>
            </a:r>
            <a:r>
              <a:rPr lang="en-US" sz="5400" b="1" dirty="0" err="1" smtClean="0">
                <a:latin typeface="Arial" panose="020B0604020202020204" pitchFamily="34" charset="0"/>
                <a:cs typeface="Arial" panose="020B0604020202020204" pitchFamily="34" charset="0"/>
              </a:rPr>
              <a:t>Bocanegra</a:t>
            </a:r>
            <a:endParaRPr lang="en-US" sz="5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lnSpc>
                <a:spcPct val="150000"/>
              </a:lnSpc>
              <a:buNone/>
            </a:pPr>
            <a:r>
              <a:rPr lang="en-US" sz="3600" b="1" dirty="0" smtClean="0">
                <a:latin typeface="Arial Narrow" panose="020B0606020202030204" pitchFamily="34" charset="0"/>
              </a:rPr>
              <a:t>There may be additional concerns involving security of Senate Membership</a:t>
            </a:r>
            <a:endParaRPr lang="en-US" sz="3600" b="1" dirty="0">
              <a:latin typeface="Arial Narrow" panose="020B0606020202030204" pitchFamily="34" charset="0"/>
            </a:endParaRPr>
          </a:p>
        </p:txBody>
      </p:sp>
    </p:spTree>
    <p:extLst>
      <p:ext uri="{BB962C8B-B14F-4D97-AF65-F5344CB8AC3E}">
        <p14:creationId xmlns:p14="http://schemas.microsoft.com/office/powerpoint/2010/main" val="901565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Arial Narrow" panose="020B0606020202030204" pitchFamily="34" charset="0"/>
              </a:rPr>
              <a:t>SB 677  </a:t>
            </a:r>
            <a:r>
              <a:rPr lang="en-US" sz="5400" b="1" dirty="0" err="1" smtClean="0">
                <a:latin typeface="Arial Narrow" panose="020B0606020202030204" pitchFamily="34" charset="0"/>
              </a:rPr>
              <a:t>Moorlach</a:t>
            </a:r>
            <a:endParaRPr lang="en-US" sz="5400" b="1"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marL="0" indent="0">
              <a:buNone/>
            </a:pPr>
            <a:endParaRPr lang="en-US" sz="4400" b="1" dirty="0" smtClean="0">
              <a:latin typeface="Arial Narrow" panose="020B0606020202030204" pitchFamily="34" charset="0"/>
            </a:endParaRPr>
          </a:p>
          <a:p>
            <a:pPr marL="0" indent="0">
              <a:buNone/>
            </a:pPr>
            <a:r>
              <a:rPr lang="en-US" sz="4400" b="1" dirty="0">
                <a:latin typeface="Arial Narrow" panose="020B0606020202030204" pitchFamily="34" charset="0"/>
              </a:rPr>
              <a:t> </a:t>
            </a:r>
            <a:r>
              <a:rPr lang="en-US" sz="4400" b="1" dirty="0" smtClean="0">
                <a:latin typeface="Arial Narrow" panose="020B0606020202030204" pitchFamily="34" charset="0"/>
              </a:rPr>
              <a:t>“ The Student Whistleblower Protection Bill ”</a:t>
            </a:r>
            <a:endParaRPr lang="en-US" sz="4400" b="1" dirty="0">
              <a:latin typeface="Arial Narrow" panose="020B0606020202030204" pitchFamily="34" charset="0"/>
            </a:endParaRPr>
          </a:p>
        </p:txBody>
      </p:sp>
    </p:spTree>
    <p:extLst>
      <p:ext uri="{BB962C8B-B14F-4D97-AF65-F5344CB8AC3E}">
        <p14:creationId xmlns:p14="http://schemas.microsoft.com/office/powerpoint/2010/main" val="2480783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Arial" panose="020B0604020202020204" pitchFamily="34" charset="0"/>
                <a:cs typeface="Arial" panose="020B0604020202020204" pitchFamily="34" charset="0"/>
              </a:rPr>
              <a:t>SB 677  </a:t>
            </a:r>
            <a:r>
              <a:rPr lang="en-US" sz="5400" b="1" dirty="0" err="1" smtClean="0">
                <a:latin typeface="Arial" panose="020B0604020202020204" pitchFamily="34" charset="0"/>
                <a:cs typeface="Arial" panose="020B0604020202020204" pitchFamily="34" charset="0"/>
              </a:rPr>
              <a:t>Moorlach</a:t>
            </a:r>
            <a:endParaRPr lang="en-US" sz="5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50000"/>
              </a:lnSpc>
            </a:pPr>
            <a:endParaRPr lang="en-US" sz="1800" b="1" dirty="0" smtClean="0">
              <a:latin typeface="Arial Narrow" panose="020B0606020202030204" pitchFamily="34" charset="0"/>
            </a:endParaRPr>
          </a:p>
          <a:p>
            <a:pPr>
              <a:lnSpc>
                <a:spcPct val="150000"/>
              </a:lnSpc>
            </a:pPr>
            <a:r>
              <a:rPr lang="en-US" sz="4200" b="1" dirty="0" smtClean="0">
                <a:latin typeface="Arial Narrow" panose="020B0606020202030204" pitchFamily="34" charset="0"/>
              </a:rPr>
              <a:t>California State Sen. John </a:t>
            </a:r>
            <a:r>
              <a:rPr lang="en-US" sz="4200" b="1" dirty="0" err="1" smtClean="0">
                <a:latin typeface="Arial Narrow" panose="020B0606020202030204" pitchFamily="34" charset="0"/>
              </a:rPr>
              <a:t>Moorlach</a:t>
            </a:r>
            <a:r>
              <a:rPr lang="en-US" sz="4200" b="1" dirty="0">
                <a:latin typeface="Arial Narrow" panose="020B0606020202030204" pitchFamily="34" charset="0"/>
              </a:rPr>
              <a:t> </a:t>
            </a:r>
            <a:r>
              <a:rPr lang="en-US" sz="4200" b="1" dirty="0" smtClean="0">
                <a:latin typeface="Arial Narrow" panose="020B0606020202030204" pitchFamily="34" charset="0"/>
              </a:rPr>
              <a:t>represents California’s 37th district which includes Orange Coast College in Costa Mesa.</a:t>
            </a:r>
            <a:endParaRPr lang="en-US" sz="4200" b="1" dirty="0">
              <a:latin typeface="Arial Narrow" panose="020B0606020202030204" pitchFamily="34" charset="0"/>
            </a:endParaRPr>
          </a:p>
        </p:txBody>
      </p:sp>
    </p:spTree>
    <p:extLst>
      <p:ext uri="{BB962C8B-B14F-4D97-AF65-F5344CB8AC3E}">
        <p14:creationId xmlns:p14="http://schemas.microsoft.com/office/powerpoint/2010/main" val="94541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Arial" panose="020B0604020202020204" pitchFamily="34" charset="0"/>
                <a:cs typeface="Arial" panose="020B0604020202020204" pitchFamily="34" charset="0"/>
              </a:rPr>
              <a:t>SB 677  </a:t>
            </a:r>
            <a:r>
              <a:rPr lang="en-US" sz="5400" b="1" dirty="0" err="1" smtClean="0">
                <a:latin typeface="Arial" panose="020B0604020202020204" pitchFamily="34" charset="0"/>
                <a:cs typeface="Arial" panose="020B0604020202020204" pitchFamily="34" charset="0"/>
              </a:rPr>
              <a:t>Moorlach</a:t>
            </a:r>
            <a:endParaRPr lang="en-US" sz="5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nSpc>
                <a:spcPct val="150000"/>
              </a:lnSpc>
            </a:pPr>
            <a:r>
              <a:rPr lang="en-US" sz="4000" b="1" dirty="0" smtClean="0">
                <a:latin typeface="Arial Narrow" panose="020B0606020202030204" pitchFamily="34" charset="0"/>
              </a:rPr>
              <a:t>Stated Aim of the Bill is to “Provide community college students with protections against penalties should they record and report an instructor doing something that violates the instructor’s duties as an educator.”</a:t>
            </a:r>
            <a:endParaRPr lang="en-US" sz="4000" b="1" dirty="0">
              <a:latin typeface="Arial Narrow" panose="020B0606020202030204" pitchFamily="34" charset="0"/>
            </a:endParaRPr>
          </a:p>
        </p:txBody>
      </p:sp>
    </p:spTree>
    <p:extLst>
      <p:ext uri="{BB962C8B-B14F-4D97-AF65-F5344CB8AC3E}">
        <p14:creationId xmlns:p14="http://schemas.microsoft.com/office/powerpoint/2010/main" val="1502957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Arial Narrow" panose="020B0606020202030204" pitchFamily="34" charset="0"/>
              </a:rPr>
              <a:t>SB 677  </a:t>
            </a:r>
            <a:r>
              <a:rPr lang="en-US" sz="5400" b="1" dirty="0" err="1" smtClean="0">
                <a:latin typeface="Arial Narrow" panose="020B0606020202030204" pitchFamily="34" charset="0"/>
              </a:rPr>
              <a:t>Moorlach</a:t>
            </a:r>
            <a:endParaRPr lang="en-US" sz="5400" b="1"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a:lnSpc>
                <a:spcPct val="150000"/>
              </a:lnSpc>
            </a:pPr>
            <a:r>
              <a:rPr lang="en-US" sz="4800" b="1" dirty="0" smtClean="0">
                <a:latin typeface="Arial Narrow" panose="020B0606020202030204" pitchFamily="34" charset="0"/>
              </a:rPr>
              <a:t>The </a:t>
            </a:r>
            <a:r>
              <a:rPr lang="en-US" sz="4800" b="1" dirty="0" err="1" smtClean="0">
                <a:latin typeface="Arial Narrow" panose="020B0606020202030204" pitchFamily="34" charset="0"/>
              </a:rPr>
              <a:t>Moorlach</a:t>
            </a:r>
            <a:r>
              <a:rPr lang="en-US" sz="4800" b="1" dirty="0" smtClean="0">
                <a:latin typeface="Arial Narrow" panose="020B0606020202030204" pitchFamily="34" charset="0"/>
              </a:rPr>
              <a:t> Bill would cover students who record classroom activity when they </a:t>
            </a:r>
            <a:r>
              <a:rPr lang="en-US" sz="4800" b="1" i="1" dirty="0" smtClean="0">
                <a:latin typeface="Arial Narrow" panose="020B0606020202030204" pitchFamily="34" charset="0"/>
              </a:rPr>
              <a:t>believe</a:t>
            </a:r>
            <a:r>
              <a:rPr lang="en-US" sz="4800" b="1" dirty="0" smtClean="0">
                <a:latin typeface="Arial Narrow" panose="020B0606020202030204" pitchFamily="34" charset="0"/>
              </a:rPr>
              <a:t> it may violate state or federal laws or campus policies.</a:t>
            </a:r>
            <a:endParaRPr lang="en-US" sz="4800" b="1" dirty="0">
              <a:latin typeface="Arial Narrow" panose="020B0606020202030204" pitchFamily="34" charset="0"/>
            </a:endParaRPr>
          </a:p>
        </p:txBody>
      </p:sp>
    </p:spTree>
    <p:extLst>
      <p:ext uri="{BB962C8B-B14F-4D97-AF65-F5344CB8AC3E}">
        <p14:creationId xmlns:p14="http://schemas.microsoft.com/office/powerpoint/2010/main" val="3747249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latin typeface="Arial Narrow" panose="020B0606020202030204" pitchFamily="34" charset="0"/>
              </a:rPr>
              <a:t>SB  677 </a:t>
            </a:r>
            <a:r>
              <a:rPr lang="en-US" sz="5400" b="1" dirty="0" err="1" smtClean="0">
                <a:latin typeface="Arial Narrow" panose="020B0606020202030204" pitchFamily="34" charset="0"/>
              </a:rPr>
              <a:t>Moorlach</a:t>
            </a:r>
            <a:endParaRPr lang="en-US" sz="5400" b="1"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a:lnSpc>
                <a:spcPct val="150000"/>
              </a:lnSpc>
            </a:pPr>
            <a:r>
              <a:rPr lang="en-US" sz="3600" b="1" dirty="0" err="1" smtClean="0">
                <a:latin typeface="Arial Narrow" panose="020B0606020202030204" pitchFamily="34" charset="0"/>
              </a:rPr>
              <a:t>Moorlach</a:t>
            </a:r>
            <a:r>
              <a:rPr lang="en-US" sz="3600" b="1" dirty="0">
                <a:latin typeface="Arial Narrow" panose="020B0606020202030204" pitchFamily="34" charset="0"/>
              </a:rPr>
              <a:t>:</a:t>
            </a:r>
            <a:r>
              <a:rPr lang="en-US" sz="3600" b="1" dirty="0" smtClean="0">
                <a:latin typeface="Arial Narrow" panose="020B0606020202030204" pitchFamily="34" charset="0"/>
              </a:rPr>
              <a:t> “There should be a remedy available to those who feel they’re going to suffer retaliation because the instructor is in full control of their grade.”</a:t>
            </a:r>
            <a:endParaRPr lang="en-US" sz="3600" b="1" dirty="0">
              <a:latin typeface="Arial Narrow" panose="020B0606020202030204" pitchFamily="34" charset="0"/>
            </a:endParaRPr>
          </a:p>
        </p:txBody>
      </p:sp>
    </p:spTree>
    <p:extLst>
      <p:ext uri="{BB962C8B-B14F-4D97-AF65-F5344CB8AC3E}">
        <p14:creationId xmlns:p14="http://schemas.microsoft.com/office/powerpoint/2010/main" val="1067750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326</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Calibri Light</vt:lpstr>
      <vt:lpstr>Office Theme</vt:lpstr>
      <vt:lpstr>AB 847 (Bocanegra) and SB 677 (Moorlach) </vt:lpstr>
      <vt:lpstr>                       AB 847 Bocanegra</vt:lpstr>
      <vt:lpstr>                     AB 847 Bocanegra</vt:lpstr>
      <vt:lpstr>                AB 847 Bocanegra</vt:lpstr>
      <vt:lpstr>                  SB 677  Moorlach</vt:lpstr>
      <vt:lpstr>                   SB 677  Moorlach</vt:lpstr>
      <vt:lpstr>                    SB 677  Moorlach</vt:lpstr>
      <vt:lpstr>                     SB 677  Moorlach</vt:lpstr>
      <vt:lpstr>                   SB  677 Moorlach</vt:lpstr>
      <vt:lpstr>             SB 677 Moorlach</vt:lpstr>
      <vt:lpstr>                     SB 677  Moorlach</vt:lpstr>
      <vt:lpstr>            SB 677  Moorlach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847 (Bocanegra) and SB 677 (Moorlach)</dc:title>
  <dc:creator>Gordon, Lee</dc:creator>
  <cp:lastModifiedBy>Gordon, Lee</cp:lastModifiedBy>
  <cp:revision>8</cp:revision>
  <dcterms:created xsi:type="dcterms:W3CDTF">2017-04-18T05:31:12Z</dcterms:created>
  <dcterms:modified xsi:type="dcterms:W3CDTF">2017-04-18T06:34:31Z</dcterms:modified>
</cp:coreProperties>
</file>