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0" r:id="rId7"/>
    <p:sldId id="261" r:id="rId8"/>
    <p:sldId id="264" r:id="rId9"/>
    <p:sldId id="269" r:id="rId10"/>
    <p:sldId id="272" r:id="rId11"/>
    <p:sldId id="262" r:id="rId12"/>
    <p:sldId id="265" r:id="rId13"/>
    <p:sldId id="263" r:id="rId14"/>
    <p:sldId id="266" r:id="rId15"/>
    <p:sldId id="273" r:id="rId16"/>
    <p:sldId id="274" r:id="rId17"/>
    <p:sldId id="267" r:id="rId18"/>
    <p:sldId id="275"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61" d="100"/>
          <a:sy n="61" d="100"/>
        </p:scale>
        <p:origin x="-1056" y="-3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t>7/10/17</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dirty="0"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7/10/17</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7/10/17</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t>7/10/17</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7/10/17</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t>7/10/17</a:t>
            </a:fld>
            <a:endParaRPr lang="en-US" dirty="0"/>
          </a:p>
        </p:txBody>
      </p:sp>
      <p:sp>
        <p:nvSpPr>
          <p:cNvPr id="6" name="Footer Placeholder 5"/>
          <p:cNvSpPr>
            <a:spLocks noGrp="1"/>
          </p:cNvSpPr>
          <p:nvPr>
            <p:ph type="ftr" sz="quarter" idx="11"/>
          </p:nvPr>
        </p:nvSpPr>
        <p:spPr/>
        <p:txBody>
          <a:bodyPr/>
          <a:lstStyle/>
          <a:p>
            <a:r>
              <a:rPr lang="en-US" dirty="0"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t>7/10/17</a:t>
            </a:fld>
            <a:endParaRPr lang="en-US" dirty="0"/>
          </a:p>
        </p:txBody>
      </p:sp>
      <p:sp>
        <p:nvSpPr>
          <p:cNvPr id="8" name="Footer Placeholder 7"/>
          <p:cNvSpPr>
            <a:spLocks noGrp="1"/>
          </p:cNvSpPr>
          <p:nvPr>
            <p:ph type="ftr" sz="quarter" idx="11"/>
          </p:nvPr>
        </p:nvSpPr>
        <p:spPr/>
        <p:txBody>
          <a:bodyPr/>
          <a:lstStyle/>
          <a:p>
            <a:r>
              <a:rPr lang="en-US" dirty="0" smtClean="0"/>
              <a:t>Footer Text</a:t>
            </a:r>
            <a:endParaRPr lang="en-US" dirty="0"/>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7/10/17</a:t>
            </a:fld>
            <a:endParaRPr lang="en-US" dirty="0"/>
          </a:p>
        </p:txBody>
      </p:sp>
      <p:sp>
        <p:nvSpPr>
          <p:cNvPr id="4" name="Footer Placeholder 3"/>
          <p:cNvSpPr>
            <a:spLocks noGrp="1"/>
          </p:cNvSpPr>
          <p:nvPr>
            <p:ph type="ftr" sz="quarter" idx="11"/>
          </p:nvPr>
        </p:nvSpPr>
        <p:spPr/>
        <p:txBody>
          <a:bodyPr/>
          <a:lstStyle/>
          <a:p>
            <a:r>
              <a:rPr lang="en-US" dirty="0" smtClean="0"/>
              <a:t>Footer Text</a:t>
            </a:r>
            <a:endParaRPr lang="en-US" dirty="0"/>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7/10/17</a:t>
            </a:fld>
            <a:endParaRPr lang="en-US" dirty="0"/>
          </a:p>
        </p:txBody>
      </p:sp>
      <p:sp>
        <p:nvSpPr>
          <p:cNvPr id="3" name="Footer Placeholder 2"/>
          <p:cNvSpPr>
            <a:spLocks noGrp="1"/>
          </p:cNvSpPr>
          <p:nvPr>
            <p:ph type="ftr" sz="quarter" idx="11"/>
          </p:nvPr>
        </p:nvSpPr>
        <p:spPr/>
        <p:txBody>
          <a:bodyPr/>
          <a:lstStyle/>
          <a:p>
            <a:r>
              <a:rPr lang="en-US" dirty="0" smtClean="0"/>
              <a:t>Footer Text</a:t>
            </a: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7/10/17</a:t>
            </a:fld>
            <a:endParaRPr lang="en-US" dirty="0"/>
          </a:p>
        </p:txBody>
      </p:sp>
      <p:sp>
        <p:nvSpPr>
          <p:cNvPr id="6" name="Footer Placeholder 5"/>
          <p:cNvSpPr>
            <a:spLocks noGrp="1"/>
          </p:cNvSpPr>
          <p:nvPr>
            <p:ph type="ftr" sz="quarter" idx="11"/>
          </p:nvPr>
        </p:nvSpPr>
        <p:spPr/>
        <p:txBody>
          <a:bodyPr/>
          <a:lstStyle/>
          <a:p>
            <a:r>
              <a:rPr lang="en-US" dirty="0"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7/10/17</a:t>
            </a:fld>
            <a:endParaRPr lang="en-US" dirty="0"/>
          </a:p>
        </p:txBody>
      </p:sp>
      <p:sp>
        <p:nvSpPr>
          <p:cNvPr id="6" name="Footer Placeholder 5"/>
          <p:cNvSpPr>
            <a:spLocks noGrp="1"/>
          </p:cNvSpPr>
          <p:nvPr>
            <p:ph type="ftr" sz="quarter" idx="11"/>
          </p:nvPr>
        </p:nvSpPr>
        <p:spPr/>
        <p:txBody>
          <a:bodyPr/>
          <a:lstStyle/>
          <a:p>
            <a:r>
              <a:rPr lang="en-US" dirty="0"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t>7/10/17</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dirty="0"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sdroker@accjc.org" TargetMode="External"/><Relationship Id="rId4" Type="http://schemas.openxmlformats.org/officeDocument/2006/relationships/hyperlink" Target="mailto:mayv@scc.losrios.edu" TargetMode="External"/><Relationship Id="rId5" Type="http://schemas.openxmlformats.org/officeDocument/2006/relationships/hyperlink" Target="mailto:stephanie.curry@reedleycollege.edu" TargetMode="External"/><Relationship Id="rId1" Type="http://schemas.openxmlformats.org/officeDocument/2006/relationships/slideLayout" Target="../slideLayouts/slideLayout2.xml"/><Relationship Id="rId2" Type="http://schemas.openxmlformats.org/officeDocument/2006/relationships/hyperlink" Target="http://accjc.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3373866"/>
          </a:xfrm>
        </p:spPr>
        <p:txBody>
          <a:bodyPr/>
          <a:lstStyle/>
          <a:p>
            <a:r>
              <a:rPr lang="en-US" dirty="0" smtClean="0"/>
              <a:t>Curriculum and Accreditation</a:t>
            </a:r>
            <a:endParaRPr lang="en-US" dirty="0"/>
          </a:p>
        </p:txBody>
      </p:sp>
      <p:sp>
        <p:nvSpPr>
          <p:cNvPr id="3" name="Subtitle 2"/>
          <p:cNvSpPr>
            <a:spLocks noGrp="1"/>
          </p:cNvSpPr>
          <p:nvPr>
            <p:ph type="subTitle" idx="1"/>
          </p:nvPr>
        </p:nvSpPr>
        <p:spPr>
          <a:xfrm>
            <a:off x="1371600" y="4209603"/>
            <a:ext cx="6400800" cy="2249254"/>
          </a:xfrm>
        </p:spPr>
        <p:txBody>
          <a:bodyPr>
            <a:normAutofit/>
          </a:bodyPr>
          <a:lstStyle/>
          <a:p>
            <a:pPr algn="l"/>
            <a:r>
              <a:rPr lang="en-US" dirty="0" smtClean="0">
                <a:solidFill>
                  <a:srgbClr val="262626"/>
                </a:solidFill>
              </a:rPr>
              <a:t>S</a:t>
            </a:r>
            <a:r>
              <a:rPr lang="en-US" dirty="0" smtClean="0">
                <a:solidFill>
                  <a:schemeClr val="tx1">
                    <a:lumMod val="85000"/>
                    <a:lumOff val="15000"/>
                  </a:schemeClr>
                </a:solidFill>
              </a:rPr>
              <a:t>tephanie Curry, Reedley College</a:t>
            </a:r>
          </a:p>
          <a:p>
            <a:pPr algn="l"/>
            <a:r>
              <a:rPr lang="en-US" dirty="0" smtClean="0">
                <a:solidFill>
                  <a:schemeClr val="tx1">
                    <a:lumMod val="85000"/>
                    <a:lumOff val="15000"/>
                  </a:schemeClr>
                </a:solidFill>
              </a:rPr>
              <a:t>Stephanie Droker, ACCJC Vice President </a:t>
            </a:r>
          </a:p>
          <a:p>
            <a:pPr algn="l"/>
            <a:r>
              <a:rPr lang="en-US" dirty="0" smtClean="0">
                <a:solidFill>
                  <a:schemeClr val="tx1">
                    <a:lumMod val="85000"/>
                    <a:lumOff val="15000"/>
                  </a:schemeClr>
                </a:solidFill>
              </a:rPr>
              <a:t>Ginni May, ASCCC Area A Representative</a:t>
            </a:r>
          </a:p>
          <a:p>
            <a:pPr algn="l"/>
            <a:endParaRPr lang="en-US" dirty="0"/>
          </a:p>
          <a:p>
            <a:r>
              <a:rPr lang="en-US" sz="1900" dirty="0" smtClean="0">
                <a:solidFill>
                  <a:srgbClr val="FF0000"/>
                </a:solidFill>
              </a:rPr>
              <a:t>Curriculum Institute, Riverside, July 14, 2017</a:t>
            </a:r>
            <a:endParaRPr lang="en-US" sz="1900" dirty="0">
              <a:solidFill>
                <a:srgbClr val="FF0000"/>
              </a:solidFill>
            </a:endParaRPr>
          </a:p>
        </p:txBody>
      </p:sp>
      <p:pic>
        <p:nvPicPr>
          <p:cNvPr id="4" name="Picture 3" descr="ASCCC_Logo"/>
          <p:cNvPicPr/>
          <p:nvPr/>
        </p:nvPicPr>
        <p:blipFill>
          <a:blip r:embed="rId2"/>
          <a:srcRect/>
          <a:stretch>
            <a:fillRect/>
          </a:stretch>
        </p:blipFill>
        <p:spPr bwMode="auto">
          <a:xfrm>
            <a:off x="2423472"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4180826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Accreditation Standards </a:t>
            </a:r>
            <a:br>
              <a:rPr lang="en-US" dirty="0"/>
            </a:br>
            <a:r>
              <a:rPr lang="en-US" dirty="0"/>
              <a:t>on Curriculum</a:t>
            </a:r>
          </a:p>
        </p:txBody>
      </p:sp>
      <p:sp>
        <p:nvSpPr>
          <p:cNvPr id="3" name="Content Placeholder 2"/>
          <p:cNvSpPr>
            <a:spLocks noGrp="1"/>
          </p:cNvSpPr>
          <p:nvPr>
            <p:ph idx="1"/>
          </p:nvPr>
        </p:nvSpPr>
        <p:spPr>
          <a:xfrm>
            <a:off x="457200" y="1811449"/>
            <a:ext cx="8229600" cy="4314714"/>
          </a:xfrm>
        </p:spPr>
        <p:txBody>
          <a:bodyPr>
            <a:normAutofit/>
          </a:bodyPr>
          <a:lstStyle/>
          <a:p>
            <a:pPr marL="0" indent="0">
              <a:buNone/>
            </a:pPr>
            <a:r>
              <a:rPr lang="en-US" sz="2600" dirty="0" smtClean="0">
                <a:solidFill>
                  <a:srgbClr val="262626"/>
                </a:solidFill>
                <a:latin typeface="Times New Roman"/>
                <a:cs typeface="Times New Roman"/>
              </a:rPr>
              <a:t>II.A.9. </a:t>
            </a:r>
            <a:r>
              <a:rPr lang="en-US" sz="2600" dirty="0">
                <a:solidFill>
                  <a:schemeClr val="tx1">
                    <a:lumMod val="85000"/>
                    <a:lumOff val="15000"/>
                  </a:schemeClr>
                </a:solidFill>
                <a:latin typeface="Times New Roman"/>
                <a:cs typeface="Times New Roman"/>
              </a:rPr>
              <a:t>The institution awards course credit, degrees and certificates based on student attainment of learning outcomes. Units of credit awarded are consistent with institutional policies that reflect generally accepted norms or equivalencies in higher education. If the institution offers courses based on clock hours, it follows Federal standards for clock-to-credit-hour conversions. </a:t>
            </a:r>
          </a:p>
          <a:p>
            <a:pPr marL="0" indent="0">
              <a:buNone/>
            </a:pPr>
            <a:endParaRPr lang="en-US" sz="2600" dirty="0">
              <a:solidFill>
                <a:srgbClr val="262626"/>
              </a:solidFill>
              <a:latin typeface="Times New Roman"/>
              <a:cs typeface="Times New Roman"/>
            </a:endParaRPr>
          </a:p>
          <a:p>
            <a:r>
              <a:rPr lang="en-US" sz="2600" dirty="0" smtClean="0">
                <a:solidFill>
                  <a:srgbClr val="262626"/>
                </a:solidFill>
                <a:latin typeface="Times New Roman"/>
                <a:cs typeface="Times New Roman"/>
              </a:rPr>
              <a:t>Role of curriculum committee in ensuring this occurs</a:t>
            </a:r>
            <a:r>
              <a:rPr lang="mr-IN" sz="2600" dirty="0" smtClean="0">
                <a:solidFill>
                  <a:srgbClr val="262626"/>
                </a:solidFill>
                <a:latin typeface="Times New Roman"/>
                <a:cs typeface="Times New Roman"/>
              </a:rPr>
              <a:t>…</a:t>
            </a:r>
            <a:endParaRPr lang="en-US" sz="2600" dirty="0">
              <a:solidFill>
                <a:srgbClr val="262626"/>
              </a:solidFill>
            </a:endParaRPr>
          </a:p>
        </p:txBody>
      </p:sp>
    </p:spTree>
    <p:extLst>
      <p:ext uri="{BB962C8B-B14F-4D97-AF65-F5344CB8AC3E}">
        <p14:creationId xmlns:p14="http://schemas.microsoft.com/office/powerpoint/2010/main" val="3605257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Accreditation Standards </a:t>
            </a:r>
            <a:br>
              <a:rPr lang="en-US" dirty="0"/>
            </a:br>
            <a:r>
              <a:rPr lang="en-US" dirty="0"/>
              <a:t>on Curriculum</a:t>
            </a:r>
          </a:p>
        </p:txBody>
      </p:sp>
      <p:sp>
        <p:nvSpPr>
          <p:cNvPr id="3" name="Content Placeholder 2"/>
          <p:cNvSpPr>
            <a:spLocks noGrp="1"/>
          </p:cNvSpPr>
          <p:nvPr>
            <p:ph idx="1"/>
          </p:nvPr>
        </p:nvSpPr>
        <p:spPr/>
        <p:txBody>
          <a:bodyPr>
            <a:normAutofit fontScale="92500"/>
          </a:bodyPr>
          <a:lstStyle/>
          <a:p>
            <a:pPr marL="0" indent="0">
              <a:buNone/>
            </a:pPr>
            <a:r>
              <a:rPr lang="en-US" dirty="0">
                <a:solidFill>
                  <a:srgbClr val="262626"/>
                </a:solidFill>
                <a:latin typeface="Times New Roman"/>
                <a:cs typeface="Times New Roman"/>
              </a:rPr>
              <a:t>II.A.12. The institution requires of all of its degree programs a component of general education based on a carefully considered philosophy for both associate and baccalaureate degrees that is clearly stated in its catalog. The institution, relying on faculty expertise, determines the appropriateness of each course for inclusion in the general education curriculum, based upon student learning outcomes and competencies appropriate to the degree level</a:t>
            </a:r>
            <a:r>
              <a:rPr lang="en-US" sz="1900" dirty="0">
                <a:solidFill>
                  <a:srgbClr val="262626"/>
                </a:solidFill>
                <a:latin typeface="Times New Roman"/>
                <a:cs typeface="Times New Roman"/>
              </a:rPr>
              <a:t>. The learning outcomes include a student’s preparation for and acceptance of responsible participation in civil society, skills for lifelong learning and application of learning, and a broad comprehension of the development of knowledge, practice, and interpretive approaches in the arts and humanities, the sciences, mathematics, and social sciences.</a:t>
            </a:r>
          </a:p>
          <a:p>
            <a:pPr marL="0" indent="0">
              <a:buNone/>
            </a:pPr>
            <a:endParaRPr lang="en-US" dirty="0" smtClean="0">
              <a:solidFill>
                <a:srgbClr val="262626"/>
              </a:solidFill>
            </a:endParaRPr>
          </a:p>
          <a:p>
            <a:r>
              <a:rPr lang="en-US" dirty="0" smtClean="0">
                <a:solidFill>
                  <a:srgbClr val="262626"/>
                </a:solidFill>
              </a:rPr>
              <a:t>Role of curriculum committee in general education standards</a:t>
            </a:r>
            <a:endParaRPr lang="en-US" dirty="0">
              <a:solidFill>
                <a:srgbClr val="262626"/>
              </a:solidFill>
            </a:endParaRPr>
          </a:p>
        </p:txBody>
      </p:sp>
    </p:spTree>
    <p:extLst>
      <p:ext uri="{BB962C8B-B14F-4D97-AF65-F5344CB8AC3E}">
        <p14:creationId xmlns:p14="http://schemas.microsoft.com/office/powerpoint/2010/main" val="2228537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Accreditation Standards </a:t>
            </a:r>
            <a:br>
              <a:rPr lang="en-US" dirty="0"/>
            </a:br>
            <a:r>
              <a:rPr lang="en-US" dirty="0"/>
              <a:t>on Curriculum</a:t>
            </a:r>
          </a:p>
        </p:txBody>
      </p:sp>
      <p:sp>
        <p:nvSpPr>
          <p:cNvPr id="3" name="Content Placeholder 2"/>
          <p:cNvSpPr>
            <a:spLocks noGrp="1"/>
          </p:cNvSpPr>
          <p:nvPr>
            <p:ph idx="1"/>
          </p:nvPr>
        </p:nvSpPr>
        <p:spPr>
          <a:xfrm>
            <a:off x="457200" y="1915555"/>
            <a:ext cx="8229600" cy="4210608"/>
          </a:xfrm>
        </p:spPr>
        <p:txBody>
          <a:bodyPr>
            <a:normAutofit/>
          </a:bodyPr>
          <a:lstStyle/>
          <a:p>
            <a:pPr marL="0" indent="0">
              <a:buNone/>
            </a:pPr>
            <a:r>
              <a:rPr lang="sk-SK" sz="2600" dirty="0">
                <a:solidFill>
                  <a:srgbClr val="262626"/>
                </a:solidFill>
                <a:latin typeface="Times New Roman"/>
                <a:cs typeface="Times New Roman"/>
              </a:rPr>
              <a:t>II.A.13.  All degree programs include focused study in at least one area of inquiry or in an established interdisciplinary core. The identification of specialized courses in an area of inquiry or interdisciplinary core is based upon student learning outcomes and competencies, and include mastery, at the appropriate degree level, of key theories and practices within the field of study</a:t>
            </a:r>
            <a:r>
              <a:rPr lang="sk-SK" sz="2600" dirty="0" smtClean="0">
                <a:solidFill>
                  <a:srgbClr val="262626"/>
                </a:solidFill>
                <a:latin typeface="Times New Roman"/>
                <a:cs typeface="Times New Roman"/>
              </a:rPr>
              <a:t>.</a:t>
            </a:r>
          </a:p>
          <a:p>
            <a:pPr marL="0" indent="0">
              <a:buNone/>
            </a:pPr>
            <a:endParaRPr lang="sk-SK" sz="2600" dirty="0">
              <a:solidFill>
                <a:srgbClr val="262626"/>
              </a:solidFill>
              <a:latin typeface="Times New Roman"/>
              <a:cs typeface="Times New Roman"/>
            </a:endParaRPr>
          </a:p>
          <a:p>
            <a:r>
              <a:rPr lang="sk-SK" sz="2600" dirty="0" smtClean="0">
                <a:solidFill>
                  <a:srgbClr val="262626"/>
                </a:solidFill>
                <a:latin typeface="Times New Roman"/>
                <a:cs typeface="Times New Roman"/>
              </a:rPr>
              <a:t>Role of curriculum committee in degree standards</a:t>
            </a:r>
            <a:endParaRPr lang="sk-SK" sz="2600" dirty="0">
              <a:solidFill>
                <a:srgbClr val="262626"/>
              </a:solidFill>
              <a:latin typeface="Times New Roman"/>
              <a:cs typeface="Times New Roman"/>
            </a:endParaRPr>
          </a:p>
          <a:p>
            <a:pPr marL="0" indent="0">
              <a:buNone/>
            </a:pPr>
            <a:endParaRPr lang="en-US" sz="2600" dirty="0">
              <a:solidFill>
                <a:srgbClr val="262626"/>
              </a:solidFill>
            </a:endParaRPr>
          </a:p>
        </p:txBody>
      </p:sp>
    </p:spTree>
    <p:extLst>
      <p:ext uri="{BB962C8B-B14F-4D97-AF65-F5344CB8AC3E}">
        <p14:creationId xmlns:p14="http://schemas.microsoft.com/office/powerpoint/2010/main" val="412936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Accreditation Standards </a:t>
            </a:r>
            <a:br>
              <a:rPr lang="en-US" dirty="0"/>
            </a:br>
            <a:r>
              <a:rPr lang="en-US" dirty="0"/>
              <a:t>on Curriculum</a:t>
            </a:r>
          </a:p>
        </p:txBody>
      </p:sp>
      <p:sp>
        <p:nvSpPr>
          <p:cNvPr id="3" name="Content Placeholder 2"/>
          <p:cNvSpPr>
            <a:spLocks noGrp="1"/>
          </p:cNvSpPr>
          <p:nvPr>
            <p:ph idx="1"/>
          </p:nvPr>
        </p:nvSpPr>
        <p:spPr/>
        <p:txBody>
          <a:bodyPr/>
          <a:lstStyle/>
          <a:p>
            <a:pPr marL="0" indent="0">
              <a:buNone/>
            </a:pPr>
            <a:r>
              <a:rPr lang="sk-SK" dirty="0">
                <a:solidFill>
                  <a:srgbClr val="262626"/>
                </a:solidFill>
                <a:latin typeface="Times New Roman"/>
                <a:cs typeface="Times New Roman"/>
              </a:rPr>
              <a:t>II.A.16.  The institution regularly evaluates and improves the quality and currency of all instructional programs offered in the name of the institution, including collegiate, pre-collegiate, career-technical, and continuing and community education courses and programs, regardless of delivery mode or location. The institution systematically strives to improve programs and courses to enhance learning outcomes and achievement for students.</a:t>
            </a:r>
          </a:p>
          <a:p>
            <a:pPr marL="0" indent="0">
              <a:buNone/>
            </a:pPr>
            <a:endParaRPr lang="en-US" dirty="0" smtClean="0">
              <a:solidFill>
                <a:srgbClr val="262626"/>
              </a:solidFill>
            </a:endParaRPr>
          </a:p>
          <a:p>
            <a:r>
              <a:rPr lang="en-US" dirty="0" smtClean="0">
                <a:solidFill>
                  <a:srgbClr val="262626"/>
                </a:solidFill>
              </a:rPr>
              <a:t>Role of curriculum committee in community education or community service programs</a:t>
            </a:r>
            <a:endParaRPr lang="en-US" dirty="0">
              <a:solidFill>
                <a:srgbClr val="262626"/>
              </a:solidFill>
            </a:endParaRPr>
          </a:p>
        </p:txBody>
      </p:sp>
    </p:spTree>
    <p:extLst>
      <p:ext uri="{BB962C8B-B14F-4D97-AF65-F5344CB8AC3E}">
        <p14:creationId xmlns:p14="http://schemas.microsoft.com/office/powerpoint/2010/main" val="3696773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Accreditation </a:t>
            </a:r>
            <a:r>
              <a:rPr lang="en-US" dirty="0"/>
              <a:t>Standards </a:t>
            </a:r>
            <a:br>
              <a:rPr lang="en-US" dirty="0"/>
            </a:br>
            <a:r>
              <a:rPr lang="en-US" dirty="0"/>
              <a:t>on Curriculum</a:t>
            </a:r>
          </a:p>
        </p:txBody>
      </p:sp>
      <p:sp>
        <p:nvSpPr>
          <p:cNvPr id="3" name="Content Placeholder 2"/>
          <p:cNvSpPr>
            <a:spLocks noGrp="1"/>
          </p:cNvSpPr>
          <p:nvPr>
            <p:ph idx="1"/>
          </p:nvPr>
        </p:nvSpPr>
        <p:spPr>
          <a:xfrm>
            <a:off x="457200" y="1873913"/>
            <a:ext cx="8229600" cy="4252250"/>
          </a:xfrm>
        </p:spPr>
        <p:txBody>
          <a:bodyPr>
            <a:normAutofit/>
          </a:bodyPr>
          <a:lstStyle/>
          <a:p>
            <a:pPr marL="0" indent="0">
              <a:buNone/>
            </a:pPr>
            <a:r>
              <a:rPr lang="sk-SK" sz="2800" dirty="0">
                <a:solidFill>
                  <a:srgbClr val="262626"/>
                </a:solidFill>
                <a:latin typeface="Times New Roman"/>
                <a:cs typeface="Times New Roman"/>
              </a:rPr>
              <a:t>IV.A.4.  Faculty and academic administrators, through policy and procedures, and through well-defined structures, have responsibility for recommendations about curriculum and student learning programs and services</a:t>
            </a:r>
            <a:r>
              <a:rPr lang="sk-SK" sz="2800" dirty="0" smtClean="0">
                <a:solidFill>
                  <a:srgbClr val="262626"/>
                </a:solidFill>
                <a:latin typeface="Times New Roman"/>
                <a:cs typeface="Times New Roman"/>
              </a:rPr>
              <a:t>.</a:t>
            </a:r>
          </a:p>
          <a:p>
            <a:pPr marL="0" indent="0">
              <a:buNone/>
            </a:pPr>
            <a:endParaRPr lang="sk-SK" sz="2800" dirty="0">
              <a:solidFill>
                <a:srgbClr val="262626"/>
              </a:solidFill>
              <a:latin typeface="Times New Roman"/>
              <a:cs typeface="Times New Roman"/>
            </a:endParaRPr>
          </a:p>
          <a:p>
            <a:r>
              <a:rPr lang="sk-SK" sz="2800" dirty="0" smtClean="0">
                <a:solidFill>
                  <a:srgbClr val="262626"/>
                </a:solidFill>
                <a:latin typeface="Times New Roman"/>
                <a:cs typeface="Times New Roman"/>
              </a:rPr>
              <a:t>Role of curriculum committee in making recommendations on curriculum</a:t>
            </a:r>
            <a:endParaRPr lang="sk-SK" sz="2800" dirty="0">
              <a:solidFill>
                <a:srgbClr val="262626"/>
              </a:solidFill>
              <a:latin typeface="Times New Roman"/>
              <a:cs typeface="Times New Roman"/>
            </a:endParaRPr>
          </a:p>
          <a:p>
            <a:pPr marL="0" indent="0">
              <a:buNone/>
            </a:pPr>
            <a:endParaRPr lang="en-US" sz="2800" dirty="0">
              <a:solidFill>
                <a:srgbClr val="262626"/>
              </a:solidFill>
            </a:endParaRPr>
          </a:p>
        </p:txBody>
      </p:sp>
    </p:spTree>
    <p:extLst>
      <p:ext uri="{BB962C8B-B14F-4D97-AF65-F5344CB8AC3E}">
        <p14:creationId xmlns:p14="http://schemas.microsoft.com/office/powerpoint/2010/main" val="3813576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and Documentation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1"/>
                </a:solidFill>
              </a:rPr>
              <a:t>Remember to document curriculum process, training, review and changes to provide evidence of how the college meets the standards</a:t>
            </a:r>
          </a:p>
          <a:p>
            <a:r>
              <a:rPr lang="en-US" dirty="0" smtClean="0">
                <a:solidFill>
                  <a:schemeClr val="tx1"/>
                </a:solidFill>
              </a:rPr>
              <a:t>Types of evidence</a:t>
            </a:r>
          </a:p>
          <a:p>
            <a:pPr lvl="1"/>
            <a:r>
              <a:rPr lang="en-US" sz="1700" dirty="0" smtClean="0">
                <a:solidFill>
                  <a:schemeClr val="tx1"/>
                </a:solidFill>
              </a:rPr>
              <a:t>Curriculum Handbooks </a:t>
            </a:r>
          </a:p>
          <a:p>
            <a:pPr lvl="1"/>
            <a:r>
              <a:rPr lang="en-US" sz="1700" dirty="0" smtClean="0">
                <a:solidFill>
                  <a:schemeClr val="tx1"/>
                </a:solidFill>
              </a:rPr>
              <a:t>Training Materials for Curriculum Committees </a:t>
            </a:r>
          </a:p>
          <a:p>
            <a:pPr lvl="1"/>
            <a:r>
              <a:rPr lang="en-US" sz="1700" dirty="0" smtClean="0">
                <a:solidFill>
                  <a:schemeClr val="tx1"/>
                </a:solidFill>
              </a:rPr>
              <a:t>Course Outlines of Record including addendums</a:t>
            </a:r>
          </a:p>
          <a:p>
            <a:pPr lvl="1"/>
            <a:r>
              <a:rPr lang="en-US" sz="1700" dirty="0" smtClean="0">
                <a:solidFill>
                  <a:schemeClr val="tx1"/>
                </a:solidFill>
              </a:rPr>
              <a:t>Meeting notes/minutes from Curriculum committee meetings </a:t>
            </a:r>
          </a:p>
          <a:p>
            <a:pPr lvl="1"/>
            <a:r>
              <a:rPr lang="en-US" sz="1700" dirty="0" smtClean="0">
                <a:solidFill>
                  <a:schemeClr val="tx1"/>
                </a:solidFill>
              </a:rPr>
              <a:t>Inter-district Curriculum meetings (multi-college districts) </a:t>
            </a:r>
          </a:p>
          <a:p>
            <a:pPr lvl="1"/>
            <a:r>
              <a:rPr lang="en-US" sz="1700" dirty="0" smtClean="0">
                <a:solidFill>
                  <a:schemeClr val="tx1"/>
                </a:solidFill>
              </a:rPr>
              <a:t>SLO and Program Review  discussions related to curriculum</a:t>
            </a:r>
          </a:p>
          <a:p>
            <a:pPr lvl="1"/>
            <a:r>
              <a:rPr lang="en-US" sz="1700" dirty="0" smtClean="0">
                <a:solidFill>
                  <a:schemeClr val="tx1"/>
                </a:solidFill>
              </a:rPr>
              <a:t>Curriculum information to the Board of Trustees</a:t>
            </a:r>
          </a:p>
          <a:p>
            <a:pPr lvl="1"/>
            <a:r>
              <a:rPr lang="en-US" sz="1700" dirty="0" smtClean="0">
                <a:solidFill>
                  <a:schemeClr val="tx1"/>
                </a:solidFill>
              </a:rPr>
              <a:t>CCCCO Curriculum Inventory </a:t>
            </a:r>
          </a:p>
          <a:p>
            <a:pPr lvl="1"/>
            <a:endParaRPr lang="en-US" dirty="0" smtClean="0">
              <a:solidFill>
                <a:schemeClr val="tx1"/>
              </a:solidFill>
            </a:endParaRPr>
          </a:p>
          <a:p>
            <a:pPr marL="457200" lvl="1" indent="0">
              <a:buNone/>
            </a:pPr>
            <a:endParaRPr lang="en-US" dirty="0" smtClean="0">
              <a:solidFill>
                <a:schemeClr val="tx1"/>
              </a:solidFill>
            </a:endParaRPr>
          </a:p>
          <a:p>
            <a:pPr marL="457200" lvl="1" indent="0">
              <a:buNone/>
            </a:pPr>
            <a:r>
              <a:rPr lang="en-US" b="1" dirty="0" smtClean="0">
                <a:solidFill>
                  <a:schemeClr val="tx1"/>
                </a:solidFill>
              </a:rPr>
              <a:t>Remember to document discussion as well as actions in meetings. </a:t>
            </a:r>
            <a:r>
              <a:rPr lang="en-US" dirty="0" smtClean="0">
                <a:solidFill>
                  <a:schemeClr val="tx1"/>
                </a:solidFill>
              </a:rPr>
              <a:t/>
            </a:r>
            <a:br>
              <a:rPr lang="en-US" dirty="0" smtClean="0">
                <a:solidFill>
                  <a:schemeClr val="tx1"/>
                </a:solidFill>
              </a:rPr>
            </a:br>
            <a:endParaRPr lang="en-US" dirty="0" smtClean="0">
              <a:solidFill>
                <a:schemeClr val="tx1"/>
              </a:solidFill>
            </a:endParaRPr>
          </a:p>
          <a:p>
            <a:pPr lvl="1"/>
            <a:endParaRPr lang="en-US" dirty="0" smtClean="0"/>
          </a:p>
          <a:p>
            <a:endParaRPr lang="en-US" dirty="0"/>
          </a:p>
        </p:txBody>
      </p:sp>
    </p:spTree>
    <p:extLst>
      <p:ext uri="{BB962C8B-B14F-4D97-AF65-F5344CB8AC3E}">
        <p14:creationId xmlns:p14="http://schemas.microsoft.com/office/powerpoint/2010/main" val="3606665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the Accreditation Team Visits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1"/>
                </a:solidFill>
              </a:rPr>
              <a:t>Team members may ask to meet with the Curriculum Chair and/or  the members of the Curriculum Committee </a:t>
            </a:r>
          </a:p>
          <a:p>
            <a:r>
              <a:rPr lang="en-US" dirty="0" smtClean="0">
                <a:solidFill>
                  <a:schemeClr val="tx1"/>
                </a:solidFill>
              </a:rPr>
              <a:t>Curriculum Chair should be familiar with  (or  have participated in the writing of Standards related to curriculum </a:t>
            </a:r>
          </a:p>
          <a:p>
            <a:r>
              <a:rPr lang="en-US" dirty="0" smtClean="0">
                <a:solidFill>
                  <a:schemeClr val="tx1"/>
                </a:solidFill>
              </a:rPr>
              <a:t>Have examples ready of courses, programs, addendums ready for team if they request documentation </a:t>
            </a:r>
          </a:p>
          <a:p>
            <a:r>
              <a:rPr lang="en-US" dirty="0" smtClean="0">
                <a:solidFill>
                  <a:schemeClr val="tx1"/>
                </a:solidFill>
              </a:rPr>
              <a:t>Have your curriculum inventory updated and your curriculum management system updated. </a:t>
            </a:r>
          </a:p>
          <a:p>
            <a:r>
              <a:rPr lang="en-US" dirty="0" smtClean="0">
                <a:solidFill>
                  <a:schemeClr val="tx1"/>
                </a:solidFill>
              </a:rPr>
              <a:t>Curriculum Chair and committee members should be able to explain to visiting member curriculum process (training) </a:t>
            </a:r>
          </a:p>
          <a:p>
            <a:r>
              <a:rPr lang="en-US" dirty="0" smtClean="0">
                <a:solidFill>
                  <a:schemeClr val="tx1"/>
                </a:solidFill>
              </a:rPr>
              <a:t> </a:t>
            </a:r>
            <a:r>
              <a:rPr lang="en-US" dirty="0">
                <a:solidFill>
                  <a:schemeClr val="tx1"/>
                </a:solidFill>
              </a:rPr>
              <a:t>Curriculum Chair and committee </a:t>
            </a:r>
            <a:r>
              <a:rPr lang="en-US" dirty="0" smtClean="0">
                <a:solidFill>
                  <a:schemeClr val="tx1"/>
                </a:solidFill>
              </a:rPr>
              <a:t>members should be able to explain how the evaluate and make changes for improvement in curriculum process</a:t>
            </a:r>
            <a:endParaRPr lang="en-US" dirty="0">
              <a:solidFill>
                <a:schemeClr val="tx1"/>
              </a:solidFill>
            </a:endParaRPr>
          </a:p>
        </p:txBody>
      </p:sp>
    </p:spTree>
    <p:extLst>
      <p:ext uri="{BB962C8B-B14F-4D97-AF65-F5344CB8AC3E}">
        <p14:creationId xmlns:p14="http://schemas.microsoft.com/office/powerpoint/2010/main" val="2593233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Accreditation Processes</a:t>
            </a:r>
            <a:endParaRPr lang="en-US" dirty="0"/>
          </a:p>
        </p:txBody>
      </p:sp>
      <p:sp>
        <p:nvSpPr>
          <p:cNvPr id="3" name="Content Placeholder 2"/>
          <p:cNvSpPr>
            <a:spLocks noGrp="1"/>
          </p:cNvSpPr>
          <p:nvPr>
            <p:ph idx="1"/>
          </p:nvPr>
        </p:nvSpPr>
        <p:spPr>
          <a:xfrm>
            <a:off x="457200" y="2013857"/>
            <a:ext cx="8229600" cy="4112306"/>
          </a:xfrm>
        </p:spPr>
        <p:txBody>
          <a:bodyPr/>
          <a:lstStyle/>
          <a:p>
            <a:r>
              <a:rPr lang="en-US" b="1" dirty="0" smtClean="0">
                <a:solidFill>
                  <a:srgbClr val="262626"/>
                </a:solidFill>
              </a:rPr>
              <a:t>Assessment</a:t>
            </a:r>
            <a:r>
              <a:rPr lang="en-US" dirty="0" smtClean="0">
                <a:solidFill>
                  <a:srgbClr val="262626"/>
                </a:solidFill>
              </a:rPr>
              <a:t> of Student Learning Outcomes</a:t>
            </a:r>
          </a:p>
          <a:p>
            <a:pPr lvl="1"/>
            <a:r>
              <a:rPr lang="en-US" dirty="0" smtClean="0">
                <a:solidFill>
                  <a:srgbClr val="262626"/>
                </a:solidFill>
              </a:rPr>
              <a:t>I.B.6</a:t>
            </a:r>
          </a:p>
          <a:p>
            <a:endParaRPr lang="en-US" dirty="0">
              <a:solidFill>
                <a:srgbClr val="262626"/>
              </a:solidFill>
            </a:endParaRPr>
          </a:p>
          <a:p>
            <a:r>
              <a:rPr lang="en-US" b="1" dirty="0" smtClean="0">
                <a:solidFill>
                  <a:srgbClr val="262626"/>
                </a:solidFill>
              </a:rPr>
              <a:t>Substantive Change </a:t>
            </a:r>
            <a:r>
              <a:rPr lang="en-US" dirty="0" smtClean="0">
                <a:solidFill>
                  <a:srgbClr val="262626"/>
                </a:solidFill>
              </a:rPr>
              <a:t>in regard to Degrees and Certificates</a:t>
            </a:r>
          </a:p>
          <a:p>
            <a:endParaRPr lang="en-US" dirty="0">
              <a:solidFill>
                <a:srgbClr val="262626"/>
              </a:solidFill>
            </a:endParaRPr>
          </a:p>
          <a:p>
            <a:r>
              <a:rPr lang="en-US" b="1" dirty="0" smtClean="0">
                <a:solidFill>
                  <a:srgbClr val="262626"/>
                </a:solidFill>
              </a:rPr>
              <a:t>Institution Set-Standards</a:t>
            </a:r>
          </a:p>
          <a:p>
            <a:pPr lvl="1"/>
            <a:r>
              <a:rPr lang="en-US" smtClean="0">
                <a:solidFill>
                  <a:srgbClr val="262626"/>
                </a:solidFill>
              </a:rPr>
              <a:t>I.B.3</a:t>
            </a:r>
            <a:endParaRPr lang="en-US" dirty="0">
              <a:solidFill>
                <a:srgbClr val="262626"/>
              </a:solidFill>
            </a:endParaRPr>
          </a:p>
        </p:txBody>
      </p:sp>
    </p:spTree>
    <p:extLst>
      <p:ext uri="{BB962C8B-B14F-4D97-AF65-F5344CB8AC3E}">
        <p14:creationId xmlns:p14="http://schemas.microsoft.com/office/powerpoint/2010/main" val="246901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736"/>
            <a:ext cx="8229600" cy="1080655"/>
          </a:xfrm>
        </p:spPr>
        <p:txBody>
          <a:bodyPr/>
          <a:lstStyle/>
          <a:p>
            <a:r>
              <a:rPr lang="en-US" dirty="0" smtClean="0"/>
              <a:t>Taming Sub Change</a:t>
            </a:r>
            <a:endParaRPr lang="en-US" dirty="0"/>
          </a:p>
        </p:txBody>
      </p:sp>
      <p:sp>
        <p:nvSpPr>
          <p:cNvPr id="3" name="Content Placeholder 2"/>
          <p:cNvSpPr>
            <a:spLocks noGrp="1"/>
          </p:cNvSpPr>
          <p:nvPr>
            <p:ph idx="1"/>
          </p:nvPr>
        </p:nvSpPr>
        <p:spPr>
          <a:xfrm>
            <a:off x="457200" y="1153391"/>
            <a:ext cx="8229600" cy="5351317"/>
          </a:xfrm>
        </p:spPr>
        <p:txBody>
          <a:bodyPr>
            <a:normAutofit lnSpcReduction="10000"/>
          </a:bodyPr>
          <a:lstStyle/>
          <a:p>
            <a:r>
              <a:rPr lang="en-US" sz="2000" dirty="0" smtClean="0">
                <a:solidFill>
                  <a:schemeClr val="tx1">
                    <a:lumMod val="85000"/>
                    <a:lumOff val="15000"/>
                  </a:schemeClr>
                </a:solidFill>
              </a:rPr>
              <a:t>New Manual – Revisions</a:t>
            </a:r>
          </a:p>
          <a:p>
            <a:pPr lvl="1"/>
            <a:r>
              <a:rPr lang="en-US" sz="2000" dirty="0" smtClean="0">
                <a:solidFill>
                  <a:schemeClr val="tx1">
                    <a:lumMod val="85000"/>
                    <a:lumOff val="15000"/>
                  </a:schemeClr>
                </a:solidFill>
              </a:rPr>
              <a:t>Significant Departure (34 CFR §602.22)</a:t>
            </a:r>
          </a:p>
          <a:p>
            <a:pPr lvl="2"/>
            <a:r>
              <a:rPr lang="en-US" sz="2000" dirty="0" smtClean="0">
                <a:solidFill>
                  <a:schemeClr val="tx1">
                    <a:lumMod val="85000"/>
                    <a:lumOff val="15000"/>
                  </a:schemeClr>
                </a:solidFill>
              </a:rPr>
              <a:t>Location</a:t>
            </a:r>
          </a:p>
          <a:p>
            <a:pPr lvl="3"/>
            <a:r>
              <a:rPr lang="en-US" sz="2000" dirty="0" smtClean="0">
                <a:solidFill>
                  <a:schemeClr val="tx1">
                    <a:lumMod val="85000"/>
                    <a:lumOff val="15000"/>
                  </a:schemeClr>
                </a:solidFill>
              </a:rPr>
              <a:t>College owns or leases permanent location on a long term basis</a:t>
            </a:r>
          </a:p>
          <a:p>
            <a:pPr lvl="2"/>
            <a:r>
              <a:rPr lang="en-US" sz="2000" dirty="0" smtClean="0">
                <a:solidFill>
                  <a:schemeClr val="tx1">
                    <a:lumMod val="85000"/>
                    <a:lumOff val="15000"/>
                  </a:schemeClr>
                </a:solidFill>
              </a:rPr>
              <a:t>Modality</a:t>
            </a:r>
          </a:p>
          <a:p>
            <a:pPr lvl="3"/>
            <a:r>
              <a:rPr lang="en-US" sz="2000" dirty="0" smtClean="0">
                <a:solidFill>
                  <a:schemeClr val="tx1">
                    <a:lumMod val="85000"/>
                    <a:lumOff val="15000"/>
                  </a:schemeClr>
                </a:solidFill>
              </a:rPr>
              <a:t>Marketed as an intentional online program (over 75% online)</a:t>
            </a:r>
          </a:p>
          <a:p>
            <a:pPr lvl="3"/>
            <a:r>
              <a:rPr lang="en-US" sz="2000" dirty="0" smtClean="0">
                <a:solidFill>
                  <a:schemeClr val="tx1">
                    <a:lumMod val="85000"/>
                    <a:lumOff val="15000"/>
                  </a:schemeClr>
                </a:solidFill>
              </a:rPr>
              <a:t>1</a:t>
            </a:r>
            <a:r>
              <a:rPr lang="en-US" sz="2000" baseline="30000" dirty="0" smtClean="0">
                <a:solidFill>
                  <a:schemeClr val="tx1">
                    <a:lumMod val="85000"/>
                    <a:lumOff val="15000"/>
                  </a:schemeClr>
                </a:solidFill>
              </a:rPr>
              <a:t>st</a:t>
            </a:r>
            <a:r>
              <a:rPr lang="en-US" sz="2000" dirty="0" smtClean="0">
                <a:solidFill>
                  <a:schemeClr val="tx1">
                    <a:lumMod val="85000"/>
                    <a:lumOff val="15000"/>
                  </a:schemeClr>
                </a:solidFill>
              </a:rPr>
              <a:t> degree where 50% or more can be completed online</a:t>
            </a:r>
          </a:p>
          <a:p>
            <a:pPr lvl="2"/>
            <a:r>
              <a:rPr lang="en-US" sz="2000" dirty="0" smtClean="0">
                <a:solidFill>
                  <a:schemeClr val="tx1">
                    <a:lumMod val="85000"/>
                    <a:lumOff val="15000"/>
                  </a:schemeClr>
                </a:solidFill>
              </a:rPr>
              <a:t>Certificates/Degrees</a:t>
            </a:r>
          </a:p>
          <a:p>
            <a:pPr lvl="3"/>
            <a:r>
              <a:rPr lang="en-US" sz="2000" dirty="0" smtClean="0">
                <a:solidFill>
                  <a:schemeClr val="tx1">
                    <a:lumMod val="85000"/>
                    <a:lumOff val="15000"/>
                  </a:schemeClr>
                </a:solidFill>
              </a:rPr>
              <a:t>New certificates (16 units or more) and degrees that require additional significant resources (human, technical, physical)</a:t>
            </a:r>
          </a:p>
          <a:p>
            <a:pPr lvl="4"/>
            <a:r>
              <a:rPr lang="en-US" sz="2000" dirty="0" smtClean="0">
                <a:solidFill>
                  <a:schemeClr val="tx1">
                    <a:lumMod val="85000"/>
                    <a:lumOff val="15000"/>
                  </a:schemeClr>
                </a:solidFill>
              </a:rPr>
              <a:t>Template specifically for Strong Workforce </a:t>
            </a:r>
          </a:p>
          <a:p>
            <a:pPr lvl="3"/>
            <a:r>
              <a:rPr lang="en-US" sz="2000" dirty="0" smtClean="0">
                <a:solidFill>
                  <a:schemeClr val="tx1">
                    <a:lumMod val="85000"/>
                    <a:lumOff val="15000"/>
                  </a:schemeClr>
                </a:solidFill>
              </a:rPr>
              <a:t>The addition of programs of study at a degree or credential level different from that which is included in the institution’s current accreditation </a:t>
            </a:r>
          </a:p>
          <a:p>
            <a:pPr lvl="2"/>
            <a:endParaRPr lang="en-US" dirty="0">
              <a:solidFill>
                <a:schemeClr val="tx1">
                  <a:lumMod val="85000"/>
                  <a:lumOff val="15000"/>
                </a:schemeClr>
              </a:solidFill>
            </a:endParaRPr>
          </a:p>
        </p:txBody>
      </p:sp>
    </p:spTree>
    <p:extLst>
      <p:ext uri="{BB962C8B-B14F-4D97-AF65-F5344CB8AC3E}">
        <p14:creationId xmlns:p14="http://schemas.microsoft.com/office/powerpoint/2010/main" val="31934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solidFill>
                  <a:srgbClr val="262626"/>
                </a:solidFill>
              </a:rPr>
              <a:t>Accrediting Commission for Community and </a:t>
            </a:r>
            <a:r>
              <a:rPr lang="en-US" dirty="0">
                <a:solidFill>
                  <a:srgbClr val="262626"/>
                </a:solidFill>
              </a:rPr>
              <a:t>Junior Colleges (ACCJC): </a:t>
            </a:r>
            <a:r>
              <a:rPr lang="en-US" dirty="0">
                <a:solidFill>
                  <a:srgbClr val="262626"/>
                </a:solidFill>
                <a:hlinkClick r:id="rId2"/>
              </a:rPr>
              <a:t>http://</a:t>
            </a:r>
            <a:r>
              <a:rPr lang="en-US" dirty="0" smtClean="0">
                <a:solidFill>
                  <a:srgbClr val="262626"/>
                </a:solidFill>
                <a:hlinkClick r:id="rId2"/>
              </a:rPr>
              <a:t>accjc.org</a:t>
            </a:r>
            <a:endParaRPr lang="en-US" dirty="0" smtClean="0">
              <a:solidFill>
                <a:srgbClr val="262626"/>
              </a:solidFill>
            </a:endParaRPr>
          </a:p>
          <a:p>
            <a:pPr marL="0" indent="0">
              <a:buNone/>
            </a:pPr>
            <a:endParaRPr lang="en-US" dirty="0" smtClean="0">
              <a:solidFill>
                <a:srgbClr val="262626"/>
              </a:solidFill>
            </a:endParaRPr>
          </a:p>
          <a:p>
            <a:r>
              <a:rPr lang="en-US" b="1" dirty="0" smtClean="0">
                <a:solidFill>
                  <a:srgbClr val="262626"/>
                </a:solidFill>
              </a:rPr>
              <a:t>Stefanie Droker</a:t>
            </a:r>
            <a:r>
              <a:rPr lang="en-US" dirty="0" smtClean="0">
                <a:solidFill>
                  <a:srgbClr val="262626"/>
                </a:solidFill>
              </a:rPr>
              <a:t>, ACCJC Vice President: </a:t>
            </a:r>
            <a:r>
              <a:rPr lang="en-US" dirty="0" smtClean="0">
                <a:solidFill>
                  <a:srgbClr val="262626"/>
                </a:solidFill>
                <a:hlinkClick r:id="rId3"/>
              </a:rPr>
              <a:t>sdroker</a:t>
            </a:r>
            <a:r>
              <a:rPr lang="en-US" dirty="0">
                <a:solidFill>
                  <a:srgbClr val="262626"/>
                </a:solidFill>
                <a:hlinkClick r:id="rId3"/>
              </a:rPr>
              <a:t>@</a:t>
            </a:r>
            <a:r>
              <a:rPr lang="en-US" dirty="0" smtClean="0">
                <a:solidFill>
                  <a:srgbClr val="262626"/>
                </a:solidFill>
                <a:hlinkClick r:id="rId3"/>
              </a:rPr>
              <a:t>accjc.org</a:t>
            </a:r>
            <a:endParaRPr lang="en-US" dirty="0" smtClean="0">
              <a:solidFill>
                <a:srgbClr val="262626"/>
              </a:solidFill>
            </a:endParaRPr>
          </a:p>
          <a:p>
            <a:r>
              <a:rPr lang="en-US" b="1" dirty="0" smtClean="0">
                <a:solidFill>
                  <a:srgbClr val="262626"/>
                </a:solidFill>
              </a:rPr>
              <a:t>Ginni May</a:t>
            </a:r>
            <a:r>
              <a:rPr lang="en-US" dirty="0" smtClean="0">
                <a:solidFill>
                  <a:srgbClr val="262626"/>
                </a:solidFill>
              </a:rPr>
              <a:t>, ASCCC Accreditation Chair, Area A Representative: </a:t>
            </a:r>
            <a:r>
              <a:rPr lang="en-US" dirty="0" smtClean="0">
                <a:solidFill>
                  <a:srgbClr val="262626"/>
                </a:solidFill>
                <a:hlinkClick r:id="rId4"/>
              </a:rPr>
              <a:t>mayv@scc.losrios.edu</a:t>
            </a:r>
            <a:endParaRPr lang="en-US" dirty="0" smtClean="0">
              <a:solidFill>
                <a:srgbClr val="262626"/>
              </a:solidFill>
            </a:endParaRPr>
          </a:p>
          <a:p>
            <a:r>
              <a:rPr lang="en-US" b="1" dirty="0" smtClean="0">
                <a:solidFill>
                  <a:srgbClr val="262626"/>
                </a:solidFill>
              </a:rPr>
              <a:t>Stefanie Curry</a:t>
            </a:r>
            <a:r>
              <a:rPr lang="en-US" dirty="0" smtClean="0">
                <a:solidFill>
                  <a:srgbClr val="262626"/>
                </a:solidFill>
              </a:rPr>
              <a:t>, Reedley College: </a:t>
            </a:r>
            <a:r>
              <a:rPr lang="en-US" dirty="0" smtClean="0">
                <a:hlinkClick r:id="rId5"/>
              </a:rPr>
              <a:t>stephanie.curry</a:t>
            </a:r>
            <a:r>
              <a:rPr lang="en-US" dirty="0">
                <a:hlinkClick r:id="rId5"/>
              </a:rPr>
              <a:t>@</a:t>
            </a:r>
            <a:r>
              <a:rPr lang="en-US" dirty="0" smtClean="0">
                <a:hlinkClick r:id="rId5"/>
              </a:rPr>
              <a:t>reedleycollege.edu</a:t>
            </a:r>
            <a:endParaRPr lang="en-US" dirty="0" smtClean="0"/>
          </a:p>
          <a:p>
            <a:endParaRPr lang="en-US" dirty="0">
              <a:solidFill>
                <a:srgbClr val="262626"/>
              </a:solidFill>
            </a:endParaRPr>
          </a:p>
          <a:p>
            <a:endParaRPr lang="en-US" dirty="0">
              <a:solidFill>
                <a:srgbClr val="262626"/>
              </a:solidFill>
            </a:endParaRPr>
          </a:p>
        </p:txBody>
      </p:sp>
    </p:spTree>
    <p:extLst>
      <p:ext uri="{BB962C8B-B14F-4D97-AF65-F5344CB8AC3E}">
        <p14:creationId xmlns:p14="http://schemas.microsoft.com/office/powerpoint/2010/main" val="3776677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endParaRPr lang="en-US" sz="2800" dirty="0" smtClean="0">
              <a:solidFill>
                <a:srgbClr val="262626"/>
              </a:solidFill>
            </a:endParaRPr>
          </a:p>
          <a:p>
            <a:r>
              <a:rPr lang="en-US" sz="2800" dirty="0" smtClean="0">
                <a:solidFill>
                  <a:srgbClr val="262626"/>
                </a:solidFill>
              </a:rPr>
              <a:t>Accreditation </a:t>
            </a:r>
            <a:r>
              <a:rPr lang="en-US" sz="2800" dirty="0" smtClean="0">
                <a:solidFill>
                  <a:srgbClr val="262626"/>
                </a:solidFill>
              </a:rPr>
              <a:t>Standards on Curriculum</a:t>
            </a:r>
          </a:p>
          <a:p>
            <a:pPr marL="0" indent="0">
              <a:buNone/>
            </a:pPr>
            <a:endParaRPr lang="en-US" sz="2800" dirty="0" smtClean="0">
              <a:solidFill>
                <a:srgbClr val="262626"/>
              </a:solidFill>
            </a:endParaRPr>
          </a:p>
          <a:p>
            <a:r>
              <a:rPr lang="en-US" sz="2800" dirty="0" smtClean="0">
                <a:solidFill>
                  <a:srgbClr val="262626"/>
                </a:solidFill>
              </a:rPr>
              <a:t>Updates in accreditation processes</a:t>
            </a:r>
          </a:p>
          <a:p>
            <a:endParaRPr lang="en-US" sz="2800" dirty="0">
              <a:solidFill>
                <a:srgbClr val="262626"/>
              </a:solidFill>
            </a:endParaRPr>
          </a:p>
          <a:p>
            <a:r>
              <a:rPr lang="en-US" sz="2800" dirty="0" smtClean="0">
                <a:solidFill>
                  <a:srgbClr val="262626"/>
                </a:solidFill>
              </a:rPr>
              <a:t>Discussion</a:t>
            </a:r>
            <a:r>
              <a:rPr lang="mr-IN" sz="2800" dirty="0" smtClean="0">
                <a:solidFill>
                  <a:srgbClr val="262626"/>
                </a:solidFill>
              </a:rPr>
              <a:t>…</a:t>
            </a:r>
            <a:endParaRPr lang="en-US" sz="2800" dirty="0">
              <a:solidFill>
                <a:srgbClr val="262626"/>
              </a:solidFill>
            </a:endParaRPr>
          </a:p>
        </p:txBody>
      </p:sp>
    </p:spTree>
    <p:extLst>
      <p:ext uri="{BB962C8B-B14F-4D97-AF65-F5344CB8AC3E}">
        <p14:creationId xmlns:p14="http://schemas.microsoft.com/office/powerpoint/2010/main" val="4261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Accreditation Standards </a:t>
            </a:r>
            <a:br>
              <a:rPr lang="en-US" dirty="0" smtClean="0"/>
            </a:br>
            <a:r>
              <a:rPr lang="en-US" dirty="0" smtClean="0"/>
              <a:t>on Curriculum</a:t>
            </a:r>
            <a:endParaRPr lang="en-US" dirty="0"/>
          </a:p>
        </p:txBody>
      </p:sp>
      <p:sp>
        <p:nvSpPr>
          <p:cNvPr id="3" name="Content Placeholder 2"/>
          <p:cNvSpPr>
            <a:spLocks noGrp="1"/>
          </p:cNvSpPr>
          <p:nvPr>
            <p:ph idx="1"/>
          </p:nvPr>
        </p:nvSpPr>
        <p:spPr>
          <a:xfrm>
            <a:off x="457200" y="1853091"/>
            <a:ext cx="8229600" cy="4273072"/>
          </a:xfrm>
        </p:spPr>
        <p:txBody>
          <a:bodyPr>
            <a:normAutofit/>
          </a:bodyPr>
          <a:lstStyle/>
          <a:p>
            <a:pPr marL="0" indent="0">
              <a:buNone/>
            </a:pPr>
            <a:r>
              <a:rPr lang="en-US" sz="2800" dirty="0">
                <a:solidFill>
                  <a:srgbClr val="262626"/>
                </a:solidFill>
                <a:latin typeface="Times New Roman"/>
                <a:cs typeface="Times New Roman"/>
              </a:rPr>
              <a:t>I.A.3. The institution’s programs and services are aligned with its mission. The mission guides institutional decision-making, planning, and resource allocation and informs institutional goals for student learning and achievement</a:t>
            </a:r>
            <a:r>
              <a:rPr lang="en-US" sz="2800" dirty="0" smtClean="0">
                <a:solidFill>
                  <a:srgbClr val="262626"/>
                </a:solidFill>
                <a:latin typeface="Times New Roman"/>
                <a:cs typeface="Times New Roman"/>
              </a:rPr>
              <a:t>.</a:t>
            </a:r>
          </a:p>
          <a:p>
            <a:pPr marL="0" indent="0">
              <a:buNone/>
            </a:pPr>
            <a:endParaRPr lang="en-US" sz="2800" dirty="0">
              <a:solidFill>
                <a:srgbClr val="262626"/>
              </a:solidFill>
              <a:latin typeface="Times New Roman"/>
              <a:cs typeface="Times New Roman"/>
            </a:endParaRPr>
          </a:p>
          <a:p>
            <a:r>
              <a:rPr lang="en-US" sz="2800" dirty="0" smtClean="0">
                <a:solidFill>
                  <a:srgbClr val="262626"/>
                </a:solidFill>
                <a:latin typeface="Times New Roman"/>
                <a:cs typeface="Times New Roman"/>
              </a:rPr>
              <a:t>Curriculum Committee and the college’s mission</a:t>
            </a:r>
          </a:p>
          <a:p>
            <a:pPr marL="0" indent="0">
              <a:buNone/>
            </a:pPr>
            <a:endParaRPr lang="en-US" sz="2800" dirty="0">
              <a:solidFill>
                <a:srgbClr val="262626"/>
              </a:solidFill>
              <a:latin typeface="Times New Roman"/>
              <a:cs typeface="Times New Roman"/>
            </a:endParaRPr>
          </a:p>
          <a:p>
            <a:endParaRPr lang="en-US" sz="2800" dirty="0">
              <a:solidFill>
                <a:srgbClr val="262626"/>
              </a:solidFill>
            </a:endParaRPr>
          </a:p>
        </p:txBody>
      </p:sp>
    </p:spTree>
    <p:extLst>
      <p:ext uri="{BB962C8B-B14F-4D97-AF65-F5344CB8AC3E}">
        <p14:creationId xmlns:p14="http://schemas.microsoft.com/office/powerpoint/2010/main" val="1983627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Accreditation Standards </a:t>
            </a:r>
            <a:br>
              <a:rPr lang="en-US" dirty="0"/>
            </a:br>
            <a:r>
              <a:rPr lang="en-US" dirty="0"/>
              <a:t>on Curriculum</a:t>
            </a:r>
          </a:p>
        </p:txBody>
      </p:sp>
      <p:sp>
        <p:nvSpPr>
          <p:cNvPr id="3" name="Content Placeholder 2"/>
          <p:cNvSpPr>
            <a:spLocks noGrp="1"/>
          </p:cNvSpPr>
          <p:nvPr>
            <p:ph idx="1"/>
          </p:nvPr>
        </p:nvSpPr>
        <p:spPr>
          <a:xfrm>
            <a:off x="457200" y="1853091"/>
            <a:ext cx="8229600" cy="4273072"/>
          </a:xfrm>
        </p:spPr>
        <p:txBody>
          <a:bodyPr>
            <a:normAutofit/>
          </a:bodyPr>
          <a:lstStyle/>
          <a:p>
            <a:pPr marL="0" indent="0">
              <a:buNone/>
            </a:pPr>
            <a:r>
              <a:rPr lang="en-US" sz="2800" dirty="0" smtClean="0">
                <a:solidFill>
                  <a:srgbClr val="262626"/>
                </a:solidFill>
                <a:latin typeface="Times New Roman"/>
                <a:cs typeface="Times New Roman"/>
              </a:rPr>
              <a:t>I.B</a:t>
            </a:r>
            <a:r>
              <a:rPr lang="en-US" sz="2800" dirty="0">
                <a:solidFill>
                  <a:srgbClr val="262626"/>
                </a:solidFill>
                <a:latin typeface="Times New Roman"/>
                <a:cs typeface="Times New Roman"/>
              </a:rPr>
              <a:t>.5. The institution assesses accomplishment of its mission through program review and evaluation of goals and objectives, student learning outcomes, and student achievement. Quantitative and qualitative data are disaggregated for analysis by program type and mode of delivery</a:t>
            </a:r>
            <a:r>
              <a:rPr lang="en-US" sz="2800" dirty="0" smtClean="0">
                <a:solidFill>
                  <a:srgbClr val="262626"/>
                </a:solidFill>
                <a:latin typeface="Times New Roman"/>
                <a:cs typeface="Times New Roman"/>
              </a:rPr>
              <a:t>.</a:t>
            </a:r>
          </a:p>
          <a:p>
            <a:pPr marL="0" indent="0">
              <a:buNone/>
            </a:pPr>
            <a:endParaRPr lang="en-US" sz="2800" dirty="0">
              <a:solidFill>
                <a:srgbClr val="262626"/>
              </a:solidFill>
              <a:latin typeface="Times New Roman"/>
              <a:cs typeface="Times New Roman"/>
            </a:endParaRPr>
          </a:p>
          <a:p>
            <a:r>
              <a:rPr lang="en-US" sz="2800" dirty="0" smtClean="0">
                <a:solidFill>
                  <a:srgbClr val="262626"/>
                </a:solidFill>
                <a:latin typeface="Times New Roman"/>
                <a:cs typeface="Times New Roman"/>
              </a:rPr>
              <a:t>Curriculum review in program review process</a:t>
            </a:r>
            <a:endParaRPr lang="en-US" sz="2800" dirty="0">
              <a:solidFill>
                <a:srgbClr val="262626"/>
              </a:solidFill>
              <a:latin typeface="Times New Roman"/>
              <a:cs typeface="Times New Roman"/>
            </a:endParaRPr>
          </a:p>
          <a:p>
            <a:pPr marL="0" indent="0">
              <a:buNone/>
            </a:pPr>
            <a:endParaRPr lang="en-US" sz="2800" dirty="0">
              <a:solidFill>
                <a:srgbClr val="262626"/>
              </a:solidFill>
              <a:latin typeface="Times New Roman"/>
              <a:cs typeface="Times New Roman"/>
            </a:endParaRPr>
          </a:p>
          <a:p>
            <a:endParaRPr lang="en-US" sz="2800" dirty="0">
              <a:solidFill>
                <a:srgbClr val="262626"/>
              </a:solidFill>
            </a:endParaRPr>
          </a:p>
        </p:txBody>
      </p:sp>
    </p:spTree>
    <p:extLst>
      <p:ext uri="{BB962C8B-B14F-4D97-AF65-F5344CB8AC3E}">
        <p14:creationId xmlns:p14="http://schemas.microsoft.com/office/powerpoint/2010/main" val="611019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Accreditation Standards </a:t>
            </a:r>
            <a:br>
              <a:rPr lang="en-US" dirty="0"/>
            </a:br>
            <a:r>
              <a:rPr lang="en-US" dirty="0"/>
              <a:t>on Curriculum</a:t>
            </a:r>
          </a:p>
        </p:txBody>
      </p:sp>
      <p:sp>
        <p:nvSpPr>
          <p:cNvPr id="3" name="Content Placeholder 2"/>
          <p:cNvSpPr>
            <a:spLocks noGrp="1"/>
          </p:cNvSpPr>
          <p:nvPr>
            <p:ph idx="1"/>
          </p:nvPr>
        </p:nvSpPr>
        <p:spPr>
          <a:xfrm>
            <a:off x="457200" y="1600200"/>
            <a:ext cx="8229600" cy="4812746"/>
          </a:xfrm>
        </p:spPr>
        <p:txBody>
          <a:bodyPr>
            <a:noAutofit/>
          </a:bodyPr>
          <a:lstStyle/>
          <a:p>
            <a:pPr marL="0" indent="0">
              <a:buNone/>
            </a:pPr>
            <a:r>
              <a:rPr lang="en-US" sz="2600" dirty="0">
                <a:solidFill>
                  <a:srgbClr val="262626"/>
                </a:solidFill>
                <a:latin typeface="Times New Roman"/>
                <a:cs typeface="Times New Roman"/>
              </a:rPr>
              <a:t>II.A.1.  All instructional programs, regardless of location or means of delivery, including distance education and correspondence education, are offered in fields of study consistent with the institution’s mission, are appropriate to higher education, and culminate in student attainment of identified student learning outcomes, and achievement of degrees, certificates, employment, or transfer to other higher education programs</a:t>
            </a:r>
            <a:r>
              <a:rPr lang="en-US" sz="2600" dirty="0" smtClean="0">
                <a:solidFill>
                  <a:srgbClr val="262626"/>
                </a:solidFill>
                <a:latin typeface="Times New Roman"/>
                <a:cs typeface="Times New Roman"/>
              </a:rPr>
              <a:t>.</a:t>
            </a:r>
          </a:p>
          <a:p>
            <a:pPr marL="0" indent="0">
              <a:buNone/>
            </a:pPr>
            <a:endParaRPr lang="en-US" sz="2600" dirty="0">
              <a:solidFill>
                <a:srgbClr val="262626"/>
              </a:solidFill>
              <a:latin typeface="Times New Roman"/>
              <a:cs typeface="Times New Roman"/>
            </a:endParaRPr>
          </a:p>
          <a:p>
            <a:r>
              <a:rPr lang="en-US" sz="2600" dirty="0" smtClean="0">
                <a:solidFill>
                  <a:srgbClr val="262626"/>
                </a:solidFill>
                <a:latin typeface="Times New Roman"/>
                <a:cs typeface="Times New Roman"/>
              </a:rPr>
              <a:t>Role of curriculum committee in ensuring educational quality</a:t>
            </a:r>
            <a:endParaRPr lang="en-US" sz="2600" dirty="0">
              <a:solidFill>
                <a:srgbClr val="262626"/>
              </a:solidFill>
              <a:latin typeface="Times New Roman"/>
              <a:cs typeface="Times New Roman"/>
            </a:endParaRPr>
          </a:p>
          <a:p>
            <a:pPr marL="0" indent="0">
              <a:buNone/>
            </a:pPr>
            <a:endParaRPr lang="en-US" sz="2600" dirty="0">
              <a:solidFill>
                <a:srgbClr val="262626"/>
              </a:solidFill>
            </a:endParaRPr>
          </a:p>
        </p:txBody>
      </p:sp>
    </p:spTree>
    <p:extLst>
      <p:ext uri="{BB962C8B-B14F-4D97-AF65-F5344CB8AC3E}">
        <p14:creationId xmlns:p14="http://schemas.microsoft.com/office/powerpoint/2010/main" val="3694748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Accreditation Standards </a:t>
            </a:r>
            <a:br>
              <a:rPr lang="en-US" dirty="0"/>
            </a:br>
            <a:r>
              <a:rPr lang="en-US" dirty="0"/>
              <a:t>on Curriculum</a:t>
            </a:r>
          </a:p>
        </p:txBody>
      </p:sp>
      <p:sp>
        <p:nvSpPr>
          <p:cNvPr id="3" name="Content Placeholder 2"/>
          <p:cNvSpPr>
            <a:spLocks noGrp="1"/>
          </p:cNvSpPr>
          <p:nvPr>
            <p:ph idx="1"/>
          </p:nvPr>
        </p:nvSpPr>
        <p:spPr/>
        <p:txBody>
          <a:bodyPr>
            <a:noAutofit/>
          </a:bodyPr>
          <a:lstStyle/>
          <a:p>
            <a:pPr marL="0" indent="0">
              <a:buNone/>
            </a:pPr>
            <a:r>
              <a:rPr lang="en-US" sz="2600" dirty="0">
                <a:solidFill>
                  <a:srgbClr val="262626"/>
                </a:solidFill>
                <a:latin typeface="Times New Roman"/>
                <a:cs typeface="Times New Roman"/>
              </a:rPr>
              <a:t>II.A.2. Faculty, including full time, part time, and adjunct faculty, ensure that the content and methods of instruction meet generally accepted academic and professional standards and expectations. Faculty and others responsible act to continuously improve instructional courses, programs and directly related services through systematic evaluation to assure currency, improve teaching and learning strategies, and promote student success</a:t>
            </a:r>
            <a:r>
              <a:rPr lang="en-US" sz="2600" dirty="0" smtClean="0">
                <a:solidFill>
                  <a:srgbClr val="262626"/>
                </a:solidFill>
                <a:latin typeface="Times New Roman"/>
                <a:cs typeface="Times New Roman"/>
              </a:rPr>
              <a:t>.</a:t>
            </a:r>
          </a:p>
          <a:p>
            <a:pPr marL="0" indent="0">
              <a:buNone/>
            </a:pPr>
            <a:endParaRPr lang="en-US" sz="2600" dirty="0">
              <a:solidFill>
                <a:srgbClr val="262626"/>
              </a:solidFill>
              <a:latin typeface="Times New Roman"/>
              <a:cs typeface="Times New Roman"/>
            </a:endParaRPr>
          </a:p>
          <a:p>
            <a:r>
              <a:rPr lang="en-US" sz="2600" dirty="0" smtClean="0">
                <a:solidFill>
                  <a:srgbClr val="262626"/>
                </a:solidFill>
                <a:latin typeface="Times New Roman"/>
                <a:cs typeface="Times New Roman"/>
              </a:rPr>
              <a:t>Role of faculty and others responsible</a:t>
            </a:r>
          </a:p>
          <a:p>
            <a:r>
              <a:rPr lang="en-US" sz="2600" dirty="0" smtClean="0">
                <a:solidFill>
                  <a:srgbClr val="262626"/>
                </a:solidFill>
                <a:latin typeface="Times New Roman"/>
                <a:cs typeface="Times New Roman"/>
              </a:rPr>
              <a:t>Role of curriculum committee</a:t>
            </a:r>
            <a:endParaRPr lang="en-US" sz="2600" dirty="0">
              <a:solidFill>
                <a:srgbClr val="262626"/>
              </a:solidFill>
              <a:latin typeface="Times New Roman"/>
              <a:cs typeface="Times New Roman"/>
            </a:endParaRPr>
          </a:p>
          <a:p>
            <a:pPr marL="0" indent="0">
              <a:buNone/>
            </a:pPr>
            <a:endParaRPr lang="en-US" sz="2600" dirty="0">
              <a:solidFill>
                <a:srgbClr val="262626"/>
              </a:solidFill>
            </a:endParaRPr>
          </a:p>
        </p:txBody>
      </p:sp>
    </p:spTree>
    <p:extLst>
      <p:ext uri="{BB962C8B-B14F-4D97-AF65-F5344CB8AC3E}">
        <p14:creationId xmlns:p14="http://schemas.microsoft.com/office/powerpoint/2010/main" val="1455574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Accreditation Standards </a:t>
            </a:r>
            <a:br>
              <a:rPr lang="en-US" dirty="0"/>
            </a:br>
            <a:r>
              <a:rPr lang="en-US" dirty="0"/>
              <a:t>on Curriculum</a:t>
            </a:r>
          </a:p>
        </p:txBody>
      </p:sp>
      <p:sp>
        <p:nvSpPr>
          <p:cNvPr id="3" name="Content Placeholder 2"/>
          <p:cNvSpPr>
            <a:spLocks noGrp="1"/>
          </p:cNvSpPr>
          <p:nvPr>
            <p:ph idx="1"/>
          </p:nvPr>
        </p:nvSpPr>
        <p:spPr>
          <a:xfrm>
            <a:off x="457200" y="1915554"/>
            <a:ext cx="8229600" cy="4476569"/>
          </a:xfrm>
        </p:spPr>
        <p:txBody>
          <a:bodyPr>
            <a:normAutofit/>
          </a:bodyPr>
          <a:lstStyle/>
          <a:p>
            <a:pPr marL="0" indent="0">
              <a:buNone/>
            </a:pPr>
            <a:r>
              <a:rPr lang="en-US" sz="2600" dirty="0">
                <a:solidFill>
                  <a:srgbClr val="262626"/>
                </a:solidFill>
                <a:latin typeface="Times New Roman"/>
                <a:cs typeface="Times New Roman"/>
              </a:rPr>
              <a:t>II.A.3. The institution identifies and regularly assesses learning outcomes for courses, programs, certificates and degrees using established institutional procedures. The institution has officially approved and current course outlines that include student learning outcomes. In every class section students receive a course syllabus that includes learning outcomes from the institution’s officially approved course outline</a:t>
            </a:r>
            <a:r>
              <a:rPr lang="en-US" sz="2600" dirty="0" smtClean="0">
                <a:solidFill>
                  <a:srgbClr val="262626"/>
                </a:solidFill>
                <a:latin typeface="Times New Roman"/>
                <a:cs typeface="Times New Roman"/>
              </a:rPr>
              <a:t>.</a:t>
            </a:r>
          </a:p>
          <a:p>
            <a:pPr marL="0" indent="0">
              <a:buNone/>
            </a:pPr>
            <a:endParaRPr lang="en-US" sz="2600" dirty="0">
              <a:solidFill>
                <a:srgbClr val="262626"/>
              </a:solidFill>
              <a:latin typeface="Times New Roman"/>
              <a:cs typeface="Times New Roman"/>
            </a:endParaRPr>
          </a:p>
          <a:p>
            <a:r>
              <a:rPr lang="en-US" sz="2600" dirty="0" smtClean="0">
                <a:solidFill>
                  <a:srgbClr val="262626"/>
                </a:solidFill>
                <a:latin typeface="Times New Roman"/>
                <a:cs typeface="Times New Roman"/>
              </a:rPr>
              <a:t>Role of curriculum committee in SLO process</a:t>
            </a:r>
            <a:endParaRPr lang="en-US" sz="2600" dirty="0">
              <a:solidFill>
                <a:srgbClr val="262626"/>
              </a:solidFill>
              <a:latin typeface="Times New Roman"/>
              <a:cs typeface="Times New Roman"/>
            </a:endParaRPr>
          </a:p>
          <a:p>
            <a:pPr marL="0" indent="0">
              <a:buNone/>
            </a:pPr>
            <a:endParaRPr lang="en-US" sz="2600" dirty="0">
              <a:solidFill>
                <a:srgbClr val="262626"/>
              </a:solidFill>
            </a:endParaRPr>
          </a:p>
        </p:txBody>
      </p:sp>
    </p:spTree>
    <p:extLst>
      <p:ext uri="{BB962C8B-B14F-4D97-AF65-F5344CB8AC3E}">
        <p14:creationId xmlns:p14="http://schemas.microsoft.com/office/powerpoint/2010/main" val="3249426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Accreditation Standards </a:t>
            </a:r>
            <a:br>
              <a:rPr lang="en-US" dirty="0"/>
            </a:br>
            <a:r>
              <a:rPr lang="en-US" dirty="0"/>
              <a:t>on Curriculum</a:t>
            </a:r>
          </a:p>
        </p:txBody>
      </p:sp>
      <p:sp>
        <p:nvSpPr>
          <p:cNvPr id="3" name="Content Placeholder 2"/>
          <p:cNvSpPr>
            <a:spLocks noGrp="1"/>
          </p:cNvSpPr>
          <p:nvPr>
            <p:ph idx="1"/>
          </p:nvPr>
        </p:nvSpPr>
        <p:spPr>
          <a:xfrm>
            <a:off x="457200" y="2019661"/>
            <a:ext cx="8229600" cy="4106502"/>
          </a:xfrm>
        </p:spPr>
        <p:txBody>
          <a:bodyPr>
            <a:normAutofit/>
          </a:bodyPr>
          <a:lstStyle/>
          <a:p>
            <a:pPr marL="0" indent="0">
              <a:buNone/>
            </a:pPr>
            <a:r>
              <a:rPr lang="en-US" sz="2800" dirty="0">
                <a:solidFill>
                  <a:srgbClr val="262626"/>
                </a:solidFill>
                <a:latin typeface="Times New Roman"/>
                <a:cs typeface="Times New Roman"/>
              </a:rPr>
              <a:t>II.A.4. If the institution offers pre-collegiate level curriculum, it distinguishes that curriculum from college level curriculum and directly supports students in learning the knowledge and skills necessary to advance to and succeed in college level curriculum</a:t>
            </a:r>
            <a:r>
              <a:rPr lang="en-US" sz="2800" dirty="0" smtClean="0">
                <a:solidFill>
                  <a:srgbClr val="262626"/>
                </a:solidFill>
                <a:latin typeface="Times New Roman"/>
                <a:cs typeface="Times New Roman"/>
              </a:rPr>
              <a:t>.</a:t>
            </a:r>
          </a:p>
          <a:p>
            <a:pPr marL="0" indent="0">
              <a:buNone/>
            </a:pPr>
            <a:endParaRPr lang="en-US" sz="2800" dirty="0">
              <a:solidFill>
                <a:srgbClr val="262626"/>
              </a:solidFill>
              <a:latin typeface="Times New Roman"/>
              <a:cs typeface="Times New Roman"/>
            </a:endParaRPr>
          </a:p>
          <a:p>
            <a:r>
              <a:rPr lang="en-US" sz="2800" dirty="0" smtClean="0">
                <a:solidFill>
                  <a:srgbClr val="262626"/>
                </a:solidFill>
                <a:latin typeface="Times New Roman"/>
                <a:cs typeface="Times New Roman"/>
              </a:rPr>
              <a:t>Role of curriculum committee in determining pre-collegiate from college-level courses</a:t>
            </a:r>
            <a:endParaRPr lang="en-US" sz="2800" dirty="0">
              <a:solidFill>
                <a:srgbClr val="262626"/>
              </a:solidFill>
              <a:latin typeface="Times New Roman"/>
              <a:cs typeface="Times New Roman"/>
            </a:endParaRPr>
          </a:p>
          <a:p>
            <a:pPr marL="0" indent="0">
              <a:buNone/>
            </a:pPr>
            <a:endParaRPr lang="en-US" sz="2800" dirty="0">
              <a:solidFill>
                <a:srgbClr val="262626"/>
              </a:solidFill>
            </a:endParaRPr>
          </a:p>
        </p:txBody>
      </p:sp>
    </p:spTree>
    <p:extLst>
      <p:ext uri="{BB962C8B-B14F-4D97-AF65-F5344CB8AC3E}">
        <p14:creationId xmlns:p14="http://schemas.microsoft.com/office/powerpoint/2010/main" val="2401435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Accreditation Standards </a:t>
            </a:r>
            <a:br>
              <a:rPr lang="en-US" dirty="0"/>
            </a:br>
            <a:r>
              <a:rPr lang="en-US" dirty="0"/>
              <a:t>on Curriculum</a:t>
            </a:r>
          </a:p>
        </p:txBody>
      </p:sp>
      <p:sp>
        <p:nvSpPr>
          <p:cNvPr id="3" name="Content Placeholder 2"/>
          <p:cNvSpPr>
            <a:spLocks noGrp="1"/>
          </p:cNvSpPr>
          <p:nvPr>
            <p:ph idx="1"/>
          </p:nvPr>
        </p:nvSpPr>
        <p:spPr/>
        <p:txBody>
          <a:bodyPr>
            <a:normAutofit/>
          </a:bodyPr>
          <a:lstStyle/>
          <a:p>
            <a:pPr marL="0" indent="0">
              <a:buNone/>
            </a:pPr>
            <a:r>
              <a:rPr lang="en-US" sz="2600" dirty="0" smtClean="0">
                <a:solidFill>
                  <a:srgbClr val="262626"/>
                </a:solidFill>
                <a:latin typeface="Times New Roman"/>
                <a:cs typeface="Times New Roman"/>
              </a:rPr>
              <a:t>II.A.5. The institution’s degrees and programs follow practices common to American higher education, including appropriate length, breadth, depth, rigor, course sequencing, time to completion, and synthesis of learning. The institution ensures that minimum degree requirements are 60 semester credits or equivalent at the associate level, and 120 credits or equivalent at the baccalaureate level.</a:t>
            </a:r>
          </a:p>
          <a:p>
            <a:pPr marL="0" indent="0">
              <a:buNone/>
            </a:pPr>
            <a:endParaRPr lang="en-US" sz="2600" dirty="0" smtClean="0">
              <a:solidFill>
                <a:srgbClr val="262626"/>
              </a:solidFill>
              <a:latin typeface="Times New Roman"/>
              <a:cs typeface="Times New Roman"/>
            </a:endParaRPr>
          </a:p>
          <a:p>
            <a:r>
              <a:rPr lang="en-US" sz="2600" dirty="0" smtClean="0">
                <a:solidFill>
                  <a:srgbClr val="262626"/>
                </a:solidFill>
                <a:latin typeface="Times New Roman"/>
                <a:cs typeface="Times New Roman"/>
              </a:rPr>
              <a:t>Role of curriculum committee in determining appropriate degrees and programs</a:t>
            </a:r>
          </a:p>
          <a:p>
            <a:pPr marL="0" indent="0">
              <a:buNone/>
            </a:pPr>
            <a:endParaRPr lang="en-US" sz="2600" dirty="0">
              <a:solidFill>
                <a:srgbClr val="262626"/>
              </a:solidFill>
            </a:endParaRPr>
          </a:p>
        </p:txBody>
      </p:sp>
    </p:spTree>
    <p:extLst>
      <p:ext uri="{BB962C8B-B14F-4D97-AF65-F5344CB8AC3E}">
        <p14:creationId xmlns:p14="http://schemas.microsoft.com/office/powerpoint/2010/main" val="25674285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Template 2017">
  <a:themeElements>
    <a:clrScheme name="Custom 33">
      <a:dk1>
        <a:sysClr val="windowText" lastClr="000000"/>
      </a:dk1>
      <a:lt1>
        <a:sysClr val="window" lastClr="FFFFFF"/>
      </a:lt1>
      <a:dk2>
        <a:srgbClr val="000000"/>
      </a:dk2>
      <a:lt2>
        <a:srgbClr val="FFFFFF"/>
      </a:lt2>
      <a:accent1>
        <a:srgbClr val="AD0101"/>
      </a:accent1>
      <a:accent2>
        <a:srgbClr val="726056"/>
      </a:accent2>
      <a:accent3>
        <a:srgbClr val="AC956E"/>
      </a:accent3>
      <a:accent4>
        <a:srgbClr val="8393B0"/>
      </a:accent4>
      <a:accent5>
        <a:srgbClr val="424E5B"/>
      </a:accent5>
      <a:accent6>
        <a:srgbClr val="730E00"/>
      </a:accent6>
      <a:hlink>
        <a:srgbClr val="D1009E"/>
      </a:hlink>
      <a:folHlink>
        <a:srgbClr val="174FD9"/>
      </a:folHlink>
    </a:clrScheme>
    <a:fontScheme name="Folio">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ASCCC Template 2017.thmx</Template>
  <TotalTime>107</TotalTime>
  <Words>1307</Words>
  <Application>Microsoft Macintosh PowerPoint</Application>
  <PresentationFormat>On-screen Show (4:3)</PresentationFormat>
  <Paragraphs>109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ASCCC Template 2017</vt:lpstr>
      <vt:lpstr>Curriculum and Accreditation</vt:lpstr>
      <vt:lpstr>Overview</vt:lpstr>
      <vt:lpstr>Accreditation Standards  on Curriculum</vt:lpstr>
      <vt:lpstr>Accreditation Standards  on Curriculum</vt:lpstr>
      <vt:lpstr>Accreditation Standards  on Curriculum</vt:lpstr>
      <vt:lpstr>Accreditation Standards  on Curriculum</vt:lpstr>
      <vt:lpstr>Accreditation Standards  on Curriculum</vt:lpstr>
      <vt:lpstr>Accreditation Standards  on Curriculum</vt:lpstr>
      <vt:lpstr>Accreditation Standards  on Curriculum</vt:lpstr>
      <vt:lpstr>Accreditation Standards  on Curriculum</vt:lpstr>
      <vt:lpstr>Accreditation Standards  on Curriculum</vt:lpstr>
      <vt:lpstr>Accreditation Standards  on Curriculum</vt:lpstr>
      <vt:lpstr>Accreditation Standards  on Curriculum</vt:lpstr>
      <vt:lpstr>Accreditation Standards  on Curriculum</vt:lpstr>
      <vt:lpstr>Evidence and Documentation </vt:lpstr>
      <vt:lpstr>When the Accreditation Team Visits </vt:lpstr>
      <vt:lpstr>Update on Accreditation Processes</vt:lpstr>
      <vt:lpstr>Taming Sub Change</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and Accreditation</dc:title>
  <dc:creator>Virginia May</dc:creator>
  <cp:lastModifiedBy>Virginia May</cp:lastModifiedBy>
  <cp:revision>45</cp:revision>
  <dcterms:created xsi:type="dcterms:W3CDTF">2017-06-27T19:46:44Z</dcterms:created>
  <dcterms:modified xsi:type="dcterms:W3CDTF">2017-07-10T18:58:11Z</dcterms:modified>
</cp:coreProperties>
</file>