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18"/>
  </p:notesMasterIdLst>
  <p:handoutMasterIdLst>
    <p:handoutMasterId r:id="rId19"/>
  </p:handoutMasterIdLst>
  <p:sldIdLst>
    <p:sldId id="258" r:id="rId2"/>
    <p:sldId id="259" r:id="rId3"/>
    <p:sldId id="260" r:id="rId4"/>
    <p:sldId id="272" r:id="rId5"/>
    <p:sldId id="261" r:id="rId6"/>
    <p:sldId id="262" r:id="rId7"/>
    <p:sldId id="263" r:id="rId8"/>
    <p:sldId id="264" r:id="rId9"/>
    <p:sldId id="265" r:id="rId10"/>
    <p:sldId id="266" r:id="rId11"/>
    <p:sldId id="267" r:id="rId12"/>
    <p:sldId id="268" r:id="rId13"/>
    <p:sldId id="269" r:id="rId14"/>
    <p:sldId id="270" r:id="rId15"/>
    <p:sldId id="271" r:id="rId16"/>
    <p:sldId id="273" r:id="rId17"/>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3" d="100"/>
          <a:sy n="83" d="100"/>
        </p:scale>
        <p:origin x="1450"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898102" y="0"/>
            <a:ext cx="2982119" cy="464820"/>
          </a:xfrm>
          <a:prstGeom prst="rect">
            <a:avLst/>
          </a:prstGeom>
        </p:spPr>
        <p:txBody>
          <a:bodyPr vert="horz" lIns="92446" tIns="46223" rIns="92446" bIns="46223" rtlCol="0"/>
          <a:lstStyle>
            <a:lvl1pPr algn="r">
              <a:defRPr sz="1200"/>
            </a:lvl1pPr>
          </a:lstStyle>
          <a:p>
            <a:fld id="{E369C9EC-5296-D44A-A7E3-9D50F2CBDD28}" type="datetimeFigureOut">
              <a:rPr lang="en-US" smtClean="0"/>
              <a:t>7/10/2017</a:t>
            </a:fld>
            <a:endParaRPr lang="en-US"/>
          </a:p>
        </p:txBody>
      </p:sp>
      <p:sp>
        <p:nvSpPr>
          <p:cNvPr id="4" name="Footer Placeholder 3"/>
          <p:cNvSpPr>
            <a:spLocks noGrp="1"/>
          </p:cNvSpPr>
          <p:nvPr>
            <p:ph type="ftr" sz="quarter" idx="2"/>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7"/>
            <a:ext cx="2982119" cy="464820"/>
          </a:xfrm>
          <a:prstGeom prst="rect">
            <a:avLst/>
          </a:prstGeom>
        </p:spPr>
        <p:txBody>
          <a:bodyPr vert="horz" lIns="92446" tIns="46223" rIns="92446" bIns="46223" rtlCol="0" anchor="b"/>
          <a:lstStyle>
            <a:lvl1pPr algn="r">
              <a:defRPr sz="1200"/>
            </a:lvl1pPr>
          </a:lstStyle>
          <a:p>
            <a:fld id="{20AE1346-2993-0F4D-AEB3-7C0F53CDDF6D}" type="slidenum">
              <a:rPr lang="en-US" smtClean="0"/>
              <a:t>‹#›</a:t>
            </a:fld>
            <a:endParaRPr lang="en-US"/>
          </a:p>
        </p:txBody>
      </p:sp>
    </p:spTree>
    <p:extLst>
      <p:ext uri="{BB962C8B-B14F-4D97-AF65-F5344CB8AC3E}">
        <p14:creationId xmlns:p14="http://schemas.microsoft.com/office/powerpoint/2010/main" val="10939764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AC8C79D6-1503-7C47-8D3D-9B8B046E9A19}" type="datetimeFigureOut">
              <a:rPr lang="en-US" smtClean="0"/>
              <a:t>7/10/2017</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A898C551-7708-9B49-90E3-D153F408E572}" type="slidenum">
              <a:rPr lang="en-US" smtClean="0"/>
              <a:t>‹#›</a:t>
            </a:fld>
            <a:endParaRPr lang="en-US"/>
          </a:p>
        </p:txBody>
      </p:sp>
    </p:spTree>
    <p:extLst>
      <p:ext uri="{BB962C8B-B14F-4D97-AF65-F5344CB8AC3E}">
        <p14:creationId xmlns:p14="http://schemas.microsoft.com/office/powerpoint/2010/main" val="58809623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t>11</a:t>
            </a:fld>
            <a:endParaRPr lang="en-US"/>
          </a:p>
        </p:txBody>
      </p:sp>
    </p:spTree>
    <p:extLst>
      <p:ext uri="{BB962C8B-B14F-4D97-AF65-F5344CB8AC3E}">
        <p14:creationId xmlns:p14="http://schemas.microsoft.com/office/powerpoint/2010/main" val="28886527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Monday, July 10,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t>Monday, July 10,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Monday, July 10,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t>Monday, July 10,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Monday, July 10,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Monday, July 10, 2017</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Monday, July 10, 2017</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t>Monday, July 10, 2017</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Monday, July 10, 2017</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Monday, July 10, 2017</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Monday, July 10, 2017</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Monday, July 10, 2017</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hyperlink" Target="http://www.gamutonline.net/district/swhit/PolicyCategoryList/1126/8" TargetMode="External"/><Relationship Id="rId7" Type="http://schemas.openxmlformats.org/officeDocument/2006/relationships/hyperlink" Target="http://accjc.org/wp-content/uploads/Accreditation-Standards-Adopted-June-2014.pdf" TargetMode="External"/><Relationship Id="rId2" Type="http://schemas.openxmlformats.org/officeDocument/2006/relationships/hyperlink" Target="http://www.leginfo.ca.gov/cgi-bin/calawquery?codesection=edc&amp;codebody=&amp;hits=20" TargetMode="External"/><Relationship Id="rId1" Type="http://schemas.openxmlformats.org/officeDocument/2006/relationships/slideLayout" Target="../slideLayouts/slideLayout4.xml"/><Relationship Id="rId6" Type="http://schemas.openxmlformats.org/officeDocument/2006/relationships/hyperlink" Target="http://extranet.cccco.edu/Divisions/TechResearchInfoSys/MIS/DED/StudentProgramAward.aspx" TargetMode="External"/><Relationship Id="rId5" Type="http://schemas.openxmlformats.org/officeDocument/2006/relationships/hyperlink" Target="http://extranet.cccco.edu/Divisions/TechResearchInfoSys/MIS/DED/Course.aspx" TargetMode="External"/><Relationship Id="rId4" Type="http://schemas.openxmlformats.org/officeDocument/2006/relationships/hyperlink" Target="http://extranet.cccco.edu/Portals/1/AA/ProgramCourseApproval/Handbook_5thEd_BOGapproved.pdf"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3313" y="706140"/>
            <a:ext cx="6499080" cy="2495087"/>
          </a:xfrm>
        </p:spPr>
        <p:txBody>
          <a:bodyPr/>
          <a:lstStyle/>
          <a:p>
            <a:pPr algn="ctr"/>
            <a:r>
              <a:rPr lang="en-US" dirty="0" smtClean="0"/>
              <a:t>CURRICULUM and </a:t>
            </a:r>
            <a:br>
              <a:rPr lang="en-US" dirty="0" smtClean="0"/>
            </a:br>
            <a:r>
              <a:rPr lang="en-US" dirty="0" smtClean="0"/>
              <a:t>public documents</a:t>
            </a:r>
            <a:endParaRPr lang="en-US" dirty="0"/>
          </a:p>
        </p:txBody>
      </p:sp>
      <p:sp>
        <p:nvSpPr>
          <p:cNvPr id="7" name="TextBox 6"/>
          <p:cNvSpPr txBox="1"/>
          <p:nvPr/>
        </p:nvSpPr>
        <p:spPr>
          <a:xfrm>
            <a:off x="3505200" y="6172200"/>
            <a:ext cx="5257801" cy="276999"/>
          </a:xfrm>
          <a:prstGeom prst="rect">
            <a:avLst/>
          </a:prstGeom>
          <a:noFill/>
        </p:spPr>
        <p:txBody>
          <a:bodyPr wrap="square" rtlCol="0">
            <a:spAutoFit/>
          </a:bodyPr>
          <a:lstStyle/>
          <a:p>
            <a:pPr algn="r"/>
            <a:r>
              <a:rPr lang="en-US" sz="1200" dirty="0" smtClean="0"/>
              <a:t>2017 ASCCC Curriculum Institute, Riverside</a:t>
            </a:r>
          </a:p>
        </p:txBody>
      </p:sp>
      <p:sp>
        <p:nvSpPr>
          <p:cNvPr id="8" name="TextBox 7"/>
          <p:cNvSpPr txBox="1"/>
          <p:nvPr/>
        </p:nvSpPr>
        <p:spPr>
          <a:xfrm>
            <a:off x="3581399" y="4715470"/>
            <a:ext cx="5257801" cy="923330"/>
          </a:xfrm>
          <a:prstGeom prst="rect">
            <a:avLst/>
          </a:prstGeom>
          <a:noFill/>
        </p:spPr>
        <p:txBody>
          <a:bodyPr wrap="square" rtlCol="0">
            <a:spAutoFit/>
          </a:bodyPr>
          <a:lstStyle/>
          <a:p>
            <a:pPr algn="r"/>
            <a:r>
              <a:rPr lang="en-US" dirty="0" smtClean="0"/>
              <a:t>Ginni May, </a:t>
            </a:r>
            <a:r>
              <a:rPr lang="en-US" dirty="0"/>
              <a:t>ASCCC Area A Representative</a:t>
            </a:r>
            <a:endParaRPr lang="en-US" dirty="0" smtClean="0"/>
          </a:p>
          <a:p>
            <a:pPr algn="r"/>
            <a:r>
              <a:rPr lang="en-US" dirty="0" smtClean="0"/>
              <a:t>Marilyn Perry, Sacramento City College</a:t>
            </a:r>
          </a:p>
          <a:p>
            <a:pPr algn="r"/>
            <a:r>
              <a:rPr lang="en-US" dirty="0" smtClean="0"/>
              <a:t>Michelle Sampat, Mt. San Antonio College</a:t>
            </a:r>
            <a:endParaRPr lang="en-US" dirty="0"/>
          </a:p>
        </p:txBody>
      </p:sp>
    </p:spTree>
    <p:extLst>
      <p:ext uri="{BB962C8B-B14F-4D97-AF65-F5344CB8AC3E}">
        <p14:creationId xmlns:p14="http://schemas.microsoft.com/office/powerpoint/2010/main" val="324926955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1"/>
            <a:ext cx="8534400" cy="685799"/>
          </a:xfrm>
        </p:spPr>
        <p:txBody>
          <a:bodyPr>
            <a:normAutofit fontScale="90000"/>
          </a:bodyPr>
          <a:lstStyle/>
          <a:p>
            <a:pPr algn="ctr"/>
            <a:r>
              <a:rPr lang="en-US" dirty="0" smtClean="0"/>
              <a:t>Periodic Review of Courses and Programs</a:t>
            </a:r>
            <a:endParaRPr lang="en-US" dirty="0"/>
          </a:p>
        </p:txBody>
      </p:sp>
      <p:sp>
        <p:nvSpPr>
          <p:cNvPr id="3" name="Content Placeholder 2"/>
          <p:cNvSpPr>
            <a:spLocks noGrp="1"/>
          </p:cNvSpPr>
          <p:nvPr>
            <p:ph sz="half" idx="1"/>
          </p:nvPr>
        </p:nvSpPr>
        <p:spPr>
          <a:xfrm>
            <a:off x="304800" y="990601"/>
            <a:ext cx="8534400" cy="5167008"/>
          </a:xfrm>
        </p:spPr>
        <p:txBody>
          <a:bodyPr anchor="t">
            <a:noAutofit/>
          </a:bodyPr>
          <a:lstStyle/>
          <a:p>
            <a:r>
              <a:rPr lang="en-US" sz="1600" dirty="0"/>
              <a:t>ACCJC Standard </a:t>
            </a:r>
            <a:r>
              <a:rPr lang="sk-SK" sz="1600" dirty="0">
                <a:solidFill>
                  <a:srgbClr val="262626"/>
                </a:solidFill>
                <a:cs typeface="Times New Roman"/>
              </a:rPr>
              <a:t>II.A.16.  The institution regularly evaluates and improves the quality and currency of all instructional programs offered in the name of the institution, including collegiate, pre-collegiate, career-technical, and continuing and community education courses and programs, regardless of delivery mode or location. The institution </a:t>
            </a:r>
            <a:r>
              <a:rPr lang="sk-SK" sz="1600" dirty="0">
                <a:solidFill>
                  <a:srgbClr val="3366FF"/>
                </a:solidFill>
                <a:cs typeface="Times New Roman"/>
              </a:rPr>
              <a:t>systematically</a:t>
            </a:r>
            <a:r>
              <a:rPr lang="sk-SK" sz="1600" dirty="0">
                <a:solidFill>
                  <a:srgbClr val="262626"/>
                </a:solidFill>
                <a:cs typeface="Times New Roman"/>
              </a:rPr>
              <a:t> strives to improve programs and courses to enhance learning outcomes and achievement for students.</a:t>
            </a:r>
          </a:p>
          <a:p>
            <a:pPr marL="0" indent="0">
              <a:buNone/>
            </a:pPr>
            <a:endParaRPr lang="en-US" sz="1600" dirty="0"/>
          </a:p>
          <a:p>
            <a:r>
              <a:rPr lang="en-US" sz="1600" dirty="0" smtClean="0"/>
              <a:t>Title 5, </a:t>
            </a:r>
            <a:r>
              <a:rPr lang="en-US" sz="1600" dirty="0"/>
              <a:t>§</a:t>
            </a:r>
            <a:r>
              <a:rPr lang="en-US" sz="1600" dirty="0" smtClean="0"/>
              <a:t>51022: All </a:t>
            </a:r>
            <a:r>
              <a:rPr lang="en-US" sz="1600" dirty="0"/>
              <a:t>courses and programs must be reviewed </a:t>
            </a:r>
            <a:r>
              <a:rPr lang="en-US" sz="1600" dirty="0" smtClean="0">
                <a:solidFill>
                  <a:srgbClr val="0070C0"/>
                </a:solidFill>
              </a:rPr>
              <a:t>periodically</a:t>
            </a:r>
            <a:r>
              <a:rPr lang="en-US" sz="1600" dirty="0" smtClean="0"/>
              <a:t>.</a:t>
            </a:r>
          </a:p>
          <a:p>
            <a:endParaRPr lang="en-US" sz="1600" dirty="0"/>
          </a:p>
          <a:p>
            <a:r>
              <a:rPr lang="en-US" sz="1600" dirty="0" smtClean="0"/>
              <a:t>Title </a:t>
            </a:r>
            <a:r>
              <a:rPr lang="en-US" sz="1600" dirty="0"/>
              <a:t>5, §</a:t>
            </a:r>
            <a:r>
              <a:rPr lang="en-US" sz="1600" dirty="0" smtClean="0"/>
              <a:t>55003: course and program </a:t>
            </a:r>
            <a:r>
              <a:rPr lang="en-US" sz="1600" dirty="0"/>
              <a:t>pre/corequisites must be affirmed via "content review" at least once every </a:t>
            </a:r>
            <a:r>
              <a:rPr lang="en-US" sz="1600" dirty="0">
                <a:solidFill>
                  <a:srgbClr val="0070C0"/>
                </a:solidFill>
              </a:rPr>
              <a:t>six years </a:t>
            </a:r>
            <a:r>
              <a:rPr lang="en-US" sz="1600" dirty="0"/>
              <a:t>or every </a:t>
            </a:r>
            <a:r>
              <a:rPr lang="en-US" sz="1600" dirty="0">
                <a:solidFill>
                  <a:srgbClr val="0070C0"/>
                </a:solidFill>
              </a:rPr>
              <a:t>two years</a:t>
            </a:r>
            <a:r>
              <a:rPr lang="en-US" sz="1600" dirty="0">
                <a:solidFill>
                  <a:srgbClr val="FFFF00"/>
                </a:solidFill>
              </a:rPr>
              <a:t> </a:t>
            </a:r>
            <a:r>
              <a:rPr lang="en-US" sz="1600" dirty="0"/>
              <a:t>for CTE </a:t>
            </a:r>
            <a:r>
              <a:rPr lang="en-US" sz="1600" dirty="0" smtClean="0"/>
              <a:t>courses/programs.</a:t>
            </a:r>
          </a:p>
          <a:p>
            <a:pPr marL="0" indent="0">
              <a:buNone/>
            </a:pPr>
            <a:endParaRPr lang="en-US" sz="1600" dirty="0"/>
          </a:p>
          <a:p>
            <a:r>
              <a:rPr lang="en-US" sz="1600" dirty="0"/>
              <a:t>Ed Code </a:t>
            </a:r>
            <a:r>
              <a:rPr lang="en-US" sz="1600" dirty="0" smtClean="0"/>
              <a:t>78016: colleges must review </a:t>
            </a:r>
            <a:r>
              <a:rPr lang="en-US" sz="1600" dirty="0"/>
              <a:t>the effectiveness of </a:t>
            </a:r>
            <a:r>
              <a:rPr lang="en-US" sz="1600" dirty="0">
                <a:solidFill>
                  <a:srgbClr val="0070C0"/>
                </a:solidFill>
              </a:rPr>
              <a:t>CTE</a:t>
            </a:r>
            <a:r>
              <a:rPr lang="en-US" sz="1600" dirty="0"/>
              <a:t> programs every </a:t>
            </a:r>
            <a:r>
              <a:rPr lang="en-US" sz="1600" dirty="0">
                <a:solidFill>
                  <a:srgbClr val="0070C0"/>
                </a:solidFill>
              </a:rPr>
              <a:t>two years</a:t>
            </a:r>
            <a:r>
              <a:rPr lang="en-US" sz="1600" dirty="0" smtClean="0"/>
              <a:t>.</a:t>
            </a:r>
          </a:p>
          <a:p>
            <a:endParaRPr lang="en-US" sz="1600" dirty="0" smtClean="0"/>
          </a:p>
          <a:p>
            <a:r>
              <a:rPr lang="en-US" sz="1600" dirty="0" smtClean="0"/>
              <a:t>C-ID descriptors and TMCs are evaluated every </a:t>
            </a:r>
            <a:r>
              <a:rPr lang="en-US" sz="1600" dirty="0" smtClean="0">
                <a:solidFill>
                  <a:srgbClr val="0070C0"/>
                </a:solidFill>
              </a:rPr>
              <a:t>five years</a:t>
            </a:r>
            <a:r>
              <a:rPr lang="en-US" sz="1600" dirty="0" smtClean="0"/>
              <a:t>.</a:t>
            </a:r>
          </a:p>
          <a:p>
            <a:endParaRPr lang="en-US" sz="1600" dirty="0" smtClean="0"/>
          </a:p>
          <a:p>
            <a:r>
              <a:rPr lang="en-US" sz="1600" dirty="0" smtClean="0"/>
              <a:t>The UC requires textbooks to be published within </a:t>
            </a:r>
            <a:r>
              <a:rPr lang="en-US" sz="1600" dirty="0" smtClean="0">
                <a:solidFill>
                  <a:srgbClr val="0070C0"/>
                </a:solidFill>
              </a:rPr>
              <a:t>seven years</a:t>
            </a:r>
            <a:r>
              <a:rPr lang="en-US" sz="1600" dirty="0" smtClean="0"/>
              <a:t>.</a:t>
            </a:r>
          </a:p>
          <a:p>
            <a:endParaRPr lang="en-US" sz="1600" dirty="0" smtClean="0"/>
          </a:p>
          <a:p>
            <a:r>
              <a:rPr lang="en-US" sz="1600" dirty="0" smtClean="0"/>
              <a:t>Advisory committees meet, licensing agencies change their standards, program review takes place every…</a:t>
            </a:r>
          </a:p>
        </p:txBody>
      </p:sp>
      <p:sp>
        <p:nvSpPr>
          <p:cNvPr id="9" name="Slide Number Placeholder 8"/>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316677656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fade">
                                      <p:cBhvr>
                                        <p:cTn id="22" dur="500"/>
                                        <p:tgtEl>
                                          <p:spTgt spid="3">
                                            <p:txEl>
                                              <p:pRg st="8" end="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animEffect transition="in" filter="fade">
                                      <p:cBhvr>
                                        <p:cTn id="27" dur="500"/>
                                        <p:tgtEl>
                                          <p:spTgt spid="3">
                                            <p:txEl>
                                              <p:pRg st="10" end="1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12" end="12"/>
                                            </p:txEl>
                                          </p:spTgt>
                                        </p:tgtEl>
                                        <p:attrNameLst>
                                          <p:attrName>style.visibility</p:attrName>
                                        </p:attrNameLst>
                                      </p:cBhvr>
                                      <p:to>
                                        <p:strVal val="visible"/>
                                      </p:to>
                                    </p:set>
                                    <p:animEffect transition="in" filter="fade">
                                      <p:cBhvr>
                                        <p:cTn id="32"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1"/>
            <a:ext cx="8534400" cy="685799"/>
          </a:xfrm>
        </p:spPr>
        <p:txBody>
          <a:bodyPr>
            <a:normAutofit fontScale="90000"/>
          </a:bodyPr>
          <a:lstStyle/>
          <a:p>
            <a:pPr algn="ctr"/>
            <a:r>
              <a:rPr lang="en-US" dirty="0" smtClean="0"/>
              <a:t>Publication Formats</a:t>
            </a:r>
            <a:endParaRPr lang="en-US" dirty="0"/>
          </a:p>
        </p:txBody>
      </p:sp>
      <p:sp>
        <p:nvSpPr>
          <p:cNvPr id="3" name="Content Placeholder 2"/>
          <p:cNvSpPr>
            <a:spLocks noGrp="1"/>
          </p:cNvSpPr>
          <p:nvPr>
            <p:ph sz="half" idx="1"/>
          </p:nvPr>
        </p:nvSpPr>
        <p:spPr>
          <a:xfrm>
            <a:off x="304800" y="1107333"/>
            <a:ext cx="8534400" cy="5333998"/>
          </a:xfrm>
        </p:spPr>
        <p:txBody>
          <a:bodyPr anchor="t">
            <a:noAutofit/>
          </a:bodyPr>
          <a:lstStyle/>
          <a:p>
            <a:pPr marL="457200" indent="-457200">
              <a:spcAft>
                <a:spcPts val="0"/>
              </a:spcAft>
              <a:buClrTx/>
              <a:buFont typeface="+mj-lt"/>
              <a:buAutoNum type="arabicPeriod"/>
            </a:pPr>
            <a:r>
              <a:rPr lang="en-US" dirty="0" smtClean="0"/>
              <a:t>Know your audience</a:t>
            </a:r>
          </a:p>
          <a:p>
            <a:pPr lvl="2"/>
            <a:r>
              <a:rPr lang="en-US" dirty="0" smtClean="0"/>
              <a:t>Students</a:t>
            </a:r>
          </a:p>
          <a:p>
            <a:pPr lvl="2"/>
            <a:r>
              <a:rPr lang="en-US" dirty="0" smtClean="0"/>
              <a:t>Counselors/advisors</a:t>
            </a:r>
          </a:p>
          <a:p>
            <a:pPr lvl="2"/>
            <a:r>
              <a:rPr lang="en-US" dirty="0" smtClean="0"/>
              <a:t>Financial Aid personnel</a:t>
            </a:r>
          </a:p>
          <a:p>
            <a:pPr lvl="2"/>
            <a:r>
              <a:rPr lang="en-US" dirty="0" smtClean="0"/>
              <a:t>Degree auditors</a:t>
            </a:r>
          </a:p>
          <a:p>
            <a:pPr lvl="2"/>
            <a:r>
              <a:rPr lang="en-US" dirty="0" smtClean="0"/>
              <a:t>Advisory committee members</a:t>
            </a:r>
          </a:p>
          <a:p>
            <a:pPr lvl="2"/>
            <a:r>
              <a:rPr lang="en-US" dirty="0" smtClean="0"/>
              <a:t>Transfer institution counselors</a:t>
            </a:r>
          </a:p>
          <a:p>
            <a:pPr lvl="2"/>
            <a:r>
              <a:rPr lang="en-US" dirty="0" smtClean="0"/>
              <a:t>Etc.</a:t>
            </a:r>
          </a:p>
          <a:p>
            <a:pPr lvl="1">
              <a:spcAft>
                <a:spcPts val="0"/>
              </a:spcAft>
            </a:pPr>
            <a:endParaRPr lang="en-US" sz="2200" dirty="0" smtClean="0"/>
          </a:p>
          <a:p>
            <a:pPr marL="514350" indent="-514350">
              <a:spcAft>
                <a:spcPts val="0"/>
              </a:spcAft>
              <a:buClrTx/>
              <a:buFont typeface="+mj-lt"/>
              <a:buAutoNum type="arabicPeriod"/>
            </a:pPr>
            <a:r>
              <a:rPr lang="en-US" dirty="0"/>
              <a:t>ACCJC Standard </a:t>
            </a:r>
            <a:r>
              <a:rPr lang="en-US" dirty="0" smtClean="0"/>
              <a:t>I.C.2:</a:t>
            </a:r>
          </a:p>
          <a:p>
            <a:pPr lvl="2"/>
            <a:r>
              <a:rPr lang="en-US" dirty="0" smtClean="0"/>
              <a:t>The catalog is “…</a:t>
            </a:r>
            <a:r>
              <a:rPr lang="en-US" dirty="0" smtClean="0">
                <a:solidFill>
                  <a:srgbClr val="0070C0"/>
                </a:solidFill>
              </a:rPr>
              <a:t>for </a:t>
            </a:r>
            <a:r>
              <a:rPr lang="en-US" dirty="0">
                <a:solidFill>
                  <a:srgbClr val="0070C0"/>
                </a:solidFill>
              </a:rPr>
              <a:t>students and prospective </a:t>
            </a:r>
            <a:r>
              <a:rPr lang="en-US" dirty="0" smtClean="0">
                <a:solidFill>
                  <a:srgbClr val="0070C0"/>
                </a:solidFill>
              </a:rPr>
              <a:t>students…”</a:t>
            </a:r>
          </a:p>
          <a:p>
            <a:pPr marL="0" indent="0">
              <a:spcAft>
                <a:spcPts val="0"/>
              </a:spcAft>
              <a:buNone/>
            </a:pPr>
            <a:endParaRPr lang="en-US" sz="2400" dirty="0"/>
          </a:p>
          <a:p>
            <a:pPr marL="0" indent="0">
              <a:spcAft>
                <a:spcPts val="0"/>
              </a:spcAft>
              <a:buNone/>
            </a:pPr>
            <a:r>
              <a:rPr lang="en-US" sz="2800" i="1" dirty="0" smtClean="0"/>
              <a:t>			Are they experts or novices?</a:t>
            </a:r>
          </a:p>
        </p:txBody>
      </p:sp>
      <p:sp>
        <p:nvSpPr>
          <p:cNvPr id="9" name="Slide Number Placeholder 8"/>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85327537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1"/>
            <a:ext cx="8534400" cy="685799"/>
          </a:xfrm>
        </p:spPr>
        <p:txBody>
          <a:bodyPr>
            <a:normAutofit fontScale="90000"/>
          </a:bodyPr>
          <a:lstStyle/>
          <a:p>
            <a:pPr algn="ctr"/>
            <a:r>
              <a:rPr lang="en-US" dirty="0" smtClean="0"/>
              <a:t>Publication formats</a:t>
            </a:r>
            <a:endParaRPr lang="en-US" dirty="0"/>
          </a:p>
        </p:txBody>
      </p:sp>
      <p:sp>
        <p:nvSpPr>
          <p:cNvPr id="3" name="Content Placeholder 2"/>
          <p:cNvSpPr>
            <a:spLocks noGrp="1"/>
          </p:cNvSpPr>
          <p:nvPr>
            <p:ph sz="half" idx="1"/>
          </p:nvPr>
        </p:nvSpPr>
        <p:spPr>
          <a:xfrm>
            <a:off x="304800" y="990601"/>
            <a:ext cx="8534400" cy="5333998"/>
          </a:xfrm>
        </p:spPr>
        <p:txBody>
          <a:bodyPr anchor="t">
            <a:noAutofit/>
          </a:bodyPr>
          <a:lstStyle/>
          <a:p>
            <a:pPr marL="457200" indent="-457200">
              <a:spcAft>
                <a:spcPts val="0"/>
              </a:spcAft>
              <a:buClrTx/>
              <a:buFont typeface="+mj-lt"/>
              <a:buAutoNum type="arabicPeriod"/>
            </a:pPr>
            <a:r>
              <a:rPr lang="en-US" sz="2400" dirty="0" smtClean="0"/>
              <a:t>Print vs. online editions</a:t>
            </a:r>
          </a:p>
          <a:p>
            <a:pPr lvl="2"/>
            <a:r>
              <a:rPr lang="en-US" sz="1600" dirty="0" smtClean="0"/>
              <a:t>PDF vs. searchable database</a:t>
            </a:r>
          </a:p>
          <a:p>
            <a:pPr lvl="2"/>
            <a:r>
              <a:rPr lang="en-US" sz="1600" dirty="0" smtClean="0"/>
              <a:t>Single vs. multiple files:</a:t>
            </a:r>
          </a:p>
          <a:p>
            <a:pPr lvl="3"/>
            <a:r>
              <a:rPr lang="en-US" sz="1600" dirty="0" smtClean="0"/>
              <a:t>Policies</a:t>
            </a:r>
          </a:p>
          <a:p>
            <a:pPr lvl="3"/>
            <a:r>
              <a:rPr lang="en-US" sz="1600" dirty="0" smtClean="0"/>
              <a:t>Program listings</a:t>
            </a:r>
          </a:p>
          <a:p>
            <a:pPr lvl="3"/>
            <a:r>
              <a:rPr lang="en-US" sz="1600" dirty="0" smtClean="0"/>
              <a:t>Course listings</a:t>
            </a:r>
          </a:p>
          <a:p>
            <a:pPr marL="457200" indent="-457200">
              <a:spcAft>
                <a:spcPts val="0"/>
              </a:spcAft>
              <a:buClrTx/>
              <a:buFont typeface="+mj-lt"/>
              <a:buAutoNum type="arabicPeriod"/>
            </a:pPr>
            <a:r>
              <a:rPr lang="en-US" sz="2400" dirty="0" smtClean="0"/>
              <a:t>Addenda</a:t>
            </a:r>
          </a:p>
          <a:p>
            <a:pPr lvl="2"/>
            <a:r>
              <a:rPr lang="en-US" sz="1600" dirty="0"/>
              <a:t>Title 5, §58104: Courses </a:t>
            </a:r>
            <a:r>
              <a:rPr lang="en-US" sz="1600" dirty="0">
                <a:solidFill>
                  <a:srgbClr val="0070C0"/>
                </a:solidFill>
              </a:rPr>
              <a:t>approved after publication </a:t>
            </a:r>
            <a:r>
              <a:rPr lang="en-US" sz="1600" dirty="0"/>
              <a:t>of the current catalog or schedule of classes must be well publicized</a:t>
            </a:r>
            <a:r>
              <a:rPr lang="en-US" sz="1600" dirty="0" smtClean="0"/>
              <a:t>.</a:t>
            </a:r>
          </a:p>
          <a:p>
            <a:pPr lvl="3"/>
            <a:r>
              <a:rPr lang="en-US" sz="1600" dirty="0" smtClean="0"/>
              <a:t>Inline: strike-out/underline with effective dates</a:t>
            </a:r>
          </a:p>
          <a:p>
            <a:pPr lvl="3"/>
            <a:r>
              <a:rPr lang="en-US" sz="1600" dirty="0" smtClean="0"/>
              <a:t>Appendix</a:t>
            </a:r>
          </a:p>
          <a:p>
            <a:pPr marL="457200" indent="-457200">
              <a:spcAft>
                <a:spcPts val="0"/>
              </a:spcAft>
              <a:buClrTx/>
              <a:buFont typeface="+mj-lt"/>
              <a:buAutoNum type="arabicPeriod"/>
            </a:pPr>
            <a:r>
              <a:rPr lang="en-US" sz="2400" dirty="0" smtClean="0"/>
              <a:t>Other publications</a:t>
            </a:r>
          </a:p>
          <a:p>
            <a:pPr lvl="2"/>
            <a:r>
              <a:rPr lang="en-US" sz="1600" dirty="0" smtClean="0"/>
              <a:t>Student/faculty handbooks</a:t>
            </a:r>
          </a:p>
          <a:p>
            <a:pPr lvl="2"/>
            <a:r>
              <a:rPr lang="en-US" sz="1600" dirty="0" smtClean="0"/>
              <a:t>Promotional/outreach materials</a:t>
            </a:r>
          </a:p>
          <a:p>
            <a:pPr lvl="2"/>
            <a:r>
              <a:rPr lang="en-US" sz="1600" dirty="0" smtClean="0"/>
              <a:t>College/departmental websites</a:t>
            </a:r>
          </a:p>
          <a:p>
            <a:pPr marL="0" indent="0" algn="r">
              <a:spcAft>
                <a:spcPts val="0"/>
              </a:spcAft>
              <a:buNone/>
            </a:pPr>
            <a:r>
              <a:rPr lang="en-US" sz="2800" i="1" dirty="0" smtClean="0"/>
              <a:t>What’s best (and most practical) for your college?</a:t>
            </a:r>
          </a:p>
          <a:p>
            <a:pPr lvl="1">
              <a:spcAft>
                <a:spcPts val="0"/>
              </a:spcAft>
            </a:pPr>
            <a:endParaRPr lang="en-US" sz="2200" dirty="0" smtClean="0"/>
          </a:p>
          <a:p>
            <a:pPr lvl="1">
              <a:spcAft>
                <a:spcPts val="0"/>
              </a:spcAft>
            </a:pPr>
            <a:endParaRPr lang="en-US" sz="2200"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236632200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1"/>
            <a:ext cx="8534400" cy="685799"/>
          </a:xfrm>
        </p:spPr>
        <p:txBody>
          <a:bodyPr>
            <a:normAutofit fontScale="90000"/>
          </a:bodyPr>
          <a:lstStyle/>
          <a:p>
            <a:pPr algn="ctr"/>
            <a:r>
              <a:rPr lang="en-US" dirty="0" smtClean="0"/>
              <a:t>Data Integrity</a:t>
            </a:r>
            <a:endParaRPr lang="en-US" dirty="0"/>
          </a:p>
        </p:txBody>
      </p:sp>
      <p:sp>
        <p:nvSpPr>
          <p:cNvPr id="3" name="Content Placeholder 2"/>
          <p:cNvSpPr>
            <a:spLocks noGrp="1"/>
          </p:cNvSpPr>
          <p:nvPr>
            <p:ph sz="half" idx="1"/>
          </p:nvPr>
        </p:nvSpPr>
        <p:spPr>
          <a:xfrm>
            <a:off x="243385" y="990599"/>
            <a:ext cx="8534400" cy="5690419"/>
          </a:xfrm>
        </p:spPr>
        <p:txBody>
          <a:bodyPr anchor="t">
            <a:noAutofit/>
          </a:bodyPr>
          <a:lstStyle/>
          <a:p>
            <a:pPr marL="514350" indent="-514350">
              <a:buClrTx/>
              <a:buFont typeface="+mj-lt"/>
              <a:buAutoNum type="arabicPeriod"/>
            </a:pPr>
            <a:r>
              <a:rPr lang="en-US" sz="2000" dirty="0"/>
              <a:t>ACCJC Standard </a:t>
            </a:r>
            <a:r>
              <a:rPr lang="en-US" sz="2000" dirty="0" smtClean="0"/>
              <a:t>I.C.2: </a:t>
            </a:r>
            <a:r>
              <a:rPr lang="en-US" sz="2000" dirty="0"/>
              <a:t>The institution provides a print or online catalog for students and prospective students with precise, accurate, and current information on all facts, requirements, policies, and procedures listed in the “Catalog Requirements” (see endnote). (ER 20) </a:t>
            </a:r>
            <a:endParaRPr lang="en-US" sz="2000" dirty="0" smtClean="0"/>
          </a:p>
          <a:p>
            <a:pPr marL="514350" indent="-514350">
              <a:buClrTx/>
              <a:buFont typeface="+mj-lt"/>
              <a:buAutoNum type="arabicPeriod"/>
            </a:pPr>
            <a:endParaRPr lang="en-US" sz="2000" dirty="0" smtClean="0"/>
          </a:p>
          <a:p>
            <a:pPr marL="514350" indent="-514350">
              <a:spcAft>
                <a:spcPts val="0"/>
              </a:spcAft>
              <a:buClrTx/>
              <a:buFont typeface="+mj-lt"/>
              <a:buAutoNum type="arabicPeriod"/>
            </a:pPr>
            <a:r>
              <a:rPr lang="en-US" sz="2000" dirty="0" smtClean="0"/>
              <a:t>Data sources</a:t>
            </a:r>
            <a:endParaRPr lang="en-US" sz="2000" dirty="0"/>
          </a:p>
          <a:p>
            <a:pPr lvl="2"/>
            <a:r>
              <a:rPr lang="en-US" dirty="0" smtClean="0"/>
              <a:t>Local curriculum management system</a:t>
            </a:r>
          </a:p>
          <a:p>
            <a:pPr lvl="2"/>
            <a:r>
              <a:rPr lang="en-US" dirty="0" smtClean="0"/>
              <a:t>Chancellor’s Office Curriculum Inventory (COCI)</a:t>
            </a:r>
          </a:p>
          <a:p>
            <a:pPr lvl="2"/>
            <a:r>
              <a:rPr lang="en-US" dirty="0" smtClean="0"/>
              <a:t>Catalog and schedule</a:t>
            </a:r>
          </a:p>
          <a:p>
            <a:pPr lvl="2"/>
            <a:r>
              <a:rPr lang="en-US" dirty="0" smtClean="0"/>
              <a:t>Other publications (by different offices, with different timelines)</a:t>
            </a:r>
          </a:p>
          <a:p>
            <a:pPr marL="0" indent="0">
              <a:spcAft>
                <a:spcPts val="0"/>
              </a:spcAft>
              <a:buNone/>
            </a:pPr>
            <a:endParaRPr lang="en-US" sz="2000" dirty="0" smtClean="0"/>
          </a:p>
          <a:p>
            <a:pPr marL="0" indent="0" algn="r">
              <a:spcAft>
                <a:spcPts val="600"/>
              </a:spcAft>
              <a:buNone/>
            </a:pPr>
            <a:r>
              <a:rPr lang="en-US" sz="2000" i="1" dirty="0" smtClean="0"/>
              <a:t>What is the official source?</a:t>
            </a:r>
          </a:p>
          <a:p>
            <a:pPr marL="0" indent="0" algn="r">
              <a:spcAft>
                <a:spcPts val="600"/>
              </a:spcAft>
              <a:buNone/>
            </a:pPr>
            <a:r>
              <a:rPr lang="en-US" sz="2000" i="1" dirty="0" smtClean="0"/>
              <a:t>How do we ensure its accuracy?</a:t>
            </a:r>
            <a:endParaRPr lang="en-US" sz="2000" i="1" dirty="0"/>
          </a:p>
          <a:p>
            <a:pPr marL="0" indent="0" algn="r">
              <a:spcAft>
                <a:spcPts val="600"/>
              </a:spcAft>
              <a:buNone/>
            </a:pPr>
            <a:r>
              <a:rPr lang="en-US" sz="2000" i="1" dirty="0" smtClean="0"/>
              <a:t>How do we align all other sources to it?</a:t>
            </a:r>
          </a:p>
        </p:txBody>
      </p:sp>
      <p:sp>
        <p:nvSpPr>
          <p:cNvPr id="9" name="Slide Number Placeholder 8"/>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332660244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Effect transition="in" filter="fade">
                                      <p:cBhvr>
                                        <p:cTn id="7" dur="250"/>
                                        <p:tgtEl>
                                          <p:spTgt spid="3">
                                            <p:txEl>
                                              <p:pRg st="8" end="8"/>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9" end="9"/>
                                            </p:txEl>
                                          </p:spTgt>
                                        </p:tgtEl>
                                        <p:attrNameLst>
                                          <p:attrName>style.visibility</p:attrName>
                                        </p:attrNameLst>
                                      </p:cBhvr>
                                      <p:to>
                                        <p:strVal val="visible"/>
                                      </p:to>
                                    </p:set>
                                    <p:animEffect transition="in" filter="fade">
                                      <p:cBhvr>
                                        <p:cTn id="10" dur="250"/>
                                        <p:tgtEl>
                                          <p:spTgt spid="3">
                                            <p:txEl>
                                              <p:pRg st="9" end="9"/>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10" end="10"/>
                                            </p:txEl>
                                          </p:spTgt>
                                        </p:tgtEl>
                                        <p:attrNameLst>
                                          <p:attrName>style.visibility</p:attrName>
                                        </p:attrNameLst>
                                      </p:cBhvr>
                                      <p:to>
                                        <p:strVal val="visible"/>
                                      </p:to>
                                    </p:set>
                                    <p:animEffect transition="in" filter="fade">
                                      <p:cBhvr>
                                        <p:cTn id="13" dur="25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1"/>
            <a:ext cx="8534400" cy="685799"/>
          </a:xfrm>
        </p:spPr>
        <p:txBody>
          <a:bodyPr>
            <a:normAutofit fontScale="90000"/>
          </a:bodyPr>
          <a:lstStyle/>
          <a:p>
            <a:pPr algn="ctr"/>
            <a:r>
              <a:rPr lang="en-US" dirty="0" smtClean="0"/>
              <a:t>Reviewing Publication Policies</a:t>
            </a:r>
            <a:endParaRPr lang="en-US" dirty="0"/>
          </a:p>
        </p:txBody>
      </p:sp>
      <p:sp>
        <p:nvSpPr>
          <p:cNvPr id="3" name="Content Placeholder 2"/>
          <p:cNvSpPr>
            <a:spLocks noGrp="1"/>
          </p:cNvSpPr>
          <p:nvPr>
            <p:ph sz="half" idx="1"/>
          </p:nvPr>
        </p:nvSpPr>
        <p:spPr>
          <a:xfrm>
            <a:off x="304800" y="1334729"/>
            <a:ext cx="8534400" cy="4989870"/>
          </a:xfrm>
        </p:spPr>
        <p:txBody>
          <a:bodyPr anchor="t">
            <a:noAutofit/>
          </a:bodyPr>
          <a:lstStyle/>
          <a:p>
            <a:pPr marL="0" indent="0">
              <a:buNone/>
            </a:pPr>
            <a:r>
              <a:rPr lang="en-US" dirty="0"/>
              <a:t>ACCJC </a:t>
            </a:r>
            <a:r>
              <a:rPr lang="en-US" dirty="0" smtClean="0"/>
              <a:t>Standard I.B.7: </a:t>
            </a:r>
            <a:r>
              <a:rPr lang="en-US" dirty="0"/>
              <a:t>The institution </a:t>
            </a:r>
            <a:r>
              <a:rPr lang="en-US" dirty="0">
                <a:solidFill>
                  <a:srgbClr val="3366FF"/>
                </a:solidFill>
              </a:rPr>
              <a:t>regularly evaluates</a:t>
            </a:r>
            <a:r>
              <a:rPr lang="en-US" dirty="0"/>
              <a:t> its policies and practices across all areas of the institution, including instructional programs, student and learning support services, resource management, and governance processes to assure their effectiveness in supporting academic quality and accomplishment of mission. </a:t>
            </a:r>
          </a:p>
          <a:p>
            <a:pPr marL="0" indent="0">
              <a:buNone/>
            </a:pPr>
            <a:endParaRPr lang="en-US" dirty="0"/>
          </a:p>
          <a:p>
            <a:pPr marL="0" indent="0">
              <a:buNone/>
            </a:pPr>
            <a:endParaRPr lang="en-US" dirty="0" smtClean="0"/>
          </a:p>
          <a:p>
            <a:pPr marL="0" indent="0" algn="r">
              <a:buNone/>
            </a:pPr>
            <a:r>
              <a:rPr lang="en-US" sz="2400" i="1" dirty="0" smtClean="0"/>
              <a:t>How </a:t>
            </a:r>
            <a:r>
              <a:rPr lang="en-US" sz="2400" i="1" dirty="0"/>
              <a:t>frequently should such </a:t>
            </a:r>
            <a:r>
              <a:rPr lang="en-US" sz="2400" i="1" dirty="0" smtClean="0"/>
              <a:t>reviews occur?</a:t>
            </a:r>
          </a:p>
          <a:p>
            <a:pPr marL="0" indent="0" algn="r">
              <a:buNone/>
            </a:pPr>
            <a:r>
              <a:rPr lang="en-US" sz="2400" i="1" dirty="0" smtClean="0"/>
              <a:t>Who </a:t>
            </a:r>
            <a:r>
              <a:rPr lang="en-US" sz="2400" i="1" dirty="0"/>
              <a:t>participates in this </a:t>
            </a:r>
            <a:r>
              <a:rPr lang="en-US" sz="2400" i="1" dirty="0" smtClean="0"/>
              <a:t>process?</a:t>
            </a:r>
          </a:p>
        </p:txBody>
      </p:sp>
      <p:sp>
        <p:nvSpPr>
          <p:cNvPr id="9" name="Slide Number Placeholder 8"/>
          <p:cNvSpPr>
            <a:spLocks noGrp="1"/>
          </p:cNvSpPr>
          <p:nvPr>
            <p:ph type="sldNum" sz="quarter"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106326946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1"/>
            <a:ext cx="8534400" cy="685799"/>
          </a:xfrm>
        </p:spPr>
        <p:txBody>
          <a:bodyPr>
            <a:normAutofit fontScale="90000"/>
          </a:bodyPr>
          <a:lstStyle/>
          <a:p>
            <a:pPr algn="ctr"/>
            <a:r>
              <a:rPr lang="en-US" dirty="0" smtClean="0"/>
              <a:t>Online Resources</a:t>
            </a:r>
            <a:endParaRPr lang="en-US" dirty="0"/>
          </a:p>
        </p:txBody>
      </p:sp>
      <p:sp>
        <p:nvSpPr>
          <p:cNvPr id="3" name="Content Placeholder 2"/>
          <p:cNvSpPr>
            <a:spLocks noGrp="1"/>
          </p:cNvSpPr>
          <p:nvPr>
            <p:ph sz="half" idx="1"/>
          </p:nvPr>
        </p:nvSpPr>
        <p:spPr>
          <a:xfrm>
            <a:off x="304800" y="1089498"/>
            <a:ext cx="8534400" cy="5671225"/>
          </a:xfrm>
        </p:spPr>
        <p:txBody>
          <a:bodyPr anchor="t">
            <a:noAutofit/>
          </a:bodyPr>
          <a:lstStyle/>
          <a:p>
            <a:r>
              <a:rPr lang="en-US" sz="1600" dirty="0"/>
              <a:t>Ed Code Title 3, </a:t>
            </a:r>
            <a:r>
              <a:rPr lang="en-US" sz="1600" dirty="0" err="1"/>
              <a:t>Div</a:t>
            </a:r>
            <a:r>
              <a:rPr lang="en-US" sz="1600" dirty="0"/>
              <a:t> 7, Part 48, </a:t>
            </a:r>
            <a:r>
              <a:rPr lang="en-US" sz="1600" dirty="0" err="1"/>
              <a:t>Ch</a:t>
            </a:r>
            <a:r>
              <a:rPr lang="en-US" sz="1600" dirty="0"/>
              <a:t> 1, Art 1, </a:t>
            </a:r>
            <a:r>
              <a:rPr lang="en-US" sz="1600" dirty="0" smtClean="0"/>
              <a:t>Sec78015-78016.5 </a:t>
            </a:r>
          </a:p>
          <a:p>
            <a:pPr marL="274320" lvl="1" indent="0">
              <a:buNone/>
            </a:pPr>
            <a:r>
              <a:rPr lang="en-US" sz="1600" dirty="0">
                <a:hlinkClick r:id="rId2"/>
              </a:rPr>
              <a:t>http://www.leginfo.ca.gov/cgi-bin/calawquery?codesection=edc&amp;codebody=&amp;</a:t>
            </a:r>
            <a:r>
              <a:rPr lang="en-US" sz="1600" dirty="0" smtClean="0">
                <a:hlinkClick r:id="rId2"/>
              </a:rPr>
              <a:t>hits=20</a:t>
            </a:r>
            <a:endParaRPr lang="en-US" sz="1600" dirty="0" smtClean="0"/>
          </a:p>
          <a:p>
            <a:pPr marL="274320" lvl="1" indent="0">
              <a:buNone/>
            </a:pPr>
            <a:endParaRPr lang="en-US" sz="1600" dirty="0"/>
          </a:p>
          <a:p>
            <a:r>
              <a:rPr lang="en-US" sz="1600" dirty="0"/>
              <a:t>Title 5, </a:t>
            </a:r>
            <a:r>
              <a:rPr lang="en-US" sz="1600" dirty="0" smtClean="0"/>
              <a:t>55000 </a:t>
            </a:r>
          </a:p>
          <a:p>
            <a:pPr marL="0" indent="0">
              <a:buNone/>
            </a:pPr>
            <a:r>
              <a:rPr lang="en-US" sz="1600" b="1" dirty="0" smtClean="0">
                <a:hlinkClick r:id="rId3"/>
              </a:rPr>
              <a:t>http</a:t>
            </a:r>
            <a:r>
              <a:rPr lang="en-US" sz="1600" b="1" dirty="0">
                <a:hlinkClick r:id="rId3"/>
              </a:rPr>
              <a:t>://www.gamutonline.net/district/swhit/PolicyCategoryList/1126/8</a:t>
            </a:r>
            <a:endParaRPr lang="en-US" sz="1600" b="1" dirty="0"/>
          </a:p>
          <a:p>
            <a:endParaRPr lang="en-US" sz="1600" dirty="0" smtClean="0"/>
          </a:p>
          <a:p>
            <a:r>
              <a:rPr lang="en-US" sz="1600" dirty="0" smtClean="0"/>
              <a:t>PCAH</a:t>
            </a:r>
            <a:r>
              <a:rPr lang="en-US" sz="1600" dirty="0"/>
              <a:t>, 5</a:t>
            </a:r>
            <a:r>
              <a:rPr lang="en-US" sz="1600" baseline="30000" dirty="0"/>
              <a:t>th</a:t>
            </a:r>
            <a:r>
              <a:rPr lang="en-US" sz="1600" dirty="0"/>
              <a:t> Ed.: </a:t>
            </a:r>
            <a:r>
              <a:rPr lang="en-US" sz="1600" b="1" dirty="0">
                <a:hlinkClick r:id="rId4"/>
              </a:rPr>
              <a:t>http://extranet.cccco.edu/Portals/1/AA/ProgramCourseApproval/Handbook_5thEd_BOGapproved.pdf </a:t>
            </a:r>
            <a:endParaRPr lang="en-US" sz="1600" b="1" dirty="0"/>
          </a:p>
          <a:p>
            <a:endParaRPr lang="en-US" sz="1600" dirty="0" smtClean="0"/>
          </a:p>
          <a:p>
            <a:r>
              <a:rPr lang="en-US" sz="1600" dirty="0" smtClean="0"/>
              <a:t>COCI </a:t>
            </a:r>
            <a:r>
              <a:rPr lang="en-US" sz="1600" dirty="0"/>
              <a:t>Data Element Dictionary</a:t>
            </a:r>
          </a:p>
          <a:p>
            <a:pPr lvl="1"/>
            <a:r>
              <a:rPr lang="en-US" sz="1600" dirty="0"/>
              <a:t>Courses (CB): </a:t>
            </a:r>
            <a:r>
              <a:rPr lang="en-US" sz="1600" b="1" dirty="0">
                <a:hlinkClick r:id="rId5"/>
              </a:rPr>
              <a:t>http://extranet.cccco.edu/Divisions/TechResearchInfoSys/MIS/DED/Course.aspx</a:t>
            </a:r>
            <a:endParaRPr lang="en-US" sz="1600" b="1" dirty="0"/>
          </a:p>
          <a:p>
            <a:pPr lvl="1"/>
            <a:endParaRPr lang="en-US" sz="1600" dirty="0" smtClean="0"/>
          </a:p>
          <a:p>
            <a:pPr lvl="1"/>
            <a:r>
              <a:rPr lang="en-US" sz="1600" dirty="0" smtClean="0"/>
              <a:t>Programs </a:t>
            </a:r>
            <a:r>
              <a:rPr lang="en-US" sz="1600" dirty="0"/>
              <a:t>(SP): </a:t>
            </a:r>
            <a:r>
              <a:rPr lang="en-US" sz="1600" b="1" dirty="0">
                <a:hlinkClick r:id="rId6"/>
              </a:rPr>
              <a:t>http://extranet.cccco.edu/Divisions/TechResearchInfoSys/MIS/DED/StudentProgramAward.aspx</a:t>
            </a:r>
            <a:endParaRPr lang="en-US" sz="1600" b="1" dirty="0"/>
          </a:p>
          <a:p>
            <a:endParaRPr lang="en-US" sz="1600" dirty="0" smtClean="0"/>
          </a:p>
          <a:p>
            <a:r>
              <a:rPr lang="en-US" sz="1600" dirty="0" smtClean="0"/>
              <a:t>ACCJC</a:t>
            </a:r>
            <a:r>
              <a:rPr lang="en-US" sz="1600" dirty="0"/>
              <a:t>: </a:t>
            </a:r>
            <a:r>
              <a:rPr lang="en-US" sz="1600" dirty="0">
                <a:hlinkClick r:id="rId7"/>
              </a:rPr>
              <a:t>http://accjc.org/wp-content/uploads/Accreditation-Standards-Adopted-June-2014.</a:t>
            </a:r>
            <a:r>
              <a:rPr lang="en-US" sz="1600" dirty="0" smtClean="0">
                <a:hlinkClick r:id="rId7"/>
              </a:rPr>
              <a:t>pdf</a:t>
            </a:r>
            <a:endParaRPr lang="en-US" sz="1600" dirty="0" smtClean="0"/>
          </a:p>
          <a:p>
            <a:endParaRPr lang="en-US" sz="1600" b="1"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3025867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Questions? </a:t>
            </a:r>
            <a:endParaRPr lang="en-US" dirty="0"/>
          </a:p>
        </p:txBody>
      </p:sp>
      <p:sp>
        <p:nvSpPr>
          <p:cNvPr id="3" name="Content Placeholder 2"/>
          <p:cNvSpPr>
            <a:spLocks noGrp="1"/>
          </p:cNvSpPr>
          <p:nvPr>
            <p:ph sz="half" idx="1"/>
          </p:nvPr>
        </p:nvSpPr>
        <p:spPr>
          <a:xfrm>
            <a:off x="457199" y="1673352"/>
            <a:ext cx="8025319" cy="4718304"/>
          </a:xfrm>
        </p:spPr>
        <p:txBody>
          <a:bodyPr/>
          <a:lstStyle/>
          <a:p>
            <a:pPr marL="0" indent="0">
              <a:buNone/>
            </a:pPr>
            <a:endParaRPr lang="en-US" dirty="0" smtClean="0"/>
          </a:p>
          <a:p>
            <a:pPr algn="r"/>
            <a:r>
              <a:rPr lang="en-US" dirty="0"/>
              <a:t>Ginni May</a:t>
            </a:r>
            <a:r>
              <a:rPr lang="en-US" dirty="0" smtClean="0"/>
              <a:t>, ASCCC Area A Representative</a:t>
            </a:r>
          </a:p>
          <a:p>
            <a:pPr algn="r"/>
            <a:r>
              <a:rPr lang="en-US" dirty="0" smtClean="0"/>
              <a:t>mayv@scc.losrios.edu </a:t>
            </a:r>
            <a:endParaRPr lang="en-US" dirty="0"/>
          </a:p>
          <a:p>
            <a:pPr algn="r"/>
            <a:r>
              <a:rPr lang="en-US" dirty="0"/>
              <a:t>Marilyn Perry, Sacramento City </a:t>
            </a:r>
            <a:r>
              <a:rPr lang="en-US" dirty="0" smtClean="0"/>
              <a:t>College</a:t>
            </a:r>
          </a:p>
          <a:p>
            <a:pPr algn="r"/>
            <a:r>
              <a:rPr lang="en-US" dirty="0" smtClean="0"/>
              <a:t>perrym@scc.losrios.edu</a:t>
            </a:r>
            <a:endParaRPr lang="en-US" dirty="0"/>
          </a:p>
          <a:p>
            <a:pPr algn="r"/>
            <a:r>
              <a:rPr lang="en-US" dirty="0"/>
              <a:t>Michelle Sampat, Mt. San Antonio </a:t>
            </a:r>
            <a:r>
              <a:rPr lang="en-US" dirty="0" smtClean="0"/>
              <a:t>College</a:t>
            </a:r>
          </a:p>
          <a:p>
            <a:pPr algn="r"/>
            <a:r>
              <a:rPr lang="en-US" dirty="0" smtClean="0"/>
              <a:t>msampat@mtsac.edu</a:t>
            </a:r>
            <a:endParaRPr lang="en-US" dirty="0"/>
          </a:p>
          <a:p>
            <a:pPr marL="0" indent="0">
              <a:buNone/>
            </a:pPr>
            <a:endParaRPr lang="en-US" dirty="0"/>
          </a:p>
          <a:p>
            <a:pPr marL="0" indent="0" algn="r">
              <a:buNone/>
            </a:pPr>
            <a:endParaRPr lang="en-US" dirty="0"/>
          </a:p>
        </p:txBody>
      </p:sp>
    </p:spTree>
    <p:extLst>
      <p:ext uri="{BB962C8B-B14F-4D97-AF65-F5344CB8AC3E}">
        <p14:creationId xmlns:p14="http://schemas.microsoft.com/office/powerpoint/2010/main" val="1692700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1"/>
            <a:ext cx="8534400" cy="685799"/>
          </a:xfrm>
        </p:spPr>
        <p:txBody>
          <a:bodyPr>
            <a:normAutofit fontScale="90000"/>
          </a:bodyPr>
          <a:lstStyle/>
          <a:p>
            <a:pPr algn="ctr"/>
            <a:r>
              <a:rPr lang="en-US" dirty="0" smtClean="0"/>
              <a:t>ACCJC Publication Requirements</a:t>
            </a:r>
            <a:endParaRPr lang="en-US" dirty="0"/>
          </a:p>
        </p:txBody>
      </p:sp>
      <p:sp>
        <p:nvSpPr>
          <p:cNvPr id="3" name="Content Placeholder 2"/>
          <p:cNvSpPr>
            <a:spLocks noGrp="1"/>
          </p:cNvSpPr>
          <p:nvPr>
            <p:ph sz="half" idx="1"/>
          </p:nvPr>
        </p:nvSpPr>
        <p:spPr>
          <a:xfrm>
            <a:off x="304800" y="990600"/>
            <a:ext cx="8534400" cy="5333999"/>
          </a:xfrm>
        </p:spPr>
        <p:txBody>
          <a:bodyPr anchor="t">
            <a:noAutofit/>
          </a:bodyPr>
          <a:lstStyle/>
          <a:p>
            <a:pPr marL="0" indent="0">
              <a:lnSpc>
                <a:spcPct val="120000"/>
              </a:lnSpc>
              <a:spcAft>
                <a:spcPts val="0"/>
              </a:spcAft>
              <a:buNone/>
            </a:pPr>
            <a:r>
              <a:rPr lang="en-US" sz="2400" dirty="0" smtClean="0"/>
              <a:t>Standard I.C (2014)</a:t>
            </a:r>
            <a:endParaRPr lang="en-US" sz="2400" dirty="0"/>
          </a:p>
          <a:p>
            <a:pPr marL="342900" indent="-342900">
              <a:buFont typeface="+mj-lt"/>
              <a:buAutoNum type="arabicPeriod"/>
            </a:pPr>
            <a:r>
              <a:rPr lang="en-US" sz="2000" dirty="0"/>
              <a:t>The institution assures the clarity, accuracy, and integrity of information provided to students and prospective students, personnel, and all persons or organizations related to its mission statement, learning outcomes, </a:t>
            </a:r>
            <a:r>
              <a:rPr lang="en-US" sz="2000" dirty="0">
                <a:solidFill>
                  <a:srgbClr val="0070C0"/>
                </a:solidFill>
              </a:rPr>
              <a:t>educational programs</a:t>
            </a:r>
            <a:r>
              <a:rPr lang="en-US" sz="2000" dirty="0"/>
              <a:t>, and student support </a:t>
            </a:r>
            <a:r>
              <a:rPr lang="en-US" sz="2000" dirty="0" smtClean="0"/>
              <a:t>services…</a:t>
            </a:r>
          </a:p>
          <a:p>
            <a:pPr marL="342900" indent="-342900">
              <a:buFont typeface="+mj-lt"/>
              <a:buAutoNum type="arabicPeriod"/>
            </a:pPr>
            <a:r>
              <a:rPr lang="en-US" sz="2000" dirty="0" smtClean="0"/>
              <a:t>The </a:t>
            </a:r>
            <a:r>
              <a:rPr lang="en-US" sz="2000" dirty="0"/>
              <a:t>institution provides a </a:t>
            </a:r>
            <a:r>
              <a:rPr lang="en-US" sz="2000" dirty="0">
                <a:solidFill>
                  <a:srgbClr val="0070C0"/>
                </a:solidFill>
              </a:rPr>
              <a:t>print or online catalog </a:t>
            </a:r>
            <a:r>
              <a:rPr lang="en-US" sz="2000" dirty="0"/>
              <a:t>for students and prospective students with precise, accurate, and current information on all facts, requirements, policies, and procedures listed in the “Catalog Requirements</a:t>
            </a:r>
            <a:r>
              <a:rPr lang="en-US" sz="2000" dirty="0" smtClean="0"/>
              <a:t>.”</a:t>
            </a:r>
          </a:p>
          <a:p>
            <a:pPr marL="0" indent="0">
              <a:buNone/>
            </a:pPr>
            <a:endParaRPr lang="en-US" sz="2000" dirty="0"/>
          </a:p>
          <a:p>
            <a:pPr marL="0" indent="0">
              <a:lnSpc>
                <a:spcPct val="120000"/>
              </a:lnSpc>
              <a:spcAft>
                <a:spcPts val="0"/>
              </a:spcAft>
              <a:buNone/>
            </a:pPr>
            <a:r>
              <a:rPr lang="en-US" sz="2400" dirty="0"/>
              <a:t>Policy on Institutional Advertising…(2012)</a:t>
            </a:r>
          </a:p>
          <a:p>
            <a:pPr marL="457200" indent="-457200">
              <a:buFont typeface="+mj-lt"/>
              <a:buAutoNum type="arabicPeriod"/>
            </a:pPr>
            <a:r>
              <a:rPr lang="en-US" sz="2000" dirty="0">
                <a:solidFill>
                  <a:srgbClr val="0070C0"/>
                </a:solidFill>
              </a:rPr>
              <a:t>Educational programs </a:t>
            </a:r>
            <a:r>
              <a:rPr lang="en-US" sz="2000" dirty="0"/>
              <a:t>and services offered shall be the </a:t>
            </a:r>
            <a:r>
              <a:rPr lang="en-US" sz="2000" u="sng" dirty="0"/>
              <a:t>primary emphasis </a:t>
            </a:r>
            <a:r>
              <a:rPr lang="en-US" sz="2000" dirty="0"/>
              <a:t>of all advertisements, publications, promotional literature and recruitment activities, including those presented in electronic formats</a:t>
            </a:r>
            <a:r>
              <a:rPr lang="en-US" sz="2000" dirty="0" smtClean="0"/>
              <a:t>…</a:t>
            </a:r>
            <a:endParaRPr lang="en-US" sz="2000" dirty="0"/>
          </a:p>
          <a:p>
            <a:pPr marL="342900" indent="-342900">
              <a:buFont typeface="+mj-lt"/>
              <a:buAutoNum type="arabicPeriod"/>
            </a:pPr>
            <a:endParaRPr lang="en-US" dirty="0"/>
          </a:p>
          <a:p>
            <a:pPr marL="0" indent="0">
              <a:lnSpc>
                <a:spcPct val="120000"/>
              </a:lnSpc>
              <a:spcAft>
                <a:spcPts val="0"/>
              </a:spcAft>
              <a:buNone/>
            </a:pPr>
            <a:endParaRPr lang="en-US" dirty="0" smtClean="0"/>
          </a:p>
          <a:p>
            <a:pPr marL="0" indent="0">
              <a:lnSpc>
                <a:spcPct val="120000"/>
              </a:lnSpc>
              <a:spcAft>
                <a:spcPts val="0"/>
              </a:spcAft>
              <a:buNone/>
            </a:pPr>
            <a:endParaRPr lang="en-US" dirty="0"/>
          </a:p>
          <a:p>
            <a:pPr marL="342900" indent="-342900">
              <a:lnSpc>
                <a:spcPct val="120000"/>
              </a:lnSpc>
              <a:spcAft>
                <a:spcPts val="0"/>
              </a:spcAft>
              <a:buFont typeface="+mj-lt"/>
              <a:buAutoNum type="arabicPeriod"/>
            </a:pP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255095919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1"/>
            <a:ext cx="8534400" cy="685799"/>
          </a:xfrm>
        </p:spPr>
        <p:txBody>
          <a:bodyPr>
            <a:normAutofit fontScale="90000"/>
          </a:bodyPr>
          <a:lstStyle/>
          <a:p>
            <a:pPr algn="ctr"/>
            <a:r>
              <a:rPr lang="en-US" dirty="0" smtClean="0"/>
              <a:t>ACCJC Publication Requirements</a:t>
            </a:r>
            <a:endParaRPr lang="en-US" dirty="0"/>
          </a:p>
        </p:txBody>
      </p:sp>
      <p:sp>
        <p:nvSpPr>
          <p:cNvPr id="3" name="Content Placeholder 2"/>
          <p:cNvSpPr>
            <a:spLocks noGrp="1"/>
          </p:cNvSpPr>
          <p:nvPr>
            <p:ph sz="half" idx="1"/>
          </p:nvPr>
        </p:nvSpPr>
        <p:spPr>
          <a:xfrm>
            <a:off x="381000" y="2304626"/>
            <a:ext cx="8284723" cy="3852983"/>
          </a:xfrm>
        </p:spPr>
        <p:txBody>
          <a:bodyPr anchor="t">
            <a:noAutofit/>
          </a:bodyPr>
          <a:lstStyle/>
          <a:p>
            <a:pPr marL="231775" indent="-231775">
              <a:lnSpc>
                <a:spcPct val="120000"/>
              </a:lnSpc>
              <a:spcAft>
                <a:spcPts val="0"/>
              </a:spcAft>
              <a:buNone/>
              <a:tabLst>
                <a:tab pos="230188" algn="l"/>
              </a:tabLst>
            </a:pPr>
            <a:r>
              <a:rPr lang="en-US" sz="2400" dirty="0" smtClean="0"/>
              <a:t>1.  General </a:t>
            </a:r>
            <a:r>
              <a:rPr lang="en-US" sz="2400" dirty="0"/>
              <a:t>Information </a:t>
            </a:r>
          </a:p>
          <a:p>
            <a:pPr marL="736283" lvl="1" indent="-231775">
              <a:lnSpc>
                <a:spcPct val="120000"/>
              </a:lnSpc>
            </a:pPr>
            <a:r>
              <a:rPr lang="en-US" sz="1400" dirty="0" smtClean="0"/>
              <a:t>Official </a:t>
            </a:r>
            <a:r>
              <a:rPr lang="en-US" sz="1400" dirty="0"/>
              <a:t>Name, Address(</a:t>
            </a:r>
            <a:r>
              <a:rPr lang="en-US" sz="1400" dirty="0" err="1"/>
              <a:t>es</a:t>
            </a:r>
            <a:r>
              <a:rPr lang="en-US" sz="1400" dirty="0"/>
              <a:t>), Telephone Number(s), and Website Address of the Institution </a:t>
            </a:r>
          </a:p>
          <a:p>
            <a:pPr marL="736283" lvl="1" indent="-231775">
              <a:lnSpc>
                <a:spcPct val="120000"/>
              </a:lnSpc>
            </a:pPr>
            <a:r>
              <a:rPr lang="en-US" sz="1400" dirty="0" smtClean="0"/>
              <a:t>Educational </a:t>
            </a:r>
            <a:r>
              <a:rPr lang="en-US" sz="1400" dirty="0"/>
              <a:t>Mission </a:t>
            </a:r>
          </a:p>
          <a:p>
            <a:pPr marL="736283" lvl="1" indent="-231775">
              <a:lnSpc>
                <a:spcPct val="120000"/>
              </a:lnSpc>
            </a:pPr>
            <a:r>
              <a:rPr lang="en-US" sz="1400" dirty="0" smtClean="0"/>
              <a:t>Representation </a:t>
            </a:r>
            <a:r>
              <a:rPr lang="en-US" sz="1400" dirty="0"/>
              <a:t>of accredited status with </a:t>
            </a:r>
            <a:r>
              <a:rPr lang="en-US" sz="1400" dirty="0" smtClean="0"/>
              <a:t>ACCJC </a:t>
            </a:r>
            <a:r>
              <a:rPr lang="en-US" sz="1400" dirty="0"/>
              <a:t>and with programmatic </a:t>
            </a:r>
            <a:r>
              <a:rPr lang="en-US" sz="1400" dirty="0" smtClean="0"/>
              <a:t>accreditors, </a:t>
            </a:r>
            <a:r>
              <a:rPr lang="en-US" sz="1400" dirty="0"/>
              <a:t>if any </a:t>
            </a:r>
          </a:p>
          <a:p>
            <a:pPr marL="736283" lvl="1" indent="-231775">
              <a:lnSpc>
                <a:spcPct val="120000"/>
              </a:lnSpc>
            </a:pPr>
            <a:r>
              <a:rPr lang="en-US" sz="1400" b="1" u="sng" dirty="0" smtClean="0">
                <a:solidFill>
                  <a:srgbClr val="0070C0"/>
                </a:solidFill>
              </a:rPr>
              <a:t>Course</a:t>
            </a:r>
            <a:r>
              <a:rPr lang="en-US" sz="1400" b="1" u="sng" dirty="0">
                <a:solidFill>
                  <a:srgbClr val="0070C0"/>
                </a:solidFill>
              </a:rPr>
              <a:t>, Program, and Degree </a:t>
            </a:r>
            <a:r>
              <a:rPr lang="en-US" sz="1400" b="1" u="sng" dirty="0" smtClean="0">
                <a:solidFill>
                  <a:srgbClr val="0070C0"/>
                </a:solidFill>
              </a:rPr>
              <a:t>offerings </a:t>
            </a:r>
            <a:endParaRPr lang="en-US" sz="1400" b="1" u="sng" dirty="0">
              <a:solidFill>
                <a:srgbClr val="0070C0"/>
              </a:solidFill>
            </a:endParaRPr>
          </a:p>
          <a:p>
            <a:pPr marL="736283" lvl="1" indent="-231775">
              <a:lnSpc>
                <a:spcPct val="120000"/>
              </a:lnSpc>
            </a:pPr>
            <a:r>
              <a:rPr lang="en-US" sz="1400" b="1" u="sng" dirty="0" smtClean="0">
                <a:solidFill>
                  <a:srgbClr val="0070C0"/>
                </a:solidFill>
              </a:rPr>
              <a:t>Student </a:t>
            </a:r>
            <a:r>
              <a:rPr lang="en-US" sz="1400" b="1" u="sng" dirty="0">
                <a:solidFill>
                  <a:srgbClr val="0070C0"/>
                </a:solidFill>
              </a:rPr>
              <a:t>Learning Outcomes for Programs and Degrees </a:t>
            </a:r>
          </a:p>
          <a:p>
            <a:pPr marL="736283" lvl="1" indent="-231775">
              <a:lnSpc>
                <a:spcPct val="120000"/>
              </a:lnSpc>
            </a:pPr>
            <a:r>
              <a:rPr lang="en-US" sz="1400" dirty="0" smtClean="0"/>
              <a:t>Academic </a:t>
            </a:r>
            <a:r>
              <a:rPr lang="en-US" sz="1400" dirty="0"/>
              <a:t>Calendar and Program </a:t>
            </a:r>
            <a:r>
              <a:rPr lang="en-US" sz="1400" dirty="0" smtClean="0"/>
              <a:t>Length</a:t>
            </a:r>
            <a:endParaRPr lang="en-US" sz="1400" dirty="0"/>
          </a:p>
          <a:p>
            <a:pPr marL="736283" lvl="1" indent="-231775">
              <a:lnSpc>
                <a:spcPct val="120000"/>
              </a:lnSpc>
            </a:pPr>
            <a:r>
              <a:rPr lang="en-US" sz="1400" dirty="0" smtClean="0"/>
              <a:t>Academic </a:t>
            </a:r>
            <a:r>
              <a:rPr lang="en-US" sz="1400" dirty="0"/>
              <a:t>Freedom Statement </a:t>
            </a:r>
          </a:p>
          <a:p>
            <a:pPr marL="736283" lvl="1" indent="-231775">
              <a:lnSpc>
                <a:spcPct val="120000"/>
              </a:lnSpc>
            </a:pPr>
            <a:r>
              <a:rPr lang="en-US" sz="1400" dirty="0" smtClean="0"/>
              <a:t>Available </a:t>
            </a:r>
            <a:r>
              <a:rPr lang="en-US" sz="1400" dirty="0"/>
              <a:t>Student Financial Aid </a:t>
            </a:r>
          </a:p>
          <a:p>
            <a:pPr marL="736283" lvl="1" indent="-231775">
              <a:lnSpc>
                <a:spcPct val="120000"/>
              </a:lnSpc>
            </a:pPr>
            <a:r>
              <a:rPr lang="en-US" sz="1400" dirty="0" smtClean="0"/>
              <a:t>Available </a:t>
            </a:r>
            <a:r>
              <a:rPr lang="en-US" sz="1400" dirty="0"/>
              <a:t>Learning Resources </a:t>
            </a:r>
          </a:p>
          <a:p>
            <a:pPr marL="736283" lvl="1" indent="-231775">
              <a:lnSpc>
                <a:spcPct val="120000"/>
              </a:lnSpc>
            </a:pPr>
            <a:r>
              <a:rPr lang="en-US" sz="1400" dirty="0" smtClean="0"/>
              <a:t>Names </a:t>
            </a:r>
            <a:r>
              <a:rPr lang="en-US" sz="1400" dirty="0"/>
              <a:t>and Degrees of Administrators and Faculty </a:t>
            </a:r>
          </a:p>
          <a:p>
            <a:pPr marL="736283" lvl="1" indent="-231775">
              <a:lnSpc>
                <a:spcPct val="120000"/>
              </a:lnSpc>
            </a:pPr>
            <a:r>
              <a:rPr lang="en-US" sz="1400" dirty="0" smtClean="0"/>
              <a:t>Names </a:t>
            </a:r>
            <a:r>
              <a:rPr lang="en-US" sz="1400" dirty="0"/>
              <a:t>of Governing Board Members </a:t>
            </a:r>
          </a:p>
          <a:p>
            <a:pPr marL="461963" indent="-231775">
              <a:lnSpc>
                <a:spcPct val="120000"/>
              </a:lnSpc>
              <a:spcAft>
                <a:spcPts val="0"/>
              </a:spcAft>
              <a:buNone/>
            </a:pPr>
            <a:endParaRPr lang="en-US" sz="1400" dirty="0"/>
          </a:p>
        </p:txBody>
      </p:sp>
      <p:sp>
        <p:nvSpPr>
          <p:cNvPr id="5" name="TextBox 4"/>
          <p:cNvSpPr txBox="1"/>
          <p:nvPr/>
        </p:nvSpPr>
        <p:spPr>
          <a:xfrm>
            <a:off x="381000" y="1122444"/>
            <a:ext cx="8534400" cy="812530"/>
          </a:xfrm>
          <a:prstGeom prst="rect">
            <a:avLst/>
          </a:prstGeom>
          <a:noFill/>
        </p:spPr>
        <p:txBody>
          <a:bodyPr wrap="square" rtlCol="0">
            <a:spAutoFit/>
          </a:bodyPr>
          <a:lstStyle/>
          <a:p>
            <a:pPr>
              <a:lnSpc>
                <a:spcPct val="120000"/>
              </a:lnSpc>
            </a:pPr>
            <a:r>
              <a:rPr lang="en-US" sz="1200" dirty="0" smtClean="0"/>
              <a:t>Accreditation Standards (2014), Catalog Requirements (pg. 18)</a:t>
            </a:r>
          </a:p>
          <a:p>
            <a:pPr>
              <a:lnSpc>
                <a:spcPct val="120000"/>
              </a:lnSpc>
            </a:pPr>
            <a:endParaRPr lang="en-US" sz="1200" dirty="0" smtClean="0"/>
          </a:p>
          <a:p>
            <a:r>
              <a:rPr lang="en-US" dirty="0" smtClean="0"/>
              <a:t>The </a:t>
            </a:r>
            <a:r>
              <a:rPr lang="en-US" dirty="0"/>
              <a:t>following list of </a:t>
            </a:r>
            <a:r>
              <a:rPr lang="en-US" dirty="0" smtClean="0"/>
              <a:t>information </a:t>
            </a:r>
            <a:r>
              <a:rPr lang="en-US" dirty="0"/>
              <a:t>must be included in the </a:t>
            </a:r>
            <a:r>
              <a:rPr lang="en-US" dirty="0" smtClean="0"/>
              <a:t>College Catalog</a:t>
            </a:r>
            <a:r>
              <a:rPr lang="en-US" dirty="0"/>
              <a:t>. </a:t>
            </a:r>
          </a:p>
        </p:txBody>
      </p:sp>
      <p:sp>
        <p:nvSpPr>
          <p:cNvPr id="8" name="Slide Number Placeholder 7"/>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239973681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3">
                                            <p:txEl>
                                              <p:pRg st="4" end="4"/>
                                            </p:txEl>
                                          </p:spTgt>
                                        </p:tgtEl>
                                      </p:cBhvr>
                                      <p:by x="150000" y="150000"/>
                                    </p:animScale>
                                  </p:childTnLst>
                                </p:cTn>
                              </p:par>
                              <p:par>
                                <p:cTn id="7" presetID="6" presetClass="emph" presetSubtype="0" fill="hold" nodeType="withEffect">
                                  <p:stCondLst>
                                    <p:cond delay="0"/>
                                  </p:stCondLst>
                                  <p:childTnLst>
                                    <p:animScale>
                                      <p:cBhvr>
                                        <p:cTn id="8" dur="2000" fill="hold"/>
                                        <p:tgtEl>
                                          <p:spTgt spid="3">
                                            <p:txEl>
                                              <p:pRg st="5" end="5"/>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199" y="1498254"/>
            <a:ext cx="8190689" cy="4718304"/>
          </a:xfrm>
        </p:spPr>
        <p:txBody>
          <a:bodyPr>
            <a:normAutofit lnSpcReduction="10000"/>
          </a:bodyPr>
          <a:lstStyle/>
          <a:p>
            <a:pPr marL="230188" indent="-230188">
              <a:spcAft>
                <a:spcPts val="0"/>
              </a:spcAft>
              <a:buNone/>
              <a:tabLst>
                <a:tab pos="230188" algn="l"/>
              </a:tabLst>
            </a:pPr>
            <a:r>
              <a:rPr lang="en-US" sz="2400" dirty="0" smtClean="0"/>
              <a:t>2.  Requirements </a:t>
            </a:r>
            <a:endParaRPr lang="en-US" sz="2400" dirty="0"/>
          </a:p>
          <a:p>
            <a:pPr marL="736283" lvl="1" indent="-230188"/>
            <a:r>
              <a:rPr lang="en-US" sz="1400" dirty="0"/>
              <a:t>Admissions </a:t>
            </a:r>
          </a:p>
          <a:p>
            <a:pPr marL="736283" lvl="1" indent="-230188"/>
            <a:r>
              <a:rPr lang="en-US" sz="1400" dirty="0"/>
              <a:t>Student Tuition, Fees, and Other Financial Obligations </a:t>
            </a:r>
          </a:p>
          <a:p>
            <a:pPr marL="736283" lvl="1" indent="-230188"/>
            <a:r>
              <a:rPr lang="en-US" sz="1400" b="1" u="sng" dirty="0">
                <a:solidFill>
                  <a:srgbClr val="0070C0"/>
                </a:solidFill>
              </a:rPr>
              <a:t>Degrees, Certificates, Graduation and Transfer </a:t>
            </a:r>
            <a:endParaRPr lang="en-US" sz="1400" b="1" u="sng" dirty="0" smtClean="0">
              <a:solidFill>
                <a:srgbClr val="0070C0"/>
              </a:solidFill>
            </a:endParaRPr>
          </a:p>
          <a:p>
            <a:pPr marL="506095" lvl="1" indent="0">
              <a:buNone/>
            </a:pPr>
            <a:endParaRPr lang="en-US" sz="1200" b="1" u="sng" dirty="0">
              <a:solidFill>
                <a:srgbClr val="0070C0"/>
              </a:solidFill>
            </a:endParaRPr>
          </a:p>
          <a:p>
            <a:pPr marL="230188" indent="-230188">
              <a:spcAft>
                <a:spcPts val="0"/>
              </a:spcAft>
              <a:buNone/>
              <a:tabLst>
                <a:tab pos="230188" algn="l"/>
              </a:tabLst>
            </a:pPr>
            <a:r>
              <a:rPr lang="en-US" sz="2400" dirty="0" smtClean="0"/>
              <a:t>3</a:t>
            </a:r>
            <a:r>
              <a:rPr lang="en-US" sz="2400" dirty="0"/>
              <a:t>. </a:t>
            </a:r>
            <a:r>
              <a:rPr lang="en-US" sz="2400" dirty="0" smtClean="0"/>
              <a:t> Major </a:t>
            </a:r>
            <a:r>
              <a:rPr lang="en-US" sz="2400" dirty="0"/>
              <a:t>Policies and Procedures Affecting Students </a:t>
            </a:r>
          </a:p>
          <a:p>
            <a:pPr marL="736283" lvl="1" indent="-230188"/>
            <a:r>
              <a:rPr lang="en-US" sz="1400" dirty="0"/>
              <a:t>Academic Regulations, including Academic Honesty </a:t>
            </a:r>
          </a:p>
          <a:p>
            <a:pPr marL="736283" lvl="1" indent="-230188"/>
            <a:r>
              <a:rPr lang="en-US" sz="1400" dirty="0"/>
              <a:t>Nondiscrimination </a:t>
            </a:r>
          </a:p>
          <a:p>
            <a:pPr marL="736283" lvl="1" indent="-230188"/>
            <a:r>
              <a:rPr lang="en-US" sz="1400" dirty="0"/>
              <a:t>Acceptance and Transfer of Credits</a:t>
            </a:r>
          </a:p>
          <a:p>
            <a:pPr marL="736283" lvl="1" indent="-230188"/>
            <a:r>
              <a:rPr lang="en-US" sz="1400" dirty="0"/>
              <a:t>Transcripts </a:t>
            </a:r>
          </a:p>
          <a:p>
            <a:pPr marL="736283" lvl="1" indent="-230188"/>
            <a:r>
              <a:rPr lang="en-US" sz="1400" dirty="0"/>
              <a:t>Grievance and Complaint Procedures </a:t>
            </a:r>
          </a:p>
          <a:p>
            <a:pPr marL="736283" lvl="1" indent="-230188"/>
            <a:r>
              <a:rPr lang="en-US" sz="1400" dirty="0"/>
              <a:t>Sexual Harassment </a:t>
            </a:r>
          </a:p>
          <a:p>
            <a:pPr marL="736283" lvl="1" indent="-230188"/>
            <a:r>
              <a:rPr lang="en-US" sz="1400" dirty="0"/>
              <a:t>Refund of Fees </a:t>
            </a:r>
            <a:endParaRPr lang="en-US" sz="1400" dirty="0" smtClean="0"/>
          </a:p>
          <a:p>
            <a:pPr marL="231775" indent="0">
              <a:spcAft>
                <a:spcPts val="0"/>
              </a:spcAft>
              <a:buNone/>
            </a:pPr>
            <a:endParaRPr lang="en-US" sz="1400" dirty="0"/>
          </a:p>
          <a:p>
            <a:pPr marL="230188" indent="-274320">
              <a:spcAft>
                <a:spcPts val="0"/>
              </a:spcAft>
              <a:buNone/>
              <a:tabLst>
                <a:tab pos="230188" algn="l"/>
              </a:tabLst>
            </a:pPr>
            <a:r>
              <a:rPr lang="en-US" sz="2400" dirty="0" smtClean="0"/>
              <a:t>4.  Locations </a:t>
            </a:r>
            <a:r>
              <a:rPr lang="en-US" sz="2400" dirty="0"/>
              <a:t>or Publications Where Other Policies may </a:t>
            </a:r>
            <a:r>
              <a:rPr lang="en-US" sz="2400" dirty="0" smtClean="0"/>
              <a:t>be  </a:t>
            </a:r>
          </a:p>
          <a:p>
            <a:pPr marL="230188" indent="-274320">
              <a:spcAft>
                <a:spcPts val="0"/>
              </a:spcAft>
              <a:buNone/>
              <a:tabLst>
                <a:tab pos="230188" algn="l"/>
              </a:tabLst>
            </a:pPr>
            <a:r>
              <a:rPr lang="en-US" sz="2400" dirty="0" smtClean="0"/>
              <a:t>     Found</a:t>
            </a:r>
            <a:endParaRPr lang="en-US" sz="2400" dirty="0"/>
          </a:p>
          <a:p>
            <a:pPr marL="0" indent="0">
              <a:buNone/>
            </a:pPr>
            <a:endParaRPr lang="en-US" sz="2400" dirty="0"/>
          </a:p>
        </p:txBody>
      </p:sp>
      <p:sp>
        <p:nvSpPr>
          <p:cNvPr id="6" name="Title 1"/>
          <p:cNvSpPr>
            <a:spLocks noGrp="1"/>
          </p:cNvSpPr>
          <p:nvPr>
            <p:ph type="title"/>
          </p:nvPr>
        </p:nvSpPr>
        <p:spPr>
          <a:xfrm>
            <a:off x="285343" y="518809"/>
            <a:ext cx="8534400" cy="685799"/>
          </a:xfrm>
        </p:spPr>
        <p:txBody>
          <a:bodyPr>
            <a:normAutofit fontScale="90000"/>
          </a:bodyPr>
          <a:lstStyle/>
          <a:p>
            <a:pPr algn="ctr"/>
            <a:r>
              <a:rPr lang="en-US" dirty="0" smtClean="0"/>
              <a:t>ACCJC Publication Requirements</a:t>
            </a:r>
            <a:endParaRPr lang="en-US" dirty="0"/>
          </a:p>
        </p:txBody>
      </p:sp>
    </p:spTree>
    <p:extLst>
      <p:ext uri="{BB962C8B-B14F-4D97-AF65-F5344CB8AC3E}">
        <p14:creationId xmlns:p14="http://schemas.microsoft.com/office/powerpoint/2010/main" val="10798760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1"/>
            <a:ext cx="8534400" cy="685799"/>
          </a:xfrm>
        </p:spPr>
        <p:txBody>
          <a:bodyPr>
            <a:normAutofit fontScale="90000"/>
          </a:bodyPr>
          <a:lstStyle/>
          <a:p>
            <a:pPr algn="ctr"/>
            <a:r>
              <a:rPr lang="en-US" dirty="0" smtClean="0"/>
              <a:t>Title 5 Course </a:t>
            </a:r>
            <a:r>
              <a:rPr lang="en-US" dirty="0"/>
              <a:t>P</a:t>
            </a:r>
            <a:r>
              <a:rPr lang="en-US" dirty="0" smtClean="0"/>
              <a:t>ublication </a:t>
            </a:r>
            <a:r>
              <a:rPr lang="en-US" dirty="0"/>
              <a:t>R</a:t>
            </a:r>
            <a:r>
              <a:rPr lang="en-US" dirty="0" smtClean="0"/>
              <a:t>equirements</a:t>
            </a:r>
            <a:endParaRPr lang="en-US" dirty="0"/>
          </a:p>
        </p:txBody>
      </p:sp>
      <p:sp>
        <p:nvSpPr>
          <p:cNvPr id="3" name="Content Placeholder 2"/>
          <p:cNvSpPr>
            <a:spLocks noGrp="1"/>
          </p:cNvSpPr>
          <p:nvPr>
            <p:ph sz="half" idx="1"/>
          </p:nvPr>
        </p:nvSpPr>
        <p:spPr>
          <a:xfrm>
            <a:off x="304800" y="990601"/>
            <a:ext cx="8534400" cy="5333998"/>
          </a:xfrm>
        </p:spPr>
        <p:txBody>
          <a:bodyPr anchor="t">
            <a:noAutofit/>
          </a:bodyPr>
          <a:lstStyle/>
          <a:p>
            <a:pPr marL="457200" indent="-457200">
              <a:spcAft>
                <a:spcPts val="600"/>
              </a:spcAft>
              <a:buClrTx/>
              <a:buFont typeface="+mj-lt"/>
              <a:buAutoNum type="arabicPeriod"/>
            </a:pPr>
            <a:r>
              <a:rPr lang="en-US" sz="2000" dirty="0" smtClean="0"/>
              <a:t>§58104: Courses </a:t>
            </a:r>
            <a:r>
              <a:rPr lang="en-US" sz="2000" dirty="0"/>
              <a:t>must be published in the official </a:t>
            </a:r>
            <a:r>
              <a:rPr lang="en-US" sz="2000" dirty="0">
                <a:solidFill>
                  <a:srgbClr val="0070C0"/>
                </a:solidFill>
              </a:rPr>
              <a:t>catalog and/or addenda and listed in the schedule of classes</a:t>
            </a:r>
            <a:r>
              <a:rPr lang="en-US" sz="2000" dirty="0" smtClean="0">
                <a:solidFill>
                  <a:srgbClr val="0070C0"/>
                </a:solidFill>
              </a:rPr>
              <a:t>.</a:t>
            </a:r>
          </a:p>
          <a:p>
            <a:pPr marL="514350" indent="-514350">
              <a:spcAft>
                <a:spcPts val="600"/>
              </a:spcAft>
              <a:buClrTx/>
              <a:buFont typeface="+mj-lt"/>
              <a:buAutoNum type="arabicPeriod"/>
            </a:pPr>
            <a:r>
              <a:rPr lang="en-US" sz="2000" dirty="0" smtClean="0"/>
              <a:t>§58102: Course </a:t>
            </a:r>
            <a:r>
              <a:rPr lang="en-US" sz="2000" dirty="0">
                <a:solidFill>
                  <a:srgbClr val="0070C0"/>
                </a:solidFill>
              </a:rPr>
              <a:t>D</a:t>
            </a:r>
            <a:r>
              <a:rPr lang="en-US" sz="2000" dirty="0" smtClean="0">
                <a:solidFill>
                  <a:srgbClr val="0070C0"/>
                </a:solidFill>
              </a:rPr>
              <a:t>escriptions</a:t>
            </a:r>
          </a:p>
          <a:p>
            <a:pPr lvl="2">
              <a:spcAft>
                <a:spcPts val="600"/>
              </a:spcAft>
            </a:pPr>
            <a:r>
              <a:rPr lang="en-US" sz="1600" dirty="0" smtClean="0"/>
              <a:t>Must be clear </a:t>
            </a:r>
            <a:r>
              <a:rPr lang="en-US" sz="1600" dirty="0"/>
              <a:t>and understandable</a:t>
            </a:r>
          </a:p>
          <a:p>
            <a:pPr lvl="2">
              <a:spcAft>
                <a:spcPts val="600"/>
              </a:spcAft>
            </a:pPr>
            <a:r>
              <a:rPr lang="en-US" sz="1600" dirty="0"/>
              <a:t>M</a:t>
            </a:r>
            <a:r>
              <a:rPr lang="en-US" sz="1600" dirty="0" smtClean="0"/>
              <a:t>ay </a:t>
            </a:r>
            <a:r>
              <a:rPr lang="en-US" sz="1600" dirty="0"/>
              <a:t>be designated as meeting specialized </a:t>
            </a:r>
            <a:r>
              <a:rPr lang="en-US" sz="1600" dirty="0" smtClean="0"/>
              <a:t>needs </a:t>
            </a:r>
            <a:r>
              <a:rPr lang="en-US" sz="1600" dirty="0"/>
              <a:t>but must affirm that they are open to all qualified students</a:t>
            </a:r>
          </a:p>
          <a:p>
            <a:pPr marL="514350" indent="-514350">
              <a:spcAft>
                <a:spcPts val="600"/>
              </a:spcAft>
              <a:buClrTx/>
              <a:buFont typeface="+mj-lt"/>
              <a:buAutoNum type="arabicPeriod"/>
            </a:pPr>
            <a:r>
              <a:rPr lang="en-US" sz="2000" dirty="0" smtClean="0"/>
              <a:t>§55005: The following information must be published prior to student enrollment:</a:t>
            </a:r>
          </a:p>
          <a:p>
            <a:pPr lvl="2">
              <a:spcAft>
                <a:spcPts val="600"/>
              </a:spcAft>
            </a:pPr>
            <a:r>
              <a:rPr lang="en-US" sz="1600" dirty="0" smtClean="0"/>
              <a:t>Course </a:t>
            </a:r>
            <a:r>
              <a:rPr lang="en-US" sz="1600" dirty="0" smtClean="0">
                <a:solidFill>
                  <a:srgbClr val="0070C0"/>
                </a:solidFill>
              </a:rPr>
              <a:t>Type</a:t>
            </a:r>
            <a:r>
              <a:rPr lang="en-US" sz="1600" dirty="0" smtClean="0"/>
              <a:t>: degree-applicable credit course, non-degree applicable credit course, noncredit course, community services course</a:t>
            </a:r>
          </a:p>
          <a:p>
            <a:pPr lvl="2">
              <a:spcAft>
                <a:spcPts val="600"/>
              </a:spcAft>
            </a:pPr>
            <a:r>
              <a:rPr lang="en-US" sz="1600" dirty="0" smtClean="0">
                <a:solidFill>
                  <a:srgbClr val="0070C0"/>
                </a:solidFill>
              </a:rPr>
              <a:t>Transferability</a:t>
            </a:r>
            <a:r>
              <a:rPr lang="en-US" sz="1600" dirty="0" smtClean="0"/>
              <a:t> to baccalaureate institutions</a:t>
            </a:r>
          </a:p>
          <a:p>
            <a:pPr lvl="2">
              <a:spcAft>
                <a:spcPts val="600"/>
              </a:spcAft>
            </a:pPr>
            <a:r>
              <a:rPr lang="en-US" sz="1600" dirty="0" smtClean="0"/>
              <a:t>Eligibility to meet a </a:t>
            </a:r>
            <a:r>
              <a:rPr lang="en-US" sz="1600" dirty="0" smtClean="0">
                <a:solidFill>
                  <a:srgbClr val="0070C0"/>
                </a:solidFill>
              </a:rPr>
              <a:t>major/area of emphasis or general education requirement</a:t>
            </a:r>
          </a:p>
          <a:p>
            <a:pPr lvl="2">
              <a:spcAft>
                <a:spcPts val="600"/>
              </a:spcAft>
            </a:pPr>
            <a:r>
              <a:rPr lang="en-US" sz="1600" dirty="0" smtClean="0"/>
              <a:t>§55022(a)(1)(2): when a course is offered as </a:t>
            </a:r>
            <a:r>
              <a:rPr lang="en-US" sz="1600" dirty="0" smtClean="0">
                <a:solidFill>
                  <a:srgbClr val="0070C0"/>
                </a:solidFill>
              </a:rPr>
              <a:t>Pass/No-pass</a:t>
            </a:r>
            <a:r>
              <a:rPr lang="en-US" sz="1600" dirty="0" smtClean="0"/>
              <a:t>, must specify whether that is the only option or whether the student may choose a Letter Grade option.</a:t>
            </a:r>
          </a:p>
          <a:p>
            <a:pPr marL="457200" indent="-457200">
              <a:spcAft>
                <a:spcPts val="600"/>
              </a:spcAft>
              <a:buClrTx/>
              <a:buFont typeface="+mj-lt"/>
              <a:buAutoNum type="arabicPeriod"/>
            </a:pPr>
            <a:r>
              <a:rPr lang="en-US" sz="2000" dirty="0" smtClean="0"/>
              <a:t>§55041(b): </a:t>
            </a:r>
            <a:r>
              <a:rPr lang="en-US" sz="2000" dirty="0" smtClean="0">
                <a:solidFill>
                  <a:srgbClr val="0070C0"/>
                </a:solidFill>
              </a:rPr>
              <a:t>Repeatable courses </a:t>
            </a:r>
            <a:r>
              <a:rPr lang="en-US" sz="2000" dirty="0" smtClean="0"/>
              <a:t>must be identified as such</a:t>
            </a:r>
            <a:endParaRPr lang="en-US" sz="2000"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21642888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fade">
                                      <p:cBhvr>
                                        <p:cTn id="30" dur="500"/>
                                        <p:tgtEl>
                                          <p:spTgt spid="3">
                                            <p:txEl>
                                              <p:pRg st="8" end="8"/>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Effect transition="in" filter="fade">
                                      <p:cBhvr>
                                        <p:cTn id="35"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1"/>
            <a:ext cx="8534400" cy="685799"/>
          </a:xfrm>
        </p:spPr>
        <p:txBody>
          <a:bodyPr>
            <a:normAutofit fontScale="90000"/>
          </a:bodyPr>
          <a:lstStyle/>
          <a:p>
            <a:pPr algn="ctr"/>
            <a:r>
              <a:rPr lang="en-US" dirty="0" smtClean="0"/>
              <a:t>Additional Course </a:t>
            </a:r>
            <a:r>
              <a:rPr lang="en-US" dirty="0"/>
              <a:t>E</a:t>
            </a:r>
            <a:r>
              <a:rPr lang="en-US" dirty="0" smtClean="0"/>
              <a:t>lements</a:t>
            </a:r>
            <a:endParaRPr lang="en-US" dirty="0"/>
          </a:p>
        </p:txBody>
      </p:sp>
      <p:sp>
        <p:nvSpPr>
          <p:cNvPr id="3" name="Content Placeholder 2"/>
          <p:cNvSpPr>
            <a:spLocks noGrp="1"/>
          </p:cNvSpPr>
          <p:nvPr>
            <p:ph sz="half" idx="1"/>
          </p:nvPr>
        </p:nvSpPr>
        <p:spPr>
          <a:xfrm>
            <a:off x="304800" y="990601"/>
            <a:ext cx="8534400" cy="5333998"/>
          </a:xfrm>
        </p:spPr>
        <p:txBody>
          <a:bodyPr anchor="t">
            <a:noAutofit/>
          </a:bodyPr>
          <a:lstStyle/>
          <a:p>
            <a:pPr marL="0" indent="0">
              <a:spcAft>
                <a:spcPts val="600"/>
              </a:spcAft>
              <a:buClrTx/>
              <a:buNone/>
            </a:pPr>
            <a:r>
              <a:rPr lang="en-US" sz="2400" dirty="0" smtClean="0"/>
              <a:t>1.  What about…</a:t>
            </a:r>
          </a:p>
          <a:p>
            <a:pPr lvl="2">
              <a:spcAft>
                <a:spcPts val="600"/>
              </a:spcAft>
            </a:pPr>
            <a:r>
              <a:rPr lang="en-US" sz="1600" dirty="0"/>
              <a:t>Lecture/lab hours</a:t>
            </a:r>
          </a:p>
          <a:p>
            <a:pPr lvl="2">
              <a:spcAft>
                <a:spcPts val="600"/>
              </a:spcAft>
            </a:pPr>
            <a:r>
              <a:rPr lang="en-US" sz="1600" dirty="0"/>
              <a:t>To </a:t>
            </a:r>
            <a:r>
              <a:rPr lang="en-US" sz="1600" dirty="0" smtClean="0"/>
              <a:t>Be Announced </a:t>
            </a:r>
            <a:r>
              <a:rPr lang="en-US" sz="1600" dirty="0"/>
              <a:t>(TBA) hours</a:t>
            </a:r>
          </a:p>
          <a:p>
            <a:pPr lvl="2">
              <a:spcAft>
                <a:spcPts val="600"/>
              </a:spcAft>
            </a:pPr>
            <a:r>
              <a:rPr lang="en-US" sz="1600" dirty="0"/>
              <a:t>Distance education and other formats</a:t>
            </a:r>
          </a:p>
          <a:p>
            <a:pPr lvl="2">
              <a:spcAft>
                <a:spcPts val="600"/>
              </a:spcAft>
            </a:pPr>
            <a:r>
              <a:rPr lang="en-US" sz="1600" dirty="0"/>
              <a:t>C-ID equivalency</a:t>
            </a:r>
          </a:p>
          <a:p>
            <a:pPr lvl="2">
              <a:spcAft>
                <a:spcPts val="600"/>
              </a:spcAft>
            </a:pPr>
            <a:r>
              <a:rPr lang="en-US" sz="1600" dirty="0" smtClean="0"/>
              <a:t>Honors </a:t>
            </a:r>
            <a:r>
              <a:rPr lang="en-US" sz="1600" dirty="0"/>
              <a:t>distinction</a:t>
            </a:r>
          </a:p>
          <a:p>
            <a:pPr lvl="2">
              <a:spcAft>
                <a:spcPts val="600"/>
              </a:spcAft>
            </a:pPr>
            <a:r>
              <a:rPr lang="en-US" sz="1600" dirty="0" smtClean="0"/>
              <a:t>Special fees</a:t>
            </a:r>
          </a:p>
          <a:p>
            <a:pPr lvl="2">
              <a:spcAft>
                <a:spcPts val="600"/>
              </a:spcAft>
            </a:pPr>
            <a:r>
              <a:rPr lang="en-US" sz="1600" dirty="0" smtClean="0"/>
              <a:t>Others?</a:t>
            </a:r>
            <a:endParaRPr lang="en-US" sz="1600" dirty="0"/>
          </a:p>
          <a:p>
            <a:pPr marL="0" indent="0">
              <a:spcAft>
                <a:spcPts val="600"/>
              </a:spcAft>
              <a:buNone/>
            </a:pPr>
            <a:r>
              <a:rPr lang="en-US" sz="2400" dirty="0" smtClean="0"/>
              <a:t>2</a:t>
            </a:r>
            <a:r>
              <a:rPr lang="en-US" sz="2400" dirty="0"/>
              <a:t>. </a:t>
            </a:r>
            <a:r>
              <a:rPr lang="en-US" sz="2400" dirty="0" smtClean="0"/>
              <a:t> For </a:t>
            </a:r>
            <a:r>
              <a:rPr lang="en-US" sz="2400" dirty="0"/>
              <a:t>courses in sequences or complex pairings:</a:t>
            </a:r>
          </a:p>
          <a:p>
            <a:pPr lvl="2">
              <a:spcAft>
                <a:spcPts val="600"/>
              </a:spcAft>
            </a:pPr>
            <a:r>
              <a:rPr lang="en-US" sz="1800" dirty="0" smtClean="0"/>
              <a:t>Flow charts</a:t>
            </a:r>
          </a:p>
          <a:p>
            <a:pPr lvl="2">
              <a:spcAft>
                <a:spcPts val="600"/>
              </a:spcAft>
            </a:pPr>
            <a:r>
              <a:rPr lang="en-US" sz="1800" dirty="0" smtClean="0"/>
              <a:t>Road maps</a:t>
            </a:r>
          </a:p>
          <a:p>
            <a:pPr lvl="2">
              <a:spcAft>
                <a:spcPts val="600"/>
              </a:spcAft>
            </a:pPr>
            <a:r>
              <a:rPr lang="en-US" sz="1800" dirty="0" smtClean="0"/>
              <a:t>Cross-listings</a:t>
            </a:r>
            <a:endParaRPr lang="en-US" sz="1800"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327580784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1"/>
            <a:ext cx="8534400" cy="685799"/>
          </a:xfrm>
        </p:spPr>
        <p:txBody>
          <a:bodyPr>
            <a:normAutofit fontScale="90000"/>
          </a:bodyPr>
          <a:lstStyle/>
          <a:p>
            <a:pPr algn="ctr"/>
            <a:r>
              <a:rPr lang="en-US" dirty="0"/>
              <a:t>Title 5 P</a:t>
            </a:r>
            <a:r>
              <a:rPr lang="en-US" dirty="0" smtClean="0"/>
              <a:t>rogram </a:t>
            </a:r>
            <a:r>
              <a:rPr lang="en-US" dirty="0"/>
              <a:t>P</a:t>
            </a:r>
            <a:r>
              <a:rPr lang="en-US" dirty="0" smtClean="0"/>
              <a:t>ublication </a:t>
            </a:r>
            <a:r>
              <a:rPr lang="en-US" dirty="0"/>
              <a:t>R</a:t>
            </a:r>
            <a:r>
              <a:rPr lang="en-US" dirty="0" smtClean="0"/>
              <a:t>equirements</a:t>
            </a:r>
            <a:endParaRPr lang="en-US" dirty="0"/>
          </a:p>
        </p:txBody>
      </p:sp>
      <p:sp>
        <p:nvSpPr>
          <p:cNvPr id="3" name="Content Placeholder 2"/>
          <p:cNvSpPr>
            <a:spLocks noGrp="1"/>
          </p:cNvSpPr>
          <p:nvPr>
            <p:ph sz="half" idx="1"/>
          </p:nvPr>
        </p:nvSpPr>
        <p:spPr>
          <a:xfrm>
            <a:off x="304800" y="990601"/>
            <a:ext cx="8534400" cy="5333998"/>
          </a:xfrm>
        </p:spPr>
        <p:txBody>
          <a:bodyPr anchor="t">
            <a:noAutofit/>
          </a:bodyPr>
          <a:lstStyle/>
          <a:p>
            <a:pPr marL="0" lvl="1" indent="0">
              <a:spcAft>
                <a:spcPts val="600"/>
              </a:spcAft>
              <a:buClrTx/>
              <a:buNone/>
            </a:pPr>
            <a:r>
              <a:rPr lang="en-US" sz="2400" dirty="0" smtClean="0"/>
              <a:t>1. Programs</a:t>
            </a:r>
          </a:p>
          <a:p>
            <a:pPr marL="720090" lvl="2" indent="-342900">
              <a:spcAft>
                <a:spcPts val="600"/>
              </a:spcAft>
            </a:pPr>
            <a:r>
              <a:rPr lang="en-US" sz="1800" dirty="0" smtClean="0"/>
              <a:t>§</a:t>
            </a:r>
            <a:r>
              <a:rPr lang="en-US" sz="1800" dirty="0"/>
              <a:t>55070(e), §</a:t>
            </a:r>
            <a:r>
              <a:rPr lang="en-US" sz="1800" dirty="0" smtClean="0"/>
              <a:t>55130: credit certificates </a:t>
            </a:r>
            <a:r>
              <a:rPr lang="en-US" sz="1800" dirty="0"/>
              <a:t>and </a:t>
            </a:r>
            <a:r>
              <a:rPr lang="en-US" sz="1800" dirty="0" smtClean="0"/>
              <a:t>degrees</a:t>
            </a:r>
          </a:p>
          <a:p>
            <a:pPr marL="720090" lvl="2" indent="-342900">
              <a:spcAft>
                <a:spcPts val="600"/>
              </a:spcAft>
            </a:pPr>
            <a:r>
              <a:rPr lang="en-US" sz="1800" dirty="0" smtClean="0"/>
              <a:t>§55150, </a:t>
            </a:r>
            <a:r>
              <a:rPr lang="en-US" sz="1800" dirty="0"/>
              <a:t>§55155(e)</a:t>
            </a:r>
            <a:r>
              <a:rPr lang="en-US" sz="1800" dirty="0" smtClean="0"/>
              <a:t>: non-credit certificates </a:t>
            </a:r>
            <a:r>
              <a:rPr lang="en-US" sz="1800" dirty="0"/>
              <a:t>of competency and </a:t>
            </a:r>
            <a:r>
              <a:rPr lang="en-US" sz="1800" dirty="0" smtClean="0"/>
              <a:t>completion</a:t>
            </a:r>
          </a:p>
          <a:p>
            <a:pPr marL="377190" lvl="2" indent="0">
              <a:spcAft>
                <a:spcPts val="600"/>
              </a:spcAft>
              <a:buNone/>
            </a:pPr>
            <a:endParaRPr lang="en-US" sz="1600" dirty="0" smtClean="0"/>
          </a:p>
          <a:p>
            <a:pPr marL="457200" indent="-457200">
              <a:spcAft>
                <a:spcPts val="600"/>
              </a:spcAft>
              <a:buClrTx/>
              <a:buFont typeface="+mj-lt"/>
              <a:buAutoNum type="arabicPeriod" startAt="2"/>
            </a:pPr>
            <a:r>
              <a:rPr lang="en-US" sz="2400" dirty="0" smtClean="0"/>
              <a:t>The </a:t>
            </a:r>
            <a:r>
              <a:rPr lang="en-US" sz="2400" dirty="0"/>
              <a:t>following must appear </a:t>
            </a:r>
            <a:r>
              <a:rPr lang="en-US" sz="2400" dirty="0">
                <a:solidFill>
                  <a:srgbClr val="0070C0"/>
                </a:solidFill>
              </a:rPr>
              <a:t>exactly as approved </a:t>
            </a:r>
            <a:r>
              <a:rPr lang="en-US" sz="2400" dirty="0"/>
              <a:t>by the Chancellor’s Office:</a:t>
            </a:r>
          </a:p>
          <a:p>
            <a:pPr lvl="2">
              <a:spcAft>
                <a:spcPts val="600"/>
              </a:spcAft>
            </a:pPr>
            <a:r>
              <a:rPr lang="en-US" sz="1800" dirty="0"/>
              <a:t>Program </a:t>
            </a:r>
            <a:r>
              <a:rPr lang="en-US" sz="1800" dirty="0" smtClean="0"/>
              <a:t>Title</a:t>
            </a:r>
            <a:endParaRPr lang="en-US" sz="1800" dirty="0"/>
          </a:p>
          <a:p>
            <a:pPr lvl="2">
              <a:spcAft>
                <a:spcPts val="600"/>
              </a:spcAft>
            </a:pPr>
            <a:r>
              <a:rPr lang="en-US" sz="1800" dirty="0"/>
              <a:t>Program Type: AA, </a:t>
            </a:r>
            <a:r>
              <a:rPr lang="en-US" sz="1800" dirty="0" smtClean="0"/>
              <a:t>AA-T</a:t>
            </a:r>
            <a:r>
              <a:rPr lang="en-US" sz="1800" dirty="0"/>
              <a:t>, AS, </a:t>
            </a:r>
            <a:r>
              <a:rPr lang="en-US" sz="1800" dirty="0" smtClean="0"/>
              <a:t>AS-T</a:t>
            </a:r>
            <a:r>
              <a:rPr lang="en-US" sz="1800" dirty="0"/>
              <a:t>, </a:t>
            </a:r>
            <a:r>
              <a:rPr lang="en-US" sz="1800" dirty="0" smtClean="0"/>
              <a:t>Certificate </a:t>
            </a:r>
            <a:r>
              <a:rPr lang="en-US" sz="1800" dirty="0"/>
              <a:t>of Achievement, Competency, Completion, Adult High School Diploma</a:t>
            </a:r>
          </a:p>
          <a:p>
            <a:pPr lvl="2">
              <a:spcAft>
                <a:spcPts val="600"/>
              </a:spcAft>
            </a:pPr>
            <a:r>
              <a:rPr lang="en-US" sz="1800" dirty="0"/>
              <a:t>Catalog </a:t>
            </a:r>
            <a:r>
              <a:rPr lang="en-US" sz="1800" dirty="0" smtClean="0"/>
              <a:t>Description (</a:t>
            </a:r>
            <a:r>
              <a:rPr lang="en-US" sz="1800" dirty="0"/>
              <a:t>including SB 1440 language for ADTs</a:t>
            </a:r>
            <a:r>
              <a:rPr lang="en-US" sz="1800" dirty="0" smtClean="0"/>
              <a:t>)</a:t>
            </a:r>
            <a:endParaRPr lang="en-US" sz="1800" dirty="0"/>
          </a:p>
          <a:p>
            <a:pPr lvl="2">
              <a:spcAft>
                <a:spcPts val="600"/>
              </a:spcAft>
            </a:pPr>
            <a:r>
              <a:rPr lang="en-US" sz="1800" dirty="0"/>
              <a:t>Courses: required, electives, general education (for </a:t>
            </a:r>
            <a:r>
              <a:rPr lang="en-US" sz="1800" dirty="0" smtClean="0"/>
              <a:t>degrees)</a:t>
            </a:r>
          </a:p>
          <a:p>
            <a:pPr lvl="2">
              <a:spcAft>
                <a:spcPts val="600"/>
              </a:spcAft>
            </a:pPr>
            <a:r>
              <a:rPr lang="en-US" sz="1800" dirty="0" smtClean="0"/>
              <a:t>Credit </a:t>
            </a:r>
            <a:r>
              <a:rPr lang="en-US" sz="1800" dirty="0"/>
              <a:t>programs only: </a:t>
            </a:r>
            <a:r>
              <a:rPr lang="en-US" sz="1800" dirty="0" smtClean="0"/>
              <a:t>units for each category, plus the total</a:t>
            </a:r>
          </a:p>
        </p:txBody>
      </p:sp>
      <p:sp>
        <p:nvSpPr>
          <p:cNvPr id="9" name="Slide Number Placeholder 8"/>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135975160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1"/>
            <a:ext cx="8534400" cy="685799"/>
          </a:xfrm>
        </p:spPr>
        <p:txBody>
          <a:bodyPr>
            <a:normAutofit fontScale="90000"/>
          </a:bodyPr>
          <a:lstStyle/>
          <a:p>
            <a:pPr algn="ctr"/>
            <a:r>
              <a:rPr lang="en-US" dirty="0" smtClean="0"/>
              <a:t>PCAH Program Publication Requirements</a:t>
            </a:r>
            <a:endParaRPr lang="en-US" dirty="0"/>
          </a:p>
        </p:txBody>
      </p:sp>
      <p:sp>
        <p:nvSpPr>
          <p:cNvPr id="3" name="Content Placeholder 2"/>
          <p:cNvSpPr>
            <a:spLocks noGrp="1"/>
          </p:cNvSpPr>
          <p:nvPr>
            <p:ph sz="half" idx="1"/>
          </p:nvPr>
        </p:nvSpPr>
        <p:spPr>
          <a:xfrm>
            <a:off x="304800" y="990601"/>
            <a:ext cx="8534400" cy="5333998"/>
          </a:xfrm>
        </p:spPr>
        <p:txBody>
          <a:bodyPr anchor="t">
            <a:noAutofit/>
          </a:bodyPr>
          <a:lstStyle/>
          <a:p>
            <a:pPr marL="0" lvl="1" indent="0">
              <a:buNone/>
            </a:pPr>
            <a:r>
              <a:rPr lang="en-US" sz="2400" dirty="0" smtClean="0"/>
              <a:t>Title 5, §55000.5</a:t>
            </a:r>
          </a:p>
          <a:p>
            <a:pPr marL="457200" indent="-457200">
              <a:buClrTx/>
              <a:buFont typeface="+mj-lt"/>
              <a:buAutoNum type="arabicPeriod"/>
            </a:pPr>
            <a:r>
              <a:rPr lang="en-US" sz="1800" dirty="0" smtClean="0"/>
              <a:t>The </a:t>
            </a:r>
            <a:r>
              <a:rPr lang="en-US" sz="1800" dirty="0">
                <a:solidFill>
                  <a:srgbClr val="0070C0"/>
                </a:solidFill>
              </a:rPr>
              <a:t>Chancellor</a:t>
            </a:r>
            <a:r>
              <a:rPr lang="en-US" sz="1800" dirty="0"/>
              <a:t> shall prepare, distribute, and </a:t>
            </a:r>
            <a:r>
              <a:rPr lang="en-US" sz="1800" dirty="0">
                <a:solidFill>
                  <a:srgbClr val="0070C0"/>
                </a:solidFill>
              </a:rPr>
              <a:t>maintain a detailed handbook </a:t>
            </a:r>
            <a:r>
              <a:rPr lang="en-US" sz="1800" dirty="0"/>
              <a:t>for use by community college districts. The handbook shall contain course approval criteria and procedures for securing course and program </a:t>
            </a:r>
            <a:r>
              <a:rPr lang="en-US" sz="1800" dirty="0" smtClean="0"/>
              <a:t>approvals.</a:t>
            </a:r>
          </a:p>
          <a:p>
            <a:pPr marL="457200" indent="-457200">
              <a:buClrTx/>
              <a:buFont typeface="+mj-lt"/>
              <a:buAutoNum type="arabicPeriod"/>
            </a:pPr>
            <a:endParaRPr lang="en-US" sz="1800" dirty="0" smtClean="0"/>
          </a:p>
          <a:p>
            <a:pPr marL="457200" indent="-457200">
              <a:buClrTx/>
              <a:buFont typeface="+mj-lt"/>
              <a:buAutoNum type="arabicPeriod"/>
            </a:pPr>
            <a:r>
              <a:rPr lang="en-US" sz="1800" dirty="0" smtClean="0"/>
              <a:t>The </a:t>
            </a:r>
            <a:r>
              <a:rPr lang="en-US" sz="1800" dirty="0"/>
              <a:t>Board of Governors hereby adopts and incorporates by reference into this section The California Community Colleges </a:t>
            </a:r>
            <a:r>
              <a:rPr lang="en-US" sz="1800" dirty="0">
                <a:solidFill>
                  <a:srgbClr val="0070C0"/>
                </a:solidFill>
              </a:rPr>
              <a:t>Program and Course Approval Handbook </a:t>
            </a:r>
            <a:r>
              <a:rPr lang="en-US" sz="1800" dirty="0" smtClean="0">
                <a:solidFill>
                  <a:srgbClr val="0070C0"/>
                </a:solidFill>
              </a:rPr>
              <a:t>(PCAH) </a:t>
            </a:r>
            <a:r>
              <a:rPr lang="en-US" sz="1800" dirty="0" smtClean="0"/>
              <a:t>issued </a:t>
            </a:r>
            <a:r>
              <a:rPr lang="en-US" sz="1800" dirty="0"/>
              <a:t>March 2003, as it may be revised from time to time, along with any addenda thereto. In the event of a conflict between the provisions of the Handbook and the provisions of this chapter, the provisions of this chapter shall control</a:t>
            </a:r>
            <a:r>
              <a:rPr lang="en-US" sz="1800" dirty="0" smtClean="0"/>
              <a:t>.</a:t>
            </a:r>
          </a:p>
          <a:p>
            <a:pPr marL="342900" indent="-342900">
              <a:buFont typeface="+mj-lt"/>
              <a:buAutoNum type="arabicPeriod"/>
            </a:pPr>
            <a:endParaRPr lang="en-US" sz="2000" dirty="0"/>
          </a:p>
          <a:p>
            <a:pPr marL="0" indent="0">
              <a:buNone/>
            </a:pPr>
            <a:r>
              <a:rPr lang="en-US" sz="2000" dirty="0" smtClean="0"/>
              <a:t>PCAH, 5</a:t>
            </a:r>
            <a:r>
              <a:rPr lang="en-US" sz="2000" baseline="30000" dirty="0" smtClean="0"/>
              <a:t>th</a:t>
            </a:r>
            <a:r>
              <a:rPr lang="en-US" sz="2000" dirty="0" smtClean="0"/>
              <a:t> (soon to be 6</a:t>
            </a:r>
            <a:r>
              <a:rPr lang="en-US" sz="2000" baseline="30000" dirty="0" smtClean="0"/>
              <a:t>th</a:t>
            </a:r>
            <a:r>
              <a:rPr lang="en-US" sz="2000" dirty="0" smtClean="0"/>
              <a:t>) Edition</a:t>
            </a:r>
          </a:p>
          <a:p>
            <a:pPr marL="457200" indent="-457200">
              <a:buClrTx/>
              <a:buFont typeface="+mj-lt"/>
              <a:buAutoNum type="arabicPeriod"/>
            </a:pPr>
            <a:r>
              <a:rPr lang="en-US" sz="1800" dirty="0" smtClean="0"/>
              <a:t>Appendices B-H present program proposal requirements.</a:t>
            </a:r>
          </a:p>
          <a:p>
            <a:pPr marL="457200" indent="-457200">
              <a:buClrTx/>
              <a:buFont typeface="+mj-lt"/>
              <a:buAutoNum type="arabicPeriod"/>
            </a:pPr>
            <a:r>
              <a:rPr lang="en-US" sz="1800" dirty="0" smtClean="0"/>
              <a:t>These sections also re-affirm that program elements must be listed in the catalog </a:t>
            </a:r>
            <a:r>
              <a:rPr lang="en-US" sz="1800" u="sng" dirty="0" smtClean="0"/>
              <a:t>exactly as they are approved </a:t>
            </a:r>
            <a:r>
              <a:rPr lang="en-US" sz="1800" dirty="0" smtClean="0"/>
              <a:t>by the Chancellor’s Office.</a:t>
            </a:r>
            <a:endParaRPr lang="en-US" sz="1800"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10780358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1"/>
            <a:ext cx="8534400" cy="685799"/>
          </a:xfrm>
        </p:spPr>
        <p:txBody>
          <a:bodyPr>
            <a:normAutofit fontScale="90000"/>
          </a:bodyPr>
          <a:lstStyle/>
          <a:p>
            <a:pPr algn="ctr"/>
            <a:r>
              <a:rPr lang="en-US" dirty="0" smtClean="0"/>
              <a:t>Additional Program </a:t>
            </a:r>
            <a:r>
              <a:rPr lang="en-US" dirty="0"/>
              <a:t>E</a:t>
            </a:r>
            <a:r>
              <a:rPr lang="en-US" dirty="0" smtClean="0"/>
              <a:t>lements</a:t>
            </a:r>
            <a:endParaRPr lang="en-US" dirty="0"/>
          </a:p>
        </p:txBody>
      </p:sp>
      <p:sp>
        <p:nvSpPr>
          <p:cNvPr id="3" name="Content Placeholder 2"/>
          <p:cNvSpPr>
            <a:spLocks noGrp="1"/>
          </p:cNvSpPr>
          <p:nvPr>
            <p:ph sz="half" idx="1"/>
          </p:nvPr>
        </p:nvSpPr>
        <p:spPr>
          <a:xfrm>
            <a:off x="304800" y="990601"/>
            <a:ext cx="8534400" cy="5333998"/>
          </a:xfrm>
        </p:spPr>
        <p:txBody>
          <a:bodyPr anchor="t">
            <a:noAutofit/>
          </a:bodyPr>
          <a:lstStyle/>
          <a:p>
            <a:pPr marL="0" indent="0">
              <a:spcAft>
                <a:spcPts val="600"/>
              </a:spcAft>
              <a:buNone/>
            </a:pPr>
            <a:r>
              <a:rPr lang="en-US" sz="2400" dirty="0" smtClean="0"/>
              <a:t>What about…</a:t>
            </a:r>
          </a:p>
          <a:p>
            <a:pPr marL="514350" indent="-514350">
              <a:spcAft>
                <a:spcPts val="600"/>
              </a:spcAft>
              <a:buClrTx/>
              <a:buFont typeface="+mj-lt"/>
              <a:buAutoNum type="arabicPeriod"/>
            </a:pPr>
            <a:r>
              <a:rPr lang="en-US" sz="2400" dirty="0" smtClean="0"/>
              <a:t>Non-transcripted Programs</a:t>
            </a:r>
          </a:p>
          <a:p>
            <a:pPr lvl="2">
              <a:spcAft>
                <a:spcPts val="600"/>
              </a:spcAft>
            </a:pPr>
            <a:r>
              <a:rPr lang="en-US" sz="1600" dirty="0" smtClean="0">
                <a:solidFill>
                  <a:srgbClr val="0070C0"/>
                </a:solidFill>
              </a:rPr>
              <a:t>Skills Certificates </a:t>
            </a:r>
            <a:r>
              <a:rPr lang="en-US" sz="1600" dirty="0" smtClean="0"/>
              <a:t>(or others, not “Certificate of Achievement”)</a:t>
            </a:r>
            <a:endParaRPr lang="en-US" sz="1600" dirty="0"/>
          </a:p>
          <a:p>
            <a:pPr lvl="3">
              <a:spcAft>
                <a:spcPts val="600"/>
              </a:spcAft>
            </a:pPr>
            <a:r>
              <a:rPr lang="en-US" sz="1600" dirty="0"/>
              <a:t>Title</a:t>
            </a:r>
          </a:p>
          <a:p>
            <a:pPr lvl="3">
              <a:spcAft>
                <a:spcPts val="600"/>
              </a:spcAft>
            </a:pPr>
            <a:r>
              <a:rPr lang="en-US" sz="1600" dirty="0"/>
              <a:t>Description</a:t>
            </a:r>
          </a:p>
          <a:p>
            <a:pPr lvl="3">
              <a:spcAft>
                <a:spcPts val="600"/>
              </a:spcAft>
            </a:pPr>
            <a:r>
              <a:rPr lang="en-US" sz="1600" dirty="0"/>
              <a:t>Courses: required, elective, general education (for degrees)</a:t>
            </a:r>
          </a:p>
          <a:p>
            <a:pPr lvl="3">
              <a:spcAft>
                <a:spcPts val="600"/>
              </a:spcAft>
            </a:pPr>
            <a:r>
              <a:rPr lang="en-US" sz="1600" dirty="0"/>
              <a:t>Units (if </a:t>
            </a:r>
            <a:r>
              <a:rPr lang="en-US" sz="1600" dirty="0" smtClean="0"/>
              <a:t>applicable)</a:t>
            </a:r>
          </a:p>
          <a:p>
            <a:pPr lvl="2">
              <a:spcAft>
                <a:spcPts val="600"/>
              </a:spcAft>
            </a:pPr>
            <a:r>
              <a:rPr lang="en-US" sz="1600" dirty="0" smtClean="0">
                <a:solidFill>
                  <a:srgbClr val="0070C0"/>
                </a:solidFill>
              </a:rPr>
              <a:t>Pathways</a:t>
            </a:r>
          </a:p>
          <a:p>
            <a:pPr marL="514350" indent="-514350">
              <a:spcAft>
                <a:spcPts val="600"/>
              </a:spcAft>
              <a:buClrTx/>
              <a:buFont typeface="+mj-lt"/>
              <a:buAutoNum type="arabicPeriod"/>
            </a:pPr>
            <a:r>
              <a:rPr lang="en-US" sz="2400" dirty="0" smtClean="0"/>
              <a:t>Recommended </a:t>
            </a:r>
            <a:r>
              <a:rPr lang="en-US" sz="2400" dirty="0" smtClean="0">
                <a:solidFill>
                  <a:srgbClr val="0070C0"/>
                </a:solidFill>
              </a:rPr>
              <a:t>sequences</a:t>
            </a:r>
            <a:r>
              <a:rPr lang="en-US" sz="2400" dirty="0" smtClean="0"/>
              <a:t> of courses</a:t>
            </a:r>
          </a:p>
          <a:p>
            <a:pPr marL="514350" indent="-514350">
              <a:spcAft>
                <a:spcPts val="600"/>
              </a:spcAft>
              <a:buClrTx/>
              <a:buFont typeface="+mj-lt"/>
              <a:buAutoNum type="arabicPeriod"/>
            </a:pPr>
            <a:r>
              <a:rPr lang="en-US" sz="2400" dirty="0" smtClean="0"/>
              <a:t>Sequences showing blended major coursework with GE options</a:t>
            </a:r>
          </a:p>
          <a:p>
            <a:pPr marL="514350" indent="-514350">
              <a:spcAft>
                <a:spcPts val="600"/>
              </a:spcAft>
              <a:buClrTx/>
              <a:buFont typeface="+mj-lt"/>
              <a:buAutoNum type="arabicPeriod"/>
            </a:pPr>
            <a:r>
              <a:rPr lang="en-US" sz="2400" dirty="0" smtClean="0"/>
              <a:t>Others?</a:t>
            </a:r>
          </a:p>
        </p:txBody>
      </p:sp>
      <p:sp>
        <p:nvSpPr>
          <p:cNvPr id="9" name="Slide Number Placeholder 8"/>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100600937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332</TotalTime>
  <Words>1371</Words>
  <Application>Microsoft Office PowerPoint</Application>
  <PresentationFormat>On-screen Show (4:3)</PresentationFormat>
  <Paragraphs>202</Paragraphs>
  <Slides>16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Times New Roman</vt:lpstr>
      <vt:lpstr>Clarity</vt:lpstr>
      <vt:lpstr>CURRICULUM and  public documents</vt:lpstr>
      <vt:lpstr>ACCJC Publication Requirements</vt:lpstr>
      <vt:lpstr>ACCJC Publication Requirements</vt:lpstr>
      <vt:lpstr>ACCJC Publication Requirements</vt:lpstr>
      <vt:lpstr>Title 5 Course Publication Requirements</vt:lpstr>
      <vt:lpstr>Additional Course Elements</vt:lpstr>
      <vt:lpstr>Title 5 Program Publication Requirements</vt:lpstr>
      <vt:lpstr>PCAH Program Publication Requirements</vt:lpstr>
      <vt:lpstr>Additional Program Elements</vt:lpstr>
      <vt:lpstr>Periodic Review of Courses and Programs</vt:lpstr>
      <vt:lpstr>Publication Formats</vt:lpstr>
      <vt:lpstr>Publication formats</vt:lpstr>
      <vt:lpstr>Data Integrity</vt:lpstr>
      <vt:lpstr>Reviewing Publication Policies</vt:lpstr>
      <vt:lpstr>Online Resources</vt:lpstr>
      <vt:lpstr>Questions?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Virginia May</dc:creator>
  <cp:lastModifiedBy>Sampat, Michelle</cp:lastModifiedBy>
  <cp:revision>34</cp:revision>
  <cp:lastPrinted>2017-06-13T20:10:41Z</cp:lastPrinted>
  <dcterms:created xsi:type="dcterms:W3CDTF">2015-10-21T19:14:41Z</dcterms:created>
  <dcterms:modified xsi:type="dcterms:W3CDTF">2017-07-11T04:52:21Z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-1509132098</vt:i4>
  </property>
  <property fmtid="{D5CDD505-2E9C-101B-9397-08002B2CF9AE}" pid="3" name="_NewReviewCycle">
    <vt:lpwstr/>
  </property>
  <property fmtid="{D5CDD505-2E9C-101B-9397-08002B2CF9AE}" pid="4" name="_EmailSubject">
    <vt:lpwstr>Second Breakout Session at CI</vt:lpwstr>
  </property>
  <property fmtid="{D5CDD505-2E9C-101B-9397-08002B2CF9AE}" pid="5" name="_AuthorEmail">
    <vt:lpwstr>PerryM@scc.losrios.edu</vt:lpwstr>
  </property>
  <property fmtid="{D5CDD505-2E9C-101B-9397-08002B2CF9AE}" pid="6" name="_AuthorEmailDisplayName">
    <vt:lpwstr>Perry, Marilyn Keefe</vt:lpwstr>
  </property>
  <property fmtid="{D5CDD505-2E9C-101B-9397-08002B2CF9AE}" pid="7" name="_PreviousAdHocReviewCycleID">
    <vt:i4>-1509132098</vt:i4>
  </property>
</Properties>
</file>