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50"/>
  </p:notesMasterIdLst>
  <p:handoutMasterIdLst>
    <p:handoutMasterId r:id="rId51"/>
  </p:handoutMasterIdLst>
  <p:sldIdLst>
    <p:sldId id="256" r:id="rId2"/>
    <p:sldId id="257" r:id="rId3"/>
    <p:sldId id="274" r:id="rId4"/>
    <p:sldId id="352" r:id="rId5"/>
    <p:sldId id="376" r:id="rId6"/>
    <p:sldId id="375" r:id="rId7"/>
    <p:sldId id="377" r:id="rId8"/>
    <p:sldId id="372" r:id="rId9"/>
    <p:sldId id="378" r:id="rId10"/>
    <p:sldId id="379" r:id="rId11"/>
    <p:sldId id="380" r:id="rId12"/>
    <p:sldId id="381" r:id="rId13"/>
    <p:sldId id="385" r:id="rId14"/>
    <p:sldId id="373" r:id="rId15"/>
    <p:sldId id="281" r:id="rId16"/>
    <p:sldId id="283" r:id="rId17"/>
    <p:sldId id="288" r:id="rId18"/>
    <p:sldId id="302" r:id="rId19"/>
    <p:sldId id="291" r:id="rId20"/>
    <p:sldId id="292" r:id="rId21"/>
    <p:sldId id="294" r:id="rId22"/>
    <p:sldId id="295" r:id="rId23"/>
    <p:sldId id="298" r:id="rId24"/>
    <p:sldId id="354" r:id="rId25"/>
    <p:sldId id="355" r:id="rId26"/>
    <p:sldId id="356" r:id="rId27"/>
    <p:sldId id="357" r:id="rId28"/>
    <p:sldId id="358" r:id="rId29"/>
    <p:sldId id="359" r:id="rId30"/>
    <p:sldId id="360" r:id="rId31"/>
    <p:sldId id="361" r:id="rId32"/>
    <p:sldId id="363" r:id="rId33"/>
    <p:sldId id="364" r:id="rId34"/>
    <p:sldId id="374" r:id="rId35"/>
    <p:sldId id="365" r:id="rId36"/>
    <p:sldId id="366" r:id="rId37"/>
    <p:sldId id="367" r:id="rId38"/>
    <p:sldId id="368" r:id="rId39"/>
    <p:sldId id="369" r:id="rId40"/>
    <p:sldId id="370" r:id="rId41"/>
    <p:sldId id="382" r:id="rId42"/>
    <p:sldId id="383" r:id="rId43"/>
    <p:sldId id="384" r:id="rId44"/>
    <p:sldId id="386" r:id="rId45"/>
    <p:sldId id="389" r:id="rId46"/>
    <p:sldId id="387" r:id="rId47"/>
    <p:sldId id="388" r:id="rId48"/>
    <p:sldId id="353"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20"/>
    <p:restoredTop sz="94610"/>
  </p:normalViewPr>
  <p:slideViewPr>
    <p:cSldViewPr snapToGrid="0" snapToObjects="1">
      <p:cViewPr varScale="1">
        <p:scale>
          <a:sx n="73" d="100"/>
          <a:sy n="73" d="100"/>
        </p:scale>
        <p:origin x="-84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69C9EC-5296-D44A-A7E3-9D50F2CBDD28}" type="datetimeFigureOut">
              <a:rPr lang="en-US" smtClean="0"/>
              <a:t>7/6/17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AE1346-2993-0F4D-AEB3-7C0F53CDDF6D}" type="slidenum">
              <a:rPr lang="en-US" smtClean="0"/>
              <a:t>‹#›</a:t>
            </a:fld>
            <a:endParaRPr lang="en-US"/>
          </a:p>
        </p:txBody>
      </p:sp>
    </p:spTree>
    <p:extLst>
      <p:ext uri="{BB962C8B-B14F-4D97-AF65-F5344CB8AC3E}">
        <p14:creationId xmlns:p14="http://schemas.microsoft.com/office/powerpoint/2010/main" val="109397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C79D6-1503-7C47-8D3D-9B8B046E9A19}" type="datetimeFigureOut">
              <a:rPr lang="en-US" smtClean="0"/>
              <a:t>7/6/17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98C551-7708-9B49-90E3-D153F408E572}" type="slidenum">
              <a:rPr lang="en-US" smtClean="0"/>
              <a:t>‹#›</a:t>
            </a:fld>
            <a:endParaRPr lang="en-US"/>
          </a:p>
        </p:txBody>
      </p:sp>
    </p:spTree>
    <p:extLst>
      <p:ext uri="{BB962C8B-B14F-4D97-AF65-F5344CB8AC3E}">
        <p14:creationId xmlns:p14="http://schemas.microsoft.com/office/powerpoint/2010/main" val="5880962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98C551-7708-9B49-90E3-D153F408E572}" type="slidenum">
              <a:rPr lang="en-US" smtClean="0"/>
              <a:t>1</a:t>
            </a:fld>
            <a:endParaRPr lang="en-US"/>
          </a:p>
        </p:txBody>
      </p:sp>
    </p:spTree>
    <p:extLst>
      <p:ext uri="{BB962C8B-B14F-4D97-AF65-F5344CB8AC3E}">
        <p14:creationId xmlns:p14="http://schemas.microsoft.com/office/powerpoint/2010/main" val="577175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7880" indent="-307557">
              <a:buClr>
                <a:srgbClr val="000000"/>
              </a:buClr>
              <a:buFont typeface="Arial"/>
              <a:buChar char="•"/>
            </a:pPr>
            <a:r>
              <a:rPr lang="en-US" sz="1100" spc="-1" dirty="0">
                <a:solidFill>
                  <a:srgbClr val="000000"/>
                </a:solidFill>
                <a:uFill>
                  <a:solidFill>
                    <a:srgbClr val="FFFFFF"/>
                  </a:solidFill>
                </a:uFill>
              </a:rPr>
              <a:t>In Spring 2016, the QRTF was formed to review CSU policies and practices related to quantitative reasoning</a:t>
            </a:r>
          </a:p>
          <a:p>
            <a:pPr marL="307880" indent="-307557">
              <a:buClr>
                <a:srgbClr val="000000"/>
              </a:buClr>
              <a:buFont typeface="Arial"/>
              <a:buChar char="•"/>
            </a:pPr>
            <a:r>
              <a:rPr lang="en-US" sz="1100" spc="-1" dirty="0">
                <a:solidFill>
                  <a:srgbClr val="000000"/>
                </a:solidFill>
                <a:uFill>
                  <a:solidFill>
                    <a:srgbClr val="FFFFFF"/>
                  </a:solidFill>
                </a:uFill>
              </a:rPr>
              <a:t>QRTF membership was representative of CSU faculty from several disciplines and external partners including K-12 teachers, UC, CCC, and CDE</a:t>
            </a:r>
          </a:p>
          <a:p>
            <a:pPr marL="307880" indent="-307557">
              <a:buClr>
                <a:srgbClr val="000000"/>
              </a:buClr>
              <a:buFont typeface="Arial"/>
              <a:buChar char="•"/>
            </a:pPr>
            <a:r>
              <a:rPr lang="en-US" sz="1100" spc="-1" dirty="0">
                <a:solidFill>
                  <a:srgbClr val="000000"/>
                </a:solidFill>
                <a:uFill>
                  <a:solidFill>
                    <a:srgbClr val="FFFFFF"/>
                  </a:solidFill>
                </a:uFill>
              </a:rPr>
              <a:t>The QRTF submitted a final report to the ASCSU in Fall 2016 with four recommendations on the future direction of CSU quantitative reasoning</a:t>
            </a:r>
          </a:p>
          <a:p>
            <a:pPr>
              <a:lnSpc>
                <a:spcPct val="100000"/>
              </a:lnSpc>
            </a:pPr>
            <a:endParaRPr lang="en-US" sz="1100" spc="-1" dirty="0">
              <a:solidFill>
                <a:srgbClr val="000000"/>
              </a:solidFill>
              <a:uFill>
                <a:solidFill>
                  <a:srgbClr val="FFFFFF"/>
                </a:solidFill>
              </a:uFill>
            </a:endParaRPr>
          </a:p>
          <a:p>
            <a:endParaRPr lang="en-US" dirty="0"/>
          </a:p>
        </p:txBody>
      </p:sp>
      <p:sp>
        <p:nvSpPr>
          <p:cNvPr id="4" name="Slide Number Placeholder 3"/>
          <p:cNvSpPr>
            <a:spLocks noGrp="1"/>
          </p:cNvSpPr>
          <p:nvPr>
            <p:ph type="sldNum" sz="quarter" idx="10"/>
          </p:nvPr>
        </p:nvSpPr>
        <p:spPr/>
        <p:txBody>
          <a:bodyPr/>
          <a:lstStyle/>
          <a:p>
            <a:fld id="{F8C50FA5-C4CA-EE48-9BDA-9FB8BFF45E6E}" type="slidenum">
              <a:rPr lang="en-US" smtClean="0"/>
              <a:t>25</a:t>
            </a:fld>
            <a:endParaRPr lang="en-US"/>
          </a:p>
        </p:txBody>
      </p:sp>
    </p:spTree>
    <p:extLst>
      <p:ext uri="{BB962C8B-B14F-4D97-AF65-F5344CB8AC3E}">
        <p14:creationId xmlns:p14="http://schemas.microsoft.com/office/powerpoint/2010/main" val="3119782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Thursday, July 6,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Thursday, July 6,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Thursday, July 6,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Thursday, July 6,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Thursday, July 6,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Thursday, July 6, 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Thursday, July 6, 17</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Thursday, July 6, 17</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Thursday, July 6, 17</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Thursday, July 6, 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Thursday, July 6, 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Thursday, July 6, 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alstate.edu/app/documents/EO-595/Area_B.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alstate.edu/eo/EO-1065.html" TargetMode="External"/><Relationship Id="rId4" Type="http://schemas.openxmlformats.org/officeDocument/2006/relationships/hyperlink" Target="https://www.calstate.edu/eo/EO-1100.html" TargetMode="External"/><Relationship Id="rId1" Type="http://schemas.openxmlformats.org/officeDocument/2006/relationships/slideLayout" Target="../slideLayouts/slideLayout2.xml"/><Relationship Id="rId2" Type="http://schemas.openxmlformats.org/officeDocument/2006/relationships/hyperlink" Target="http://www.calstate.edu/app/GEAC/documents/2015/sept-2015/06-Statway-presentation.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alstate.edu/acadsen/Records/Resolutions/2015-2016/documents/3230_Attachment_1.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alstate.edu/app/geac/documents/statistics-pathways-in-csu-quantitative-reasoning-fall2015.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alstate.edu/acadsen/Records/Resolutions/2015-2016/documents/3230.s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asccc.org/sites/default/files/CSU%20QRTF%20Recommendations%20September%202016.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emf"/><Relationship Id="rId5" Type="http://schemas.openxmlformats.org/officeDocument/2006/relationships/image" Target="../media/image9.emf"/><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9.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emf"/></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9.emf"/><Relationship Id="rId1" Type="http://schemas.openxmlformats.org/officeDocument/2006/relationships/slideLayout" Target="../slideLayouts/slideLayout7.xml"/><Relationship Id="rId2" Type="http://schemas.openxmlformats.org/officeDocument/2006/relationships/image" Target="../media/image8.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sccc.org/content/application-statewide-service" TargetMode="Externa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egtrack.com/bills/leginfo.public.ca.gov/pub/15-16/bill/asm/ab_1951-2000/ab_1985_bill_20160923_chaptered.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5025" y="1186520"/>
            <a:ext cx="8281021" cy="2176516"/>
          </a:xfrm>
        </p:spPr>
        <p:txBody>
          <a:bodyPr/>
          <a:lstStyle/>
          <a:p>
            <a:r>
              <a:rPr lang="en-US" sz="3200" b="1" cap="none" dirty="0" smtClean="0">
                <a:latin typeface="Times New Roman"/>
                <a:cs typeface="Times New Roman"/>
              </a:rPr>
              <a:t>Educational </a:t>
            </a:r>
            <a:r>
              <a:rPr lang="en-US" sz="3200" b="1" cap="none" dirty="0">
                <a:latin typeface="Times New Roman"/>
                <a:cs typeface="Times New Roman"/>
              </a:rPr>
              <a:t>Program Development, AB 1985, the ASCSU QRTF, and Intermediate Algebra Competency </a:t>
            </a:r>
            <a:r>
              <a:rPr lang="en-US" sz="3200" cap="none" dirty="0">
                <a:latin typeface="Times New Roman"/>
                <a:cs typeface="Times New Roman"/>
              </a:rPr>
              <a:t>– What are</a:t>
            </a:r>
            <a:br>
              <a:rPr lang="en-US" sz="3200" cap="none" dirty="0">
                <a:latin typeface="Times New Roman"/>
                <a:cs typeface="Times New Roman"/>
              </a:rPr>
            </a:br>
            <a:r>
              <a:rPr lang="en-US" sz="3200" cap="none" dirty="0">
                <a:latin typeface="Times New Roman"/>
                <a:cs typeface="Times New Roman"/>
              </a:rPr>
              <a:t>they, what has been done, and what’s next?</a:t>
            </a:r>
          </a:p>
        </p:txBody>
      </p:sp>
      <p:sp>
        <p:nvSpPr>
          <p:cNvPr id="3" name="Subtitle 2"/>
          <p:cNvSpPr>
            <a:spLocks noGrp="1"/>
          </p:cNvSpPr>
          <p:nvPr>
            <p:ph type="subTitle" idx="1"/>
          </p:nvPr>
        </p:nvSpPr>
        <p:spPr>
          <a:xfrm>
            <a:off x="465025" y="3505200"/>
            <a:ext cx="8469113" cy="3059876"/>
          </a:xfrm>
        </p:spPr>
        <p:txBody>
          <a:bodyPr>
            <a:normAutofit/>
          </a:bodyPr>
          <a:lstStyle/>
          <a:p>
            <a:pPr>
              <a:lnSpc>
                <a:spcPct val="110000"/>
              </a:lnSpc>
            </a:pPr>
            <a:r>
              <a:rPr lang="en-US" sz="2200" b="1" dirty="0" smtClean="0">
                <a:solidFill>
                  <a:schemeClr val="tx1"/>
                </a:solidFill>
                <a:latin typeface="Times New Roman"/>
                <a:cs typeface="Times New Roman"/>
              </a:rPr>
              <a:t>Raul </a:t>
            </a:r>
            <a:r>
              <a:rPr lang="en-US" sz="2200" dirty="0" err="1" smtClean="0">
                <a:solidFill>
                  <a:schemeClr val="tx1"/>
                </a:solidFill>
                <a:latin typeface="Times New Roman"/>
                <a:cs typeface="Times New Roman"/>
              </a:rPr>
              <a:t>Arambula</a:t>
            </a:r>
            <a:r>
              <a:rPr lang="en-US" sz="2200" dirty="0" smtClean="0">
                <a:solidFill>
                  <a:schemeClr val="tx1"/>
                </a:solidFill>
                <a:latin typeface="Times New Roman"/>
                <a:cs typeface="Times New Roman"/>
              </a:rPr>
              <a:t>, Specialist, CCCCO</a:t>
            </a:r>
          </a:p>
          <a:p>
            <a:pPr>
              <a:lnSpc>
                <a:spcPct val="110000"/>
              </a:lnSpc>
            </a:pPr>
            <a:r>
              <a:rPr lang="en-US" sz="2200" b="1" dirty="0" smtClean="0">
                <a:solidFill>
                  <a:schemeClr val="tx1"/>
                </a:solidFill>
                <a:latin typeface="Times New Roman"/>
                <a:cs typeface="Times New Roman"/>
              </a:rPr>
              <a:t>Randy Beach</a:t>
            </a:r>
            <a:r>
              <a:rPr lang="en-US" sz="2200" dirty="0" smtClean="0">
                <a:solidFill>
                  <a:schemeClr val="tx1"/>
                </a:solidFill>
                <a:latin typeface="Times New Roman"/>
                <a:cs typeface="Times New Roman"/>
              </a:rPr>
              <a:t>, South Representative, ASCCC</a:t>
            </a:r>
            <a:endParaRPr lang="en-US" sz="2200" dirty="0">
              <a:solidFill>
                <a:schemeClr val="tx1"/>
              </a:solidFill>
              <a:latin typeface="Times New Roman"/>
              <a:cs typeface="Times New Roman"/>
            </a:endParaRPr>
          </a:p>
          <a:p>
            <a:pPr>
              <a:lnSpc>
                <a:spcPct val="110000"/>
              </a:lnSpc>
            </a:pPr>
            <a:r>
              <a:rPr lang="en-US" sz="2200" b="1" dirty="0" err="1" smtClean="0">
                <a:solidFill>
                  <a:schemeClr val="tx1"/>
                </a:solidFill>
                <a:latin typeface="Times New Roman"/>
                <a:cs typeface="Times New Roman"/>
              </a:rPr>
              <a:t>Ginni</a:t>
            </a:r>
            <a:r>
              <a:rPr lang="en-US" sz="2200" b="1" dirty="0" smtClean="0">
                <a:solidFill>
                  <a:schemeClr val="tx1"/>
                </a:solidFill>
                <a:latin typeface="Times New Roman"/>
                <a:cs typeface="Times New Roman"/>
              </a:rPr>
              <a:t> </a:t>
            </a:r>
            <a:r>
              <a:rPr lang="en-US" sz="2200" b="1" dirty="0">
                <a:solidFill>
                  <a:schemeClr val="tx1"/>
                </a:solidFill>
                <a:latin typeface="Times New Roman"/>
                <a:cs typeface="Times New Roman"/>
              </a:rPr>
              <a:t>May</a:t>
            </a:r>
            <a:r>
              <a:rPr lang="en-US" sz="2200" dirty="0">
                <a:solidFill>
                  <a:schemeClr val="tx1"/>
                </a:solidFill>
                <a:latin typeface="Times New Roman"/>
                <a:cs typeface="Times New Roman"/>
              </a:rPr>
              <a:t>, </a:t>
            </a:r>
            <a:r>
              <a:rPr lang="en-US" sz="2200" dirty="0" smtClean="0">
                <a:solidFill>
                  <a:schemeClr val="tx1"/>
                </a:solidFill>
                <a:latin typeface="Times New Roman"/>
                <a:cs typeface="Times New Roman"/>
              </a:rPr>
              <a:t>Area A Representative, ASCCC</a:t>
            </a:r>
          </a:p>
          <a:p>
            <a:pPr>
              <a:lnSpc>
                <a:spcPct val="110000"/>
              </a:lnSpc>
            </a:pPr>
            <a:r>
              <a:rPr lang="en-US" sz="2200" b="1" dirty="0" smtClean="0">
                <a:solidFill>
                  <a:schemeClr val="tx1"/>
                </a:solidFill>
                <a:latin typeface="Times New Roman"/>
                <a:cs typeface="Times New Roman"/>
              </a:rPr>
              <a:t>John </a:t>
            </a:r>
            <a:r>
              <a:rPr lang="en-US" sz="2200" b="1" dirty="0" err="1" smtClean="0">
                <a:solidFill>
                  <a:schemeClr val="tx1"/>
                </a:solidFill>
                <a:latin typeface="Times New Roman"/>
                <a:cs typeface="Times New Roman"/>
              </a:rPr>
              <a:t>Stanskas</a:t>
            </a:r>
            <a:r>
              <a:rPr lang="en-US" sz="2200" dirty="0" smtClean="0">
                <a:solidFill>
                  <a:schemeClr val="tx1"/>
                </a:solidFill>
                <a:latin typeface="Times New Roman"/>
                <a:cs typeface="Times New Roman"/>
              </a:rPr>
              <a:t>, Vice President, ASCCC</a:t>
            </a:r>
            <a:endParaRPr lang="en-US" sz="2200" b="1" dirty="0">
              <a:solidFill>
                <a:schemeClr val="tx1"/>
              </a:solidFill>
              <a:latin typeface="Times New Roman"/>
              <a:cs typeface="Times New Roman"/>
            </a:endParaRPr>
          </a:p>
          <a:p>
            <a:endParaRPr lang="en-US" dirty="0">
              <a:solidFill>
                <a:schemeClr val="tx1"/>
              </a:solidFill>
              <a:latin typeface="Times New Roman"/>
              <a:cs typeface="Times New Roman"/>
            </a:endParaRPr>
          </a:p>
          <a:p>
            <a:pPr algn="ctr"/>
            <a:r>
              <a:rPr lang="en-US" sz="2000" dirty="0" smtClean="0">
                <a:solidFill>
                  <a:schemeClr val="accent1">
                    <a:lumMod val="60000"/>
                    <a:lumOff val="40000"/>
                  </a:schemeClr>
                </a:solidFill>
                <a:latin typeface="Times New Roman"/>
                <a:cs typeface="Times New Roman"/>
              </a:rPr>
              <a:t>Curriculum Institute 2017</a:t>
            </a:r>
          </a:p>
          <a:p>
            <a:pPr algn="ctr"/>
            <a:r>
              <a:rPr lang="en-US" sz="2000" dirty="0" smtClean="0">
                <a:solidFill>
                  <a:schemeClr val="accent1">
                    <a:lumMod val="60000"/>
                    <a:lumOff val="40000"/>
                  </a:schemeClr>
                </a:solidFill>
                <a:latin typeface="Times New Roman"/>
                <a:cs typeface="Times New Roman"/>
              </a:rPr>
              <a:t>Riverside, July, 14, 2017</a:t>
            </a:r>
            <a:endParaRPr lang="en-US" sz="2000" dirty="0">
              <a:solidFill>
                <a:schemeClr val="accent1">
                  <a:lumMod val="60000"/>
                  <a:lumOff val="40000"/>
                </a:schemeClr>
              </a:solidFill>
              <a:latin typeface="Times New Roman"/>
              <a:cs typeface="Times New Roman"/>
            </a:endParaRPr>
          </a:p>
        </p:txBody>
      </p:sp>
      <p:pic>
        <p:nvPicPr>
          <p:cNvPr id="5" name="Picture 4" descr="ASCCC_Logo"/>
          <p:cNvPicPr/>
          <p:nvPr/>
        </p:nvPicPr>
        <p:blipFill>
          <a:blip r:embed="rId3"/>
          <a:srcRect/>
          <a:stretch>
            <a:fillRect/>
          </a:stretch>
        </p:blipFill>
        <p:spPr bwMode="auto">
          <a:xfrm>
            <a:off x="2249507" y="400050"/>
            <a:ext cx="4231670" cy="786470"/>
          </a:xfrm>
          <a:prstGeom prst="rect">
            <a:avLst/>
          </a:prstGeom>
          <a:noFill/>
          <a:ln w="9525">
            <a:noFill/>
            <a:miter lim="800000"/>
            <a:headEnd/>
            <a:tailEnd/>
          </a:ln>
        </p:spPr>
      </p:pic>
    </p:spTree>
    <p:extLst>
      <p:ext uri="{BB962C8B-B14F-4D97-AF65-F5344CB8AC3E}">
        <p14:creationId xmlns:p14="http://schemas.microsoft.com/office/powerpoint/2010/main" val="25713850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a:cs typeface="Times New Roman"/>
              </a:rPr>
              <a:t>GE AP </a:t>
            </a:r>
            <a:r>
              <a:rPr lang="en-US" dirty="0" smtClean="0">
                <a:latin typeface="Times New Roman"/>
                <a:cs typeface="Times New Roman"/>
              </a:rPr>
              <a:t>Credit Policy</a:t>
            </a:r>
            <a:endParaRPr lang="en-US" dirty="0">
              <a:latin typeface="Times New Roman"/>
              <a:cs typeface="Times New Roman"/>
            </a:endParaRPr>
          </a:p>
        </p:txBody>
      </p:sp>
      <p:sp>
        <p:nvSpPr>
          <p:cNvPr id="3" name="Content Placeholder 2"/>
          <p:cNvSpPr>
            <a:spLocks noGrp="1"/>
          </p:cNvSpPr>
          <p:nvPr>
            <p:ph idx="1"/>
          </p:nvPr>
        </p:nvSpPr>
        <p:spPr/>
        <p:txBody>
          <a:bodyPr/>
          <a:lstStyle/>
          <a:p>
            <a:r>
              <a:rPr lang="en-US" dirty="0" smtClean="0">
                <a:latin typeface="Times New Roman"/>
                <a:cs typeface="Times New Roman"/>
              </a:rPr>
              <a:t>Survey to the field went out in late November 2016</a:t>
            </a:r>
          </a:p>
          <a:p>
            <a:r>
              <a:rPr lang="en-US" dirty="0" smtClean="0">
                <a:latin typeface="Times New Roman"/>
                <a:cs typeface="Times New Roman"/>
              </a:rPr>
              <a:t>Educational Policies Committee made recommendations</a:t>
            </a:r>
          </a:p>
          <a:p>
            <a:r>
              <a:rPr lang="en-US" dirty="0" smtClean="0">
                <a:latin typeface="Times New Roman"/>
                <a:cs typeface="Times New Roman"/>
              </a:rPr>
              <a:t>Results were analyzed in January 2017</a:t>
            </a:r>
          </a:p>
          <a:p>
            <a:r>
              <a:rPr lang="en-US" dirty="0" smtClean="0">
                <a:latin typeface="Times New Roman"/>
                <a:cs typeface="Times New Roman"/>
              </a:rPr>
              <a:t>Policy writing began in January 2017</a:t>
            </a:r>
          </a:p>
          <a:p>
            <a:pPr lvl="1"/>
            <a:r>
              <a:rPr lang="en-US" dirty="0" smtClean="0">
                <a:latin typeface="Times New Roman"/>
                <a:cs typeface="Times New Roman"/>
              </a:rPr>
              <a:t>Raul </a:t>
            </a:r>
            <a:r>
              <a:rPr lang="en-US" dirty="0" err="1" smtClean="0">
                <a:latin typeface="Times New Roman"/>
                <a:cs typeface="Times New Roman"/>
              </a:rPr>
              <a:t>Arambula</a:t>
            </a:r>
            <a:r>
              <a:rPr lang="en-US" dirty="0" smtClean="0">
                <a:latin typeface="Times New Roman"/>
                <a:cs typeface="Times New Roman"/>
              </a:rPr>
              <a:t>, CCCCO</a:t>
            </a:r>
          </a:p>
          <a:p>
            <a:pPr lvl="1"/>
            <a:r>
              <a:rPr lang="en-US" dirty="0" smtClean="0">
                <a:latin typeface="Times New Roman"/>
                <a:cs typeface="Times New Roman"/>
              </a:rPr>
              <a:t>David </a:t>
            </a:r>
            <a:r>
              <a:rPr lang="en-US" dirty="0" err="1" smtClean="0">
                <a:latin typeface="Times New Roman"/>
                <a:cs typeface="Times New Roman"/>
              </a:rPr>
              <a:t>DeGroot</a:t>
            </a:r>
            <a:r>
              <a:rPr lang="en-US" dirty="0" smtClean="0">
                <a:latin typeface="Times New Roman"/>
                <a:cs typeface="Times New Roman"/>
              </a:rPr>
              <a:t>, Allan Hancock College</a:t>
            </a:r>
          </a:p>
          <a:p>
            <a:pPr lvl="1"/>
            <a:r>
              <a:rPr lang="en-US" dirty="0" smtClean="0">
                <a:latin typeface="Times New Roman"/>
                <a:cs typeface="Times New Roman"/>
              </a:rPr>
              <a:t>Jackie </a:t>
            </a:r>
            <a:r>
              <a:rPr lang="en-US" dirty="0" err="1" smtClean="0">
                <a:latin typeface="Times New Roman"/>
                <a:cs typeface="Times New Roman"/>
              </a:rPr>
              <a:t>Escajeda</a:t>
            </a:r>
            <a:r>
              <a:rPr lang="en-US" dirty="0" smtClean="0">
                <a:latin typeface="Times New Roman"/>
                <a:cs typeface="Times New Roman"/>
              </a:rPr>
              <a:t>, CCCCO</a:t>
            </a:r>
          </a:p>
          <a:p>
            <a:pPr lvl="1"/>
            <a:r>
              <a:rPr lang="en-US" dirty="0" smtClean="0">
                <a:latin typeface="Times New Roman"/>
                <a:cs typeface="Times New Roman"/>
              </a:rPr>
              <a:t>Jake Knapp, CCCCO Legal Counsel</a:t>
            </a:r>
          </a:p>
          <a:p>
            <a:pPr lvl="1"/>
            <a:r>
              <a:rPr lang="en-US" dirty="0" err="1" smtClean="0">
                <a:latin typeface="Times New Roman"/>
                <a:cs typeface="Times New Roman"/>
              </a:rPr>
              <a:t>Ginni</a:t>
            </a:r>
            <a:r>
              <a:rPr lang="en-US" dirty="0" smtClean="0">
                <a:latin typeface="Times New Roman"/>
                <a:cs typeface="Times New Roman"/>
              </a:rPr>
              <a:t> May, ASCCC </a:t>
            </a:r>
          </a:p>
          <a:p>
            <a:r>
              <a:rPr lang="en-US" dirty="0" smtClean="0">
                <a:latin typeface="Times New Roman"/>
                <a:cs typeface="Times New Roman"/>
              </a:rPr>
              <a:t>California </a:t>
            </a:r>
            <a:r>
              <a:rPr lang="en-US" dirty="0" err="1" smtClean="0">
                <a:latin typeface="Times New Roman"/>
                <a:cs typeface="Times New Roman"/>
              </a:rPr>
              <a:t>Intersegmental</a:t>
            </a:r>
            <a:r>
              <a:rPr lang="en-US" dirty="0" smtClean="0">
                <a:latin typeface="Times New Roman"/>
                <a:cs typeface="Times New Roman"/>
              </a:rPr>
              <a:t> Articulation Council (CIAC) made recommendations</a:t>
            </a:r>
          </a:p>
          <a:p>
            <a:r>
              <a:rPr lang="en-US" dirty="0" smtClean="0">
                <a:latin typeface="Times New Roman"/>
                <a:cs typeface="Times New Roman"/>
              </a:rPr>
              <a:t>Policy Distributed by CCCCO on March 30, 2017</a:t>
            </a:r>
          </a:p>
          <a:p>
            <a:endParaRPr lang="en-US" dirty="0">
              <a:latin typeface="Times New Roman"/>
              <a:cs typeface="Times New Roman"/>
            </a:endParaRPr>
          </a:p>
        </p:txBody>
      </p:sp>
    </p:spTree>
    <p:extLst>
      <p:ext uri="{BB962C8B-B14F-4D97-AF65-F5344CB8AC3E}">
        <p14:creationId xmlns:p14="http://schemas.microsoft.com/office/powerpoint/2010/main" val="2665576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a:cs typeface="Times New Roman"/>
              </a:rPr>
              <a:t>GE AP </a:t>
            </a:r>
            <a:r>
              <a:rPr lang="en-US" dirty="0" smtClean="0">
                <a:latin typeface="Times New Roman"/>
                <a:cs typeface="Times New Roman"/>
              </a:rPr>
              <a:t>Credit Policy</a:t>
            </a:r>
            <a:endParaRPr lang="en-US" dirty="0">
              <a:latin typeface="Times New Roman"/>
              <a:cs typeface="Times New Roman"/>
            </a:endParaRPr>
          </a:p>
        </p:txBody>
      </p:sp>
      <p:sp>
        <p:nvSpPr>
          <p:cNvPr id="3" name="Content Placeholder 2"/>
          <p:cNvSpPr>
            <a:spLocks noGrp="1"/>
          </p:cNvSpPr>
          <p:nvPr>
            <p:ph idx="1"/>
          </p:nvPr>
        </p:nvSpPr>
        <p:spPr/>
        <p:txBody>
          <a:bodyPr>
            <a:normAutofit fontScale="92500" lnSpcReduction="10000"/>
          </a:bodyPr>
          <a:lstStyle/>
          <a:p>
            <a:pPr>
              <a:spcAft>
                <a:spcPts val="600"/>
              </a:spcAft>
            </a:pPr>
            <a:r>
              <a:rPr lang="en-US" dirty="0" smtClean="0">
                <a:latin typeface="Times New Roman"/>
                <a:cs typeface="Times New Roman"/>
              </a:rPr>
              <a:t>Does NOT apply to courses to meet majors requirements.</a:t>
            </a:r>
          </a:p>
          <a:p>
            <a:pPr>
              <a:spcAft>
                <a:spcPts val="600"/>
              </a:spcAft>
            </a:pPr>
            <a:r>
              <a:rPr lang="en-US" dirty="0" smtClean="0">
                <a:latin typeface="Times New Roman"/>
                <a:cs typeface="Times New Roman"/>
              </a:rPr>
              <a:t>Policy will be reviewed and revised periodically to align with policies of other post secondary educational institutions, AND as needed for California community colleges.</a:t>
            </a:r>
          </a:p>
          <a:p>
            <a:pPr>
              <a:spcAft>
                <a:spcPts val="600"/>
              </a:spcAft>
            </a:pPr>
            <a:r>
              <a:rPr lang="en-US" dirty="0" smtClean="0">
                <a:latin typeface="Times New Roman"/>
                <a:cs typeface="Times New Roman"/>
              </a:rPr>
              <a:t>All California community colleges must post this policy on their website.</a:t>
            </a:r>
            <a:endParaRPr lang="en-US" dirty="0">
              <a:latin typeface="Times New Roman"/>
              <a:cs typeface="Times New Roman"/>
            </a:endParaRPr>
          </a:p>
          <a:p>
            <a:pPr>
              <a:spcAft>
                <a:spcPts val="600"/>
              </a:spcAft>
            </a:pPr>
            <a:r>
              <a:rPr lang="en-US" dirty="0" smtClean="0">
                <a:latin typeface="Times New Roman"/>
                <a:cs typeface="Times New Roman"/>
              </a:rPr>
              <a:t>If </a:t>
            </a:r>
            <a:r>
              <a:rPr lang="en-US" dirty="0">
                <a:latin typeface="Times New Roman"/>
                <a:cs typeface="Times New Roman"/>
              </a:rPr>
              <a:t>the college does not have a course similar in content to the AP Examination, then the college shall award credit for the indicated GE Area as shown on the California Community </a:t>
            </a:r>
            <a:r>
              <a:rPr lang="en-US" dirty="0" smtClean="0">
                <a:latin typeface="Times New Roman"/>
                <a:cs typeface="Times New Roman"/>
              </a:rPr>
              <a:t>College GE </a:t>
            </a:r>
            <a:r>
              <a:rPr lang="en-US" dirty="0">
                <a:latin typeface="Times New Roman"/>
                <a:cs typeface="Times New Roman"/>
              </a:rPr>
              <a:t>AP List. If there is no GE Area that fits the AP Examination, the college may award elective credit. </a:t>
            </a:r>
          </a:p>
          <a:p>
            <a:pPr>
              <a:spcAft>
                <a:spcPts val="600"/>
              </a:spcAft>
            </a:pPr>
            <a:r>
              <a:rPr lang="en-US" dirty="0" smtClean="0">
                <a:latin typeface="Times New Roman"/>
                <a:cs typeface="Times New Roman"/>
              </a:rPr>
              <a:t>This </a:t>
            </a:r>
            <a:r>
              <a:rPr lang="en-US" dirty="0">
                <a:latin typeface="Times New Roman"/>
                <a:cs typeface="Times New Roman"/>
              </a:rPr>
              <a:t>policy does not address course-to</a:t>
            </a:r>
            <a:r>
              <a:rPr lang="en-US" dirty="0" smtClean="0">
                <a:latin typeface="Times New Roman"/>
                <a:cs typeface="Times New Roman"/>
              </a:rPr>
              <a:t>-course </a:t>
            </a:r>
            <a:r>
              <a:rPr lang="en-US" dirty="0">
                <a:latin typeface="Times New Roman"/>
                <a:cs typeface="Times New Roman"/>
              </a:rPr>
              <a:t>awarding of AP credit as that is a local decision made by the appropriate discipline </a:t>
            </a:r>
            <a:r>
              <a:rPr lang="en-US" dirty="0" smtClean="0">
                <a:latin typeface="Times New Roman"/>
                <a:cs typeface="Times New Roman"/>
              </a:rPr>
              <a:t>faculty. </a:t>
            </a:r>
            <a:endParaRPr lang="en-US" dirty="0">
              <a:latin typeface="Times New Roman"/>
              <a:cs typeface="Times New Roman"/>
            </a:endParaRPr>
          </a:p>
        </p:txBody>
      </p:sp>
    </p:spTree>
    <p:extLst>
      <p:ext uri="{BB962C8B-B14F-4D97-AF65-F5344CB8AC3E}">
        <p14:creationId xmlns:p14="http://schemas.microsoft.com/office/powerpoint/2010/main" val="3234391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a:cs typeface="Times New Roman"/>
              </a:rPr>
              <a:t>GE AP </a:t>
            </a:r>
            <a:r>
              <a:rPr lang="en-US" dirty="0" smtClean="0">
                <a:latin typeface="Times New Roman"/>
                <a:cs typeface="Times New Roman"/>
              </a:rPr>
              <a:t>Credit</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pPr marL="0" indent="0">
              <a:buNone/>
            </a:pPr>
            <a:r>
              <a:rPr lang="en-US" b="1" dirty="0" smtClean="0">
                <a:latin typeface="Times New Roman"/>
                <a:cs typeface="Times New Roman"/>
              </a:rPr>
              <a:t>California Community College General Education Advanced Placement (CCC GE AP) List:</a:t>
            </a:r>
          </a:p>
          <a:p>
            <a:pPr marL="0" indent="0">
              <a:buNone/>
            </a:pPr>
            <a:r>
              <a:rPr lang="en-US" dirty="0">
                <a:latin typeface="Times New Roman"/>
                <a:cs typeface="Times New Roman"/>
              </a:rPr>
              <a:t>Advanced Placement score of 3, 4, or 5 is required for general education certification. </a:t>
            </a:r>
            <a:endParaRPr lang="en-US" dirty="0" smtClean="0">
              <a:latin typeface="Times New Roman"/>
              <a:cs typeface="Times New Roman"/>
            </a:endParaRPr>
          </a:p>
          <a:p>
            <a:pPr marL="0" indent="0">
              <a:buNone/>
            </a:pPr>
            <a:endParaRPr lang="en-US" dirty="0" smtClean="0">
              <a:latin typeface="Times New Roman"/>
              <a:cs typeface="Times New Roman"/>
            </a:endParaRPr>
          </a:p>
          <a:p>
            <a:pPr marL="0" indent="0">
              <a:buNone/>
            </a:pPr>
            <a:r>
              <a:rPr lang="en-US" dirty="0" smtClean="0">
                <a:latin typeface="Times New Roman"/>
                <a:cs typeface="Times New Roman"/>
              </a:rPr>
              <a:t>Example:</a:t>
            </a:r>
          </a:p>
          <a:p>
            <a:pPr marL="0" indent="0">
              <a:spcBef>
                <a:spcPts val="0"/>
              </a:spcBef>
              <a:buNone/>
            </a:pPr>
            <a:r>
              <a:rPr lang="en-US" dirty="0" smtClean="0">
                <a:latin typeface="Times New Roman"/>
                <a:cs typeface="Times New Roman"/>
              </a:rPr>
              <a:t>						   Minimum</a:t>
            </a:r>
          </a:p>
          <a:p>
            <a:pPr marL="0" indent="0">
              <a:spcBef>
                <a:spcPts val="0"/>
              </a:spcBef>
              <a:buNone/>
            </a:pPr>
            <a:r>
              <a:rPr lang="en-US" u="sng" dirty="0">
                <a:latin typeface="Times New Roman"/>
                <a:cs typeface="Times New Roman"/>
              </a:rPr>
              <a:t>AP Examination </a:t>
            </a:r>
            <a:r>
              <a:rPr lang="en-US" u="sng" dirty="0" smtClean="0">
                <a:latin typeface="Times New Roman"/>
                <a:cs typeface="Times New Roman"/>
              </a:rPr>
              <a:t>	CCC </a:t>
            </a:r>
            <a:r>
              <a:rPr lang="en-US" u="sng" dirty="0">
                <a:latin typeface="Times New Roman"/>
                <a:cs typeface="Times New Roman"/>
              </a:rPr>
              <a:t>GE Areas </a:t>
            </a:r>
            <a:r>
              <a:rPr lang="en-US" u="sng" dirty="0" smtClean="0">
                <a:latin typeface="Times New Roman"/>
                <a:cs typeface="Times New Roman"/>
              </a:rPr>
              <a:t>	Semester </a:t>
            </a:r>
            <a:r>
              <a:rPr lang="en-US" u="sng" dirty="0">
                <a:latin typeface="Times New Roman"/>
                <a:cs typeface="Times New Roman"/>
              </a:rPr>
              <a:t>Units </a:t>
            </a:r>
          </a:p>
          <a:p>
            <a:pPr marL="0" indent="0">
              <a:buNone/>
            </a:pPr>
            <a:r>
              <a:rPr lang="en-US" dirty="0">
                <a:latin typeface="Times New Roman"/>
                <a:cs typeface="Times New Roman"/>
              </a:rPr>
              <a:t>Art History </a:t>
            </a:r>
            <a:r>
              <a:rPr lang="en-US" dirty="0" smtClean="0">
                <a:latin typeface="Times New Roman"/>
                <a:cs typeface="Times New Roman"/>
              </a:rPr>
              <a:t>		Humanities 			3 </a:t>
            </a:r>
          </a:p>
          <a:p>
            <a:pPr marL="0" indent="0">
              <a:buNone/>
            </a:pPr>
            <a:endParaRPr lang="en-US" dirty="0" smtClean="0">
              <a:latin typeface="Times New Roman"/>
              <a:cs typeface="Times New Roman"/>
            </a:endParaRPr>
          </a:p>
        </p:txBody>
      </p:sp>
    </p:spTree>
    <p:extLst>
      <p:ext uri="{BB962C8B-B14F-4D97-AF65-F5344CB8AC3E}">
        <p14:creationId xmlns:p14="http://schemas.microsoft.com/office/powerpoint/2010/main" val="3840411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a:cs typeface="Times New Roman"/>
              </a:rPr>
              <a:t>GE AP </a:t>
            </a:r>
            <a:r>
              <a:rPr lang="en-US" dirty="0" smtClean="0">
                <a:latin typeface="Times New Roman"/>
                <a:cs typeface="Times New Roman"/>
              </a:rPr>
              <a:t>Credit</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pPr marL="0" indent="0">
              <a:buNone/>
            </a:pPr>
            <a:r>
              <a:rPr lang="en-US" b="1" dirty="0" smtClean="0">
                <a:latin typeface="Times New Roman"/>
                <a:cs typeface="Times New Roman"/>
              </a:rPr>
              <a:t>FAQs sent by CO: </a:t>
            </a:r>
            <a:r>
              <a:rPr lang="en-US" i="1" dirty="0" smtClean="0">
                <a:latin typeface="Times New Roman"/>
                <a:cs typeface="Times New Roman"/>
              </a:rPr>
              <a:t>Where to find it</a:t>
            </a:r>
            <a:r>
              <a:rPr lang="mr-IN" i="1" dirty="0" smtClean="0">
                <a:latin typeface="Times New Roman"/>
                <a:cs typeface="Times New Roman"/>
              </a:rPr>
              <a:t>…</a:t>
            </a:r>
            <a:r>
              <a:rPr lang="en-US" i="1" dirty="0" smtClean="0">
                <a:latin typeface="Times New Roman"/>
                <a:cs typeface="Times New Roman"/>
              </a:rPr>
              <a:t>add link</a:t>
            </a:r>
            <a:r>
              <a:rPr lang="mr-IN" i="1" dirty="0" smtClean="0">
                <a:latin typeface="Times New Roman"/>
                <a:cs typeface="Times New Roman"/>
              </a:rPr>
              <a:t>…</a:t>
            </a:r>
            <a:endParaRPr lang="en-US" i="1" dirty="0" smtClean="0">
              <a:latin typeface="Times New Roman"/>
              <a:cs typeface="Times New Roman"/>
            </a:endParaRPr>
          </a:p>
          <a:p>
            <a:pPr marL="0" indent="0">
              <a:buNone/>
            </a:pPr>
            <a:endParaRPr lang="en-US" b="1" dirty="0" smtClean="0">
              <a:latin typeface="Times New Roman"/>
              <a:cs typeface="Times New Roman"/>
            </a:endParaRPr>
          </a:p>
          <a:p>
            <a:r>
              <a:rPr lang="en-US" dirty="0" smtClean="0">
                <a:latin typeface="Times New Roman"/>
                <a:cs typeface="Times New Roman"/>
              </a:rPr>
              <a:t>Colleges must allow students GE certification according to the CCC GE AP List.</a:t>
            </a:r>
          </a:p>
          <a:p>
            <a:endParaRPr lang="en-US" dirty="0" smtClean="0">
              <a:latin typeface="Times New Roman"/>
              <a:cs typeface="Times New Roman"/>
            </a:endParaRPr>
          </a:p>
          <a:p>
            <a:r>
              <a:rPr lang="en-US" dirty="0" smtClean="0">
                <a:latin typeface="Times New Roman"/>
                <a:cs typeface="Times New Roman"/>
              </a:rPr>
              <a:t>Colleges </a:t>
            </a:r>
            <a:r>
              <a:rPr lang="en-US" dirty="0">
                <a:latin typeface="Times New Roman"/>
                <a:cs typeface="Times New Roman"/>
              </a:rPr>
              <a:t>may </a:t>
            </a:r>
            <a:r>
              <a:rPr lang="en-US" dirty="0" smtClean="0">
                <a:latin typeface="Times New Roman"/>
                <a:cs typeface="Times New Roman"/>
              </a:rPr>
              <a:t>allow </a:t>
            </a:r>
            <a:r>
              <a:rPr lang="en-US" dirty="0">
                <a:latin typeface="Times New Roman"/>
                <a:cs typeface="Times New Roman"/>
              </a:rPr>
              <a:t>certification using the CSU GE AP and IGETC AP Lists</a:t>
            </a:r>
            <a:r>
              <a:rPr lang="en-US" dirty="0" smtClean="0">
                <a:latin typeface="Times New Roman"/>
                <a:cs typeface="Times New Roman"/>
              </a:rPr>
              <a:t>.</a:t>
            </a:r>
          </a:p>
          <a:p>
            <a:endParaRPr lang="en-US" dirty="0">
              <a:latin typeface="Times New Roman"/>
              <a:cs typeface="Times New Roman"/>
            </a:endParaRPr>
          </a:p>
          <a:p>
            <a:r>
              <a:rPr lang="en-US" dirty="0" smtClean="0">
                <a:latin typeface="Times New Roman"/>
                <a:cs typeface="Times New Roman"/>
              </a:rPr>
              <a:t>What about the College Catalog?</a:t>
            </a:r>
          </a:p>
          <a:p>
            <a:endParaRPr lang="en-US" dirty="0">
              <a:latin typeface="Times New Roman"/>
              <a:cs typeface="Times New Roman"/>
            </a:endParaRPr>
          </a:p>
          <a:p>
            <a:r>
              <a:rPr lang="en-US" dirty="0" smtClean="0">
                <a:latin typeface="Times New Roman"/>
                <a:cs typeface="Times New Roman"/>
              </a:rPr>
              <a:t>What about</a:t>
            </a:r>
            <a:r>
              <a:rPr lang="mr-IN" dirty="0" smtClean="0">
                <a:latin typeface="Times New Roman"/>
                <a:cs typeface="Times New Roman"/>
              </a:rPr>
              <a:t>…</a:t>
            </a:r>
            <a:r>
              <a:rPr lang="en-US" dirty="0" smtClean="0">
                <a:latin typeface="Times New Roman"/>
                <a:cs typeface="Times New Roman"/>
              </a:rPr>
              <a:t>?</a:t>
            </a:r>
          </a:p>
          <a:p>
            <a:pPr marL="0" indent="0">
              <a:buNone/>
            </a:pPr>
            <a:endParaRPr lang="en-US" b="1" dirty="0">
              <a:latin typeface="Times New Roman"/>
              <a:cs typeface="Times New Roman"/>
            </a:endParaRPr>
          </a:p>
        </p:txBody>
      </p:sp>
    </p:spTree>
    <p:extLst>
      <p:ext uri="{BB962C8B-B14F-4D97-AF65-F5344CB8AC3E}">
        <p14:creationId xmlns:p14="http://schemas.microsoft.com/office/powerpoint/2010/main" val="2907358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78"/>
            <a:ext cx="8229600" cy="2772716"/>
          </a:xfrm>
        </p:spPr>
        <p:txBody>
          <a:bodyPr>
            <a:normAutofit/>
          </a:bodyPr>
          <a:lstStyle/>
          <a:p>
            <a:pPr algn="ctr">
              <a:spcAft>
                <a:spcPts val="1200"/>
              </a:spcAft>
            </a:pPr>
            <a:r>
              <a:rPr lang="en-US" dirty="0">
                <a:latin typeface="Times New Roman"/>
                <a:cs typeface="Times New Roman"/>
              </a:rPr>
              <a:t>Academic Senate of the California State University Quantitative Reasoning Task Force Report and Recommendations (Resolution 15.01 Fall 2016)</a:t>
            </a:r>
          </a:p>
        </p:txBody>
      </p:sp>
      <p:sp>
        <p:nvSpPr>
          <p:cNvPr id="3" name="Content Placeholder 2"/>
          <p:cNvSpPr>
            <a:spLocks noGrp="1"/>
          </p:cNvSpPr>
          <p:nvPr>
            <p:ph idx="1"/>
          </p:nvPr>
        </p:nvSpPr>
        <p:spPr>
          <a:xfrm>
            <a:off x="457199" y="3273594"/>
            <a:ext cx="8229601" cy="3203405"/>
          </a:xfrm>
        </p:spPr>
        <p:txBody>
          <a:bodyPr>
            <a:normAutofit fontScale="70000" lnSpcReduction="20000"/>
          </a:bodyPr>
          <a:lstStyle/>
          <a:p>
            <a:pPr>
              <a:lnSpc>
                <a:spcPct val="120000"/>
              </a:lnSpc>
              <a:spcAft>
                <a:spcPts val="600"/>
              </a:spcAft>
            </a:pPr>
            <a:r>
              <a:rPr lang="en-US" sz="2800" dirty="0">
                <a:latin typeface="Times New Roman"/>
                <a:cs typeface="Times New Roman"/>
              </a:rPr>
              <a:t>Resolved, That the Academic Senate for California Community Colleges urge local academic senates and curriculum committees to disseminate the Academic Senate of California State University Quantitative Reasoning Task Force Report and to respond in ways they deem appropriate; and</a:t>
            </a:r>
          </a:p>
          <a:p>
            <a:pPr>
              <a:lnSpc>
                <a:spcPct val="120000"/>
              </a:lnSpc>
              <a:spcAft>
                <a:spcPts val="600"/>
              </a:spcAft>
            </a:pPr>
            <a:r>
              <a:rPr lang="en-US" sz="2800" dirty="0">
                <a:latin typeface="Times New Roman"/>
                <a:cs typeface="Times New Roman"/>
              </a:rPr>
              <a:t>Resolved, That the Academic Senate for California Community Colleges consult with local senates, discipline faculty, and other appropriate constituencies to determine an appropriate response to the Academic Senate of California State University Quantitative Reasoning Task Force Report and bring that response back to the Spring 2017 Plenary Session.</a:t>
            </a:r>
            <a:endParaRPr lang="en-US" sz="2600" dirty="0">
              <a:latin typeface="Times New Roman"/>
              <a:cs typeface="Times New Roman"/>
            </a:endParaRPr>
          </a:p>
          <a:p>
            <a:pPr marL="0" indent="0">
              <a:lnSpc>
                <a:spcPct val="120000"/>
              </a:lnSpc>
              <a:spcAft>
                <a:spcPts val="600"/>
              </a:spcAft>
              <a:buNone/>
            </a:pPr>
            <a:endParaRPr lang="en-US" sz="2600" dirty="0">
              <a:latin typeface="Times New Roman"/>
              <a:cs typeface="Times New Roman"/>
            </a:endParaRPr>
          </a:p>
        </p:txBody>
      </p:sp>
    </p:spTree>
    <p:extLst>
      <p:ext uri="{BB962C8B-B14F-4D97-AF65-F5344CB8AC3E}">
        <p14:creationId xmlns:p14="http://schemas.microsoft.com/office/powerpoint/2010/main" val="234708238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History – CCC </a:t>
            </a:r>
            <a:r>
              <a:rPr lang="en-US" dirty="0">
                <a:latin typeface="Times New Roman"/>
                <a:cs typeface="Times New Roman"/>
              </a:rPr>
              <a:t>Math Requirement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latin typeface="Times New Roman"/>
                <a:cs typeface="Times New Roman"/>
              </a:rPr>
              <a:t>Associate </a:t>
            </a:r>
            <a:r>
              <a:rPr lang="en-US" dirty="0">
                <a:latin typeface="Times New Roman"/>
                <a:cs typeface="Times New Roman"/>
              </a:rPr>
              <a:t>Degree Requirements </a:t>
            </a:r>
            <a:r>
              <a:rPr lang="en-US" dirty="0" smtClean="0">
                <a:latin typeface="Times New Roman"/>
                <a:cs typeface="Times New Roman"/>
              </a:rPr>
              <a:t>for math competency: </a:t>
            </a:r>
            <a:r>
              <a:rPr lang="mr-IN" dirty="0" smtClean="0">
                <a:latin typeface="Times New Roman"/>
                <a:cs typeface="Times New Roman"/>
              </a:rPr>
              <a:t>…</a:t>
            </a:r>
            <a:r>
              <a:rPr lang="en-US" dirty="0" smtClean="0">
                <a:latin typeface="Times New Roman"/>
                <a:cs typeface="Times New Roman"/>
              </a:rPr>
              <a:t>either </a:t>
            </a:r>
            <a:r>
              <a:rPr lang="en-US" dirty="0">
                <a:latin typeface="Times New Roman"/>
                <a:cs typeface="Times New Roman"/>
              </a:rPr>
              <a:t>Intermediate Algebra or another mathematics course at the same level, with the same rigor and with Elementary Algebra as a prerequisite, approved locally (from Title 5 § 55063)</a:t>
            </a:r>
          </a:p>
          <a:p>
            <a:pPr marL="0" indent="0">
              <a:buNone/>
            </a:pPr>
            <a:endParaRPr lang="en-US" dirty="0" smtClean="0">
              <a:latin typeface="Times New Roman"/>
              <a:cs typeface="Times New Roman"/>
            </a:endParaRPr>
          </a:p>
          <a:p>
            <a:pPr marL="0" indent="0">
              <a:buNone/>
            </a:pPr>
            <a:r>
              <a:rPr lang="en-US" dirty="0" smtClean="0">
                <a:latin typeface="Times New Roman"/>
                <a:cs typeface="Times New Roman"/>
              </a:rPr>
              <a:t>Title </a:t>
            </a:r>
            <a:r>
              <a:rPr lang="en-US" dirty="0">
                <a:latin typeface="Times New Roman"/>
                <a:cs typeface="Times New Roman"/>
              </a:rPr>
              <a:t>5 </a:t>
            </a:r>
            <a:r>
              <a:rPr lang="en-US" dirty="0" smtClean="0">
                <a:latin typeface="Times New Roman"/>
                <a:cs typeface="Times New Roman"/>
              </a:rPr>
              <a:t>language also </a:t>
            </a:r>
            <a:r>
              <a:rPr lang="en-US" dirty="0">
                <a:latin typeface="Times New Roman"/>
                <a:cs typeface="Times New Roman"/>
              </a:rPr>
              <a:t>includes…</a:t>
            </a:r>
          </a:p>
          <a:p>
            <a:pPr marL="0" indent="0">
              <a:buNone/>
            </a:pPr>
            <a:endParaRPr lang="en-US" dirty="0">
              <a:latin typeface="Times New Roman"/>
              <a:cs typeface="Times New Roman"/>
            </a:endParaRPr>
          </a:p>
          <a:p>
            <a:r>
              <a:rPr lang="en-US" b="1" dirty="0">
                <a:latin typeface="Times New Roman"/>
                <a:cs typeface="Times New Roman"/>
              </a:rPr>
              <a:t>The competency requirements for</a:t>
            </a:r>
            <a:r>
              <a:rPr lang="en-US" dirty="0">
                <a:latin typeface="Times New Roman"/>
                <a:cs typeface="Times New Roman"/>
              </a:rPr>
              <a:t> written expression and </a:t>
            </a:r>
            <a:r>
              <a:rPr lang="en-US" b="1" dirty="0">
                <a:latin typeface="Times New Roman"/>
                <a:cs typeface="Times New Roman"/>
              </a:rPr>
              <a:t>mathematics may also be met by obtaining a satisfactory grade in courses in</a:t>
            </a:r>
            <a:r>
              <a:rPr lang="en-US" dirty="0">
                <a:latin typeface="Times New Roman"/>
                <a:cs typeface="Times New Roman"/>
              </a:rPr>
              <a:t> English and </a:t>
            </a:r>
            <a:r>
              <a:rPr lang="en-US" b="1" dirty="0">
                <a:latin typeface="Times New Roman"/>
                <a:cs typeface="Times New Roman"/>
              </a:rPr>
              <a:t>mathematics taught in or on behalf of other departments and which, as determined by the local governing board, require entrance skills at a level equivalent to those necessary for </a:t>
            </a:r>
            <a:r>
              <a:rPr lang="en-US" dirty="0">
                <a:latin typeface="Times New Roman"/>
                <a:cs typeface="Times New Roman"/>
              </a:rPr>
              <a:t>Freshman Composition and </a:t>
            </a:r>
            <a:r>
              <a:rPr lang="en-US" b="1" dirty="0">
                <a:latin typeface="Times New Roman"/>
                <a:cs typeface="Times New Roman"/>
              </a:rPr>
              <a:t>Intermediate Algebra </a:t>
            </a:r>
            <a:r>
              <a:rPr lang="en-US" dirty="0">
                <a:latin typeface="Times New Roman"/>
                <a:cs typeface="Times New Roman"/>
              </a:rPr>
              <a:t>respectively.</a:t>
            </a:r>
          </a:p>
          <a:p>
            <a:endParaRPr lang="en-US" dirty="0"/>
          </a:p>
        </p:txBody>
      </p:sp>
    </p:spTree>
    <p:extLst>
      <p:ext uri="{BB962C8B-B14F-4D97-AF65-F5344CB8AC3E}">
        <p14:creationId xmlns:p14="http://schemas.microsoft.com/office/powerpoint/2010/main" val="228492741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latin typeface="Times New Roman"/>
                <a:cs typeface="Times New Roman"/>
              </a:rPr>
              <a:t>CSU GE-Breadth Area B4</a:t>
            </a:r>
            <a:br>
              <a:rPr lang="en-US" sz="2800" dirty="0" smtClean="0">
                <a:latin typeface="Times New Roman"/>
                <a:cs typeface="Times New Roman"/>
              </a:rPr>
            </a:br>
            <a:r>
              <a:rPr lang="en-US" sz="2800" dirty="0" smtClean="0">
                <a:latin typeface="Times New Roman"/>
                <a:cs typeface="Times New Roman"/>
              </a:rPr>
              <a:t>Mathematics and Quantitative Reasoning</a:t>
            </a:r>
            <a:endParaRPr lang="en-US" sz="2800" dirty="0">
              <a:latin typeface="Times New Roman"/>
              <a:cs typeface="Times New Roman"/>
            </a:endParaRPr>
          </a:p>
        </p:txBody>
      </p:sp>
      <p:sp>
        <p:nvSpPr>
          <p:cNvPr id="3" name="Content Placeholder 2"/>
          <p:cNvSpPr>
            <a:spLocks noGrp="1"/>
          </p:cNvSpPr>
          <p:nvPr>
            <p:ph idx="1"/>
          </p:nvPr>
        </p:nvSpPr>
        <p:spPr/>
        <p:txBody>
          <a:bodyPr>
            <a:normAutofit/>
          </a:bodyPr>
          <a:lstStyle/>
          <a:p>
            <a:endParaRPr lang="en-US" b="1" dirty="0" smtClean="0">
              <a:latin typeface="Times New Roman"/>
              <a:cs typeface="Times New Roman"/>
            </a:endParaRPr>
          </a:p>
          <a:p>
            <a:endParaRPr lang="en-US" b="1" dirty="0">
              <a:latin typeface="Times New Roman"/>
              <a:cs typeface="Times New Roman"/>
            </a:endParaRPr>
          </a:p>
          <a:p>
            <a:r>
              <a:rPr lang="en-US" b="1" dirty="0" smtClean="0">
                <a:latin typeface="Times New Roman"/>
                <a:cs typeface="Times New Roman"/>
              </a:rPr>
              <a:t>Area </a:t>
            </a:r>
            <a:r>
              <a:rPr lang="en-US" b="1" dirty="0">
                <a:latin typeface="Times New Roman"/>
                <a:cs typeface="Times New Roman"/>
              </a:rPr>
              <a:t>B4 courses must emphasize the development of student’s mathematical and quantitative reasoning skills beyond the level of intermediate algebra, which must be a stated prerequisite. </a:t>
            </a:r>
            <a:endParaRPr lang="en-US" b="1" dirty="0" smtClean="0">
              <a:latin typeface="Times New Roman"/>
              <a:cs typeface="Times New Roman"/>
            </a:endParaRPr>
          </a:p>
          <a:p>
            <a:pPr marL="0" indent="0">
              <a:buNone/>
            </a:pPr>
            <a:endParaRPr lang="en-US" dirty="0" smtClean="0">
              <a:latin typeface="Times New Roman"/>
              <a:cs typeface="Times New Roman"/>
            </a:endParaRPr>
          </a:p>
          <a:p>
            <a:pPr marL="0" indent="0">
              <a:buNone/>
            </a:pPr>
            <a:r>
              <a:rPr lang="en-US" dirty="0" smtClean="0">
                <a:latin typeface="Times New Roman"/>
                <a:cs typeface="Times New Roman"/>
              </a:rPr>
              <a:t>From CSU Office of the Chancellor, Guide for </a:t>
            </a:r>
            <a:r>
              <a:rPr lang="en-US" dirty="0">
                <a:latin typeface="Times New Roman"/>
                <a:cs typeface="Times New Roman"/>
              </a:rPr>
              <a:t>CSU Reviewers </a:t>
            </a:r>
            <a:r>
              <a:rPr lang="en-US" dirty="0">
                <a:latin typeface="Times New Roman"/>
                <a:cs typeface="Times New Roman"/>
                <a:hlinkClick r:id="rId2"/>
              </a:rPr>
              <a:t>http://www.calstate.edu/app/documents/EO-595/</a:t>
            </a:r>
            <a:r>
              <a:rPr lang="en-US" dirty="0" smtClean="0">
                <a:latin typeface="Times New Roman"/>
                <a:cs typeface="Times New Roman"/>
                <a:hlinkClick r:id="rId2"/>
              </a:rPr>
              <a:t>Area_B.pdf</a:t>
            </a:r>
            <a:endParaRPr lang="en-US" dirty="0" smtClean="0">
              <a:latin typeface="Times New Roman"/>
              <a:cs typeface="Times New Roman"/>
            </a:endParaRPr>
          </a:p>
          <a:p>
            <a:endParaRPr lang="en-US" dirty="0">
              <a:latin typeface="Times New Roman"/>
              <a:cs typeface="Times New Roman"/>
            </a:endParaRP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249792545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The Situation in a nutshell</a:t>
            </a:r>
            <a:r>
              <a:rPr lang="is-IS" dirty="0" smtClean="0">
                <a:latin typeface="Times New Roman"/>
                <a:cs typeface="Times New Roman"/>
              </a:rPr>
              <a:t>…</a:t>
            </a:r>
            <a:endParaRPr lang="en-US" dirty="0">
              <a:latin typeface="Times New Roman"/>
              <a:cs typeface="Times New Roman"/>
            </a:endParaRPr>
          </a:p>
        </p:txBody>
      </p:sp>
      <p:sp>
        <p:nvSpPr>
          <p:cNvPr id="3" name="Content Placeholder 2"/>
          <p:cNvSpPr>
            <a:spLocks noGrp="1"/>
          </p:cNvSpPr>
          <p:nvPr>
            <p:ph idx="1"/>
          </p:nvPr>
        </p:nvSpPr>
        <p:spPr/>
        <p:txBody>
          <a:bodyPr>
            <a:normAutofit lnSpcReduction="10000"/>
          </a:bodyPr>
          <a:lstStyle/>
          <a:p>
            <a:r>
              <a:rPr lang="en-US" dirty="0" smtClean="0">
                <a:latin typeface="Times New Roman"/>
                <a:cs typeface="Times New Roman"/>
              </a:rPr>
              <a:t>CSU and UC require that all transfer level math courses have at least a prerequisite of Intermediate Algebra;</a:t>
            </a:r>
          </a:p>
          <a:p>
            <a:pPr marL="0" indent="0">
              <a:buNone/>
            </a:pPr>
            <a:endParaRPr lang="en-US" dirty="0" smtClean="0">
              <a:latin typeface="Times New Roman"/>
              <a:cs typeface="Times New Roman"/>
            </a:endParaRPr>
          </a:p>
          <a:p>
            <a:r>
              <a:rPr lang="en-US" dirty="0" smtClean="0">
                <a:latin typeface="Times New Roman"/>
                <a:cs typeface="Times New Roman"/>
              </a:rPr>
              <a:t>Title 5 requires that courses that meet math competency have Elementary Algebra as a prerequisite for the associate’s degree;</a:t>
            </a:r>
          </a:p>
          <a:p>
            <a:endParaRPr lang="en-US" dirty="0">
              <a:latin typeface="Times New Roman"/>
              <a:cs typeface="Times New Roman"/>
            </a:endParaRPr>
          </a:p>
          <a:p>
            <a:r>
              <a:rPr lang="en-US" dirty="0" smtClean="0">
                <a:latin typeface="Times New Roman"/>
                <a:cs typeface="Times New Roman"/>
              </a:rPr>
              <a:t>Many of the statistics pathways do not have an Intermediate Algebra course as a prerequisite, some do not have Elementary Algebra as a prerequisite, and some have no prerequisite at all;</a:t>
            </a:r>
          </a:p>
          <a:p>
            <a:endParaRPr lang="en-US" dirty="0">
              <a:latin typeface="Times New Roman"/>
              <a:cs typeface="Times New Roman"/>
            </a:endParaRPr>
          </a:p>
          <a:p>
            <a:r>
              <a:rPr lang="en-US" dirty="0" smtClean="0">
                <a:latin typeface="Times New Roman"/>
                <a:cs typeface="Times New Roman"/>
              </a:rPr>
              <a:t>There is not agreement among discipline experts as to what prerequisites should be required.</a:t>
            </a:r>
            <a:endParaRPr lang="en-US" dirty="0">
              <a:latin typeface="Times New Roman"/>
              <a:cs typeface="Times New Roman"/>
            </a:endParaRPr>
          </a:p>
        </p:txBody>
      </p:sp>
    </p:spTree>
    <p:extLst>
      <p:ext uri="{BB962C8B-B14F-4D97-AF65-F5344CB8AC3E}">
        <p14:creationId xmlns:p14="http://schemas.microsoft.com/office/powerpoint/2010/main" val="23237071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The Situation in a nutshell</a:t>
            </a:r>
            <a:r>
              <a:rPr lang="is-IS" dirty="0" smtClean="0">
                <a:latin typeface="Times New Roman"/>
                <a:cs typeface="Times New Roman"/>
              </a:rPr>
              <a:t>…</a:t>
            </a:r>
            <a:endParaRPr lang="en-US" dirty="0">
              <a:latin typeface="Times New Roman"/>
              <a:cs typeface="Times New Roman"/>
            </a:endParaRPr>
          </a:p>
        </p:txBody>
      </p:sp>
      <p:sp>
        <p:nvSpPr>
          <p:cNvPr id="3" name="Content Placeholder 2"/>
          <p:cNvSpPr>
            <a:spLocks noGrp="1"/>
          </p:cNvSpPr>
          <p:nvPr>
            <p:ph idx="1"/>
          </p:nvPr>
        </p:nvSpPr>
        <p:spPr/>
        <p:txBody>
          <a:bodyPr>
            <a:normAutofit lnSpcReduction="10000"/>
          </a:bodyPr>
          <a:lstStyle/>
          <a:p>
            <a:r>
              <a:rPr lang="en-US" dirty="0" smtClean="0">
                <a:latin typeface="Times New Roman"/>
                <a:cs typeface="Times New Roman"/>
              </a:rPr>
              <a:t>Students entering CSU as Freshmen:</a:t>
            </a:r>
          </a:p>
          <a:p>
            <a:pPr lvl="1"/>
            <a:r>
              <a:rPr lang="en-US" dirty="0" smtClean="0">
                <a:latin typeface="Times New Roman"/>
                <a:cs typeface="Times New Roman"/>
              </a:rPr>
              <a:t>Pass intermediate algebra with grade C or better in high school</a:t>
            </a:r>
          </a:p>
          <a:p>
            <a:pPr lvl="1"/>
            <a:r>
              <a:rPr lang="en-US" dirty="0" smtClean="0">
                <a:latin typeface="Times New Roman"/>
                <a:cs typeface="Times New Roman"/>
              </a:rPr>
              <a:t>Pass ELM (or test proficient) in order to take a GE Area B4 course (some campuses also require an intermediate algebra diagnostic test, but not all) </a:t>
            </a:r>
          </a:p>
          <a:p>
            <a:r>
              <a:rPr lang="en-US" dirty="0" smtClean="0">
                <a:latin typeface="Times New Roman"/>
                <a:cs typeface="Times New Roman"/>
              </a:rPr>
              <a:t>Students entering CSU as transfer student:</a:t>
            </a:r>
          </a:p>
          <a:p>
            <a:pPr lvl="1"/>
            <a:r>
              <a:rPr lang="en-US" dirty="0" smtClean="0">
                <a:latin typeface="Times New Roman"/>
                <a:cs typeface="Times New Roman"/>
              </a:rPr>
              <a:t>Pass a GE Area B4 course (all GE Area B4 courses must have intermediate algebra as prerequisite)</a:t>
            </a:r>
          </a:p>
          <a:p>
            <a:r>
              <a:rPr lang="en-US" dirty="0" smtClean="0">
                <a:latin typeface="Times New Roman"/>
                <a:cs typeface="Times New Roman"/>
              </a:rPr>
              <a:t>ELM: arithmetic, elementary algebra, geometry, very little intermediate algebra </a:t>
            </a:r>
            <a:r>
              <a:rPr lang="mr-IN" dirty="0" smtClean="0">
                <a:latin typeface="Times New Roman"/>
                <a:cs typeface="Times New Roman"/>
              </a:rPr>
              <a:t>–</a:t>
            </a:r>
            <a:r>
              <a:rPr lang="en-US" dirty="0" smtClean="0">
                <a:latin typeface="Times New Roman"/>
                <a:cs typeface="Times New Roman"/>
              </a:rPr>
              <a:t> does not test for intermediate algebra proficiency</a:t>
            </a:r>
          </a:p>
          <a:p>
            <a:r>
              <a:rPr lang="en-US" dirty="0" smtClean="0">
                <a:latin typeface="Times New Roman"/>
                <a:cs typeface="Times New Roman"/>
              </a:rPr>
              <a:t>CCC Transfer students held to a higher standard than those CSU students that passed ELM (did not test proficient) and were not necessarily required to take an intermediate algebra diagnostic test</a:t>
            </a:r>
            <a:endParaRPr lang="en-US" dirty="0">
              <a:latin typeface="Times New Roman"/>
              <a:cs typeface="Times New Roman"/>
            </a:endParaRPr>
          </a:p>
        </p:txBody>
      </p:sp>
    </p:spTree>
    <p:extLst>
      <p:ext uri="{BB962C8B-B14F-4D97-AF65-F5344CB8AC3E}">
        <p14:creationId xmlns:p14="http://schemas.microsoft.com/office/powerpoint/2010/main" val="142888014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The Response in a nutshell</a:t>
            </a:r>
            <a:r>
              <a:rPr lang="is-IS" dirty="0" smtClean="0">
                <a:latin typeface="Times New Roman"/>
                <a:cs typeface="Times New Roman"/>
              </a:rPr>
              <a:t>…</a:t>
            </a:r>
            <a:endParaRPr lang="en-US" dirty="0">
              <a:latin typeface="Times New Roman"/>
              <a:cs typeface="Times New Roman"/>
            </a:endParaRPr>
          </a:p>
        </p:txBody>
      </p:sp>
      <p:sp>
        <p:nvSpPr>
          <p:cNvPr id="3" name="Content Placeholder 2"/>
          <p:cNvSpPr>
            <a:spLocks noGrp="1"/>
          </p:cNvSpPr>
          <p:nvPr>
            <p:ph idx="1"/>
          </p:nvPr>
        </p:nvSpPr>
        <p:spPr/>
        <p:txBody>
          <a:bodyPr/>
          <a:lstStyle/>
          <a:p>
            <a:r>
              <a:rPr lang="en-US" sz="2800" dirty="0" smtClean="0">
                <a:latin typeface="Times New Roman"/>
                <a:cs typeface="Times New Roman"/>
              </a:rPr>
              <a:t>Exemption </a:t>
            </a:r>
            <a:r>
              <a:rPr lang="en-US" sz="2800" dirty="0">
                <a:latin typeface="Times New Roman"/>
                <a:cs typeface="Times New Roman"/>
              </a:rPr>
              <a:t>to Executive Order 1065</a:t>
            </a:r>
          </a:p>
          <a:p>
            <a:pPr lvl="1"/>
            <a:r>
              <a:rPr lang="en-US" sz="2400" dirty="0">
                <a:latin typeface="Times New Roman"/>
                <a:cs typeface="Times New Roman"/>
              </a:rPr>
              <a:t>Waiver for </a:t>
            </a:r>
            <a:r>
              <a:rPr lang="en-US" sz="2400" dirty="0" smtClean="0">
                <a:latin typeface="Times New Roman"/>
                <a:cs typeface="Times New Roman"/>
              </a:rPr>
              <a:t>6 </a:t>
            </a:r>
            <a:r>
              <a:rPr lang="en-US" sz="2400" dirty="0">
                <a:latin typeface="Times New Roman"/>
                <a:cs typeface="Times New Roman"/>
              </a:rPr>
              <a:t>districts to offer a </a:t>
            </a:r>
            <a:r>
              <a:rPr lang="en-US" sz="2400" dirty="0" err="1">
                <a:latin typeface="Times New Roman"/>
                <a:cs typeface="Times New Roman"/>
              </a:rPr>
              <a:t>Statway</a:t>
            </a:r>
            <a:r>
              <a:rPr lang="en-US" sz="2400" dirty="0">
                <a:latin typeface="Times New Roman"/>
                <a:cs typeface="Times New Roman"/>
              </a:rPr>
              <a:t> model to transfer granted in 2010, a </a:t>
            </a:r>
            <a:r>
              <a:rPr lang="en-US" sz="2400" dirty="0" smtClean="0">
                <a:latin typeface="Times New Roman"/>
                <a:cs typeface="Times New Roman"/>
              </a:rPr>
              <a:t>7</a:t>
            </a:r>
            <a:r>
              <a:rPr lang="en-US" sz="2400" baseline="30000" dirty="0" smtClean="0">
                <a:latin typeface="Times New Roman"/>
                <a:cs typeface="Times New Roman"/>
              </a:rPr>
              <a:t>th</a:t>
            </a:r>
            <a:r>
              <a:rPr lang="en-US" sz="2400" dirty="0" smtClean="0">
                <a:latin typeface="Times New Roman"/>
                <a:cs typeface="Times New Roman"/>
              </a:rPr>
              <a:t> </a:t>
            </a:r>
            <a:r>
              <a:rPr lang="en-US" sz="2400" dirty="0">
                <a:latin typeface="Times New Roman"/>
                <a:cs typeface="Times New Roman"/>
              </a:rPr>
              <a:t>district was added later </a:t>
            </a:r>
          </a:p>
          <a:p>
            <a:pPr lvl="1"/>
            <a:r>
              <a:rPr lang="en-US" sz="2400" dirty="0">
                <a:latin typeface="Times New Roman"/>
                <a:cs typeface="Times New Roman"/>
              </a:rPr>
              <a:t>Track students through transfer and baccalaureate graduation</a:t>
            </a:r>
          </a:p>
          <a:p>
            <a:pPr lvl="1"/>
            <a:r>
              <a:rPr lang="en-US" sz="2400" dirty="0">
                <a:latin typeface="Times New Roman"/>
                <a:cs typeface="Times New Roman"/>
                <a:hlinkClick r:id="rId2"/>
              </a:rPr>
              <a:t>http://www.calstate.edu/app/GEAC/documents/2015/sept-2015/06-Statway-presentation.pdf</a:t>
            </a:r>
            <a:endParaRPr lang="en-US" sz="2400" dirty="0">
              <a:latin typeface="Times New Roman"/>
              <a:cs typeface="Times New Roman"/>
            </a:endParaRPr>
          </a:p>
          <a:p>
            <a:pPr marL="0" indent="0">
              <a:buNone/>
            </a:pPr>
            <a:endParaRPr lang="en-US" dirty="0" smtClean="0">
              <a:latin typeface="Times New Roman"/>
              <a:cs typeface="Times New Roman"/>
            </a:endParaRPr>
          </a:p>
          <a:p>
            <a:pPr marL="0" indent="0">
              <a:buNone/>
            </a:pPr>
            <a:endParaRPr lang="en-US" dirty="0" smtClean="0">
              <a:latin typeface="Times New Roman"/>
              <a:cs typeface="Times New Roman"/>
            </a:endParaRPr>
          </a:p>
          <a:p>
            <a:r>
              <a:rPr lang="en-US" sz="2000" dirty="0">
                <a:latin typeface="Times New Roman"/>
                <a:cs typeface="Times New Roman"/>
              </a:rPr>
              <a:t>CSU Executive Order 1065 and 1100 – Explicit Prerequisite Requirement of Intermediate Algebra for Transfer level Mathematics</a:t>
            </a:r>
          </a:p>
          <a:p>
            <a:pPr marL="0" indent="0">
              <a:buNone/>
            </a:pPr>
            <a:r>
              <a:rPr lang="en-US" sz="2000" dirty="0">
                <a:latin typeface="Times New Roman"/>
                <a:cs typeface="Times New Roman"/>
                <a:hlinkClick r:id="rId3"/>
              </a:rPr>
              <a:t>Executive Order 1065</a:t>
            </a:r>
            <a:r>
              <a:rPr lang="en-US" sz="2000" dirty="0">
                <a:latin typeface="Times New Roman"/>
                <a:cs typeface="Times New Roman"/>
              </a:rPr>
              <a:t>- September 2011</a:t>
            </a:r>
          </a:p>
          <a:p>
            <a:pPr marL="0" indent="0">
              <a:buNone/>
            </a:pPr>
            <a:r>
              <a:rPr lang="en-US" sz="2000" dirty="0">
                <a:latin typeface="Times New Roman"/>
                <a:cs typeface="Times New Roman"/>
                <a:hlinkClick r:id="rId4"/>
              </a:rPr>
              <a:t>Executive Order 1100</a:t>
            </a:r>
            <a:r>
              <a:rPr lang="en-US" sz="2000" dirty="0">
                <a:latin typeface="Times New Roman"/>
                <a:cs typeface="Times New Roman"/>
              </a:rPr>
              <a:t>- February 2015 </a:t>
            </a: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283879670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Overview</a:t>
            </a:r>
            <a:endParaRPr lang="en-US" dirty="0">
              <a:latin typeface="Times New Roman"/>
              <a:cs typeface="Times New Roman"/>
            </a:endParaRPr>
          </a:p>
        </p:txBody>
      </p:sp>
      <p:sp>
        <p:nvSpPr>
          <p:cNvPr id="3" name="Content Placeholder 2"/>
          <p:cNvSpPr>
            <a:spLocks noGrp="1"/>
          </p:cNvSpPr>
          <p:nvPr>
            <p:ph idx="1"/>
          </p:nvPr>
        </p:nvSpPr>
        <p:spPr>
          <a:xfrm>
            <a:off x="457200" y="1600200"/>
            <a:ext cx="8229600" cy="3030500"/>
          </a:xfrm>
        </p:spPr>
        <p:txBody>
          <a:bodyPr>
            <a:normAutofit fontScale="92500" lnSpcReduction="20000"/>
          </a:bodyPr>
          <a:lstStyle/>
          <a:p>
            <a:r>
              <a:rPr lang="en-US" dirty="0" smtClean="0">
                <a:latin typeface="Times New Roman"/>
                <a:cs typeface="Times New Roman"/>
              </a:rPr>
              <a:t> Paper </a:t>
            </a:r>
            <a:r>
              <a:rPr lang="en-US" dirty="0">
                <a:latin typeface="Times New Roman"/>
                <a:cs typeface="Times New Roman"/>
              </a:rPr>
              <a:t>on Effective Practices for Educational Program Development (Resolution 9.02 Spring 2016)</a:t>
            </a:r>
            <a:r>
              <a:rPr lang="en-US" dirty="0" smtClean="0">
                <a:latin typeface="Times New Roman"/>
                <a:cs typeface="Times New Roman"/>
              </a:rPr>
              <a:t>;</a:t>
            </a:r>
          </a:p>
          <a:p>
            <a:r>
              <a:rPr lang="en-US" dirty="0" smtClean="0">
                <a:latin typeface="Times New Roman"/>
                <a:cs typeface="Times New Roman"/>
              </a:rPr>
              <a:t>Advanced </a:t>
            </a:r>
            <a:r>
              <a:rPr lang="en-US" dirty="0">
                <a:latin typeface="Times New Roman"/>
                <a:cs typeface="Times New Roman"/>
              </a:rPr>
              <a:t>Placement Examination General Education Credit Policy (AB 1985)</a:t>
            </a:r>
            <a:r>
              <a:rPr lang="en-US" dirty="0" smtClean="0">
                <a:latin typeface="Times New Roman"/>
                <a:cs typeface="Times New Roman"/>
              </a:rPr>
              <a:t>; </a:t>
            </a:r>
          </a:p>
          <a:p>
            <a:r>
              <a:rPr lang="en-US" dirty="0" smtClean="0">
                <a:latin typeface="Times New Roman"/>
                <a:cs typeface="Times New Roman"/>
              </a:rPr>
              <a:t>Academic </a:t>
            </a:r>
            <a:r>
              <a:rPr lang="en-US" dirty="0">
                <a:latin typeface="Times New Roman"/>
                <a:cs typeface="Times New Roman"/>
              </a:rPr>
              <a:t>Senate of the California State University Quantitative Reasoning Task Force Report and Recommendations (Resolution 15.01 Fall 2016)</a:t>
            </a:r>
            <a:r>
              <a:rPr lang="en-US" dirty="0" smtClean="0">
                <a:latin typeface="Times New Roman"/>
                <a:cs typeface="Times New Roman"/>
              </a:rPr>
              <a:t>.</a:t>
            </a:r>
          </a:p>
          <a:p>
            <a:r>
              <a:rPr lang="en-US" dirty="0" err="1" smtClean="0">
                <a:latin typeface="Times New Roman"/>
                <a:cs typeface="Times New Roman"/>
              </a:rPr>
              <a:t>Intersegmental</a:t>
            </a:r>
            <a:r>
              <a:rPr lang="en-US" dirty="0" smtClean="0">
                <a:latin typeface="Times New Roman"/>
                <a:cs typeface="Times New Roman"/>
              </a:rPr>
              <a:t> Curriculum Workgroup (ICW)</a:t>
            </a:r>
            <a:endParaRPr lang="en-US" dirty="0">
              <a:latin typeface="Times New Roman"/>
              <a:cs typeface="Times New Roman"/>
            </a:endParaRPr>
          </a:p>
          <a:p>
            <a:pPr>
              <a:spcAft>
                <a:spcPts val="1200"/>
              </a:spcAft>
            </a:pPr>
            <a:r>
              <a:rPr lang="en-US" dirty="0" smtClean="0">
                <a:latin typeface="Times New Roman"/>
                <a:cs typeface="Times New Roman"/>
              </a:rPr>
              <a:t>Questions/Discussion</a:t>
            </a:r>
            <a:r>
              <a:rPr lang="mr-IN" dirty="0" smtClean="0">
                <a:latin typeface="Times New Roman"/>
                <a:cs typeface="Times New Roman"/>
              </a:rPr>
              <a:t>…</a:t>
            </a:r>
            <a:endParaRPr lang="en-US" dirty="0" smtClean="0">
              <a:latin typeface="Times New Roman"/>
              <a:cs typeface="Times New Roman"/>
            </a:endParaRPr>
          </a:p>
          <a:p>
            <a:endParaRPr lang="en-US" dirty="0">
              <a:latin typeface="Times New Roman"/>
              <a:cs typeface="Times New Roman"/>
            </a:endParaRPr>
          </a:p>
        </p:txBody>
      </p:sp>
      <p:pic>
        <p:nvPicPr>
          <p:cNvPr id="4" name="Picture 3"/>
          <p:cNvPicPr>
            <a:picLocks noChangeAspect="1"/>
          </p:cNvPicPr>
          <p:nvPr/>
        </p:nvPicPr>
        <p:blipFill>
          <a:blip r:embed="rId2"/>
          <a:stretch>
            <a:fillRect/>
          </a:stretch>
        </p:blipFill>
        <p:spPr>
          <a:xfrm>
            <a:off x="2772264" y="4404858"/>
            <a:ext cx="3720149" cy="2453142"/>
          </a:xfrm>
          <a:prstGeom prst="rect">
            <a:avLst/>
          </a:prstGeom>
        </p:spPr>
      </p:pic>
    </p:spTree>
    <p:extLst>
      <p:ext uri="{BB962C8B-B14F-4D97-AF65-F5344CB8AC3E}">
        <p14:creationId xmlns:p14="http://schemas.microsoft.com/office/powerpoint/2010/main" val="276242769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a:cs typeface="Times New Roman"/>
              </a:rPr>
              <a:t>The Response in a nutshell</a:t>
            </a:r>
            <a:r>
              <a:rPr lang="is-IS" dirty="0">
                <a:latin typeface="Times New Roman"/>
                <a:cs typeface="Times New Roman"/>
              </a:rPr>
              <a:t>…</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r>
              <a:rPr lang="en-US" sz="2200" dirty="0" smtClean="0">
                <a:latin typeface="Times New Roman"/>
                <a:cs typeface="Times New Roman"/>
              </a:rPr>
              <a:t>The CSU Council of Math Chairs reported to GEAC</a:t>
            </a:r>
          </a:p>
          <a:p>
            <a:pPr lvl="1"/>
            <a:r>
              <a:rPr lang="en-US" sz="2200" dirty="0" err="1" smtClean="0">
                <a:latin typeface="Times New Roman"/>
                <a:cs typeface="Times New Roman"/>
              </a:rPr>
              <a:t>Statway</a:t>
            </a:r>
            <a:r>
              <a:rPr lang="en-US" sz="2200" dirty="0" smtClean="0">
                <a:latin typeface="Times New Roman"/>
                <a:cs typeface="Times New Roman"/>
              </a:rPr>
              <a:t> at the CSU does not prepare students for college level courses</a:t>
            </a:r>
          </a:p>
          <a:p>
            <a:pPr lvl="2"/>
            <a:r>
              <a:rPr lang="en-US" sz="2200" dirty="0" smtClean="0">
                <a:latin typeface="Times New Roman"/>
                <a:cs typeface="Times New Roman"/>
              </a:rPr>
              <a:t>Not scalable</a:t>
            </a:r>
          </a:p>
          <a:p>
            <a:pPr lvl="2"/>
            <a:r>
              <a:rPr lang="en-US" sz="2200" dirty="0" smtClean="0">
                <a:latin typeface="Times New Roman"/>
                <a:cs typeface="Times New Roman"/>
              </a:rPr>
              <a:t>Poor outcomes</a:t>
            </a:r>
          </a:p>
          <a:p>
            <a:pPr lvl="1"/>
            <a:r>
              <a:rPr lang="en-US" sz="2200" dirty="0" smtClean="0">
                <a:latin typeface="Times New Roman"/>
                <a:cs typeface="Times New Roman"/>
              </a:rPr>
              <a:t>ELM – Entry Level Mathematics Test for all Freshmen at CSU</a:t>
            </a:r>
          </a:p>
          <a:p>
            <a:pPr lvl="2"/>
            <a:r>
              <a:rPr lang="en-US" sz="2200" dirty="0" smtClean="0">
                <a:latin typeface="Times New Roman"/>
                <a:cs typeface="Times New Roman"/>
              </a:rPr>
              <a:t>Arithmetic, geometry (area and volume), and beginning algebra skills</a:t>
            </a:r>
          </a:p>
          <a:p>
            <a:pPr marL="0" lvl="2" indent="0">
              <a:spcBef>
                <a:spcPts val="0"/>
              </a:spcBef>
              <a:buNone/>
            </a:pPr>
            <a:endParaRPr lang="en-US" sz="2200" dirty="0" smtClean="0">
              <a:latin typeface="Times New Roman"/>
              <a:cs typeface="Times New Roman"/>
            </a:endParaRPr>
          </a:p>
          <a:p>
            <a:pPr marL="0" lvl="2" indent="0">
              <a:spcBef>
                <a:spcPts val="0"/>
              </a:spcBef>
              <a:buNone/>
            </a:pPr>
            <a:r>
              <a:rPr lang="en-US" sz="2200" dirty="0" smtClean="0">
                <a:latin typeface="Times New Roman"/>
                <a:cs typeface="Times New Roman"/>
                <a:hlinkClick r:id="rId2"/>
              </a:rPr>
              <a:t>CSU Council of Math Chairs’ Statement on Entry Level Mathematics and Statway 30 April 2015 </a:t>
            </a:r>
            <a:endParaRPr lang="en-US" sz="2200" dirty="0" smtClean="0">
              <a:latin typeface="Times New Roman"/>
              <a:cs typeface="Times New Roman"/>
            </a:endParaRPr>
          </a:p>
          <a:p>
            <a:pPr marL="0" indent="0">
              <a:buNone/>
            </a:pPr>
            <a:endParaRPr lang="en-US" sz="2200" dirty="0">
              <a:latin typeface="Times New Roman"/>
              <a:cs typeface="Times New Roman"/>
            </a:endParaRPr>
          </a:p>
        </p:txBody>
      </p:sp>
    </p:spTree>
    <p:extLst>
      <p:ext uri="{BB962C8B-B14F-4D97-AF65-F5344CB8AC3E}">
        <p14:creationId xmlns:p14="http://schemas.microsoft.com/office/powerpoint/2010/main" val="93557370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a:cs typeface="Times New Roman"/>
              </a:rPr>
              <a:t>The Response in a nutshell</a:t>
            </a:r>
            <a:r>
              <a:rPr lang="is-IS" dirty="0">
                <a:latin typeface="Times New Roman"/>
                <a:cs typeface="Times New Roman"/>
              </a:rPr>
              <a:t>…</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pPr marL="0" indent="0">
              <a:buNone/>
            </a:pPr>
            <a:r>
              <a:rPr lang="en-US" dirty="0">
                <a:latin typeface="Times New Roman"/>
                <a:cs typeface="Times New Roman"/>
              </a:rPr>
              <a:t>On the recommendation of GEAC, the CSU authorizes temporary recognition of statistics pathways curriculum in satisfaction of the Quantitative Reasoning </a:t>
            </a:r>
            <a:r>
              <a:rPr lang="en-US" dirty="0" smtClean="0">
                <a:latin typeface="Times New Roman"/>
                <a:cs typeface="Times New Roman"/>
              </a:rPr>
              <a:t>requirement </a:t>
            </a:r>
            <a:r>
              <a:rPr lang="en-US" dirty="0">
                <a:latin typeface="Times New Roman"/>
                <a:cs typeface="Times New Roman"/>
              </a:rPr>
              <a:t>for transfer admission and completion of lower-division coursework in general education. </a:t>
            </a:r>
          </a:p>
          <a:p>
            <a:pPr marL="0" indent="0">
              <a:buNone/>
            </a:pPr>
            <a:r>
              <a:rPr lang="en-US" dirty="0">
                <a:latin typeface="Times New Roman"/>
                <a:cs typeface="Times New Roman"/>
                <a:hlinkClick r:id="rId2"/>
              </a:rPr>
              <a:t>http://www.calstate.edu/app/geac/documents/statistics-pathways-in-csu-quantitative-reasoning-fall2015.pdf</a:t>
            </a:r>
            <a:endParaRPr lang="en-US" dirty="0">
              <a:latin typeface="Times New Roman"/>
              <a:cs typeface="Times New Roman"/>
            </a:endParaRPr>
          </a:p>
          <a:p>
            <a:pPr marL="0" indent="0">
              <a:buNone/>
            </a:pPr>
            <a:endParaRPr lang="en-US" dirty="0">
              <a:latin typeface="Times New Roman"/>
              <a:cs typeface="Times New Roman"/>
            </a:endParaRPr>
          </a:p>
          <a:p>
            <a:r>
              <a:rPr lang="en-US" dirty="0">
                <a:latin typeface="Times New Roman"/>
                <a:cs typeface="Times New Roman"/>
              </a:rPr>
              <a:t>Expires at the beginning of fall term 2019</a:t>
            </a:r>
          </a:p>
          <a:p>
            <a:r>
              <a:rPr lang="en-US" dirty="0">
                <a:latin typeface="Times New Roman"/>
                <a:cs typeface="Times New Roman"/>
              </a:rPr>
              <a:t>Monitor efficacy of statistics pathways</a:t>
            </a:r>
          </a:p>
          <a:p>
            <a:r>
              <a:rPr lang="en-US" dirty="0">
                <a:latin typeface="Times New Roman"/>
                <a:cs typeface="Times New Roman"/>
              </a:rPr>
              <a:t>Inform subsequent revision of permanent </a:t>
            </a:r>
            <a:r>
              <a:rPr lang="en-US" dirty="0" smtClean="0">
                <a:latin typeface="Times New Roman"/>
                <a:cs typeface="Times New Roman"/>
              </a:rPr>
              <a:t>policy</a:t>
            </a: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251630958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a:cs typeface="Times New Roman"/>
              </a:rPr>
              <a:t>The Response in a nutshell</a:t>
            </a:r>
            <a:r>
              <a:rPr lang="is-IS" dirty="0">
                <a:latin typeface="Times New Roman"/>
                <a:cs typeface="Times New Roman"/>
              </a:rPr>
              <a:t>…</a:t>
            </a:r>
            <a:endParaRPr lang="en-US" dirty="0">
              <a:latin typeface="Times New Roman"/>
              <a:cs typeface="Times New Roman"/>
            </a:endParaRPr>
          </a:p>
        </p:txBody>
      </p:sp>
      <p:sp>
        <p:nvSpPr>
          <p:cNvPr id="3" name="Content Placeholder 2"/>
          <p:cNvSpPr>
            <a:spLocks noGrp="1"/>
          </p:cNvSpPr>
          <p:nvPr>
            <p:ph idx="1"/>
          </p:nvPr>
        </p:nvSpPr>
        <p:spPr/>
        <p:txBody>
          <a:bodyPr/>
          <a:lstStyle/>
          <a:p>
            <a:pPr marL="0" indent="0">
              <a:buNone/>
            </a:pPr>
            <a:r>
              <a:rPr lang="en-US" dirty="0">
                <a:latin typeface="Times New Roman"/>
                <a:cs typeface="Times New Roman"/>
              </a:rPr>
              <a:t>At the request of GEAC, the CSU-AS passed Resolution AS-3230-15 </a:t>
            </a:r>
            <a:r>
              <a:rPr lang="en-US" dirty="0">
                <a:latin typeface="Times New Roman"/>
                <a:cs typeface="Times New Roman"/>
                <a:hlinkClick r:id="rId2"/>
              </a:rPr>
              <a:t>http://www.calstate.edu/acadsen/Records/Resolutions/2015-2016/documents/3230.shtml</a:t>
            </a:r>
            <a:endParaRPr lang="en-US" dirty="0">
              <a:latin typeface="Times New Roman"/>
              <a:cs typeface="Times New Roman"/>
            </a:endParaRPr>
          </a:p>
          <a:p>
            <a:pPr marL="0" indent="0">
              <a:buNone/>
            </a:pPr>
            <a:endParaRPr lang="en-US" dirty="0">
              <a:latin typeface="Times New Roman"/>
              <a:cs typeface="Times New Roman"/>
            </a:endParaRPr>
          </a:p>
          <a:p>
            <a:r>
              <a:rPr lang="en-US" i="1" dirty="0">
                <a:latin typeface="Times New Roman"/>
                <a:cs typeface="Times New Roman"/>
              </a:rPr>
              <a:t>Establishing a Task Force on the Requirements of CSU General Education Mathematics/Quantitative Reasoning (B4) Credit</a:t>
            </a:r>
          </a:p>
          <a:p>
            <a:endParaRPr lang="en-US" dirty="0">
              <a:latin typeface="Times New Roman"/>
              <a:cs typeface="Times New Roman"/>
            </a:endParaRPr>
          </a:p>
          <a:p>
            <a:r>
              <a:rPr lang="en-US" dirty="0">
                <a:latin typeface="Times New Roman"/>
                <a:cs typeface="Times New Roman"/>
              </a:rPr>
              <a:t>Recommends including UC, CCC, K-12, discipline experts in math, and a representative from CAP</a:t>
            </a: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125674614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Times New Roman"/>
                <a:cs typeface="Times New Roman"/>
              </a:rPr>
              <a:t>General Education—Quantitative Reasoning	</a:t>
            </a:r>
            <a:endParaRPr lang="en-US" dirty="0">
              <a:latin typeface="Times New Roman"/>
              <a:cs typeface="Times New Roman"/>
            </a:endParaRPr>
          </a:p>
        </p:txBody>
      </p:sp>
      <p:sp>
        <p:nvSpPr>
          <p:cNvPr id="3" name="Content Placeholder 2"/>
          <p:cNvSpPr>
            <a:spLocks noGrp="1"/>
          </p:cNvSpPr>
          <p:nvPr>
            <p:ph idx="1"/>
          </p:nvPr>
        </p:nvSpPr>
        <p:spPr/>
        <p:txBody>
          <a:bodyPr/>
          <a:lstStyle/>
          <a:p>
            <a:r>
              <a:rPr lang="en-US" dirty="0" smtClean="0">
                <a:latin typeface="Times New Roman"/>
                <a:cs typeface="Times New Roman"/>
              </a:rPr>
              <a:t>Quantitative Reasoning as part of the General Education pattern is the purview of </a:t>
            </a:r>
            <a:r>
              <a:rPr lang="en-US" b="1" dirty="0" smtClean="0">
                <a:latin typeface="Times New Roman"/>
                <a:cs typeface="Times New Roman"/>
              </a:rPr>
              <a:t>all</a:t>
            </a:r>
            <a:r>
              <a:rPr lang="en-US" dirty="0" smtClean="0">
                <a:latin typeface="Times New Roman"/>
                <a:cs typeface="Times New Roman"/>
              </a:rPr>
              <a:t> faculty,</a:t>
            </a:r>
          </a:p>
          <a:p>
            <a:r>
              <a:rPr lang="en-US" dirty="0" smtClean="0">
                <a:latin typeface="Times New Roman"/>
                <a:cs typeface="Times New Roman"/>
              </a:rPr>
              <a:t>We must engage in the </a:t>
            </a:r>
            <a:r>
              <a:rPr lang="en-US" dirty="0" err="1" smtClean="0">
                <a:latin typeface="Times New Roman"/>
                <a:cs typeface="Times New Roman"/>
              </a:rPr>
              <a:t>intersegmental</a:t>
            </a:r>
            <a:r>
              <a:rPr lang="en-US" dirty="0" smtClean="0">
                <a:latin typeface="Times New Roman"/>
                <a:cs typeface="Times New Roman"/>
              </a:rPr>
              <a:t> dialog – What are the expectations (in Quantitative Reasoning) for citizens holding a baccalaureate degree?</a:t>
            </a:r>
          </a:p>
          <a:p>
            <a:r>
              <a:rPr lang="en-US" dirty="0" smtClean="0">
                <a:latin typeface="Times New Roman"/>
                <a:cs typeface="Times New Roman"/>
              </a:rPr>
              <a:t>CSU Council of Math Chairs’ concern is that many of the accelerated pathways do not prepare students for college level courses. </a:t>
            </a:r>
          </a:p>
        </p:txBody>
      </p:sp>
      <p:pic>
        <p:nvPicPr>
          <p:cNvPr id="4" name="Picture 3" descr="images-1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933" y="4756149"/>
            <a:ext cx="5562600" cy="1460500"/>
          </a:xfrm>
          <a:prstGeom prst="rect">
            <a:avLst/>
          </a:prstGeom>
        </p:spPr>
      </p:pic>
    </p:spTree>
    <p:extLst>
      <p:ext uri="{BB962C8B-B14F-4D97-AF65-F5344CB8AC3E}">
        <p14:creationId xmlns:p14="http://schemas.microsoft.com/office/powerpoint/2010/main" val="8688470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Shape 1"/>
          <p:cNvSpPr txBox="1"/>
          <p:nvPr/>
        </p:nvSpPr>
        <p:spPr>
          <a:xfrm>
            <a:off x="685800" y="1260727"/>
            <a:ext cx="7772040" cy="1469520"/>
          </a:xfrm>
          <a:prstGeom prst="rect">
            <a:avLst/>
          </a:prstGeom>
          <a:noFill/>
          <a:ln>
            <a:noFill/>
          </a:ln>
        </p:spPr>
        <p:txBody>
          <a:bodyPr anchor="ctr"/>
          <a:lstStyle/>
          <a:p>
            <a:pPr algn="ctr">
              <a:lnSpc>
                <a:spcPct val="100000"/>
              </a:lnSpc>
            </a:pPr>
            <a:r>
              <a:rPr lang="en-US" sz="4400" b="0" strike="noStrike" spc="-1" dirty="0">
                <a:solidFill>
                  <a:srgbClr val="000000"/>
                </a:solidFill>
                <a:uFill>
                  <a:solidFill>
                    <a:srgbClr val="FFFFFF"/>
                  </a:solidFill>
                </a:uFill>
                <a:latin typeface="Times New Roman"/>
                <a:cs typeface="Times New Roman"/>
              </a:rPr>
              <a:t>Quantitative Reasoning
Task Force</a:t>
            </a:r>
          </a:p>
        </p:txBody>
      </p:sp>
      <p:sp>
        <p:nvSpPr>
          <p:cNvPr id="79" name="TextShape 2"/>
          <p:cNvSpPr txBox="1"/>
          <p:nvPr/>
        </p:nvSpPr>
        <p:spPr>
          <a:xfrm>
            <a:off x="914400" y="3886200"/>
            <a:ext cx="6983580" cy="2689130"/>
          </a:xfrm>
          <a:prstGeom prst="rect">
            <a:avLst/>
          </a:prstGeom>
          <a:noFill/>
          <a:ln>
            <a:noFill/>
          </a:ln>
        </p:spPr>
        <p:txBody>
          <a:bodyPr/>
          <a:lstStyle/>
          <a:p>
            <a:pPr algn="ctr">
              <a:lnSpc>
                <a:spcPct val="100000"/>
              </a:lnSpc>
            </a:pPr>
            <a:r>
              <a:rPr lang="en-US" sz="3200" b="0" strike="noStrike" spc="-1" dirty="0">
                <a:solidFill>
                  <a:srgbClr val="8B8B8B"/>
                </a:solidFill>
                <a:uFill>
                  <a:solidFill>
                    <a:srgbClr val="FFFFFF"/>
                  </a:solidFill>
                </a:uFill>
                <a:latin typeface="Times New Roman"/>
                <a:cs typeface="Times New Roman"/>
              </a:rPr>
              <a:t>Final Report</a:t>
            </a:r>
            <a:endParaRPr lang="en-US" sz="3200" b="0" strike="noStrike" spc="-1" dirty="0">
              <a:solidFill>
                <a:srgbClr val="000000"/>
              </a:solidFill>
              <a:uFill>
                <a:solidFill>
                  <a:srgbClr val="FFFFFF"/>
                </a:solidFill>
              </a:uFill>
              <a:latin typeface="Times New Roman"/>
              <a:cs typeface="Times New Roman"/>
            </a:endParaRPr>
          </a:p>
          <a:p>
            <a:pPr algn="ctr">
              <a:lnSpc>
                <a:spcPct val="100000"/>
              </a:lnSpc>
            </a:pPr>
            <a:r>
              <a:rPr lang="en-US" sz="2400" b="0" strike="noStrike" spc="-1" dirty="0">
                <a:solidFill>
                  <a:srgbClr val="8B8B8B"/>
                </a:solidFill>
                <a:uFill>
                  <a:solidFill>
                    <a:srgbClr val="FFFFFF"/>
                  </a:solidFill>
                </a:uFill>
                <a:latin typeface="Times New Roman"/>
                <a:cs typeface="Times New Roman"/>
              </a:rPr>
              <a:t>20 October2016</a:t>
            </a:r>
            <a:endParaRPr lang="en-US" sz="3200" b="0" strike="noStrike" spc="-1" dirty="0">
              <a:solidFill>
                <a:srgbClr val="000000"/>
              </a:solidFill>
              <a:uFill>
                <a:solidFill>
                  <a:srgbClr val="FFFFFF"/>
                </a:solidFill>
              </a:uFill>
              <a:latin typeface="Times New Roman"/>
              <a:cs typeface="Times New Roman"/>
            </a:endParaRPr>
          </a:p>
          <a:p>
            <a:pPr>
              <a:lnSpc>
                <a:spcPct val="100000"/>
              </a:lnSpc>
            </a:pPr>
            <a:r>
              <a:rPr lang="en-US" sz="2000" b="0" strike="noStrike" spc="-1" dirty="0">
                <a:solidFill>
                  <a:srgbClr val="8B8B8B"/>
                </a:solidFill>
                <a:uFill>
                  <a:solidFill>
                    <a:srgbClr val="FFFFFF"/>
                  </a:solidFill>
                </a:uFill>
                <a:latin typeface="Times New Roman"/>
                <a:cs typeface="Times New Roman"/>
              </a:rPr>
              <a:t>Guiding Principle: </a:t>
            </a:r>
            <a:endParaRPr lang="en-US" sz="3200" b="0" strike="noStrike" spc="-1" dirty="0">
              <a:solidFill>
                <a:srgbClr val="000000"/>
              </a:solidFill>
              <a:uFill>
                <a:solidFill>
                  <a:srgbClr val="FFFFFF"/>
                </a:solidFill>
              </a:uFill>
              <a:latin typeface="Times New Roman"/>
              <a:cs typeface="Times New Roman"/>
            </a:endParaRPr>
          </a:p>
          <a:p>
            <a:pPr>
              <a:lnSpc>
                <a:spcPct val="100000"/>
              </a:lnSpc>
            </a:pPr>
            <a:r>
              <a:rPr lang="en-US" sz="2000" b="0" i="1" strike="noStrike" spc="-1" dirty="0">
                <a:solidFill>
                  <a:srgbClr val="8B8B8B"/>
                </a:solidFill>
                <a:uFill>
                  <a:solidFill>
                    <a:srgbClr val="FFFFFF"/>
                  </a:solidFill>
                </a:uFill>
                <a:latin typeface="Times New Roman"/>
                <a:cs typeface="Times New Roman"/>
              </a:rPr>
              <a:t>Educational Policy must balance access and opportunity to achieve equity. (Page 1</a:t>
            </a:r>
            <a:r>
              <a:rPr lang="en-US" sz="2000" b="0" i="1" strike="noStrike" spc="-1" dirty="0" smtClean="0">
                <a:solidFill>
                  <a:srgbClr val="8B8B8B"/>
                </a:solidFill>
                <a:uFill>
                  <a:solidFill>
                    <a:srgbClr val="FFFFFF"/>
                  </a:solidFill>
                </a:uFill>
                <a:latin typeface="Times New Roman"/>
                <a:cs typeface="Times New Roman"/>
              </a:rPr>
              <a:t>)</a:t>
            </a:r>
          </a:p>
          <a:p>
            <a:pPr>
              <a:lnSpc>
                <a:spcPct val="100000"/>
              </a:lnSpc>
            </a:pPr>
            <a:endParaRPr lang="en-US" sz="2000" b="0" i="1" strike="noStrike" spc="-1" dirty="0" smtClean="0">
              <a:solidFill>
                <a:srgbClr val="8B8B8B"/>
              </a:solidFill>
              <a:uFill>
                <a:solidFill>
                  <a:srgbClr val="FFFFFF"/>
                </a:solidFill>
              </a:uFill>
              <a:latin typeface="Times New Roman"/>
              <a:cs typeface="Times New Roman"/>
            </a:endParaRPr>
          </a:p>
          <a:p>
            <a:pPr>
              <a:lnSpc>
                <a:spcPct val="100000"/>
              </a:lnSpc>
            </a:pPr>
            <a:endParaRPr lang="en-US" sz="2000" b="0" i="1" strike="noStrike" spc="-1" dirty="0" smtClean="0">
              <a:solidFill>
                <a:srgbClr val="8B8B8B"/>
              </a:solidFill>
              <a:uFill>
                <a:solidFill>
                  <a:srgbClr val="FFFFFF"/>
                </a:solidFill>
              </a:uFill>
              <a:latin typeface="Times New Roman"/>
              <a:cs typeface="Times New Roman"/>
            </a:endParaRPr>
          </a:p>
          <a:p>
            <a:pPr algn="ctr">
              <a:lnSpc>
                <a:spcPct val="100000"/>
              </a:lnSpc>
            </a:pPr>
            <a:r>
              <a:rPr lang="en-US" b="0" strike="noStrike" spc="-1" dirty="0" smtClean="0">
                <a:uFill>
                  <a:solidFill>
                    <a:srgbClr val="FFFFFF"/>
                  </a:solidFill>
                </a:uFill>
                <a:latin typeface="Times New Roman"/>
                <a:cs typeface="Times New Roman"/>
                <a:hlinkClick r:id="rId2" invalidUrl="http://asccc.org/sites/default/files/CSU QRTF Recommendations September 2016.pdf"/>
              </a:rPr>
              <a:t>Web Link: </a:t>
            </a:r>
            <a:r>
              <a:rPr lang="en-US" b="0" strike="noStrike" spc="-1" dirty="0" smtClean="0">
                <a:solidFill>
                  <a:srgbClr val="000000"/>
                </a:solidFill>
                <a:uFill>
                  <a:solidFill>
                    <a:srgbClr val="FFFFFF"/>
                  </a:solidFill>
                </a:uFill>
                <a:latin typeface="Times New Roman"/>
                <a:cs typeface="Times New Roman"/>
                <a:hlinkClick r:id="rId2" invalidUrl="http://asccc.org/sites/default/files/CSU QRTF Recommendations September 2016.pdf"/>
              </a:rPr>
              <a:t>Quantitative Reasoning Task Force Report</a:t>
            </a:r>
            <a:endParaRPr lang="en-US" b="0" strike="noStrike" spc="-1" dirty="0">
              <a:solidFill>
                <a:srgbClr val="000000"/>
              </a:solidFill>
              <a:uFill>
                <a:solidFill>
                  <a:srgbClr val="FFFFFF"/>
                </a:solidFill>
              </a:uFill>
              <a:latin typeface="Times New Roman"/>
              <a:cs typeface="Times New Roman"/>
            </a:endParaRPr>
          </a:p>
        </p:txBody>
      </p:sp>
    </p:spTree>
    <p:extLst>
      <p:ext uri="{BB962C8B-B14F-4D97-AF65-F5344CB8AC3E}">
        <p14:creationId xmlns:p14="http://schemas.microsoft.com/office/powerpoint/2010/main" val="3615844151"/>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13366" y="3972349"/>
            <a:ext cx="2041346" cy="2041346"/>
          </a:xfrm>
          <a:prstGeom prst="rect">
            <a:avLst/>
          </a:prstGeom>
        </p:spPr>
      </p:pic>
      <p:sp>
        <p:nvSpPr>
          <p:cNvPr id="80" name="TextShape 1"/>
          <p:cNvSpPr txBox="1"/>
          <p:nvPr/>
        </p:nvSpPr>
        <p:spPr>
          <a:xfrm>
            <a:off x="457200" y="446188"/>
            <a:ext cx="8229240" cy="971132"/>
          </a:xfrm>
          <a:prstGeom prst="rect">
            <a:avLst/>
          </a:prstGeom>
          <a:noFill/>
          <a:ln>
            <a:noFill/>
          </a:ln>
        </p:spPr>
        <p:txBody>
          <a:bodyPr anchor="ctr"/>
          <a:lstStyle/>
          <a:p>
            <a:pPr algn="ctr">
              <a:lnSpc>
                <a:spcPct val="100000"/>
              </a:lnSpc>
            </a:pPr>
            <a:r>
              <a:rPr lang="en-US" sz="4400" b="0" strike="noStrike" spc="-1" dirty="0">
                <a:solidFill>
                  <a:srgbClr val="000000"/>
                </a:solidFill>
                <a:uFill>
                  <a:solidFill>
                    <a:srgbClr val="FFFFFF"/>
                  </a:solidFill>
                </a:uFill>
                <a:latin typeface="Times New Roman"/>
                <a:cs typeface="Times New Roman"/>
              </a:rPr>
              <a:t>Quantitative Reasoning
Task Force (QRTF)</a:t>
            </a:r>
          </a:p>
        </p:txBody>
      </p:sp>
      <p:pic>
        <p:nvPicPr>
          <p:cNvPr id="4" name="Picture 3"/>
          <p:cNvPicPr>
            <a:picLocks noChangeAspect="1"/>
          </p:cNvPicPr>
          <p:nvPr/>
        </p:nvPicPr>
        <p:blipFill>
          <a:blip r:embed="rId4"/>
          <a:stretch>
            <a:fillRect/>
          </a:stretch>
        </p:blipFill>
        <p:spPr>
          <a:xfrm>
            <a:off x="4705303" y="1820246"/>
            <a:ext cx="2005860" cy="2005860"/>
          </a:xfrm>
          <a:prstGeom prst="rect">
            <a:avLst/>
          </a:prstGeom>
        </p:spPr>
      </p:pic>
      <p:pic>
        <p:nvPicPr>
          <p:cNvPr id="5" name="Picture 4"/>
          <p:cNvPicPr>
            <a:picLocks noChangeAspect="1"/>
          </p:cNvPicPr>
          <p:nvPr/>
        </p:nvPicPr>
        <p:blipFill>
          <a:blip r:embed="rId5"/>
          <a:stretch>
            <a:fillRect/>
          </a:stretch>
        </p:blipFill>
        <p:spPr>
          <a:xfrm>
            <a:off x="2366365" y="1820245"/>
            <a:ext cx="2002604" cy="2002604"/>
          </a:xfrm>
          <a:prstGeom prst="rect">
            <a:avLst/>
          </a:prstGeom>
        </p:spPr>
      </p:pic>
      <p:pic>
        <p:nvPicPr>
          <p:cNvPr id="6" name="Picture 5"/>
          <p:cNvPicPr>
            <a:picLocks noChangeAspect="1"/>
          </p:cNvPicPr>
          <p:nvPr/>
        </p:nvPicPr>
        <p:blipFill>
          <a:blip r:embed="rId6"/>
          <a:stretch>
            <a:fillRect/>
          </a:stretch>
        </p:blipFill>
        <p:spPr>
          <a:xfrm>
            <a:off x="7055603" y="1820245"/>
            <a:ext cx="1923901" cy="1777891"/>
          </a:xfrm>
          <a:prstGeom prst="rect">
            <a:avLst/>
          </a:prstGeom>
        </p:spPr>
      </p:pic>
      <p:pic>
        <p:nvPicPr>
          <p:cNvPr id="2" name="Picture 1"/>
          <p:cNvPicPr>
            <a:picLocks noChangeAspect="1"/>
          </p:cNvPicPr>
          <p:nvPr/>
        </p:nvPicPr>
        <p:blipFill>
          <a:blip r:embed="rId7"/>
          <a:stretch>
            <a:fillRect/>
          </a:stretch>
        </p:blipFill>
        <p:spPr>
          <a:xfrm>
            <a:off x="3092306" y="3972349"/>
            <a:ext cx="2799002" cy="2543769"/>
          </a:xfrm>
          <a:prstGeom prst="rect">
            <a:avLst/>
          </a:prstGeom>
        </p:spPr>
      </p:pic>
      <p:pic>
        <p:nvPicPr>
          <p:cNvPr id="3" name="Picture 2"/>
          <p:cNvPicPr>
            <a:picLocks noChangeAspect="1"/>
          </p:cNvPicPr>
          <p:nvPr/>
        </p:nvPicPr>
        <p:blipFill>
          <a:blip r:embed="rId8"/>
          <a:stretch>
            <a:fillRect/>
          </a:stretch>
        </p:blipFill>
        <p:spPr>
          <a:xfrm>
            <a:off x="-6750" y="1661387"/>
            <a:ext cx="2161462" cy="2161462"/>
          </a:xfrm>
          <a:prstGeom prst="rect">
            <a:avLst/>
          </a:prstGeom>
        </p:spPr>
      </p:pic>
      <p:pic>
        <p:nvPicPr>
          <p:cNvPr id="7" name="Picture 6"/>
          <p:cNvPicPr>
            <a:picLocks noChangeAspect="1"/>
          </p:cNvPicPr>
          <p:nvPr/>
        </p:nvPicPr>
        <p:blipFill>
          <a:blip r:embed="rId9"/>
          <a:stretch>
            <a:fillRect/>
          </a:stretch>
        </p:blipFill>
        <p:spPr>
          <a:xfrm>
            <a:off x="2154712" y="4250315"/>
            <a:ext cx="1284961" cy="1284961"/>
          </a:xfrm>
          <a:prstGeom prst="rect">
            <a:avLst/>
          </a:prstGeom>
        </p:spPr>
      </p:pic>
      <p:pic>
        <p:nvPicPr>
          <p:cNvPr id="9" name="Picture 8"/>
          <p:cNvPicPr>
            <a:picLocks noChangeAspect="1"/>
          </p:cNvPicPr>
          <p:nvPr/>
        </p:nvPicPr>
        <p:blipFill>
          <a:blip r:embed="rId10"/>
          <a:stretch>
            <a:fillRect/>
          </a:stretch>
        </p:blipFill>
        <p:spPr>
          <a:xfrm>
            <a:off x="6146440" y="3867130"/>
            <a:ext cx="2271006" cy="2271006"/>
          </a:xfrm>
          <a:prstGeom prst="rect">
            <a:avLst/>
          </a:prstGeom>
        </p:spPr>
      </p:pic>
      <p:sp>
        <p:nvSpPr>
          <p:cNvPr id="10" name="TextBox 9"/>
          <p:cNvSpPr txBox="1"/>
          <p:nvPr/>
        </p:nvSpPr>
        <p:spPr>
          <a:xfrm>
            <a:off x="2624562" y="6463207"/>
            <a:ext cx="3603871" cy="369332"/>
          </a:xfrm>
          <a:prstGeom prst="rect">
            <a:avLst/>
          </a:prstGeom>
          <a:noFill/>
        </p:spPr>
        <p:txBody>
          <a:bodyPr wrap="none" rtlCol="0">
            <a:spAutoFit/>
          </a:bodyPr>
          <a:lstStyle/>
          <a:p>
            <a:r>
              <a:rPr lang="en-US" dirty="0" smtClean="0">
                <a:latin typeface="Times New Roman"/>
                <a:cs typeface="Times New Roman"/>
              </a:rPr>
              <a:t>21 members, 16 advisors, 10+ guests</a:t>
            </a:r>
            <a:endParaRPr lang="en-US" dirty="0">
              <a:latin typeface="Times New Roman"/>
              <a:cs typeface="Times New Roman"/>
            </a:endParaRPr>
          </a:p>
        </p:txBody>
      </p:sp>
    </p:spTree>
    <p:extLst>
      <p:ext uri="{BB962C8B-B14F-4D97-AF65-F5344CB8AC3E}">
        <p14:creationId xmlns:p14="http://schemas.microsoft.com/office/powerpoint/2010/main" val="3754528828"/>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Shape 1"/>
          <p:cNvSpPr txBox="1"/>
          <p:nvPr/>
        </p:nvSpPr>
        <p:spPr>
          <a:xfrm>
            <a:off x="457200" y="457560"/>
            <a:ext cx="8229240" cy="1142640"/>
          </a:xfrm>
          <a:prstGeom prst="rect">
            <a:avLst/>
          </a:prstGeom>
          <a:noFill/>
          <a:ln>
            <a:noFill/>
          </a:ln>
        </p:spPr>
        <p:txBody>
          <a:bodyPr anchor="ctr"/>
          <a:lstStyle/>
          <a:p>
            <a:pPr algn="ctr">
              <a:lnSpc>
                <a:spcPct val="100000"/>
              </a:lnSpc>
            </a:pPr>
            <a:r>
              <a:rPr lang="en-US" sz="4400" b="0" strike="noStrike" spc="-1" dirty="0">
                <a:solidFill>
                  <a:srgbClr val="000000"/>
                </a:solidFill>
                <a:uFill>
                  <a:solidFill>
                    <a:srgbClr val="FFFFFF"/>
                  </a:solidFill>
                </a:uFill>
                <a:latin typeface="Times New Roman"/>
                <a:cs typeface="Times New Roman"/>
              </a:rPr>
              <a:t>Quantitative Reasoning
Task Force (QRTF)</a:t>
            </a:r>
          </a:p>
        </p:txBody>
      </p:sp>
      <p:sp>
        <p:nvSpPr>
          <p:cNvPr id="81" name="TextShape 2"/>
          <p:cNvSpPr txBox="1"/>
          <p:nvPr/>
        </p:nvSpPr>
        <p:spPr>
          <a:xfrm>
            <a:off x="457200" y="1600200"/>
            <a:ext cx="8229240" cy="4525560"/>
          </a:xfrm>
          <a:prstGeom prst="rect">
            <a:avLst/>
          </a:prstGeom>
          <a:noFill/>
          <a:ln>
            <a:noFill/>
          </a:ln>
        </p:spPr>
        <p:txBody>
          <a:bodyPr/>
          <a:lstStyle/>
          <a:p>
            <a:endParaRPr lang="en-US" sz="2800" dirty="0" smtClean="0">
              <a:latin typeface="Times New Roman"/>
              <a:cs typeface="Times New Roman"/>
            </a:endParaRPr>
          </a:p>
          <a:p>
            <a:r>
              <a:rPr lang="en-US" sz="2800" dirty="0" smtClean="0">
                <a:latin typeface="Times New Roman"/>
                <a:cs typeface="Times New Roman"/>
              </a:rPr>
              <a:t>Balancing Access (who gets in) and Opportunity (what they get out).</a:t>
            </a:r>
          </a:p>
          <a:p>
            <a:pPr marL="457200" indent="-457200">
              <a:buFont typeface="Arial"/>
              <a:buChar char="•"/>
            </a:pPr>
            <a:r>
              <a:rPr lang="en-US" sz="2800" dirty="0" smtClean="0">
                <a:latin typeface="Times New Roman"/>
                <a:cs typeface="Times New Roman"/>
              </a:rPr>
              <a:t>K-12 preparation and readiness at entry</a:t>
            </a:r>
          </a:p>
          <a:p>
            <a:pPr marL="457200" lvl="0" indent="-457200">
              <a:buFont typeface="Arial"/>
              <a:buChar char="•"/>
            </a:pPr>
            <a:r>
              <a:rPr lang="en-US" sz="2800" dirty="0" smtClean="0">
                <a:latin typeface="Times New Roman"/>
                <a:cs typeface="Times New Roman"/>
              </a:rPr>
              <a:t>Relevance of the education we provide</a:t>
            </a:r>
            <a:endParaRPr lang="en-US" sz="2800" dirty="0">
              <a:latin typeface="Times New Roman"/>
              <a:cs typeface="Times New Roman"/>
            </a:endParaRPr>
          </a:p>
          <a:p>
            <a:pPr marL="457200" indent="-457200">
              <a:buFont typeface="Arial"/>
              <a:buChar char="•"/>
            </a:pPr>
            <a:r>
              <a:rPr lang="en-US" sz="2800" dirty="0" smtClean="0">
                <a:latin typeface="Times New Roman"/>
                <a:cs typeface="Times New Roman"/>
              </a:rPr>
              <a:t>Time to Degree</a:t>
            </a:r>
          </a:p>
          <a:p>
            <a:pPr marL="457200" lvl="0" indent="-457200">
              <a:buFont typeface="Arial"/>
              <a:buChar char="•"/>
            </a:pPr>
            <a:r>
              <a:rPr lang="en-US" sz="2800" dirty="0" smtClean="0">
                <a:latin typeface="Times New Roman"/>
                <a:cs typeface="Times New Roman"/>
              </a:rPr>
              <a:t>Equal treatment for both freshmen and transfer students and how that’s related to intermediate algebra requirements</a:t>
            </a:r>
          </a:p>
          <a:p>
            <a:pPr lvl="0"/>
            <a:endParaRPr lang="en-US" sz="2800" dirty="0">
              <a:latin typeface="Times New Roman"/>
              <a:cs typeface="Times New Roman"/>
            </a:endParaRPr>
          </a:p>
        </p:txBody>
      </p:sp>
    </p:spTree>
    <p:extLst>
      <p:ext uri="{BB962C8B-B14F-4D97-AF65-F5344CB8AC3E}">
        <p14:creationId xmlns:p14="http://schemas.microsoft.com/office/powerpoint/2010/main" val="4090959378"/>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Shape 1"/>
          <p:cNvSpPr txBox="1"/>
          <p:nvPr/>
        </p:nvSpPr>
        <p:spPr>
          <a:xfrm>
            <a:off x="457200" y="463452"/>
            <a:ext cx="8229240" cy="1142640"/>
          </a:xfrm>
          <a:prstGeom prst="rect">
            <a:avLst/>
          </a:prstGeom>
          <a:noFill/>
          <a:ln>
            <a:noFill/>
          </a:ln>
        </p:spPr>
        <p:txBody>
          <a:bodyPr anchor="ctr"/>
          <a:lstStyle/>
          <a:p>
            <a:pPr algn="ctr">
              <a:lnSpc>
                <a:spcPct val="100000"/>
              </a:lnSpc>
            </a:pPr>
            <a:r>
              <a:rPr lang="en-US" sz="4400" b="0" strike="noStrike" spc="-1" dirty="0">
                <a:solidFill>
                  <a:srgbClr val="000000"/>
                </a:solidFill>
                <a:uFill>
                  <a:solidFill>
                    <a:srgbClr val="FFFFFF"/>
                  </a:solidFill>
                </a:uFill>
                <a:latin typeface="Times New Roman"/>
                <a:cs typeface="Times New Roman"/>
              </a:rPr>
              <a:t>Recommendation I
Define Quantitative Reasoning</a:t>
            </a:r>
          </a:p>
        </p:txBody>
      </p:sp>
      <p:sp>
        <p:nvSpPr>
          <p:cNvPr id="83" name="TextShape 2"/>
          <p:cNvSpPr txBox="1"/>
          <p:nvPr/>
        </p:nvSpPr>
        <p:spPr>
          <a:xfrm>
            <a:off x="457200" y="2025007"/>
            <a:ext cx="8229240" cy="4616333"/>
          </a:xfrm>
          <a:prstGeom prst="rect">
            <a:avLst/>
          </a:prstGeom>
          <a:noFill/>
          <a:ln>
            <a:noFill/>
          </a:ln>
        </p:spPr>
        <p:txBody>
          <a:bodyPr/>
          <a:lstStyle/>
          <a:p>
            <a:pPr>
              <a:lnSpc>
                <a:spcPct val="100000"/>
              </a:lnSpc>
            </a:pPr>
            <a:r>
              <a:rPr lang="en-US" sz="2000" b="0" strike="noStrike" spc="-1" dirty="0" smtClean="0">
                <a:uFill>
                  <a:solidFill>
                    <a:srgbClr val="FFFFFF"/>
                  </a:solidFill>
                </a:uFill>
                <a:latin typeface="Times New Roman"/>
                <a:cs typeface="Times New Roman"/>
              </a:rPr>
              <a:t>The </a:t>
            </a:r>
            <a:r>
              <a:rPr lang="en-US" sz="2000" b="0" strike="noStrike" spc="-1" dirty="0">
                <a:uFill>
                  <a:solidFill>
                    <a:srgbClr val="FFFFFF"/>
                  </a:solidFill>
                </a:uFill>
                <a:latin typeface="Times New Roman"/>
                <a:cs typeface="Times New Roman"/>
              </a:rPr>
              <a:t>ability to reason quantitatively is a stable combination of skills and practices involving:</a:t>
            </a:r>
            <a:endParaRPr lang="en-US" sz="3200" b="0" strike="noStrike" spc="-1" dirty="0">
              <a:uFill>
                <a:solidFill>
                  <a:srgbClr val="FFFFFF"/>
                </a:solidFill>
              </a:uFill>
              <a:latin typeface="Times New Roman"/>
              <a:cs typeface="Times New Roman"/>
            </a:endParaRPr>
          </a:p>
          <a:p>
            <a:pPr>
              <a:lnSpc>
                <a:spcPct val="100000"/>
              </a:lnSpc>
            </a:pPr>
            <a:r>
              <a:rPr lang="en-US" sz="2000" b="1" strike="noStrike" spc="-1" dirty="0">
                <a:uFill>
                  <a:solidFill>
                    <a:srgbClr val="FFFFFF"/>
                  </a:solidFill>
                </a:uFill>
                <a:latin typeface="Times New Roman"/>
                <a:cs typeface="Times New Roman"/>
              </a:rPr>
              <a:t>(</a:t>
            </a:r>
            <a:r>
              <a:rPr lang="en-US" sz="2000" b="1" strike="noStrike" spc="-1" dirty="0" err="1">
                <a:uFill>
                  <a:solidFill>
                    <a:srgbClr val="FFFFFF"/>
                  </a:solidFill>
                </a:uFill>
                <a:latin typeface="Times New Roman"/>
                <a:cs typeface="Times New Roman"/>
              </a:rPr>
              <a:t>i</a:t>
            </a:r>
            <a:r>
              <a:rPr lang="en-US" sz="2000" b="1" strike="noStrike" spc="-1" dirty="0">
                <a:uFill>
                  <a:solidFill>
                    <a:srgbClr val="FFFFFF"/>
                  </a:solidFill>
                </a:uFill>
                <a:latin typeface="Times New Roman"/>
                <a:cs typeface="Times New Roman"/>
              </a:rPr>
              <a:t>) </a:t>
            </a:r>
            <a:r>
              <a:rPr lang="en-US" sz="2000" b="0" strike="noStrike" spc="-1" dirty="0">
                <a:uFill>
                  <a:solidFill>
                    <a:srgbClr val="FFFFFF"/>
                  </a:solidFill>
                </a:uFill>
                <a:latin typeface="Times New Roman"/>
                <a:cs typeface="Times New Roman"/>
              </a:rPr>
              <a:t>the ability to read, comprehend, interpret, and communicate quantitative information in various contexts in a variety of formats;</a:t>
            </a:r>
            <a:endParaRPr lang="en-US" sz="3200" b="0" strike="noStrike" spc="-1" dirty="0">
              <a:uFill>
                <a:solidFill>
                  <a:srgbClr val="FFFFFF"/>
                </a:solidFill>
              </a:uFill>
              <a:latin typeface="Times New Roman"/>
              <a:cs typeface="Times New Roman"/>
            </a:endParaRPr>
          </a:p>
          <a:p>
            <a:pPr>
              <a:lnSpc>
                <a:spcPct val="100000"/>
              </a:lnSpc>
            </a:pPr>
            <a:r>
              <a:rPr lang="en-US" sz="2000" b="1" strike="noStrike" spc="-1" dirty="0">
                <a:uFill>
                  <a:solidFill>
                    <a:srgbClr val="FFFFFF"/>
                  </a:solidFill>
                </a:uFill>
                <a:latin typeface="Times New Roman"/>
                <a:cs typeface="Times New Roman"/>
              </a:rPr>
              <a:t>(ii) </a:t>
            </a:r>
            <a:r>
              <a:rPr lang="en-US" sz="2000" b="0" strike="noStrike" spc="-1" dirty="0">
                <a:uFill>
                  <a:solidFill>
                    <a:srgbClr val="FFFFFF"/>
                  </a:solidFill>
                </a:uFill>
                <a:latin typeface="Times New Roman"/>
                <a:cs typeface="Times New Roman"/>
              </a:rPr>
              <a:t>the ability to reason with and make inferences from quantitative information in order to solve problems arising in personal, civic, and professional contexts;</a:t>
            </a:r>
            <a:endParaRPr lang="en-US" sz="3200" b="0" strike="noStrike" spc="-1" dirty="0">
              <a:uFill>
                <a:solidFill>
                  <a:srgbClr val="FFFFFF"/>
                </a:solidFill>
              </a:uFill>
              <a:latin typeface="Times New Roman"/>
              <a:cs typeface="Times New Roman"/>
            </a:endParaRPr>
          </a:p>
          <a:p>
            <a:pPr>
              <a:lnSpc>
                <a:spcPct val="100000"/>
              </a:lnSpc>
            </a:pPr>
            <a:r>
              <a:rPr lang="en-US" sz="2000" b="1" strike="noStrike" spc="-1" dirty="0">
                <a:uFill>
                  <a:solidFill>
                    <a:srgbClr val="FFFFFF"/>
                  </a:solidFill>
                </a:uFill>
                <a:latin typeface="Times New Roman"/>
                <a:cs typeface="Times New Roman"/>
              </a:rPr>
              <a:t>(iii) </a:t>
            </a:r>
            <a:r>
              <a:rPr lang="en-US" sz="2000" b="0" strike="noStrike" spc="-1" dirty="0">
                <a:uFill>
                  <a:solidFill>
                    <a:srgbClr val="FFFFFF"/>
                  </a:solidFill>
                </a:uFill>
                <a:latin typeface="Times New Roman"/>
                <a:cs typeface="Times New Roman"/>
              </a:rPr>
              <a:t>the ability to use quantitative methods to assess the reasonableness of proposed solutions to quantitative problems; and</a:t>
            </a:r>
            <a:endParaRPr lang="en-US" sz="3200" b="0" strike="noStrike" spc="-1" dirty="0">
              <a:uFill>
                <a:solidFill>
                  <a:srgbClr val="FFFFFF"/>
                </a:solidFill>
              </a:uFill>
              <a:latin typeface="Times New Roman"/>
              <a:cs typeface="Times New Roman"/>
            </a:endParaRPr>
          </a:p>
          <a:p>
            <a:pPr>
              <a:lnSpc>
                <a:spcPct val="100000"/>
              </a:lnSpc>
            </a:pPr>
            <a:r>
              <a:rPr lang="en-US" sz="2000" b="1" strike="noStrike" spc="-1" dirty="0">
                <a:uFill>
                  <a:solidFill>
                    <a:srgbClr val="FFFFFF"/>
                  </a:solidFill>
                </a:uFill>
                <a:latin typeface="Times New Roman"/>
                <a:cs typeface="Times New Roman"/>
              </a:rPr>
              <a:t>(iv) </a:t>
            </a:r>
            <a:r>
              <a:rPr lang="en-US" sz="2000" b="0" strike="noStrike" spc="-1" dirty="0">
                <a:uFill>
                  <a:solidFill>
                    <a:srgbClr val="FFFFFF"/>
                  </a:solidFill>
                </a:uFill>
                <a:latin typeface="Times New Roman"/>
                <a:cs typeface="Times New Roman"/>
              </a:rPr>
              <a:t>the ability to recognize the limits of quantitative methods.</a:t>
            </a:r>
            <a:endParaRPr lang="en-US" sz="3200" b="0" strike="noStrike" spc="-1" dirty="0">
              <a:uFill>
                <a:solidFill>
                  <a:srgbClr val="FFFFFF"/>
                </a:solidFill>
              </a:uFill>
              <a:latin typeface="Times New Roman"/>
              <a:cs typeface="Times New Roman"/>
            </a:endParaRPr>
          </a:p>
          <a:p>
            <a:pPr>
              <a:lnSpc>
                <a:spcPct val="100000"/>
              </a:lnSpc>
            </a:pPr>
            <a:r>
              <a:rPr lang="en-US" sz="2000" b="0" strike="noStrike" spc="-1" dirty="0">
                <a:uFill>
                  <a:solidFill>
                    <a:srgbClr val="FFFFFF"/>
                  </a:solidFill>
                </a:uFill>
                <a:latin typeface="Times New Roman"/>
                <a:cs typeface="Times New Roman"/>
              </a:rPr>
              <a:t>Quantitative reasoning depends on the methods of computation, logic, mathematics, and statistics.</a:t>
            </a:r>
            <a:endParaRPr lang="en-US" sz="3200" b="0" strike="noStrike" spc="-1" dirty="0">
              <a:uFill>
                <a:solidFill>
                  <a:srgbClr val="FFFFFF"/>
                </a:solidFill>
              </a:uFill>
              <a:latin typeface="Times New Roman"/>
              <a:cs typeface="Times New Roman"/>
            </a:endParaRPr>
          </a:p>
          <a:p>
            <a:pPr>
              <a:lnSpc>
                <a:spcPct val="100000"/>
              </a:lnSpc>
            </a:pPr>
            <a:r>
              <a:rPr lang="en-US" sz="2000" b="0" strike="noStrike" spc="-1" dirty="0">
                <a:uFill>
                  <a:solidFill>
                    <a:srgbClr val="FFFFFF"/>
                  </a:solidFill>
                </a:uFill>
                <a:latin typeface="Times New Roman"/>
                <a:cs typeface="Times New Roman"/>
              </a:rPr>
              <a:t>(Page 9</a:t>
            </a:r>
            <a:r>
              <a:rPr lang="en-US" sz="2000" b="0" strike="noStrike" spc="-1" dirty="0" smtClean="0">
                <a:uFill>
                  <a:solidFill>
                    <a:srgbClr val="FFFFFF"/>
                  </a:solidFill>
                </a:uFill>
                <a:latin typeface="Times New Roman"/>
                <a:cs typeface="Times New Roman"/>
              </a:rPr>
              <a:t>)</a:t>
            </a:r>
          </a:p>
          <a:p>
            <a:pPr>
              <a:lnSpc>
                <a:spcPct val="100000"/>
              </a:lnSpc>
            </a:pPr>
            <a:r>
              <a:rPr lang="en-US" sz="2000" b="1" i="1" spc="-1" dirty="0" smtClean="0">
                <a:solidFill>
                  <a:srgbClr val="FF0000"/>
                </a:solidFill>
                <a:uFill>
                  <a:solidFill>
                    <a:srgbClr val="FFFFFF"/>
                  </a:solidFill>
                </a:uFill>
                <a:latin typeface="Times New Roman"/>
                <a:cs typeface="Times New Roman"/>
              </a:rPr>
              <a:t>It should be noted that these skills and practices can be achieved in classes across many </a:t>
            </a:r>
            <a:r>
              <a:rPr lang="en-US" sz="2000" b="1" i="1" spc="-1" dirty="0" err="1" smtClean="0">
                <a:solidFill>
                  <a:srgbClr val="FF0000"/>
                </a:solidFill>
                <a:uFill>
                  <a:solidFill>
                    <a:srgbClr val="FFFFFF"/>
                  </a:solidFill>
                </a:uFill>
                <a:latin typeface="Times New Roman"/>
                <a:cs typeface="Times New Roman"/>
              </a:rPr>
              <a:t>disicplines</a:t>
            </a:r>
            <a:r>
              <a:rPr lang="mr-IN" sz="2000" b="1" i="1" spc="-1" dirty="0" smtClean="0">
                <a:solidFill>
                  <a:srgbClr val="FF0000"/>
                </a:solidFill>
                <a:uFill>
                  <a:solidFill>
                    <a:srgbClr val="FFFFFF"/>
                  </a:solidFill>
                </a:uFill>
                <a:latin typeface="Times New Roman"/>
                <a:cs typeface="Times New Roman"/>
              </a:rPr>
              <a:t>…</a:t>
            </a:r>
            <a:endParaRPr lang="en-US" sz="3200" b="1" i="1" strike="noStrike" spc="-1" dirty="0">
              <a:solidFill>
                <a:srgbClr val="FF0000"/>
              </a:solidFill>
              <a:uFill>
                <a:solidFill>
                  <a:srgbClr val="FFFFFF"/>
                </a:solidFill>
              </a:uFill>
              <a:latin typeface="Times New Roman"/>
              <a:cs typeface="Times New Roman"/>
            </a:endParaRPr>
          </a:p>
        </p:txBody>
      </p:sp>
    </p:spTree>
    <p:extLst>
      <p:ext uri="{BB962C8B-B14F-4D97-AF65-F5344CB8AC3E}">
        <p14:creationId xmlns:p14="http://schemas.microsoft.com/office/powerpoint/2010/main" val="2570298211"/>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Shape 1"/>
          <p:cNvSpPr txBox="1"/>
          <p:nvPr/>
        </p:nvSpPr>
        <p:spPr>
          <a:xfrm>
            <a:off x="457200" y="700729"/>
            <a:ext cx="8229240" cy="1650339"/>
          </a:xfrm>
          <a:prstGeom prst="rect">
            <a:avLst/>
          </a:prstGeom>
          <a:noFill/>
          <a:ln>
            <a:noFill/>
          </a:ln>
        </p:spPr>
        <p:txBody>
          <a:bodyPr anchor="ctr"/>
          <a:lstStyle/>
          <a:p>
            <a:pPr algn="ctr">
              <a:lnSpc>
                <a:spcPct val="100000"/>
              </a:lnSpc>
            </a:pPr>
            <a:r>
              <a:rPr lang="en-US" sz="4400" b="0" strike="noStrike" spc="-1" dirty="0">
                <a:solidFill>
                  <a:srgbClr val="000000"/>
                </a:solidFill>
                <a:uFill>
                  <a:solidFill>
                    <a:srgbClr val="FFFFFF"/>
                  </a:solidFill>
                </a:uFill>
                <a:latin typeface="Times New Roman"/>
                <a:cs typeface="Times New Roman"/>
              </a:rPr>
              <a:t>Recommendation II
Revise quantitative reasoning requirements</a:t>
            </a:r>
          </a:p>
        </p:txBody>
      </p:sp>
      <p:sp>
        <p:nvSpPr>
          <p:cNvPr id="85" name="TextShape 2"/>
          <p:cNvSpPr txBox="1"/>
          <p:nvPr/>
        </p:nvSpPr>
        <p:spPr>
          <a:xfrm>
            <a:off x="457200" y="1905120"/>
            <a:ext cx="8229240" cy="4525560"/>
          </a:xfrm>
          <a:prstGeom prst="rect">
            <a:avLst/>
          </a:prstGeom>
          <a:noFill/>
          <a:ln>
            <a:noFill/>
          </a:ln>
        </p:spPr>
        <p:txBody>
          <a:bodyPr/>
          <a:lstStyle/>
          <a:p>
            <a:pPr>
              <a:lnSpc>
                <a:spcPct val="100000"/>
              </a:lnSpc>
            </a:pPr>
            <a:r>
              <a:rPr lang="en-US" sz="3200" b="0" strike="noStrike" spc="-1">
                <a:solidFill>
                  <a:srgbClr val="000000"/>
                </a:solidFill>
                <a:uFill>
                  <a:solidFill>
                    <a:srgbClr val="FFFFFF"/>
                  </a:solidFill>
                </a:uFill>
                <a:latin typeface="Calibri"/>
              </a:rPr>
              <a:t> </a:t>
            </a:r>
          </a:p>
        </p:txBody>
      </p:sp>
      <p:sp>
        <p:nvSpPr>
          <p:cNvPr id="86" name="CustomShape 3"/>
          <p:cNvSpPr/>
          <p:nvPr/>
        </p:nvSpPr>
        <p:spPr>
          <a:xfrm>
            <a:off x="457200" y="2621546"/>
            <a:ext cx="8229240" cy="3659412"/>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00000"/>
              </a:lnSpc>
            </a:pPr>
            <a:r>
              <a:rPr lang="en-US" sz="3200" b="0" strike="noStrike" spc="-1" dirty="0">
                <a:solidFill>
                  <a:srgbClr val="000000"/>
                </a:solidFill>
                <a:uFill>
                  <a:solidFill>
                    <a:srgbClr val="FFFFFF"/>
                  </a:solidFill>
                </a:uFill>
                <a:latin typeface="Times New Roman"/>
                <a:cs typeface="Times New Roman"/>
              </a:rPr>
              <a:t>“ </a:t>
            </a:r>
            <a:r>
              <a:rPr lang="en-US" sz="3200" b="0" strike="noStrike" spc="-1" dirty="0">
                <a:uFill>
                  <a:solidFill>
                    <a:srgbClr val="FFFFFF"/>
                  </a:solidFill>
                </a:uFill>
                <a:latin typeface="Times New Roman"/>
                <a:cs typeface="Times New Roman"/>
              </a:rPr>
              <a:t>The Task Force took the view that quantitative reasoning is more than just a single course taken to satisfy a general education requirement. </a:t>
            </a:r>
            <a:r>
              <a:rPr lang="en-US" sz="3200" b="1" i="1" strike="noStrike" spc="-1" dirty="0">
                <a:solidFill>
                  <a:srgbClr val="FF0000"/>
                </a:solidFill>
                <a:uFill>
                  <a:solidFill>
                    <a:srgbClr val="FFFFFF"/>
                  </a:solidFill>
                </a:uFill>
                <a:latin typeface="Times New Roman"/>
                <a:cs typeface="Times New Roman"/>
              </a:rPr>
              <a:t>It is the sum total of quantitative work necessary to support a student’s major, interests, career and civic responsibilities</a:t>
            </a:r>
            <a:r>
              <a:rPr lang="en-US" sz="3200" b="1" strike="noStrike" spc="-1" dirty="0">
                <a:solidFill>
                  <a:srgbClr val="FF0000"/>
                </a:solidFill>
                <a:uFill>
                  <a:solidFill>
                    <a:srgbClr val="FFFFFF"/>
                  </a:solidFill>
                </a:uFill>
                <a:latin typeface="Times New Roman"/>
                <a:cs typeface="Times New Roman"/>
              </a:rPr>
              <a:t>.</a:t>
            </a:r>
            <a:r>
              <a:rPr lang="en-US" sz="3200" b="0" strike="noStrike" spc="-1" dirty="0">
                <a:solidFill>
                  <a:srgbClr val="000000"/>
                </a:solidFill>
                <a:uFill>
                  <a:solidFill>
                    <a:srgbClr val="FFFFFF"/>
                  </a:solidFill>
                </a:uFill>
                <a:latin typeface="Times New Roman"/>
                <a:cs typeface="Times New Roman"/>
              </a:rPr>
              <a:t>”  (Page 8)</a:t>
            </a:r>
          </a:p>
          <a:p>
            <a:pPr>
              <a:lnSpc>
                <a:spcPct val="100000"/>
              </a:lnSpc>
            </a:pPr>
            <a:endParaRPr lang="en-US" sz="3200" b="0" strike="noStrike" spc="-1" dirty="0">
              <a:solidFill>
                <a:srgbClr val="000000"/>
              </a:solidFill>
              <a:uFill>
                <a:solidFill>
                  <a:srgbClr val="FFFFFF"/>
                </a:solidFill>
              </a:uFill>
              <a:latin typeface="Times New Roman"/>
              <a:cs typeface="Times New Roman"/>
            </a:endParaRPr>
          </a:p>
        </p:txBody>
      </p:sp>
    </p:spTree>
    <p:extLst>
      <p:ext uri="{BB962C8B-B14F-4D97-AF65-F5344CB8AC3E}">
        <p14:creationId xmlns:p14="http://schemas.microsoft.com/office/powerpoint/2010/main" val="2898642427"/>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888634" y="3744427"/>
            <a:ext cx="4884398" cy="3081013"/>
          </a:xfrm>
          <a:prstGeom prst="ellipse">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lstStyle/>
          <a:p>
            <a:r>
              <a:rPr lang="en-US" dirty="0" smtClean="0">
                <a:solidFill>
                  <a:schemeClr val="accent6">
                    <a:lumMod val="75000"/>
                  </a:schemeClr>
                </a:solidFill>
              </a:rPr>
              <a:t>BQR</a:t>
            </a:r>
            <a:endParaRPr lang="en-US" dirty="0">
              <a:solidFill>
                <a:schemeClr val="accent6">
                  <a:lumMod val="75000"/>
                </a:schemeClr>
              </a:solidFill>
            </a:endParaRPr>
          </a:p>
        </p:txBody>
      </p:sp>
      <p:sp>
        <p:nvSpPr>
          <p:cNvPr id="87" name="TextShape 1"/>
          <p:cNvSpPr txBox="1"/>
          <p:nvPr/>
        </p:nvSpPr>
        <p:spPr>
          <a:xfrm>
            <a:off x="457200" y="274680"/>
            <a:ext cx="8229240" cy="1142640"/>
          </a:xfrm>
          <a:prstGeom prst="rect">
            <a:avLst/>
          </a:prstGeom>
          <a:noFill/>
          <a:ln>
            <a:noFill/>
          </a:ln>
        </p:spPr>
        <p:txBody>
          <a:bodyPr anchor="ctr"/>
          <a:lstStyle/>
          <a:p>
            <a:pPr algn="ctr">
              <a:lnSpc>
                <a:spcPct val="100000"/>
              </a:lnSpc>
            </a:pPr>
            <a:r>
              <a:rPr lang="en-US" sz="4400" b="0" strike="noStrike" spc="-1" dirty="0">
                <a:solidFill>
                  <a:srgbClr val="000000"/>
                </a:solidFill>
                <a:uFill>
                  <a:solidFill>
                    <a:srgbClr val="FFFFFF"/>
                  </a:solidFill>
                </a:uFill>
                <a:latin typeface="Times New Roman"/>
                <a:cs typeface="Times New Roman"/>
              </a:rPr>
              <a:t>Recommendation IIA</a:t>
            </a:r>
          </a:p>
        </p:txBody>
      </p:sp>
      <p:sp>
        <p:nvSpPr>
          <p:cNvPr id="88" name="TextShape 2"/>
          <p:cNvSpPr txBox="1"/>
          <p:nvPr/>
        </p:nvSpPr>
        <p:spPr>
          <a:xfrm>
            <a:off x="457200" y="1421120"/>
            <a:ext cx="8229240" cy="4525560"/>
          </a:xfrm>
          <a:prstGeom prst="rect">
            <a:avLst/>
          </a:prstGeom>
          <a:noFill/>
          <a:ln>
            <a:noFill/>
          </a:ln>
        </p:spPr>
        <p:txBody>
          <a:bodyPr/>
          <a:lstStyle/>
          <a:p>
            <a:pPr>
              <a:lnSpc>
                <a:spcPct val="100000"/>
              </a:lnSpc>
            </a:pPr>
            <a:r>
              <a:rPr lang="en-US" sz="2400" b="0" strike="noStrike" spc="-1" dirty="0">
                <a:solidFill>
                  <a:srgbClr val="000000"/>
                </a:solidFill>
                <a:uFill>
                  <a:solidFill>
                    <a:srgbClr val="FFFFFF"/>
                  </a:solidFill>
                </a:uFill>
                <a:latin typeface="Times New Roman"/>
                <a:cs typeface="Times New Roman"/>
              </a:rPr>
              <a:t>Separate foundational and baccalaureate quantitative reasoning requirements. The Task Force recommends ending the use of prerequisite language to impose a de facto foundational quantitative reasoning requirement.  Instead it recommends defining separate foundational and baccalaureate requirements that are reasonable and equitable. (Page 11)</a:t>
            </a:r>
            <a:endParaRPr lang="en-US" sz="3200" b="0" strike="noStrike" spc="-1" dirty="0">
              <a:solidFill>
                <a:srgbClr val="000000"/>
              </a:solidFill>
              <a:uFill>
                <a:solidFill>
                  <a:srgbClr val="FFFFFF"/>
                </a:solidFill>
              </a:uFill>
              <a:latin typeface="Times New Roman"/>
              <a:cs typeface="Times New Roman"/>
            </a:endParaRPr>
          </a:p>
        </p:txBody>
      </p:sp>
      <p:sp>
        <p:nvSpPr>
          <p:cNvPr id="2" name="Sun 1"/>
          <p:cNvSpPr/>
          <p:nvPr/>
        </p:nvSpPr>
        <p:spPr>
          <a:xfrm>
            <a:off x="2832953" y="4297952"/>
            <a:ext cx="3028327" cy="2051295"/>
          </a:xfrm>
          <a:prstGeom prst="sun">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6">
                    <a:lumMod val="50000"/>
                  </a:schemeClr>
                </a:solidFill>
              </a:rPr>
              <a:t>FAQ</a:t>
            </a:r>
            <a:endParaRPr lang="en-US" dirty="0">
              <a:solidFill>
                <a:schemeClr val="accent6">
                  <a:lumMod val="50000"/>
                </a:schemeClr>
              </a:solidFill>
            </a:endParaRPr>
          </a:p>
        </p:txBody>
      </p:sp>
    </p:spTree>
    <p:extLst>
      <p:ext uri="{BB962C8B-B14F-4D97-AF65-F5344CB8AC3E}">
        <p14:creationId xmlns:p14="http://schemas.microsoft.com/office/powerpoint/2010/main" val="3518247116"/>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lstStyle/>
          <a:p>
            <a:r>
              <a:rPr lang="en-US" dirty="0" smtClean="0">
                <a:latin typeface="Times New Roman"/>
                <a:cs typeface="Times New Roman"/>
              </a:rPr>
              <a:t>Acronym Tutorial</a:t>
            </a:r>
            <a:endParaRPr lang="en-US" dirty="0">
              <a:latin typeface="Times New Roman"/>
              <a:cs typeface="Times New Roman"/>
            </a:endParaRPr>
          </a:p>
        </p:txBody>
      </p:sp>
      <p:sp>
        <p:nvSpPr>
          <p:cNvPr id="3" name="Content Placeholder 2"/>
          <p:cNvSpPr>
            <a:spLocks noGrp="1"/>
          </p:cNvSpPr>
          <p:nvPr>
            <p:ph idx="1"/>
          </p:nvPr>
        </p:nvSpPr>
        <p:spPr>
          <a:xfrm>
            <a:off x="457200" y="1828800"/>
            <a:ext cx="7992532" cy="4648199"/>
          </a:xfrm>
        </p:spPr>
        <p:txBody>
          <a:bodyPr>
            <a:normAutofit fontScale="92500" lnSpcReduction="20000"/>
          </a:bodyPr>
          <a:lstStyle/>
          <a:p>
            <a:pPr marL="0" indent="0">
              <a:buNone/>
            </a:pPr>
            <a:r>
              <a:rPr lang="en-US" b="1" dirty="0" smtClean="0">
                <a:latin typeface="Times New Roman"/>
                <a:cs typeface="Times New Roman"/>
              </a:rPr>
              <a:t>FYI</a:t>
            </a:r>
            <a:r>
              <a:rPr lang="en-US" sz="2200" dirty="0" smtClean="0">
                <a:latin typeface="Times New Roman"/>
                <a:cs typeface="Times New Roman"/>
              </a:rPr>
              <a:t>:</a:t>
            </a:r>
          </a:p>
          <a:p>
            <a:r>
              <a:rPr lang="en-US" sz="2200" dirty="0" smtClean="0">
                <a:latin typeface="Times New Roman"/>
                <a:cs typeface="Times New Roman"/>
              </a:rPr>
              <a:t>ASCCC – Academic Senate for California Community Colleges</a:t>
            </a:r>
          </a:p>
          <a:p>
            <a:r>
              <a:rPr lang="en-US" sz="2200" dirty="0" smtClean="0">
                <a:latin typeface="Times New Roman"/>
                <a:cs typeface="Times New Roman"/>
              </a:rPr>
              <a:t>CCC – California Community </a:t>
            </a:r>
            <a:r>
              <a:rPr lang="en-US" sz="2200" dirty="0">
                <a:latin typeface="Times New Roman"/>
                <a:cs typeface="Times New Roman"/>
              </a:rPr>
              <a:t>C</a:t>
            </a:r>
            <a:r>
              <a:rPr lang="en-US" sz="2200" dirty="0" smtClean="0">
                <a:latin typeface="Times New Roman"/>
                <a:cs typeface="Times New Roman"/>
              </a:rPr>
              <a:t>olleges</a:t>
            </a:r>
          </a:p>
          <a:p>
            <a:r>
              <a:rPr lang="en-US" sz="2200" dirty="0" smtClean="0">
                <a:latin typeface="Times New Roman"/>
                <a:cs typeface="Times New Roman"/>
              </a:rPr>
              <a:t>CSU – California State University</a:t>
            </a:r>
          </a:p>
          <a:p>
            <a:r>
              <a:rPr lang="en-US" sz="2200" dirty="0" smtClean="0">
                <a:latin typeface="Times New Roman"/>
                <a:cs typeface="Times New Roman"/>
              </a:rPr>
              <a:t>UC – University of California</a:t>
            </a:r>
          </a:p>
          <a:p>
            <a:r>
              <a:rPr lang="en-US" sz="2200" dirty="0">
                <a:latin typeface="Times New Roman"/>
                <a:cs typeface="Times New Roman"/>
              </a:rPr>
              <a:t>C</a:t>
            </a:r>
            <a:r>
              <a:rPr lang="en-US" sz="2200" dirty="0" smtClean="0">
                <a:latin typeface="Times New Roman"/>
                <a:cs typeface="Times New Roman"/>
              </a:rPr>
              <a:t>CCCO – California Community Colleges Chancellor’s Office</a:t>
            </a:r>
          </a:p>
          <a:p>
            <a:r>
              <a:rPr lang="en-US" sz="2200" dirty="0" smtClean="0">
                <a:latin typeface="Times New Roman"/>
                <a:cs typeface="Times New Roman"/>
              </a:rPr>
              <a:t>BOG – Board of Governors</a:t>
            </a:r>
          </a:p>
          <a:p>
            <a:r>
              <a:rPr lang="en-US" sz="2200" dirty="0" smtClean="0">
                <a:latin typeface="Times New Roman"/>
                <a:cs typeface="Times New Roman"/>
              </a:rPr>
              <a:t>GEAC – General Education Advisory Committee (to CSU Chancellor)</a:t>
            </a:r>
          </a:p>
          <a:p>
            <a:r>
              <a:rPr lang="en-US" sz="2200" dirty="0" smtClean="0">
                <a:latin typeface="Times New Roman"/>
                <a:cs typeface="Times New Roman"/>
              </a:rPr>
              <a:t>IGETC – </a:t>
            </a:r>
            <a:r>
              <a:rPr lang="en-US" sz="2200" dirty="0" err="1" smtClean="0">
                <a:latin typeface="Times New Roman"/>
                <a:cs typeface="Times New Roman"/>
              </a:rPr>
              <a:t>Intersegemental</a:t>
            </a:r>
            <a:r>
              <a:rPr lang="en-US" sz="2200" dirty="0" smtClean="0">
                <a:latin typeface="Times New Roman"/>
                <a:cs typeface="Times New Roman"/>
              </a:rPr>
              <a:t> General Education Transfer Curriculum</a:t>
            </a:r>
          </a:p>
          <a:p>
            <a:r>
              <a:rPr lang="en-US" sz="2200" dirty="0" smtClean="0">
                <a:latin typeface="Times New Roman"/>
                <a:cs typeface="Times New Roman"/>
              </a:rPr>
              <a:t>QR – Quantitative Reasoning</a:t>
            </a:r>
          </a:p>
          <a:p>
            <a:r>
              <a:rPr lang="en-US" sz="2200" dirty="0" smtClean="0">
                <a:latin typeface="Times New Roman"/>
                <a:cs typeface="Times New Roman"/>
              </a:rPr>
              <a:t>AP </a:t>
            </a:r>
            <a:r>
              <a:rPr lang="mr-IN" sz="2200" dirty="0" smtClean="0">
                <a:latin typeface="Times New Roman"/>
                <a:cs typeface="Times New Roman"/>
              </a:rPr>
              <a:t>–</a:t>
            </a:r>
            <a:r>
              <a:rPr lang="en-US" sz="2200" dirty="0" smtClean="0">
                <a:latin typeface="Times New Roman"/>
                <a:cs typeface="Times New Roman"/>
              </a:rPr>
              <a:t> Advanced Placement</a:t>
            </a:r>
          </a:p>
          <a:p>
            <a:r>
              <a:rPr lang="en-US" sz="2200" dirty="0" smtClean="0">
                <a:latin typeface="Times New Roman"/>
                <a:cs typeface="Times New Roman"/>
              </a:rPr>
              <a:t>AB </a:t>
            </a:r>
            <a:r>
              <a:rPr lang="mr-IN" sz="2200" dirty="0" smtClean="0">
                <a:latin typeface="Times New Roman"/>
                <a:cs typeface="Times New Roman"/>
              </a:rPr>
              <a:t>–</a:t>
            </a:r>
            <a:r>
              <a:rPr lang="en-US" sz="2200" dirty="0" smtClean="0">
                <a:latin typeface="Times New Roman"/>
                <a:cs typeface="Times New Roman"/>
              </a:rPr>
              <a:t> Assembly Bill</a:t>
            </a:r>
          </a:p>
          <a:p>
            <a:r>
              <a:rPr lang="en-US" sz="2200" dirty="0" smtClean="0">
                <a:latin typeface="Times New Roman"/>
                <a:cs typeface="Times New Roman"/>
              </a:rPr>
              <a:t>ICW – Intersegmental Curriculum Workgroup</a:t>
            </a:r>
          </a:p>
          <a:p>
            <a:r>
              <a:rPr lang="en-US" sz="2200" dirty="0" smtClean="0">
                <a:latin typeface="Times New Roman"/>
                <a:cs typeface="Times New Roman"/>
              </a:rPr>
              <a:t>ADT </a:t>
            </a:r>
            <a:r>
              <a:rPr lang="mr-IN" sz="2200" dirty="0" smtClean="0">
                <a:latin typeface="Times New Roman"/>
                <a:cs typeface="Times New Roman"/>
              </a:rPr>
              <a:t>–</a:t>
            </a:r>
            <a:r>
              <a:rPr lang="en-US" sz="2200" dirty="0" smtClean="0">
                <a:latin typeface="Times New Roman"/>
                <a:cs typeface="Times New Roman"/>
              </a:rPr>
              <a:t> Associate Degree </a:t>
            </a:r>
            <a:r>
              <a:rPr lang="en-US" sz="2200" smtClean="0">
                <a:latin typeface="Times New Roman"/>
                <a:cs typeface="Times New Roman"/>
              </a:rPr>
              <a:t>for Transfer</a:t>
            </a:r>
            <a:endParaRPr lang="en-US" sz="2200" dirty="0" smtClean="0">
              <a:latin typeface="Times New Roman"/>
              <a:cs typeface="Times New Roman"/>
            </a:endParaRPr>
          </a:p>
          <a:p>
            <a:r>
              <a:rPr lang="en-US" sz="2200" dirty="0" smtClean="0">
                <a:latin typeface="Times New Roman"/>
                <a:cs typeface="Times New Roman"/>
              </a:rPr>
              <a:t>TMC </a:t>
            </a:r>
            <a:r>
              <a:rPr lang="mr-IN" sz="2200" dirty="0" smtClean="0">
                <a:latin typeface="Times New Roman"/>
                <a:cs typeface="Times New Roman"/>
              </a:rPr>
              <a:t>–</a:t>
            </a:r>
            <a:r>
              <a:rPr lang="en-US" sz="2200" dirty="0" smtClean="0">
                <a:latin typeface="Times New Roman"/>
                <a:cs typeface="Times New Roman"/>
              </a:rPr>
              <a:t> Transfer Model Curriculum (requirements for each ADTs)</a:t>
            </a:r>
          </a:p>
          <a:p>
            <a:endParaRPr lang="en-US" sz="2200" dirty="0" smtClean="0">
              <a:latin typeface="Times New Roman"/>
              <a:cs typeface="Times New Roman"/>
            </a:endParaRPr>
          </a:p>
          <a:p>
            <a:endParaRPr lang="en-US" sz="2200" dirty="0">
              <a:latin typeface="Times New Roman"/>
              <a:cs typeface="Times New Roman"/>
            </a:endParaRPr>
          </a:p>
          <a:p>
            <a:pPr marL="0" indent="0">
              <a:buNone/>
            </a:pPr>
            <a:endParaRPr lang="en-US" sz="2200" dirty="0">
              <a:latin typeface="Times New Roman"/>
              <a:cs typeface="Times New Roman"/>
            </a:endParaRPr>
          </a:p>
        </p:txBody>
      </p:sp>
      <p:pic>
        <p:nvPicPr>
          <p:cNvPr id="4" name="Picture 3"/>
          <p:cNvPicPr>
            <a:picLocks noChangeAspect="1"/>
          </p:cNvPicPr>
          <p:nvPr/>
        </p:nvPicPr>
        <p:blipFill>
          <a:blip r:embed="rId2"/>
          <a:stretch>
            <a:fillRect/>
          </a:stretch>
        </p:blipFill>
        <p:spPr>
          <a:xfrm>
            <a:off x="6066366" y="685800"/>
            <a:ext cx="2146300" cy="1625600"/>
          </a:xfrm>
          <a:prstGeom prst="rect">
            <a:avLst/>
          </a:prstGeom>
        </p:spPr>
      </p:pic>
    </p:spTree>
    <p:extLst>
      <p:ext uri="{BB962C8B-B14F-4D97-AF65-F5344CB8AC3E}">
        <p14:creationId xmlns:p14="http://schemas.microsoft.com/office/powerpoint/2010/main" val="86354017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416476" y="1417320"/>
            <a:ext cx="6479968" cy="5408120"/>
          </a:xfrm>
          <a:prstGeom prst="ellipse">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lstStyle/>
          <a:p>
            <a:r>
              <a:rPr lang="en-US" dirty="0" smtClean="0">
                <a:solidFill>
                  <a:schemeClr val="accent6">
                    <a:lumMod val="75000"/>
                  </a:schemeClr>
                </a:solidFill>
              </a:rPr>
              <a:t>Heath Care			other</a:t>
            </a:r>
            <a:endParaRPr lang="en-US" dirty="0">
              <a:solidFill>
                <a:schemeClr val="accent6">
                  <a:lumMod val="75000"/>
                </a:schemeClr>
              </a:solidFill>
            </a:endParaRPr>
          </a:p>
        </p:txBody>
      </p:sp>
      <p:sp>
        <p:nvSpPr>
          <p:cNvPr id="87" name="TextShape 1"/>
          <p:cNvSpPr txBox="1"/>
          <p:nvPr/>
        </p:nvSpPr>
        <p:spPr>
          <a:xfrm>
            <a:off x="457200" y="274680"/>
            <a:ext cx="8229240" cy="1142640"/>
          </a:xfrm>
          <a:prstGeom prst="rect">
            <a:avLst/>
          </a:prstGeom>
          <a:noFill/>
          <a:ln>
            <a:noFill/>
          </a:ln>
        </p:spPr>
        <p:txBody>
          <a:bodyPr anchor="ctr"/>
          <a:lstStyle/>
          <a:p>
            <a:pPr algn="ctr">
              <a:lnSpc>
                <a:spcPct val="100000"/>
              </a:lnSpc>
            </a:pPr>
            <a:r>
              <a:rPr lang="en-US" sz="4400" b="0" strike="noStrike" spc="-1" dirty="0">
                <a:solidFill>
                  <a:srgbClr val="000000"/>
                </a:solidFill>
                <a:uFill>
                  <a:solidFill>
                    <a:srgbClr val="FFFFFF"/>
                  </a:solidFill>
                </a:uFill>
                <a:latin typeface="Times New Roman"/>
                <a:cs typeface="Times New Roman"/>
              </a:rPr>
              <a:t>Recommendation IIA</a:t>
            </a:r>
          </a:p>
        </p:txBody>
      </p:sp>
      <p:sp>
        <p:nvSpPr>
          <p:cNvPr id="2" name="Sun 1"/>
          <p:cNvSpPr/>
          <p:nvPr/>
        </p:nvSpPr>
        <p:spPr>
          <a:xfrm>
            <a:off x="2690330" y="2178793"/>
            <a:ext cx="4017580" cy="3600650"/>
          </a:xfrm>
          <a:prstGeom prst="sun">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6">
                    <a:lumMod val="50000"/>
                  </a:schemeClr>
                </a:solidFill>
              </a:rPr>
              <a:t>FAQ</a:t>
            </a:r>
            <a:endParaRPr lang="en-US" dirty="0">
              <a:solidFill>
                <a:schemeClr val="accent6">
                  <a:lumMod val="50000"/>
                </a:schemeClr>
              </a:solidFill>
            </a:endParaRPr>
          </a:p>
        </p:txBody>
      </p:sp>
      <p:sp>
        <p:nvSpPr>
          <p:cNvPr id="4" name="Rectangle 3"/>
          <p:cNvSpPr/>
          <p:nvPr/>
        </p:nvSpPr>
        <p:spPr>
          <a:xfrm>
            <a:off x="4101113" y="1551202"/>
            <a:ext cx="1211352" cy="646331"/>
          </a:xfrm>
          <a:prstGeom prst="rect">
            <a:avLst/>
          </a:prstGeom>
        </p:spPr>
        <p:txBody>
          <a:bodyPr wrap="none">
            <a:spAutoFit/>
          </a:bodyPr>
          <a:lstStyle/>
          <a:p>
            <a:pPr algn="ctr"/>
            <a:r>
              <a:rPr lang="en-US" dirty="0" smtClean="0">
                <a:solidFill>
                  <a:schemeClr val="accent6">
                    <a:lumMod val="75000"/>
                  </a:schemeClr>
                </a:solidFill>
              </a:rPr>
              <a:t>Teaching,</a:t>
            </a:r>
          </a:p>
          <a:p>
            <a:pPr algn="ctr"/>
            <a:r>
              <a:rPr lang="en-US" dirty="0" smtClean="0">
                <a:solidFill>
                  <a:schemeClr val="accent6">
                    <a:lumMod val="75000"/>
                  </a:schemeClr>
                </a:solidFill>
              </a:rPr>
              <a:t>Education</a:t>
            </a:r>
            <a:endParaRPr lang="en-US" dirty="0">
              <a:solidFill>
                <a:schemeClr val="accent6">
                  <a:lumMod val="75000"/>
                </a:schemeClr>
              </a:solidFill>
            </a:endParaRPr>
          </a:p>
        </p:txBody>
      </p:sp>
      <p:sp>
        <p:nvSpPr>
          <p:cNvPr id="7" name="Rectangle 6"/>
          <p:cNvSpPr/>
          <p:nvPr/>
        </p:nvSpPr>
        <p:spPr>
          <a:xfrm>
            <a:off x="3111215" y="5967004"/>
            <a:ext cx="3071649" cy="923330"/>
          </a:xfrm>
          <a:prstGeom prst="rect">
            <a:avLst/>
          </a:prstGeom>
        </p:spPr>
        <p:txBody>
          <a:bodyPr wrap="none">
            <a:spAutoFit/>
          </a:bodyPr>
          <a:lstStyle/>
          <a:p>
            <a:pPr algn="ctr"/>
            <a:r>
              <a:rPr lang="en-US" dirty="0" smtClean="0">
                <a:solidFill>
                  <a:schemeClr val="accent6">
                    <a:lumMod val="75000"/>
                  </a:schemeClr>
                </a:solidFill>
              </a:rPr>
              <a:t>Social &amp; Behavioral Science</a:t>
            </a:r>
          </a:p>
          <a:p>
            <a:pPr algn="ctr"/>
            <a:r>
              <a:rPr lang="en-US" dirty="0" smtClean="0">
                <a:solidFill>
                  <a:schemeClr val="accent6">
                    <a:lumMod val="75000"/>
                  </a:schemeClr>
                </a:solidFill>
              </a:rPr>
              <a:t>Law Enforcement</a:t>
            </a:r>
          </a:p>
          <a:p>
            <a:pPr algn="ctr"/>
            <a:endParaRPr lang="en-US" dirty="0">
              <a:solidFill>
                <a:schemeClr val="accent6">
                  <a:lumMod val="75000"/>
                </a:schemeClr>
              </a:solidFill>
            </a:endParaRPr>
          </a:p>
        </p:txBody>
      </p:sp>
      <p:sp>
        <p:nvSpPr>
          <p:cNvPr id="8" name="Rectangle 7"/>
          <p:cNvSpPr/>
          <p:nvPr/>
        </p:nvSpPr>
        <p:spPr>
          <a:xfrm>
            <a:off x="2152732" y="5231573"/>
            <a:ext cx="1121296" cy="369332"/>
          </a:xfrm>
          <a:prstGeom prst="rect">
            <a:avLst/>
          </a:prstGeom>
        </p:spPr>
        <p:txBody>
          <a:bodyPr wrap="none">
            <a:spAutoFit/>
          </a:bodyPr>
          <a:lstStyle/>
          <a:p>
            <a:r>
              <a:rPr lang="en-US" dirty="0" smtClean="0">
                <a:solidFill>
                  <a:schemeClr val="accent6">
                    <a:lumMod val="75000"/>
                  </a:schemeClr>
                </a:solidFill>
              </a:rPr>
              <a:t>Business</a:t>
            </a:r>
            <a:endParaRPr lang="en-US" dirty="0">
              <a:solidFill>
                <a:schemeClr val="accent6">
                  <a:lumMod val="75000"/>
                </a:schemeClr>
              </a:solidFill>
            </a:endParaRPr>
          </a:p>
        </p:txBody>
      </p:sp>
      <p:sp>
        <p:nvSpPr>
          <p:cNvPr id="9" name="Rectangle 8"/>
          <p:cNvSpPr/>
          <p:nvPr/>
        </p:nvSpPr>
        <p:spPr>
          <a:xfrm>
            <a:off x="6774517" y="3788520"/>
            <a:ext cx="825880" cy="369332"/>
          </a:xfrm>
          <a:prstGeom prst="rect">
            <a:avLst/>
          </a:prstGeom>
        </p:spPr>
        <p:txBody>
          <a:bodyPr wrap="none">
            <a:spAutoFit/>
          </a:bodyPr>
          <a:lstStyle/>
          <a:p>
            <a:r>
              <a:rPr lang="en-US" dirty="0" smtClean="0">
                <a:solidFill>
                  <a:schemeClr val="accent6">
                    <a:lumMod val="75000"/>
                  </a:schemeClr>
                </a:solidFill>
              </a:rPr>
              <a:t>STEM</a:t>
            </a:r>
            <a:endParaRPr lang="en-US" dirty="0">
              <a:solidFill>
                <a:schemeClr val="accent6">
                  <a:lumMod val="75000"/>
                </a:schemeClr>
              </a:solidFill>
            </a:endParaRPr>
          </a:p>
        </p:txBody>
      </p:sp>
      <p:sp>
        <p:nvSpPr>
          <p:cNvPr id="10" name="Rectangle 9"/>
          <p:cNvSpPr/>
          <p:nvPr/>
        </p:nvSpPr>
        <p:spPr>
          <a:xfrm>
            <a:off x="5790259" y="5177147"/>
            <a:ext cx="1601474" cy="923330"/>
          </a:xfrm>
          <a:prstGeom prst="rect">
            <a:avLst/>
          </a:prstGeom>
        </p:spPr>
        <p:txBody>
          <a:bodyPr wrap="square">
            <a:spAutoFit/>
          </a:bodyPr>
          <a:lstStyle/>
          <a:p>
            <a:r>
              <a:rPr lang="en-US" dirty="0" smtClean="0">
                <a:solidFill>
                  <a:schemeClr val="accent6">
                    <a:lumMod val="75000"/>
                  </a:schemeClr>
                </a:solidFill>
              </a:rPr>
              <a:t>Arts, Performance, Design</a:t>
            </a:r>
            <a:endParaRPr lang="en-US" dirty="0">
              <a:solidFill>
                <a:schemeClr val="accent6">
                  <a:lumMod val="75000"/>
                </a:schemeClr>
              </a:solidFill>
            </a:endParaRPr>
          </a:p>
        </p:txBody>
      </p:sp>
      <p:sp>
        <p:nvSpPr>
          <p:cNvPr id="11" name="Rectangle 10"/>
          <p:cNvSpPr/>
          <p:nvPr/>
        </p:nvSpPr>
        <p:spPr>
          <a:xfrm>
            <a:off x="1414172" y="3794174"/>
            <a:ext cx="1339279" cy="369332"/>
          </a:xfrm>
          <a:prstGeom prst="rect">
            <a:avLst/>
          </a:prstGeom>
        </p:spPr>
        <p:txBody>
          <a:bodyPr wrap="none">
            <a:spAutoFit/>
          </a:bodyPr>
          <a:lstStyle/>
          <a:p>
            <a:r>
              <a:rPr lang="en-US" dirty="0" smtClean="0">
                <a:solidFill>
                  <a:schemeClr val="accent6">
                    <a:lumMod val="75000"/>
                  </a:schemeClr>
                </a:solidFill>
              </a:rPr>
              <a:t>Humanities</a:t>
            </a:r>
            <a:endParaRPr lang="en-US" dirty="0">
              <a:solidFill>
                <a:schemeClr val="accent6">
                  <a:lumMod val="75000"/>
                </a:schemeClr>
              </a:solidFill>
            </a:endParaRPr>
          </a:p>
        </p:txBody>
      </p:sp>
    </p:spTree>
    <p:extLst>
      <p:ext uri="{BB962C8B-B14F-4D97-AF65-F5344CB8AC3E}">
        <p14:creationId xmlns:p14="http://schemas.microsoft.com/office/powerpoint/2010/main" val="1912709323"/>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Shape 1"/>
          <p:cNvSpPr txBox="1"/>
          <p:nvPr/>
        </p:nvSpPr>
        <p:spPr>
          <a:xfrm>
            <a:off x="457200" y="274680"/>
            <a:ext cx="8229240" cy="1142640"/>
          </a:xfrm>
          <a:prstGeom prst="rect">
            <a:avLst/>
          </a:prstGeom>
          <a:noFill/>
          <a:ln>
            <a:noFill/>
          </a:ln>
        </p:spPr>
        <p:txBody>
          <a:bodyPr anchor="ctr"/>
          <a:lstStyle/>
          <a:p>
            <a:pPr algn="ctr">
              <a:lnSpc>
                <a:spcPct val="100000"/>
              </a:lnSpc>
            </a:pPr>
            <a:r>
              <a:rPr lang="en-US" sz="4400" b="0" strike="noStrike" spc="-1" dirty="0">
                <a:solidFill>
                  <a:srgbClr val="000000"/>
                </a:solidFill>
                <a:uFill>
                  <a:solidFill>
                    <a:srgbClr val="FFFFFF"/>
                  </a:solidFill>
                </a:uFill>
                <a:latin typeface="Times New Roman"/>
                <a:cs typeface="Times New Roman"/>
              </a:rPr>
              <a:t>Recommendation IIB</a:t>
            </a:r>
          </a:p>
        </p:txBody>
      </p:sp>
      <p:sp>
        <p:nvSpPr>
          <p:cNvPr id="90" name="TextShape 2"/>
          <p:cNvSpPr txBox="1"/>
          <p:nvPr/>
        </p:nvSpPr>
        <p:spPr>
          <a:xfrm>
            <a:off x="457200" y="1617360"/>
            <a:ext cx="8229240" cy="5107487"/>
          </a:xfrm>
          <a:prstGeom prst="rect">
            <a:avLst/>
          </a:prstGeom>
          <a:noFill/>
          <a:ln>
            <a:noFill/>
          </a:ln>
        </p:spPr>
        <p:txBody>
          <a:bodyPr/>
          <a:lstStyle/>
          <a:p>
            <a:pPr>
              <a:lnSpc>
                <a:spcPct val="100000"/>
              </a:lnSpc>
            </a:pPr>
            <a:r>
              <a:rPr lang="en-US" sz="2000" b="0" strike="noStrike" spc="-1" dirty="0">
                <a:solidFill>
                  <a:srgbClr val="000000"/>
                </a:solidFill>
                <a:uFill>
                  <a:solidFill>
                    <a:srgbClr val="FFFFFF"/>
                  </a:solidFill>
                </a:uFill>
                <a:latin typeface="Times New Roman"/>
                <a:cs typeface="Times New Roman"/>
              </a:rPr>
              <a:t>Define baccalaureate quantitative reasoning. To earn a baccalaureate degree from the California State University, students shall:</a:t>
            </a:r>
            <a:endParaRPr lang="en-US" sz="3200" b="0" strike="noStrike" spc="-1" dirty="0">
              <a:solidFill>
                <a:srgbClr val="000000"/>
              </a:solidFill>
              <a:uFill>
                <a:solidFill>
                  <a:srgbClr val="FFFFFF"/>
                </a:solidFill>
              </a:uFill>
              <a:latin typeface="Times New Roman"/>
              <a:cs typeface="Times New Roman"/>
            </a:endParaRPr>
          </a:p>
          <a:p>
            <a:pPr>
              <a:lnSpc>
                <a:spcPct val="100000"/>
              </a:lnSpc>
            </a:pPr>
            <a:r>
              <a:rPr lang="en-US" sz="2000" b="1" strike="noStrike" spc="-1" dirty="0">
                <a:solidFill>
                  <a:srgbClr val="000000"/>
                </a:solidFill>
                <a:uFill>
                  <a:solidFill>
                    <a:srgbClr val="FFFFFF"/>
                  </a:solidFill>
                </a:uFill>
                <a:latin typeface="Times New Roman"/>
                <a:cs typeface="Times New Roman"/>
              </a:rPr>
              <a:t>(</a:t>
            </a:r>
            <a:r>
              <a:rPr lang="en-US" sz="2000" b="1" strike="noStrike" spc="-1" dirty="0" err="1">
                <a:solidFill>
                  <a:srgbClr val="000000"/>
                </a:solidFill>
                <a:uFill>
                  <a:solidFill>
                    <a:srgbClr val="FFFFFF"/>
                  </a:solidFill>
                </a:uFill>
                <a:latin typeface="Times New Roman"/>
                <a:cs typeface="Times New Roman"/>
              </a:rPr>
              <a:t>i</a:t>
            </a:r>
            <a:r>
              <a:rPr lang="en-US" sz="2000" b="1" strike="noStrike" spc="-1" dirty="0">
                <a:solidFill>
                  <a:srgbClr val="000000"/>
                </a:solidFill>
                <a:uFill>
                  <a:solidFill>
                    <a:srgbClr val="FFFFFF"/>
                  </a:solidFill>
                </a:uFill>
                <a:latin typeface="Times New Roman"/>
                <a:cs typeface="Times New Roman"/>
              </a:rPr>
              <a:t>)</a:t>
            </a:r>
            <a:r>
              <a:rPr lang="en-US" sz="2000" b="0" strike="noStrike" spc="-1" dirty="0">
                <a:solidFill>
                  <a:srgbClr val="000000"/>
                </a:solidFill>
                <a:uFill>
                  <a:solidFill>
                    <a:srgbClr val="FFFFFF"/>
                  </a:solidFill>
                </a:uFill>
                <a:latin typeface="Times New Roman"/>
                <a:cs typeface="Times New Roman"/>
              </a:rPr>
              <a:t> develop and demonstrate </a:t>
            </a:r>
            <a:r>
              <a:rPr lang="en-US" sz="2000" b="1" strike="noStrike" spc="-1" dirty="0">
                <a:solidFill>
                  <a:srgbClr val="000000"/>
                </a:solidFill>
                <a:uFill>
                  <a:solidFill>
                    <a:srgbClr val="FFFFFF"/>
                  </a:solidFill>
                </a:uFill>
                <a:latin typeface="Times New Roman"/>
                <a:cs typeface="Times New Roman"/>
              </a:rPr>
              <a:t>a proficient and fluent </a:t>
            </a:r>
            <a:r>
              <a:rPr lang="en-US" sz="2000" b="0" strike="noStrike" spc="-1" dirty="0">
                <a:solidFill>
                  <a:srgbClr val="000000"/>
                </a:solidFill>
                <a:uFill>
                  <a:solidFill>
                    <a:srgbClr val="FFFFFF"/>
                  </a:solidFill>
                </a:uFill>
                <a:latin typeface="Times New Roman"/>
                <a:cs typeface="Times New Roman"/>
              </a:rPr>
              <a:t>ability to reason quantitatively in a broad spectrum of the contexts defined by California State Standards for High School;</a:t>
            </a:r>
            <a:endParaRPr lang="en-US" sz="3200" b="0" strike="noStrike" spc="-1" dirty="0">
              <a:solidFill>
                <a:srgbClr val="000000"/>
              </a:solidFill>
              <a:uFill>
                <a:solidFill>
                  <a:srgbClr val="FFFFFF"/>
                </a:solidFill>
              </a:uFill>
              <a:latin typeface="Times New Roman"/>
              <a:cs typeface="Times New Roman"/>
            </a:endParaRPr>
          </a:p>
          <a:p>
            <a:pPr>
              <a:lnSpc>
                <a:spcPct val="100000"/>
              </a:lnSpc>
            </a:pPr>
            <a:r>
              <a:rPr lang="en-US" sz="2000" b="1" strike="noStrike" spc="-1" dirty="0">
                <a:solidFill>
                  <a:srgbClr val="000000"/>
                </a:solidFill>
                <a:uFill>
                  <a:solidFill>
                    <a:srgbClr val="FFFFFF"/>
                  </a:solidFill>
                </a:uFill>
                <a:latin typeface="Times New Roman"/>
                <a:cs typeface="Times New Roman"/>
              </a:rPr>
              <a:t>(ii) </a:t>
            </a:r>
            <a:r>
              <a:rPr lang="en-US" sz="2000" b="0" strike="noStrike" spc="-1" dirty="0">
                <a:solidFill>
                  <a:srgbClr val="000000"/>
                </a:solidFill>
                <a:uFill>
                  <a:solidFill>
                    <a:srgbClr val="FFFFFF"/>
                  </a:solidFill>
                </a:uFill>
                <a:latin typeface="Times New Roman"/>
                <a:cs typeface="Times New Roman"/>
              </a:rPr>
              <a:t>develop and demonstrate a </a:t>
            </a:r>
            <a:r>
              <a:rPr lang="en-US" sz="2000" b="1" strike="noStrike" spc="-1" dirty="0">
                <a:solidFill>
                  <a:srgbClr val="000000"/>
                </a:solidFill>
                <a:uFill>
                  <a:solidFill>
                    <a:srgbClr val="FFFFFF"/>
                  </a:solidFill>
                </a:uFill>
                <a:latin typeface="Times New Roman"/>
                <a:cs typeface="Times New Roman"/>
              </a:rPr>
              <a:t>general understanding </a:t>
            </a:r>
            <a:r>
              <a:rPr lang="en-US" sz="2000" b="0" strike="noStrike" spc="-1" dirty="0">
                <a:solidFill>
                  <a:srgbClr val="000000"/>
                </a:solidFill>
                <a:uFill>
                  <a:solidFill>
                    <a:srgbClr val="FFFFFF"/>
                  </a:solidFill>
                </a:uFill>
                <a:latin typeface="Times New Roman"/>
                <a:cs typeface="Times New Roman"/>
              </a:rPr>
              <a:t>of how practitioners and scholars solve problems quantitatively in a </a:t>
            </a:r>
            <a:r>
              <a:rPr lang="en-US" sz="2000" b="1" strike="noStrike" spc="-1" dirty="0">
                <a:solidFill>
                  <a:srgbClr val="000000"/>
                </a:solidFill>
                <a:uFill>
                  <a:solidFill>
                    <a:srgbClr val="FFFFFF"/>
                  </a:solidFill>
                </a:uFill>
                <a:latin typeface="Times New Roman"/>
                <a:cs typeface="Times New Roman"/>
              </a:rPr>
              <a:t>range of disciplines</a:t>
            </a:r>
            <a:r>
              <a:rPr lang="en-US" sz="2000" b="0" strike="noStrike" spc="-1" dirty="0">
                <a:solidFill>
                  <a:srgbClr val="000000"/>
                </a:solidFill>
                <a:uFill>
                  <a:solidFill>
                    <a:srgbClr val="FFFFFF"/>
                  </a:solidFill>
                </a:uFill>
                <a:latin typeface="Times New Roman"/>
                <a:cs typeface="Times New Roman"/>
              </a:rPr>
              <a:t>;</a:t>
            </a:r>
            <a:endParaRPr lang="en-US" sz="3200" b="0" strike="noStrike" spc="-1" dirty="0">
              <a:solidFill>
                <a:srgbClr val="000000"/>
              </a:solidFill>
              <a:uFill>
                <a:solidFill>
                  <a:srgbClr val="FFFFFF"/>
                </a:solidFill>
              </a:uFill>
              <a:latin typeface="Times New Roman"/>
              <a:cs typeface="Times New Roman"/>
            </a:endParaRPr>
          </a:p>
          <a:p>
            <a:pPr>
              <a:lnSpc>
                <a:spcPct val="100000"/>
              </a:lnSpc>
            </a:pPr>
            <a:r>
              <a:rPr lang="en-US" sz="2000" b="1" strike="noStrike" spc="-1" dirty="0">
                <a:solidFill>
                  <a:srgbClr val="000000"/>
                </a:solidFill>
                <a:uFill>
                  <a:solidFill>
                    <a:srgbClr val="FFFFFF"/>
                  </a:solidFill>
                </a:uFill>
                <a:latin typeface="Times New Roman"/>
                <a:cs typeface="Times New Roman"/>
              </a:rPr>
              <a:t>(iii) </a:t>
            </a:r>
            <a:r>
              <a:rPr lang="en-US" sz="2000" b="0" strike="noStrike" spc="-1" dirty="0">
                <a:solidFill>
                  <a:srgbClr val="000000"/>
                </a:solidFill>
                <a:uFill>
                  <a:solidFill>
                    <a:srgbClr val="FFFFFF"/>
                  </a:solidFill>
                </a:uFill>
                <a:latin typeface="Times New Roman"/>
                <a:cs typeface="Times New Roman"/>
              </a:rPr>
              <a:t>develop and demonstrate an </a:t>
            </a:r>
            <a:r>
              <a:rPr lang="en-US" sz="2000" b="1" strike="noStrike" spc="-1" dirty="0">
                <a:solidFill>
                  <a:srgbClr val="000000"/>
                </a:solidFill>
                <a:uFill>
                  <a:solidFill>
                    <a:srgbClr val="FFFFFF"/>
                  </a:solidFill>
                </a:uFill>
                <a:latin typeface="Times New Roman"/>
                <a:cs typeface="Times New Roman"/>
              </a:rPr>
              <a:t>in-depth understanding </a:t>
            </a:r>
            <a:r>
              <a:rPr lang="en-US" sz="2000" b="0" strike="noStrike" spc="-1" dirty="0">
                <a:solidFill>
                  <a:srgbClr val="000000"/>
                </a:solidFill>
                <a:uFill>
                  <a:solidFill>
                    <a:srgbClr val="FFFFFF"/>
                  </a:solidFill>
                </a:uFill>
                <a:latin typeface="Times New Roman"/>
                <a:cs typeface="Times New Roman"/>
              </a:rPr>
              <a:t>of how practitioners and scholars solve problems quantitatively in </a:t>
            </a:r>
            <a:r>
              <a:rPr lang="en-US" sz="2000" b="1" strike="noStrike" spc="-1" dirty="0">
                <a:solidFill>
                  <a:srgbClr val="000000"/>
                </a:solidFill>
                <a:uFill>
                  <a:solidFill>
                    <a:srgbClr val="FFFFFF"/>
                  </a:solidFill>
                </a:uFill>
                <a:latin typeface="Times New Roman"/>
                <a:cs typeface="Times New Roman"/>
              </a:rPr>
              <a:t>a specialized area </a:t>
            </a:r>
            <a:r>
              <a:rPr lang="en-US" sz="2000" b="0" strike="noStrike" spc="-1" dirty="0">
                <a:solidFill>
                  <a:srgbClr val="000000"/>
                </a:solidFill>
                <a:uFill>
                  <a:solidFill>
                    <a:srgbClr val="FFFFFF"/>
                  </a:solidFill>
                </a:uFill>
                <a:latin typeface="Times New Roman"/>
                <a:cs typeface="Times New Roman"/>
              </a:rPr>
              <a:t>(e.g., the major); and</a:t>
            </a:r>
            <a:endParaRPr lang="en-US" sz="3200" b="0" strike="noStrike" spc="-1" dirty="0">
              <a:solidFill>
                <a:srgbClr val="000000"/>
              </a:solidFill>
              <a:uFill>
                <a:solidFill>
                  <a:srgbClr val="FFFFFF"/>
                </a:solidFill>
              </a:uFill>
              <a:latin typeface="Times New Roman"/>
              <a:cs typeface="Times New Roman"/>
            </a:endParaRPr>
          </a:p>
          <a:p>
            <a:pPr>
              <a:lnSpc>
                <a:spcPct val="100000"/>
              </a:lnSpc>
            </a:pPr>
            <a:r>
              <a:rPr lang="en-US" sz="2000" b="1" strike="noStrike" spc="-1" dirty="0">
                <a:solidFill>
                  <a:srgbClr val="000000"/>
                </a:solidFill>
                <a:uFill>
                  <a:solidFill>
                    <a:srgbClr val="FFFFFF"/>
                  </a:solidFill>
                </a:uFill>
                <a:latin typeface="Times New Roman"/>
                <a:cs typeface="Times New Roman"/>
              </a:rPr>
              <a:t>(iv) </a:t>
            </a:r>
            <a:r>
              <a:rPr lang="en-US" sz="2000" b="0" strike="noStrike" spc="-1" dirty="0">
                <a:solidFill>
                  <a:srgbClr val="000000"/>
                </a:solidFill>
                <a:uFill>
                  <a:solidFill>
                    <a:srgbClr val="FFFFFF"/>
                  </a:solidFill>
                </a:uFill>
                <a:latin typeface="Times New Roman"/>
                <a:cs typeface="Times New Roman"/>
              </a:rPr>
              <a:t>be prepared to develop their ability </a:t>
            </a:r>
            <a:r>
              <a:rPr lang="en-US" sz="2000" b="1" strike="noStrike" spc="-1" dirty="0">
                <a:solidFill>
                  <a:srgbClr val="000000"/>
                </a:solidFill>
                <a:uFill>
                  <a:solidFill>
                    <a:srgbClr val="FFFFFF"/>
                  </a:solidFill>
                </a:uFill>
                <a:latin typeface="Times New Roman"/>
                <a:cs typeface="Times New Roman"/>
              </a:rPr>
              <a:t>to reason quantitatively after graduation </a:t>
            </a:r>
            <a:r>
              <a:rPr lang="en-US" sz="2000" b="0" strike="noStrike" spc="-1" dirty="0">
                <a:solidFill>
                  <a:srgbClr val="000000"/>
                </a:solidFill>
                <a:uFill>
                  <a:solidFill>
                    <a:srgbClr val="FFFFFF"/>
                  </a:solidFill>
                </a:uFill>
                <a:latin typeface="Times New Roman"/>
                <a:cs typeface="Times New Roman"/>
              </a:rPr>
              <a:t>in the various contexts defined by personal, civic, and professional responsibilities.</a:t>
            </a:r>
            <a:endParaRPr lang="en-US" sz="3200" b="0" strike="noStrike" spc="-1" dirty="0">
              <a:solidFill>
                <a:srgbClr val="000000"/>
              </a:solidFill>
              <a:uFill>
                <a:solidFill>
                  <a:srgbClr val="FFFFFF"/>
                </a:solidFill>
              </a:uFill>
              <a:latin typeface="Times New Roman"/>
              <a:cs typeface="Times New Roman"/>
            </a:endParaRPr>
          </a:p>
          <a:p>
            <a:pPr>
              <a:lnSpc>
                <a:spcPct val="100000"/>
              </a:lnSpc>
            </a:pPr>
            <a:r>
              <a:rPr lang="en-US" sz="2000" b="0" strike="noStrike" spc="-1" dirty="0">
                <a:solidFill>
                  <a:srgbClr val="000000"/>
                </a:solidFill>
                <a:uFill>
                  <a:solidFill>
                    <a:srgbClr val="FFFFFF"/>
                  </a:solidFill>
                </a:uFill>
                <a:latin typeface="Times New Roman"/>
                <a:cs typeface="Times New Roman"/>
              </a:rPr>
              <a:t>(Page 12-13)</a:t>
            </a:r>
            <a:endParaRPr lang="en-US" sz="3200" b="0" strike="noStrike" spc="-1" dirty="0">
              <a:solidFill>
                <a:srgbClr val="000000"/>
              </a:solidFill>
              <a:uFill>
                <a:solidFill>
                  <a:srgbClr val="FFFFFF"/>
                </a:solidFill>
              </a:uFill>
              <a:latin typeface="Times New Roman"/>
              <a:cs typeface="Times New Roman"/>
            </a:endParaRPr>
          </a:p>
        </p:txBody>
      </p:sp>
      <p:pic>
        <p:nvPicPr>
          <p:cNvPr id="5" name="Picture 4"/>
          <p:cNvPicPr>
            <a:picLocks noChangeAspect="1"/>
          </p:cNvPicPr>
          <p:nvPr/>
        </p:nvPicPr>
        <p:blipFill>
          <a:blip r:embed="rId2"/>
          <a:stretch>
            <a:fillRect/>
          </a:stretch>
        </p:blipFill>
        <p:spPr>
          <a:xfrm>
            <a:off x="7590176" y="5372439"/>
            <a:ext cx="1335248" cy="1335248"/>
          </a:xfrm>
          <a:prstGeom prst="rect">
            <a:avLst/>
          </a:prstGeom>
        </p:spPr>
      </p:pic>
    </p:spTree>
    <p:extLst>
      <p:ext uri="{BB962C8B-B14F-4D97-AF65-F5344CB8AC3E}">
        <p14:creationId xmlns:p14="http://schemas.microsoft.com/office/powerpoint/2010/main" val="1930831444"/>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Shape 1"/>
          <p:cNvSpPr txBox="1"/>
          <p:nvPr/>
        </p:nvSpPr>
        <p:spPr>
          <a:xfrm>
            <a:off x="457200" y="514936"/>
            <a:ext cx="8229240" cy="1142640"/>
          </a:xfrm>
          <a:prstGeom prst="rect">
            <a:avLst/>
          </a:prstGeom>
          <a:noFill/>
          <a:ln>
            <a:noFill/>
          </a:ln>
        </p:spPr>
        <p:txBody>
          <a:bodyPr anchor="ctr"/>
          <a:lstStyle/>
          <a:p>
            <a:pPr algn="ctr">
              <a:lnSpc>
                <a:spcPct val="100000"/>
              </a:lnSpc>
            </a:pPr>
            <a:r>
              <a:rPr lang="en-US" sz="4400" b="0" strike="noStrike" spc="-1" dirty="0">
                <a:solidFill>
                  <a:srgbClr val="000000"/>
                </a:solidFill>
                <a:uFill>
                  <a:solidFill>
                    <a:srgbClr val="FFFFFF"/>
                  </a:solidFill>
                </a:uFill>
                <a:latin typeface="Times New Roman"/>
                <a:cs typeface="Times New Roman"/>
              </a:rPr>
              <a:t>Recommendation IIC</a:t>
            </a:r>
          </a:p>
        </p:txBody>
      </p:sp>
      <p:sp>
        <p:nvSpPr>
          <p:cNvPr id="92" name="TextShape 2"/>
          <p:cNvSpPr txBox="1"/>
          <p:nvPr/>
        </p:nvSpPr>
        <p:spPr>
          <a:xfrm>
            <a:off x="685800" y="1981080"/>
            <a:ext cx="8000640" cy="4488650"/>
          </a:xfrm>
          <a:prstGeom prst="rect">
            <a:avLst/>
          </a:prstGeom>
          <a:noFill/>
          <a:ln>
            <a:noFill/>
          </a:ln>
        </p:spPr>
        <p:txBody>
          <a:bodyPr/>
          <a:lstStyle/>
          <a:p>
            <a:pPr>
              <a:lnSpc>
                <a:spcPct val="100000"/>
              </a:lnSpc>
            </a:pPr>
            <a:r>
              <a:rPr lang="en-US" sz="2000" b="0" strike="noStrike" spc="-1" dirty="0">
                <a:solidFill>
                  <a:srgbClr val="000000"/>
                </a:solidFill>
                <a:uFill>
                  <a:solidFill>
                    <a:srgbClr val="FFFFFF"/>
                  </a:solidFill>
                </a:uFill>
                <a:latin typeface="Times New Roman"/>
                <a:cs typeface="Times New Roman"/>
              </a:rPr>
              <a:t>Upon entering the California State University in pursuit of a baccalaureate degree, students will be prepared to develop their ability to reason quantitatively in the broad spectrum of courses involving quantitative reasoning offered within the CSU (including, but not limited to, B4 courses). In particular, a student who has satisfied the foundational quantitative reasoning requirement shall have:</a:t>
            </a:r>
            <a:endParaRPr lang="en-US" sz="3200" b="0" strike="noStrike" spc="-1" dirty="0">
              <a:solidFill>
                <a:srgbClr val="000000"/>
              </a:solidFill>
              <a:uFill>
                <a:solidFill>
                  <a:srgbClr val="FFFFFF"/>
                </a:solidFill>
              </a:uFill>
              <a:latin typeface="Times New Roman"/>
              <a:cs typeface="Times New Roman"/>
            </a:endParaRPr>
          </a:p>
          <a:p>
            <a:pPr marL="343080" indent="-342720">
              <a:lnSpc>
                <a:spcPct val="100000"/>
              </a:lnSpc>
              <a:buClr>
                <a:srgbClr val="000000"/>
              </a:buClr>
              <a:buFont typeface="Arial"/>
              <a:buChar char="•"/>
            </a:pPr>
            <a:r>
              <a:rPr lang="en-US" sz="2000" b="0" strike="noStrike" spc="-1" dirty="0">
                <a:solidFill>
                  <a:srgbClr val="000000"/>
                </a:solidFill>
                <a:uFill>
                  <a:solidFill>
                    <a:srgbClr val="FFFFFF"/>
                  </a:solidFill>
                </a:uFill>
                <a:latin typeface="Times New Roman"/>
                <a:cs typeface="Times New Roman"/>
              </a:rPr>
              <a:t>Demonstrated  proficiency and fluency in the combined skills found in the California State Standards for K– 8, Algebra 1, and Integrated Math 1;</a:t>
            </a:r>
            <a:endParaRPr lang="en-US" sz="3200" b="0" strike="noStrike" spc="-1" dirty="0">
              <a:solidFill>
                <a:srgbClr val="000000"/>
              </a:solidFill>
              <a:uFill>
                <a:solidFill>
                  <a:srgbClr val="FFFFFF"/>
                </a:solidFill>
              </a:uFill>
              <a:latin typeface="Times New Roman"/>
              <a:cs typeface="Times New Roman"/>
            </a:endParaRPr>
          </a:p>
          <a:p>
            <a:pPr marL="343080" indent="-342720">
              <a:lnSpc>
                <a:spcPct val="100000"/>
              </a:lnSpc>
              <a:buClr>
                <a:srgbClr val="000000"/>
              </a:buClr>
              <a:buFont typeface="Arial"/>
              <a:buChar char="•"/>
            </a:pPr>
            <a:r>
              <a:rPr lang="en-US" sz="2000" b="0" strike="noStrike" spc="-1" dirty="0">
                <a:solidFill>
                  <a:srgbClr val="000000"/>
                </a:solidFill>
                <a:uFill>
                  <a:solidFill>
                    <a:srgbClr val="FFFFFF"/>
                  </a:solidFill>
                </a:uFill>
                <a:latin typeface="Times New Roman"/>
                <a:cs typeface="Times New Roman"/>
              </a:rPr>
              <a:t>Practiced  the skills in the K-12 California State Standards for Mathematics in a variety of contexts that broaden, deepen or extend K-8, Algebra 1 and Integrated Math 1 skills,</a:t>
            </a:r>
            <a:endParaRPr lang="en-US" sz="3200" b="0" strike="noStrike" spc="-1" dirty="0">
              <a:solidFill>
                <a:srgbClr val="000000"/>
              </a:solidFill>
              <a:uFill>
                <a:solidFill>
                  <a:srgbClr val="FFFFFF"/>
                </a:solidFill>
              </a:uFill>
              <a:latin typeface="Times New Roman"/>
              <a:cs typeface="Times New Roman"/>
            </a:endParaRPr>
          </a:p>
          <a:p>
            <a:pPr algn="ctr">
              <a:lnSpc>
                <a:spcPct val="100000"/>
              </a:lnSpc>
            </a:pPr>
            <a:r>
              <a:rPr lang="en-US" sz="2000" b="0" strike="noStrike" spc="-1" dirty="0">
                <a:solidFill>
                  <a:srgbClr val="FF0000"/>
                </a:solidFill>
                <a:uFill>
                  <a:solidFill>
                    <a:srgbClr val="FFFFFF"/>
                  </a:solidFill>
                </a:uFill>
                <a:latin typeface="Times New Roman"/>
                <a:cs typeface="Times New Roman"/>
              </a:rPr>
              <a:t>Continued</a:t>
            </a:r>
            <a:endParaRPr lang="en-US" sz="3200" b="0" strike="noStrike" spc="-1" dirty="0">
              <a:solidFill>
                <a:srgbClr val="000000"/>
              </a:solidFill>
              <a:uFill>
                <a:solidFill>
                  <a:srgbClr val="FFFFFF"/>
                </a:solidFill>
              </a:uFill>
              <a:latin typeface="Times New Roman"/>
              <a:cs typeface="Times New Roman"/>
            </a:endParaRPr>
          </a:p>
        </p:txBody>
      </p:sp>
    </p:spTree>
    <p:extLst>
      <p:ext uri="{BB962C8B-B14F-4D97-AF65-F5344CB8AC3E}">
        <p14:creationId xmlns:p14="http://schemas.microsoft.com/office/powerpoint/2010/main" val="2316530091"/>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Shape 1"/>
          <p:cNvSpPr txBox="1"/>
          <p:nvPr/>
        </p:nvSpPr>
        <p:spPr>
          <a:xfrm>
            <a:off x="457200" y="274680"/>
            <a:ext cx="8229240" cy="1142640"/>
          </a:xfrm>
          <a:prstGeom prst="rect">
            <a:avLst/>
          </a:prstGeom>
          <a:noFill/>
          <a:ln>
            <a:noFill/>
          </a:ln>
        </p:spPr>
        <p:txBody>
          <a:bodyPr anchor="ctr"/>
          <a:lstStyle/>
          <a:p>
            <a:pPr algn="ctr">
              <a:lnSpc>
                <a:spcPct val="100000"/>
              </a:lnSpc>
            </a:pPr>
            <a:r>
              <a:rPr lang="en-US" sz="4400" b="0" strike="noStrike" spc="-1" dirty="0">
                <a:solidFill>
                  <a:srgbClr val="000000"/>
                </a:solidFill>
                <a:uFill>
                  <a:solidFill>
                    <a:srgbClr val="FFFFFF"/>
                  </a:solidFill>
                </a:uFill>
                <a:latin typeface="Times New Roman"/>
                <a:cs typeface="Times New Roman"/>
              </a:rPr>
              <a:t>Recommendation IIC </a:t>
            </a:r>
            <a:r>
              <a:rPr lang="en-US" sz="2000" b="0" strike="noStrike" spc="-1" dirty="0">
                <a:solidFill>
                  <a:srgbClr val="FF0000"/>
                </a:solidFill>
                <a:uFill>
                  <a:solidFill>
                    <a:srgbClr val="FFFFFF"/>
                  </a:solidFill>
                </a:uFill>
                <a:latin typeface="Times New Roman"/>
                <a:cs typeface="Times New Roman"/>
              </a:rPr>
              <a:t>continued</a:t>
            </a:r>
            <a:endParaRPr lang="en-US" sz="4400" b="0" strike="noStrike" spc="-1" dirty="0">
              <a:solidFill>
                <a:srgbClr val="000000"/>
              </a:solidFill>
              <a:uFill>
                <a:solidFill>
                  <a:srgbClr val="FFFFFF"/>
                </a:solidFill>
              </a:uFill>
              <a:latin typeface="Times New Roman"/>
              <a:cs typeface="Times New Roman"/>
            </a:endParaRPr>
          </a:p>
        </p:txBody>
      </p:sp>
      <p:sp>
        <p:nvSpPr>
          <p:cNvPr id="94" name="TextShape 2"/>
          <p:cNvSpPr txBox="1"/>
          <p:nvPr/>
        </p:nvSpPr>
        <p:spPr>
          <a:xfrm>
            <a:off x="457200" y="1600200"/>
            <a:ext cx="8229240" cy="4525560"/>
          </a:xfrm>
          <a:prstGeom prst="rect">
            <a:avLst/>
          </a:prstGeom>
          <a:noFill/>
          <a:ln>
            <a:noFill/>
          </a:ln>
        </p:spPr>
        <p:txBody>
          <a:bodyPr/>
          <a:lstStyle/>
          <a:p>
            <a:pPr marL="343080" indent="-342720">
              <a:lnSpc>
                <a:spcPct val="100000"/>
              </a:lnSpc>
              <a:buClr>
                <a:srgbClr val="000000"/>
              </a:buClr>
              <a:buFont typeface="Arial"/>
              <a:buChar char="•"/>
            </a:pPr>
            <a:r>
              <a:rPr lang="en-US" sz="2000" b="0" strike="noStrike" spc="-1" dirty="0">
                <a:solidFill>
                  <a:srgbClr val="000000"/>
                </a:solidFill>
                <a:uFill>
                  <a:solidFill>
                    <a:srgbClr val="FFFFFF"/>
                  </a:solidFill>
                </a:uFill>
                <a:latin typeface="Times New Roman"/>
                <a:cs typeface="Times New Roman"/>
              </a:rPr>
              <a:t> Developed the eight Common Core mathematical practices, which are the abilities to:</a:t>
            </a:r>
            <a:endParaRPr lang="en-US" sz="3200" b="0" strike="noStrike" spc="-1" dirty="0">
              <a:solidFill>
                <a:srgbClr val="000000"/>
              </a:solidFill>
              <a:uFill>
                <a:solidFill>
                  <a:srgbClr val="FFFFFF"/>
                </a:solidFill>
              </a:uFill>
              <a:latin typeface="Times New Roman"/>
              <a:cs typeface="Times New Roman"/>
            </a:endParaRPr>
          </a:p>
          <a:p>
            <a:pPr marL="343080" indent="-342720">
              <a:lnSpc>
                <a:spcPct val="100000"/>
              </a:lnSpc>
              <a:buClr>
                <a:srgbClr val="000000"/>
              </a:buClr>
              <a:buFont typeface="Wingdings" charset="2"/>
              <a:buChar char=""/>
            </a:pPr>
            <a:r>
              <a:rPr lang="en-US" sz="2000" b="0" strike="noStrike" spc="-1" dirty="0">
                <a:solidFill>
                  <a:srgbClr val="000000"/>
                </a:solidFill>
                <a:uFill>
                  <a:solidFill>
                    <a:srgbClr val="FFFFFF"/>
                  </a:solidFill>
                </a:uFill>
                <a:latin typeface="Times New Roman"/>
                <a:cs typeface="Times New Roman"/>
              </a:rPr>
              <a:t>  Make sense of problems and persevere in solving them</a:t>
            </a:r>
            <a:endParaRPr lang="en-US" sz="3200" b="0" strike="noStrike" spc="-1" dirty="0">
              <a:solidFill>
                <a:srgbClr val="000000"/>
              </a:solidFill>
              <a:uFill>
                <a:solidFill>
                  <a:srgbClr val="FFFFFF"/>
                </a:solidFill>
              </a:uFill>
              <a:latin typeface="Times New Roman"/>
              <a:cs typeface="Times New Roman"/>
            </a:endParaRPr>
          </a:p>
          <a:p>
            <a:pPr marL="343080" indent="-342720">
              <a:lnSpc>
                <a:spcPct val="100000"/>
              </a:lnSpc>
              <a:buClr>
                <a:srgbClr val="000000"/>
              </a:buClr>
              <a:buFont typeface="Wingdings" charset="2"/>
              <a:buChar char=""/>
            </a:pPr>
            <a:r>
              <a:rPr lang="en-US" sz="2000" b="0" strike="noStrike" spc="-1" dirty="0">
                <a:solidFill>
                  <a:srgbClr val="000000"/>
                </a:solidFill>
                <a:uFill>
                  <a:solidFill>
                    <a:srgbClr val="FFFFFF"/>
                  </a:solidFill>
                </a:uFill>
                <a:latin typeface="Times New Roman"/>
                <a:cs typeface="Times New Roman"/>
              </a:rPr>
              <a:t>  Reason abstractly and quantitatively</a:t>
            </a:r>
            <a:endParaRPr lang="en-US" sz="3200" b="0" strike="noStrike" spc="-1" dirty="0">
              <a:solidFill>
                <a:srgbClr val="000000"/>
              </a:solidFill>
              <a:uFill>
                <a:solidFill>
                  <a:srgbClr val="FFFFFF"/>
                </a:solidFill>
              </a:uFill>
              <a:latin typeface="Times New Roman"/>
              <a:cs typeface="Times New Roman"/>
            </a:endParaRPr>
          </a:p>
          <a:p>
            <a:pPr marL="343080" indent="-342720">
              <a:lnSpc>
                <a:spcPct val="100000"/>
              </a:lnSpc>
              <a:buClr>
                <a:srgbClr val="000000"/>
              </a:buClr>
              <a:buFont typeface="Wingdings" charset="2"/>
              <a:buChar char=""/>
            </a:pPr>
            <a:r>
              <a:rPr lang="en-US" sz="2000" b="0" strike="noStrike" spc="-1" dirty="0">
                <a:solidFill>
                  <a:srgbClr val="000000"/>
                </a:solidFill>
                <a:uFill>
                  <a:solidFill>
                    <a:srgbClr val="FFFFFF"/>
                  </a:solidFill>
                </a:uFill>
                <a:latin typeface="Times New Roman"/>
                <a:cs typeface="Times New Roman"/>
              </a:rPr>
              <a:t>  Construct viable arguments and critique the reasoning of others</a:t>
            </a:r>
            <a:endParaRPr lang="en-US" sz="3200" b="0" strike="noStrike" spc="-1" dirty="0">
              <a:solidFill>
                <a:srgbClr val="000000"/>
              </a:solidFill>
              <a:uFill>
                <a:solidFill>
                  <a:srgbClr val="FFFFFF"/>
                </a:solidFill>
              </a:uFill>
              <a:latin typeface="Times New Roman"/>
              <a:cs typeface="Times New Roman"/>
            </a:endParaRPr>
          </a:p>
          <a:p>
            <a:pPr marL="343080" indent="-342720">
              <a:lnSpc>
                <a:spcPct val="100000"/>
              </a:lnSpc>
              <a:buClr>
                <a:srgbClr val="000000"/>
              </a:buClr>
              <a:buFont typeface="Wingdings" charset="2"/>
              <a:buChar char=""/>
            </a:pPr>
            <a:r>
              <a:rPr lang="en-US" sz="2000" b="0" strike="noStrike" spc="-1" dirty="0">
                <a:solidFill>
                  <a:srgbClr val="000000"/>
                </a:solidFill>
                <a:uFill>
                  <a:solidFill>
                    <a:srgbClr val="FFFFFF"/>
                  </a:solidFill>
                </a:uFill>
                <a:latin typeface="Times New Roman"/>
                <a:cs typeface="Times New Roman"/>
              </a:rPr>
              <a:t>  Model with mathematics</a:t>
            </a:r>
            <a:endParaRPr lang="en-US" sz="3200" b="0" strike="noStrike" spc="-1" dirty="0">
              <a:solidFill>
                <a:srgbClr val="000000"/>
              </a:solidFill>
              <a:uFill>
                <a:solidFill>
                  <a:srgbClr val="FFFFFF"/>
                </a:solidFill>
              </a:uFill>
              <a:latin typeface="Times New Roman"/>
              <a:cs typeface="Times New Roman"/>
            </a:endParaRPr>
          </a:p>
          <a:p>
            <a:pPr marL="343080" indent="-342720">
              <a:lnSpc>
                <a:spcPct val="100000"/>
              </a:lnSpc>
              <a:buClr>
                <a:srgbClr val="000000"/>
              </a:buClr>
              <a:buFont typeface="Wingdings" charset="2"/>
              <a:buChar char=""/>
            </a:pPr>
            <a:r>
              <a:rPr lang="en-US" sz="2000" b="0" strike="noStrike" spc="-1" dirty="0">
                <a:solidFill>
                  <a:srgbClr val="000000"/>
                </a:solidFill>
                <a:uFill>
                  <a:solidFill>
                    <a:srgbClr val="FFFFFF"/>
                  </a:solidFill>
                </a:uFill>
                <a:latin typeface="Times New Roman"/>
                <a:cs typeface="Times New Roman"/>
              </a:rPr>
              <a:t>  Use appropriate tools strategically</a:t>
            </a:r>
            <a:endParaRPr lang="en-US" sz="3200" b="0" strike="noStrike" spc="-1" dirty="0">
              <a:solidFill>
                <a:srgbClr val="000000"/>
              </a:solidFill>
              <a:uFill>
                <a:solidFill>
                  <a:srgbClr val="FFFFFF"/>
                </a:solidFill>
              </a:uFill>
              <a:latin typeface="Times New Roman"/>
              <a:cs typeface="Times New Roman"/>
            </a:endParaRPr>
          </a:p>
          <a:p>
            <a:pPr marL="343080" indent="-342720">
              <a:lnSpc>
                <a:spcPct val="100000"/>
              </a:lnSpc>
              <a:buClr>
                <a:srgbClr val="000000"/>
              </a:buClr>
              <a:buFont typeface="Wingdings" charset="2"/>
              <a:buChar char=""/>
            </a:pPr>
            <a:r>
              <a:rPr lang="en-US" sz="2000" b="0" strike="noStrike" spc="-1" dirty="0">
                <a:solidFill>
                  <a:srgbClr val="000000"/>
                </a:solidFill>
                <a:uFill>
                  <a:solidFill>
                    <a:srgbClr val="FFFFFF"/>
                  </a:solidFill>
                </a:uFill>
                <a:latin typeface="Times New Roman"/>
                <a:cs typeface="Times New Roman"/>
              </a:rPr>
              <a:t>  Attend to precision</a:t>
            </a:r>
            <a:endParaRPr lang="en-US" sz="3200" b="0" strike="noStrike" spc="-1" dirty="0">
              <a:solidFill>
                <a:srgbClr val="000000"/>
              </a:solidFill>
              <a:uFill>
                <a:solidFill>
                  <a:srgbClr val="FFFFFF"/>
                </a:solidFill>
              </a:uFill>
              <a:latin typeface="Times New Roman"/>
              <a:cs typeface="Times New Roman"/>
            </a:endParaRPr>
          </a:p>
          <a:p>
            <a:pPr marL="343080" indent="-342720">
              <a:lnSpc>
                <a:spcPct val="100000"/>
              </a:lnSpc>
              <a:buClr>
                <a:srgbClr val="000000"/>
              </a:buClr>
              <a:buFont typeface="Wingdings" charset="2"/>
              <a:buChar char=""/>
            </a:pPr>
            <a:r>
              <a:rPr lang="en-US" sz="2000" b="0" strike="noStrike" spc="-1" dirty="0">
                <a:solidFill>
                  <a:srgbClr val="000000"/>
                </a:solidFill>
                <a:uFill>
                  <a:solidFill>
                    <a:srgbClr val="FFFFFF"/>
                  </a:solidFill>
                </a:uFill>
                <a:latin typeface="Times New Roman"/>
                <a:cs typeface="Times New Roman"/>
              </a:rPr>
              <a:t>  Look for and make use of structure</a:t>
            </a:r>
            <a:endParaRPr lang="en-US" sz="3200" b="0" strike="noStrike" spc="-1" dirty="0">
              <a:solidFill>
                <a:srgbClr val="000000"/>
              </a:solidFill>
              <a:uFill>
                <a:solidFill>
                  <a:srgbClr val="FFFFFF"/>
                </a:solidFill>
              </a:uFill>
              <a:latin typeface="Times New Roman"/>
              <a:cs typeface="Times New Roman"/>
            </a:endParaRPr>
          </a:p>
          <a:p>
            <a:pPr marL="343080" indent="-342720">
              <a:lnSpc>
                <a:spcPct val="100000"/>
              </a:lnSpc>
              <a:buClr>
                <a:srgbClr val="000000"/>
              </a:buClr>
              <a:buFont typeface="Wingdings" charset="2"/>
              <a:buChar char=""/>
            </a:pPr>
            <a:r>
              <a:rPr lang="en-US" sz="2000" b="0" strike="noStrike" spc="-1" dirty="0">
                <a:solidFill>
                  <a:srgbClr val="000000"/>
                </a:solidFill>
                <a:uFill>
                  <a:solidFill>
                    <a:srgbClr val="FFFFFF"/>
                  </a:solidFill>
                </a:uFill>
                <a:latin typeface="Times New Roman"/>
                <a:cs typeface="Times New Roman"/>
              </a:rPr>
              <a:t>  Look for and express regularity in repeated reasoning.</a:t>
            </a:r>
            <a:endParaRPr lang="en-US" sz="3200" b="0" strike="noStrike" spc="-1" dirty="0">
              <a:solidFill>
                <a:srgbClr val="000000"/>
              </a:solidFill>
              <a:uFill>
                <a:solidFill>
                  <a:srgbClr val="FFFFFF"/>
                </a:solidFill>
              </a:uFill>
              <a:latin typeface="Times New Roman"/>
              <a:cs typeface="Times New Roman"/>
            </a:endParaRPr>
          </a:p>
          <a:p>
            <a:pPr>
              <a:lnSpc>
                <a:spcPct val="100000"/>
              </a:lnSpc>
            </a:pPr>
            <a:r>
              <a:rPr lang="en-US" sz="2000" b="0" strike="noStrike" spc="-1" dirty="0">
                <a:solidFill>
                  <a:srgbClr val="000000"/>
                </a:solidFill>
                <a:uFill>
                  <a:solidFill>
                    <a:srgbClr val="FFFFFF"/>
                  </a:solidFill>
                </a:uFill>
                <a:latin typeface="Times New Roman"/>
                <a:cs typeface="Times New Roman"/>
              </a:rPr>
              <a:t>(Page 14)</a:t>
            </a:r>
            <a:endParaRPr lang="en-US" sz="3200" b="0" strike="noStrike" spc="-1" dirty="0">
              <a:solidFill>
                <a:srgbClr val="000000"/>
              </a:solidFill>
              <a:uFill>
                <a:solidFill>
                  <a:srgbClr val="FFFFFF"/>
                </a:solidFill>
              </a:uFill>
              <a:latin typeface="Times New Roman"/>
              <a:cs typeface="Times New Roman"/>
            </a:endParaRPr>
          </a:p>
          <a:p>
            <a:pPr>
              <a:lnSpc>
                <a:spcPct val="100000"/>
              </a:lnSpc>
            </a:pPr>
            <a:endParaRPr lang="en-US" sz="3200" b="0" strike="noStrike" spc="-1" dirty="0">
              <a:solidFill>
                <a:srgbClr val="000000"/>
              </a:solidFill>
              <a:uFill>
                <a:solidFill>
                  <a:srgbClr val="FFFFFF"/>
                </a:solidFill>
              </a:uFill>
              <a:latin typeface="Times New Roman"/>
              <a:cs typeface="Times New Roman"/>
            </a:endParaRPr>
          </a:p>
        </p:txBody>
      </p:sp>
      <p:pic>
        <p:nvPicPr>
          <p:cNvPr id="4" name="Picture 3"/>
          <p:cNvPicPr>
            <a:picLocks noChangeAspect="1"/>
          </p:cNvPicPr>
          <p:nvPr/>
        </p:nvPicPr>
        <p:blipFill>
          <a:blip r:embed="rId2"/>
          <a:stretch>
            <a:fillRect/>
          </a:stretch>
        </p:blipFill>
        <p:spPr>
          <a:xfrm>
            <a:off x="2207507" y="4696538"/>
            <a:ext cx="2161462" cy="2161462"/>
          </a:xfrm>
          <a:prstGeom prst="rect">
            <a:avLst/>
          </a:prstGeom>
        </p:spPr>
      </p:pic>
      <p:pic>
        <p:nvPicPr>
          <p:cNvPr id="5" name="Picture 4"/>
          <p:cNvPicPr>
            <a:picLocks noChangeAspect="1"/>
          </p:cNvPicPr>
          <p:nvPr/>
        </p:nvPicPr>
        <p:blipFill>
          <a:blip r:embed="rId3"/>
          <a:stretch>
            <a:fillRect/>
          </a:stretch>
        </p:blipFill>
        <p:spPr>
          <a:xfrm>
            <a:off x="4721584" y="4853778"/>
            <a:ext cx="1845363" cy="1845363"/>
          </a:xfrm>
          <a:prstGeom prst="rect">
            <a:avLst/>
          </a:prstGeom>
        </p:spPr>
      </p:pic>
    </p:spTree>
    <p:extLst>
      <p:ext uri="{BB962C8B-B14F-4D97-AF65-F5344CB8AC3E}">
        <p14:creationId xmlns:p14="http://schemas.microsoft.com/office/powerpoint/2010/main" val="4191432871"/>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Shape 1"/>
          <p:cNvSpPr txBox="1"/>
          <p:nvPr/>
        </p:nvSpPr>
        <p:spPr>
          <a:xfrm>
            <a:off x="457200" y="995344"/>
            <a:ext cx="8152920" cy="1647464"/>
          </a:xfrm>
          <a:prstGeom prst="rect">
            <a:avLst/>
          </a:prstGeom>
          <a:noFill/>
          <a:ln>
            <a:noFill/>
          </a:ln>
        </p:spPr>
        <p:txBody>
          <a:bodyPr anchor="ctr"/>
          <a:lstStyle/>
          <a:p>
            <a:pPr algn="ctr">
              <a:lnSpc>
                <a:spcPct val="100000"/>
              </a:lnSpc>
            </a:pPr>
            <a:r>
              <a:rPr lang="en-US" sz="4400" b="0" strike="noStrike" spc="-1" dirty="0">
                <a:solidFill>
                  <a:srgbClr val="000000"/>
                </a:solidFill>
                <a:uFill>
                  <a:solidFill>
                    <a:srgbClr val="FFFFFF"/>
                  </a:solidFill>
                </a:uFill>
                <a:latin typeface="Times New Roman"/>
                <a:cs typeface="Times New Roman"/>
              </a:rPr>
              <a:t>Recommendation III
</a:t>
            </a:r>
          </a:p>
        </p:txBody>
      </p:sp>
      <p:sp>
        <p:nvSpPr>
          <p:cNvPr id="96" name="TextShape 2"/>
          <p:cNvSpPr txBox="1"/>
          <p:nvPr/>
        </p:nvSpPr>
        <p:spPr>
          <a:xfrm>
            <a:off x="457200" y="2797256"/>
            <a:ext cx="8229240" cy="1733271"/>
          </a:xfrm>
          <a:prstGeom prst="rect">
            <a:avLst/>
          </a:prstGeom>
          <a:noFill/>
          <a:ln>
            <a:noFill/>
          </a:ln>
        </p:spPr>
        <p:txBody>
          <a:bodyPr/>
          <a:lstStyle/>
          <a:p>
            <a:pPr>
              <a:lnSpc>
                <a:spcPct val="100000"/>
              </a:lnSpc>
            </a:pPr>
            <a:r>
              <a:rPr lang="en-US" sz="3200" spc="-1" dirty="0">
                <a:solidFill>
                  <a:srgbClr val="000000"/>
                </a:solidFill>
                <a:uFill>
                  <a:solidFill>
                    <a:srgbClr val="FFFFFF"/>
                  </a:solidFill>
                </a:uFill>
                <a:latin typeface="Times New Roman"/>
                <a:cs typeface="Times New Roman"/>
              </a:rPr>
              <a:t>Ensure equitable access and opportunity to all CSU students</a:t>
            </a:r>
            <a:endParaRPr lang="en-US" sz="3200" b="0" strike="noStrike" spc="-1" dirty="0">
              <a:solidFill>
                <a:srgbClr val="000000"/>
              </a:solidFill>
              <a:uFill>
                <a:solidFill>
                  <a:srgbClr val="FFFFFF"/>
                </a:solidFill>
              </a:uFill>
              <a:latin typeface="Times New Roman"/>
              <a:cs typeface="Times New Roman"/>
            </a:endParaRPr>
          </a:p>
        </p:txBody>
      </p:sp>
      <p:pic>
        <p:nvPicPr>
          <p:cNvPr id="4" name="Picture 3"/>
          <p:cNvPicPr>
            <a:picLocks noChangeAspect="1"/>
          </p:cNvPicPr>
          <p:nvPr/>
        </p:nvPicPr>
        <p:blipFill>
          <a:blip r:embed="rId2"/>
          <a:stretch>
            <a:fillRect/>
          </a:stretch>
        </p:blipFill>
        <p:spPr>
          <a:xfrm>
            <a:off x="6968408" y="4734388"/>
            <a:ext cx="2005860" cy="2005860"/>
          </a:xfrm>
          <a:prstGeom prst="rect">
            <a:avLst/>
          </a:prstGeom>
        </p:spPr>
      </p:pic>
    </p:spTree>
    <p:extLst>
      <p:ext uri="{BB962C8B-B14F-4D97-AF65-F5344CB8AC3E}">
        <p14:creationId xmlns:p14="http://schemas.microsoft.com/office/powerpoint/2010/main" val="1697661246"/>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Shape 1"/>
          <p:cNvSpPr txBox="1"/>
          <p:nvPr/>
        </p:nvSpPr>
        <p:spPr>
          <a:xfrm>
            <a:off x="617896" y="995344"/>
            <a:ext cx="7992224" cy="1201275"/>
          </a:xfrm>
          <a:prstGeom prst="rect">
            <a:avLst/>
          </a:prstGeom>
          <a:noFill/>
          <a:ln>
            <a:noFill/>
          </a:ln>
        </p:spPr>
        <p:txBody>
          <a:bodyPr anchor="ctr"/>
          <a:lstStyle/>
          <a:p>
            <a:pPr algn="ctr">
              <a:lnSpc>
                <a:spcPct val="100000"/>
              </a:lnSpc>
            </a:pPr>
            <a:r>
              <a:rPr lang="en-US" sz="4400" b="0" strike="noStrike" spc="-1" dirty="0">
                <a:solidFill>
                  <a:srgbClr val="000000"/>
                </a:solidFill>
                <a:uFill>
                  <a:solidFill>
                    <a:srgbClr val="FFFFFF"/>
                  </a:solidFill>
                </a:uFill>
                <a:latin typeface="Times New Roman"/>
                <a:cs typeface="Times New Roman"/>
              </a:rPr>
              <a:t>Recommendation </a:t>
            </a:r>
            <a:r>
              <a:rPr lang="en-US" sz="4400" b="0" strike="noStrike" spc="-1" dirty="0" smtClean="0">
                <a:solidFill>
                  <a:srgbClr val="000000"/>
                </a:solidFill>
                <a:uFill>
                  <a:solidFill>
                    <a:srgbClr val="FFFFFF"/>
                  </a:solidFill>
                </a:uFill>
                <a:latin typeface="Times New Roman"/>
                <a:cs typeface="Times New Roman"/>
              </a:rPr>
              <a:t>IIIA</a:t>
            </a:r>
            <a:endParaRPr lang="en-US" sz="4400" b="0" strike="noStrike" spc="-1" dirty="0">
              <a:solidFill>
                <a:srgbClr val="000000"/>
              </a:solidFill>
              <a:uFill>
                <a:solidFill>
                  <a:srgbClr val="FFFFFF"/>
                </a:solidFill>
              </a:uFill>
              <a:latin typeface="Times New Roman"/>
              <a:cs typeface="Times New Roman"/>
            </a:endParaRPr>
          </a:p>
        </p:txBody>
      </p:sp>
      <p:sp>
        <p:nvSpPr>
          <p:cNvPr id="96" name="TextShape 2"/>
          <p:cNvSpPr txBox="1"/>
          <p:nvPr/>
        </p:nvSpPr>
        <p:spPr>
          <a:xfrm>
            <a:off x="457200" y="2797256"/>
            <a:ext cx="8229240" cy="3328503"/>
          </a:xfrm>
          <a:prstGeom prst="rect">
            <a:avLst/>
          </a:prstGeom>
          <a:noFill/>
          <a:ln>
            <a:noFill/>
          </a:ln>
        </p:spPr>
        <p:txBody>
          <a:bodyPr/>
          <a:lstStyle/>
          <a:p>
            <a:pPr>
              <a:lnSpc>
                <a:spcPct val="100000"/>
              </a:lnSpc>
            </a:pPr>
            <a:r>
              <a:rPr lang="en-US" sz="2800" b="0" strike="noStrike" spc="-1" dirty="0" smtClean="0">
                <a:solidFill>
                  <a:srgbClr val="000000"/>
                </a:solidFill>
                <a:uFill>
                  <a:solidFill>
                    <a:srgbClr val="FFFFFF"/>
                  </a:solidFill>
                </a:uFill>
                <a:latin typeface="Times New Roman"/>
                <a:cs typeface="Times New Roman"/>
              </a:rPr>
              <a:t>The </a:t>
            </a:r>
            <a:r>
              <a:rPr lang="en-US" sz="2800" b="0" strike="noStrike" spc="-1" dirty="0">
                <a:solidFill>
                  <a:srgbClr val="000000"/>
                </a:solidFill>
                <a:uFill>
                  <a:solidFill>
                    <a:srgbClr val="FFFFFF"/>
                  </a:solidFill>
                </a:uFill>
                <a:latin typeface="Times New Roman"/>
                <a:cs typeface="Times New Roman"/>
              </a:rPr>
              <a:t>Task Force recommends that equitable policies be established to provide transfer and developmental math students with increased access to quantitative reasoning courses that can open up opportunities in these students’ majors, interests, careers, and civic lives.</a:t>
            </a:r>
            <a:endParaRPr lang="en-US" sz="3200" b="0" strike="noStrike" spc="-1" dirty="0">
              <a:solidFill>
                <a:srgbClr val="000000"/>
              </a:solidFill>
              <a:uFill>
                <a:solidFill>
                  <a:srgbClr val="FFFFFF"/>
                </a:solidFill>
              </a:uFill>
              <a:latin typeface="Times New Roman"/>
              <a:cs typeface="Times New Roman"/>
            </a:endParaRPr>
          </a:p>
          <a:p>
            <a:pPr>
              <a:lnSpc>
                <a:spcPct val="100000"/>
              </a:lnSpc>
            </a:pPr>
            <a:r>
              <a:rPr lang="en-US" sz="2800" b="0" strike="noStrike" spc="-1" dirty="0">
                <a:solidFill>
                  <a:srgbClr val="000000"/>
                </a:solidFill>
                <a:uFill>
                  <a:solidFill>
                    <a:srgbClr val="FFFFFF"/>
                  </a:solidFill>
                </a:uFill>
                <a:latin typeface="Times New Roman"/>
                <a:cs typeface="Times New Roman"/>
              </a:rPr>
              <a:t>(Page 17)</a:t>
            </a:r>
            <a:endParaRPr lang="en-US" sz="3200" b="0" strike="noStrike" spc="-1" dirty="0">
              <a:solidFill>
                <a:srgbClr val="000000"/>
              </a:solidFill>
              <a:uFill>
                <a:solidFill>
                  <a:srgbClr val="FFFFFF"/>
                </a:solidFill>
              </a:uFill>
              <a:latin typeface="Times New Roman"/>
              <a:cs typeface="Times New Roman"/>
            </a:endParaRPr>
          </a:p>
          <a:p>
            <a:pPr>
              <a:lnSpc>
                <a:spcPct val="100000"/>
              </a:lnSpc>
            </a:pPr>
            <a:endParaRPr lang="en-US" sz="3200" b="0" strike="noStrike" spc="-1" dirty="0">
              <a:solidFill>
                <a:srgbClr val="000000"/>
              </a:solidFill>
              <a:uFill>
                <a:solidFill>
                  <a:srgbClr val="FFFFFF"/>
                </a:solidFill>
              </a:uFill>
              <a:latin typeface="Times New Roman"/>
              <a:cs typeface="Times New Roman"/>
            </a:endParaRPr>
          </a:p>
        </p:txBody>
      </p:sp>
      <p:pic>
        <p:nvPicPr>
          <p:cNvPr id="4" name="Picture 3"/>
          <p:cNvPicPr>
            <a:picLocks noChangeAspect="1"/>
          </p:cNvPicPr>
          <p:nvPr/>
        </p:nvPicPr>
        <p:blipFill>
          <a:blip r:embed="rId2"/>
          <a:stretch>
            <a:fillRect/>
          </a:stretch>
        </p:blipFill>
        <p:spPr>
          <a:xfrm>
            <a:off x="6968408" y="4734388"/>
            <a:ext cx="2005860" cy="2005860"/>
          </a:xfrm>
          <a:prstGeom prst="rect">
            <a:avLst/>
          </a:prstGeom>
        </p:spPr>
      </p:pic>
    </p:spTree>
    <p:extLst>
      <p:ext uri="{BB962C8B-B14F-4D97-AF65-F5344CB8AC3E}">
        <p14:creationId xmlns:p14="http://schemas.microsoft.com/office/powerpoint/2010/main" val="3223789599"/>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Shape 1"/>
          <p:cNvSpPr txBox="1"/>
          <p:nvPr/>
        </p:nvSpPr>
        <p:spPr>
          <a:xfrm>
            <a:off x="457200" y="274680"/>
            <a:ext cx="8229240" cy="1142640"/>
          </a:xfrm>
          <a:prstGeom prst="rect">
            <a:avLst/>
          </a:prstGeom>
          <a:noFill/>
          <a:ln>
            <a:noFill/>
          </a:ln>
        </p:spPr>
        <p:txBody>
          <a:bodyPr anchor="ctr"/>
          <a:lstStyle/>
          <a:p>
            <a:pPr algn="ctr">
              <a:lnSpc>
                <a:spcPct val="100000"/>
              </a:lnSpc>
            </a:pPr>
            <a:r>
              <a:rPr lang="en-US" sz="4400" b="0" strike="noStrike" spc="-1" dirty="0">
                <a:solidFill>
                  <a:srgbClr val="000000"/>
                </a:solidFill>
                <a:uFill>
                  <a:solidFill>
                    <a:srgbClr val="FFFFFF"/>
                  </a:solidFill>
                </a:uFill>
                <a:latin typeface="Times New Roman"/>
                <a:cs typeface="Times New Roman"/>
              </a:rPr>
              <a:t>Recommendation IIIB</a:t>
            </a:r>
          </a:p>
        </p:txBody>
      </p:sp>
      <p:sp>
        <p:nvSpPr>
          <p:cNvPr id="98" name="TextShape 2"/>
          <p:cNvSpPr txBox="1"/>
          <p:nvPr/>
        </p:nvSpPr>
        <p:spPr>
          <a:xfrm>
            <a:off x="457200" y="1600200"/>
            <a:ext cx="8229240" cy="4525560"/>
          </a:xfrm>
          <a:prstGeom prst="rect">
            <a:avLst/>
          </a:prstGeom>
          <a:noFill/>
          <a:ln>
            <a:noFill/>
          </a:ln>
        </p:spPr>
        <p:txBody>
          <a:bodyPr/>
          <a:lstStyle/>
          <a:p>
            <a:pPr>
              <a:lnSpc>
                <a:spcPct val="100000"/>
              </a:lnSpc>
            </a:pPr>
            <a:r>
              <a:rPr lang="en-US" sz="2800" b="0" strike="noStrike" spc="-1" dirty="0">
                <a:solidFill>
                  <a:srgbClr val="000000"/>
                </a:solidFill>
                <a:uFill>
                  <a:solidFill>
                    <a:srgbClr val="FFFFFF"/>
                  </a:solidFill>
                </a:uFill>
                <a:latin typeface="Times New Roman"/>
                <a:cs typeface="Times New Roman"/>
              </a:rPr>
              <a:t>Require four years of high school quantitative reasoning. The Quantitative Reasoning Task Force recommends that four years of high school quantitative reasoning coursework be required as part of the CSU admissions criteria (per ASCSU Resolution AS-3244-16/APEP). </a:t>
            </a:r>
            <a:endParaRPr lang="en-US" sz="3200" b="0" strike="noStrike" spc="-1" dirty="0">
              <a:solidFill>
                <a:srgbClr val="000000"/>
              </a:solidFill>
              <a:uFill>
                <a:solidFill>
                  <a:srgbClr val="FFFFFF"/>
                </a:solidFill>
              </a:uFill>
              <a:latin typeface="Times New Roman"/>
              <a:cs typeface="Times New Roman"/>
            </a:endParaRPr>
          </a:p>
          <a:p>
            <a:pPr>
              <a:lnSpc>
                <a:spcPct val="100000"/>
              </a:lnSpc>
            </a:pPr>
            <a:r>
              <a:rPr lang="en-US" sz="2800" b="0" strike="noStrike" spc="-1" dirty="0">
                <a:solidFill>
                  <a:srgbClr val="000000"/>
                </a:solidFill>
                <a:uFill>
                  <a:solidFill>
                    <a:srgbClr val="FFFFFF"/>
                  </a:solidFill>
                </a:uFill>
                <a:latin typeface="Times New Roman"/>
                <a:cs typeface="Times New Roman"/>
              </a:rPr>
              <a:t>(Page 18)</a:t>
            </a:r>
            <a:endParaRPr lang="en-US" sz="3200" b="0" strike="noStrike" spc="-1" dirty="0">
              <a:solidFill>
                <a:srgbClr val="000000"/>
              </a:solidFill>
              <a:uFill>
                <a:solidFill>
                  <a:srgbClr val="FFFFFF"/>
                </a:solidFill>
              </a:uFill>
              <a:latin typeface="Times New Roman"/>
              <a:cs typeface="Times New Roman"/>
            </a:endParaRPr>
          </a:p>
        </p:txBody>
      </p:sp>
      <p:pic>
        <p:nvPicPr>
          <p:cNvPr id="4" name="Picture 3"/>
          <p:cNvPicPr>
            <a:picLocks noChangeAspect="1"/>
          </p:cNvPicPr>
          <p:nvPr/>
        </p:nvPicPr>
        <p:blipFill>
          <a:blip r:embed="rId2"/>
          <a:stretch>
            <a:fillRect/>
          </a:stretch>
        </p:blipFill>
        <p:spPr>
          <a:xfrm>
            <a:off x="6847688" y="4696538"/>
            <a:ext cx="2161462" cy="2161462"/>
          </a:xfrm>
          <a:prstGeom prst="rect">
            <a:avLst/>
          </a:prstGeom>
        </p:spPr>
      </p:pic>
    </p:spTree>
    <p:extLst>
      <p:ext uri="{BB962C8B-B14F-4D97-AF65-F5344CB8AC3E}">
        <p14:creationId xmlns:p14="http://schemas.microsoft.com/office/powerpoint/2010/main" val="118332912"/>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Shape 1"/>
          <p:cNvSpPr txBox="1"/>
          <p:nvPr/>
        </p:nvSpPr>
        <p:spPr>
          <a:xfrm>
            <a:off x="457200" y="274680"/>
            <a:ext cx="8229240" cy="1142640"/>
          </a:xfrm>
          <a:prstGeom prst="rect">
            <a:avLst/>
          </a:prstGeom>
          <a:noFill/>
          <a:ln>
            <a:noFill/>
          </a:ln>
        </p:spPr>
        <p:txBody>
          <a:bodyPr anchor="ctr"/>
          <a:lstStyle/>
          <a:p>
            <a:pPr algn="ctr">
              <a:lnSpc>
                <a:spcPct val="100000"/>
              </a:lnSpc>
            </a:pPr>
            <a:r>
              <a:rPr lang="en-US" sz="4400" b="0" strike="noStrike" spc="-1" dirty="0">
                <a:solidFill>
                  <a:srgbClr val="000000"/>
                </a:solidFill>
                <a:uFill>
                  <a:solidFill>
                    <a:srgbClr val="FFFFFF"/>
                  </a:solidFill>
                </a:uFill>
                <a:latin typeface="Times New Roman"/>
                <a:cs typeface="Times New Roman"/>
              </a:rPr>
              <a:t>Recommendation IIIC</a:t>
            </a:r>
          </a:p>
        </p:txBody>
      </p:sp>
      <p:sp>
        <p:nvSpPr>
          <p:cNvPr id="100" name="TextShape 2"/>
          <p:cNvSpPr txBox="1"/>
          <p:nvPr/>
        </p:nvSpPr>
        <p:spPr>
          <a:xfrm>
            <a:off x="228600" y="1447920"/>
            <a:ext cx="8610120" cy="5181120"/>
          </a:xfrm>
          <a:prstGeom prst="rect">
            <a:avLst/>
          </a:prstGeom>
          <a:noFill/>
          <a:ln>
            <a:noFill/>
          </a:ln>
        </p:spPr>
        <p:txBody>
          <a:bodyPr/>
          <a:lstStyle/>
          <a:p>
            <a:pPr>
              <a:lnSpc>
                <a:spcPct val="100000"/>
              </a:lnSpc>
            </a:pPr>
            <a:r>
              <a:rPr lang="en-US" sz="2000" b="0" strike="noStrike" spc="-1" dirty="0">
                <a:solidFill>
                  <a:srgbClr val="000000"/>
                </a:solidFill>
                <a:uFill>
                  <a:solidFill>
                    <a:srgbClr val="FFFFFF"/>
                  </a:solidFill>
                </a:uFill>
                <a:latin typeface="Times New Roman"/>
                <a:cs typeface="Times New Roman"/>
              </a:rPr>
              <a:t>Ensure early and appropriate quantitative reasoning courses for CSU first-time freshmen. The Task Force recommends reevaluating quantitative reasoning requirements in the context of the student’s educational goals and proficiency at entry. For first-time freshmen in the CSU, it therefore recommends:</a:t>
            </a:r>
            <a:endParaRPr lang="en-US" sz="3200" b="0" strike="noStrike" spc="-1" dirty="0">
              <a:solidFill>
                <a:srgbClr val="000000"/>
              </a:solidFill>
              <a:uFill>
                <a:solidFill>
                  <a:srgbClr val="FFFFFF"/>
                </a:solidFill>
              </a:uFill>
              <a:latin typeface="Times New Roman"/>
              <a:cs typeface="Times New Roman"/>
            </a:endParaRPr>
          </a:p>
          <a:p>
            <a:pPr marL="343080" indent="-342720">
              <a:lnSpc>
                <a:spcPct val="100000"/>
              </a:lnSpc>
              <a:buClr>
                <a:srgbClr val="000000"/>
              </a:buClr>
              <a:buFont typeface="Arial"/>
              <a:buChar char="•"/>
            </a:pPr>
            <a:r>
              <a:rPr lang="en-US" sz="2000" b="0" strike="noStrike" spc="-1" dirty="0">
                <a:solidFill>
                  <a:srgbClr val="000000"/>
                </a:solidFill>
                <a:uFill>
                  <a:solidFill>
                    <a:srgbClr val="FFFFFF"/>
                  </a:solidFill>
                </a:uFill>
                <a:latin typeface="Times New Roman"/>
                <a:cs typeface="Times New Roman"/>
              </a:rPr>
              <a:t>Foundational quantitative reasoning proficient students shall take a baccalaureate quantitative reasoning class within the first two terms at the CSU. Options shall exist in the context of the student’s major and interests.</a:t>
            </a:r>
            <a:endParaRPr lang="en-US" sz="3200" b="0" strike="noStrike" spc="-1" dirty="0">
              <a:solidFill>
                <a:srgbClr val="000000"/>
              </a:solidFill>
              <a:uFill>
                <a:solidFill>
                  <a:srgbClr val="FFFFFF"/>
                </a:solidFill>
              </a:uFill>
              <a:latin typeface="Times New Roman"/>
              <a:cs typeface="Times New Roman"/>
            </a:endParaRPr>
          </a:p>
          <a:p>
            <a:pPr marL="343080" indent="-342720">
              <a:lnSpc>
                <a:spcPct val="100000"/>
              </a:lnSpc>
              <a:buClr>
                <a:srgbClr val="000000"/>
              </a:buClr>
              <a:buFont typeface="Arial"/>
              <a:buChar char="•"/>
            </a:pPr>
            <a:r>
              <a:rPr lang="en-US" sz="2000" b="0" strike="noStrike" spc="-1" dirty="0">
                <a:solidFill>
                  <a:srgbClr val="000000"/>
                </a:solidFill>
                <a:uFill>
                  <a:solidFill>
                    <a:srgbClr val="FFFFFF"/>
                  </a:solidFill>
                </a:uFill>
                <a:latin typeface="Times New Roman"/>
                <a:cs typeface="Times New Roman"/>
              </a:rPr>
              <a:t>Foundational quantitative reasoning not proficient students shall demonstrate proficiency within two terms of enrollment via a CSU-approved method. They shall take a baccalaureate quantitative reasoning class within two semesters of demonstrating proficiency. Options shall exist in the context of the student’s major and interests. This recommendation is intended to accommodate </a:t>
            </a:r>
            <a:r>
              <a:rPr lang="en-US" sz="2000" b="0" strike="noStrike" spc="-1" dirty="0" err="1">
                <a:solidFill>
                  <a:srgbClr val="000000"/>
                </a:solidFill>
                <a:uFill>
                  <a:solidFill>
                    <a:srgbClr val="FFFFFF"/>
                  </a:solidFill>
                </a:uFill>
                <a:latin typeface="Times New Roman"/>
                <a:cs typeface="Times New Roman"/>
              </a:rPr>
              <a:t>corequisite</a:t>
            </a:r>
            <a:r>
              <a:rPr lang="en-US" sz="2000" b="0" strike="noStrike" spc="-1" dirty="0">
                <a:solidFill>
                  <a:srgbClr val="000000"/>
                </a:solidFill>
                <a:uFill>
                  <a:solidFill>
                    <a:srgbClr val="FFFFFF"/>
                  </a:solidFill>
                </a:uFill>
                <a:latin typeface="Times New Roman"/>
                <a:cs typeface="Times New Roman"/>
              </a:rPr>
              <a:t> remediation, at the option of the institution providing the instruction.</a:t>
            </a:r>
            <a:endParaRPr lang="en-US" sz="3200" b="0" strike="noStrike" spc="-1" dirty="0">
              <a:solidFill>
                <a:srgbClr val="000000"/>
              </a:solidFill>
              <a:uFill>
                <a:solidFill>
                  <a:srgbClr val="FFFFFF"/>
                </a:solidFill>
              </a:uFill>
              <a:latin typeface="Times New Roman"/>
              <a:cs typeface="Times New Roman"/>
            </a:endParaRPr>
          </a:p>
          <a:p>
            <a:pPr>
              <a:lnSpc>
                <a:spcPct val="100000"/>
              </a:lnSpc>
            </a:pPr>
            <a:r>
              <a:rPr lang="en-US" sz="2000" b="0" strike="noStrike" spc="-1" dirty="0">
                <a:solidFill>
                  <a:srgbClr val="000000"/>
                </a:solidFill>
                <a:uFill>
                  <a:solidFill>
                    <a:srgbClr val="FFFFFF"/>
                  </a:solidFill>
                </a:uFill>
                <a:latin typeface="Times New Roman"/>
                <a:cs typeface="Times New Roman"/>
              </a:rPr>
              <a:t>(Page 21)</a:t>
            </a:r>
            <a:endParaRPr lang="en-US" sz="3200" b="0" strike="noStrike" spc="-1" dirty="0">
              <a:solidFill>
                <a:srgbClr val="000000"/>
              </a:solidFill>
              <a:uFill>
                <a:solidFill>
                  <a:srgbClr val="FFFFFF"/>
                </a:solidFill>
              </a:uFill>
              <a:latin typeface="Times New Roman"/>
              <a:cs typeface="Times New Roman"/>
            </a:endParaRPr>
          </a:p>
        </p:txBody>
      </p:sp>
      <p:pic>
        <p:nvPicPr>
          <p:cNvPr id="4" name="Picture 3"/>
          <p:cNvPicPr>
            <a:picLocks noChangeAspect="1"/>
          </p:cNvPicPr>
          <p:nvPr/>
        </p:nvPicPr>
        <p:blipFill>
          <a:blip r:embed="rId2"/>
          <a:stretch>
            <a:fillRect/>
          </a:stretch>
        </p:blipFill>
        <p:spPr>
          <a:xfrm>
            <a:off x="7815036" y="5529036"/>
            <a:ext cx="1328963" cy="1328963"/>
          </a:xfrm>
          <a:prstGeom prst="rect">
            <a:avLst/>
          </a:prstGeom>
        </p:spPr>
      </p:pic>
    </p:spTree>
    <p:extLst>
      <p:ext uri="{BB962C8B-B14F-4D97-AF65-F5344CB8AC3E}">
        <p14:creationId xmlns:p14="http://schemas.microsoft.com/office/powerpoint/2010/main" val="2791961064"/>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457200" y="274680"/>
            <a:ext cx="8229240" cy="1142640"/>
          </a:xfrm>
          <a:prstGeom prst="rect">
            <a:avLst/>
          </a:prstGeom>
          <a:noFill/>
          <a:ln>
            <a:noFill/>
          </a:ln>
        </p:spPr>
        <p:txBody>
          <a:bodyPr anchor="ctr"/>
          <a:lstStyle/>
          <a:p>
            <a:pPr algn="ctr">
              <a:lnSpc>
                <a:spcPct val="100000"/>
              </a:lnSpc>
            </a:pPr>
            <a:r>
              <a:rPr lang="en-US" sz="4400" b="0" strike="noStrike" spc="-1" dirty="0">
                <a:solidFill>
                  <a:srgbClr val="000000"/>
                </a:solidFill>
                <a:uFill>
                  <a:solidFill>
                    <a:srgbClr val="FFFFFF"/>
                  </a:solidFill>
                </a:uFill>
                <a:latin typeface="Times New Roman"/>
                <a:cs typeface="Times New Roman"/>
              </a:rPr>
              <a:t>Recommendation IIID</a:t>
            </a:r>
          </a:p>
        </p:txBody>
      </p:sp>
      <p:sp>
        <p:nvSpPr>
          <p:cNvPr id="102" name="TextShape 2"/>
          <p:cNvSpPr txBox="1"/>
          <p:nvPr/>
        </p:nvSpPr>
        <p:spPr>
          <a:xfrm>
            <a:off x="228600" y="1295280"/>
            <a:ext cx="8686440" cy="5028840"/>
          </a:xfrm>
          <a:prstGeom prst="rect">
            <a:avLst/>
          </a:prstGeom>
          <a:noFill/>
          <a:ln>
            <a:noFill/>
          </a:ln>
        </p:spPr>
        <p:txBody>
          <a:bodyPr/>
          <a:lstStyle/>
          <a:p>
            <a:pPr>
              <a:lnSpc>
                <a:spcPct val="100000"/>
              </a:lnSpc>
            </a:pPr>
            <a:r>
              <a:rPr lang="en-US" sz="2000" b="0" strike="noStrike" spc="-1" dirty="0">
                <a:solidFill>
                  <a:srgbClr val="000000"/>
                </a:solidFill>
                <a:uFill>
                  <a:solidFill>
                    <a:srgbClr val="FFFFFF"/>
                  </a:solidFill>
                </a:uFill>
                <a:latin typeface="Times New Roman"/>
                <a:cs typeface="Times New Roman"/>
              </a:rPr>
              <a:t>Establish equitable articulation of quantitative reasoning credit for </a:t>
            </a:r>
            <a:r>
              <a:rPr lang="en-US" sz="2000" b="1" strike="noStrike" spc="-1" dirty="0">
                <a:solidFill>
                  <a:srgbClr val="0000FF"/>
                </a:solidFill>
                <a:uFill>
                  <a:solidFill>
                    <a:srgbClr val="FFFFFF"/>
                  </a:solidFill>
                </a:uFill>
                <a:latin typeface="Times New Roman"/>
                <a:cs typeface="Times New Roman"/>
              </a:rPr>
              <a:t>transfer students</a:t>
            </a:r>
            <a:r>
              <a:rPr lang="en-US" sz="2000" b="0" strike="noStrike" spc="-1" dirty="0">
                <a:solidFill>
                  <a:srgbClr val="000000"/>
                </a:solidFill>
                <a:uFill>
                  <a:solidFill>
                    <a:srgbClr val="FFFFFF"/>
                  </a:solidFill>
                </a:uFill>
                <a:latin typeface="Times New Roman"/>
                <a:cs typeface="Times New Roman"/>
              </a:rPr>
              <a:t>. Community college students should be assessed by the community colleges as </a:t>
            </a:r>
            <a:r>
              <a:rPr lang="en-US" sz="2000" b="1" strike="noStrike" spc="-1" dirty="0">
                <a:solidFill>
                  <a:srgbClr val="0000FF"/>
                </a:solidFill>
                <a:uFill>
                  <a:solidFill>
                    <a:srgbClr val="FFFFFF"/>
                  </a:solidFill>
                </a:uFill>
                <a:latin typeface="Times New Roman"/>
                <a:cs typeface="Times New Roman"/>
              </a:rPr>
              <a:t>proficient or not proficient in foundational quantitative</a:t>
            </a:r>
            <a:r>
              <a:rPr lang="en-US" sz="2000" b="0" strike="noStrike" spc="-1" dirty="0">
                <a:solidFill>
                  <a:srgbClr val="0000FF"/>
                </a:solidFill>
                <a:uFill>
                  <a:solidFill>
                    <a:srgbClr val="FFFFFF"/>
                  </a:solidFill>
                </a:uFill>
                <a:latin typeface="Times New Roman"/>
                <a:cs typeface="Times New Roman"/>
              </a:rPr>
              <a:t> </a:t>
            </a:r>
            <a:r>
              <a:rPr lang="en-US" sz="2000" b="0" strike="noStrike" spc="-1" dirty="0">
                <a:solidFill>
                  <a:srgbClr val="000000"/>
                </a:solidFill>
                <a:uFill>
                  <a:solidFill>
                    <a:srgbClr val="FFFFFF"/>
                  </a:solidFill>
                </a:uFill>
                <a:latin typeface="Times New Roman"/>
                <a:cs typeface="Times New Roman"/>
              </a:rPr>
              <a:t>reasoning in alignment with the standards above. Prior to transfer, they should demonstrate foundational quantitative reasoning proficiency and earn the </a:t>
            </a:r>
            <a:r>
              <a:rPr lang="en-US" sz="2000" b="1" strike="noStrike" spc="-1" dirty="0">
                <a:solidFill>
                  <a:srgbClr val="0000FF"/>
                </a:solidFill>
                <a:uFill>
                  <a:solidFill>
                    <a:srgbClr val="FFFFFF"/>
                  </a:solidFill>
                </a:uFill>
                <a:latin typeface="Times New Roman"/>
                <a:cs typeface="Times New Roman"/>
              </a:rPr>
              <a:t>appropriate minimum grade in a course that transfers for B4 credit</a:t>
            </a:r>
            <a:r>
              <a:rPr lang="en-US" sz="2000" b="0" strike="noStrike" spc="-1" dirty="0">
                <a:solidFill>
                  <a:srgbClr val="0000FF"/>
                </a:solidFill>
                <a:uFill>
                  <a:solidFill>
                    <a:srgbClr val="FFFFFF"/>
                  </a:solidFill>
                </a:uFill>
                <a:latin typeface="Times New Roman"/>
                <a:cs typeface="Times New Roman"/>
              </a:rPr>
              <a:t>.</a:t>
            </a:r>
            <a:endParaRPr lang="en-US" sz="3200" b="0" strike="noStrike" spc="-1" dirty="0">
              <a:solidFill>
                <a:srgbClr val="000000"/>
              </a:solidFill>
              <a:uFill>
                <a:solidFill>
                  <a:srgbClr val="FFFFFF"/>
                </a:solidFill>
              </a:uFill>
              <a:latin typeface="Times New Roman"/>
              <a:cs typeface="Times New Roman"/>
            </a:endParaRPr>
          </a:p>
          <a:p>
            <a:pPr>
              <a:lnSpc>
                <a:spcPct val="100000"/>
              </a:lnSpc>
            </a:pPr>
            <a:r>
              <a:rPr lang="en-US" sz="2000" b="0" strike="noStrike" spc="-1" dirty="0">
                <a:solidFill>
                  <a:srgbClr val="000000"/>
                </a:solidFill>
                <a:uFill>
                  <a:solidFill>
                    <a:srgbClr val="FFFFFF"/>
                  </a:solidFill>
                </a:uFill>
                <a:latin typeface="Times New Roman"/>
                <a:cs typeface="Times New Roman"/>
              </a:rPr>
              <a:t>Such students will not necessarily be considered proficient in baccalaureate quantitative reasoning, as certain campuses may require upper division work for this designation.  Articulation for foundational quantitative reasoning proficiency will follow the existing approval process for B4 transfer approval. The Task Force supports the creation of options for both foundational and baccalaureate quantitative reasoning that teach skills and practices in the context of the student’s major and interests.</a:t>
            </a:r>
            <a:endParaRPr lang="en-US" sz="3200" b="0" strike="noStrike" spc="-1" dirty="0">
              <a:solidFill>
                <a:srgbClr val="000000"/>
              </a:solidFill>
              <a:uFill>
                <a:solidFill>
                  <a:srgbClr val="FFFFFF"/>
                </a:solidFill>
              </a:uFill>
              <a:latin typeface="Times New Roman"/>
              <a:cs typeface="Times New Roman"/>
            </a:endParaRPr>
          </a:p>
          <a:p>
            <a:pPr>
              <a:lnSpc>
                <a:spcPct val="100000"/>
              </a:lnSpc>
            </a:pPr>
            <a:r>
              <a:rPr lang="en-US" sz="2000" b="0" strike="noStrike" spc="-1" dirty="0">
                <a:solidFill>
                  <a:srgbClr val="000000"/>
                </a:solidFill>
                <a:uFill>
                  <a:solidFill>
                    <a:srgbClr val="FFFFFF"/>
                  </a:solidFill>
                </a:uFill>
                <a:latin typeface="Times New Roman"/>
                <a:cs typeface="Times New Roman"/>
              </a:rPr>
              <a:t>(Page 22)</a:t>
            </a:r>
            <a:endParaRPr lang="en-US" sz="3200" b="0" strike="noStrike" spc="-1" dirty="0">
              <a:solidFill>
                <a:srgbClr val="000000"/>
              </a:solidFill>
              <a:uFill>
                <a:solidFill>
                  <a:srgbClr val="FFFFFF"/>
                </a:solidFill>
              </a:uFill>
              <a:latin typeface="Times New Roman"/>
              <a:cs typeface="Times New Roman"/>
            </a:endParaRPr>
          </a:p>
        </p:txBody>
      </p:sp>
      <p:pic>
        <p:nvPicPr>
          <p:cNvPr id="4" name="Picture 3"/>
          <p:cNvPicPr>
            <a:picLocks noChangeAspect="1"/>
          </p:cNvPicPr>
          <p:nvPr/>
        </p:nvPicPr>
        <p:blipFill>
          <a:blip r:embed="rId2"/>
          <a:stretch>
            <a:fillRect/>
          </a:stretch>
        </p:blipFill>
        <p:spPr>
          <a:xfrm>
            <a:off x="7600368" y="5177078"/>
            <a:ext cx="1543632" cy="1543632"/>
          </a:xfrm>
          <a:prstGeom prst="rect">
            <a:avLst/>
          </a:prstGeom>
        </p:spPr>
      </p:pic>
    </p:spTree>
    <p:extLst>
      <p:ext uri="{BB962C8B-B14F-4D97-AF65-F5344CB8AC3E}">
        <p14:creationId xmlns:p14="http://schemas.microsoft.com/office/powerpoint/2010/main" val="2976436207"/>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extShape 1"/>
          <p:cNvSpPr txBox="1"/>
          <p:nvPr/>
        </p:nvSpPr>
        <p:spPr>
          <a:xfrm>
            <a:off x="457200" y="274680"/>
            <a:ext cx="8229240" cy="1142640"/>
          </a:xfrm>
          <a:prstGeom prst="rect">
            <a:avLst/>
          </a:prstGeom>
          <a:noFill/>
          <a:ln>
            <a:noFill/>
          </a:ln>
        </p:spPr>
        <p:txBody>
          <a:bodyPr anchor="ctr"/>
          <a:lstStyle/>
          <a:p>
            <a:pPr algn="ctr">
              <a:lnSpc>
                <a:spcPct val="100000"/>
              </a:lnSpc>
            </a:pPr>
            <a:r>
              <a:rPr lang="en-US" sz="4400" b="0" strike="noStrike" spc="-1" dirty="0">
                <a:solidFill>
                  <a:srgbClr val="000000"/>
                </a:solidFill>
                <a:uFill>
                  <a:solidFill>
                    <a:srgbClr val="FFFFFF"/>
                  </a:solidFill>
                </a:uFill>
                <a:latin typeface="Times New Roman"/>
                <a:cs typeface="Times New Roman"/>
              </a:rPr>
              <a:t>Recommendation IV</a:t>
            </a:r>
          </a:p>
        </p:txBody>
      </p:sp>
      <p:sp>
        <p:nvSpPr>
          <p:cNvPr id="104" name="TextShape 2"/>
          <p:cNvSpPr txBox="1"/>
          <p:nvPr/>
        </p:nvSpPr>
        <p:spPr>
          <a:xfrm>
            <a:off x="457200" y="1600200"/>
            <a:ext cx="8229240" cy="4525560"/>
          </a:xfrm>
          <a:prstGeom prst="rect">
            <a:avLst/>
          </a:prstGeom>
          <a:noFill/>
          <a:ln>
            <a:noFill/>
          </a:ln>
        </p:spPr>
        <p:txBody>
          <a:bodyPr/>
          <a:lstStyle/>
          <a:p>
            <a:pPr>
              <a:lnSpc>
                <a:spcPct val="100000"/>
              </a:lnSpc>
            </a:pPr>
            <a:r>
              <a:rPr lang="en-US" sz="3200" b="0" strike="noStrike" spc="-1" dirty="0">
                <a:solidFill>
                  <a:srgbClr val="000000"/>
                </a:solidFill>
                <a:uFill>
                  <a:solidFill>
                    <a:srgbClr val="FFFFFF"/>
                  </a:solidFill>
                </a:uFill>
                <a:latin typeface="Times New Roman"/>
                <a:cs typeface="Times New Roman"/>
              </a:rPr>
              <a:t>Create a CSU “Center for the advancement of instruction in quantitative reasoning”.</a:t>
            </a:r>
          </a:p>
          <a:p>
            <a:pPr>
              <a:lnSpc>
                <a:spcPct val="100000"/>
              </a:lnSpc>
            </a:pPr>
            <a:endParaRPr lang="en-US" sz="3200" b="0" strike="noStrike" spc="-1" dirty="0">
              <a:solidFill>
                <a:srgbClr val="000000"/>
              </a:solidFill>
              <a:uFill>
                <a:solidFill>
                  <a:srgbClr val="FFFFFF"/>
                </a:solidFill>
              </a:uFill>
              <a:latin typeface="Times New Roman"/>
              <a:cs typeface="Times New Roman"/>
            </a:endParaRPr>
          </a:p>
          <a:p>
            <a:pPr>
              <a:lnSpc>
                <a:spcPct val="100000"/>
              </a:lnSpc>
            </a:pPr>
            <a:r>
              <a:rPr lang="en-US" sz="2400" b="0" strike="noStrike" spc="-1" dirty="0">
                <a:solidFill>
                  <a:srgbClr val="000000"/>
                </a:solidFill>
                <a:uFill>
                  <a:solidFill>
                    <a:srgbClr val="FFFFFF"/>
                  </a:solidFill>
                </a:uFill>
                <a:latin typeface="Times New Roman"/>
                <a:cs typeface="Times New Roman"/>
              </a:rPr>
              <a:t>As soon as possible, the CSU should create a Center for Advancement of Instruction in Quantitative Reasoning to act on the Task Force’s current and subsequent findings, and to support the high-quality instruction in high schools, community colleges, and public universities that will better serve the state.</a:t>
            </a:r>
            <a:endParaRPr lang="en-US" sz="3200" b="0" strike="noStrike" spc="-1" dirty="0">
              <a:solidFill>
                <a:srgbClr val="000000"/>
              </a:solidFill>
              <a:uFill>
                <a:solidFill>
                  <a:srgbClr val="FFFFFF"/>
                </a:solidFill>
              </a:uFill>
              <a:latin typeface="Times New Roman"/>
              <a:cs typeface="Times New Roman"/>
            </a:endParaRPr>
          </a:p>
          <a:p>
            <a:pPr>
              <a:lnSpc>
                <a:spcPct val="100000"/>
              </a:lnSpc>
            </a:pPr>
            <a:endParaRPr lang="en-US" sz="3200" b="0" strike="noStrike" spc="-1" dirty="0">
              <a:solidFill>
                <a:srgbClr val="000000"/>
              </a:solidFill>
              <a:uFill>
                <a:solidFill>
                  <a:srgbClr val="FFFFFF"/>
                </a:solidFill>
              </a:uFill>
              <a:latin typeface="Times New Roman"/>
              <a:cs typeface="Times New Roman"/>
            </a:endParaRPr>
          </a:p>
        </p:txBody>
      </p:sp>
      <p:pic>
        <p:nvPicPr>
          <p:cNvPr id="4" name="Picture 3"/>
          <p:cNvPicPr>
            <a:picLocks noChangeAspect="1"/>
          </p:cNvPicPr>
          <p:nvPr/>
        </p:nvPicPr>
        <p:blipFill>
          <a:blip r:embed="rId2"/>
          <a:stretch>
            <a:fillRect/>
          </a:stretch>
        </p:blipFill>
        <p:spPr>
          <a:xfrm>
            <a:off x="7505692" y="5219692"/>
            <a:ext cx="1638308" cy="1638308"/>
          </a:xfrm>
          <a:prstGeom prst="rect">
            <a:avLst/>
          </a:prstGeom>
        </p:spPr>
      </p:pic>
      <p:pic>
        <p:nvPicPr>
          <p:cNvPr id="5" name="Picture 4"/>
          <p:cNvPicPr>
            <a:picLocks noChangeAspect="1"/>
          </p:cNvPicPr>
          <p:nvPr/>
        </p:nvPicPr>
        <p:blipFill>
          <a:blip r:embed="rId3"/>
          <a:stretch>
            <a:fillRect/>
          </a:stretch>
        </p:blipFill>
        <p:spPr>
          <a:xfrm>
            <a:off x="172345" y="5046836"/>
            <a:ext cx="1811163" cy="1811163"/>
          </a:xfrm>
          <a:prstGeom prst="rect">
            <a:avLst/>
          </a:prstGeom>
        </p:spPr>
      </p:pic>
      <p:pic>
        <p:nvPicPr>
          <p:cNvPr id="6" name="Picture 5"/>
          <p:cNvPicPr>
            <a:picLocks noChangeAspect="1"/>
          </p:cNvPicPr>
          <p:nvPr/>
        </p:nvPicPr>
        <p:blipFill>
          <a:blip r:embed="rId4"/>
          <a:stretch>
            <a:fillRect/>
          </a:stretch>
        </p:blipFill>
        <p:spPr>
          <a:xfrm>
            <a:off x="3883611" y="5219692"/>
            <a:ext cx="1445953" cy="1445953"/>
          </a:xfrm>
          <a:prstGeom prst="rect">
            <a:avLst/>
          </a:prstGeom>
        </p:spPr>
      </p:pic>
    </p:spTree>
    <p:extLst>
      <p:ext uri="{BB962C8B-B14F-4D97-AF65-F5344CB8AC3E}">
        <p14:creationId xmlns:p14="http://schemas.microsoft.com/office/powerpoint/2010/main" val="1056557097"/>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2692996"/>
          </a:xfrm>
        </p:spPr>
        <p:txBody>
          <a:bodyPr>
            <a:normAutofit/>
          </a:bodyPr>
          <a:lstStyle/>
          <a:p>
            <a:pPr algn="ctr">
              <a:spcAft>
                <a:spcPts val="1200"/>
              </a:spcAft>
            </a:pPr>
            <a:r>
              <a:rPr lang="en-US" dirty="0">
                <a:latin typeface="Times New Roman"/>
                <a:cs typeface="Times New Roman"/>
              </a:rPr>
              <a:t>Paper on Effective Practices for Educational Program Development (Resolution 9.02 Spring 2016)</a:t>
            </a:r>
          </a:p>
        </p:txBody>
      </p:sp>
      <p:sp>
        <p:nvSpPr>
          <p:cNvPr id="3" name="Content Placeholder 2"/>
          <p:cNvSpPr>
            <a:spLocks noGrp="1"/>
          </p:cNvSpPr>
          <p:nvPr>
            <p:ph idx="1"/>
          </p:nvPr>
        </p:nvSpPr>
        <p:spPr>
          <a:xfrm>
            <a:off x="457199" y="3531196"/>
            <a:ext cx="8229601" cy="2945803"/>
          </a:xfrm>
        </p:spPr>
        <p:txBody>
          <a:bodyPr>
            <a:normAutofit/>
          </a:bodyPr>
          <a:lstStyle/>
          <a:p>
            <a:pPr marL="0" indent="0">
              <a:buNone/>
            </a:pPr>
            <a:r>
              <a:rPr lang="en-US" sz="2800" dirty="0">
                <a:latin typeface="Times New Roman"/>
                <a:cs typeface="Times New Roman"/>
              </a:rPr>
              <a:t>Resolved, That the Academic Senate for California Community Colleges develop a paper on effective practices for developing and revising all educational programs and bring the paper to the Spring 2017 Plenary Session for approval.</a:t>
            </a:r>
            <a:endParaRPr lang="en-US" sz="2600" dirty="0" smtClean="0">
              <a:latin typeface="Times New Roman"/>
              <a:cs typeface="Times New Roman"/>
            </a:endParaRPr>
          </a:p>
          <a:p>
            <a:endParaRPr lang="en-US" sz="2600" dirty="0">
              <a:latin typeface="Times New Roman"/>
              <a:cs typeface="Times New Roman"/>
            </a:endParaRPr>
          </a:p>
          <a:p>
            <a:pPr marL="0" indent="0">
              <a:buNone/>
            </a:pPr>
            <a:endParaRPr lang="en-US" sz="2600" dirty="0">
              <a:latin typeface="Times New Roman"/>
              <a:cs typeface="Times New Roman"/>
            </a:endParaRPr>
          </a:p>
        </p:txBody>
      </p:sp>
    </p:spTree>
    <p:extLst>
      <p:ext uri="{BB962C8B-B14F-4D97-AF65-F5344CB8AC3E}">
        <p14:creationId xmlns:p14="http://schemas.microsoft.com/office/powerpoint/2010/main" val="296183103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Shape 1"/>
          <p:cNvSpPr txBox="1"/>
          <p:nvPr/>
        </p:nvSpPr>
        <p:spPr>
          <a:xfrm>
            <a:off x="457200" y="274680"/>
            <a:ext cx="8229240" cy="1142640"/>
          </a:xfrm>
          <a:prstGeom prst="rect">
            <a:avLst/>
          </a:prstGeom>
          <a:noFill/>
          <a:ln>
            <a:noFill/>
          </a:ln>
        </p:spPr>
        <p:txBody>
          <a:bodyPr anchor="ctr"/>
          <a:lstStyle/>
          <a:p>
            <a:pPr algn="ctr">
              <a:lnSpc>
                <a:spcPct val="100000"/>
              </a:lnSpc>
            </a:pPr>
            <a:r>
              <a:rPr lang="en-US" sz="4400" b="0" strike="noStrike" spc="-1" dirty="0">
                <a:solidFill>
                  <a:srgbClr val="000000"/>
                </a:solidFill>
                <a:uFill>
                  <a:solidFill>
                    <a:srgbClr val="FFFFFF"/>
                  </a:solidFill>
                </a:uFill>
                <a:latin typeface="Times New Roman"/>
                <a:cs typeface="Times New Roman"/>
              </a:rPr>
              <a:t>Where Things Are At Now</a:t>
            </a:r>
          </a:p>
        </p:txBody>
      </p:sp>
      <p:sp>
        <p:nvSpPr>
          <p:cNvPr id="106" name="TextShape 2"/>
          <p:cNvSpPr txBox="1"/>
          <p:nvPr/>
        </p:nvSpPr>
        <p:spPr>
          <a:xfrm>
            <a:off x="457200" y="1417320"/>
            <a:ext cx="8229240" cy="5279776"/>
          </a:xfrm>
          <a:prstGeom prst="rect">
            <a:avLst/>
          </a:prstGeom>
          <a:noFill/>
          <a:ln>
            <a:noFill/>
          </a:ln>
        </p:spPr>
        <p:txBody>
          <a:bodyPr/>
          <a:lstStyle/>
          <a:p>
            <a:pPr marL="342900" indent="-342900">
              <a:lnSpc>
                <a:spcPct val="100000"/>
              </a:lnSpc>
              <a:spcAft>
                <a:spcPts val="1200"/>
              </a:spcAft>
              <a:buFont typeface="Arial"/>
              <a:buChar char="•"/>
            </a:pPr>
            <a:r>
              <a:rPr lang="en-US" sz="2400" b="0" strike="noStrike" spc="-1" dirty="0">
                <a:solidFill>
                  <a:srgbClr val="000000"/>
                </a:solidFill>
                <a:uFill>
                  <a:solidFill>
                    <a:srgbClr val="FFFFFF"/>
                  </a:solidFill>
                </a:uFill>
                <a:latin typeface="Times New Roman"/>
                <a:cs typeface="Times New Roman"/>
              </a:rPr>
              <a:t>ASCSU formally received the report and requested that recommendations be </a:t>
            </a:r>
            <a:r>
              <a:rPr lang="en-US" sz="2400" b="0" strike="noStrike" spc="-1" dirty="0" smtClean="0">
                <a:solidFill>
                  <a:srgbClr val="000000"/>
                </a:solidFill>
                <a:uFill>
                  <a:solidFill>
                    <a:srgbClr val="FFFFFF"/>
                  </a:solidFill>
                </a:uFill>
                <a:latin typeface="Times New Roman"/>
                <a:cs typeface="Times New Roman"/>
              </a:rPr>
              <a:t>implemented.</a:t>
            </a:r>
          </a:p>
          <a:p>
            <a:pPr marL="342900" indent="-342900">
              <a:lnSpc>
                <a:spcPct val="100000"/>
              </a:lnSpc>
              <a:spcAft>
                <a:spcPts val="1200"/>
              </a:spcAft>
              <a:buFont typeface="Arial"/>
              <a:buChar char="•"/>
            </a:pPr>
            <a:r>
              <a:rPr lang="en-US" sz="2400" b="0" strike="noStrike" spc="-1" dirty="0" smtClean="0">
                <a:solidFill>
                  <a:srgbClr val="000000"/>
                </a:solidFill>
                <a:uFill>
                  <a:solidFill>
                    <a:srgbClr val="FFFFFF"/>
                  </a:solidFill>
                </a:uFill>
                <a:latin typeface="Times New Roman"/>
                <a:cs typeface="Times New Roman"/>
              </a:rPr>
              <a:t>CSU </a:t>
            </a:r>
            <a:r>
              <a:rPr lang="en-US" sz="2400" b="0" strike="noStrike" spc="-1" dirty="0">
                <a:solidFill>
                  <a:srgbClr val="000000"/>
                </a:solidFill>
                <a:uFill>
                  <a:solidFill>
                    <a:srgbClr val="FFFFFF"/>
                  </a:solidFill>
                </a:uFill>
                <a:latin typeface="Times New Roman"/>
                <a:cs typeface="Times New Roman"/>
              </a:rPr>
              <a:t>ELM test development committee has endorsed and recommended implementation of </a:t>
            </a:r>
            <a:r>
              <a:rPr lang="en-US" sz="2400" b="0" strike="noStrike" spc="-1" dirty="0" smtClean="0">
                <a:solidFill>
                  <a:srgbClr val="000000"/>
                </a:solidFill>
                <a:uFill>
                  <a:solidFill>
                    <a:srgbClr val="FFFFFF"/>
                  </a:solidFill>
                </a:uFill>
                <a:latin typeface="Times New Roman"/>
                <a:cs typeface="Times New Roman"/>
              </a:rPr>
              <a:t>recommendations</a:t>
            </a:r>
          </a:p>
          <a:p>
            <a:pPr marL="342900" indent="-342900">
              <a:lnSpc>
                <a:spcPct val="100000"/>
              </a:lnSpc>
              <a:spcAft>
                <a:spcPts val="1200"/>
              </a:spcAft>
              <a:buFont typeface="Arial"/>
              <a:buChar char="•"/>
            </a:pPr>
            <a:r>
              <a:rPr lang="en-US" sz="2400" b="0" strike="noStrike" spc="-1" dirty="0" smtClean="0">
                <a:solidFill>
                  <a:srgbClr val="000000"/>
                </a:solidFill>
                <a:uFill>
                  <a:solidFill>
                    <a:srgbClr val="FFFFFF"/>
                  </a:solidFill>
                </a:uFill>
                <a:latin typeface="Times New Roman"/>
                <a:cs typeface="Times New Roman"/>
              </a:rPr>
              <a:t>CSU </a:t>
            </a:r>
            <a:r>
              <a:rPr lang="en-US" sz="2400" b="0" strike="noStrike" spc="-1" dirty="0">
                <a:solidFill>
                  <a:srgbClr val="000000"/>
                </a:solidFill>
                <a:uFill>
                  <a:solidFill>
                    <a:srgbClr val="FFFFFF"/>
                  </a:solidFill>
                </a:uFill>
                <a:latin typeface="Times New Roman"/>
                <a:cs typeface="Times New Roman"/>
              </a:rPr>
              <a:t>Math Council has endorsed the report and </a:t>
            </a:r>
            <a:r>
              <a:rPr lang="en-US" sz="2400" b="0" strike="noStrike" spc="-1" dirty="0" smtClean="0">
                <a:solidFill>
                  <a:srgbClr val="000000"/>
                </a:solidFill>
                <a:uFill>
                  <a:solidFill>
                    <a:srgbClr val="FFFFFF"/>
                  </a:solidFill>
                </a:uFill>
                <a:latin typeface="Times New Roman"/>
                <a:cs typeface="Times New Roman"/>
              </a:rPr>
              <a:t>recommendations</a:t>
            </a:r>
          </a:p>
          <a:p>
            <a:pPr marL="342900" indent="-342900">
              <a:lnSpc>
                <a:spcPct val="100000"/>
              </a:lnSpc>
              <a:spcAft>
                <a:spcPts val="1200"/>
              </a:spcAft>
              <a:buFont typeface="Arial"/>
              <a:buChar char="•"/>
            </a:pPr>
            <a:r>
              <a:rPr lang="en-US" sz="2400" b="0" strike="noStrike" spc="-1" dirty="0" smtClean="0">
                <a:solidFill>
                  <a:srgbClr val="000000"/>
                </a:solidFill>
                <a:uFill>
                  <a:solidFill>
                    <a:srgbClr val="FFFFFF"/>
                  </a:solidFill>
                </a:uFill>
                <a:latin typeface="Times New Roman"/>
                <a:cs typeface="Times New Roman"/>
              </a:rPr>
              <a:t>Campuses provided </a:t>
            </a:r>
            <a:r>
              <a:rPr lang="en-US" sz="2400" b="0" strike="noStrike" spc="-1" dirty="0">
                <a:solidFill>
                  <a:srgbClr val="000000"/>
                </a:solidFill>
                <a:uFill>
                  <a:solidFill>
                    <a:srgbClr val="FFFFFF"/>
                  </a:solidFill>
                </a:uFill>
                <a:latin typeface="Times New Roman"/>
                <a:cs typeface="Times New Roman"/>
              </a:rPr>
              <a:t>their thoughts  and concerns to the CO by 6 </a:t>
            </a:r>
            <a:r>
              <a:rPr lang="en-US" sz="2400" b="0" strike="noStrike" spc="-1" dirty="0" smtClean="0">
                <a:solidFill>
                  <a:srgbClr val="000000"/>
                </a:solidFill>
                <a:uFill>
                  <a:solidFill>
                    <a:srgbClr val="FFFFFF"/>
                  </a:solidFill>
                </a:uFill>
                <a:latin typeface="Times New Roman"/>
                <a:cs typeface="Times New Roman"/>
              </a:rPr>
              <a:t>February CSU Responded recently.</a:t>
            </a:r>
            <a:endParaRPr lang="en-US" sz="2400" spc="-1" dirty="0">
              <a:solidFill>
                <a:srgbClr val="000000"/>
              </a:solidFill>
              <a:uFill>
                <a:solidFill>
                  <a:srgbClr val="FFFFFF"/>
                </a:solidFill>
              </a:uFill>
              <a:latin typeface="Times New Roman"/>
              <a:cs typeface="Times New Roman"/>
            </a:endParaRPr>
          </a:p>
          <a:p>
            <a:pPr marL="342900" indent="-342900">
              <a:lnSpc>
                <a:spcPct val="100000"/>
              </a:lnSpc>
              <a:spcAft>
                <a:spcPts val="1200"/>
              </a:spcAft>
              <a:buFont typeface="Arial"/>
              <a:buChar char="•"/>
            </a:pPr>
            <a:r>
              <a:rPr lang="en-US" sz="2400" b="0" strike="noStrike" spc="-1" dirty="0" smtClean="0">
                <a:solidFill>
                  <a:srgbClr val="000000"/>
                </a:solidFill>
                <a:uFill>
                  <a:solidFill>
                    <a:srgbClr val="FFFFFF"/>
                  </a:solidFill>
                </a:uFill>
                <a:latin typeface="Times New Roman"/>
                <a:cs typeface="Times New Roman"/>
              </a:rPr>
              <a:t>CO </a:t>
            </a:r>
            <a:r>
              <a:rPr lang="en-US" sz="2400" b="0" strike="noStrike" spc="-1" dirty="0">
                <a:solidFill>
                  <a:srgbClr val="000000"/>
                </a:solidFill>
                <a:uFill>
                  <a:solidFill>
                    <a:srgbClr val="FFFFFF"/>
                  </a:solidFill>
                </a:uFill>
                <a:latin typeface="Times New Roman"/>
                <a:cs typeface="Times New Roman"/>
              </a:rPr>
              <a:t>has begun implementation of the Center for Improvement of Mathematics </a:t>
            </a:r>
            <a:r>
              <a:rPr lang="en-US" sz="2400" b="0" strike="noStrike" spc="-1" dirty="0" smtClean="0">
                <a:solidFill>
                  <a:srgbClr val="000000"/>
                </a:solidFill>
                <a:uFill>
                  <a:solidFill>
                    <a:srgbClr val="FFFFFF"/>
                  </a:solidFill>
                </a:uFill>
                <a:latin typeface="Times New Roman"/>
                <a:cs typeface="Times New Roman"/>
              </a:rPr>
              <a:t>Instruction</a:t>
            </a:r>
          </a:p>
          <a:p>
            <a:pPr marL="342900" indent="-342900">
              <a:lnSpc>
                <a:spcPct val="100000"/>
              </a:lnSpc>
              <a:spcAft>
                <a:spcPts val="1200"/>
              </a:spcAft>
              <a:buFont typeface="Arial"/>
              <a:buChar char="•"/>
            </a:pPr>
            <a:r>
              <a:rPr lang="en-US" sz="2400" b="0" strike="noStrike" spc="-1" dirty="0" smtClean="0">
                <a:solidFill>
                  <a:srgbClr val="000000"/>
                </a:solidFill>
                <a:uFill>
                  <a:solidFill>
                    <a:srgbClr val="FFFFFF"/>
                  </a:solidFill>
                </a:uFill>
                <a:latin typeface="Times New Roman"/>
                <a:cs typeface="Times New Roman"/>
              </a:rPr>
              <a:t>Conversations </a:t>
            </a:r>
            <a:r>
              <a:rPr lang="en-US" sz="2400" b="0" strike="noStrike" spc="-1" dirty="0">
                <a:solidFill>
                  <a:srgbClr val="000000"/>
                </a:solidFill>
                <a:uFill>
                  <a:solidFill>
                    <a:srgbClr val="FFFFFF"/>
                  </a:solidFill>
                </a:uFill>
                <a:latin typeface="Times New Roman"/>
                <a:cs typeface="Times New Roman"/>
              </a:rPr>
              <a:t>are ongoing with a wide array of stakeholders</a:t>
            </a:r>
          </a:p>
          <a:p>
            <a:pPr>
              <a:lnSpc>
                <a:spcPct val="100000"/>
              </a:lnSpc>
              <a:spcAft>
                <a:spcPts val="1200"/>
              </a:spcAft>
            </a:pPr>
            <a:endParaRPr lang="en-US" sz="2400" b="0" strike="noStrike" spc="-1" dirty="0">
              <a:solidFill>
                <a:srgbClr val="000000"/>
              </a:solidFill>
              <a:uFill>
                <a:solidFill>
                  <a:srgbClr val="FFFFFF"/>
                </a:solidFill>
              </a:uFill>
              <a:latin typeface="Times New Roman"/>
              <a:cs typeface="Times New Roman"/>
            </a:endParaRPr>
          </a:p>
          <a:p>
            <a:pPr>
              <a:lnSpc>
                <a:spcPct val="100000"/>
              </a:lnSpc>
              <a:spcAft>
                <a:spcPts val="1200"/>
              </a:spcAft>
            </a:pPr>
            <a:endParaRPr lang="en-US" sz="2400" b="0" strike="noStrike" spc="-1" dirty="0">
              <a:solidFill>
                <a:srgbClr val="000000"/>
              </a:solidFill>
              <a:uFill>
                <a:solidFill>
                  <a:srgbClr val="FFFFFF"/>
                </a:solidFill>
              </a:uFill>
              <a:latin typeface="Times New Roman"/>
              <a:cs typeface="Times New Roman"/>
            </a:endParaRPr>
          </a:p>
          <a:p>
            <a:pPr>
              <a:lnSpc>
                <a:spcPct val="100000"/>
              </a:lnSpc>
              <a:spcAft>
                <a:spcPts val="1200"/>
              </a:spcAft>
            </a:pPr>
            <a:endParaRPr lang="en-US" sz="2400" b="0" strike="noStrike" spc="-1" dirty="0">
              <a:solidFill>
                <a:srgbClr val="000000"/>
              </a:solidFill>
              <a:uFill>
                <a:solidFill>
                  <a:srgbClr val="FFFFFF"/>
                </a:solidFill>
              </a:uFill>
              <a:latin typeface="Times New Roman"/>
              <a:cs typeface="Times New Roman"/>
            </a:endParaRPr>
          </a:p>
          <a:p>
            <a:pPr>
              <a:lnSpc>
                <a:spcPct val="100000"/>
              </a:lnSpc>
              <a:spcAft>
                <a:spcPts val="1200"/>
              </a:spcAft>
            </a:pPr>
            <a:endParaRPr lang="en-US" sz="2400" b="0" strike="noStrike" spc="-1" dirty="0">
              <a:solidFill>
                <a:srgbClr val="000000"/>
              </a:solidFill>
              <a:uFill>
                <a:solidFill>
                  <a:srgbClr val="FFFFFF"/>
                </a:solidFill>
              </a:uFill>
              <a:latin typeface="Times New Roman"/>
              <a:cs typeface="Times New Roman"/>
            </a:endParaRPr>
          </a:p>
        </p:txBody>
      </p:sp>
    </p:spTree>
    <p:extLst>
      <p:ext uri="{BB962C8B-B14F-4D97-AF65-F5344CB8AC3E}">
        <p14:creationId xmlns:p14="http://schemas.microsoft.com/office/powerpoint/2010/main" val="3375900597"/>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fontScale="90000"/>
          </a:bodyPr>
          <a:lstStyle/>
          <a:p>
            <a:pPr algn="ctr"/>
            <a:r>
              <a:rPr lang="en-US" dirty="0" smtClean="0">
                <a:latin typeface="Times New Roman"/>
                <a:cs typeface="Times New Roman"/>
              </a:rPr>
              <a:t>ASCCC Response to ASCSU QRTF Report and Recommendations</a:t>
            </a:r>
            <a:endParaRPr lang="en-US" dirty="0">
              <a:latin typeface="Times New Roman"/>
              <a:cs typeface="Times New Roman"/>
            </a:endParaRPr>
          </a:p>
        </p:txBody>
      </p:sp>
      <p:sp>
        <p:nvSpPr>
          <p:cNvPr id="3" name="Content Placeholder 2"/>
          <p:cNvSpPr>
            <a:spLocks noGrp="1"/>
          </p:cNvSpPr>
          <p:nvPr>
            <p:ph idx="1"/>
          </p:nvPr>
        </p:nvSpPr>
        <p:spPr>
          <a:xfrm>
            <a:off x="457200" y="1861270"/>
            <a:ext cx="8229600" cy="4615729"/>
          </a:xfrm>
        </p:spPr>
        <p:txBody>
          <a:bodyPr/>
          <a:lstStyle/>
          <a:p>
            <a:pPr>
              <a:spcBef>
                <a:spcPts val="0"/>
              </a:spcBef>
              <a:spcAft>
                <a:spcPts val="1200"/>
              </a:spcAft>
            </a:pPr>
            <a:r>
              <a:rPr lang="en-US" dirty="0">
                <a:latin typeface="Times New Roman"/>
                <a:cs typeface="Times New Roman"/>
              </a:rPr>
              <a:t>A </a:t>
            </a:r>
            <a:r>
              <a:rPr lang="en-US" dirty="0" smtClean="0">
                <a:latin typeface="Times New Roman"/>
                <a:cs typeface="Times New Roman"/>
              </a:rPr>
              <a:t>survey was sent </a:t>
            </a:r>
            <a:r>
              <a:rPr lang="en-US" dirty="0">
                <a:latin typeface="Times New Roman"/>
                <a:cs typeface="Times New Roman"/>
              </a:rPr>
              <a:t>to the Academic Senate Presidents </a:t>
            </a:r>
            <a:r>
              <a:rPr lang="en-US" dirty="0" smtClean="0">
                <a:latin typeface="Times New Roman"/>
                <a:cs typeface="Times New Roman"/>
              </a:rPr>
              <a:t>to disseminate to </a:t>
            </a:r>
            <a:r>
              <a:rPr lang="en-US" dirty="0">
                <a:latin typeface="Times New Roman"/>
                <a:cs typeface="Times New Roman"/>
              </a:rPr>
              <a:t>the faculty at their colleges. </a:t>
            </a:r>
            <a:endParaRPr lang="en-US" dirty="0" smtClean="0">
              <a:latin typeface="Times New Roman"/>
              <a:cs typeface="Times New Roman"/>
            </a:endParaRPr>
          </a:p>
          <a:p>
            <a:pPr>
              <a:spcBef>
                <a:spcPts val="0"/>
              </a:spcBef>
              <a:spcAft>
                <a:spcPts val="1200"/>
              </a:spcAft>
            </a:pPr>
            <a:r>
              <a:rPr lang="en-US" dirty="0" smtClean="0">
                <a:latin typeface="Times New Roman"/>
                <a:cs typeface="Times New Roman"/>
              </a:rPr>
              <a:t>There </a:t>
            </a:r>
            <a:r>
              <a:rPr lang="en-US" dirty="0">
                <a:latin typeface="Times New Roman"/>
                <a:cs typeface="Times New Roman"/>
              </a:rPr>
              <a:t>were 147 responses from 41 different colleges. </a:t>
            </a:r>
            <a:endParaRPr lang="en-US" dirty="0" smtClean="0">
              <a:latin typeface="Times New Roman"/>
              <a:cs typeface="Times New Roman"/>
            </a:endParaRPr>
          </a:p>
          <a:p>
            <a:pPr>
              <a:spcBef>
                <a:spcPts val="0"/>
              </a:spcBef>
              <a:spcAft>
                <a:spcPts val="1200"/>
              </a:spcAft>
            </a:pPr>
            <a:r>
              <a:rPr lang="en-US" dirty="0" smtClean="0">
                <a:latin typeface="Times New Roman"/>
                <a:cs typeface="Times New Roman"/>
              </a:rPr>
              <a:t>The </a:t>
            </a:r>
            <a:r>
              <a:rPr lang="en-US" dirty="0">
                <a:latin typeface="Times New Roman"/>
                <a:cs typeface="Times New Roman"/>
              </a:rPr>
              <a:t>majority of the responses, approximately 80% came from discipline faculty in fields requiring quantitative reasoning. </a:t>
            </a:r>
            <a:endParaRPr lang="en-US" dirty="0" smtClean="0">
              <a:latin typeface="Times New Roman"/>
              <a:cs typeface="Times New Roman"/>
            </a:endParaRPr>
          </a:p>
          <a:p>
            <a:pPr>
              <a:spcBef>
                <a:spcPts val="0"/>
              </a:spcBef>
              <a:spcAft>
                <a:spcPts val="1200"/>
              </a:spcAft>
            </a:pPr>
            <a:r>
              <a:rPr lang="en-US" dirty="0" smtClean="0">
                <a:latin typeface="Times New Roman"/>
                <a:cs typeface="Times New Roman"/>
              </a:rPr>
              <a:t>The </a:t>
            </a:r>
            <a:r>
              <a:rPr lang="en-US" dirty="0">
                <a:latin typeface="Times New Roman"/>
                <a:cs typeface="Times New Roman"/>
              </a:rPr>
              <a:t>other approximately 20% of the responses were from academic senate presidents or other constituencies</a:t>
            </a:r>
            <a:r>
              <a:rPr lang="en-US" dirty="0" smtClean="0">
                <a:latin typeface="Times New Roman"/>
                <a:cs typeface="Times New Roman"/>
              </a:rPr>
              <a:t>.</a:t>
            </a:r>
          </a:p>
          <a:p>
            <a:pPr>
              <a:spcBef>
                <a:spcPts val="0"/>
              </a:spcBef>
              <a:spcAft>
                <a:spcPts val="1200"/>
              </a:spcAft>
            </a:pPr>
            <a:r>
              <a:rPr lang="en-US" dirty="0" smtClean="0">
                <a:latin typeface="Times New Roman"/>
                <a:cs typeface="Times New Roman"/>
              </a:rPr>
              <a:t>And</a:t>
            </a:r>
            <a:r>
              <a:rPr lang="mr-IN" dirty="0" smtClean="0">
                <a:latin typeface="Times New Roman"/>
                <a:cs typeface="Times New Roman"/>
              </a:rPr>
              <a:t>…</a:t>
            </a:r>
            <a:endParaRPr lang="en-US" dirty="0">
              <a:latin typeface="Times New Roman"/>
              <a:cs typeface="Times New Roman"/>
            </a:endParaRPr>
          </a:p>
          <a:p>
            <a:pPr marL="0" indent="0">
              <a:lnSpc>
                <a:spcPct val="100000"/>
              </a:lnSpc>
              <a:spcBef>
                <a:spcPts val="0"/>
              </a:spcBef>
              <a:spcAft>
                <a:spcPts val="1200"/>
              </a:spcAft>
              <a:buNone/>
            </a:pPr>
            <a:endParaRPr lang="en-US" dirty="0" smtClean="0">
              <a:latin typeface="Times New Roman"/>
              <a:cs typeface="Times New Roman"/>
            </a:endParaRPr>
          </a:p>
        </p:txBody>
      </p:sp>
    </p:spTree>
    <p:extLst>
      <p:ext uri="{BB962C8B-B14F-4D97-AF65-F5344CB8AC3E}">
        <p14:creationId xmlns:p14="http://schemas.microsoft.com/office/powerpoint/2010/main" val="21989278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fontScale="90000"/>
          </a:bodyPr>
          <a:lstStyle/>
          <a:p>
            <a:pPr algn="ctr"/>
            <a:r>
              <a:rPr lang="en-US" dirty="0" smtClean="0">
                <a:latin typeface="Times New Roman"/>
                <a:cs typeface="Times New Roman"/>
              </a:rPr>
              <a:t>ASCCC Response to ASCSU QRTF Report and Recommendations</a:t>
            </a:r>
            <a:endParaRPr lang="en-US" dirty="0">
              <a:latin typeface="Times New Roman"/>
              <a:cs typeface="Times New Roman"/>
            </a:endParaRPr>
          </a:p>
        </p:txBody>
      </p:sp>
      <p:sp>
        <p:nvSpPr>
          <p:cNvPr id="3" name="Content Placeholder 2"/>
          <p:cNvSpPr>
            <a:spLocks noGrp="1"/>
          </p:cNvSpPr>
          <p:nvPr>
            <p:ph idx="1"/>
          </p:nvPr>
        </p:nvSpPr>
        <p:spPr>
          <a:xfrm>
            <a:off x="457200" y="1861270"/>
            <a:ext cx="8229600" cy="4615729"/>
          </a:xfrm>
        </p:spPr>
        <p:txBody>
          <a:bodyPr>
            <a:normAutofit lnSpcReduction="10000"/>
          </a:bodyPr>
          <a:lstStyle/>
          <a:p>
            <a:pPr marL="0" indent="0">
              <a:buNone/>
            </a:pPr>
            <a:r>
              <a:rPr lang="en-US" dirty="0">
                <a:latin typeface="Times New Roman"/>
                <a:cs typeface="Times New Roman"/>
              </a:rPr>
              <a:t>For each of the four recommendations, survey respondents were asked to respond to the following statement and invited to comment: </a:t>
            </a:r>
          </a:p>
          <a:p>
            <a:pPr lvl="0"/>
            <a:r>
              <a:rPr lang="en-US" dirty="0">
                <a:latin typeface="Times New Roman"/>
                <a:cs typeface="Times New Roman"/>
              </a:rPr>
              <a:t>I/we support the Recommendation.</a:t>
            </a:r>
          </a:p>
          <a:p>
            <a:pPr marL="0" indent="0">
              <a:buNone/>
            </a:pPr>
            <a:r>
              <a:rPr lang="en-US" dirty="0" smtClean="0">
                <a:latin typeface="Times New Roman"/>
                <a:cs typeface="Times New Roman"/>
              </a:rPr>
              <a:t>With </a:t>
            </a:r>
            <a:r>
              <a:rPr lang="en-US" dirty="0">
                <a:latin typeface="Times New Roman"/>
                <a:cs typeface="Times New Roman"/>
              </a:rPr>
              <a:t>the final two requests of respondents as follows</a:t>
            </a:r>
            <a:r>
              <a:rPr lang="en-US" dirty="0" smtClean="0">
                <a:latin typeface="Times New Roman"/>
                <a:cs typeface="Times New Roman"/>
              </a:rPr>
              <a:t>:</a:t>
            </a:r>
            <a:endParaRPr lang="en-US" dirty="0">
              <a:latin typeface="Times New Roman"/>
              <a:cs typeface="Times New Roman"/>
            </a:endParaRPr>
          </a:p>
          <a:p>
            <a:pPr lvl="0"/>
            <a:r>
              <a:rPr lang="en-US" dirty="0">
                <a:latin typeface="Times New Roman"/>
                <a:cs typeface="Times New Roman"/>
              </a:rPr>
              <a:t>Overall, I/we support the content and direction of the ASCSU QRTF Report.</a:t>
            </a:r>
          </a:p>
          <a:p>
            <a:pPr marL="0" indent="0">
              <a:buNone/>
            </a:pPr>
            <a:endParaRPr lang="en-US" dirty="0">
              <a:latin typeface="Times New Roman"/>
              <a:cs typeface="Times New Roman"/>
            </a:endParaRPr>
          </a:p>
          <a:p>
            <a:pPr lvl="0"/>
            <a:r>
              <a:rPr lang="en-US" dirty="0">
                <a:latin typeface="Times New Roman"/>
                <a:cs typeface="Times New Roman"/>
              </a:rPr>
              <a:t>In regard to Quantitative Reasoning, what information do you feel is missing that the California State University should have in order to increase the success of California Community College students intending to transfer to CSU?</a:t>
            </a:r>
          </a:p>
          <a:p>
            <a:pPr marL="0" indent="0">
              <a:lnSpc>
                <a:spcPct val="100000"/>
              </a:lnSpc>
              <a:spcBef>
                <a:spcPts val="0"/>
              </a:spcBef>
              <a:spcAft>
                <a:spcPts val="1200"/>
              </a:spcAft>
              <a:buNone/>
            </a:pPr>
            <a:endParaRPr lang="en-US" dirty="0" smtClean="0">
              <a:latin typeface="Times New Roman"/>
              <a:cs typeface="Times New Roman"/>
            </a:endParaRPr>
          </a:p>
        </p:txBody>
      </p:sp>
      <p:pic>
        <p:nvPicPr>
          <p:cNvPr id="4" name="Picture 3"/>
          <p:cNvPicPr>
            <a:picLocks noChangeAspect="1"/>
          </p:cNvPicPr>
          <p:nvPr/>
        </p:nvPicPr>
        <p:blipFill>
          <a:blip r:embed="rId2"/>
          <a:stretch>
            <a:fillRect/>
          </a:stretch>
        </p:blipFill>
        <p:spPr>
          <a:xfrm>
            <a:off x="283235" y="4787899"/>
            <a:ext cx="8686800" cy="1618129"/>
          </a:xfrm>
          <a:prstGeom prst="rect">
            <a:avLst/>
          </a:prstGeom>
        </p:spPr>
      </p:pic>
    </p:spTree>
    <p:extLst>
      <p:ext uri="{BB962C8B-B14F-4D97-AF65-F5344CB8AC3E}">
        <p14:creationId xmlns:p14="http://schemas.microsoft.com/office/powerpoint/2010/main" val="35473978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fontScale="90000"/>
          </a:bodyPr>
          <a:lstStyle/>
          <a:p>
            <a:pPr algn="ctr"/>
            <a:r>
              <a:rPr lang="en-US" dirty="0" smtClean="0">
                <a:latin typeface="Times New Roman"/>
                <a:cs typeface="Times New Roman"/>
              </a:rPr>
              <a:t>ASCCC Response to ASCSU QRTF Report and Recommendations</a:t>
            </a:r>
            <a:endParaRPr lang="en-US" dirty="0">
              <a:latin typeface="Times New Roman"/>
              <a:cs typeface="Times New Roman"/>
            </a:endParaRPr>
          </a:p>
        </p:txBody>
      </p:sp>
      <p:sp>
        <p:nvSpPr>
          <p:cNvPr id="3" name="Content Placeholder 2"/>
          <p:cNvSpPr>
            <a:spLocks noGrp="1"/>
          </p:cNvSpPr>
          <p:nvPr>
            <p:ph idx="1"/>
          </p:nvPr>
        </p:nvSpPr>
        <p:spPr>
          <a:xfrm>
            <a:off x="457200" y="1861270"/>
            <a:ext cx="4890587" cy="4615729"/>
          </a:xfrm>
        </p:spPr>
        <p:txBody>
          <a:bodyPr/>
          <a:lstStyle/>
          <a:p>
            <a:pPr marL="0" indent="0">
              <a:buNone/>
            </a:pPr>
            <a:r>
              <a:rPr lang="en-US" dirty="0">
                <a:latin typeface="Times New Roman"/>
                <a:cs typeface="Times New Roman"/>
              </a:rPr>
              <a:t>M</a:t>
            </a:r>
            <a:r>
              <a:rPr lang="en-US" dirty="0" smtClean="0">
                <a:latin typeface="Times New Roman"/>
                <a:cs typeface="Times New Roman"/>
              </a:rPr>
              <a:t>ain </a:t>
            </a:r>
            <a:r>
              <a:rPr lang="en-US" dirty="0">
                <a:latin typeface="Times New Roman"/>
                <a:cs typeface="Times New Roman"/>
              </a:rPr>
              <a:t>concerns and </a:t>
            </a:r>
            <a:r>
              <a:rPr lang="en-US" dirty="0" smtClean="0">
                <a:latin typeface="Times New Roman"/>
                <a:cs typeface="Times New Roman"/>
              </a:rPr>
              <a:t>comments: </a:t>
            </a:r>
          </a:p>
          <a:p>
            <a:r>
              <a:rPr lang="en-US" dirty="0" smtClean="0">
                <a:latin typeface="Times New Roman"/>
                <a:cs typeface="Times New Roman"/>
              </a:rPr>
              <a:t>flexibility </a:t>
            </a:r>
            <a:r>
              <a:rPr lang="en-US" dirty="0">
                <a:latin typeface="Times New Roman"/>
                <a:cs typeface="Times New Roman"/>
              </a:rPr>
              <a:t>to include other types of quantitative reasoning besides intermediate algebra, such as logic, geometry, and more contextualized topics. </a:t>
            </a:r>
            <a:endParaRPr lang="en-US" dirty="0" smtClean="0">
              <a:latin typeface="Times New Roman"/>
              <a:cs typeface="Times New Roman"/>
            </a:endParaRPr>
          </a:p>
          <a:p>
            <a:r>
              <a:rPr lang="en-US" dirty="0">
                <a:latin typeface="Times New Roman"/>
                <a:cs typeface="Times New Roman"/>
              </a:rPr>
              <a:t>r</a:t>
            </a:r>
            <a:r>
              <a:rPr lang="en-US" dirty="0" smtClean="0">
                <a:latin typeface="Times New Roman"/>
                <a:cs typeface="Times New Roman"/>
              </a:rPr>
              <a:t>igor </a:t>
            </a:r>
            <a:r>
              <a:rPr lang="en-US" dirty="0">
                <a:latin typeface="Times New Roman"/>
                <a:cs typeface="Times New Roman"/>
              </a:rPr>
              <a:t>not be sacrificed, and that intermediate algebra topics should be a minimum baseline for those entering college. </a:t>
            </a:r>
          </a:p>
          <a:p>
            <a:pPr marL="0" indent="0">
              <a:lnSpc>
                <a:spcPct val="100000"/>
              </a:lnSpc>
              <a:spcBef>
                <a:spcPts val="0"/>
              </a:spcBef>
              <a:spcAft>
                <a:spcPts val="1200"/>
              </a:spcAft>
              <a:buNone/>
            </a:pPr>
            <a:endParaRPr lang="en-US" dirty="0" smtClean="0">
              <a:latin typeface="Times New Roman"/>
              <a:cs typeface="Times New Roman"/>
            </a:endParaRPr>
          </a:p>
        </p:txBody>
      </p:sp>
      <p:pic>
        <p:nvPicPr>
          <p:cNvPr id="4" name="Picture 3"/>
          <p:cNvPicPr>
            <a:picLocks noChangeAspect="1"/>
          </p:cNvPicPr>
          <p:nvPr/>
        </p:nvPicPr>
        <p:blipFill>
          <a:blip r:embed="rId2"/>
          <a:stretch>
            <a:fillRect/>
          </a:stretch>
        </p:blipFill>
        <p:spPr>
          <a:xfrm>
            <a:off x="5605490" y="2629607"/>
            <a:ext cx="2731704" cy="2917190"/>
          </a:xfrm>
          <a:prstGeom prst="rect">
            <a:avLst/>
          </a:prstGeom>
        </p:spPr>
      </p:pic>
    </p:spTree>
    <p:extLst>
      <p:ext uri="{BB962C8B-B14F-4D97-AF65-F5344CB8AC3E}">
        <p14:creationId xmlns:p14="http://schemas.microsoft.com/office/powerpoint/2010/main" val="3557203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fontScale="90000"/>
          </a:bodyPr>
          <a:lstStyle/>
          <a:p>
            <a:pPr algn="ctr"/>
            <a:r>
              <a:rPr lang="en-US" dirty="0" err="1" smtClean="0">
                <a:latin typeface="Times New Roman"/>
                <a:cs typeface="Times New Roman"/>
              </a:rPr>
              <a:t>Intersegmental</a:t>
            </a:r>
            <a:r>
              <a:rPr lang="en-US" dirty="0" smtClean="0">
                <a:latin typeface="Times New Roman"/>
                <a:cs typeface="Times New Roman"/>
              </a:rPr>
              <a:t> Curriculum Workgroup </a:t>
            </a:r>
            <a:br>
              <a:rPr lang="en-US" dirty="0" smtClean="0">
                <a:latin typeface="Times New Roman"/>
                <a:cs typeface="Times New Roman"/>
              </a:rPr>
            </a:br>
            <a:r>
              <a:rPr lang="en-US" dirty="0" smtClean="0">
                <a:latin typeface="Times New Roman"/>
                <a:cs typeface="Times New Roman"/>
              </a:rPr>
              <a:t>(ICW)</a:t>
            </a:r>
            <a:endParaRPr lang="en-US" dirty="0">
              <a:latin typeface="Times New Roman"/>
              <a:cs typeface="Times New Roman"/>
            </a:endParaRPr>
          </a:p>
        </p:txBody>
      </p:sp>
      <p:sp>
        <p:nvSpPr>
          <p:cNvPr id="3" name="Content Placeholder 2"/>
          <p:cNvSpPr>
            <a:spLocks noGrp="1"/>
          </p:cNvSpPr>
          <p:nvPr>
            <p:ph idx="1"/>
          </p:nvPr>
        </p:nvSpPr>
        <p:spPr>
          <a:xfrm>
            <a:off x="457200" y="1861270"/>
            <a:ext cx="8229600" cy="4220817"/>
          </a:xfrm>
        </p:spPr>
        <p:txBody>
          <a:bodyPr>
            <a:normAutofit lnSpcReduction="10000"/>
          </a:bodyPr>
          <a:lstStyle/>
          <a:p>
            <a:pPr>
              <a:spcBef>
                <a:spcPts val="0"/>
              </a:spcBef>
              <a:spcAft>
                <a:spcPts val="1200"/>
              </a:spcAft>
            </a:pPr>
            <a:r>
              <a:rPr lang="en-US" dirty="0" smtClean="0">
                <a:latin typeface="Times New Roman"/>
                <a:cs typeface="Times New Roman"/>
              </a:rPr>
              <a:t>The concerns of discipline faculty regarding the use of statistics pathways came to the C-ID committee in October 2016.  </a:t>
            </a:r>
          </a:p>
          <a:p>
            <a:pPr marL="0" indent="0">
              <a:lnSpc>
                <a:spcPct val="100000"/>
              </a:lnSpc>
              <a:spcBef>
                <a:spcPts val="0"/>
              </a:spcBef>
              <a:spcAft>
                <a:spcPts val="1200"/>
              </a:spcAft>
              <a:buNone/>
            </a:pPr>
            <a:endParaRPr lang="en-US" dirty="0">
              <a:latin typeface="Times New Roman"/>
              <a:cs typeface="Times New Roman"/>
            </a:endParaRPr>
          </a:p>
          <a:p>
            <a:pPr>
              <a:spcBef>
                <a:spcPts val="0"/>
              </a:spcBef>
              <a:spcAft>
                <a:spcPts val="1200"/>
              </a:spcAft>
            </a:pPr>
            <a:r>
              <a:rPr lang="en-US" dirty="0" smtClean="0">
                <a:latin typeface="Times New Roman"/>
                <a:cs typeface="Times New Roman"/>
              </a:rPr>
              <a:t>CSU faculty emphasized the distinction between general education requirements and major’s preparation requirements</a:t>
            </a:r>
          </a:p>
          <a:p>
            <a:pPr marL="0" indent="0">
              <a:lnSpc>
                <a:spcPct val="100000"/>
              </a:lnSpc>
              <a:spcBef>
                <a:spcPts val="0"/>
              </a:spcBef>
              <a:spcAft>
                <a:spcPts val="1200"/>
              </a:spcAft>
              <a:buNone/>
            </a:pPr>
            <a:endParaRPr lang="en-US" dirty="0">
              <a:latin typeface="Times New Roman"/>
              <a:cs typeface="Times New Roman"/>
            </a:endParaRPr>
          </a:p>
          <a:p>
            <a:pPr>
              <a:spcBef>
                <a:spcPts val="0"/>
              </a:spcBef>
              <a:spcAft>
                <a:spcPts val="1200"/>
              </a:spcAft>
            </a:pPr>
            <a:r>
              <a:rPr lang="en-US" dirty="0" smtClean="0">
                <a:latin typeface="Times New Roman"/>
                <a:cs typeface="Times New Roman"/>
              </a:rPr>
              <a:t>Because CSU discipline faculty have always worked from the assumption of intermediate algebra competency, they were concerned by the lack of such guaranteed competency to complete upper division discipline work.  </a:t>
            </a:r>
          </a:p>
        </p:txBody>
      </p:sp>
    </p:spTree>
    <p:extLst>
      <p:ext uri="{BB962C8B-B14F-4D97-AF65-F5344CB8AC3E}">
        <p14:creationId xmlns:p14="http://schemas.microsoft.com/office/powerpoint/2010/main" val="39034130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fontScale="90000"/>
          </a:bodyPr>
          <a:lstStyle/>
          <a:p>
            <a:pPr algn="ctr"/>
            <a:r>
              <a:rPr lang="en-US" dirty="0" err="1" smtClean="0">
                <a:latin typeface="Times New Roman"/>
                <a:cs typeface="Times New Roman"/>
              </a:rPr>
              <a:t>Intersegmental</a:t>
            </a:r>
            <a:r>
              <a:rPr lang="en-US" dirty="0" smtClean="0">
                <a:latin typeface="Times New Roman"/>
                <a:cs typeface="Times New Roman"/>
              </a:rPr>
              <a:t> Curriculum Workgroup </a:t>
            </a:r>
            <a:br>
              <a:rPr lang="en-US" dirty="0" smtClean="0">
                <a:latin typeface="Times New Roman"/>
                <a:cs typeface="Times New Roman"/>
              </a:rPr>
            </a:br>
            <a:r>
              <a:rPr lang="en-US" dirty="0" smtClean="0">
                <a:latin typeface="Times New Roman"/>
                <a:cs typeface="Times New Roman"/>
              </a:rPr>
              <a:t>(ICW)</a:t>
            </a:r>
            <a:endParaRPr lang="en-US" dirty="0">
              <a:latin typeface="Times New Roman"/>
              <a:cs typeface="Times New Roman"/>
            </a:endParaRPr>
          </a:p>
        </p:txBody>
      </p:sp>
      <p:sp>
        <p:nvSpPr>
          <p:cNvPr id="3" name="Content Placeholder 2"/>
          <p:cNvSpPr>
            <a:spLocks noGrp="1"/>
          </p:cNvSpPr>
          <p:nvPr>
            <p:ph idx="1"/>
          </p:nvPr>
        </p:nvSpPr>
        <p:spPr>
          <a:xfrm>
            <a:off x="457200" y="1861270"/>
            <a:ext cx="8229600" cy="4220817"/>
          </a:xfrm>
        </p:spPr>
        <p:txBody>
          <a:bodyPr/>
          <a:lstStyle/>
          <a:p>
            <a:pPr>
              <a:spcBef>
                <a:spcPts val="0"/>
              </a:spcBef>
              <a:spcAft>
                <a:spcPts val="1200"/>
              </a:spcAft>
            </a:pPr>
            <a:r>
              <a:rPr lang="en-US" dirty="0" smtClean="0">
                <a:latin typeface="Times New Roman"/>
                <a:cs typeface="Times New Roman"/>
              </a:rPr>
              <a:t>15 TMCs exist where Statistics (C-ID MATH 110) is the only explicit mathematics requirement for major’s preparation</a:t>
            </a:r>
          </a:p>
          <a:p>
            <a:pPr marL="0" indent="0">
              <a:lnSpc>
                <a:spcPct val="100000"/>
              </a:lnSpc>
              <a:spcBef>
                <a:spcPts val="0"/>
              </a:spcBef>
              <a:spcAft>
                <a:spcPts val="1200"/>
              </a:spcAft>
              <a:buNone/>
            </a:pPr>
            <a:endParaRPr lang="en-US" dirty="0">
              <a:latin typeface="Times New Roman"/>
              <a:cs typeface="Times New Roman"/>
            </a:endParaRPr>
          </a:p>
          <a:p>
            <a:pPr>
              <a:spcBef>
                <a:spcPts val="0"/>
              </a:spcBef>
              <a:spcAft>
                <a:spcPts val="1200"/>
              </a:spcAft>
            </a:pPr>
            <a:r>
              <a:rPr lang="en-US" dirty="0" smtClean="0">
                <a:latin typeface="Times New Roman"/>
                <a:cs typeface="Times New Roman"/>
              </a:rPr>
              <a:t>The CSU Chancellor’s Office and faculty came to the ICW meeting in April 2017 with a list of 8 TMCs of concern that the students in a statistics pathway that did not have intermediate algebra might be unprepared for the upper division requirements of the major.  </a:t>
            </a:r>
          </a:p>
          <a:p>
            <a:pPr marL="0" indent="0">
              <a:lnSpc>
                <a:spcPct val="100000"/>
              </a:lnSpc>
              <a:spcBef>
                <a:spcPts val="0"/>
              </a:spcBef>
              <a:spcAft>
                <a:spcPts val="1200"/>
              </a:spcAft>
              <a:buNone/>
            </a:pPr>
            <a:endParaRPr lang="en-US" dirty="0" smtClean="0">
              <a:latin typeface="Times New Roman"/>
              <a:cs typeface="Times New Roman"/>
            </a:endParaRPr>
          </a:p>
        </p:txBody>
      </p:sp>
    </p:spTree>
    <p:extLst>
      <p:ext uri="{BB962C8B-B14F-4D97-AF65-F5344CB8AC3E}">
        <p14:creationId xmlns:p14="http://schemas.microsoft.com/office/powerpoint/2010/main" val="18263840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fontScale="90000"/>
          </a:bodyPr>
          <a:lstStyle/>
          <a:p>
            <a:pPr algn="ctr"/>
            <a:r>
              <a:rPr lang="en-US" dirty="0" err="1" smtClean="0">
                <a:latin typeface="Times New Roman"/>
                <a:cs typeface="Times New Roman"/>
              </a:rPr>
              <a:t>Intersegmental</a:t>
            </a:r>
            <a:r>
              <a:rPr lang="en-US" dirty="0" smtClean="0">
                <a:latin typeface="Times New Roman"/>
                <a:cs typeface="Times New Roman"/>
              </a:rPr>
              <a:t> Curriculum Workgroup </a:t>
            </a:r>
            <a:br>
              <a:rPr lang="en-US" dirty="0" smtClean="0">
                <a:latin typeface="Times New Roman"/>
                <a:cs typeface="Times New Roman"/>
              </a:rPr>
            </a:br>
            <a:r>
              <a:rPr lang="en-US" dirty="0" smtClean="0">
                <a:latin typeface="Times New Roman"/>
                <a:cs typeface="Times New Roman"/>
              </a:rPr>
              <a:t>(ICW)</a:t>
            </a:r>
            <a:endParaRPr lang="en-US" dirty="0">
              <a:latin typeface="Times New Roman"/>
              <a:cs typeface="Times New Roman"/>
            </a:endParaRPr>
          </a:p>
        </p:txBody>
      </p:sp>
      <p:sp>
        <p:nvSpPr>
          <p:cNvPr id="3" name="Content Placeholder 2"/>
          <p:cNvSpPr>
            <a:spLocks noGrp="1"/>
          </p:cNvSpPr>
          <p:nvPr>
            <p:ph idx="1"/>
          </p:nvPr>
        </p:nvSpPr>
        <p:spPr>
          <a:xfrm>
            <a:off x="457200" y="1861270"/>
            <a:ext cx="8229600" cy="4220817"/>
          </a:xfrm>
        </p:spPr>
        <p:txBody>
          <a:bodyPr/>
          <a:lstStyle/>
          <a:p>
            <a:pPr>
              <a:spcBef>
                <a:spcPts val="0"/>
              </a:spcBef>
              <a:spcAft>
                <a:spcPts val="1200"/>
              </a:spcAft>
            </a:pPr>
            <a:r>
              <a:rPr lang="en-US" dirty="0" smtClean="0">
                <a:latin typeface="Times New Roman"/>
                <a:cs typeface="Times New Roman"/>
              </a:rPr>
              <a:t>CSU faculty and the CSU Chancellor’s Office insisted on a competency clause for those 8 TMCs to ensure similarity until such a study could be done by discipline faculty regarding the need for intermediate algebra.  </a:t>
            </a:r>
          </a:p>
          <a:p>
            <a:pPr marL="0" indent="0">
              <a:lnSpc>
                <a:spcPct val="100000"/>
              </a:lnSpc>
              <a:spcBef>
                <a:spcPts val="0"/>
              </a:spcBef>
              <a:spcAft>
                <a:spcPts val="1200"/>
              </a:spcAft>
              <a:buNone/>
            </a:pPr>
            <a:endParaRPr lang="en-US" dirty="0">
              <a:latin typeface="Times New Roman"/>
              <a:cs typeface="Times New Roman"/>
            </a:endParaRPr>
          </a:p>
          <a:p>
            <a:pPr>
              <a:spcBef>
                <a:spcPts val="0"/>
              </a:spcBef>
              <a:spcAft>
                <a:spcPts val="1200"/>
              </a:spcAft>
            </a:pPr>
            <a:r>
              <a:rPr lang="en-US" dirty="0" smtClean="0">
                <a:latin typeface="Times New Roman"/>
                <a:cs typeface="Times New Roman"/>
              </a:rPr>
              <a:t>This became a political hot potato of misinformation and accusation.</a:t>
            </a:r>
          </a:p>
        </p:txBody>
      </p:sp>
    </p:spTree>
    <p:extLst>
      <p:ext uri="{BB962C8B-B14F-4D97-AF65-F5344CB8AC3E}">
        <p14:creationId xmlns:p14="http://schemas.microsoft.com/office/powerpoint/2010/main" val="42753097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fontScale="90000"/>
          </a:bodyPr>
          <a:lstStyle/>
          <a:p>
            <a:pPr algn="ctr"/>
            <a:r>
              <a:rPr lang="en-US" dirty="0" err="1" smtClean="0">
                <a:latin typeface="Times New Roman"/>
                <a:cs typeface="Times New Roman"/>
              </a:rPr>
              <a:t>Intersegmental</a:t>
            </a:r>
            <a:r>
              <a:rPr lang="en-US" dirty="0" smtClean="0">
                <a:latin typeface="Times New Roman"/>
                <a:cs typeface="Times New Roman"/>
              </a:rPr>
              <a:t> Curriculum Workgroup </a:t>
            </a:r>
            <a:br>
              <a:rPr lang="en-US" dirty="0" smtClean="0">
                <a:latin typeface="Times New Roman"/>
                <a:cs typeface="Times New Roman"/>
              </a:rPr>
            </a:br>
            <a:r>
              <a:rPr lang="en-US" dirty="0" smtClean="0">
                <a:latin typeface="Times New Roman"/>
                <a:cs typeface="Times New Roman"/>
              </a:rPr>
              <a:t>(ICW)</a:t>
            </a:r>
            <a:endParaRPr lang="en-US" dirty="0">
              <a:latin typeface="Times New Roman"/>
              <a:cs typeface="Times New Roman"/>
            </a:endParaRPr>
          </a:p>
        </p:txBody>
      </p:sp>
      <p:sp>
        <p:nvSpPr>
          <p:cNvPr id="3" name="Content Placeholder 2"/>
          <p:cNvSpPr>
            <a:spLocks noGrp="1"/>
          </p:cNvSpPr>
          <p:nvPr>
            <p:ph idx="1"/>
          </p:nvPr>
        </p:nvSpPr>
        <p:spPr>
          <a:xfrm>
            <a:off x="457200" y="1861270"/>
            <a:ext cx="4883505" cy="4835826"/>
          </a:xfrm>
        </p:spPr>
        <p:txBody>
          <a:bodyPr/>
          <a:lstStyle/>
          <a:p>
            <a:pPr marL="0" indent="0">
              <a:lnSpc>
                <a:spcPct val="100000"/>
              </a:lnSpc>
              <a:spcBef>
                <a:spcPts val="0"/>
              </a:spcBef>
              <a:spcAft>
                <a:spcPts val="1200"/>
              </a:spcAft>
              <a:buNone/>
            </a:pPr>
            <a:r>
              <a:rPr lang="en-US" dirty="0" smtClean="0">
                <a:latin typeface="Times New Roman"/>
                <a:cs typeface="Times New Roman"/>
              </a:rPr>
              <a:t>Where things stand now:</a:t>
            </a:r>
          </a:p>
          <a:p>
            <a:pPr>
              <a:spcBef>
                <a:spcPts val="0"/>
              </a:spcBef>
              <a:spcAft>
                <a:spcPts val="1200"/>
              </a:spcAft>
            </a:pPr>
            <a:r>
              <a:rPr lang="en-US" dirty="0" smtClean="0">
                <a:latin typeface="Times New Roman"/>
                <a:cs typeface="Times New Roman"/>
              </a:rPr>
              <a:t>Nothing is changing until February 1, 2018 at the earliest.</a:t>
            </a:r>
          </a:p>
          <a:p>
            <a:pPr>
              <a:spcBef>
                <a:spcPts val="0"/>
              </a:spcBef>
              <a:spcAft>
                <a:spcPts val="1200"/>
              </a:spcAft>
            </a:pPr>
            <a:r>
              <a:rPr lang="en-US" dirty="0" smtClean="0">
                <a:latin typeface="Times New Roman"/>
                <a:cs typeface="Times New Roman"/>
              </a:rPr>
              <a:t>In the fall, the CSU Academic Senate will engage discipline faculty from the 8 TMCs in question to evaluate the need, or lack thereof, for intermediate algebra competency prior to upper division coursework</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9695" y="2218739"/>
            <a:ext cx="3217105" cy="2982381"/>
          </a:xfrm>
          <a:prstGeom prst="rect">
            <a:avLst/>
          </a:prstGeom>
        </p:spPr>
      </p:pic>
    </p:spTree>
    <p:extLst>
      <p:ext uri="{BB962C8B-B14F-4D97-AF65-F5344CB8AC3E}">
        <p14:creationId xmlns:p14="http://schemas.microsoft.com/office/powerpoint/2010/main" val="7059712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Questions</a:t>
            </a:r>
            <a:r>
              <a:rPr lang="mr-IN" smtClean="0">
                <a:latin typeface="Times New Roman"/>
                <a:cs typeface="Times New Roman"/>
              </a:rPr>
              <a:t>…</a:t>
            </a:r>
            <a:endParaRPr lang="en-US" dirty="0"/>
          </a:p>
        </p:txBody>
      </p:sp>
      <p:pic>
        <p:nvPicPr>
          <p:cNvPr id="4" name="Content Placeholder 3" descr="images-12.jpeg"/>
          <p:cNvPicPr>
            <a:picLocks noGrp="1" noChangeAspect="1"/>
          </p:cNvPicPr>
          <p:nvPr>
            <p:ph idx="1"/>
          </p:nvPr>
        </p:nvPicPr>
        <p:blipFill rotWithShape="1">
          <a:blip r:embed="rId2">
            <a:extLst>
              <a:ext uri="{28A0092B-C50C-407E-A947-70E740481C1C}">
                <a14:useLocalDpi xmlns:a14="http://schemas.microsoft.com/office/drawing/2010/main" val="0"/>
              </a:ext>
            </a:extLst>
          </a:blip>
          <a:srcRect l="-34375" r="-34375"/>
          <a:stretch/>
        </p:blipFill>
        <p:spPr/>
      </p:pic>
    </p:spTree>
    <p:extLst>
      <p:ext uri="{BB962C8B-B14F-4D97-AF65-F5344CB8AC3E}">
        <p14:creationId xmlns:p14="http://schemas.microsoft.com/office/powerpoint/2010/main" val="1022642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Times New Roman"/>
                <a:cs typeface="Times New Roman"/>
              </a:rPr>
              <a:t>Paper on Effective Practices for Educational Program Development</a:t>
            </a:r>
          </a:p>
        </p:txBody>
      </p:sp>
      <p:sp>
        <p:nvSpPr>
          <p:cNvPr id="3" name="Content Placeholder 2"/>
          <p:cNvSpPr>
            <a:spLocks noGrp="1"/>
          </p:cNvSpPr>
          <p:nvPr>
            <p:ph idx="1"/>
          </p:nvPr>
        </p:nvSpPr>
        <p:spPr/>
        <p:txBody>
          <a:bodyPr>
            <a:normAutofit fontScale="85000" lnSpcReduction="20000"/>
          </a:bodyPr>
          <a:lstStyle/>
          <a:p>
            <a:pPr marL="0" indent="0">
              <a:lnSpc>
                <a:spcPct val="120000"/>
              </a:lnSpc>
              <a:spcBef>
                <a:spcPts val="400"/>
              </a:spcBef>
              <a:spcAft>
                <a:spcPts val="200"/>
              </a:spcAft>
              <a:buNone/>
            </a:pPr>
            <a:r>
              <a:rPr lang="en-US" dirty="0" smtClean="0">
                <a:latin typeface="Times New Roman"/>
                <a:cs typeface="Times New Roman"/>
              </a:rPr>
              <a:t>Why is the Academic Senate writing this paper?</a:t>
            </a:r>
            <a:endParaRPr lang="en-US" dirty="0">
              <a:latin typeface="Times New Roman"/>
              <a:cs typeface="Times New Roman"/>
            </a:endParaRPr>
          </a:p>
          <a:p>
            <a:pPr marL="457200" indent="-457200">
              <a:lnSpc>
                <a:spcPct val="120000"/>
              </a:lnSpc>
              <a:spcBef>
                <a:spcPts val="400"/>
              </a:spcBef>
              <a:spcAft>
                <a:spcPts val="200"/>
              </a:spcAft>
              <a:buAutoNum type="arabicPeriod"/>
            </a:pPr>
            <a:r>
              <a:rPr lang="en-US" dirty="0" smtClean="0">
                <a:latin typeface="Times New Roman"/>
                <a:cs typeface="Times New Roman"/>
              </a:rPr>
              <a:t>The ASCCC body asked for it through resolution;</a:t>
            </a:r>
          </a:p>
          <a:p>
            <a:pPr marL="457200" indent="-457200">
              <a:lnSpc>
                <a:spcPct val="120000"/>
              </a:lnSpc>
              <a:spcBef>
                <a:spcPts val="400"/>
              </a:spcBef>
              <a:spcAft>
                <a:spcPts val="200"/>
              </a:spcAft>
              <a:buAutoNum type="arabicPeriod"/>
            </a:pPr>
            <a:r>
              <a:rPr lang="en-US" dirty="0" smtClean="0">
                <a:latin typeface="Times New Roman"/>
                <a:cs typeface="Times New Roman"/>
              </a:rPr>
              <a:t>Title 5 §53200 </a:t>
            </a:r>
            <a:r>
              <a:rPr lang="en-US" dirty="0">
                <a:latin typeface="Times New Roman"/>
                <a:cs typeface="Times New Roman"/>
              </a:rPr>
              <a:t>requires that the administration and governing board of a college “consult collegially” with the academic senate on educational program </a:t>
            </a:r>
            <a:r>
              <a:rPr lang="en-US" dirty="0" smtClean="0">
                <a:latin typeface="Times New Roman"/>
                <a:cs typeface="Times New Roman"/>
              </a:rPr>
              <a:t>development;</a:t>
            </a:r>
          </a:p>
          <a:p>
            <a:pPr marL="457200" indent="-457200">
              <a:lnSpc>
                <a:spcPct val="120000"/>
              </a:lnSpc>
              <a:spcBef>
                <a:spcPts val="400"/>
              </a:spcBef>
              <a:spcAft>
                <a:spcPts val="200"/>
              </a:spcAft>
              <a:buAutoNum type="arabicPeriod"/>
            </a:pPr>
            <a:r>
              <a:rPr lang="en-US" dirty="0" smtClean="0">
                <a:latin typeface="Times New Roman"/>
                <a:cs typeface="Times New Roman"/>
              </a:rPr>
              <a:t>The Task Force on Workforce, Job Creation, and a Strong Economy identified several recommendations:</a:t>
            </a:r>
          </a:p>
          <a:p>
            <a:pPr lvl="2">
              <a:lnSpc>
                <a:spcPct val="120000"/>
              </a:lnSpc>
              <a:spcBef>
                <a:spcPts val="400"/>
              </a:spcBef>
              <a:spcAft>
                <a:spcPts val="200"/>
              </a:spcAft>
            </a:pPr>
            <a:r>
              <a:rPr lang="en-US" dirty="0" smtClean="0">
                <a:latin typeface="Times New Roman"/>
                <a:cs typeface="Times New Roman"/>
              </a:rPr>
              <a:t>Evaluate</a:t>
            </a:r>
            <a:r>
              <a:rPr lang="en-US" dirty="0">
                <a:latin typeface="Times New Roman"/>
                <a:cs typeface="Times New Roman"/>
              </a:rPr>
              <a:t>, strengthen, and revise the curriculum development process to ensure alignment from education to employment. </a:t>
            </a:r>
          </a:p>
          <a:p>
            <a:pPr lvl="2">
              <a:lnSpc>
                <a:spcPct val="120000"/>
              </a:lnSpc>
              <a:spcBef>
                <a:spcPts val="400"/>
              </a:spcBef>
              <a:spcAft>
                <a:spcPts val="200"/>
              </a:spcAft>
            </a:pPr>
            <a:r>
              <a:rPr lang="en-US" dirty="0" smtClean="0">
                <a:latin typeface="Times New Roman"/>
                <a:cs typeface="Times New Roman"/>
              </a:rPr>
              <a:t>Evaluate</a:t>
            </a:r>
            <a:r>
              <a:rPr lang="en-US" dirty="0">
                <a:latin typeface="Times New Roman"/>
                <a:cs typeface="Times New Roman"/>
              </a:rPr>
              <a:t>, revise, and resource the local, regional, and statewide CTE curriculum approval process to ensure timely, responsive, and streamlined curriculum </a:t>
            </a:r>
            <a:r>
              <a:rPr lang="en-US" dirty="0" smtClean="0">
                <a:latin typeface="Times New Roman"/>
                <a:cs typeface="Times New Roman"/>
              </a:rPr>
              <a:t>approval.</a:t>
            </a:r>
          </a:p>
          <a:p>
            <a:pPr lvl="2">
              <a:lnSpc>
                <a:spcPct val="120000"/>
              </a:lnSpc>
              <a:spcBef>
                <a:spcPts val="400"/>
              </a:spcBef>
              <a:spcAft>
                <a:spcPts val="200"/>
              </a:spcAft>
            </a:pPr>
            <a:r>
              <a:rPr lang="en-US" dirty="0" smtClean="0">
                <a:latin typeface="Times New Roman"/>
                <a:cs typeface="Times New Roman"/>
              </a:rPr>
              <a:t>Improve </a:t>
            </a:r>
            <a:r>
              <a:rPr lang="en-US" dirty="0">
                <a:latin typeface="Times New Roman"/>
                <a:cs typeface="Times New Roman"/>
              </a:rPr>
              <a:t>program review, evaluation, and revision processes to ensure program relevance to students, business, and industry as reflected in labor market </a:t>
            </a:r>
            <a:r>
              <a:rPr lang="en-US" dirty="0" smtClean="0">
                <a:latin typeface="Times New Roman"/>
                <a:cs typeface="Times New Roman"/>
              </a:rPr>
              <a:t>data.</a:t>
            </a:r>
          </a:p>
          <a:p>
            <a:pPr lvl="2">
              <a:lnSpc>
                <a:spcPct val="120000"/>
              </a:lnSpc>
              <a:spcBef>
                <a:spcPts val="400"/>
              </a:spcBef>
              <a:spcAft>
                <a:spcPts val="200"/>
              </a:spcAft>
            </a:pPr>
            <a:r>
              <a:rPr lang="en-US" dirty="0" smtClean="0">
                <a:latin typeface="Times New Roman"/>
                <a:cs typeface="Times New Roman"/>
              </a:rPr>
              <a:t>Develop </a:t>
            </a:r>
            <a:r>
              <a:rPr lang="en-US" dirty="0">
                <a:latin typeface="Times New Roman"/>
                <a:cs typeface="Times New Roman"/>
              </a:rPr>
              <a:t>robust connections between community colleges, business and industry representatives, labor and other regional workforce development partners to align college programs with regional and industry needs and provide support for CTE programs </a:t>
            </a:r>
            <a:endParaRPr lang="en-US" dirty="0" smtClean="0">
              <a:latin typeface="Times New Roman"/>
              <a:cs typeface="Times New Roman"/>
            </a:endParaRPr>
          </a:p>
          <a:p>
            <a:pPr marL="0" indent="0">
              <a:lnSpc>
                <a:spcPct val="120000"/>
              </a:lnSpc>
              <a:spcBef>
                <a:spcPts val="400"/>
              </a:spcBef>
              <a:spcAft>
                <a:spcPts val="200"/>
              </a:spcAft>
              <a:buNone/>
            </a:pPr>
            <a:endParaRPr lang="en-US" dirty="0">
              <a:latin typeface="Times New Roman"/>
              <a:cs typeface="Times New Roman"/>
            </a:endParaRPr>
          </a:p>
        </p:txBody>
      </p:sp>
    </p:spTree>
    <p:extLst>
      <p:ext uri="{BB962C8B-B14F-4D97-AF65-F5344CB8AC3E}">
        <p14:creationId xmlns:p14="http://schemas.microsoft.com/office/powerpoint/2010/main" val="1640285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Times New Roman"/>
                <a:cs typeface="Times New Roman"/>
              </a:rPr>
              <a:t>Paper on Effective Practices for Educational Program Development</a:t>
            </a:r>
            <a:endParaRPr lang="en-US" dirty="0">
              <a:latin typeface="Times New Roman"/>
              <a:cs typeface="Times New Roman"/>
            </a:endParaRPr>
          </a:p>
        </p:txBody>
      </p:sp>
      <p:sp>
        <p:nvSpPr>
          <p:cNvPr id="3" name="Content Placeholder 2"/>
          <p:cNvSpPr>
            <a:spLocks noGrp="1"/>
          </p:cNvSpPr>
          <p:nvPr>
            <p:ph idx="1"/>
          </p:nvPr>
        </p:nvSpPr>
        <p:spPr>
          <a:xfrm>
            <a:off x="583568" y="1836236"/>
            <a:ext cx="8103232" cy="4640764"/>
          </a:xfrm>
        </p:spPr>
        <p:txBody>
          <a:bodyPr>
            <a:normAutofit lnSpcReduction="10000"/>
          </a:bodyPr>
          <a:lstStyle/>
          <a:p>
            <a:pPr marL="0" indent="0">
              <a:buNone/>
            </a:pPr>
            <a:r>
              <a:rPr lang="en-US" dirty="0" smtClean="0">
                <a:latin typeface="Times New Roman"/>
                <a:cs typeface="Times New Roman"/>
              </a:rPr>
              <a:t>2016/17:</a:t>
            </a:r>
            <a:endParaRPr lang="en-US" dirty="0">
              <a:latin typeface="Times New Roman"/>
              <a:cs typeface="Times New Roman"/>
            </a:endParaRPr>
          </a:p>
          <a:p>
            <a:r>
              <a:rPr lang="en-US" dirty="0" smtClean="0">
                <a:latin typeface="Times New Roman"/>
                <a:cs typeface="Times New Roman"/>
              </a:rPr>
              <a:t>Educational Policies committee prepared outline</a:t>
            </a:r>
          </a:p>
          <a:p>
            <a:r>
              <a:rPr lang="en-US" dirty="0" smtClean="0">
                <a:latin typeface="Times New Roman"/>
                <a:cs typeface="Times New Roman"/>
              </a:rPr>
              <a:t>ASCCC Executive Committee approved the outline</a:t>
            </a:r>
          </a:p>
          <a:p>
            <a:r>
              <a:rPr lang="en-US" dirty="0" smtClean="0">
                <a:latin typeface="Times New Roman"/>
                <a:cs typeface="Times New Roman"/>
              </a:rPr>
              <a:t>Draft of Paper started</a:t>
            </a:r>
          </a:p>
          <a:p>
            <a:r>
              <a:rPr lang="en-US" dirty="0" smtClean="0">
                <a:latin typeface="Times New Roman"/>
                <a:cs typeface="Times New Roman"/>
              </a:rPr>
              <a:t>More Committee members needed</a:t>
            </a:r>
          </a:p>
          <a:p>
            <a:pPr marL="0" indent="0">
              <a:buNone/>
            </a:pPr>
            <a:endParaRPr lang="en-US" dirty="0" smtClean="0">
              <a:latin typeface="Times New Roman"/>
              <a:cs typeface="Times New Roman"/>
            </a:endParaRPr>
          </a:p>
          <a:p>
            <a:pPr marL="0" indent="0">
              <a:buNone/>
            </a:pPr>
            <a:r>
              <a:rPr lang="en-US" dirty="0" smtClean="0">
                <a:latin typeface="Times New Roman"/>
                <a:cs typeface="Times New Roman"/>
              </a:rPr>
              <a:t>2017/18:</a:t>
            </a:r>
          </a:p>
          <a:p>
            <a:r>
              <a:rPr lang="en-US" dirty="0">
                <a:latin typeface="Times New Roman"/>
                <a:cs typeface="Times New Roman"/>
              </a:rPr>
              <a:t>Outline and </a:t>
            </a:r>
            <a:r>
              <a:rPr lang="en-US" dirty="0" smtClean="0">
                <a:latin typeface="Times New Roman"/>
                <a:cs typeface="Times New Roman"/>
              </a:rPr>
              <a:t>Draft </a:t>
            </a:r>
            <a:r>
              <a:rPr lang="en-US" dirty="0">
                <a:latin typeface="Times New Roman"/>
                <a:cs typeface="Times New Roman"/>
              </a:rPr>
              <a:t>to the next Educational Policies Committee to </a:t>
            </a:r>
            <a:r>
              <a:rPr lang="en-US" dirty="0" smtClean="0">
                <a:latin typeface="Times New Roman"/>
                <a:cs typeface="Times New Roman"/>
              </a:rPr>
              <a:t>complete</a:t>
            </a:r>
          </a:p>
          <a:p>
            <a:r>
              <a:rPr lang="en-US" dirty="0" smtClean="0">
                <a:latin typeface="Times New Roman"/>
                <a:cs typeface="Times New Roman"/>
              </a:rPr>
              <a:t>Assistance from prior Educational Policies Committee will be available as needed</a:t>
            </a:r>
            <a:endParaRPr lang="en-US" dirty="0">
              <a:latin typeface="Times New Roman"/>
              <a:cs typeface="Times New Roman"/>
            </a:endParaRP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121212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Times New Roman"/>
                <a:cs typeface="Times New Roman"/>
              </a:rPr>
              <a:t>Paper on Effective Practices for Educational Program Development</a:t>
            </a:r>
          </a:p>
        </p:txBody>
      </p:sp>
      <p:sp>
        <p:nvSpPr>
          <p:cNvPr id="3" name="Content Placeholder 2"/>
          <p:cNvSpPr>
            <a:spLocks noGrp="1"/>
          </p:cNvSpPr>
          <p:nvPr>
            <p:ph idx="1"/>
          </p:nvPr>
        </p:nvSpPr>
        <p:spPr>
          <a:xfrm>
            <a:off x="457200" y="1990686"/>
            <a:ext cx="8229600" cy="4486313"/>
          </a:xfrm>
        </p:spPr>
        <p:txBody>
          <a:bodyPr/>
          <a:lstStyle/>
          <a:p>
            <a:pPr marL="0" indent="0">
              <a:buNone/>
            </a:pPr>
            <a:r>
              <a:rPr lang="en-US" sz="2800" dirty="0" smtClean="0">
                <a:latin typeface="Times New Roman"/>
                <a:cs typeface="Times New Roman"/>
              </a:rPr>
              <a:t>Interested in contributing to this paper in the fall or late summer?</a:t>
            </a:r>
            <a:endParaRPr lang="en-US" dirty="0" smtClean="0">
              <a:latin typeface="Times New Roman"/>
              <a:cs typeface="Times New Roman"/>
            </a:endParaRPr>
          </a:p>
          <a:p>
            <a:r>
              <a:rPr lang="en-US" dirty="0" smtClean="0">
                <a:latin typeface="Times New Roman"/>
                <a:cs typeface="Times New Roman"/>
              </a:rPr>
              <a:t>Complete the Application for </a:t>
            </a:r>
            <a:r>
              <a:rPr lang="en-US" dirty="0">
                <a:latin typeface="Times New Roman"/>
                <a:cs typeface="Times New Roman"/>
              </a:rPr>
              <a:t>Statewide Service here: </a:t>
            </a:r>
            <a:r>
              <a:rPr lang="en-US" dirty="0">
                <a:latin typeface="Times New Roman"/>
                <a:cs typeface="Times New Roman"/>
                <a:hlinkClick r:id="rId2"/>
              </a:rPr>
              <a:t>http://asccc.org/content/application-statewide-</a:t>
            </a:r>
            <a:r>
              <a:rPr lang="en-US" dirty="0" smtClean="0">
                <a:latin typeface="Times New Roman"/>
                <a:cs typeface="Times New Roman"/>
                <a:hlinkClick r:id="rId2"/>
              </a:rPr>
              <a:t>service</a:t>
            </a:r>
            <a:endParaRPr lang="en-US" dirty="0" smtClean="0">
              <a:latin typeface="Times New Roman"/>
              <a:cs typeface="Times New Roman"/>
            </a:endParaRPr>
          </a:p>
          <a:p>
            <a:pPr marL="0" indent="0">
              <a:buNone/>
            </a:pPr>
            <a:endParaRPr lang="en-US" dirty="0">
              <a:latin typeface="Times New Roman"/>
              <a:cs typeface="Times New Roman"/>
            </a:endParaRPr>
          </a:p>
        </p:txBody>
      </p:sp>
      <p:pic>
        <p:nvPicPr>
          <p:cNvPr id="4" name="Picture 3"/>
          <p:cNvPicPr>
            <a:picLocks noChangeAspect="1"/>
          </p:cNvPicPr>
          <p:nvPr/>
        </p:nvPicPr>
        <p:blipFill>
          <a:blip r:embed="rId3"/>
          <a:stretch>
            <a:fillRect/>
          </a:stretch>
        </p:blipFill>
        <p:spPr>
          <a:xfrm>
            <a:off x="2616200" y="4052225"/>
            <a:ext cx="3911600" cy="2082800"/>
          </a:xfrm>
          <a:prstGeom prst="rect">
            <a:avLst/>
          </a:prstGeom>
        </p:spPr>
      </p:pic>
    </p:spTree>
    <p:extLst>
      <p:ext uri="{BB962C8B-B14F-4D97-AF65-F5344CB8AC3E}">
        <p14:creationId xmlns:p14="http://schemas.microsoft.com/office/powerpoint/2010/main" val="2320121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2285118"/>
          </a:xfrm>
        </p:spPr>
        <p:txBody>
          <a:bodyPr>
            <a:normAutofit/>
          </a:bodyPr>
          <a:lstStyle/>
          <a:p>
            <a:pPr algn="ctr">
              <a:spcAft>
                <a:spcPts val="1200"/>
              </a:spcAft>
            </a:pPr>
            <a:r>
              <a:rPr lang="en-US" dirty="0">
                <a:latin typeface="Times New Roman"/>
                <a:cs typeface="Times New Roman"/>
              </a:rPr>
              <a:t>Advanced Placement Examination General Education Credit Policy </a:t>
            </a:r>
            <a:r>
              <a:rPr lang="en-US" dirty="0" smtClean="0">
                <a:latin typeface="Times New Roman"/>
                <a:cs typeface="Times New Roman"/>
              </a:rPr>
              <a:t/>
            </a:r>
            <a:br>
              <a:rPr lang="en-US" dirty="0" smtClean="0">
                <a:latin typeface="Times New Roman"/>
                <a:cs typeface="Times New Roman"/>
              </a:rPr>
            </a:br>
            <a:r>
              <a:rPr lang="en-US" dirty="0" smtClean="0">
                <a:latin typeface="Times New Roman"/>
                <a:cs typeface="Times New Roman"/>
              </a:rPr>
              <a:t>(</a:t>
            </a:r>
            <a:r>
              <a:rPr lang="en-US" dirty="0">
                <a:latin typeface="Times New Roman"/>
                <a:cs typeface="Times New Roman"/>
              </a:rPr>
              <a:t>AB 1985)</a:t>
            </a:r>
          </a:p>
        </p:txBody>
      </p:sp>
      <p:sp>
        <p:nvSpPr>
          <p:cNvPr id="3" name="Content Placeholder 2"/>
          <p:cNvSpPr>
            <a:spLocks noGrp="1"/>
          </p:cNvSpPr>
          <p:nvPr>
            <p:ph idx="1"/>
          </p:nvPr>
        </p:nvSpPr>
        <p:spPr>
          <a:xfrm>
            <a:off x="457199" y="3123318"/>
            <a:ext cx="8229601" cy="3353681"/>
          </a:xfrm>
        </p:spPr>
        <p:txBody>
          <a:bodyPr anchor="t">
            <a:normAutofit/>
          </a:bodyPr>
          <a:lstStyle/>
          <a:p>
            <a:pPr>
              <a:spcAft>
                <a:spcPts val="1200"/>
              </a:spcAft>
            </a:pPr>
            <a:r>
              <a:rPr lang="en-US" sz="1800" dirty="0" smtClean="0">
                <a:latin typeface="Times New Roman"/>
                <a:cs typeface="Times New Roman"/>
              </a:rPr>
              <a:t>On </a:t>
            </a:r>
            <a:r>
              <a:rPr lang="en-US" sz="1800" dirty="0">
                <a:latin typeface="Times New Roman"/>
                <a:cs typeface="Times New Roman"/>
              </a:rPr>
              <a:t>September 23, 2016, Assembly Bill (AB) 1985 Advanced Placement Credit (2016, Williams) was signed into law by Governor Brown. This law requires the Chancellor of the California Community Colleges, in collaboration with the Academic Senate of California Community Colleges, to develop and require each community college district to begin adoption and implementation of a uniform policy, regarding Advanced Placement (AP) Credit. </a:t>
            </a:r>
            <a:endParaRPr lang="en-US" sz="1800" dirty="0" smtClean="0">
              <a:latin typeface="Times New Roman"/>
              <a:cs typeface="Times New Roman"/>
            </a:endParaRPr>
          </a:p>
          <a:p>
            <a:pPr>
              <a:spcAft>
                <a:spcPts val="1200"/>
              </a:spcAft>
            </a:pPr>
            <a:r>
              <a:rPr lang="en-US" sz="1800" dirty="0" smtClean="0">
                <a:latin typeface="Times New Roman"/>
                <a:cs typeface="Times New Roman"/>
              </a:rPr>
              <a:t>In </a:t>
            </a:r>
            <a:r>
              <a:rPr lang="en-US" sz="1800" dirty="0">
                <a:latin typeface="Times New Roman"/>
                <a:cs typeface="Times New Roman"/>
              </a:rPr>
              <a:t>accordance with the law, the policy is that any student who passes a College Board AP examination with a minimum score of three in a subject matter similar to that of the AP Examination, the student will be awarded credit in a general education area. Each community college is required to post the most recent AP credit policy on its website. </a:t>
            </a:r>
          </a:p>
        </p:txBody>
      </p:sp>
    </p:spTree>
    <p:extLst>
      <p:ext uri="{BB962C8B-B14F-4D97-AF65-F5344CB8AC3E}">
        <p14:creationId xmlns:p14="http://schemas.microsoft.com/office/powerpoint/2010/main" val="8667203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a:cs typeface="Times New Roman"/>
              </a:rPr>
              <a:t>GE AP </a:t>
            </a:r>
            <a:r>
              <a:rPr lang="en-US" dirty="0" smtClean="0">
                <a:latin typeface="Times New Roman"/>
                <a:cs typeface="Times New Roman"/>
              </a:rPr>
              <a:t>Credit Policy</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pPr marL="0" indent="0">
              <a:buNone/>
            </a:pPr>
            <a:r>
              <a:rPr lang="en-US" dirty="0">
                <a:latin typeface="Times New Roman"/>
                <a:cs typeface="Times New Roman"/>
              </a:rPr>
              <a:t>A</a:t>
            </a:r>
            <a:r>
              <a:rPr lang="en-US" dirty="0" smtClean="0">
                <a:latin typeface="Times New Roman"/>
                <a:cs typeface="Times New Roman"/>
              </a:rPr>
              <a:t>ward </a:t>
            </a:r>
            <a:r>
              <a:rPr lang="en-US" dirty="0">
                <a:latin typeface="Times New Roman"/>
                <a:cs typeface="Times New Roman"/>
              </a:rPr>
              <a:t>a student who passes </a:t>
            </a:r>
            <a:r>
              <a:rPr lang="en-US" dirty="0" smtClean="0">
                <a:latin typeface="Times New Roman"/>
                <a:cs typeface="Times New Roman"/>
              </a:rPr>
              <a:t>a College </a:t>
            </a:r>
            <a:r>
              <a:rPr lang="en-US" dirty="0">
                <a:latin typeface="Times New Roman"/>
                <a:cs typeface="Times New Roman"/>
              </a:rPr>
              <a:t>Board Advanced Placement (AP) examination course credit for certain requirements in a course with subject matter similar to that of the AP examination. Each community college is required to post the most recent AP credit policy on its Internet Web site. If such a policy is not implemented for the entering class in the fall 2017 academic term, the California Community Colleges must adopt and implement, commencing with the 2017–18 academic year, the AP policy adopted by the California State University, the California State University General Education Advance Placement List (CSU GE AP List). (Link to AB 1985 </a:t>
            </a:r>
            <a:r>
              <a:rPr lang="en-US" u="sng" dirty="0">
                <a:latin typeface="Times New Roman"/>
                <a:cs typeface="Times New Roman"/>
                <a:hlinkClick r:id="rId2"/>
              </a:rPr>
              <a:t>http://www.legtrack.com/bills/leginfo.public.ca.gov/pub/15-16/bill/asm/ab_1951-2000/ab_1985_bill_20160923_chaptered.htm</a:t>
            </a:r>
            <a:r>
              <a:rPr lang="en-US" dirty="0">
                <a:latin typeface="Times New Roman"/>
                <a:cs typeface="Times New Roman"/>
              </a:rPr>
              <a:t>) </a:t>
            </a:r>
          </a:p>
        </p:txBody>
      </p:sp>
    </p:spTree>
    <p:extLst>
      <p:ext uri="{BB962C8B-B14F-4D97-AF65-F5344CB8AC3E}">
        <p14:creationId xmlns:p14="http://schemas.microsoft.com/office/powerpoint/2010/main" val="6565357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26">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185CD4"/>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555</TotalTime>
  <Words>3798</Words>
  <Application>Microsoft Macintosh PowerPoint</Application>
  <PresentationFormat>On-screen Show (4:3)</PresentationFormat>
  <Paragraphs>301</Paragraphs>
  <Slides>48</Slides>
  <Notes>2</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Clarity</vt:lpstr>
      <vt:lpstr>Educational Program Development, AB 1985, the ASCSU QRTF, and Intermediate Algebra Competency – What are they, what has been done, and what’s next?</vt:lpstr>
      <vt:lpstr>Overview</vt:lpstr>
      <vt:lpstr>Acronym Tutorial</vt:lpstr>
      <vt:lpstr>Paper on Effective Practices for Educational Program Development (Resolution 9.02 Spring 2016)</vt:lpstr>
      <vt:lpstr>Paper on Effective Practices for Educational Program Development</vt:lpstr>
      <vt:lpstr>Paper on Effective Practices for Educational Program Development</vt:lpstr>
      <vt:lpstr>Paper on Effective Practices for Educational Program Development</vt:lpstr>
      <vt:lpstr>Advanced Placement Examination General Education Credit Policy  (AB 1985)</vt:lpstr>
      <vt:lpstr>GE AP Credit Policy</vt:lpstr>
      <vt:lpstr>GE AP Credit Policy</vt:lpstr>
      <vt:lpstr>GE AP Credit Policy</vt:lpstr>
      <vt:lpstr>GE AP Credit</vt:lpstr>
      <vt:lpstr>GE AP Credit</vt:lpstr>
      <vt:lpstr>Academic Senate of the California State University Quantitative Reasoning Task Force Report and Recommendations (Resolution 15.01 Fall 2016)</vt:lpstr>
      <vt:lpstr>History – CCC Math Requirement</vt:lpstr>
      <vt:lpstr>CSU GE-Breadth Area B4 Mathematics and Quantitative Reasoning</vt:lpstr>
      <vt:lpstr>The Situation in a nutshell…</vt:lpstr>
      <vt:lpstr>The Situation in a nutshell…</vt:lpstr>
      <vt:lpstr>The Response in a nutshell…</vt:lpstr>
      <vt:lpstr>The Response in a nutshell…</vt:lpstr>
      <vt:lpstr>The Response in a nutshell…</vt:lpstr>
      <vt:lpstr>The Response in a nutshell…</vt:lpstr>
      <vt:lpstr>General Education—Quantitative Reasoning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ASCCC Response to ASCSU QRTF Report and Recommendations</vt:lpstr>
      <vt:lpstr>ASCCC Response to ASCSU QRTF Report and Recommendations</vt:lpstr>
      <vt:lpstr>ASCCC Response to ASCSU QRTF Report and Recommendations</vt:lpstr>
      <vt:lpstr>Intersegmental Curriculum Workgroup  (ICW)</vt:lpstr>
      <vt:lpstr>Intersegmental Curriculum Workgroup  (ICW)</vt:lpstr>
      <vt:lpstr>Intersegmental Curriculum Workgroup  (ICW)</vt:lpstr>
      <vt:lpstr>Intersegmental Curriculum Workgroup  (ICW)</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May</dc:creator>
  <cp:lastModifiedBy>Virginia May</cp:lastModifiedBy>
  <cp:revision>134</cp:revision>
  <dcterms:created xsi:type="dcterms:W3CDTF">2015-10-21T19:14:41Z</dcterms:created>
  <dcterms:modified xsi:type="dcterms:W3CDTF">2017-07-06T23:36:26Z</dcterms:modified>
</cp:coreProperties>
</file>