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3" autoAdjust="0"/>
    <p:restoredTop sz="75607" autoAdjust="0"/>
  </p:normalViewPr>
  <p:slideViewPr>
    <p:cSldViewPr snapToGrid="0">
      <p:cViewPr varScale="1">
        <p:scale>
          <a:sx n="33" d="100"/>
          <a:sy n="33" d="100"/>
        </p:scale>
        <p:origin x="-2520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94F8-6450-3547-8C76-D3FF854C8C0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7FAA-E8A2-3146-81D7-A130893B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8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04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7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5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4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5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DC644-E484-144A-918B-7DF9EAF9E8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6AE0-A8F2-7640-B244-8756CD326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F1BA-EE0F-2D40-AA06-318C24D38A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B813-F0FF-D643-9202-E83C17673B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039C-FFCA-3B44-AB7E-7C35E77AB2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2EF0-C4F0-5C45-AF9B-0F24D837C8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35D2-9D2E-3045-B398-13D704683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44ED-BCD6-AD42-B1F7-2A678C7BF8FD}" type="datetime1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A0D-26D6-6B49-ADD0-8C2E39B1D63A}" type="datetime1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161C-0DE9-CE40-A815-ABFEA7B9F1F6}" type="datetime1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5EF7CD-1303-3348-A335-D2D9E611C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9B5-4217-024F-B9AE-9B9093A5F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378-A31D-ED4D-81EA-C4ECBBEF0D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D2C7-3E81-B044-AEAA-5F0CF9571C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0FD-8B76-6840-B10B-A6140A0041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8712-05E5-8D49-A5A7-4D1E74DAC3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CD60-790B-A844-9E31-FE69281F51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.org/home" TargetMode="External"/><Relationship Id="rId4" Type="http://schemas.openxmlformats.org/officeDocument/2006/relationships/hyperlink" Target="http://www.asccc.org/sites/default/files/local_senates_handbook2015-web.pdf" TargetMode="External"/><Relationship Id="rId5" Type="http://schemas.openxmlformats.org/officeDocument/2006/relationships/hyperlink" Target="http://www.ccleague.org/i4a/pages/index.cfm?pageid=1" TargetMode="External"/><Relationship Id="rId6" Type="http://schemas.openxmlformats.org/officeDocument/2006/relationships/hyperlink" Target="mailto:davisondolores@fhda.edu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352" y="1288500"/>
            <a:ext cx="8891498" cy="1978701"/>
          </a:xfrm>
        </p:spPr>
        <p:txBody>
          <a:bodyPr/>
          <a:lstStyle/>
          <a:p>
            <a:pPr algn="l"/>
            <a:r>
              <a:rPr lang="en-US" dirty="0"/>
              <a:t>Board Policies and Academic Senates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91" y="3772133"/>
            <a:ext cx="10149688" cy="274506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Dolores Davison, Executive Committee, Facilitator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Didion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Rancho Santiago Community College District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Jason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Edington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Mendocino College</a:t>
            </a:r>
          </a:p>
          <a:p>
            <a:pPr algn="l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Corinna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Evett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Santiago Canyon College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Wheeler North, Executive Committee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Jane Wright, Community College League of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1" y="1018806"/>
            <a:ext cx="10515600" cy="81124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at Legalities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1" y="1830045"/>
            <a:ext cx="10515600" cy="209343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Legally Advised vs. Legally Required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Meeting the Letter of the Law &amp; Maintaining Collegial Governance Practices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Modifying Templates To Fit Local Practices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8" descr="We.jpg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-174"/>
          <a:stretch/>
        </p:blipFill>
        <p:spPr>
          <a:xfrm>
            <a:off x="840506" y="4036445"/>
            <a:ext cx="10515657" cy="2412739"/>
          </a:xfrm>
        </p:spPr>
      </p:pic>
      <p:pic>
        <p:nvPicPr>
          <p:cNvPr id="8" name="Content Placeholder 8" descr="W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-174"/>
          <a:stretch/>
        </p:blipFill>
        <p:spPr>
          <a:xfrm>
            <a:off x="836859" y="3905728"/>
            <a:ext cx="10519305" cy="2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006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Accentuating the Positive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3400"/>
              </a:spcBef>
            </a:pPr>
            <a:r>
              <a:rPr lang="en-US" sz="3600" dirty="0"/>
              <a:t>Good Vibrations</a:t>
            </a:r>
          </a:p>
          <a:p>
            <a:pPr>
              <a:spcBef>
                <a:spcPts val="3400"/>
              </a:spcBef>
            </a:pPr>
            <a:r>
              <a:rPr lang="en-US" sz="3600" dirty="0"/>
              <a:t>A Positive Tale of Two Colleges</a:t>
            </a:r>
          </a:p>
          <a:p>
            <a:pPr>
              <a:spcBef>
                <a:spcPts val="3400"/>
              </a:spcBef>
            </a:pPr>
            <a:r>
              <a:rPr lang="en-US" sz="3600" dirty="0"/>
              <a:t>Please share positive practices at your college.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 descr="Happy fingers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24604" r="5706" b="6400"/>
          <a:stretch/>
        </p:blipFill>
        <p:spPr/>
      </p:pic>
    </p:spTree>
    <p:extLst>
      <p:ext uri="{BB962C8B-B14F-4D97-AF65-F5344CB8AC3E}">
        <p14:creationId xmlns:p14="http://schemas.microsoft.com/office/powerpoint/2010/main" val="297096234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3697" y="5495324"/>
            <a:ext cx="10515600" cy="914401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 descr="question mark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" t="177" r="-230" b="-1173"/>
          <a:stretch/>
        </p:blipFill>
        <p:spPr>
          <a:xfrm>
            <a:off x="713696" y="117811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27064435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05" y="2091955"/>
            <a:ext cx="11728224" cy="4085008"/>
          </a:xfrm>
        </p:spPr>
        <p:txBody>
          <a:bodyPr/>
          <a:lstStyle/>
          <a:p>
            <a:r>
              <a:rPr lang="en-US" dirty="0" smtClean="0"/>
              <a:t>Academic Senate for California Community Colleges Website</a:t>
            </a:r>
          </a:p>
          <a:p>
            <a:pPr lvl="1"/>
            <a:r>
              <a:rPr lang="en-US" dirty="0">
                <a:hlinkClick r:id="rId3"/>
              </a:rPr>
              <a:t>http://www.asccc.org/</a:t>
            </a:r>
            <a:r>
              <a:rPr lang="en-US" dirty="0" smtClean="0">
                <a:hlinkClick r:id="rId3"/>
              </a:rPr>
              <a:t>home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Local Senates </a:t>
            </a:r>
            <a:r>
              <a:rPr lang="en-US" dirty="0" smtClean="0"/>
              <a:t>Handbook 2015 Edition</a:t>
            </a:r>
          </a:p>
          <a:p>
            <a:pPr lvl="1"/>
            <a:r>
              <a:rPr lang="en-US" dirty="0">
                <a:hlinkClick r:id="rId4"/>
              </a:rPr>
              <a:t>http://www.asccc.org/sites/default/files/local_senates_handbook2015-</a:t>
            </a:r>
            <a:r>
              <a:rPr lang="en-US" dirty="0" smtClean="0">
                <a:hlinkClick r:id="rId4"/>
              </a:rPr>
              <a:t>web.pdf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Community College League of California Website</a:t>
            </a:r>
          </a:p>
          <a:p>
            <a:pPr lvl="1"/>
            <a:r>
              <a:rPr lang="en-US" dirty="0">
                <a:hlinkClick r:id="rId5"/>
              </a:rPr>
              <a:t>http://www.ccleague.org/i4a/pages/index.cfm?pageid=</a:t>
            </a:r>
            <a:r>
              <a:rPr lang="en-US" dirty="0" smtClean="0">
                <a:hlinkClick r:id="rId5"/>
              </a:rPr>
              <a:t>1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Dolores Davison, Educational Policies Committee Chair</a:t>
            </a:r>
          </a:p>
          <a:p>
            <a:pPr lvl="1"/>
            <a:r>
              <a:rPr lang="en-US" dirty="0">
                <a:hlinkClick r:id="rId6"/>
              </a:rPr>
              <a:t>davisondolores@</a:t>
            </a:r>
            <a:r>
              <a:rPr lang="en-US" dirty="0" smtClean="0">
                <a:hlinkClick r:id="rId6"/>
              </a:rPr>
              <a:t>fhda.edu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380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960"/>
            <a:ext cx="10515600" cy="914401"/>
          </a:xfrm>
        </p:spPr>
        <p:txBody>
          <a:bodyPr/>
          <a:lstStyle/>
          <a:p>
            <a:pPr algn="ctr"/>
            <a:r>
              <a:rPr lang="en-US" dirty="0"/>
              <a:t>Thanks for Joining Us!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Placeholder 4" descr="succes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35366" r="-474" b="-203"/>
          <a:stretch/>
        </p:blipFill>
        <p:spPr>
          <a:xfrm>
            <a:off x="813299" y="1153212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214976649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Function of X Is 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is the function of a district’s Board of Trustees (BOT)?</a:t>
            </a:r>
          </a:p>
          <a:p>
            <a:pPr lvl="1"/>
            <a:r>
              <a:rPr lang="en-US" sz="2800" dirty="0"/>
              <a:t>Legal and Fiduciary</a:t>
            </a:r>
          </a:p>
          <a:p>
            <a:pPr lvl="1"/>
            <a:r>
              <a:rPr lang="en-US" sz="2800" dirty="0"/>
              <a:t>Mission, Goals, and Objectives</a:t>
            </a:r>
          </a:p>
          <a:p>
            <a:pPr lvl="1"/>
            <a:r>
              <a:rPr lang="en-US" sz="2800" dirty="0"/>
              <a:t>Budgets</a:t>
            </a:r>
          </a:p>
          <a:p>
            <a:pPr lvl="1"/>
            <a:r>
              <a:rPr lang="en-US" sz="2800" dirty="0"/>
              <a:t>Chancellor/College President Oversight</a:t>
            </a:r>
          </a:p>
          <a:p>
            <a:pPr lvl="1"/>
            <a:r>
              <a:rPr lang="en-US" sz="2800" dirty="0"/>
              <a:t>Policies</a:t>
            </a:r>
          </a:p>
          <a:p>
            <a:r>
              <a:rPr lang="en-US" sz="3200" dirty="0"/>
              <a:t>What is the difference between a BOT fulfilling responsibilities and micromanaging? </a:t>
            </a:r>
          </a:p>
        </p:txBody>
      </p:sp>
    </p:spTree>
    <p:extLst>
      <p:ext uri="{BB962C8B-B14F-4D97-AF65-F5344CB8AC3E}">
        <p14:creationId xmlns:p14="http://schemas.microsoft.com/office/powerpoint/2010/main" val="228477365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Overview of the P&amp;P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Foundation of the P&amp;P Service</a:t>
            </a:r>
          </a:p>
          <a:p>
            <a:pPr lvl="1"/>
            <a:r>
              <a:rPr lang="en-US" sz="2800" dirty="0"/>
              <a:t>Local control and flexibility</a:t>
            </a:r>
          </a:p>
          <a:p>
            <a:pPr lvl="1"/>
            <a:r>
              <a:rPr lang="en-US" sz="2800" dirty="0"/>
              <a:t>Decision-making processes</a:t>
            </a:r>
          </a:p>
          <a:p>
            <a:pPr lvl="1"/>
            <a:r>
              <a:rPr lang="en-US" sz="2800" b="1" dirty="0"/>
              <a:t>Minimum language</a:t>
            </a:r>
            <a:r>
              <a:rPr lang="en-US" sz="2800" dirty="0"/>
              <a:t> that is required</a:t>
            </a:r>
          </a:p>
          <a:p>
            <a:pPr lvl="1"/>
            <a:r>
              <a:rPr lang="en-US" sz="2800" b="1" dirty="0"/>
              <a:t>Differentiates between </a:t>
            </a:r>
            <a:r>
              <a:rPr lang="en-US" sz="2800" dirty="0"/>
              <a:t>policy and procedure</a:t>
            </a:r>
          </a:p>
          <a:p>
            <a:pPr lvl="1"/>
            <a:r>
              <a:rPr lang="en-US" sz="2800" b="1" dirty="0"/>
              <a:t>Based on </a:t>
            </a:r>
            <a:r>
              <a:rPr lang="en-US" sz="2800" dirty="0"/>
              <a:t>Federal/State Statutes, Regulations, and Court Cases as well as Accreditation Standards, Attorney General Office’s Legal Opinions, and Chancellor’s Office </a:t>
            </a:r>
            <a:r>
              <a:rPr lang="en-US" sz="2800" dirty="0" smtClean="0"/>
              <a:t>Opinions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570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 of the P&amp;P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91216" cy="4624568"/>
          </a:xfrm>
        </p:spPr>
        <p:txBody>
          <a:bodyPr>
            <a:normAutofit/>
          </a:bodyPr>
          <a:lstStyle/>
          <a:p>
            <a:r>
              <a:rPr lang="en-US" dirty="0"/>
              <a:t>Template language for 166 Board Policies and 217 Administrative Procedures = 383 Documents</a:t>
            </a:r>
          </a:p>
          <a:p>
            <a:r>
              <a:rPr lang="en-US" dirty="0" smtClean="0"/>
              <a:t>Policies</a:t>
            </a:r>
            <a:r>
              <a:rPr lang="en-US" dirty="0"/>
              <a:t>: Seven Chapters</a:t>
            </a:r>
          </a:p>
          <a:p>
            <a:pPr lvl="1"/>
            <a:r>
              <a:rPr lang="en-US" dirty="0"/>
              <a:t>Chapter 1: The District</a:t>
            </a:r>
          </a:p>
          <a:p>
            <a:pPr lvl="1"/>
            <a:r>
              <a:rPr lang="en-US" dirty="0"/>
              <a:t>Chapter 2: Board of Trustees</a:t>
            </a:r>
          </a:p>
          <a:p>
            <a:pPr lvl="1"/>
            <a:r>
              <a:rPr lang="en-US" dirty="0"/>
              <a:t>Chapter 3: General Institution</a:t>
            </a:r>
          </a:p>
          <a:p>
            <a:pPr lvl="1"/>
            <a:r>
              <a:rPr lang="en-US" dirty="0"/>
              <a:t>Chapter 4: Academic Affairs</a:t>
            </a:r>
          </a:p>
          <a:p>
            <a:pPr lvl="1"/>
            <a:r>
              <a:rPr lang="en-US" dirty="0"/>
              <a:t>Chapter 5: Student Services</a:t>
            </a:r>
          </a:p>
          <a:p>
            <a:pPr lvl="1"/>
            <a:r>
              <a:rPr lang="en-US" dirty="0"/>
              <a:t>Chapter 6: Business and Fiscal Affairs</a:t>
            </a:r>
          </a:p>
          <a:p>
            <a:pPr lvl="1"/>
            <a:r>
              <a:rPr lang="en-US" dirty="0"/>
              <a:t>Chapter 7: Human Resources</a:t>
            </a:r>
          </a:p>
          <a:p>
            <a:r>
              <a:rPr lang="en-US" dirty="0"/>
              <a:t>Procedures in all chapters except in Chapter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8877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Defining Policies &amp;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Policies (BP)</a:t>
            </a:r>
          </a:p>
          <a:p>
            <a:pPr lvl="1"/>
            <a:r>
              <a:rPr lang="en-US" dirty="0"/>
              <a:t>General goals and acceptable practices</a:t>
            </a:r>
          </a:p>
          <a:p>
            <a:pPr lvl="2"/>
            <a:r>
              <a:rPr lang="en-US" dirty="0"/>
              <a:t>Establish the “</a:t>
            </a:r>
            <a:r>
              <a:rPr lang="en-US" b="1" dirty="0"/>
              <a:t>what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Represent the </a:t>
            </a:r>
            <a:r>
              <a:rPr lang="en-US" b="1" dirty="0"/>
              <a:t>voice of the Board</a:t>
            </a:r>
          </a:p>
          <a:p>
            <a:pPr lvl="2"/>
            <a:r>
              <a:rPr lang="en-US" b="1" dirty="0"/>
              <a:t>Responsibility of the Board</a:t>
            </a:r>
          </a:p>
          <a:p>
            <a:pPr lvl="2"/>
            <a:r>
              <a:rPr lang="en-US" dirty="0"/>
              <a:t>Require official </a:t>
            </a:r>
            <a:r>
              <a:rPr lang="en-US" b="1" dirty="0"/>
              <a:t>Board Adoption</a:t>
            </a:r>
          </a:p>
          <a:p>
            <a:r>
              <a:rPr lang="en-US" dirty="0"/>
              <a:t>Administrative Procedures (AP)</a:t>
            </a:r>
          </a:p>
          <a:p>
            <a:pPr lvl="1"/>
            <a:r>
              <a:rPr lang="en-US" dirty="0"/>
              <a:t>Further define acceptable practices</a:t>
            </a:r>
          </a:p>
          <a:p>
            <a:pPr lvl="2"/>
            <a:r>
              <a:rPr lang="en-US" dirty="0"/>
              <a:t>Establish the “</a:t>
            </a:r>
            <a:r>
              <a:rPr lang="en-US" b="1" dirty="0"/>
              <a:t>how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Include the </a:t>
            </a:r>
            <a:r>
              <a:rPr lang="en-US" b="1" dirty="0"/>
              <a:t>prescriptive details</a:t>
            </a:r>
          </a:p>
          <a:p>
            <a:pPr lvl="2"/>
            <a:r>
              <a:rPr lang="en-US" b="1" dirty="0"/>
              <a:t>Responsibility of CEO </a:t>
            </a:r>
            <a:r>
              <a:rPr lang="en-US" dirty="0"/>
              <a:t>(Ed Code 70902, Accreditation Standards IV.B.5, IV.C.12, &amp; IV.D.1 &amp; BP 2430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7098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Classification Levels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Legally Required (LR)</a:t>
            </a:r>
          </a:p>
          <a:p>
            <a:pPr lvl="1"/>
            <a:r>
              <a:rPr lang="en-US" dirty="0"/>
              <a:t>Required by law, regulation, and/or accreditation</a:t>
            </a:r>
          </a:p>
          <a:p>
            <a:pPr lvl="1"/>
            <a:r>
              <a:rPr lang="en-US" dirty="0"/>
              <a:t>Must include certain elements</a:t>
            </a:r>
          </a:p>
          <a:p>
            <a:pPr lvl="1"/>
            <a:r>
              <a:rPr lang="en-US" dirty="0"/>
              <a:t>Not subject to major local variation</a:t>
            </a:r>
          </a:p>
          <a:p>
            <a:r>
              <a:rPr lang="en-US" dirty="0"/>
              <a:t>Legally Advised (LA)</a:t>
            </a:r>
          </a:p>
          <a:p>
            <a:pPr lvl="1"/>
            <a:r>
              <a:rPr lang="en-US" dirty="0"/>
              <a:t>Not specifically required by law or regulation</a:t>
            </a:r>
          </a:p>
          <a:p>
            <a:pPr lvl="1"/>
            <a:r>
              <a:rPr lang="en-US" dirty="0"/>
              <a:t>Essential to protect the District from potential liability</a:t>
            </a:r>
          </a:p>
          <a:p>
            <a:pPr lvl="1"/>
            <a:r>
              <a:rPr lang="en-US" dirty="0"/>
              <a:t>Subject to some local variation</a:t>
            </a:r>
          </a:p>
          <a:p>
            <a:r>
              <a:rPr lang="en-US" dirty="0"/>
              <a:t>Suggested as Good Practice (SUG)</a:t>
            </a:r>
          </a:p>
          <a:p>
            <a:pPr lvl="1"/>
            <a:r>
              <a:rPr lang="en-US" dirty="0"/>
              <a:t>Optional</a:t>
            </a:r>
          </a:p>
          <a:p>
            <a:pPr lvl="1"/>
            <a:r>
              <a:rPr lang="en-US" dirty="0"/>
              <a:t>Commonly found in District manuals</a:t>
            </a:r>
          </a:p>
          <a:p>
            <a:pPr lvl="1"/>
            <a:r>
              <a:rPr lang="en-US" dirty="0"/>
              <a:t>High degree of local variation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6210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Piper Picked a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16880"/>
          </a:xfrm>
        </p:spPr>
        <p:txBody>
          <a:bodyPr>
            <a:noAutofit/>
          </a:bodyPr>
          <a:lstStyle/>
          <a:p>
            <a:r>
              <a:rPr lang="en-US" sz="2800" dirty="0"/>
              <a:t>Is your college using the CCLC templates?</a:t>
            </a:r>
          </a:p>
          <a:p>
            <a:r>
              <a:rPr lang="en-US" sz="2800" dirty="0"/>
              <a:t>How does your local board of trustees use the templates?</a:t>
            </a:r>
          </a:p>
          <a:p>
            <a:r>
              <a:rPr lang="en-US" sz="2800" dirty="0"/>
              <a:t>What participatory governance process does your district follow when developing and implementing board policies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0" name="Content Placeholder 9" descr="peter piper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6" t="24544" r="5040" b="10985"/>
          <a:stretch/>
        </p:blipFill>
        <p:spPr>
          <a:xfrm>
            <a:off x="6172200" y="1711229"/>
            <a:ext cx="5181600" cy="45989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6987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Who Is Weighing In?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When developing and implementing board policies:</a:t>
            </a:r>
          </a:p>
          <a:p>
            <a:pPr lvl="1"/>
            <a:r>
              <a:rPr lang="en-US" sz="2800" dirty="0"/>
              <a:t>What is the role of local senates?</a:t>
            </a:r>
          </a:p>
          <a:p>
            <a:pPr lvl="1"/>
            <a:r>
              <a:rPr lang="en-US" sz="2800" dirty="0"/>
              <a:t>What is the role of local boards?</a:t>
            </a:r>
          </a:p>
          <a:p>
            <a:pPr lvl="1"/>
            <a:r>
              <a:rPr lang="en-US" sz="2800" dirty="0"/>
              <a:t>When should a local senate take action?</a:t>
            </a:r>
          </a:p>
          <a:p>
            <a:pPr lvl="2"/>
            <a:r>
              <a:rPr lang="en-US" sz="2600" dirty="0"/>
              <a:t>10 + 1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 descr="who from horton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t="5832" r="603" b="794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36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Outta Governance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dirty="0"/>
              <a:t>Although board policy templates from the CCLC are incredibly helpful, the following are important to remember: </a:t>
            </a:r>
          </a:p>
          <a:p>
            <a:pPr lvl="1"/>
            <a:r>
              <a:rPr lang="en-US" sz="3200" dirty="0"/>
              <a:t>This is a draft of new policies</a:t>
            </a:r>
          </a:p>
          <a:p>
            <a:pPr lvl="1"/>
            <a:r>
              <a:rPr lang="en-US" sz="3200" dirty="0"/>
              <a:t>These are not to be adopted as the final board policy </a:t>
            </a:r>
          </a:p>
          <a:p>
            <a:pPr lvl="1"/>
            <a:r>
              <a:rPr lang="en-US" sz="3200" dirty="0"/>
              <a:t>The draft policies are the minimum needed for compliance </a:t>
            </a:r>
          </a:p>
          <a:p>
            <a:pPr lvl="1"/>
            <a:r>
              <a:rPr lang="en-US" sz="3200" dirty="0"/>
              <a:t>For 10+1 academic and professional matters, Boards must consult the local academic senate when constructing and drafting changes to board policies and administrative procedures</a:t>
            </a:r>
          </a:p>
          <a:p>
            <a:pPr lvl="1"/>
            <a:r>
              <a:rPr lang="en-US" sz="3200" dirty="0"/>
              <a:t>Local senate review of these 10 + 1 policies is critical </a:t>
            </a:r>
            <a:r>
              <a:rPr lang="en-US" dirty="0"/>
              <a:t>      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8182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670</Words>
  <Application>Microsoft Macintosh PowerPoint</Application>
  <PresentationFormat>Custom</PresentationFormat>
  <Paragraphs>110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Office Theme</vt:lpstr>
      <vt:lpstr>Board Policies and Academic Senates</vt:lpstr>
      <vt:lpstr>The Function of X Is Y</vt:lpstr>
      <vt:lpstr>Overview of the P&amp;P Service</vt:lpstr>
      <vt:lpstr>Overview of the P&amp;P Service</vt:lpstr>
      <vt:lpstr>Defining Policies &amp; Procedures</vt:lpstr>
      <vt:lpstr>Classification Levels</vt:lpstr>
      <vt:lpstr>Peter Piper Picked a Process</vt:lpstr>
      <vt:lpstr>Which Who Is Weighing In?</vt:lpstr>
      <vt:lpstr>Straight Outta Governance</vt:lpstr>
      <vt:lpstr>Looking at Legalities</vt:lpstr>
      <vt:lpstr>Accentuating the Positive</vt:lpstr>
      <vt:lpstr>Any Questions?</vt:lpstr>
      <vt:lpstr>Rad Resources</vt:lpstr>
      <vt:lpstr>Thanks for Joining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HAWKS</cp:lastModifiedBy>
  <cp:revision>55</cp:revision>
  <dcterms:created xsi:type="dcterms:W3CDTF">2015-05-02T02:46:00Z</dcterms:created>
  <dcterms:modified xsi:type="dcterms:W3CDTF">2015-11-10T01:26:12Z</dcterms:modified>
</cp:coreProperties>
</file>