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4" r:id="rId7"/>
    <p:sldId id="262" r:id="rId8"/>
    <p:sldId id="265" r:id="rId9"/>
    <p:sldId id="263"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747"/>
  </p:normalViewPr>
  <p:slideViewPr>
    <p:cSldViewPr snapToGrid="0" snapToObjects="1">
      <p:cViewPr varScale="1">
        <p:scale>
          <a:sx n="86" d="100"/>
          <a:sy n="86" d="100"/>
        </p:scale>
        <p:origin x="8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extranet.cccco.edu/Portals/1/AA/BasicSkills/2016/AA16-11_NOI_BS_RFA60M_Final_Memo.pdf"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Skills Innovation</a:t>
            </a:r>
            <a:endParaRPr lang="en-US" dirty="0"/>
          </a:p>
        </p:txBody>
      </p:sp>
      <p:sp>
        <p:nvSpPr>
          <p:cNvPr id="3" name="Subtitle 2"/>
          <p:cNvSpPr>
            <a:spLocks noGrp="1"/>
          </p:cNvSpPr>
          <p:nvPr>
            <p:ph type="subTitle" idx="1"/>
          </p:nvPr>
        </p:nvSpPr>
        <p:spPr>
          <a:xfrm>
            <a:off x="2589213" y="4777379"/>
            <a:ext cx="8915399" cy="1923224"/>
          </a:xfrm>
        </p:spPr>
        <p:txBody>
          <a:bodyPr>
            <a:normAutofit/>
          </a:bodyPr>
          <a:lstStyle/>
          <a:p>
            <a:r>
              <a:rPr lang="en-US" dirty="0" smtClean="0"/>
              <a:t>Cheryl </a:t>
            </a:r>
            <a:r>
              <a:rPr lang="en-US" dirty="0" err="1" smtClean="0"/>
              <a:t>Aschenbach</a:t>
            </a:r>
            <a:r>
              <a:rPr lang="en-US" dirty="0" smtClean="0"/>
              <a:t>, ASCCC Executive Committee</a:t>
            </a:r>
          </a:p>
          <a:p>
            <a:r>
              <a:rPr lang="en-US" dirty="0" smtClean="0"/>
              <a:t>Michael </a:t>
            </a:r>
            <a:r>
              <a:rPr lang="en-US" dirty="0" err="1" smtClean="0"/>
              <a:t>Heumann</a:t>
            </a:r>
            <a:r>
              <a:rPr lang="en-US" dirty="0" smtClean="0"/>
              <a:t>, Imperial Valley College, ASCCC Basic Skills Committee</a:t>
            </a:r>
          </a:p>
          <a:p>
            <a:r>
              <a:rPr lang="en-US" dirty="0" smtClean="0"/>
              <a:t>Conan McKay, ASCCC Executive Committee</a:t>
            </a:r>
          </a:p>
          <a:p>
            <a:r>
              <a:rPr lang="en-US" dirty="0" smtClean="0"/>
              <a:t>April </a:t>
            </a:r>
            <a:r>
              <a:rPr lang="en-US" dirty="0" err="1" smtClean="0"/>
              <a:t>Pavlik</a:t>
            </a:r>
            <a:r>
              <a:rPr lang="en-US" dirty="0" smtClean="0"/>
              <a:t>, LA City College, ASCCC Basic Skills Committee</a:t>
            </a:r>
            <a:endParaRPr lang="en-US" dirty="0"/>
          </a:p>
        </p:txBody>
      </p:sp>
    </p:spTree>
    <p:extLst>
      <p:ext uri="{BB962C8B-B14F-4D97-AF65-F5344CB8AC3E}">
        <p14:creationId xmlns:p14="http://schemas.microsoft.com/office/powerpoint/2010/main" val="1102293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RFA for New Grant Awards in the California Community Colleges Basic Skill and Student Outcome Transformation (BSSOT) Program</a:t>
            </a:r>
          </a:p>
          <a:p>
            <a:pPr lvl="1"/>
            <a:r>
              <a:rPr lang="en-US" dirty="0">
                <a:hlinkClick r:id="rId2" invalidUrl="http://extranet.cccco.edu/Portals/1/AA/BasicSkills/2015-16 RFA/AA16-03_RFA_BS_StudentOutcomesTransformation_Memo.pdf"/>
              </a:rPr>
              <a:t>http://</a:t>
            </a:r>
            <a:r>
              <a:rPr lang="en-US" dirty="0" smtClean="0">
                <a:hlinkClick r:id="rId3" invalidUrl="http://extranet.cccco.edu/Portals/1/AA/BasicSkills/2015-16 RFA/AA16-03_RFA_BS_StudentOutcomesTransformation_Memo.pdf"/>
              </a:rPr>
              <a:t>extranet.cccco.edu/Portals/1/AA/BasicSkills/2015-16%20RFA/AA16-03_RFA_BS_StudentOutcomesTransformation_Memo.pdf</a:t>
            </a:r>
            <a:endParaRPr lang="en-US" dirty="0" smtClean="0"/>
          </a:p>
          <a:p>
            <a:r>
              <a:rPr lang="en-US" dirty="0" smtClean="0"/>
              <a:t>Notification of Intent to Award Community College BSSOT Program 2015-2016 Grants</a:t>
            </a:r>
            <a:endParaRPr lang="en-US" dirty="0"/>
          </a:p>
          <a:p>
            <a:pPr lvl="1"/>
            <a:r>
              <a:rPr lang="en-US" dirty="0">
                <a:hlinkClick r:id="rId4"/>
              </a:rPr>
              <a:t>http://</a:t>
            </a:r>
            <a:r>
              <a:rPr lang="en-US" dirty="0" smtClean="0">
                <a:hlinkClick r:id="rId4"/>
              </a:rPr>
              <a:t>extranet.cccco.edu/Portals/1/AA/BasicSkills/2016/AA16-11_NOI_BS_RFA60M_Final_Memo.pdf</a:t>
            </a:r>
            <a:endParaRPr lang="en-US" dirty="0" smtClean="0"/>
          </a:p>
          <a:p>
            <a:pPr lvl="1"/>
            <a:endParaRPr lang="en-US" dirty="0" smtClean="0"/>
          </a:p>
          <a:p>
            <a:endParaRPr lang="en-US" dirty="0"/>
          </a:p>
        </p:txBody>
      </p:sp>
    </p:spTree>
    <p:extLst>
      <p:ext uri="{BB962C8B-B14F-4D97-AF65-F5344CB8AC3E}">
        <p14:creationId xmlns:p14="http://schemas.microsoft.com/office/powerpoint/2010/main" val="206912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a:xfrm>
            <a:off x="2589212" y="2133600"/>
            <a:ext cx="8915400" cy="4447082"/>
          </a:xfrm>
        </p:spPr>
        <p:txBody>
          <a:bodyPr/>
          <a:lstStyle/>
          <a:p>
            <a:r>
              <a:rPr lang="en-US" sz="2400" dirty="0" smtClean="0"/>
              <a:t>Attendees will…</a:t>
            </a:r>
          </a:p>
          <a:p>
            <a:pPr lvl="1"/>
            <a:r>
              <a:rPr lang="en-US" sz="2000" dirty="0" smtClean="0"/>
              <a:t>Recognize intended state outcomes for basic skills, the initiatives designed to influence outcomes, and innovations encouraged within the initiatives.</a:t>
            </a:r>
          </a:p>
          <a:p>
            <a:pPr lvl="1"/>
            <a:r>
              <a:rPr lang="en-US" sz="2000" dirty="0" smtClean="0"/>
              <a:t>Understand the new Student Success in Basic Skills program and how it may impact local college basic skills funding, including how it excludes some traditional basic skills students</a:t>
            </a:r>
          </a:p>
          <a:p>
            <a:pPr lvl="1"/>
            <a:r>
              <a:rPr lang="en-US" sz="2000" dirty="0" smtClean="0"/>
              <a:t>Understand efforts underway to influence changes to funding formula for new Student Success in Basic Skills program to better include all populations served in basic skills</a:t>
            </a:r>
          </a:p>
        </p:txBody>
      </p:sp>
    </p:spTree>
    <p:extLst>
      <p:ext uri="{BB962C8B-B14F-4D97-AF65-F5344CB8AC3E}">
        <p14:creationId xmlns:p14="http://schemas.microsoft.com/office/powerpoint/2010/main" val="70795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Basic Skills in CA Community Colleges</a:t>
            </a:r>
            <a:endParaRPr lang="en-US" dirty="0"/>
          </a:p>
        </p:txBody>
      </p:sp>
      <p:sp>
        <p:nvSpPr>
          <p:cNvPr id="3" name="Content Placeholder 2"/>
          <p:cNvSpPr>
            <a:spLocks noGrp="1"/>
          </p:cNvSpPr>
          <p:nvPr>
            <p:ph idx="1"/>
          </p:nvPr>
        </p:nvSpPr>
        <p:spPr>
          <a:xfrm>
            <a:off x="2589212" y="2133599"/>
            <a:ext cx="8915400" cy="4567003"/>
          </a:xfrm>
        </p:spPr>
        <p:txBody>
          <a:bodyPr>
            <a:normAutofit lnSpcReduction="10000"/>
          </a:bodyPr>
          <a:lstStyle/>
          <a:p>
            <a:r>
              <a:rPr lang="en-US" sz="2000" dirty="0" smtClean="0"/>
              <a:t>As of 2016, more than 70% of entering students assess as underprepared for college-level math or English</a:t>
            </a:r>
          </a:p>
          <a:p>
            <a:r>
              <a:rPr lang="en-US" sz="2000" dirty="0" smtClean="0"/>
              <a:t>Nearly 2/3 of these students fail to complete a degree, a certificate, or transfer to a four-year college or university</a:t>
            </a:r>
          </a:p>
          <a:p>
            <a:r>
              <a:rPr lang="en-US" sz="2000" dirty="0" smtClean="0"/>
              <a:t>AB 770 (2015, Irwin) Basic Skills  and Student Outcomes Transformation Program</a:t>
            </a:r>
          </a:p>
          <a:p>
            <a:pPr lvl="1"/>
            <a:r>
              <a:rPr lang="en-US" sz="1800" dirty="0" smtClean="0"/>
              <a:t>$60 million of Prop 98 funds (one-time)</a:t>
            </a:r>
          </a:p>
          <a:p>
            <a:pPr lvl="1"/>
            <a:r>
              <a:rPr lang="en-US" sz="1800" dirty="0" smtClean="0"/>
              <a:t>Purpose: implement or expand innovations and redesign in the areas of assessment, student services, and instruction to improve the </a:t>
            </a:r>
            <a:r>
              <a:rPr lang="en-US" sz="1800" dirty="0"/>
              <a:t>progression rate of basic skills students from remedial education to college level instruction </a:t>
            </a:r>
            <a:endParaRPr lang="en-US" sz="1800" dirty="0" smtClean="0"/>
          </a:p>
          <a:p>
            <a:pPr lvl="1"/>
            <a:r>
              <a:rPr lang="en-US" sz="1800" dirty="0" smtClean="0"/>
              <a:t>Legal requirement that proposals must be evidence-based, centering on 6 innovations but allowing additional evidence-based strategies</a:t>
            </a:r>
            <a:endParaRPr lang="en-US" sz="1800" dirty="0"/>
          </a:p>
          <a:p>
            <a:pPr lvl="1"/>
            <a:r>
              <a:rPr lang="en-US" sz="1800" dirty="0" smtClean="0"/>
              <a:t>43 colleges funded through competitive process</a:t>
            </a:r>
          </a:p>
          <a:p>
            <a:pPr lvl="1"/>
            <a:endParaRPr lang="en-US" dirty="0" smtClean="0"/>
          </a:p>
          <a:p>
            <a:endParaRPr lang="en-US" dirty="0"/>
          </a:p>
        </p:txBody>
      </p:sp>
    </p:spTree>
    <p:extLst>
      <p:ext uri="{BB962C8B-B14F-4D97-AF65-F5344CB8AC3E}">
        <p14:creationId xmlns:p14="http://schemas.microsoft.com/office/powerpoint/2010/main" val="1549456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Student Success for Basic Skills</a:t>
            </a:r>
            <a:br>
              <a:rPr lang="en-US" dirty="0" smtClean="0"/>
            </a:br>
            <a:r>
              <a:rPr lang="en-US" dirty="0" smtClean="0"/>
              <a:t>AB 1602 (2016 Budget Bill)</a:t>
            </a:r>
            <a:endParaRPr lang="en-US" dirty="0"/>
          </a:p>
        </p:txBody>
      </p:sp>
      <p:sp>
        <p:nvSpPr>
          <p:cNvPr id="3" name="Content Placeholder 2"/>
          <p:cNvSpPr>
            <a:spLocks noGrp="1"/>
          </p:cNvSpPr>
          <p:nvPr>
            <p:ph idx="1"/>
          </p:nvPr>
        </p:nvSpPr>
        <p:spPr>
          <a:xfrm>
            <a:off x="2589212" y="2133600"/>
            <a:ext cx="8915400" cy="4724400"/>
          </a:xfrm>
        </p:spPr>
        <p:txBody>
          <a:bodyPr>
            <a:normAutofit/>
          </a:bodyPr>
          <a:lstStyle/>
          <a:p>
            <a:r>
              <a:rPr lang="en-US" sz="2000" dirty="0" smtClean="0"/>
              <a:t>Purpose: “Improve outcomes of students who enter college needing at least one course in English as a second language or basic skills, with particular emphasis on students transitioning from high school”</a:t>
            </a:r>
          </a:p>
          <a:p>
            <a:r>
              <a:rPr lang="en-US" sz="2000" dirty="0" err="1" smtClean="0"/>
              <a:t>Allowables</a:t>
            </a:r>
            <a:r>
              <a:rPr lang="en-US" sz="2000" dirty="0" smtClean="0"/>
              <a:t>:</a:t>
            </a:r>
          </a:p>
          <a:p>
            <a:pPr lvl="1"/>
            <a:r>
              <a:rPr lang="en-US" sz="1800" dirty="0" smtClean="0"/>
              <a:t>Implement or expand upon the use or application of evidence-based practices and principles identified in BSSOT program</a:t>
            </a:r>
          </a:p>
          <a:p>
            <a:pPr lvl="1"/>
            <a:r>
              <a:rPr lang="en-US" sz="1800" dirty="0" smtClean="0"/>
              <a:t>Accelerate adoption or utilization of open education resources (OER) in ESL or basic skills</a:t>
            </a:r>
          </a:p>
          <a:p>
            <a:pPr lvl="1"/>
            <a:r>
              <a:rPr lang="en-US" sz="1800" dirty="0" smtClean="0"/>
              <a:t>Collaborate with high schools and CSU to better align remedial instruction methodologies, curriculum, and course offerings</a:t>
            </a:r>
          </a:p>
          <a:p>
            <a:pPr lvl="1"/>
            <a:r>
              <a:rPr lang="en-US" sz="1800" dirty="0" smtClean="0"/>
              <a:t>Implement assessment and placement practices that increase likelihood of appropriate placement in college-level rather than basic skills courses</a:t>
            </a:r>
          </a:p>
        </p:txBody>
      </p:sp>
    </p:spTree>
    <p:extLst>
      <p:ext uri="{BB962C8B-B14F-4D97-AF65-F5344CB8AC3E}">
        <p14:creationId xmlns:p14="http://schemas.microsoft.com/office/powerpoint/2010/main" val="142911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a:t>
            </a:r>
            <a:br>
              <a:rPr lang="en-US" dirty="0" smtClean="0"/>
            </a:br>
            <a:r>
              <a:rPr lang="en-US" dirty="0" smtClean="0"/>
              <a:t>The Evidence-Based Practices</a:t>
            </a:r>
            <a:endParaRPr lang="en-US" dirty="0"/>
          </a:p>
        </p:txBody>
      </p:sp>
      <p:sp>
        <p:nvSpPr>
          <p:cNvPr id="3" name="Content Placeholder 2"/>
          <p:cNvSpPr>
            <a:spLocks noGrp="1"/>
          </p:cNvSpPr>
          <p:nvPr>
            <p:ph idx="1"/>
          </p:nvPr>
        </p:nvSpPr>
        <p:spPr>
          <a:xfrm>
            <a:off x="2589212" y="2133599"/>
            <a:ext cx="8915400" cy="4372131"/>
          </a:xfrm>
        </p:spPr>
        <p:txBody>
          <a:bodyPr>
            <a:normAutofit/>
          </a:bodyPr>
          <a:lstStyle/>
          <a:p>
            <a:r>
              <a:rPr lang="en-US" dirty="0" smtClean="0"/>
              <a:t>Adopt </a:t>
            </a:r>
            <a:r>
              <a:rPr lang="en-US" dirty="0"/>
              <a:t>placement tests or other student assessment indicators and related policies that may include multiple measures of student performance, including grades in high school courses, especially overall grade point average, results from the common assessment system, and input from </a:t>
            </a:r>
            <a:r>
              <a:rPr lang="en-US" dirty="0" smtClean="0"/>
              <a:t>counselors</a:t>
            </a:r>
          </a:p>
          <a:p>
            <a:r>
              <a:rPr lang="en-US" dirty="0"/>
              <a:t>Increase the placement of students directly in gateway English and mathematics courses that are transferable to the University of California or the California State University and career pathways, with remedial instruction integrated as appropriate for underprepared </a:t>
            </a:r>
            <a:r>
              <a:rPr lang="en-US" dirty="0" smtClean="0"/>
              <a:t>students</a:t>
            </a:r>
            <a:endParaRPr lang="en-US" dirty="0"/>
          </a:p>
          <a:p>
            <a:r>
              <a:rPr lang="en-US" dirty="0"/>
              <a:t>Align content in remedial courses with the students' programs of academic or vocational study to target students' actual needs and increase relevance. This method is intended to encourage the development of remedial instruction focused on a student's identified academic need informed by the student's intended course of study. </a:t>
            </a:r>
            <a:endParaRPr lang="en-US" dirty="0"/>
          </a:p>
        </p:txBody>
      </p:sp>
    </p:spTree>
    <p:extLst>
      <p:ext uri="{BB962C8B-B14F-4D97-AF65-F5344CB8AC3E}">
        <p14:creationId xmlns:p14="http://schemas.microsoft.com/office/powerpoint/2010/main" val="112330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 </a:t>
            </a:r>
            <a:br>
              <a:rPr lang="en-US" dirty="0"/>
            </a:br>
            <a:r>
              <a:rPr lang="en-US" dirty="0"/>
              <a:t>The Evidence-Based Practices</a:t>
            </a:r>
          </a:p>
        </p:txBody>
      </p:sp>
      <p:sp>
        <p:nvSpPr>
          <p:cNvPr id="3" name="Content Placeholder 2"/>
          <p:cNvSpPr>
            <a:spLocks noGrp="1"/>
          </p:cNvSpPr>
          <p:nvPr>
            <p:ph idx="1"/>
          </p:nvPr>
        </p:nvSpPr>
        <p:spPr>
          <a:xfrm>
            <a:off x="2589212" y="2133600"/>
            <a:ext cx="8915400" cy="4724400"/>
          </a:xfrm>
        </p:spPr>
        <p:txBody>
          <a:bodyPr>
            <a:normAutofit/>
          </a:bodyPr>
          <a:lstStyle/>
          <a:p>
            <a:r>
              <a:rPr lang="en-US" dirty="0"/>
              <a:t>Contextualize remedial instruction in foundational skills for the industry cluster, pathways, or both, in which students seeks to </a:t>
            </a:r>
            <a:r>
              <a:rPr lang="en-US" dirty="0" smtClean="0"/>
              <a:t>advance </a:t>
            </a:r>
          </a:p>
          <a:p>
            <a:r>
              <a:rPr lang="en-US" dirty="0"/>
              <a:t>Provide proactive student support services that are integrated with the </a:t>
            </a:r>
            <a:r>
              <a:rPr lang="en-US" dirty="0" smtClean="0"/>
              <a:t>instruction</a:t>
            </a:r>
            <a:r>
              <a:rPr lang="en-US" dirty="0"/>
              <a:t> </a:t>
            </a:r>
            <a:r>
              <a:rPr lang="en-US" dirty="0" smtClean="0"/>
              <a:t>(but not duplicative of other </a:t>
            </a:r>
            <a:r>
              <a:rPr lang="en-US" dirty="0"/>
              <a:t>services and programs, including Student Equity, the Student Success and Support Program, CAFYES, </a:t>
            </a:r>
            <a:r>
              <a:rPr lang="en-US" dirty="0" err="1"/>
              <a:t>CalWORKS</a:t>
            </a:r>
            <a:r>
              <a:rPr lang="en-US" dirty="0"/>
              <a:t>, EOPS/CARE, DSPS, and other student services-related </a:t>
            </a:r>
            <a:r>
              <a:rPr lang="en-US" dirty="0" smtClean="0"/>
              <a:t>programs)</a:t>
            </a:r>
          </a:p>
          <a:p>
            <a:r>
              <a:rPr lang="en-US" dirty="0"/>
              <a:t>Develop two- and three-course sequences, as appropriate, for completion of a college-level English or mathematics course, or both, for underprepared students, by utilizing technology, where appropriate, to enhance the adoption of the high impact practices specified in methods (1) to (5), </a:t>
            </a:r>
            <a:r>
              <a:rPr lang="en-US" dirty="0" smtClean="0"/>
              <a:t>inclusive</a:t>
            </a:r>
            <a:endParaRPr lang="en-US" dirty="0"/>
          </a:p>
          <a:p>
            <a:r>
              <a:rPr lang="en-US" dirty="0"/>
              <a:t>Implement other effective basic skills course strategies and practices not specified in methods (1) to (5), inclusive; subject to the college providing evidence that substantiates the practice is </a:t>
            </a:r>
            <a:r>
              <a:rPr lang="en-US" dirty="0" smtClean="0"/>
              <a:t>effective</a:t>
            </a:r>
            <a:endParaRPr lang="en-US" dirty="0"/>
          </a:p>
        </p:txBody>
      </p:sp>
    </p:spTree>
    <p:extLst>
      <p:ext uri="{BB962C8B-B14F-4D97-AF65-F5344CB8AC3E}">
        <p14:creationId xmlns:p14="http://schemas.microsoft.com/office/powerpoint/2010/main" val="56946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SSBS Funding Formula:</a:t>
            </a:r>
            <a:br>
              <a:rPr lang="en-US" dirty="0" smtClean="0"/>
            </a:br>
            <a:r>
              <a:rPr lang="en-US" dirty="0" smtClean="0"/>
              <a:t>Allocation	</a:t>
            </a:r>
            <a:endParaRPr lang="en-US" dirty="0"/>
          </a:p>
        </p:txBody>
      </p:sp>
      <p:sp>
        <p:nvSpPr>
          <p:cNvPr id="3" name="Content Placeholder 2"/>
          <p:cNvSpPr>
            <a:spLocks noGrp="1"/>
          </p:cNvSpPr>
          <p:nvPr>
            <p:ph idx="1"/>
          </p:nvPr>
        </p:nvSpPr>
        <p:spPr/>
        <p:txBody>
          <a:bodyPr>
            <a:normAutofit/>
          </a:bodyPr>
          <a:lstStyle/>
          <a:p>
            <a:r>
              <a:rPr lang="en-US" sz="2000" dirty="0" smtClean="0"/>
              <a:t>Increases BS funding from $18 million (BSI) to nearly $48 million (SSBS)</a:t>
            </a:r>
          </a:p>
          <a:p>
            <a:r>
              <a:rPr lang="en-US" sz="2000" dirty="0" smtClean="0"/>
              <a:t>Priority </a:t>
            </a:r>
            <a:r>
              <a:rPr lang="en-US" sz="2000" dirty="0"/>
              <a:t>for Basic Skills and Student Outcome Transformation (BSSOT) programs, so this year </a:t>
            </a:r>
            <a:r>
              <a:rPr lang="en-US" sz="2000" dirty="0" smtClean="0"/>
              <a:t>additional $30 </a:t>
            </a:r>
            <a:r>
              <a:rPr lang="en-US" sz="2000" dirty="0"/>
              <a:t>mil went to Eligible, Not Funded (ENF) BSSOT applicants; SSBS in effect for </a:t>
            </a:r>
            <a:r>
              <a:rPr lang="en-US" sz="2000" dirty="0" smtClean="0"/>
              <a:t>all in 2017-2018 </a:t>
            </a:r>
            <a:endParaRPr lang="en-US" sz="2000" dirty="0"/>
          </a:p>
          <a:p>
            <a:r>
              <a:rPr lang="en-US" sz="2000" dirty="0" smtClean="0"/>
              <a:t>Minimum allocation of $100,000 per college in applying district</a:t>
            </a:r>
          </a:p>
          <a:p>
            <a:r>
              <a:rPr lang="en-US" sz="2000" dirty="0" smtClean="0"/>
              <a:t>Commencing 2016-2017, distribution to be adjusted to ensure districts do not receive less from SSBS than from BSI in 2015-2016</a:t>
            </a:r>
          </a:p>
          <a:p>
            <a:r>
              <a:rPr lang="en-US" sz="2000" dirty="0" smtClean="0"/>
              <a:t>Commencing 2017-2018, bottom 5 performing colleges will be encouraged to apply tor technical assistance</a:t>
            </a:r>
          </a:p>
          <a:p>
            <a:endParaRPr lang="en-US" dirty="0"/>
          </a:p>
        </p:txBody>
      </p:sp>
    </p:spTree>
    <p:extLst>
      <p:ext uri="{BB962C8B-B14F-4D97-AF65-F5344CB8AC3E}">
        <p14:creationId xmlns:p14="http://schemas.microsoft.com/office/powerpoint/2010/main" val="436575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SSBS Funding Formula:</a:t>
            </a:r>
            <a:br>
              <a:rPr lang="en-US" dirty="0" smtClean="0"/>
            </a:br>
            <a:r>
              <a:rPr lang="en-US" dirty="0" smtClean="0"/>
              <a:t>Weights in Allocation Formula	</a:t>
            </a:r>
            <a:endParaRPr lang="en-US" dirty="0"/>
          </a:p>
        </p:txBody>
      </p:sp>
      <p:sp>
        <p:nvSpPr>
          <p:cNvPr id="3" name="Content Placeholder 2"/>
          <p:cNvSpPr>
            <a:spLocks noGrp="1"/>
          </p:cNvSpPr>
          <p:nvPr>
            <p:ph idx="1"/>
          </p:nvPr>
        </p:nvSpPr>
        <p:spPr>
          <a:xfrm>
            <a:off x="2589212" y="2133600"/>
            <a:ext cx="8915400" cy="4611974"/>
          </a:xfrm>
        </p:spPr>
        <p:txBody>
          <a:bodyPr>
            <a:normAutofit fontScale="92500"/>
          </a:bodyPr>
          <a:lstStyle/>
          <a:p>
            <a:r>
              <a:rPr lang="en-US" sz="2000" dirty="0" smtClean="0"/>
              <a:t>50%: Percentage of students receiving Board of Governors fee waiver who first enrolled in a course below transfer level in English, mathematics, or ESL AND subsequently complete a college-level course in the same subject within one year and within two years</a:t>
            </a:r>
          </a:p>
          <a:p>
            <a:r>
              <a:rPr lang="en-US" sz="2000" dirty="0" smtClean="0"/>
              <a:t>25%: Percentage of students receiving a Board of Governors fee waiver</a:t>
            </a:r>
          </a:p>
          <a:p>
            <a:r>
              <a:rPr lang="en-US" sz="2000" dirty="0" smtClean="0"/>
              <a:t>25%: Percentage of basic skills FTES in courses using evidence-based practices identified in BSSOT Program [Ed Code Section 88810 (a) (1) to (6)]</a:t>
            </a:r>
          </a:p>
          <a:p>
            <a:endParaRPr lang="en-US" sz="2000" dirty="0"/>
          </a:p>
          <a:p>
            <a:r>
              <a:rPr lang="en-US" sz="3600" dirty="0" smtClean="0"/>
              <a:t>Who is being left out?</a:t>
            </a:r>
          </a:p>
          <a:p>
            <a:r>
              <a:rPr lang="en-US" sz="3600" dirty="0" smtClean="0"/>
              <a:t>How will data be collected for funding?</a:t>
            </a:r>
          </a:p>
        </p:txBody>
      </p:sp>
    </p:spTree>
    <p:extLst>
      <p:ext uri="{BB962C8B-B14F-4D97-AF65-F5344CB8AC3E}">
        <p14:creationId xmlns:p14="http://schemas.microsoft.com/office/powerpoint/2010/main" val="18804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Efforts to influence formula		</a:t>
            </a:r>
            <a:endParaRPr lang="en-US" dirty="0"/>
          </a:p>
        </p:txBody>
      </p:sp>
      <p:sp>
        <p:nvSpPr>
          <p:cNvPr id="3" name="Content Placeholder 2"/>
          <p:cNvSpPr>
            <a:spLocks noGrp="1"/>
          </p:cNvSpPr>
          <p:nvPr>
            <p:ph idx="1"/>
          </p:nvPr>
        </p:nvSpPr>
        <p:spPr>
          <a:xfrm>
            <a:off x="2589212" y="2133600"/>
            <a:ext cx="8915400" cy="4492052"/>
          </a:xfrm>
        </p:spPr>
        <p:txBody>
          <a:bodyPr>
            <a:normAutofit fontScale="92500" lnSpcReduction="10000"/>
          </a:bodyPr>
          <a:lstStyle/>
          <a:p>
            <a:r>
              <a:rPr lang="en-US" sz="2200" dirty="0" smtClean="0"/>
              <a:t>Chancellor’s Office Basic Skills Advisory Committee (BSAC) met mid-September to discuss concerns and consider alternative measures for funding allocations</a:t>
            </a:r>
          </a:p>
          <a:p>
            <a:r>
              <a:rPr lang="en-US" sz="2200" dirty="0" smtClean="0"/>
              <a:t>Ideas: </a:t>
            </a:r>
          </a:p>
          <a:p>
            <a:pPr lvl="1"/>
            <a:r>
              <a:rPr lang="en-US" sz="1900" dirty="0" smtClean="0"/>
              <a:t>Continue to measure BS FTES rather than Transformation/Innovation FTES</a:t>
            </a:r>
          </a:p>
          <a:p>
            <a:pPr lvl="1"/>
            <a:r>
              <a:rPr lang="en-US" sz="1900" dirty="0" smtClean="0"/>
              <a:t>Measure % of noncredit students rather than % </a:t>
            </a:r>
            <a:r>
              <a:rPr lang="en-US" sz="1900" dirty="0" err="1" smtClean="0"/>
              <a:t>BoG</a:t>
            </a:r>
            <a:r>
              <a:rPr lang="en-US" sz="1900" dirty="0" smtClean="0"/>
              <a:t> Fee Waiver students</a:t>
            </a:r>
          </a:p>
          <a:p>
            <a:pPr lvl="1"/>
            <a:r>
              <a:rPr lang="en-US" sz="1900" dirty="0" smtClean="0"/>
              <a:t>Consider course completions, certificate completions, persistence in lieu of 50% completing college-level within 1 and 2 years</a:t>
            </a:r>
          </a:p>
          <a:p>
            <a:pPr lvl="1"/>
            <a:r>
              <a:rPr lang="en-US" sz="1900" dirty="0" smtClean="0"/>
              <a:t>Measure amount of time for students to complete BS sequence </a:t>
            </a:r>
          </a:p>
          <a:p>
            <a:pPr lvl="1"/>
            <a:r>
              <a:rPr lang="en-US" sz="1900" dirty="0" smtClean="0"/>
              <a:t>Other ideas?</a:t>
            </a:r>
          </a:p>
          <a:p>
            <a:r>
              <a:rPr lang="en-US" sz="2200" dirty="0" smtClean="0"/>
              <a:t>Mario Rodriguez, Vice-Chancellor of Finance and Facilities Planning, participated in discussion; he’s communicating with legislators and staffers</a:t>
            </a:r>
            <a:endParaRPr lang="en-US" sz="2200" dirty="0"/>
          </a:p>
        </p:txBody>
      </p:sp>
    </p:spTree>
    <p:extLst>
      <p:ext uri="{BB962C8B-B14F-4D97-AF65-F5344CB8AC3E}">
        <p14:creationId xmlns:p14="http://schemas.microsoft.com/office/powerpoint/2010/main" val="10273781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898</TotalTime>
  <Words>997</Words>
  <Application>Microsoft Macintosh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Wingdings 3</vt:lpstr>
      <vt:lpstr>Arial</vt:lpstr>
      <vt:lpstr>Wisp</vt:lpstr>
      <vt:lpstr>Basic Skills Innovation</vt:lpstr>
      <vt:lpstr>Outcomes</vt:lpstr>
      <vt:lpstr> Basic Skills in CA Community Colleges</vt:lpstr>
      <vt:lpstr>2016 Student Success for Basic Skills AB 1602 (2016 Budget Bill)</vt:lpstr>
      <vt:lpstr>Innovation:  The Evidence-Based Practices</vt:lpstr>
      <vt:lpstr>Innovation:  The Evidence-Based Practices</vt:lpstr>
      <vt:lpstr>SSBS Funding Formula: Allocation </vt:lpstr>
      <vt:lpstr>SSBS Funding Formula: Weights in Allocation Formula </vt:lpstr>
      <vt:lpstr>Efforts to influence formula  </vt:lpstr>
      <vt:lpstr>Resources</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Skills Innovation</dc:title>
  <dc:creator>Microsoft Office User</dc:creator>
  <cp:lastModifiedBy>Microsoft Office User</cp:lastModifiedBy>
  <cp:revision>18</cp:revision>
  <dcterms:created xsi:type="dcterms:W3CDTF">2016-11-03T03:24:19Z</dcterms:created>
  <dcterms:modified xsi:type="dcterms:W3CDTF">2016-11-03T18:22:51Z</dcterms:modified>
</cp:coreProperties>
</file>