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 id="2147483774" r:id="rId2"/>
  </p:sldMasterIdLst>
  <p:notesMasterIdLst>
    <p:notesMasterId r:id="rId25"/>
  </p:notesMasterIdLst>
  <p:handoutMasterIdLst>
    <p:handoutMasterId r:id="rId26"/>
  </p:handoutMasterIdLst>
  <p:sldIdLst>
    <p:sldId id="256" r:id="rId3"/>
    <p:sldId id="257" r:id="rId4"/>
    <p:sldId id="307" r:id="rId5"/>
    <p:sldId id="323" r:id="rId6"/>
    <p:sldId id="319" r:id="rId7"/>
    <p:sldId id="320" r:id="rId8"/>
    <p:sldId id="300" r:id="rId9"/>
    <p:sldId id="321" r:id="rId10"/>
    <p:sldId id="301" r:id="rId11"/>
    <p:sldId id="260" r:id="rId12"/>
    <p:sldId id="291" r:id="rId13"/>
    <p:sldId id="308" r:id="rId14"/>
    <p:sldId id="274" r:id="rId15"/>
    <p:sldId id="304" r:id="rId16"/>
    <p:sldId id="309" r:id="rId17"/>
    <p:sldId id="310" r:id="rId18"/>
    <p:sldId id="312" r:id="rId19"/>
    <p:sldId id="313" r:id="rId20"/>
    <p:sldId id="314" r:id="rId21"/>
    <p:sldId id="322" r:id="rId22"/>
    <p:sldId id="266"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38" autoAdjust="0"/>
  </p:normalViewPr>
  <p:slideViewPr>
    <p:cSldViewPr snapToGrid="0" snapToObjects="1" showGuides="1">
      <p:cViewPr>
        <p:scale>
          <a:sx n="57" d="100"/>
          <a:sy n="57" d="100"/>
        </p:scale>
        <p:origin x="-1440"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36371-D5E0-EE40-BCD3-B73362F41A68}" type="datetimeFigureOut">
              <a:rPr lang="en-US" smtClean="0"/>
              <a:t>11/3/2015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8F3FA7-CD37-FB42-BBE4-71F0161CB84E}" type="slidenum">
              <a:rPr lang="en-US" smtClean="0"/>
              <a:t>‹#›</a:t>
            </a:fld>
            <a:endParaRPr lang="en-US" dirty="0"/>
          </a:p>
        </p:txBody>
      </p:sp>
    </p:spTree>
    <p:extLst>
      <p:ext uri="{BB962C8B-B14F-4D97-AF65-F5344CB8AC3E}">
        <p14:creationId xmlns:p14="http://schemas.microsoft.com/office/powerpoint/2010/main" val="140566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7551F-4F9C-9F4B-AE33-3DD78B1D0FAE}" type="datetimeFigureOut">
              <a:rPr lang="en-US" smtClean="0"/>
              <a:t>11/3/2015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6094C-0097-9B40-A097-699330B7FAA6}" type="slidenum">
              <a:rPr lang="en-US" smtClean="0"/>
              <a:t>‹#›</a:t>
            </a:fld>
            <a:endParaRPr lang="en-US" dirty="0"/>
          </a:p>
        </p:txBody>
      </p:sp>
    </p:spTree>
    <p:extLst>
      <p:ext uri="{BB962C8B-B14F-4D97-AF65-F5344CB8AC3E}">
        <p14:creationId xmlns:p14="http://schemas.microsoft.com/office/powerpoint/2010/main" val="1701923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6094C-0097-9B40-A097-699330B7FAA6}" type="slidenum">
              <a:rPr lang="en-US" smtClean="0"/>
              <a:t>12</a:t>
            </a:fld>
            <a:endParaRPr lang="en-US" dirty="0"/>
          </a:p>
        </p:txBody>
      </p:sp>
    </p:spTree>
    <p:extLst>
      <p:ext uri="{BB962C8B-B14F-4D97-AF65-F5344CB8AC3E}">
        <p14:creationId xmlns:p14="http://schemas.microsoft.com/office/powerpoint/2010/main" val="3195542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69E29E33-B620-47F9-BB04-8846C2A5AFCC}" type="slidenum">
              <a:rPr kumimoji="0" lang="en-US" smtClean="0"/>
              <a:pPr/>
              <a:t>‹#›</a:t>
            </a:fld>
            <a:endParaRPr kumimoji="0"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B5EEC-C570-DF45-8B95-AE1D81DDF6A8}" type="slidenum">
              <a:rPr lang="en-US" smtClean="0"/>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BEEA638-2B37-6746-89CD-7A0F2BA1198C}" type="datetimeFigureOut">
              <a:rPr lang="en-US" smtClean="0"/>
              <a:t>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B5EEC-C570-DF45-8B95-AE1D81DDF6A8}" type="slidenum">
              <a:rPr lang="en-US" smtClean="0"/>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5EEC-C570-DF45-8B95-AE1D81DDF6A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5EEC-C570-DF45-8B95-AE1D81DDF6A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B5EEC-C570-DF45-8B95-AE1D81DDF6A8}"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B5EEC-C570-DF45-8B95-AE1D81DDF6A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EA638-2B37-6746-89CD-7A0F2BA1198C}" type="datetimeFigureOut">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13000"/>
          </a:blip>
          <a:srcRect/>
          <a:stretch>
            <a:fillRect/>
          </a:stretch>
        </a:blipFill>
        <a:effectLst/>
      </p:bgPr>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9"/>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BEEA638-2B37-6746-89CD-7A0F2BA1198C}" type="datetimeFigureOut">
              <a:rPr lang="en-US" smtClean="0"/>
              <a:t>11/3/2015</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962B5EEC-C570-DF45-8B95-AE1D81DDF6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BEEA638-2B37-6746-89CD-7A0F2BA1198C}" type="datetimeFigureOut">
              <a:rPr lang="en-US" smtClean="0"/>
              <a:t>11/3/2015</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62B5EEC-C570-DF45-8B95-AE1D81DDF6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mailto:jstanskas@valleycollege.edu"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4489"/>
            <a:ext cx="7772400" cy="2525962"/>
          </a:xfrm>
        </p:spPr>
        <p:txBody>
          <a:bodyPr>
            <a:noAutofit/>
          </a:bodyPr>
          <a:lstStyle/>
          <a:p>
            <a:r>
              <a:rPr lang="en-US" sz="4000" b="1" dirty="0"/>
              <a:t>The </a:t>
            </a:r>
            <a:r>
              <a:rPr lang="en-US" sz="4000" b="1" dirty="0" smtClean="0"/>
              <a:t>New Mission Frontier:      The </a:t>
            </a:r>
            <a:r>
              <a:rPr lang="en-US" sz="4000" b="1" dirty="0"/>
              <a:t>Community College Baccalaureate Degree </a:t>
            </a:r>
            <a:r>
              <a:rPr lang="en-US" sz="4000" b="1" dirty="0" smtClean="0"/>
              <a:t>Pilot </a:t>
            </a:r>
            <a:br>
              <a:rPr lang="en-US" sz="4000" b="1" dirty="0" smtClean="0"/>
            </a:br>
            <a:endParaRPr lang="en-US" sz="4000" dirty="0"/>
          </a:p>
        </p:txBody>
      </p:sp>
      <p:sp>
        <p:nvSpPr>
          <p:cNvPr id="3" name="Subtitle 2"/>
          <p:cNvSpPr>
            <a:spLocks noGrp="1"/>
          </p:cNvSpPr>
          <p:nvPr>
            <p:ph type="subTitle" idx="1"/>
          </p:nvPr>
        </p:nvSpPr>
        <p:spPr>
          <a:xfrm>
            <a:off x="914400" y="3163989"/>
            <a:ext cx="7342188" cy="2832532"/>
          </a:xfrm>
        </p:spPr>
        <p:txBody>
          <a:bodyPr>
            <a:normAutofit/>
          </a:bodyPr>
          <a:lstStyle/>
          <a:p>
            <a:r>
              <a:rPr lang="en-US" i="1" dirty="0" smtClean="0"/>
              <a:t>John </a:t>
            </a:r>
            <a:r>
              <a:rPr lang="en-US" i="1" dirty="0"/>
              <a:t>Stanskas,</a:t>
            </a:r>
            <a:r>
              <a:rPr lang="en-US" i="1" dirty="0" smtClean="0"/>
              <a:t> ASCCC Executive Committee</a:t>
            </a:r>
          </a:p>
          <a:p>
            <a:r>
              <a:rPr lang="en-US" i="1" smtClean="0"/>
              <a:t>Jolena</a:t>
            </a:r>
            <a:r>
              <a:rPr lang="en-US" i="1" dirty="0" smtClean="0"/>
              <a:t> Grande, Cypress College</a:t>
            </a:r>
          </a:p>
          <a:p>
            <a:r>
              <a:rPr lang="en-US" i="1" dirty="0" smtClean="0"/>
              <a:t>Jackie </a:t>
            </a:r>
            <a:r>
              <a:rPr lang="en-US" i="1" dirty="0" err="1" smtClean="0"/>
              <a:t>Escajeda</a:t>
            </a:r>
            <a:r>
              <a:rPr lang="en-US" i="1" dirty="0" smtClean="0"/>
              <a:t>, Chancellor’s Office</a:t>
            </a:r>
          </a:p>
          <a:p>
            <a:endParaRPr lang="en-US" i="1" dirty="0" smtClean="0"/>
          </a:p>
          <a:p>
            <a:r>
              <a:rPr lang="en-US" dirty="0" smtClean="0"/>
              <a:t>Fall Plenary Session</a:t>
            </a:r>
          </a:p>
          <a:p>
            <a:r>
              <a:rPr lang="en-US" dirty="0" smtClean="0"/>
              <a:t>November 2015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&amp; Professional</a:t>
            </a:r>
            <a:endParaRPr lang="en-US" dirty="0"/>
          </a:p>
        </p:txBody>
      </p:sp>
      <p:sp>
        <p:nvSpPr>
          <p:cNvPr id="3" name="Content Placeholder 2"/>
          <p:cNvSpPr>
            <a:spLocks noGrp="1"/>
          </p:cNvSpPr>
          <p:nvPr>
            <p:ph idx="1"/>
          </p:nvPr>
        </p:nvSpPr>
        <p:spPr>
          <a:xfrm>
            <a:off x="900112" y="1873913"/>
            <a:ext cx="7345363" cy="4191608"/>
          </a:xfrm>
        </p:spPr>
        <p:txBody>
          <a:bodyPr>
            <a:normAutofit/>
          </a:bodyPr>
          <a:lstStyle/>
          <a:p>
            <a:pPr>
              <a:buNone/>
            </a:pPr>
            <a:r>
              <a:rPr lang="en-US" dirty="0" smtClean="0"/>
              <a:t>	ASCCC formed a task force to work with the Chancellor’s Office and Pilot Colleges in setting parameters for the degrees</a:t>
            </a:r>
          </a:p>
          <a:p>
            <a:pPr lvl="1"/>
            <a:r>
              <a:rPr lang="en-US" sz="2400" dirty="0" smtClean="0"/>
              <a:t>John Stanskas, Chair</a:t>
            </a:r>
          </a:p>
          <a:p>
            <a:pPr lvl="1"/>
            <a:r>
              <a:rPr lang="en-US" sz="2400" dirty="0" smtClean="0"/>
              <a:t>Faculty representatives for general education, basic skills, counseling, articulation officers, CTE</a:t>
            </a:r>
          </a:p>
          <a:p>
            <a:pPr lvl="1"/>
            <a:r>
              <a:rPr lang="en-US" sz="2400" dirty="0" smtClean="0"/>
              <a:t>Chancellor’s Office Representation</a:t>
            </a:r>
          </a:p>
          <a:p>
            <a:pPr lvl="1"/>
            <a:r>
              <a:rPr lang="en-US" sz="2400" dirty="0" smtClean="0"/>
              <a:t>First meeting was April 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&amp; Professional</a:t>
            </a:r>
          </a:p>
        </p:txBody>
      </p:sp>
      <p:sp>
        <p:nvSpPr>
          <p:cNvPr id="3" name="Content Placeholder 2"/>
          <p:cNvSpPr>
            <a:spLocks noGrp="1"/>
          </p:cNvSpPr>
          <p:nvPr>
            <p:ph idx="1"/>
          </p:nvPr>
        </p:nvSpPr>
        <p:spPr/>
        <p:txBody>
          <a:bodyPr/>
          <a:lstStyle/>
          <a:p>
            <a:r>
              <a:rPr lang="en-US" dirty="0" smtClean="0"/>
              <a:t>Bachelor’s Degree Task Force of the ASCCC sought to  collect input from the field</a:t>
            </a:r>
          </a:p>
          <a:p>
            <a:r>
              <a:rPr lang="en-US" dirty="0" smtClean="0"/>
              <a:t>The Task Force + Pilot College Faculty met May 7</a:t>
            </a:r>
          </a:p>
          <a:p>
            <a:r>
              <a:rPr lang="en-US" dirty="0" smtClean="0"/>
              <a:t>CTE Leadership Breakout May 9</a:t>
            </a:r>
          </a:p>
          <a:p>
            <a:r>
              <a:rPr lang="en-US" dirty="0" smtClean="0"/>
              <a:t>Bachelor’s Degree Summit June 23</a:t>
            </a:r>
          </a:p>
          <a:p>
            <a:r>
              <a:rPr lang="en-US" dirty="0" smtClean="0"/>
              <a:t>Curriculum Institute Breakouts July 9-11</a:t>
            </a:r>
          </a:p>
          <a:p>
            <a:r>
              <a:rPr lang="en-US" dirty="0" smtClean="0"/>
              <a:t>Survey to the Community College Field at Large Sept</a:t>
            </a:r>
          </a:p>
        </p:txBody>
      </p:sp>
    </p:spTree>
    <p:extLst>
      <p:ext uri="{BB962C8B-B14F-4D97-AF65-F5344CB8AC3E}">
        <p14:creationId xmlns:p14="http://schemas.microsoft.com/office/powerpoint/2010/main" val="3929548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Considerations</a:t>
            </a:r>
            <a:endParaRPr lang="en-US" dirty="0"/>
          </a:p>
        </p:txBody>
      </p:sp>
      <p:sp>
        <p:nvSpPr>
          <p:cNvPr id="3" name="Content Placeholder 2"/>
          <p:cNvSpPr>
            <a:spLocks noGrp="1"/>
          </p:cNvSpPr>
          <p:nvPr>
            <p:ph idx="1"/>
          </p:nvPr>
        </p:nvSpPr>
        <p:spPr/>
        <p:txBody>
          <a:bodyPr>
            <a:normAutofit/>
          </a:bodyPr>
          <a:lstStyle/>
          <a:p>
            <a:r>
              <a:rPr lang="en-US" sz="3200" dirty="0" smtClean="0"/>
              <a:t>Public</a:t>
            </a:r>
          </a:p>
          <a:p>
            <a:r>
              <a:rPr lang="en-US" sz="3200" dirty="0" smtClean="0"/>
              <a:t>Legislature</a:t>
            </a:r>
          </a:p>
          <a:p>
            <a:r>
              <a:rPr lang="en-US" sz="3200" dirty="0" err="1" smtClean="0"/>
              <a:t>Intersegmental</a:t>
            </a:r>
            <a:r>
              <a:rPr lang="en-US" sz="3200" dirty="0" smtClean="0"/>
              <a:t> Systems</a:t>
            </a:r>
          </a:p>
          <a:p>
            <a:pPr lvl="1"/>
            <a:r>
              <a:rPr lang="en-US" sz="3000" dirty="0" smtClean="0"/>
              <a:t>CSU</a:t>
            </a:r>
          </a:p>
          <a:p>
            <a:pPr lvl="1"/>
            <a:r>
              <a:rPr lang="en-US" sz="3000" dirty="0" smtClean="0"/>
              <a:t>UC</a:t>
            </a:r>
          </a:p>
          <a:p>
            <a:pPr lvl="1"/>
            <a:endParaRPr lang="en-US" sz="3200" dirty="0" smtClean="0"/>
          </a:p>
          <a:p>
            <a:pPr lvl="1"/>
            <a:endParaRPr lang="en-US" sz="3200" dirty="0"/>
          </a:p>
        </p:txBody>
      </p:sp>
      <p:sp>
        <p:nvSpPr>
          <p:cNvPr id="4" name="TextBox 3"/>
          <p:cNvSpPr txBox="1"/>
          <p:nvPr/>
        </p:nvSpPr>
        <p:spPr>
          <a:xfrm>
            <a:off x="4724400" y="76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6546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Comes Next</a:t>
            </a:r>
          </a:p>
        </p:txBody>
      </p:sp>
      <p:sp>
        <p:nvSpPr>
          <p:cNvPr id="3" name="Content Placeholder 2"/>
          <p:cNvSpPr>
            <a:spLocks noGrp="1"/>
          </p:cNvSpPr>
          <p:nvPr>
            <p:ph idx="1"/>
          </p:nvPr>
        </p:nvSpPr>
        <p:spPr/>
        <p:txBody>
          <a:bodyPr/>
          <a:lstStyle/>
          <a:p>
            <a:r>
              <a:rPr lang="en-US" dirty="0" smtClean="0"/>
              <a:t>Pilot colleges plan to begin to offer upper division as early as Fall 2016</a:t>
            </a:r>
          </a:p>
          <a:p>
            <a:r>
              <a:rPr lang="en-US" dirty="0" smtClean="0"/>
              <a:t>Resolutions for the field to consider at the Fall 2015 Plenary Session (November)</a:t>
            </a:r>
          </a:p>
          <a:p>
            <a:r>
              <a:rPr lang="en-US" dirty="0" smtClean="0"/>
              <a:t>Title 5 changes and policy guidelines are required to accommodate new mission</a:t>
            </a:r>
          </a:p>
        </p:txBody>
      </p:sp>
    </p:spTree>
    <p:extLst>
      <p:ext uri="{BB962C8B-B14F-4D97-AF65-F5344CB8AC3E}">
        <p14:creationId xmlns:p14="http://schemas.microsoft.com/office/powerpoint/2010/main" val="3676882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Clock is Ticking</a:t>
            </a:r>
            <a:endParaRPr lang="en-US" dirty="0"/>
          </a:p>
        </p:txBody>
      </p:sp>
      <p:sp>
        <p:nvSpPr>
          <p:cNvPr id="3" name="Content Placeholder 2"/>
          <p:cNvSpPr>
            <a:spLocks noGrp="1"/>
          </p:cNvSpPr>
          <p:nvPr>
            <p:ph idx="1"/>
          </p:nvPr>
        </p:nvSpPr>
        <p:spPr/>
        <p:txBody>
          <a:bodyPr/>
          <a:lstStyle/>
          <a:p>
            <a:r>
              <a:rPr lang="en-US" dirty="0" smtClean="0"/>
              <a:t>    </a:t>
            </a:r>
          </a:p>
          <a:p>
            <a:endParaRPr lang="en-US" dirty="0"/>
          </a:p>
        </p:txBody>
      </p:sp>
      <p:pic>
        <p:nvPicPr>
          <p:cNvPr id="7" name="Picture 6"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128" y="1417638"/>
            <a:ext cx="5713141" cy="5296302"/>
          </a:xfrm>
          <a:prstGeom prst="rect">
            <a:avLst/>
          </a:prstGeom>
        </p:spPr>
      </p:pic>
    </p:spTree>
    <p:extLst>
      <p:ext uri="{BB962C8B-B14F-4D97-AF65-F5344CB8AC3E}">
        <p14:creationId xmlns:p14="http://schemas.microsoft.com/office/powerpoint/2010/main" val="2195586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Implementation Example</a:t>
            </a:r>
            <a:endParaRPr lang="en-US" dirty="0"/>
          </a:p>
        </p:txBody>
      </p:sp>
      <p:sp>
        <p:nvSpPr>
          <p:cNvPr id="3" name="Content Placeholder 2"/>
          <p:cNvSpPr>
            <a:spLocks noGrp="1"/>
          </p:cNvSpPr>
          <p:nvPr>
            <p:ph sz="quarter" idx="13"/>
          </p:nvPr>
        </p:nvSpPr>
        <p:spPr>
          <a:xfrm>
            <a:off x="276226" y="1298447"/>
            <a:ext cx="8593454" cy="5290611"/>
          </a:xfrm>
        </p:spPr>
        <p:txBody>
          <a:bodyPr/>
          <a:lstStyle/>
          <a:p>
            <a:r>
              <a:rPr lang="en-US" sz="2400" b="1" dirty="0" smtClean="0">
                <a:solidFill>
                  <a:schemeClr val="bg2">
                    <a:lumMod val="10000"/>
                  </a:schemeClr>
                </a:solidFill>
              </a:rPr>
              <a:t>Cypress College convened a campus advisory committee consisting of representatives from:</a:t>
            </a:r>
          </a:p>
          <a:p>
            <a:pPr lvl="1">
              <a:buFont typeface="Wingdings" panose="05000000000000000000" pitchFamily="2" charset="2"/>
              <a:buChar char="ü"/>
            </a:pPr>
            <a:r>
              <a:rPr lang="en-US" sz="2400" b="1" dirty="0" smtClean="0">
                <a:solidFill>
                  <a:schemeClr val="bg2">
                    <a:lumMod val="10000"/>
                  </a:schemeClr>
                </a:solidFill>
              </a:rPr>
              <a:t>Academic </a:t>
            </a:r>
            <a:r>
              <a:rPr lang="en-US" sz="2400" b="1" dirty="0">
                <a:solidFill>
                  <a:schemeClr val="bg2">
                    <a:lumMod val="10000"/>
                  </a:schemeClr>
                </a:solidFill>
              </a:rPr>
              <a:t>Senate</a:t>
            </a:r>
          </a:p>
          <a:p>
            <a:pPr lvl="1">
              <a:buFont typeface="Wingdings" panose="05000000000000000000" pitchFamily="2" charset="2"/>
              <a:buChar char="ü"/>
            </a:pPr>
            <a:r>
              <a:rPr lang="en-US" sz="2400" b="1" dirty="0" smtClean="0">
                <a:solidFill>
                  <a:schemeClr val="bg2">
                    <a:lumMod val="10000"/>
                  </a:schemeClr>
                </a:solidFill>
              </a:rPr>
              <a:t>Admissions and Records Office </a:t>
            </a:r>
            <a:endParaRPr lang="en-US" sz="2400" b="1" dirty="0">
              <a:solidFill>
                <a:schemeClr val="bg2">
                  <a:lumMod val="10000"/>
                </a:schemeClr>
              </a:solidFill>
            </a:endParaRPr>
          </a:p>
          <a:p>
            <a:pPr lvl="1">
              <a:buFont typeface="Wingdings" panose="05000000000000000000" pitchFamily="2" charset="2"/>
              <a:buChar char="ü"/>
            </a:pPr>
            <a:r>
              <a:rPr lang="en-US" sz="2400" b="1" dirty="0" smtClean="0">
                <a:solidFill>
                  <a:schemeClr val="bg2">
                    <a:lumMod val="10000"/>
                  </a:schemeClr>
                </a:solidFill>
              </a:rPr>
              <a:t>Counseling Division</a:t>
            </a:r>
          </a:p>
          <a:p>
            <a:pPr lvl="1">
              <a:buFont typeface="Wingdings" panose="05000000000000000000" pitchFamily="2" charset="2"/>
              <a:buChar char="ü"/>
            </a:pPr>
            <a:r>
              <a:rPr lang="en-US" sz="2400" b="1" dirty="0" smtClean="0">
                <a:solidFill>
                  <a:schemeClr val="bg2">
                    <a:lumMod val="10000"/>
                  </a:schemeClr>
                </a:solidFill>
              </a:rPr>
              <a:t>Curriculum Committee</a:t>
            </a:r>
            <a:endParaRPr lang="en-US" sz="2400" b="1" dirty="0">
              <a:solidFill>
                <a:schemeClr val="bg2">
                  <a:lumMod val="10000"/>
                </a:schemeClr>
              </a:solidFill>
            </a:endParaRPr>
          </a:p>
          <a:p>
            <a:pPr lvl="1">
              <a:buFont typeface="Wingdings" panose="05000000000000000000" pitchFamily="2" charset="2"/>
              <a:buChar char="ü"/>
            </a:pPr>
            <a:r>
              <a:rPr lang="en-US" sz="2400" b="1" dirty="0">
                <a:solidFill>
                  <a:schemeClr val="bg2">
                    <a:lumMod val="10000"/>
                  </a:schemeClr>
                </a:solidFill>
              </a:rPr>
              <a:t>Discipline </a:t>
            </a:r>
            <a:r>
              <a:rPr lang="en-US" sz="2400" b="1" dirty="0" smtClean="0">
                <a:solidFill>
                  <a:schemeClr val="bg2">
                    <a:lumMod val="10000"/>
                  </a:schemeClr>
                </a:solidFill>
              </a:rPr>
              <a:t>and General Education Faculty</a:t>
            </a:r>
            <a:endParaRPr lang="en-US" sz="2400" b="1" dirty="0">
              <a:solidFill>
                <a:schemeClr val="bg2">
                  <a:lumMod val="10000"/>
                </a:schemeClr>
              </a:solidFill>
            </a:endParaRPr>
          </a:p>
          <a:p>
            <a:pPr lvl="1">
              <a:buFont typeface="Wingdings" panose="05000000000000000000" pitchFamily="2" charset="2"/>
              <a:buChar char="ü"/>
            </a:pPr>
            <a:r>
              <a:rPr lang="en-US" sz="2400" b="1" dirty="0" smtClean="0">
                <a:solidFill>
                  <a:schemeClr val="bg2">
                    <a:lumMod val="10000"/>
                  </a:schemeClr>
                </a:solidFill>
              </a:rPr>
              <a:t>Financial Aid Office</a:t>
            </a:r>
          </a:p>
          <a:p>
            <a:pPr lvl="1">
              <a:buFont typeface="Wingdings" panose="05000000000000000000" pitchFamily="2" charset="2"/>
              <a:buChar char="ü"/>
            </a:pPr>
            <a:r>
              <a:rPr lang="en-US" sz="2400" b="1" dirty="0" smtClean="0">
                <a:solidFill>
                  <a:schemeClr val="bg2">
                    <a:lumMod val="10000"/>
                  </a:schemeClr>
                </a:solidFill>
              </a:rPr>
              <a:t>Library &amp; Learning Resources Staff </a:t>
            </a:r>
            <a:endParaRPr lang="en-US" sz="2400" b="1" dirty="0">
              <a:solidFill>
                <a:schemeClr val="bg2">
                  <a:lumMod val="10000"/>
                </a:schemeClr>
              </a:solidFill>
            </a:endParaRPr>
          </a:p>
          <a:p>
            <a:pPr lvl="1">
              <a:buFont typeface="Wingdings" panose="05000000000000000000" pitchFamily="2" charset="2"/>
              <a:buChar char="ü"/>
            </a:pPr>
            <a:r>
              <a:rPr lang="en-US" sz="2400" b="1" dirty="0" smtClean="0">
                <a:solidFill>
                  <a:schemeClr val="bg2">
                    <a:lumMod val="10000"/>
                  </a:schemeClr>
                </a:solidFill>
              </a:rPr>
              <a:t>Administration (Vice Presidents of Finance and Instruction; Instructional Dean and CTE Dean; Institutional Research)</a:t>
            </a:r>
          </a:p>
          <a:p>
            <a:pPr lvl="1">
              <a:buFont typeface="Wingdings" panose="05000000000000000000" pitchFamily="2" charset="2"/>
              <a:buChar char="ü"/>
            </a:pPr>
            <a:r>
              <a:rPr lang="en-US" sz="2400" b="1" dirty="0" smtClean="0">
                <a:solidFill>
                  <a:schemeClr val="bg2">
                    <a:lumMod val="10000"/>
                  </a:schemeClr>
                </a:solidFill>
              </a:rPr>
              <a:t>Campus and District Technology Staff</a:t>
            </a:r>
          </a:p>
          <a:p>
            <a:pPr lvl="1"/>
            <a:endParaRPr lang="en-US" sz="2400" dirty="0"/>
          </a:p>
        </p:txBody>
      </p:sp>
    </p:spTree>
    <p:extLst>
      <p:ext uri="{BB962C8B-B14F-4D97-AF65-F5344CB8AC3E}">
        <p14:creationId xmlns:p14="http://schemas.microsoft.com/office/powerpoint/2010/main" val="130381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Implementation Example</a:t>
            </a:r>
            <a:endParaRPr lang="en-US" dirty="0"/>
          </a:p>
        </p:txBody>
      </p:sp>
      <p:sp>
        <p:nvSpPr>
          <p:cNvPr id="3" name="Content Placeholder 2"/>
          <p:cNvSpPr>
            <a:spLocks noGrp="1"/>
          </p:cNvSpPr>
          <p:nvPr>
            <p:ph sz="quarter" idx="13"/>
          </p:nvPr>
        </p:nvSpPr>
        <p:spPr>
          <a:xfrm>
            <a:off x="276225" y="1298447"/>
            <a:ext cx="8593455" cy="5290611"/>
          </a:xfrm>
        </p:spPr>
        <p:txBody>
          <a:bodyPr/>
          <a:lstStyle/>
          <a:p>
            <a:pPr lvl="1">
              <a:buFont typeface="Wingdings" panose="05000000000000000000" pitchFamily="2" charset="2"/>
              <a:buChar char="ü"/>
            </a:pPr>
            <a:r>
              <a:rPr lang="en-US" sz="3600" b="1" dirty="0" smtClean="0">
                <a:solidFill>
                  <a:schemeClr val="bg2">
                    <a:lumMod val="10000"/>
                  </a:schemeClr>
                </a:solidFill>
              </a:rPr>
              <a:t>Academic Senate</a:t>
            </a:r>
          </a:p>
          <a:p>
            <a:pPr lvl="1">
              <a:buFont typeface="Wingdings" panose="05000000000000000000" pitchFamily="2" charset="2"/>
              <a:buChar char="ü"/>
            </a:pPr>
            <a:endParaRPr lang="en-US" sz="3600" b="1" dirty="0" smtClean="0">
              <a:solidFill>
                <a:schemeClr val="bg2">
                  <a:lumMod val="10000"/>
                </a:schemeClr>
              </a:solidFill>
            </a:endParaRPr>
          </a:p>
          <a:p>
            <a:pPr lvl="2">
              <a:buFont typeface="Wingdings" panose="05000000000000000000" pitchFamily="2" charset="2"/>
              <a:buChar char="ü"/>
            </a:pPr>
            <a:r>
              <a:rPr lang="en-US" sz="3200" b="1" dirty="0" smtClean="0">
                <a:solidFill>
                  <a:schemeClr val="bg2">
                    <a:lumMod val="10000"/>
                  </a:schemeClr>
                </a:solidFill>
              </a:rPr>
              <a:t>Determine what a generic bachelor degree will include</a:t>
            </a:r>
          </a:p>
          <a:p>
            <a:pPr lvl="2">
              <a:lnSpc>
                <a:spcPct val="150000"/>
              </a:lnSpc>
              <a:buFont typeface="Wingdings" panose="05000000000000000000" pitchFamily="2" charset="2"/>
              <a:buChar char="ü"/>
            </a:pPr>
            <a:r>
              <a:rPr lang="en-US" sz="3200" b="1" dirty="0" smtClean="0">
                <a:solidFill>
                  <a:schemeClr val="bg2">
                    <a:lumMod val="10000"/>
                  </a:schemeClr>
                </a:solidFill>
              </a:rPr>
              <a:t>what upper division courses will include</a:t>
            </a:r>
          </a:p>
          <a:p>
            <a:pPr lvl="2">
              <a:lnSpc>
                <a:spcPct val="150000"/>
              </a:lnSpc>
              <a:buFont typeface="Wingdings" panose="05000000000000000000" pitchFamily="2" charset="2"/>
              <a:buChar char="ü"/>
            </a:pPr>
            <a:r>
              <a:rPr lang="en-US" sz="3200" b="1" dirty="0" smtClean="0">
                <a:solidFill>
                  <a:schemeClr val="bg2">
                    <a:lumMod val="10000"/>
                  </a:schemeClr>
                </a:solidFill>
              </a:rPr>
              <a:t>timeline for curriculum submission</a:t>
            </a:r>
          </a:p>
          <a:p>
            <a:pPr lvl="2">
              <a:lnSpc>
                <a:spcPct val="150000"/>
              </a:lnSpc>
              <a:buFont typeface="Wingdings" panose="05000000000000000000" pitchFamily="2" charset="2"/>
              <a:buChar char="ü"/>
            </a:pPr>
            <a:r>
              <a:rPr lang="en-US" sz="3200" b="1" dirty="0" smtClean="0">
                <a:solidFill>
                  <a:schemeClr val="bg2">
                    <a:lumMod val="10000"/>
                  </a:schemeClr>
                </a:solidFill>
              </a:rPr>
              <a:t>substantive change documents for ACCJC</a:t>
            </a:r>
            <a:endParaRPr lang="en-US" sz="3200" dirty="0"/>
          </a:p>
        </p:txBody>
      </p:sp>
    </p:spTree>
    <p:extLst>
      <p:ext uri="{BB962C8B-B14F-4D97-AF65-F5344CB8AC3E}">
        <p14:creationId xmlns:p14="http://schemas.microsoft.com/office/powerpoint/2010/main" val="340234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Implementation Example</a:t>
            </a:r>
            <a:endParaRPr lang="en-US" dirty="0"/>
          </a:p>
        </p:txBody>
      </p:sp>
      <p:sp>
        <p:nvSpPr>
          <p:cNvPr id="3" name="Content Placeholder 2"/>
          <p:cNvSpPr>
            <a:spLocks noGrp="1"/>
          </p:cNvSpPr>
          <p:nvPr>
            <p:ph sz="quarter" idx="13"/>
          </p:nvPr>
        </p:nvSpPr>
        <p:spPr>
          <a:xfrm>
            <a:off x="276226" y="1298447"/>
            <a:ext cx="8593454" cy="5290611"/>
          </a:xfrm>
        </p:spPr>
        <p:txBody>
          <a:bodyPr/>
          <a:lstStyle/>
          <a:p>
            <a:pPr lvl="1">
              <a:buFont typeface="Wingdings" panose="05000000000000000000" pitchFamily="2" charset="2"/>
              <a:buChar char="ü"/>
            </a:pPr>
            <a:r>
              <a:rPr lang="en-US" sz="4000" b="1" dirty="0" smtClean="0">
                <a:solidFill>
                  <a:schemeClr val="bg2">
                    <a:lumMod val="10000"/>
                  </a:schemeClr>
                </a:solidFill>
              </a:rPr>
              <a:t>Counseling Division (Articulation Officer and </a:t>
            </a:r>
            <a:r>
              <a:rPr lang="en-US" sz="4000" b="1" dirty="0" err="1" smtClean="0">
                <a:solidFill>
                  <a:schemeClr val="bg2">
                    <a:lumMod val="10000"/>
                  </a:schemeClr>
                </a:solidFill>
              </a:rPr>
              <a:t>SSSP</a:t>
            </a:r>
            <a:r>
              <a:rPr lang="en-US" sz="4000" b="1" dirty="0">
                <a:solidFill>
                  <a:schemeClr val="bg2">
                    <a:lumMod val="10000"/>
                  </a:schemeClr>
                </a:solidFill>
              </a:rPr>
              <a:t> </a:t>
            </a:r>
            <a:r>
              <a:rPr lang="en-US" sz="4000" b="1" dirty="0" smtClean="0">
                <a:solidFill>
                  <a:schemeClr val="bg2">
                    <a:lumMod val="10000"/>
                  </a:schemeClr>
                </a:solidFill>
              </a:rPr>
              <a:t>&amp; Student Equity Directors)</a:t>
            </a:r>
          </a:p>
          <a:p>
            <a:pPr lvl="1">
              <a:buFont typeface="Wingdings" panose="05000000000000000000" pitchFamily="2" charset="2"/>
              <a:buChar char="ü"/>
            </a:pPr>
            <a:r>
              <a:rPr lang="en-US" sz="2400" b="1" dirty="0" smtClean="0"/>
              <a:t>Designate a counselor for baccalaureate students</a:t>
            </a:r>
          </a:p>
          <a:p>
            <a:pPr lvl="1">
              <a:buFont typeface="Wingdings" panose="05000000000000000000" pitchFamily="2" charset="2"/>
              <a:buChar char="ü"/>
            </a:pPr>
            <a:r>
              <a:rPr lang="en-US" sz="2400" b="1" dirty="0" smtClean="0"/>
              <a:t>Design an educational plan for different scenarios of applicants</a:t>
            </a:r>
          </a:p>
          <a:p>
            <a:pPr lvl="1">
              <a:buFont typeface="Wingdings" panose="05000000000000000000" pitchFamily="2" charset="2"/>
              <a:buChar char="ü"/>
            </a:pPr>
            <a:r>
              <a:rPr lang="en-US" sz="2400" b="1" dirty="0" smtClean="0"/>
              <a:t>Discuss the transferability of CSU coursework</a:t>
            </a:r>
          </a:p>
          <a:p>
            <a:pPr lvl="1">
              <a:buFont typeface="Wingdings" panose="05000000000000000000" pitchFamily="2" charset="2"/>
              <a:buChar char="ü"/>
            </a:pPr>
            <a:r>
              <a:rPr lang="en-US" sz="2400" b="1" dirty="0" smtClean="0"/>
              <a:t>Determine what changes need to be made to the college catalog</a:t>
            </a:r>
          </a:p>
          <a:p>
            <a:pPr lvl="1">
              <a:buFont typeface="Wingdings" panose="05000000000000000000" pitchFamily="2" charset="2"/>
              <a:buChar char="ü"/>
            </a:pPr>
            <a:r>
              <a:rPr lang="en-US" sz="2400" b="1" dirty="0" smtClean="0"/>
              <a:t>Discuss the </a:t>
            </a:r>
            <a:r>
              <a:rPr lang="en-US" sz="2400" b="1" dirty="0" err="1" smtClean="0"/>
              <a:t>DegreeWorks</a:t>
            </a:r>
            <a:r>
              <a:rPr lang="en-US" sz="2400" b="1" dirty="0" smtClean="0"/>
              <a:t> challenges</a:t>
            </a:r>
            <a:endParaRPr lang="en-US" sz="2400" b="1" dirty="0"/>
          </a:p>
        </p:txBody>
      </p:sp>
    </p:spTree>
    <p:extLst>
      <p:ext uri="{BB962C8B-B14F-4D97-AF65-F5344CB8AC3E}">
        <p14:creationId xmlns:p14="http://schemas.microsoft.com/office/powerpoint/2010/main" val="156160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Implementation Example</a:t>
            </a:r>
            <a:endParaRPr lang="en-US" dirty="0"/>
          </a:p>
        </p:txBody>
      </p:sp>
      <p:sp>
        <p:nvSpPr>
          <p:cNvPr id="3" name="Content Placeholder 2"/>
          <p:cNvSpPr>
            <a:spLocks noGrp="1"/>
          </p:cNvSpPr>
          <p:nvPr>
            <p:ph sz="quarter" idx="13"/>
          </p:nvPr>
        </p:nvSpPr>
        <p:spPr>
          <a:xfrm>
            <a:off x="276226" y="1298447"/>
            <a:ext cx="8593454" cy="5290611"/>
          </a:xfrm>
        </p:spPr>
        <p:txBody>
          <a:bodyPr>
            <a:normAutofit/>
          </a:bodyPr>
          <a:lstStyle/>
          <a:p>
            <a:pPr lvl="1">
              <a:buFont typeface="Wingdings" panose="05000000000000000000" pitchFamily="2" charset="2"/>
              <a:buChar char="ü"/>
            </a:pPr>
            <a:r>
              <a:rPr lang="en-US" sz="4400" b="1" dirty="0" smtClean="0">
                <a:solidFill>
                  <a:schemeClr val="bg2">
                    <a:lumMod val="10000"/>
                  </a:schemeClr>
                </a:solidFill>
              </a:rPr>
              <a:t>Curriculum Committee</a:t>
            </a:r>
          </a:p>
          <a:p>
            <a:pPr lvl="1">
              <a:buFont typeface="Wingdings" panose="05000000000000000000" pitchFamily="2" charset="2"/>
              <a:buChar char="ü"/>
            </a:pPr>
            <a:r>
              <a:rPr lang="en-US" sz="2800" b="1" dirty="0" smtClean="0"/>
              <a:t>In tandem with the Academic Senate, determine the upper division requirements and degree completion </a:t>
            </a:r>
          </a:p>
          <a:p>
            <a:pPr lvl="1">
              <a:buFont typeface="Wingdings" panose="05000000000000000000" pitchFamily="2" charset="2"/>
              <a:buChar char="ü"/>
            </a:pPr>
            <a:r>
              <a:rPr lang="en-US" sz="2800" b="1" dirty="0" smtClean="0"/>
              <a:t>Establish process for submitting the courses to the local committee</a:t>
            </a:r>
          </a:p>
          <a:p>
            <a:pPr lvl="1">
              <a:buFont typeface="Wingdings" panose="05000000000000000000" pitchFamily="2" charset="2"/>
              <a:buChar char="ü"/>
            </a:pPr>
            <a:r>
              <a:rPr lang="en-US" sz="2800" b="1" dirty="0" smtClean="0"/>
              <a:t>Determine what changes need to be made to accommodate the state submission deadlines</a:t>
            </a:r>
          </a:p>
          <a:p>
            <a:pPr lvl="1">
              <a:buFont typeface="Wingdings" panose="05000000000000000000" pitchFamily="2" charset="2"/>
              <a:buChar char="ü"/>
            </a:pPr>
            <a:r>
              <a:rPr lang="en-US" sz="2800" b="1" dirty="0" smtClean="0"/>
              <a:t>Draft the program curriculum for inclusion in ACCJC substantive change documents</a:t>
            </a:r>
          </a:p>
          <a:p>
            <a:pPr lvl="1">
              <a:buFont typeface="Wingdings" panose="05000000000000000000" pitchFamily="2" charset="2"/>
              <a:buChar char="ü"/>
            </a:pPr>
            <a:endParaRPr lang="en-US" dirty="0"/>
          </a:p>
        </p:txBody>
      </p:sp>
    </p:spTree>
    <p:extLst>
      <p:ext uri="{BB962C8B-B14F-4D97-AF65-F5344CB8AC3E}">
        <p14:creationId xmlns:p14="http://schemas.microsoft.com/office/powerpoint/2010/main" val="241953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Implementation Example</a:t>
            </a:r>
            <a:endParaRPr lang="en-US" dirty="0"/>
          </a:p>
        </p:txBody>
      </p:sp>
      <p:sp>
        <p:nvSpPr>
          <p:cNvPr id="3" name="Content Placeholder 2"/>
          <p:cNvSpPr>
            <a:spLocks noGrp="1"/>
          </p:cNvSpPr>
          <p:nvPr>
            <p:ph sz="quarter" idx="13"/>
          </p:nvPr>
        </p:nvSpPr>
        <p:spPr>
          <a:xfrm>
            <a:off x="276226" y="1298447"/>
            <a:ext cx="8593454" cy="5290611"/>
          </a:xfrm>
        </p:spPr>
        <p:txBody>
          <a:bodyPr>
            <a:normAutofit lnSpcReduction="10000"/>
          </a:bodyPr>
          <a:lstStyle/>
          <a:p>
            <a:pPr>
              <a:buFont typeface="Wingdings" panose="05000000000000000000" pitchFamily="2" charset="2"/>
              <a:buChar char="ü"/>
            </a:pPr>
            <a:r>
              <a:rPr lang="en-US" sz="4000" b="1" dirty="0" smtClean="0">
                <a:solidFill>
                  <a:schemeClr val="bg2">
                    <a:lumMod val="10000"/>
                  </a:schemeClr>
                </a:solidFill>
              </a:rPr>
              <a:t>Discipline and General Education Faculty</a:t>
            </a:r>
          </a:p>
          <a:p>
            <a:pPr lvl="1">
              <a:buFont typeface="Wingdings" panose="05000000000000000000" pitchFamily="2" charset="2"/>
              <a:buChar char="ü"/>
            </a:pPr>
            <a:r>
              <a:rPr lang="en-US" sz="3200" b="1" dirty="0" smtClean="0">
                <a:solidFill>
                  <a:schemeClr val="bg2">
                    <a:lumMod val="10000"/>
                  </a:schemeClr>
                </a:solidFill>
              </a:rPr>
              <a:t>Determine what graduation requirements will be expected</a:t>
            </a:r>
          </a:p>
          <a:p>
            <a:pPr lvl="1">
              <a:buFont typeface="Wingdings" panose="05000000000000000000" pitchFamily="2" charset="2"/>
              <a:buChar char="ü"/>
            </a:pPr>
            <a:r>
              <a:rPr lang="en-US" sz="3200" b="1" dirty="0" smtClean="0">
                <a:solidFill>
                  <a:schemeClr val="bg2">
                    <a:lumMod val="10000"/>
                  </a:schemeClr>
                </a:solidFill>
              </a:rPr>
              <a:t>Enlist GE faculty to write upper division curriculum</a:t>
            </a:r>
          </a:p>
          <a:p>
            <a:pPr lvl="1">
              <a:buFont typeface="Wingdings" panose="05000000000000000000" pitchFamily="2" charset="2"/>
              <a:buChar char="ü"/>
            </a:pPr>
            <a:r>
              <a:rPr lang="en-US" sz="3200" b="1" dirty="0" smtClean="0">
                <a:solidFill>
                  <a:schemeClr val="bg2">
                    <a:lumMod val="10000"/>
                  </a:schemeClr>
                </a:solidFill>
              </a:rPr>
              <a:t>Support discipline faculty in developing courses</a:t>
            </a:r>
          </a:p>
          <a:p>
            <a:pPr lvl="1">
              <a:buFont typeface="Wingdings" panose="05000000000000000000" pitchFamily="2" charset="2"/>
              <a:buChar char="ü"/>
            </a:pPr>
            <a:r>
              <a:rPr lang="en-US" sz="3200" b="1" dirty="0" smtClean="0">
                <a:solidFill>
                  <a:schemeClr val="bg2">
                    <a:lumMod val="10000"/>
                  </a:schemeClr>
                </a:solidFill>
              </a:rPr>
              <a:t>Determine level of professional development necessary</a:t>
            </a:r>
            <a:endParaRPr lang="en-US" sz="3200" dirty="0"/>
          </a:p>
        </p:txBody>
      </p:sp>
    </p:spTree>
    <p:extLst>
      <p:ext uri="{BB962C8B-B14F-4D97-AF65-F5344CB8AC3E}">
        <p14:creationId xmlns:p14="http://schemas.microsoft.com/office/powerpoint/2010/main" val="234879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Background</a:t>
            </a:r>
            <a:endParaRPr lang="en-US" sz="4400" dirty="0"/>
          </a:p>
        </p:txBody>
      </p:sp>
      <p:sp>
        <p:nvSpPr>
          <p:cNvPr id="3" name="Content Placeholder 2"/>
          <p:cNvSpPr>
            <a:spLocks noGrp="1"/>
          </p:cNvSpPr>
          <p:nvPr>
            <p:ph idx="1"/>
          </p:nvPr>
        </p:nvSpPr>
        <p:spPr/>
        <p:txBody>
          <a:bodyPr>
            <a:normAutofit fontScale="85000" lnSpcReduction="20000"/>
          </a:bodyPr>
          <a:lstStyle/>
          <a:p>
            <a:r>
              <a:rPr lang="en-US" dirty="0" smtClean="0"/>
              <a:t>There are </a:t>
            </a:r>
            <a:r>
              <a:rPr lang="en-US" dirty="0"/>
              <a:t>21 states </a:t>
            </a:r>
            <a:r>
              <a:rPr lang="en-US" dirty="0" smtClean="0"/>
              <a:t>with more than 50 community colleges offering baccalaureate degrees</a:t>
            </a:r>
          </a:p>
          <a:p>
            <a:r>
              <a:rPr lang="en-US" dirty="0" smtClean="0"/>
              <a:t>SB 850 (Block, 2014) was signed by Governor Brown on September 28, 2014</a:t>
            </a:r>
          </a:p>
          <a:p>
            <a:r>
              <a:rPr lang="en-US" dirty="0"/>
              <a:t>The Chancellor’s Office released the </a:t>
            </a:r>
            <a:r>
              <a:rPr lang="en-US" dirty="0" smtClean="0"/>
              <a:t>Application to Participate on </a:t>
            </a:r>
            <a:r>
              <a:rPr lang="en-US" dirty="0"/>
              <a:t>November </a:t>
            </a:r>
            <a:r>
              <a:rPr lang="en-US" dirty="0" smtClean="0"/>
              <a:t>21, 2014 with a deadline of December 19, 2014 </a:t>
            </a:r>
          </a:p>
          <a:p>
            <a:r>
              <a:rPr lang="en-US" dirty="0" smtClean="0"/>
              <a:t>34 applications were received</a:t>
            </a:r>
            <a:endParaRPr lang="en-US" dirty="0"/>
          </a:p>
          <a:p>
            <a:r>
              <a:rPr lang="en-US" dirty="0" smtClean="0"/>
              <a:t>Steps of the Application Review included: Applicant webinar, FAQs, recruitment of readers, Readers’ webinar, distribution of applications to readers, collection of scores, ranking scores, and making recommendations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Overall Assessment Thus Far</a:t>
            </a:r>
            <a:endParaRPr lang="en-US" sz="4400" b="1" dirty="0"/>
          </a:p>
        </p:txBody>
      </p:sp>
      <p:sp>
        <p:nvSpPr>
          <p:cNvPr id="3" name="Content Placeholder 2"/>
          <p:cNvSpPr>
            <a:spLocks noGrp="1"/>
          </p:cNvSpPr>
          <p:nvPr>
            <p:ph sz="quarter" idx="13"/>
          </p:nvPr>
        </p:nvSpPr>
        <p:spPr/>
        <p:txBody>
          <a:bodyPr>
            <a:normAutofit/>
          </a:bodyPr>
          <a:lstStyle/>
          <a:p>
            <a:r>
              <a:rPr lang="en-US" sz="4400" dirty="0" smtClean="0"/>
              <a:t>Challenges</a:t>
            </a:r>
          </a:p>
          <a:p>
            <a:endParaRPr lang="en-US" sz="4400" dirty="0"/>
          </a:p>
          <a:p>
            <a:endParaRPr lang="en-US" sz="4400" dirty="0" smtClean="0"/>
          </a:p>
          <a:p>
            <a:endParaRPr lang="en-US" sz="4400" dirty="0"/>
          </a:p>
          <a:p>
            <a:r>
              <a:rPr lang="en-US" sz="4400" dirty="0" smtClean="0"/>
              <a:t>Successes</a:t>
            </a:r>
          </a:p>
          <a:p>
            <a:endParaRPr lang="en-US" sz="2400" dirty="0"/>
          </a:p>
        </p:txBody>
      </p:sp>
    </p:spTree>
    <p:extLst>
      <p:ext uri="{BB962C8B-B14F-4D97-AF65-F5344CB8AC3E}">
        <p14:creationId xmlns:p14="http://schemas.microsoft.com/office/powerpoint/2010/main" val="3681131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Questions?</a:t>
            </a:r>
            <a:endParaRPr lang="en-US" sz="5400" b="1" dirty="0"/>
          </a:p>
        </p:txBody>
      </p:sp>
      <p:pic>
        <p:nvPicPr>
          <p:cNvPr id="5" name="Content Placeholder 4" descr="timeforquestions.jpe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8281" t="6273" r="-5708" b="23705"/>
          <a:stretch/>
        </p:blipFill>
        <p:spPr>
          <a:xfrm>
            <a:off x="900113" y="1978025"/>
            <a:ext cx="7345362" cy="32337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for coming</a:t>
            </a:r>
            <a:endParaRPr lang="en-US" dirty="0"/>
          </a:p>
        </p:txBody>
      </p:sp>
      <p:sp>
        <p:nvSpPr>
          <p:cNvPr id="3" name="Content Placeholder 2"/>
          <p:cNvSpPr>
            <a:spLocks noGrp="1"/>
          </p:cNvSpPr>
          <p:nvPr>
            <p:ph sz="quarter" idx="13"/>
          </p:nvPr>
        </p:nvSpPr>
        <p:spPr>
          <a:xfrm>
            <a:off x="457200" y="2409458"/>
            <a:ext cx="8229600" cy="3716705"/>
          </a:xfrm>
        </p:spPr>
        <p:txBody>
          <a:bodyPr/>
          <a:lstStyle/>
          <a:p>
            <a:pPr algn="ctr">
              <a:buNone/>
            </a:pPr>
            <a:r>
              <a:rPr lang="en-US" dirty="0" smtClean="0"/>
              <a:t>John Stanskas: </a:t>
            </a:r>
            <a:r>
              <a:rPr lang="en-US" dirty="0" err="1" smtClean="0"/>
              <a:t>jstanskas@valleycollege.edu</a:t>
            </a:r>
            <a:endParaRPr lang="en-US" dirty="0" smtClean="0"/>
          </a:p>
          <a:p>
            <a:pPr algn="ctr">
              <a:buNone/>
            </a:pPr>
            <a:r>
              <a:rPr lang="en-US" dirty="0" err="1" smtClean="0"/>
              <a:t>Jolena</a:t>
            </a:r>
            <a:r>
              <a:rPr lang="en-US" dirty="0" smtClean="0"/>
              <a:t> Grande: </a:t>
            </a:r>
            <a:r>
              <a:rPr lang="en-US" dirty="0" err="1" smtClean="0"/>
              <a:t>jgrande@cypresscollege.edu</a:t>
            </a:r>
            <a:endParaRPr lang="en-US" dirty="0"/>
          </a:p>
          <a:p>
            <a:pPr algn="ctr">
              <a:buNone/>
            </a:pPr>
            <a:r>
              <a:rPr lang="en-US" dirty="0" smtClean="0"/>
              <a:t>Jackie </a:t>
            </a:r>
            <a:r>
              <a:rPr lang="en-US" dirty="0" err="1" smtClean="0"/>
              <a:t>Escajeda</a:t>
            </a:r>
            <a:r>
              <a:rPr lang="en-US" dirty="0" smtClean="0"/>
              <a:t>: </a:t>
            </a:r>
            <a:r>
              <a:rPr lang="en-US" dirty="0" err="1" smtClean="0"/>
              <a:t>jescajeda@cccco.edu</a:t>
            </a:r>
            <a:endParaRPr lang="en-US" dirty="0"/>
          </a:p>
          <a:p>
            <a:pPr algn="ctr">
              <a:buNone/>
            </a:pPr>
            <a:endParaRPr lang="en-US" dirty="0" smtClean="0">
              <a:solidFill>
                <a:schemeClr val="tx1"/>
              </a:solidFill>
              <a:hlinkClick r:id="rId2"/>
            </a:endParaRPr>
          </a:p>
          <a:p>
            <a:pPr algn="ctr">
              <a:buNone/>
            </a:pPr>
            <a:endParaRPr lang="en-US" dirty="0">
              <a:solidFill>
                <a:schemeClr val="bg2">
                  <a:lumMod val="10000"/>
                </a:schemeClr>
              </a:solidFill>
              <a:hlinkClick r:id="rId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Background</a:t>
            </a:r>
            <a:endParaRPr lang="en-US" sz="4400" dirty="0"/>
          </a:p>
        </p:txBody>
      </p:sp>
      <p:sp>
        <p:nvSpPr>
          <p:cNvPr id="3" name="Content Placeholder 2"/>
          <p:cNvSpPr>
            <a:spLocks noGrp="1"/>
          </p:cNvSpPr>
          <p:nvPr>
            <p:ph idx="1"/>
          </p:nvPr>
        </p:nvSpPr>
        <p:spPr/>
        <p:txBody>
          <a:bodyPr>
            <a:normAutofit fontScale="85000" lnSpcReduction="10000"/>
          </a:bodyPr>
          <a:lstStyle/>
          <a:p>
            <a:r>
              <a:rPr lang="en-US" dirty="0" smtClean="0"/>
              <a:t>BOG gave provisional approval to 15 applications for the pilot in January 2015</a:t>
            </a:r>
          </a:p>
          <a:p>
            <a:r>
              <a:rPr lang="en-US" dirty="0" smtClean="0"/>
              <a:t>BOG gave 12 programs final approval in March 2015</a:t>
            </a:r>
          </a:p>
          <a:p>
            <a:r>
              <a:rPr lang="en-US" dirty="0"/>
              <a:t>The Chancellor’s Office released the </a:t>
            </a:r>
            <a:r>
              <a:rPr lang="en-US" dirty="0" smtClean="0"/>
              <a:t>second Application </a:t>
            </a:r>
            <a:r>
              <a:rPr lang="en-US" dirty="0"/>
              <a:t>to Participate on </a:t>
            </a:r>
            <a:r>
              <a:rPr lang="en-US" dirty="0" smtClean="0"/>
              <a:t>March 19, 2015 with </a:t>
            </a:r>
            <a:r>
              <a:rPr lang="en-US" dirty="0"/>
              <a:t>a deadline of </a:t>
            </a:r>
            <a:r>
              <a:rPr lang="en-US" dirty="0" smtClean="0"/>
              <a:t>April 16, 2015 </a:t>
            </a:r>
          </a:p>
          <a:p>
            <a:r>
              <a:rPr lang="en-US" dirty="0" smtClean="0"/>
              <a:t>14 </a:t>
            </a:r>
            <a:r>
              <a:rPr lang="en-US" dirty="0"/>
              <a:t>applications were </a:t>
            </a:r>
            <a:r>
              <a:rPr lang="en-US" dirty="0" smtClean="0"/>
              <a:t>received in the second round</a:t>
            </a:r>
            <a:endParaRPr lang="en-US" dirty="0"/>
          </a:p>
          <a:p>
            <a:r>
              <a:rPr lang="en-US" dirty="0" smtClean="0"/>
              <a:t>The steps </a:t>
            </a:r>
            <a:r>
              <a:rPr lang="en-US" dirty="0"/>
              <a:t>of the Application Review</a:t>
            </a:r>
            <a:r>
              <a:rPr lang="en-US" dirty="0" smtClean="0"/>
              <a:t> were the same as the ones in the first round</a:t>
            </a:r>
            <a:endParaRPr lang="en-US" dirty="0"/>
          </a:p>
          <a:p>
            <a:r>
              <a:rPr lang="en-US" dirty="0" smtClean="0"/>
              <a:t>BOG provided approval on the final 3 colleges in May 2015</a:t>
            </a:r>
          </a:p>
          <a:p>
            <a:pPr marL="0" indent="0">
              <a:buNone/>
            </a:pPr>
            <a:endParaRPr lang="en-US" dirty="0" smtClean="0"/>
          </a:p>
          <a:p>
            <a:endParaRPr lang="en-US" dirty="0"/>
          </a:p>
        </p:txBody>
      </p:sp>
    </p:spTree>
    <p:extLst>
      <p:ext uri="{BB962C8B-B14F-4D97-AF65-F5344CB8AC3E}">
        <p14:creationId xmlns:p14="http://schemas.microsoft.com/office/powerpoint/2010/main" val="2802436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83038570"/>
              </p:ext>
            </p:extLst>
          </p:nvPr>
        </p:nvGraphicFramePr>
        <p:xfrm>
          <a:off x="1246910" y="498763"/>
          <a:ext cx="6682509" cy="6117440"/>
        </p:xfrm>
        <a:graphic>
          <a:graphicData uri="http://schemas.openxmlformats.org/drawingml/2006/table">
            <a:tbl>
              <a:tblPr firstRow="1" firstCol="1" bandRow="1"/>
              <a:tblGrid>
                <a:gridCol w="2795155"/>
                <a:gridCol w="3887354"/>
              </a:tblGrid>
              <a:tr h="539735">
                <a:tc>
                  <a:txBody>
                    <a:bodyPr/>
                    <a:lstStyle/>
                    <a:p>
                      <a:pPr marL="0" marR="0" algn="ctr">
                        <a:spcBef>
                          <a:spcPts val="0"/>
                        </a:spcBef>
                        <a:spcAft>
                          <a:spcPts val="0"/>
                        </a:spcAft>
                      </a:pPr>
                      <a:r>
                        <a:rPr lang="en-US" sz="2400" b="1" dirty="0">
                          <a:solidFill>
                            <a:srgbClr val="1A1A1A"/>
                          </a:solidFill>
                          <a:effectLst/>
                          <a:latin typeface="Arial Black"/>
                          <a:ea typeface="Times New Roman"/>
                          <a:cs typeface="Arial"/>
                        </a:rPr>
                        <a:t>College</a:t>
                      </a:r>
                      <a:endParaRPr lang="en-US" sz="24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1A1A1A"/>
                          </a:solidFill>
                          <a:effectLst/>
                          <a:latin typeface="Arial Black"/>
                          <a:ea typeface="Times New Roman"/>
                          <a:cs typeface="Arial"/>
                        </a:rPr>
                        <a:t>Degree</a:t>
                      </a:r>
                      <a:endParaRPr lang="en-US" sz="24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Antelope Valley</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Airframe Manufacturing Technology</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Bakersfield</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Industrial Automation</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Cypress</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Mortuary Science</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Feather River</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Equine and Ranch Management</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Foothill</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Dental Hygiene</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Mira Costa</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1A1A1A"/>
                          </a:solidFill>
                          <a:effectLst/>
                          <a:latin typeface="Arial"/>
                          <a:ea typeface="Times New Roman"/>
                          <a:cs typeface="Times New Roman"/>
                        </a:rPr>
                        <a:t>Biomanufacturing</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Modesto</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Respiratory Care</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Rio Hondo</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Automotive Technology</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San Diego Mesa</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Health Information Management</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Santa Ana</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Occupational Studies</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Santa Monica</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Interaction Design</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Shasta</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1A1A1A"/>
                          </a:solidFill>
                          <a:effectLst/>
                          <a:latin typeface="Arial"/>
                          <a:ea typeface="Times New Roman"/>
                          <a:cs typeface="Times New Roman"/>
                        </a:rPr>
                        <a:t>Health Information Management</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Skyline</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Respiratory Therapy</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Solano</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err="1">
                          <a:solidFill>
                            <a:srgbClr val="1A1A1A"/>
                          </a:solidFill>
                          <a:effectLst/>
                          <a:latin typeface="Arial"/>
                          <a:ea typeface="Times New Roman"/>
                          <a:cs typeface="Times New Roman"/>
                        </a:rPr>
                        <a:t>Biomanufacturing</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847">
                <a:tc>
                  <a:txBody>
                    <a:bodyPr/>
                    <a:lstStyle/>
                    <a:p>
                      <a:pPr marL="0" marR="0">
                        <a:spcBef>
                          <a:spcPts val="0"/>
                        </a:spcBef>
                        <a:spcAft>
                          <a:spcPts val="0"/>
                        </a:spcAft>
                      </a:pPr>
                      <a:r>
                        <a:rPr lang="en-US" sz="1800">
                          <a:solidFill>
                            <a:srgbClr val="1A1A1A"/>
                          </a:solidFill>
                          <a:effectLst/>
                          <a:latin typeface="Arial"/>
                          <a:ea typeface="Times New Roman"/>
                          <a:cs typeface="Times New Roman"/>
                        </a:rPr>
                        <a:t>West Los Angeles</a:t>
                      </a:r>
                      <a:endParaRPr lang="en-US" sz="180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1A1A1A"/>
                          </a:solidFill>
                          <a:effectLst/>
                          <a:latin typeface="Arial"/>
                          <a:ea typeface="Times New Roman"/>
                          <a:cs typeface="Times New Roman"/>
                        </a:rPr>
                        <a:t>Dental Hygiene</a:t>
                      </a:r>
                      <a:endParaRPr lang="en-US" sz="1800" dirty="0">
                        <a:effectLst/>
                        <a:latin typeface="Tahom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051050" y="2498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09309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Activities</a:t>
            </a:r>
            <a:endParaRPr lang="en-US" dirty="0"/>
          </a:p>
        </p:txBody>
      </p:sp>
      <p:sp>
        <p:nvSpPr>
          <p:cNvPr id="3" name="Content Placeholder 2"/>
          <p:cNvSpPr>
            <a:spLocks noGrp="1"/>
          </p:cNvSpPr>
          <p:nvPr>
            <p:ph idx="1"/>
          </p:nvPr>
        </p:nvSpPr>
        <p:spPr/>
        <p:txBody>
          <a:bodyPr/>
          <a:lstStyle/>
          <a:p>
            <a:r>
              <a:rPr lang="en-US" dirty="0" smtClean="0"/>
              <a:t>June 2015 Baccalaureate Degree Summit</a:t>
            </a:r>
          </a:p>
          <a:p>
            <a:r>
              <a:rPr lang="en-US" dirty="0" smtClean="0"/>
              <a:t>$6 million</a:t>
            </a:r>
          </a:p>
          <a:p>
            <a:pPr lvl="1"/>
            <a:r>
              <a:rPr lang="en-US" dirty="0" smtClean="0"/>
              <a:t>$350,000 per pilot college</a:t>
            </a:r>
          </a:p>
          <a:p>
            <a:pPr lvl="1"/>
            <a:r>
              <a:rPr lang="en-US" dirty="0" smtClean="0"/>
              <a:t>$750,000 implementation support</a:t>
            </a:r>
          </a:p>
          <a:p>
            <a:r>
              <a:rPr lang="en-US" dirty="0" smtClean="0"/>
              <a:t>Baccalaureate </a:t>
            </a:r>
            <a:r>
              <a:rPr lang="en-US" dirty="0"/>
              <a:t>Title 5 </a:t>
            </a:r>
            <a:r>
              <a:rPr lang="en-US" dirty="0" smtClean="0"/>
              <a:t>Workgroup</a:t>
            </a:r>
          </a:p>
          <a:p>
            <a:pPr lvl="1"/>
            <a:r>
              <a:rPr lang="en-US" dirty="0" smtClean="0"/>
              <a:t>Members</a:t>
            </a:r>
          </a:p>
          <a:p>
            <a:pPr lvl="1"/>
            <a:r>
              <a:rPr lang="en-US" dirty="0" smtClean="0"/>
              <a:t>Handbook</a:t>
            </a:r>
          </a:p>
        </p:txBody>
      </p:sp>
    </p:spTree>
    <p:extLst>
      <p:ext uri="{BB962C8B-B14F-4D97-AF65-F5344CB8AC3E}">
        <p14:creationId xmlns:p14="http://schemas.microsoft.com/office/powerpoint/2010/main" val="204056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7061091"/>
              </p:ext>
            </p:extLst>
          </p:nvPr>
        </p:nvGraphicFramePr>
        <p:xfrm>
          <a:off x="512487" y="467662"/>
          <a:ext cx="7990842" cy="5950222"/>
        </p:xfrm>
        <a:graphic>
          <a:graphicData uri="http://schemas.openxmlformats.org/drawingml/2006/table">
            <a:tbl>
              <a:tblPr firstRow="1" firstCol="1" bandRow="1"/>
              <a:tblGrid>
                <a:gridCol w="3631976"/>
                <a:gridCol w="4358866"/>
              </a:tblGrid>
              <a:tr h="435547">
                <a:tc>
                  <a:txBody>
                    <a:bodyPr/>
                    <a:lstStyle/>
                    <a:p>
                      <a:pPr marL="0" marR="0" algn="ctr">
                        <a:spcBef>
                          <a:spcPts val="0"/>
                        </a:spcBef>
                        <a:spcAft>
                          <a:spcPts val="0"/>
                        </a:spcAft>
                      </a:pPr>
                      <a:r>
                        <a:rPr lang="en-US" sz="2400" b="1" dirty="0">
                          <a:effectLst/>
                          <a:latin typeface="Calibri"/>
                          <a:ea typeface="Calibri"/>
                          <a:cs typeface="Consolas"/>
                        </a:rPr>
                        <a:t>College</a:t>
                      </a:r>
                      <a:endParaRPr lang="en-US" sz="2400" dirty="0">
                        <a:effectLst/>
                        <a:latin typeface="Calibri"/>
                        <a:ea typeface="Calibri"/>
                        <a:cs typeface="Consola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Calibri"/>
                          <a:ea typeface="Calibri"/>
                          <a:cs typeface="Consolas"/>
                        </a:rPr>
                        <a:t>Program Start (Upper Division)</a:t>
                      </a:r>
                      <a:endParaRPr lang="en-US" sz="2400" dirty="0">
                        <a:effectLst/>
                        <a:latin typeface="Calibri"/>
                        <a:ea typeface="Calibri"/>
                        <a:cs typeface="Consola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dirty="0">
                          <a:effectLst/>
                          <a:latin typeface="Calibri"/>
                          <a:ea typeface="Calibri"/>
                          <a:cs typeface="Consolas"/>
                        </a:rPr>
                        <a:t>Antelope Valley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dirty="0">
                          <a:effectLst/>
                          <a:latin typeface="Calibri"/>
                          <a:ea typeface="Calibri"/>
                          <a:cs typeface="Consolas"/>
                        </a:rPr>
                        <a:t>Bakersfield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Cypress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Feather River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Foothill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Mira Costa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Modesto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Spring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Rio Hondo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San Diego Mesa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Santa 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Santa Monica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Shasta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Skyline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Solano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45">
                <a:tc>
                  <a:txBody>
                    <a:bodyPr/>
                    <a:lstStyle/>
                    <a:p>
                      <a:pPr marL="0" marR="0">
                        <a:spcBef>
                          <a:spcPts val="0"/>
                        </a:spcBef>
                        <a:spcAft>
                          <a:spcPts val="0"/>
                        </a:spcAft>
                      </a:pPr>
                      <a:r>
                        <a:rPr lang="en-US" sz="2400">
                          <a:effectLst/>
                          <a:latin typeface="Calibri"/>
                          <a:ea typeface="Calibri"/>
                          <a:cs typeface="Consolas"/>
                        </a:rPr>
                        <a:t>West Los Angeles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a:ea typeface="Calibri"/>
                          <a:cs typeface="Consolas"/>
                        </a:rPr>
                        <a:t>Fall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006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Foundational Assumptions</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Bachelor’s degrees offered by the CCCs are (at least) equivalent in breadth, rigor, and utility to bachelor’s degrees offered by any other accredited public college or university in the state of California</a:t>
            </a:r>
          </a:p>
          <a:p>
            <a:r>
              <a:rPr lang="en-US" dirty="0" smtClean="0"/>
              <a:t>Bachelor’s degrees offered by CCCs should serve as appropriate preparation for the workforce and for further educational goals</a:t>
            </a:r>
          </a:p>
          <a:p>
            <a:r>
              <a:rPr lang="en-US" dirty="0" smtClean="0"/>
              <a:t>These are not ‘applied’ bachelor’s degrees – meaning they are not terminal degrees</a:t>
            </a:r>
          </a:p>
          <a:p>
            <a:endParaRPr lang="en-US" dirty="0"/>
          </a:p>
        </p:txBody>
      </p:sp>
    </p:spTree>
    <p:extLst>
      <p:ext uri="{BB962C8B-B14F-4D97-AF65-F5344CB8AC3E}">
        <p14:creationId xmlns:p14="http://schemas.microsoft.com/office/powerpoint/2010/main" val="855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Clock is Ticking</a:t>
            </a:r>
            <a:endParaRPr lang="en-US" dirty="0"/>
          </a:p>
        </p:txBody>
      </p:sp>
      <p:sp>
        <p:nvSpPr>
          <p:cNvPr id="3" name="Content Placeholder 2"/>
          <p:cNvSpPr>
            <a:spLocks noGrp="1"/>
          </p:cNvSpPr>
          <p:nvPr>
            <p:ph idx="1"/>
          </p:nvPr>
        </p:nvSpPr>
        <p:spPr/>
        <p:txBody>
          <a:bodyPr/>
          <a:lstStyle/>
          <a:p>
            <a:r>
              <a:rPr lang="en-US" dirty="0" smtClean="0"/>
              <a:t>    </a:t>
            </a:r>
          </a:p>
          <a:p>
            <a:endParaRPr lang="en-US" dirty="0"/>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91" y="1905000"/>
            <a:ext cx="8934013" cy="3888923"/>
          </a:xfrm>
          <a:prstGeom prst="rect">
            <a:avLst/>
          </a:prstGeom>
        </p:spPr>
      </p:pic>
    </p:spTree>
    <p:extLst>
      <p:ext uri="{BB962C8B-B14F-4D97-AF65-F5344CB8AC3E}">
        <p14:creationId xmlns:p14="http://schemas.microsoft.com/office/powerpoint/2010/main" val="4269396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Foundational Assumptions</a:t>
            </a:r>
          </a:p>
        </p:txBody>
      </p:sp>
      <p:sp>
        <p:nvSpPr>
          <p:cNvPr id="3" name="Content Placeholder 2"/>
          <p:cNvSpPr>
            <a:spLocks noGrp="1"/>
          </p:cNvSpPr>
          <p:nvPr>
            <p:ph idx="1"/>
          </p:nvPr>
        </p:nvSpPr>
        <p:spPr>
          <a:xfrm>
            <a:off x="571500" y="1706439"/>
            <a:ext cx="8001000" cy="4702629"/>
          </a:xfrm>
        </p:spPr>
        <p:txBody>
          <a:bodyPr>
            <a:normAutofit fontScale="92500"/>
          </a:bodyPr>
          <a:lstStyle/>
          <a:p>
            <a:r>
              <a:rPr lang="en-US" dirty="0" smtClean="0"/>
              <a:t>From ASCCC Resolution 9.05 Fall 2014</a:t>
            </a:r>
          </a:p>
          <a:p>
            <a:r>
              <a:rPr lang="en-US" dirty="0"/>
              <a:t>Whereas, No perceived difference should exist between the quality of a baccalaureate degree offered by the California community colleges and those offered in any other segment of the California higher education system;</a:t>
            </a:r>
            <a:endParaRPr lang="en-US" dirty="0" smtClean="0"/>
          </a:p>
          <a:p>
            <a:r>
              <a:rPr lang="en-US" dirty="0"/>
              <a:t>Resolved, That the Academic Senate for California Community Colleges work with the Chancellor’s Office and other relevant constituencies to ensure that any baccalaureate degree created in the California community colleges must include upper division general education requirements comparable with those offered by the California State University.</a:t>
            </a:r>
          </a:p>
        </p:txBody>
      </p:sp>
    </p:spTree>
    <p:extLst>
      <p:ext uri="{BB962C8B-B14F-4D97-AF65-F5344CB8AC3E}">
        <p14:creationId xmlns:p14="http://schemas.microsoft.com/office/powerpoint/2010/main" val="317345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5244</TotalTime>
  <Words>884</Words>
  <Application>Microsoft Office PowerPoint</Application>
  <PresentationFormat>On-screen Show (4:3)</PresentationFormat>
  <Paragraphs>176</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Travelogue</vt:lpstr>
      <vt:lpstr>Soho</vt:lpstr>
      <vt:lpstr>The New Mission Frontier:      The Community College Baccalaureate Degree Pilot  </vt:lpstr>
      <vt:lpstr>Background</vt:lpstr>
      <vt:lpstr>Background</vt:lpstr>
      <vt:lpstr>PowerPoint Presentation</vt:lpstr>
      <vt:lpstr>Current Activities</vt:lpstr>
      <vt:lpstr>PowerPoint Presentation</vt:lpstr>
      <vt:lpstr>Foundational Assumptions</vt:lpstr>
      <vt:lpstr>   The Clock is Ticking</vt:lpstr>
      <vt:lpstr>Foundational Assumptions</vt:lpstr>
      <vt:lpstr>Academic &amp; Professional</vt:lpstr>
      <vt:lpstr>Academic &amp; Professional</vt:lpstr>
      <vt:lpstr>Political Considerations</vt:lpstr>
      <vt:lpstr>What Comes Next</vt:lpstr>
      <vt:lpstr>   The Clock is Ticking</vt:lpstr>
      <vt:lpstr>Local Implementation Example</vt:lpstr>
      <vt:lpstr>Local Implementation Example</vt:lpstr>
      <vt:lpstr>Local Implementation Example</vt:lpstr>
      <vt:lpstr>Local Implementation Example</vt:lpstr>
      <vt:lpstr>Local Implementation Example</vt:lpstr>
      <vt:lpstr>Overall Assessment Thus Far</vt:lpstr>
      <vt:lpstr>Questions?</vt:lpstr>
      <vt:lpstr>Thank you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Frontier for CCC Programs and Mission: The Community College Baccalaureate Degree Pilot</dc:title>
  <dc:creator>David Morse</dc:creator>
  <cp:lastModifiedBy>Escajeda, Jacqueline</cp:lastModifiedBy>
  <cp:revision>92</cp:revision>
  <cp:lastPrinted>2015-05-07T05:46:10Z</cp:lastPrinted>
  <dcterms:created xsi:type="dcterms:W3CDTF">2015-04-07T00:51:19Z</dcterms:created>
  <dcterms:modified xsi:type="dcterms:W3CDTF">2015-11-04T06:56:59Z</dcterms:modified>
</cp:coreProperties>
</file>