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9"/>
  </p:notesMasterIdLst>
  <p:sldIdLst>
    <p:sldId id="256" r:id="rId2"/>
    <p:sldId id="285" r:id="rId3"/>
    <p:sldId id="286" r:id="rId4"/>
    <p:sldId id="287" r:id="rId5"/>
    <p:sldId id="284" r:id="rId6"/>
    <p:sldId id="283" r:id="rId7"/>
    <p:sldId id="257" r:id="rId8"/>
    <p:sldId id="258" r:id="rId9"/>
    <p:sldId id="278" r:id="rId10"/>
    <p:sldId id="279" r:id="rId11"/>
    <p:sldId id="291" r:id="rId12"/>
    <p:sldId id="281" r:id="rId13"/>
    <p:sldId id="261" r:id="rId14"/>
    <p:sldId id="288" r:id="rId15"/>
    <p:sldId id="289" r:id="rId16"/>
    <p:sldId id="296" r:id="rId17"/>
    <p:sldId id="290" r:id="rId18"/>
    <p:sldId id="282" r:id="rId19"/>
    <p:sldId id="262" r:id="rId20"/>
    <p:sldId id="292" r:id="rId21"/>
    <p:sldId id="263" r:id="rId22"/>
    <p:sldId id="264" r:id="rId23"/>
    <p:sldId id="293" r:id="rId24"/>
    <p:sldId id="294" r:id="rId25"/>
    <p:sldId id="266" r:id="rId26"/>
    <p:sldId id="267" r:id="rId27"/>
    <p:sldId id="295" r:id="rId28"/>
    <p:sldId id="268" r:id="rId29"/>
    <p:sldId id="269" r:id="rId30"/>
    <p:sldId id="270" r:id="rId31"/>
    <p:sldId id="271" r:id="rId32"/>
    <p:sldId id="272" r:id="rId33"/>
    <p:sldId id="273" r:id="rId34"/>
    <p:sldId id="274" r:id="rId35"/>
    <p:sldId id="275" r:id="rId36"/>
    <p:sldId id="276" r:id="rId37"/>
    <p:sldId id="277" r:id="rId3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ndy Beach" initials="" lastIdx="1" clrIdx="0"/>
  <p:cmAuthor id="1" name="Cindi Reiss"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38"/>
    <p:restoredTop sz="94640"/>
  </p:normalViewPr>
  <p:slideViewPr>
    <p:cSldViewPr snapToGrid="0" snapToObjects="1">
      <p:cViewPr varScale="1">
        <p:scale>
          <a:sx n="89" d="100"/>
          <a:sy n="89" d="100"/>
        </p:scale>
        <p:origin x="184" y="6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commentAuthors" Target="commentAuthors.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7-06T21:30:12.803" idx="1">
    <p:pos x="6000" y="100"/>
    <p:text>is the definition below the def for cultural competency as used in the literature&gt;</p:text>
  </p:cm>
  <p:cm authorId="0" dt="2017-07-08T19:47:01.530" idx="1">
    <p:pos x="6000" y="0"/>
    <p:text>I think this definition is appropriate and useful for the presentation. There are so many nuanced definitions, but tis fits into the rest of the presentation</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29" name="Shape 12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35" name="Shape 135"/>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42" name="Shape 142"/>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endParaRPr/>
          </a:p>
        </p:txBody>
      </p:sp>
      <p:sp>
        <p:nvSpPr>
          <p:cNvPr id="155" name="Shape 15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endParaRPr/>
          </a:p>
        </p:txBody>
      </p:sp>
      <p:sp>
        <p:nvSpPr>
          <p:cNvPr id="161" name="Shape 16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endParaRPr/>
          </a:p>
        </p:txBody>
      </p:sp>
      <p:sp>
        <p:nvSpPr>
          <p:cNvPr id="161" name="Shape 16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4008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endParaRPr/>
          </a:p>
        </p:txBody>
      </p:sp>
      <p:sp>
        <p:nvSpPr>
          <p:cNvPr id="167" name="Shape 16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73" name="Shape 173"/>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180" name="Shape 180"/>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86" name="Shape 186"/>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sure of</a:t>
            </a:r>
            <a:r>
              <a:rPr lang="en-US" baseline="0" dirty="0"/>
              <a:t> the thought behind this slide.  </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a:t>
            </a:fld>
            <a:endParaRPr lang="en-US" dirty="0"/>
          </a:p>
        </p:txBody>
      </p:sp>
    </p:spTree>
    <p:extLst>
      <p:ext uri="{BB962C8B-B14F-4D97-AF65-F5344CB8AC3E}">
        <p14:creationId xmlns:p14="http://schemas.microsoft.com/office/powerpoint/2010/main" val="10999672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193" name="Shape 193"/>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endParaRPr/>
          </a:p>
        </p:txBody>
      </p:sp>
      <p:sp>
        <p:nvSpPr>
          <p:cNvPr id="199" name="Shape 19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06" name="Shape 206"/>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12" name="Shape 212"/>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18" name="Shape 218"/>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a:p>
        </p:txBody>
      </p:sp>
      <p:sp>
        <p:nvSpPr>
          <p:cNvPr id="224" name="Shape 224"/>
          <p:cNvSpPr>
            <a:spLocks noGrp="1" noRot="1" noChangeAspect="1"/>
          </p:cNvSpPr>
          <p:nvPr>
            <p:ph type="sldImg" idx="2"/>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5" name="Shape 95"/>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Not sure of the thought behind this slide.  </a:t>
            </a:r>
          </a:p>
        </p:txBody>
      </p:sp>
      <p:sp>
        <p:nvSpPr>
          <p:cNvPr id="96" name="Shape 96"/>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103" name="Shape 103"/>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103" name="Shape 103"/>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9</a:t>
            </a:fld>
            <a:endParaRPr lang="en-US"/>
          </a:p>
        </p:txBody>
      </p:sp>
    </p:spTree>
    <p:extLst>
      <p:ext uri="{BB962C8B-B14F-4D97-AF65-F5344CB8AC3E}">
        <p14:creationId xmlns:p14="http://schemas.microsoft.com/office/powerpoint/2010/main" val="227782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103" name="Shape 103"/>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10</a:t>
            </a:fld>
            <a:endParaRPr lang="en-US"/>
          </a:p>
        </p:txBody>
      </p:sp>
    </p:spTree>
    <p:extLst>
      <p:ext uri="{BB962C8B-B14F-4D97-AF65-F5344CB8AC3E}">
        <p14:creationId xmlns:p14="http://schemas.microsoft.com/office/powerpoint/2010/main" val="1806966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a:spcBef>
                <a:spcPts val="0"/>
              </a:spcBef>
              <a:buNone/>
            </a:pPr>
            <a:endParaRPr/>
          </a:p>
        </p:txBody>
      </p:sp>
      <p:sp>
        <p:nvSpPr>
          <p:cNvPr id="121" name="Shape 121"/>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76EAC2-157E-434C-9995-73CD4FD359D0}" type="slidenum">
              <a:rPr lang="en-US" smtClean="0"/>
              <a:t>14</a:t>
            </a:fld>
            <a:endParaRPr lang="en-US"/>
          </a:p>
        </p:txBody>
      </p:sp>
    </p:spTree>
    <p:extLst>
      <p:ext uri="{BB962C8B-B14F-4D97-AF65-F5344CB8AC3E}">
        <p14:creationId xmlns:p14="http://schemas.microsoft.com/office/powerpoint/2010/main" val="1044145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76EAC2-157E-434C-9995-73CD4FD359D0}" type="slidenum">
              <a:rPr lang="en-US" smtClean="0"/>
              <a:t>15</a:t>
            </a:fld>
            <a:endParaRPr lang="en-US"/>
          </a:p>
        </p:txBody>
      </p:sp>
    </p:spTree>
    <p:extLst>
      <p:ext uri="{BB962C8B-B14F-4D97-AF65-F5344CB8AC3E}">
        <p14:creationId xmlns:p14="http://schemas.microsoft.com/office/powerpoint/2010/main" val="1267696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1524000" y="1122362"/>
            <a:ext cx="9144000" cy="2387600"/>
          </a:xfrm>
          <a:prstGeom prst="rect">
            <a:avLst/>
          </a:prstGeom>
          <a:noFill/>
          <a:ln>
            <a:noFill/>
          </a:ln>
        </p:spPr>
        <p:txBody>
          <a:bodyPr lIns="91425" tIns="91425" rIns="91425" bIns="91425" anchor="b" anchorCtr="0"/>
          <a:lstStyle>
            <a:lvl1pPr marL="0" marR="0" lvl="0" indent="0" algn="ctr"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7" name="Shape 17"/>
          <p:cNvSpPr txBox="1">
            <a:spLocks noGrp="1"/>
          </p:cNvSpPr>
          <p:nvPr>
            <p:ph type="subTitle" idx="1"/>
          </p:nvPr>
        </p:nvSpPr>
        <p:spPr>
          <a:xfrm>
            <a:off x="1524000" y="3602037"/>
            <a:ext cx="9144000" cy="1655761"/>
          </a:xfrm>
          <a:prstGeom prst="rect">
            <a:avLst/>
          </a:prstGeom>
          <a:noFill/>
          <a:ln>
            <a:noFill/>
          </a:ln>
        </p:spPr>
        <p:txBody>
          <a:bodyPr lIns="91425" tIns="91425" rIns="91425" bIns="91425" anchor="t" anchorCtr="0"/>
          <a:lstStyle>
            <a:lvl1pPr marL="0" marR="0" lvl="0" indent="0" algn="ctr" rtl="0">
              <a:lnSpc>
                <a:spcPct val="90000"/>
              </a:lnSpc>
              <a:spcBef>
                <a:spcPts val="1000"/>
              </a:spcBef>
              <a:buClr>
                <a:schemeClr val="dk1"/>
              </a:buClr>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3920331" y="-1256505"/>
            <a:ext cx="4351338" cy="105155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7133431" y="1956594"/>
            <a:ext cx="5811838" cy="262889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1799431" y="-596105"/>
            <a:ext cx="5811838" cy="77342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831850" y="1709738"/>
            <a:ext cx="10515599" cy="2852737"/>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3" name="Shape 33"/>
          <p:cNvSpPr txBox="1">
            <a:spLocks noGrp="1"/>
          </p:cNvSpPr>
          <p:nvPr>
            <p:ph type="body" idx="1"/>
          </p:nvPr>
        </p:nvSpPr>
        <p:spPr>
          <a:xfrm>
            <a:off x="831850" y="4589462"/>
            <a:ext cx="10515599" cy="1500187"/>
          </a:xfrm>
          <a:prstGeom prst="rect">
            <a:avLst/>
          </a:prstGeom>
          <a:noFill/>
          <a:ln>
            <a:noFill/>
          </a:ln>
        </p:spPr>
        <p:txBody>
          <a:bodyPr lIns="91425" tIns="91425" rIns="91425" bIns="91425" anchor="t" anchorCtr="0"/>
          <a:lstStyle>
            <a:lvl1pPr marL="0" marR="0" lvl="0" indent="0" algn="l" rtl="0">
              <a:lnSpc>
                <a:spcPct val="90000"/>
              </a:lnSpc>
              <a:spcBef>
                <a:spcPts val="1000"/>
              </a:spcBef>
              <a:buClr>
                <a:srgbClr val="888888"/>
              </a:buClr>
              <a:buFont typeface="Arial"/>
              <a:buNone/>
              <a:defRPr sz="2400" b="0" i="0" u="none" strike="noStrike" cap="none">
                <a:solidFill>
                  <a:srgbClr val="888888"/>
                </a:solidFill>
                <a:latin typeface="Calibri"/>
                <a:ea typeface="Calibri"/>
                <a:cs typeface="Calibri"/>
                <a:sym typeface="Calibri"/>
              </a:defRPr>
            </a:lvl1pPr>
            <a:lvl2pPr marL="457200" marR="0" lvl="1" indent="0" algn="l" rtl="0">
              <a:lnSpc>
                <a:spcPct val="90000"/>
              </a:lnSpc>
              <a:spcBef>
                <a:spcPts val="500"/>
              </a:spcBef>
              <a:buClr>
                <a:srgbClr val="888888"/>
              </a:buClr>
              <a:buFont typeface="Arial"/>
              <a:buNone/>
              <a:defRPr sz="20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500"/>
              </a:spcBef>
              <a:buClr>
                <a:srgbClr val="888888"/>
              </a:buClr>
              <a:buFont typeface="Arial"/>
              <a:buNone/>
              <a:defRPr sz="18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4" name="Shape 34"/>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838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2"/>
          </p:nvPr>
        </p:nvSpPr>
        <p:spPr>
          <a:xfrm>
            <a:off x="6172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839787"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6" name="Shape 46"/>
          <p:cNvSpPr txBox="1">
            <a:spLocks noGrp="1"/>
          </p:cNvSpPr>
          <p:nvPr>
            <p:ph type="body" idx="1"/>
          </p:nvPr>
        </p:nvSpPr>
        <p:spPr>
          <a:xfrm>
            <a:off x="839787" y="1681163"/>
            <a:ext cx="51577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body" idx="2"/>
          </p:nvPr>
        </p:nvSpPr>
        <p:spPr>
          <a:xfrm>
            <a:off x="839787" y="2505075"/>
            <a:ext cx="51577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body" idx="3"/>
          </p:nvPr>
        </p:nvSpPr>
        <p:spPr>
          <a:xfrm>
            <a:off x="6172200" y="1681163"/>
            <a:ext cx="51831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body" idx="4"/>
          </p:nvPr>
        </p:nvSpPr>
        <p:spPr>
          <a:xfrm>
            <a:off x="6172200" y="2505075"/>
            <a:ext cx="51831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5" name="Shape 5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5183187" y="987425"/>
            <a:ext cx="6172199" cy="4873624"/>
          </a:xfrm>
          <a:prstGeom prst="rect">
            <a:avLst/>
          </a:prstGeom>
          <a:noFill/>
          <a:ln>
            <a:noFill/>
          </a:ln>
        </p:spPr>
        <p:txBody>
          <a:bodyPr lIns="91425" tIns="91425" rIns="91425" bIns="91425" anchor="t" anchorCtr="0"/>
          <a:lstStyle>
            <a:lvl1pPr marL="228600" marR="0" lvl="0" indent="-25400" algn="l" rtl="0">
              <a:lnSpc>
                <a:spcPct val="90000"/>
              </a:lnSpc>
              <a:spcBef>
                <a:spcPts val="100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685800" marR="0" lvl="1" indent="-50800" algn="l" rtl="0">
              <a:lnSpc>
                <a:spcPct val="90000"/>
              </a:lnSpc>
              <a:spcBef>
                <a:spcPts val="5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5183187" y="987425"/>
            <a:ext cx="6172199" cy="487362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ctb.ku.edu/en/table-of-contents/culture/cultural-competence/culturally-competent-organizations/main"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aliforniacommunitycolleges.cccco.edu/PolicyInAction/KeyFacts.asp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omments" Target="../comments/commen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ctb.ku.edu/en/table-of-contents/culture/cultural-competence/culturally-competent-organizations/mai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ctb.ku.edu/en/table-of-contents/culture/cultural-competence/culturally-competent-organizations/ma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1524000" y="1122362"/>
            <a:ext cx="9144000" cy="2387600"/>
          </a:xfrm>
          <a:prstGeom prst="rect">
            <a:avLst/>
          </a:prstGeom>
          <a:noFill/>
          <a:ln>
            <a:noFill/>
          </a:ln>
        </p:spPr>
        <p:txBody>
          <a:bodyPr lIns="91425" tIns="45700" rIns="91425" bIns="45700" anchor="b" anchorCtr="0">
            <a:noAutofit/>
          </a:bodyPr>
          <a:lstStyle/>
          <a:p>
            <a:pPr marL="0" marR="0" lvl="0" indent="0" algn="ctr" rtl="0">
              <a:lnSpc>
                <a:spcPct val="90000"/>
              </a:lnSpc>
              <a:spcBef>
                <a:spcPts val="0"/>
              </a:spcBef>
              <a:buClr>
                <a:schemeClr val="dk1"/>
              </a:buClr>
              <a:buSzPct val="25000"/>
              <a:buFont typeface="Calibri"/>
              <a:buNone/>
            </a:pPr>
            <a:r>
              <a:rPr lang="en-US" sz="6000" b="0" i="0" u="none" strike="noStrike" cap="none">
                <a:solidFill>
                  <a:schemeClr val="dk1"/>
                </a:solidFill>
                <a:latin typeface="Calibri"/>
                <a:ea typeface="Calibri"/>
                <a:cs typeface="Calibri"/>
                <a:sym typeface="Calibri"/>
              </a:rPr>
              <a:t>Cultural Competency Across the Curriculum</a:t>
            </a:r>
          </a:p>
        </p:txBody>
      </p:sp>
      <p:sp>
        <p:nvSpPr>
          <p:cNvPr id="90" name="Shape 90"/>
          <p:cNvSpPr txBox="1">
            <a:spLocks noGrp="1"/>
          </p:cNvSpPr>
          <p:nvPr>
            <p:ph type="subTitle" idx="1"/>
          </p:nvPr>
        </p:nvSpPr>
        <p:spPr>
          <a:xfrm>
            <a:off x="1524000" y="3602037"/>
            <a:ext cx="9144000" cy="1655761"/>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Clr>
                <a:schemeClr val="dk1"/>
              </a:buClr>
              <a:buSzPct val="25000"/>
              <a:buFont typeface="Arial"/>
              <a:buNone/>
            </a:pPr>
            <a:r>
              <a:rPr lang="en-US" sz="2400" b="0" i="0" u="none" strike="noStrike" cap="none">
                <a:solidFill>
                  <a:schemeClr val="dk1"/>
                </a:solidFill>
                <a:latin typeface="Calibri"/>
                <a:ea typeface="Calibri"/>
                <a:cs typeface="Calibri"/>
                <a:sym typeface="Calibri"/>
              </a:rPr>
              <a:t>Randy Beach, ASCCC Executive Committee</a:t>
            </a:r>
          </a:p>
          <a:p>
            <a:pPr marL="0" marR="0" lvl="0" indent="0" algn="ctr" rtl="0">
              <a:lnSpc>
                <a:spcPct val="90000"/>
              </a:lnSpc>
              <a:spcBef>
                <a:spcPts val="1000"/>
              </a:spcBef>
              <a:spcAft>
                <a:spcPts val="0"/>
              </a:spcAft>
              <a:buClr>
                <a:schemeClr val="dk1"/>
              </a:buClr>
              <a:buSzPct val="25000"/>
              <a:buFont typeface="Arial"/>
              <a:buNone/>
            </a:pPr>
            <a:r>
              <a:rPr lang="en-US" sz="2400" b="0" i="0" u="none" strike="noStrike" cap="none">
                <a:solidFill>
                  <a:schemeClr val="dk1"/>
                </a:solidFill>
                <a:latin typeface="Calibri"/>
                <a:ea typeface="Calibri"/>
                <a:cs typeface="Calibri"/>
                <a:sym typeface="Calibri"/>
              </a:rPr>
              <a:t>Dolores Davison,  ASCCC Secretary and 2016-17 Curriculum Chair</a:t>
            </a:r>
          </a:p>
          <a:p>
            <a:pPr marL="0" marR="0" lvl="0" indent="0" algn="ctr" rtl="0">
              <a:lnSpc>
                <a:spcPct val="90000"/>
              </a:lnSpc>
              <a:spcBef>
                <a:spcPts val="1000"/>
              </a:spcBef>
              <a:buClr>
                <a:schemeClr val="dk1"/>
              </a:buClr>
              <a:buSzPct val="25000"/>
              <a:buFont typeface="Arial"/>
              <a:buNone/>
            </a:pPr>
            <a:r>
              <a:rPr lang="en-US" sz="2400" b="0" i="0" u="none" strike="noStrike" cap="none">
                <a:solidFill>
                  <a:schemeClr val="dk1"/>
                </a:solidFill>
                <a:latin typeface="Calibri"/>
                <a:ea typeface="Calibri"/>
                <a:cs typeface="Calibri"/>
                <a:sym typeface="Calibri"/>
              </a:rPr>
              <a:t>Cynthia Reiss, West Valley College</a:t>
            </a:r>
          </a:p>
        </p:txBody>
      </p:sp>
      <p:sp>
        <p:nvSpPr>
          <p:cNvPr id="91" name="Shape 91"/>
          <p:cNvSpPr/>
          <p:nvPr/>
        </p:nvSpPr>
        <p:spPr>
          <a:xfrm>
            <a:off x="0" y="0"/>
            <a:ext cx="12188951" cy="365759"/>
          </a:xfrm>
          <a:prstGeom prst="rect">
            <a:avLst/>
          </a:prstGeom>
          <a:solidFill>
            <a:srgbClr val="AD010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
        <p:nvSpPr>
          <p:cNvPr id="92" name="Shape 92"/>
          <p:cNvSpPr/>
          <p:nvPr/>
        </p:nvSpPr>
        <p:spPr>
          <a:xfrm>
            <a:off x="0" y="0"/>
            <a:ext cx="9144000" cy="365759"/>
          </a:xfrm>
          <a:prstGeom prst="rect">
            <a:avLst/>
          </a:prstGeom>
          <a:no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838200" y="365125"/>
            <a:ext cx="10515600" cy="1325700"/>
          </a:xfrm>
          <a:prstGeom prst="rect">
            <a:avLst/>
          </a:prstGeom>
        </p:spPr>
        <p:txBody>
          <a:bodyPr lIns="91425" tIns="91425" rIns="91425" bIns="91425" anchor="ctr" anchorCtr="0">
            <a:noAutofit/>
          </a:bodyPr>
          <a:lstStyle/>
          <a:p>
            <a:pPr lvl="0">
              <a:lnSpc>
                <a:spcPct val="103846"/>
              </a:lnSpc>
              <a:spcAft>
                <a:spcPts val="800"/>
              </a:spcAft>
              <a:buSzPct val="45833"/>
            </a:pPr>
            <a:r>
              <a:rPr lang="en-US" sz="3600" dirty="0">
                <a:solidFill>
                  <a:srgbClr val="252525"/>
                </a:solidFill>
                <a:latin typeface="Calibri" charset="0"/>
                <a:ea typeface="Calibri" charset="0"/>
                <a:cs typeface="Calibri" charset="0"/>
                <a:sym typeface="Arial"/>
              </a:rPr>
              <a:t>"CULTURAL KNOWLEDGE, AWARENESS, SENSITIVITY, AND COMPETENCE?”: WHAT’S THE DIFFERENCE? </a:t>
            </a:r>
          </a:p>
        </p:txBody>
      </p:sp>
      <p:sp>
        <p:nvSpPr>
          <p:cNvPr id="106" name="Shape 106"/>
          <p:cNvSpPr txBox="1">
            <a:spLocks noGrp="1"/>
          </p:cNvSpPr>
          <p:nvPr>
            <p:ph type="body" idx="1"/>
          </p:nvPr>
        </p:nvSpPr>
        <p:spPr>
          <a:xfrm>
            <a:off x="748000" y="1774075"/>
            <a:ext cx="10515600" cy="4351200"/>
          </a:xfrm>
          <a:prstGeom prst="rect">
            <a:avLst/>
          </a:prstGeom>
        </p:spPr>
        <p:txBody>
          <a:bodyPr lIns="91425" tIns="91425" rIns="91425" bIns="91425" anchor="t" anchorCtr="0">
            <a:noAutofit/>
          </a:bodyPr>
          <a:lstStyle/>
          <a:p>
            <a:pPr marL="139700" lvl="0" indent="0" rtl="0">
              <a:lnSpc>
                <a:spcPct val="115000"/>
              </a:lnSpc>
              <a:spcBef>
                <a:spcPts val="0"/>
              </a:spcBef>
              <a:spcAft>
                <a:spcPts val="800"/>
              </a:spcAft>
              <a:buClr>
                <a:srgbClr val="191919"/>
              </a:buClr>
              <a:buSzPct val="100000"/>
              <a:buNone/>
            </a:pPr>
            <a:r>
              <a:rPr lang="en-US" i="1" dirty="0" smtClean="0">
                <a:solidFill>
                  <a:srgbClr val="191919"/>
                </a:solidFill>
                <a:latin typeface="Calibri" charset="0"/>
                <a:ea typeface="Calibri" charset="0"/>
                <a:cs typeface="Calibri" charset="0"/>
                <a:sym typeface="Arial"/>
              </a:rPr>
              <a:t>"</a:t>
            </a:r>
            <a:r>
              <a:rPr lang="en-US" i="1" dirty="0">
                <a:solidFill>
                  <a:srgbClr val="191919"/>
                </a:solidFill>
                <a:latin typeface="Calibri" charset="0"/>
                <a:ea typeface="Calibri" charset="0"/>
                <a:cs typeface="Calibri" charset="0"/>
                <a:sym typeface="Arial"/>
              </a:rPr>
              <a:t>Cultural competence"</a:t>
            </a:r>
            <a:r>
              <a:rPr lang="en-US" dirty="0">
                <a:solidFill>
                  <a:srgbClr val="191919"/>
                </a:solidFill>
                <a:latin typeface="Calibri" charset="0"/>
                <a:ea typeface="Calibri" charset="0"/>
                <a:cs typeface="Calibri" charset="0"/>
                <a:sym typeface="Arial"/>
              </a:rPr>
              <a:t> brings together the previous stages -- and adds operational effectiveness. A culturally competent organization has the capacity to bring into its system many different behaviors, attitudes, and policies and work effectively in cross-cultural settings to produce better outcomes</a:t>
            </a:r>
            <a:r>
              <a:rPr lang="en-US" dirty="0" smtClean="0">
                <a:solidFill>
                  <a:srgbClr val="191919"/>
                </a:solidFill>
                <a:latin typeface="Calibri" charset="0"/>
                <a:ea typeface="Calibri" charset="0"/>
                <a:cs typeface="Calibri" charset="0"/>
                <a:sym typeface="Arial"/>
              </a:rPr>
              <a:t>.</a:t>
            </a:r>
          </a:p>
          <a:p>
            <a:pPr marL="139700" lvl="0" indent="0" rtl="0">
              <a:lnSpc>
                <a:spcPct val="115000"/>
              </a:lnSpc>
              <a:spcBef>
                <a:spcPts val="0"/>
              </a:spcBef>
              <a:spcAft>
                <a:spcPts val="800"/>
              </a:spcAft>
              <a:buClr>
                <a:srgbClr val="191919"/>
              </a:buClr>
              <a:buSzPct val="100000"/>
              <a:buNone/>
            </a:pPr>
            <a:endParaRPr lang="en-US" sz="2400" dirty="0">
              <a:solidFill>
                <a:srgbClr val="191919"/>
              </a:solidFill>
              <a:latin typeface="Calibri" charset="0"/>
              <a:ea typeface="Calibri" charset="0"/>
              <a:cs typeface="Calibri" charset="0"/>
              <a:sym typeface="Arial"/>
            </a:endParaRPr>
          </a:p>
          <a:p>
            <a:pPr marL="139700" lvl="0" indent="0" rtl="0">
              <a:lnSpc>
                <a:spcPct val="115000"/>
              </a:lnSpc>
              <a:spcBef>
                <a:spcPts val="0"/>
              </a:spcBef>
              <a:spcAft>
                <a:spcPts val="800"/>
              </a:spcAft>
              <a:buClr>
                <a:srgbClr val="191919"/>
              </a:buClr>
              <a:buSzPct val="100000"/>
              <a:buNone/>
            </a:pPr>
            <a:endParaRPr lang="en-US" sz="2400" dirty="0" smtClean="0">
              <a:solidFill>
                <a:srgbClr val="191919"/>
              </a:solidFill>
              <a:latin typeface="Calibri" charset="0"/>
              <a:ea typeface="Calibri" charset="0"/>
              <a:cs typeface="Calibri" charset="0"/>
              <a:sym typeface="Arial"/>
            </a:endParaRPr>
          </a:p>
          <a:p>
            <a:pPr marL="139700" lvl="0" indent="0" rtl="0">
              <a:lnSpc>
                <a:spcPct val="115000"/>
              </a:lnSpc>
              <a:spcBef>
                <a:spcPts val="0"/>
              </a:spcBef>
              <a:spcAft>
                <a:spcPts val="800"/>
              </a:spcAft>
              <a:buClr>
                <a:srgbClr val="191919"/>
              </a:buClr>
              <a:buSzPct val="100000"/>
              <a:buNone/>
            </a:pPr>
            <a:endParaRPr lang="en-US" sz="2400" dirty="0">
              <a:solidFill>
                <a:srgbClr val="191919"/>
              </a:solidFill>
              <a:latin typeface="Calibri" charset="0"/>
              <a:ea typeface="Calibri" charset="0"/>
              <a:cs typeface="Calibri" charset="0"/>
              <a:sym typeface="Arial"/>
            </a:endParaRPr>
          </a:p>
          <a:p>
            <a:pPr lvl="0">
              <a:spcBef>
                <a:spcPts val="0"/>
              </a:spcBef>
              <a:buNone/>
            </a:pPr>
            <a:endParaRPr sz="1400" dirty="0"/>
          </a:p>
          <a:p>
            <a:pPr lvl="0">
              <a:spcBef>
                <a:spcPts val="0"/>
              </a:spcBef>
              <a:buNone/>
            </a:pPr>
            <a:endParaRPr sz="1400" dirty="0"/>
          </a:p>
          <a:p>
            <a:pPr lvl="0">
              <a:spcBef>
                <a:spcPts val="0"/>
              </a:spcBef>
              <a:buNone/>
            </a:pPr>
            <a:r>
              <a:rPr lang="en-US" sz="1400" dirty="0">
                <a:hlinkClick r:id="rId3"/>
              </a:rPr>
              <a:t>http://</a:t>
            </a:r>
            <a:r>
              <a:rPr lang="en-US" sz="1400" dirty="0" smtClean="0">
                <a:hlinkClick r:id="rId3"/>
              </a:rPr>
              <a:t>ctb.ku.edu/en/table-of-contents/culture/cultural-competence/culturally-competent-organizations/main</a:t>
            </a:r>
            <a:r>
              <a:rPr lang="en-US" sz="1400" dirty="0" smtClean="0"/>
              <a:t> </a:t>
            </a:r>
            <a:endParaRPr lang="en-US" sz="1400" dirty="0"/>
          </a:p>
        </p:txBody>
      </p:sp>
    </p:spTree>
    <p:extLst>
      <p:ext uri="{BB962C8B-B14F-4D97-AF65-F5344CB8AC3E}">
        <p14:creationId xmlns:p14="http://schemas.microsoft.com/office/powerpoint/2010/main" val="785529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it matter? </a:t>
            </a:r>
            <a:endParaRPr lang="en-US" dirty="0"/>
          </a:p>
        </p:txBody>
      </p:sp>
      <p:sp>
        <p:nvSpPr>
          <p:cNvPr id="3" name="Content Placeholder 2"/>
          <p:cNvSpPr>
            <a:spLocks noGrp="1"/>
          </p:cNvSpPr>
          <p:nvPr>
            <p:ph idx="1"/>
          </p:nvPr>
        </p:nvSpPr>
        <p:spPr>
          <a:xfrm>
            <a:off x="838200" y="1825625"/>
            <a:ext cx="10515600" cy="2826385"/>
          </a:xfrm>
        </p:spPr>
        <p:txBody>
          <a:bodyPr/>
          <a:lstStyle/>
          <a:p>
            <a:r>
              <a:rPr lang="en-US" dirty="0" smtClean="0"/>
              <a:t>According to the National Education Association</a:t>
            </a:r>
            <a:r>
              <a:rPr lang="en-US" baseline="30000" dirty="0" smtClean="0"/>
              <a:t> 5</a:t>
            </a:r>
          </a:p>
          <a:p>
            <a:pPr lvl="1"/>
            <a:r>
              <a:rPr lang="en-US" dirty="0" smtClean="0"/>
              <a:t>Culture plays a critical role in learning</a:t>
            </a:r>
          </a:p>
          <a:p>
            <a:pPr lvl="1"/>
            <a:r>
              <a:rPr lang="en-US" dirty="0" smtClean="0"/>
              <a:t>Cultural competence leads to more effective teaching</a:t>
            </a:r>
          </a:p>
          <a:p>
            <a:pPr lvl="1"/>
            <a:r>
              <a:rPr lang="en-US" dirty="0" smtClean="0"/>
              <a:t>Cultural competence helps address student achievement gaps</a:t>
            </a:r>
          </a:p>
          <a:p>
            <a:pPr lvl="1"/>
            <a:r>
              <a:rPr lang="en-US" dirty="0" smtClean="0"/>
              <a:t>Cultural competence reinforces American and democratic ideals</a:t>
            </a:r>
          </a:p>
          <a:p>
            <a:pPr lvl="1"/>
            <a:r>
              <a:rPr lang="en-US" dirty="0" smtClean="0"/>
              <a:t>Cultural competence helps educators meet accountability requirements</a:t>
            </a:r>
          </a:p>
          <a:p>
            <a:endParaRPr lang="en-US" dirty="0"/>
          </a:p>
        </p:txBody>
      </p:sp>
      <p:sp>
        <p:nvSpPr>
          <p:cNvPr id="4" name="TextBox 3"/>
          <p:cNvSpPr txBox="1"/>
          <p:nvPr/>
        </p:nvSpPr>
        <p:spPr>
          <a:xfrm>
            <a:off x="838200" y="5052060"/>
            <a:ext cx="10515600" cy="523220"/>
          </a:xfrm>
          <a:prstGeom prst="rect">
            <a:avLst/>
          </a:prstGeom>
          <a:noFill/>
        </p:spPr>
        <p:txBody>
          <a:bodyPr wrap="square" rtlCol="0">
            <a:spAutoFit/>
          </a:bodyPr>
          <a:lstStyle/>
          <a:p>
            <a:r>
              <a:rPr lang="en-US" sz="1400" baseline="30000" dirty="0" smtClean="0"/>
              <a:t>5</a:t>
            </a:r>
            <a:r>
              <a:rPr lang="en-US" sz="1400" dirty="0" smtClean="0"/>
              <a:t> NEA Policy Brief. “Promoting Educators’ Cultural Competence To Better Serve Culturally Diverse Students.” NEA Human and Civil Rights Department (2008).</a:t>
            </a:r>
            <a:endParaRPr lang="en-US" sz="1400" dirty="0"/>
          </a:p>
        </p:txBody>
      </p:sp>
    </p:spTree>
    <p:extLst>
      <p:ext uri="{BB962C8B-B14F-4D97-AF65-F5344CB8AC3E}">
        <p14:creationId xmlns:p14="http://schemas.microsoft.com/office/powerpoint/2010/main" val="337893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3846"/>
              </a:lnSpc>
              <a:spcAft>
                <a:spcPts val="800"/>
              </a:spcAft>
              <a:buSzPct val="45833"/>
            </a:pPr>
            <a:r>
              <a:rPr lang="en-US" dirty="0" smtClean="0">
                <a:solidFill>
                  <a:srgbClr val="252525"/>
                </a:solidFill>
                <a:latin typeface="Calibri" charset="0"/>
                <a:ea typeface="Calibri" charset="0"/>
                <a:cs typeface="Calibri" charset="0"/>
              </a:rPr>
              <a:t>Cultural Competence Is Important because</a:t>
            </a:r>
            <a:r>
              <a:rPr lang="mr-IN" dirty="0" smtClean="0">
                <a:solidFill>
                  <a:srgbClr val="252525"/>
                </a:solidFill>
                <a:latin typeface="Calibri" charset="0"/>
                <a:ea typeface="Calibri" charset="0"/>
                <a:cs typeface="Calibri" charset="0"/>
              </a:rPr>
              <a:t>…</a:t>
            </a:r>
            <a:r>
              <a:rPr lang="en-US" dirty="0" smtClean="0">
                <a:solidFill>
                  <a:srgbClr val="252525"/>
                </a:solidFill>
                <a:latin typeface="Calibri" charset="0"/>
                <a:ea typeface="Calibri" charset="0"/>
                <a:cs typeface="Calibri" charset="0"/>
              </a:rPr>
              <a:t> </a:t>
            </a:r>
            <a:endParaRPr lang="en-US" dirty="0">
              <a:solidFill>
                <a:srgbClr val="252525"/>
              </a:solidFill>
              <a:latin typeface="Calibri" charset="0"/>
              <a:ea typeface="Calibri" charset="0"/>
              <a:cs typeface="Calibri" charset="0"/>
            </a:endParaRPr>
          </a:p>
        </p:txBody>
      </p:sp>
      <p:sp>
        <p:nvSpPr>
          <p:cNvPr id="3" name="Text Placeholder 2"/>
          <p:cNvSpPr>
            <a:spLocks noGrp="1"/>
          </p:cNvSpPr>
          <p:nvPr>
            <p:ph type="body" idx="1"/>
          </p:nvPr>
        </p:nvSpPr>
        <p:spPr>
          <a:xfrm>
            <a:off x="838200" y="1825625"/>
            <a:ext cx="10515599" cy="4351338"/>
          </a:xfrm>
        </p:spPr>
        <p:txBody>
          <a:bodyPr/>
          <a:lstStyle/>
          <a:p>
            <a:pPr marL="0" lvl="0" indent="0">
              <a:spcBef>
                <a:spcPts val="0"/>
              </a:spcBef>
              <a:buNone/>
            </a:pPr>
            <a:r>
              <a:rPr lang="en-US" b="1" i="1" dirty="0">
                <a:solidFill>
                  <a:srgbClr val="191919"/>
                </a:solidFill>
                <a:latin typeface="Calibri" charset="0"/>
                <a:ea typeface="Calibri" charset="0"/>
                <a:cs typeface="Calibri" charset="0"/>
                <a:sym typeface="Arial"/>
              </a:rPr>
              <a:t>Cultural competence</a:t>
            </a:r>
            <a:r>
              <a:rPr lang="en-US" b="1" dirty="0">
                <a:solidFill>
                  <a:srgbClr val="191919"/>
                </a:solidFill>
                <a:highlight>
                  <a:srgbClr val="FAFAFA"/>
                </a:highlight>
                <a:latin typeface="Calibri" charset="0"/>
                <a:ea typeface="Calibri" charset="0"/>
                <a:cs typeface="Calibri" charset="0"/>
                <a:sym typeface="Arial"/>
              </a:rPr>
              <a:t> </a:t>
            </a:r>
            <a:r>
              <a:rPr lang="en-US" b="1" dirty="0">
                <a:solidFill>
                  <a:srgbClr val="191919"/>
                </a:solidFill>
                <a:highlight>
                  <a:srgbClr val="FFFFFF"/>
                </a:highlight>
                <a:latin typeface="Calibri" charset="0"/>
                <a:ea typeface="Calibri" charset="0"/>
                <a:cs typeface="Calibri" charset="0"/>
                <a:sym typeface="Arial"/>
              </a:rPr>
              <a:t>acknowledges and validates who people </a:t>
            </a:r>
            <a:r>
              <a:rPr lang="en-US" b="1" dirty="0" smtClean="0">
                <a:solidFill>
                  <a:srgbClr val="191919"/>
                </a:solidFill>
                <a:highlight>
                  <a:srgbClr val="FFFFFF"/>
                </a:highlight>
                <a:latin typeface="Calibri" charset="0"/>
                <a:ea typeface="Calibri" charset="0"/>
                <a:cs typeface="Calibri" charset="0"/>
                <a:sym typeface="Arial"/>
              </a:rPr>
              <a:t>are</a:t>
            </a:r>
          </a:p>
          <a:p>
            <a:pPr marL="0" lvl="0" indent="0">
              <a:spcBef>
                <a:spcPts val="0"/>
              </a:spcBef>
              <a:buNone/>
            </a:pPr>
            <a:endParaRPr lang="en-US" b="1" dirty="0">
              <a:solidFill>
                <a:srgbClr val="191919"/>
              </a:solidFill>
              <a:highlight>
                <a:srgbClr val="FFFFFF"/>
              </a:highlight>
              <a:latin typeface="Calibri" charset="0"/>
              <a:ea typeface="Calibri" charset="0"/>
              <a:cs typeface="Calibri" charset="0"/>
              <a:sym typeface="Arial"/>
            </a:endParaRPr>
          </a:p>
          <a:p>
            <a:pPr marL="0" lvl="0" indent="0">
              <a:spcBef>
                <a:spcPts val="0"/>
              </a:spcBef>
              <a:buNone/>
            </a:pPr>
            <a:r>
              <a:rPr lang="en-US" dirty="0" smtClean="0">
                <a:solidFill>
                  <a:srgbClr val="191919"/>
                </a:solidFill>
                <a:highlight>
                  <a:srgbClr val="FFFFFF"/>
                </a:highlight>
                <a:latin typeface="Calibri" charset="0"/>
                <a:ea typeface="Calibri" charset="0"/>
                <a:cs typeface="Calibri" charset="0"/>
                <a:sym typeface="Arial"/>
              </a:rPr>
              <a:t>By </a:t>
            </a:r>
            <a:r>
              <a:rPr lang="en-US" dirty="0">
                <a:solidFill>
                  <a:srgbClr val="191919"/>
                </a:solidFill>
                <a:highlight>
                  <a:srgbClr val="FFFFFF"/>
                </a:highlight>
                <a:latin typeface="Calibri" charset="0"/>
                <a:ea typeface="Calibri" charset="0"/>
                <a:cs typeface="Calibri" charset="0"/>
                <a:sym typeface="Arial"/>
              </a:rPr>
              <a:t>focusing on the organization's culture, it removes the need to place blame and assume guilt. Since becoming culturally competent focuses on the "how-to" of aligning policies and practices with goals, everyone is involved in the process. This "inside-out" model relieves the outsiders (or excluded groups) from the responsibility of doing all the adapting</a:t>
            </a:r>
            <a:r>
              <a:rPr lang="en-US" dirty="0" smtClean="0">
                <a:solidFill>
                  <a:srgbClr val="191919"/>
                </a:solidFill>
                <a:highlight>
                  <a:srgbClr val="FFFFFF"/>
                </a:highlight>
                <a:latin typeface="Calibri" charset="0"/>
                <a:ea typeface="Calibri" charset="0"/>
                <a:cs typeface="Calibri" charset="0"/>
                <a:sym typeface="Arial"/>
              </a:rPr>
              <a:t>.</a:t>
            </a:r>
            <a:endParaRPr lang="en-US" sz="2400" dirty="0">
              <a:latin typeface="Calibri" charset="0"/>
              <a:ea typeface="Calibri" charset="0"/>
              <a:cs typeface="Calibri" charset="0"/>
            </a:endParaRPr>
          </a:p>
        </p:txBody>
      </p:sp>
    </p:spTree>
    <p:extLst>
      <p:ext uri="{BB962C8B-B14F-4D97-AF65-F5344CB8AC3E}">
        <p14:creationId xmlns:p14="http://schemas.microsoft.com/office/powerpoint/2010/main" val="828085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pic>
        <p:nvPicPr>
          <p:cNvPr id="123" name="Shape 123" title="Points scored"/>
          <p:cNvPicPr preferRelativeResize="0"/>
          <p:nvPr/>
        </p:nvPicPr>
        <p:blipFill>
          <a:blip r:embed="rId3">
            <a:alphaModFix/>
          </a:blip>
          <a:stretch>
            <a:fillRect/>
          </a:stretch>
        </p:blipFill>
        <p:spPr>
          <a:xfrm>
            <a:off x="1626874" y="1756611"/>
            <a:ext cx="8706300" cy="4964851"/>
          </a:xfrm>
          <a:prstGeom prst="rect">
            <a:avLst/>
          </a:prstGeom>
          <a:noFill/>
          <a:ln>
            <a:noFill/>
          </a:ln>
        </p:spPr>
      </p:pic>
      <p:sp>
        <p:nvSpPr>
          <p:cNvPr id="124" name="Shape 124"/>
          <p:cNvSpPr>
            <a:spLocks noGrp="1"/>
          </p:cNvSpPr>
          <p:nvPr>
            <p:ph type="dt" idx="10"/>
          </p:nvPr>
        </p:nvSpPr>
        <p:spPr>
          <a:xfrm>
            <a:off x="838200" y="6356350"/>
            <a:ext cx="2743200" cy="365100"/>
          </a:xfrm>
          <a:prstGeom prst="rect">
            <a:avLst/>
          </a:prstGeom>
        </p:spPr>
        <p:txBody>
          <a:bodyPr lIns="91425" tIns="91425" rIns="91425" bIns="91425" anchor="ctr" anchorCtr="0">
            <a:noAutofit/>
          </a:bodyPr>
          <a:lstStyle/>
          <a:p>
            <a:pPr lvl="0">
              <a:spcBef>
                <a:spcPts val="0"/>
              </a:spcBef>
              <a:buNone/>
            </a:pPr>
            <a:r>
              <a:rPr lang="en-US"/>
              <a:t>   </a:t>
            </a:r>
          </a:p>
        </p:txBody>
      </p:sp>
      <p:sp>
        <p:nvSpPr>
          <p:cNvPr id="125" name="Shape 125"/>
          <p:cNvSpPr txBox="1">
            <a:spLocks noGrp="1"/>
          </p:cNvSpPr>
          <p:nvPr>
            <p:ph type="title"/>
          </p:nvPr>
        </p:nvSpPr>
        <p:spPr>
          <a:xfrm>
            <a:off x="577515" y="533935"/>
            <a:ext cx="10990055" cy="1325700"/>
          </a:xfrm>
          <a:prstGeom prst="rect">
            <a:avLst/>
          </a:prstGeom>
        </p:spPr>
        <p:txBody>
          <a:bodyPr lIns="91425" tIns="91425" rIns="91425" bIns="91425" anchor="ctr" anchorCtr="0">
            <a:noAutofit/>
          </a:bodyPr>
          <a:lstStyle/>
          <a:p>
            <a:pPr lvl="0" algn="ctr">
              <a:spcBef>
                <a:spcPts val="0"/>
              </a:spcBef>
              <a:buNone/>
            </a:pPr>
            <a:r>
              <a:rPr lang="en-US" sz="3000" dirty="0"/>
              <a:t>Cultural Competence and Equity</a:t>
            </a:r>
          </a:p>
          <a:p>
            <a:pPr lvl="0" algn="ctr">
              <a:spcBef>
                <a:spcPts val="0"/>
              </a:spcBef>
              <a:buNone/>
            </a:pPr>
            <a:r>
              <a:rPr lang="en-US" sz="2400" i="1" dirty="0"/>
              <a:t>If we do not know who our students are , where they come from, what their experiences are…how can we genuinely create an effective culturally competent environment?</a:t>
            </a:r>
          </a:p>
        </p:txBody>
      </p:sp>
      <p:sp>
        <p:nvSpPr>
          <p:cNvPr id="126" name="Shape 126"/>
          <p:cNvSpPr txBox="1"/>
          <p:nvPr/>
        </p:nvSpPr>
        <p:spPr>
          <a:xfrm>
            <a:off x="9073125" y="2178075"/>
            <a:ext cx="7423500" cy="866100"/>
          </a:xfrm>
          <a:prstGeom prst="rect">
            <a:avLst/>
          </a:prstGeom>
          <a:noFill/>
          <a:ln>
            <a:noFill/>
          </a:ln>
        </p:spPr>
        <p:txBody>
          <a:bodyPr lIns="91425" tIns="91425" rIns="91425" bIns="91425" anchor="t" anchorCtr="0">
            <a:noAutofit/>
          </a:bodyPr>
          <a:lstStyle/>
          <a:p>
            <a:pPr lvl="0">
              <a:spcBef>
                <a:spcPts val="0"/>
              </a:spcBef>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do the data say? </a:t>
            </a:r>
            <a:endParaRPr lang="en-US" dirty="0"/>
          </a:p>
        </p:txBody>
      </p:sp>
      <p:sp>
        <p:nvSpPr>
          <p:cNvPr id="5" name="Content Placeholder 4"/>
          <p:cNvSpPr>
            <a:spLocks noGrp="1"/>
          </p:cNvSpPr>
          <p:nvPr>
            <p:ph idx="1"/>
          </p:nvPr>
        </p:nvSpPr>
        <p:spPr>
          <a:xfrm>
            <a:off x="838200" y="1690688"/>
            <a:ext cx="10515600" cy="4486275"/>
          </a:xfrm>
        </p:spPr>
        <p:txBody>
          <a:bodyPr>
            <a:normAutofit/>
          </a:bodyPr>
          <a:lstStyle/>
          <a:p>
            <a:pPr>
              <a:lnSpc>
                <a:spcPct val="120000"/>
              </a:lnSpc>
            </a:pPr>
            <a:r>
              <a:rPr lang="en-US" sz="2400" b="0" i="0" dirty="0"/>
              <a:t>276 ethnic groups in the US </a:t>
            </a:r>
            <a:r>
              <a:rPr lang="en-US" sz="2400" b="0" i="0" baseline="30000" dirty="0"/>
              <a:t>1</a:t>
            </a:r>
          </a:p>
          <a:p>
            <a:pPr>
              <a:lnSpc>
                <a:spcPct val="120000"/>
              </a:lnSpc>
            </a:pPr>
            <a:r>
              <a:rPr lang="en-US" sz="2400" b="0" i="0" dirty="0"/>
              <a:t>By 2044, more than half of all Americans will identify as a member of a “minority” group (2015) </a:t>
            </a:r>
            <a:r>
              <a:rPr lang="en-US" sz="2400" b="0" i="0" baseline="30000" dirty="0"/>
              <a:t>2</a:t>
            </a:r>
          </a:p>
          <a:p>
            <a:pPr>
              <a:lnSpc>
                <a:spcPct val="120000"/>
              </a:lnSpc>
            </a:pPr>
            <a:r>
              <a:rPr lang="en-US" sz="2400" b="0" i="0" dirty="0"/>
              <a:t>The number of people who identify as multi-racial is projected to triple from eight to 26 million by 2060 </a:t>
            </a:r>
            <a:r>
              <a:rPr lang="en-US" sz="2400" b="0" i="0" baseline="30000" dirty="0"/>
              <a:t>2</a:t>
            </a:r>
          </a:p>
          <a:p>
            <a:r>
              <a:rPr lang="en-US" sz="1200" b="0" i="0" dirty="0" smtClean="0"/>
              <a:t>1 </a:t>
            </a:r>
            <a:r>
              <a:rPr lang="en-US" sz="1200" b="0" i="0" dirty="0" err="1"/>
              <a:t>Gollnick</a:t>
            </a:r>
            <a:r>
              <a:rPr lang="en-US" sz="1200" b="0" i="0" dirty="0"/>
              <a:t>, D. M., &amp; Chinn, P. C. (2002). Multicultural education in a pluralistic society (6th ed.). Upper Saddle River, NJ: Merrill Prentice Hall. </a:t>
            </a:r>
            <a:endParaRPr lang="en-US" sz="1200" b="0" i="0" dirty="0" smtClean="0"/>
          </a:p>
          <a:p>
            <a:r>
              <a:rPr lang="en-US" sz="1200" b="0" i="0" dirty="0"/>
              <a:t>2 Colby, S. L. &amp; </a:t>
            </a:r>
            <a:r>
              <a:rPr lang="en-US" sz="1200" b="0" i="0" dirty="0" err="1"/>
              <a:t>Ortman</a:t>
            </a:r>
            <a:r>
              <a:rPr lang="en-US" sz="1200" b="0" i="0" dirty="0"/>
              <a:t>, J. M. (2015). Projections of the size and composition of the </a:t>
            </a:r>
            <a:r>
              <a:rPr lang="en-US" sz="1200" b="0" i="0" dirty="0" err="1"/>
              <a:t>U.S.population</a:t>
            </a:r>
            <a:r>
              <a:rPr lang="en-US" sz="1200" b="0" i="0" dirty="0"/>
              <a:t>: 2014 to 2060. </a:t>
            </a:r>
            <a:r>
              <a:rPr lang="en-US" sz="1200" b="0" i="0" dirty="0" err="1"/>
              <a:t>Retrived</a:t>
            </a:r>
            <a:r>
              <a:rPr lang="en-US" sz="1200" b="0" i="0" dirty="0"/>
              <a:t> </a:t>
            </a:r>
            <a:r>
              <a:rPr lang="en-US" sz="1200" b="0" i="0" dirty="0" err="1"/>
              <a:t>fromhttp</a:t>
            </a:r>
            <a:r>
              <a:rPr lang="en-US" sz="1200" b="0" i="0" dirty="0"/>
              <a:t>://</a:t>
            </a:r>
            <a:r>
              <a:rPr lang="en-US" sz="1200" b="0" i="0" dirty="0" err="1"/>
              <a:t>www.census.gov</a:t>
            </a:r>
            <a:r>
              <a:rPr lang="en-US" sz="1200" b="0" i="0" dirty="0"/>
              <a:t>/content/dam/Census/library/publications/2015/demo/p25-1143.pdf? </a:t>
            </a:r>
            <a:endParaRPr lang="en-US" sz="1200" b="0" i="0" dirty="0" smtClean="0"/>
          </a:p>
          <a:p>
            <a:endParaRPr lang="en-US" sz="1200" b="0" i="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0702901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What do the data say? </a:t>
            </a:r>
            <a:endParaRPr lang="en-US"/>
          </a:p>
        </p:txBody>
      </p:sp>
      <p:sp>
        <p:nvSpPr>
          <p:cNvPr id="5" name="Content Placeholder 4"/>
          <p:cNvSpPr>
            <a:spLocks noGrp="1"/>
          </p:cNvSpPr>
          <p:nvPr>
            <p:ph idx="1"/>
          </p:nvPr>
        </p:nvSpPr>
        <p:spPr/>
        <p:txBody>
          <a:bodyPr>
            <a:normAutofit/>
          </a:bodyPr>
          <a:lstStyle/>
          <a:p>
            <a:pPr>
              <a:lnSpc>
                <a:spcPct val="120000"/>
              </a:lnSpc>
            </a:pPr>
            <a:r>
              <a:rPr lang="en-US" b="0" i="0" dirty="0" smtClean="0"/>
              <a:t>Diversity </a:t>
            </a:r>
            <a:r>
              <a:rPr lang="en-US" b="0" i="0" dirty="0"/>
              <a:t>of </a:t>
            </a:r>
            <a:r>
              <a:rPr lang="en-US" b="0" i="0" dirty="0" smtClean="0"/>
              <a:t>CC student </a:t>
            </a:r>
            <a:r>
              <a:rPr lang="en-US" b="0" i="0" dirty="0"/>
              <a:t>populations even more </a:t>
            </a:r>
            <a:r>
              <a:rPr lang="en-US" b="0" i="0" dirty="0" smtClean="0"/>
              <a:t>varied</a:t>
            </a:r>
          </a:p>
          <a:p>
            <a:pPr>
              <a:lnSpc>
                <a:spcPct val="120000"/>
              </a:lnSpc>
            </a:pPr>
            <a:r>
              <a:rPr lang="en-US" b="0" i="0" dirty="0" smtClean="0"/>
              <a:t>Students </a:t>
            </a:r>
            <a:r>
              <a:rPr lang="en-US" b="0" i="0" dirty="0"/>
              <a:t>from diverse </a:t>
            </a:r>
            <a:r>
              <a:rPr lang="en-US" b="0" i="0" dirty="0" smtClean="0"/>
              <a:t>backgrounds/minorities </a:t>
            </a:r>
            <a:r>
              <a:rPr lang="en-US" b="0" i="0" dirty="0"/>
              <a:t>comprise 45% of the </a:t>
            </a:r>
            <a:r>
              <a:rPr lang="en-US" b="0" i="0" dirty="0" smtClean="0"/>
              <a:t>student population </a:t>
            </a:r>
            <a:r>
              <a:rPr lang="en-US" b="0" i="0" dirty="0"/>
              <a:t>in </a:t>
            </a:r>
            <a:r>
              <a:rPr lang="en-US" b="0" i="0" dirty="0" smtClean="0"/>
              <a:t>community </a:t>
            </a:r>
            <a:r>
              <a:rPr lang="en-US" b="0" i="0" dirty="0"/>
              <a:t>colleges </a:t>
            </a:r>
            <a:r>
              <a:rPr lang="en-US" b="0" i="0" dirty="0" smtClean="0"/>
              <a:t>nationwide </a:t>
            </a:r>
            <a:r>
              <a:rPr lang="en-US" b="0" i="0" baseline="30000" dirty="0" smtClean="0"/>
              <a:t>3</a:t>
            </a:r>
            <a:endParaRPr lang="en-US" b="0" i="0" baseline="30000" dirty="0"/>
          </a:p>
          <a:p>
            <a:pPr>
              <a:lnSpc>
                <a:spcPct val="120000"/>
              </a:lnSpc>
            </a:pPr>
            <a:r>
              <a:rPr lang="en-US" b="0" i="0" dirty="0"/>
              <a:t>Community college mission (open access/affordability) supports a diverse student population </a:t>
            </a:r>
            <a:endParaRPr lang="en-US" sz="2400" dirty="0" smtClean="0"/>
          </a:p>
          <a:p>
            <a:r>
              <a:rPr lang="en-US" sz="1200" b="0" i="0" baseline="30000" dirty="0" smtClean="0"/>
              <a:t>3</a:t>
            </a:r>
            <a:r>
              <a:rPr lang="en-US" sz="1200" b="0" i="0" dirty="0" smtClean="0"/>
              <a:t> </a:t>
            </a:r>
            <a:r>
              <a:rPr lang="en-US" sz="1200" b="0" i="0" dirty="0"/>
              <a:t>American Association of Community Colleges (2012). Students at </a:t>
            </a:r>
            <a:r>
              <a:rPr lang="en-US" sz="1200" b="0" i="0" dirty="0" smtClean="0"/>
              <a:t>community colleges</a:t>
            </a:r>
            <a:r>
              <a:rPr lang="en-US" sz="1200" b="0" i="0" dirty="0"/>
              <a:t>. Retrieved from http://</a:t>
            </a:r>
            <a:r>
              <a:rPr lang="en-US" sz="1200" b="0" i="0" dirty="0" err="1"/>
              <a:t>www.aacc.nche.edu</a:t>
            </a:r>
            <a:r>
              <a:rPr lang="en-US" sz="1200" b="0" i="0" dirty="0"/>
              <a:t>/Pages/</a:t>
            </a:r>
            <a:r>
              <a:rPr lang="en-US" sz="1200" b="0" i="0" dirty="0" err="1"/>
              <a:t>default.aspx</a:t>
            </a:r>
            <a:r>
              <a:rPr lang="en-US" sz="1200" b="0" i="0" dirty="0"/>
              <a:t>. </a:t>
            </a:r>
            <a:r>
              <a:rPr lang="en-US" sz="1200" b="0" i="0" dirty="0" smtClean="0"/>
              <a:t> </a:t>
            </a:r>
          </a:p>
          <a:p>
            <a:endParaRPr lang="en-US" sz="1200" b="0" i="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866841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California’s Community Colleges Students</a:t>
            </a:r>
            <a:r>
              <a:rPr lang="en-US" baseline="30000" dirty="0" smtClean="0"/>
              <a:t>4</a:t>
            </a:r>
            <a:endParaRPr lang="en-US" baseline="30000" dirty="0"/>
          </a:p>
        </p:txBody>
      </p:sp>
      <p:sp>
        <p:nvSpPr>
          <p:cNvPr id="3" name="Text Placeholder 2"/>
          <p:cNvSpPr>
            <a:spLocks noGrp="1"/>
          </p:cNvSpPr>
          <p:nvPr>
            <p:ph type="body" idx="1"/>
          </p:nvPr>
        </p:nvSpPr>
        <p:spPr>
          <a:xfrm>
            <a:off x="838200" y="1825625"/>
            <a:ext cx="10515599" cy="3432175"/>
          </a:xfrm>
        </p:spPr>
        <p:txBody>
          <a:bodyPr/>
          <a:lstStyle/>
          <a:p>
            <a:r>
              <a:rPr lang="en-US" dirty="0" smtClean="0"/>
              <a:t> 42.5 </a:t>
            </a:r>
            <a:r>
              <a:rPr lang="en-US" dirty="0"/>
              <a:t>percent of students </a:t>
            </a:r>
            <a:r>
              <a:rPr lang="en-US" dirty="0" smtClean="0"/>
              <a:t>identified </a:t>
            </a:r>
            <a:r>
              <a:rPr lang="en-US" dirty="0"/>
              <a:t>as </a:t>
            </a:r>
            <a:r>
              <a:rPr lang="en-US" dirty="0" smtClean="0"/>
              <a:t>Hispanic;</a:t>
            </a:r>
          </a:p>
          <a:p>
            <a:r>
              <a:rPr lang="en-US" dirty="0" smtClean="0"/>
              <a:t> 27.4 </a:t>
            </a:r>
            <a:r>
              <a:rPr lang="en-US" dirty="0"/>
              <a:t>percent as </a:t>
            </a:r>
            <a:r>
              <a:rPr lang="en-US" dirty="0" smtClean="0"/>
              <a:t>White;</a:t>
            </a:r>
          </a:p>
          <a:p>
            <a:r>
              <a:rPr lang="en-US" dirty="0" smtClean="0"/>
              <a:t> 6.4 </a:t>
            </a:r>
            <a:r>
              <a:rPr lang="en-US" dirty="0"/>
              <a:t>percent as African </a:t>
            </a:r>
            <a:r>
              <a:rPr lang="en-US" dirty="0" smtClean="0"/>
              <a:t>American;</a:t>
            </a:r>
          </a:p>
          <a:p>
            <a:r>
              <a:rPr lang="en-US" dirty="0" smtClean="0"/>
              <a:t> 11.6 </a:t>
            </a:r>
            <a:r>
              <a:rPr lang="en-US" dirty="0"/>
              <a:t>percent as </a:t>
            </a:r>
            <a:r>
              <a:rPr lang="en-US" dirty="0" smtClean="0"/>
              <a:t>Asian;</a:t>
            </a:r>
          </a:p>
          <a:p>
            <a:r>
              <a:rPr lang="en-US" dirty="0" smtClean="0"/>
              <a:t> 3.2 </a:t>
            </a:r>
            <a:r>
              <a:rPr lang="en-US" dirty="0"/>
              <a:t>percent as Filipino or </a:t>
            </a:r>
            <a:r>
              <a:rPr lang="en-US" dirty="0" smtClean="0"/>
              <a:t>Pacific </a:t>
            </a:r>
            <a:r>
              <a:rPr lang="en-US" dirty="0"/>
              <a:t>Islander; </a:t>
            </a:r>
            <a:r>
              <a:rPr lang="en-US" dirty="0" smtClean="0"/>
              <a:t>and</a:t>
            </a:r>
          </a:p>
          <a:p>
            <a:r>
              <a:rPr lang="en-US" dirty="0"/>
              <a:t> </a:t>
            </a:r>
            <a:r>
              <a:rPr lang="en-US" dirty="0" smtClean="0"/>
              <a:t>3.7 </a:t>
            </a:r>
            <a:r>
              <a:rPr lang="en-US" dirty="0"/>
              <a:t>percent as </a:t>
            </a:r>
            <a:r>
              <a:rPr lang="en-US" dirty="0" smtClean="0"/>
              <a:t>multi-ethnic</a:t>
            </a:r>
            <a:endParaRPr lang="en-US" dirty="0"/>
          </a:p>
        </p:txBody>
      </p:sp>
      <p:sp>
        <p:nvSpPr>
          <p:cNvPr id="4" name="TextBox 3"/>
          <p:cNvSpPr txBox="1"/>
          <p:nvPr/>
        </p:nvSpPr>
        <p:spPr>
          <a:xfrm>
            <a:off x="838200" y="5614988"/>
            <a:ext cx="10515599" cy="523220"/>
          </a:xfrm>
          <a:prstGeom prst="rect">
            <a:avLst/>
          </a:prstGeom>
          <a:noFill/>
        </p:spPr>
        <p:txBody>
          <a:bodyPr wrap="square" rtlCol="0">
            <a:spAutoFit/>
          </a:bodyPr>
          <a:lstStyle/>
          <a:p>
            <a:r>
              <a:rPr lang="en-US" baseline="30000" dirty="0"/>
              <a:t>4</a:t>
            </a:r>
            <a:r>
              <a:rPr lang="en-US" dirty="0"/>
              <a:t> California Community College Chancellor’s </a:t>
            </a:r>
            <a:r>
              <a:rPr lang="en-US" dirty="0" smtClean="0"/>
              <a:t>Office</a:t>
            </a:r>
            <a:r>
              <a:rPr lang="en-US" dirty="0"/>
              <a:t>. “California Community Colleges Key Facts” (2017). </a:t>
            </a:r>
            <a:r>
              <a:rPr lang="en-US" dirty="0">
                <a:hlinkClick r:id="rId2"/>
              </a:rPr>
              <a:t>http://</a:t>
            </a:r>
            <a:r>
              <a:rPr lang="en-US" dirty="0" smtClean="0">
                <a:hlinkClick r:id="rId2"/>
              </a:rPr>
              <a:t>californiacommunitycolleges.cccco.edu/PolicyInAction/KeyFacts.aspx</a:t>
            </a:r>
            <a:r>
              <a:rPr lang="en-US" dirty="0" smtClean="0"/>
              <a:t>   </a:t>
            </a:r>
            <a:endParaRPr lang="en-US" dirty="0">
              <a:effectLst/>
            </a:endParaRPr>
          </a:p>
        </p:txBody>
      </p:sp>
    </p:spTree>
    <p:extLst>
      <p:ext uri="{BB962C8B-B14F-4D97-AF65-F5344CB8AC3E}">
        <p14:creationId xmlns:p14="http://schemas.microsoft.com/office/powerpoint/2010/main" val="127077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faculty? </a:t>
            </a:r>
            <a:endParaRPr lang="en-US" dirty="0"/>
          </a:p>
        </p:txBody>
      </p:sp>
      <p:sp>
        <p:nvSpPr>
          <p:cNvPr id="3" name="Content Placeholder 2"/>
          <p:cNvSpPr>
            <a:spLocks noGrp="1"/>
          </p:cNvSpPr>
          <p:nvPr>
            <p:ph idx="1"/>
          </p:nvPr>
        </p:nvSpPr>
        <p:spPr>
          <a:xfrm>
            <a:off x="838199" y="1562735"/>
            <a:ext cx="10515600" cy="517525"/>
          </a:xfrm>
        </p:spPr>
        <p:txBody>
          <a:bodyPr/>
          <a:lstStyle/>
          <a:p>
            <a:pPr marL="0" indent="0">
              <a:buNone/>
            </a:pPr>
            <a:r>
              <a:rPr lang="en-US" sz="2400" dirty="0" smtClean="0"/>
              <a:t>According to CCCCO DataMart</a:t>
            </a:r>
            <a:r>
              <a:rPr lang="mr-IN" sz="2400" dirty="0" smtClean="0"/>
              <a:t>…</a:t>
            </a:r>
            <a:r>
              <a:rPr lang="en-US" sz="2400" dirty="0" smtClean="0"/>
              <a:t> 18,593 Tenure and Tenure Track Faculty (FA </a:t>
            </a:r>
            <a:r>
              <a:rPr lang="en-US" sz="2400" dirty="0" smtClean="0"/>
              <a:t>16)</a:t>
            </a:r>
            <a:r>
              <a:rPr lang="en-US" sz="2400" baseline="30000" dirty="0"/>
              <a:t>5</a:t>
            </a:r>
            <a:endParaRPr lang="en-US" sz="2400" baseline="30000" dirty="0" smtClean="0"/>
          </a:p>
          <a:p>
            <a:endParaRPr lang="en-US" dirty="0"/>
          </a:p>
          <a:p>
            <a:endParaRPr lang="en-US" dirty="0" smtClean="0"/>
          </a:p>
        </p:txBody>
      </p:sp>
      <p:graphicFrame>
        <p:nvGraphicFramePr>
          <p:cNvPr id="5" name="Table 4"/>
          <p:cNvGraphicFramePr>
            <a:graphicFrameLocks noGrp="1"/>
          </p:cNvGraphicFramePr>
          <p:nvPr>
            <p:extLst/>
          </p:nvPr>
        </p:nvGraphicFramePr>
        <p:xfrm>
          <a:off x="838199" y="2080260"/>
          <a:ext cx="10515601" cy="3605216"/>
        </p:xfrm>
        <a:graphic>
          <a:graphicData uri="http://schemas.openxmlformats.org/drawingml/2006/table">
            <a:tbl>
              <a:tblPr>
                <a:tableStyleId>{7DF18680-E054-41AD-8BC1-D1AEF772440D}</a:tableStyleId>
              </a:tblPr>
              <a:tblGrid>
                <a:gridCol w="3859125"/>
                <a:gridCol w="2552330"/>
                <a:gridCol w="4104146"/>
              </a:tblGrid>
              <a:tr h="450652">
                <a:tc>
                  <a:txBody>
                    <a:bodyPr/>
                    <a:lstStyle/>
                    <a:p>
                      <a:pPr algn="l" fontAlgn="b"/>
                      <a:r>
                        <a:rPr lang="mr-IN" sz="1800" b="1" i="0" u="none" strike="noStrike" dirty="0" err="1" smtClean="0">
                          <a:effectLst/>
                          <a:latin typeface="Arial" charset="0"/>
                          <a:ea typeface="Arial" charset="0"/>
                          <a:cs typeface="Arial" charset="0"/>
                        </a:rPr>
                        <a:t>African-American</a:t>
                      </a:r>
                      <a:r>
                        <a:rPr lang="mr-IN" sz="1800" b="1" i="0" u="none" strike="noStrike" dirty="0" smtClean="0">
                          <a:effectLst/>
                          <a:latin typeface="Arial" charset="0"/>
                          <a:ea typeface="Arial" charset="0"/>
                          <a:cs typeface="Arial" charset="0"/>
                        </a:rPr>
                        <a:t>              </a:t>
                      </a:r>
                      <a:endParaRPr lang="mr-IN" sz="1800" b="1" i="0" u="none" strike="noStrike" dirty="0">
                        <a:solidFill>
                          <a:schemeClr val="tx1"/>
                        </a:solidFill>
                        <a:effectLst/>
                        <a:latin typeface="Arial" charset="0"/>
                        <a:ea typeface="Arial" charset="0"/>
                        <a:cs typeface="Arial" charset="0"/>
                      </a:endParaRPr>
                    </a:p>
                  </a:txBody>
                  <a:tcPr marL="5666" marR="5666" marT="5666" marB="0" anchor="b"/>
                </a:tc>
                <a:tc>
                  <a:txBody>
                    <a:bodyPr/>
                    <a:lstStyle/>
                    <a:p>
                      <a:pPr algn="r" fontAlgn="b"/>
                      <a:r>
                        <a:rPr lang="is-IS" sz="1800" b="1" i="0" u="none" strike="noStrike" dirty="0">
                          <a:effectLst/>
                          <a:latin typeface="Arial" charset="0"/>
                          <a:ea typeface="Arial" charset="0"/>
                          <a:cs typeface="Arial" charset="0"/>
                        </a:rPr>
                        <a:t>1,080</a:t>
                      </a:r>
                      <a:endParaRPr lang="is-IS" sz="1800" b="1" i="0" u="none" strike="noStrike" dirty="0">
                        <a:solidFill>
                          <a:schemeClr val="tx1"/>
                        </a:solidFill>
                        <a:effectLst/>
                        <a:latin typeface="Arial" charset="0"/>
                        <a:ea typeface="Arial" charset="0"/>
                        <a:cs typeface="Arial" charset="0"/>
                      </a:endParaRPr>
                    </a:p>
                  </a:txBody>
                  <a:tcPr marL="5666" marR="5666" marT="5666" marB="0" anchor="b"/>
                </a:tc>
                <a:tc>
                  <a:txBody>
                    <a:bodyPr/>
                    <a:lstStyle/>
                    <a:p>
                      <a:pPr algn="r" fontAlgn="b"/>
                      <a:r>
                        <a:rPr lang="mr-IN" sz="1800" b="1" i="0" u="none" strike="noStrike">
                          <a:effectLst/>
                          <a:latin typeface="Arial" charset="0"/>
                          <a:ea typeface="Arial" charset="0"/>
                          <a:cs typeface="Arial" charset="0"/>
                        </a:rPr>
                        <a:t>5.81%</a:t>
                      </a:r>
                      <a:endParaRPr lang="mr-IN" sz="1800" b="1" i="0" u="none" strike="noStrike">
                        <a:solidFill>
                          <a:schemeClr val="tx1"/>
                        </a:solidFill>
                        <a:effectLst/>
                        <a:latin typeface="Arial" charset="0"/>
                        <a:ea typeface="Arial" charset="0"/>
                        <a:cs typeface="Arial" charset="0"/>
                      </a:endParaRPr>
                    </a:p>
                  </a:txBody>
                  <a:tcPr marL="5666" marR="5666" marT="5666" marB="0" anchor="b"/>
                </a:tc>
              </a:tr>
              <a:tr h="450652">
                <a:tc>
                  <a:txBody>
                    <a:bodyPr/>
                    <a:lstStyle/>
                    <a:p>
                      <a:pPr algn="l" fontAlgn="b"/>
                      <a:r>
                        <a:rPr lang="en-US" sz="1800" b="1" i="0" u="none" strike="noStrike" dirty="0">
                          <a:effectLst/>
                          <a:latin typeface="Arial" charset="0"/>
                          <a:ea typeface="Arial" charset="0"/>
                          <a:cs typeface="Arial" charset="0"/>
                        </a:rPr>
                        <a:t>American Indian/Alaskan Native</a:t>
                      </a:r>
                      <a:endParaRPr lang="en-US" sz="1800" b="1" i="0" u="none" strike="noStrike" dirty="0">
                        <a:solidFill>
                          <a:schemeClr val="tx1"/>
                        </a:solidFill>
                        <a:effectLst/>
                        <a:latin typeface="Arial" charset="0"/>
                        <a:ea typeface="Arial" charset="0"/>
                        <a:cs typeface="Arial" charset="0"/>
                      </a:endParaRPr>
                    </a:p>
                  </a:txBody>
                  <a:tcPr marL="5666" marR="5666" marT="5666" marB="0" anchor="b"/>
                </a:tc>
                <a:tc>
                  <a:txBody>
                    <a:bodyPr/>
                    <a:lstStyle/>
                    <a:p>
                      <a:pPr algn="r" fontAlgn="b"/>
                      <a:r>
                        <a:rPr lang="cs-CZ" sz="1800" b="1" i="0" u="none" strike="noStrike" dirty="0">
                          <a:effectLst/>
                          <a:latin typeface="Arial" charset="0"/>
                          <a:ea typeface="Arial" charset="0"/>
                          <a:cs typeface="Arial" charset="0"/>
                        </a:rPr>
                        <a:t>117</a:t>
                      </a:r>
                      <a:endParaRPr lang="cs-CZ" sz="1800" b="1" i="0" u="none" strike="noStrike" dirty="0">
                        <a:solidFill>
                          <a:schemeClr val="tx1"/>
                        </a:solidFill>
                        <a:effectLst/>
                        <a:latin typeface="Arial" charset="0"/>
                        <a:ea typeface="Arial" charset="0"/>
                        <a:cs typeface="Arial" charset="0"/>
                      </a:endParaRPr>
                    </a:p>
                  </a:txBody>
                  <a:tcPr marL="5666" marR="5666" marT="5666" marB="0" anchor="b"/>
                </a:tc>
                <a:tc>
                  <a:txBody>
                    <a:bodyPr/>
                    <a:lstStyle/>
                    <a:p>
                      <a:pPr algn="r" fontAlgn="b"/>
                      <a:r>
                        <a:rPr lang="mr-IN" sz="1800" b="1" i="0" u="none" strike="noStrike" dirty="0">
                          <a:effectLst/>
                          <a:latin typeface="Arial" charset="0"/>
                          <a:ea typeface="Arial" charset="0"/>
                          <a:cs typeface="Arial" charset="0"/>
                        </a:rPr>
                        <a:t>0.63%</a:t>
                      </a:r>
                      <a:endParaRPr lang="mr-IN" sz="1800" b="1" i="0" u="none" strike="noStrike" dirty="0">
                        <a:solidFill>
                          <a:schemeClr val="tx1"/>
                        </a:solidFill>
                        <a:effectLst/>
                        <a:latin typeface="Arial" charset="0"/>
                        <a:ea typeface="Arial" charset="0"/>
                        <a:cs typeface="Arial" charset="0"/>
                      </a:endParaRPr>
                    </a:p>
                  </a:txBody>
                  <a:tcPr marL="5666" marR="5666" marT="5666" marB="0" anchor="b"/>
                </a:tc>
              </a:tr>
              <a:tr h="450652">
                <a:tc>
                  <a:txBody>
                    <a:bodyPr/>
                    <a:lstStyle/>
                    <a:p>
                      <a:pPr algn="l" fontAlgn="b"/>
                      <a:r>
                        <a:rPr lang="mr-IN" sz="1800" b="1" i="0" u="none" strike="noStrike" dirty="0" err="1">
                          <a:effectLst/>
                          <a:latin typeface="Arial" charset="0"/>
                          <a:ea typeface="Arial" charset="0"/>
                          <a:cs typeface="Arial" charset="0"/>
                        </a:rPr>
                        <a:t>Asian</a:t>
                      </a:r>
                      <a:r>
                        <a:rPr lang="mr-IN" sz="1800" b="1" i="0" u="none" strike="noStrike" dirty="0">
                          <a:effectLst/>
                          <a:latin typeface="Arial" charset="0"/>
                          <a:ea typeface="Arial" charset="0"/>
                          <a:cs typeface="Arial" charset="0"/>
                        </a:rPr>
                        <a:t>                         </a:t>
                      </a:r>
                      <a:endParaRPr lang="mr-IN" sz="1800" b="1" i="0" u="none" strike="noStrike" dirty="0">
                        <a:solidFill>
                          <a:schemeClr val="tx1"/>
                        </a:solidFill>
                        <a:effectLst/>
                        <a:latin typeface="Arial" charset="0"/>
                        <a:ea typeface="Arial" charset="0"/>
                        <a:cs typeface="Arial" charset="0"/>
                      </a:endParaRPr>
                    </a:p>
                  </a:txBody>
                  <a:tcPr marL="5666" marR="5666" marT="5666" marB="0" anchor="b"/>
                </a:tc>
                <a:tc>
                  <a:txBody>
                    <a:bodyPr/>
                    <a:lstStyle/>
                    <a:p>
                      <a:pPr algn="r" fontAlgn="b"/>
                      <a:r>
                        <a:rPr lang="fi-FI" sz="1800" b="1" i="0" u="none" strike="noStrike">
                          <a:effectLst/>
                          <a:latin typeface="Arial" charset="0"/>
                          <a:ea typeface="Arial" charset="0"/>
                          <a:cs typeface="Arial" charset="0"/>
                        </a:rPr>
                        <a:t>1,731</a:t>
                      </a:r>
                      <a:endParaRPr lang="fi-FI" sz="1800" b="1" i="0" u="none" strike="noStrike">
                        <a:solidFill>
                          <a:schemeClr val="tx1"/>
                        </a:solidFill>
                        <a:effectLst/>
                        <a:latin typeface="Arial" charset="0"/>
                        <a:ea typeface="Arial" charset="0"/>
                        <a:cs typeface="Arial" charset="0"/>
                      </a:endParaRPr>
                    </a:p>
                  </a:txBody>
                  <a:tcPr marL="5666" marR="5666" marT="5666" marB="0" anchor="b"/>
                </a:tc>
                <a:tc>
                  <a:txBody>
                    <a:bodyPr/>
                    <a:lstStyle/>
                    <a:p>
                      <a:pPr algn="r" fontAlgn="b"/>
                      <a:r>
                        <a:rPr lang="mr-IN" sz="1800" b="1" i="0" u="none" strike="noStrike">
                          <a:effectLst/>
                          <a:latin typeface="Arial" charset="0"/>
                          <a:ea typeface="Arial" charset="0"/>
                          <a:cs typeface="Arial" charset="0"/>
                        </a:rPr>
                        <a:t>9.31%</a:t>
                      </a:r>
                      <a:endParaRPr lang="mr-IN" sz="1800" b="1" i="0" u="none" strike="noStrike">
                        <a:solidFill>
                          <a:schemeClr val="tx1"/>
                        </a:solidFill>
                        <a:effectLst/>
                        <a:latin typeface="Arial" charset="0"/>
                        <a:ea typeface="Arial" charset="0"/>
                        <a:cs typeface="Arial" charset="0"/>
                      </a:endParaRPr>
                    </a:p>
                  </a:txBody>
                  <a:tcPr marL="5666" marR="5666" marT="5666" marB="0" anchor="b"/>
                </a:tc>
              </a:tr>
              <a:tr h="450652">
                <a:tc>
                  <a:txBody>
                    <a:bodyPr/>
                    <a:lstStyle/>
                    <a:p>
                      <a:pPr algn="l" fontAlgn="b"/>
                      <a:r>
                        <a:rPr lang="mr-IN" sz="1800" b="1" i="0" u="none" strike="noStrike" dirty="0" err="1">
                          <a:effectLst/>
                          <a:latin typeface="Arial" charset="0"/>
                          <a:ea typeface="Arial" charset="0"/>
                          <a:cs typeface="Arial" charset="0"/>
                        </a:rPr>
                        <a:t>Hispanic</a:t>
                      </a:r>
                      <a:r>
                        <a:rPr lang="mr-IN" sz="1800" b="1" i="0" u="none" strike="noStrike" dirty="0">
                          <a:effectLst/>
                          <a:latin typeface="Arial" charset="0"/>
                          <a:ea typeface="Arial" charset="0"/>
                          <a:cs typeface="Arial" charset="0"/>
                        </a:rPr>
                        <a:t>                      </a:t>
                      </a:r>
                      <a:endParaRPr lang="mr-IN" sz="1800" b="1" i="0" u="none" strike="noStrike" dirty="0">
                        <a:solidFill>
                          <a:schemeClr val="tx1"/>
                        </a:solidFill>
                        <a:effectLst/>
                        <a:latin typeface="Arial" charset="0"/>
                        <a:ea typeface="Arial" charset="0"/>
                        <a:cs typeface="Arial" charset="0"/>
                      </a:endParaRPr>
                    </a:p>
                  </a:txBody>
                  <a:tcPr marL="5666" marR="5666" marT="5666" marB="0" anchor="b"/>
                </a:tc>
                <a:tc>
                  <a:txBody>
                    <a:bodyPr/>
                    <a:lstStyle/>
                    <a:p>
                      <a:pPr algn="r" fontAlgn="b"/>
                      <a:r>
                        <a:rPr lang="fi-FI" sz="1800" b="1" i="0" u="none" strike="noStrike">
                          <a:effectLst/>
                          <a:latin typeface="Arial" charset="0"/>
                          <a:ea typeface="Arial" charset="0"/>
                          <a:cs typeface="Arial" charset="0"/>
                        </a:rPr>
                        <a:t>2,851</a:t>
                      </a:r>
                      <a:endParaRPr lang="fi-FI" sz="1800" b="1" i="0" u="none" strike="noStrike">
                        <a:solidFill>
                          <a:schemeClr val="tx1"/>
                        </a:solidFill>
                        <a:effectLst/>
                        <a:latin typeface="Arial" charset="0"/>
                        <a:ea typeface="Arial" charset="0"/>
                        <a:cs typeface="Arial" charset="0"/>
                      </a:endParaRPr>
                    </a:p>
                  </a:txBody>
                  <a:tcPr marL="5666" marR="5666" marT="5666" marB="0" anchor="b"/>
                </a:tc>
                <a:tc>
                  <a:txBody>
                    <a:bodyPr/>
                    <a:lstStyle/>
                    <a:p>
                      <a:pPr algn="r" fontAlgn="b"/>
                      <a:r>
                        <a:rPr lang="mr-IN" sz="1800" b="1" i="0" u="none" strike="noStrike">
                          <a:effectLst/>
                          <a:latin typeface="Arial" charset="0"/>
                          <a:ea typeface="Arial" charset="0"/>
                          <a:cs typeface="Arial" charset="0"/>
                        </a:rPr>
                        <a:t>15.33%</a:t>
                      </a:r>
                      <a:endParaRPr lang="mr-IN" sz="1800" b="1" i="0" u="none" strike="noStrike">
                        <a:solidFill>
                          <a:schemeClr val="tx1"/>
                        </a:solidFill>
                        <a:effectLst/>
                        <a:latin typeface="Arial" charset="0"/>
                        <a:ea typeface="Arial" charset="0"/>
                        <a:cs typeface="Arial" charset="0"/>
                      </a:endParaRPr>
                    </a:p>
                  </a:txBody>
                  <a:tcPr marL="5666" marR="5666" marT="5666" marB="0" anchor="b"/>
                </a:tc>
              </a:tr>
              <a:tr h="450652">
                <a:tc>
                  <a:txBody>
                    <a:bodyPr/>
                    <a:lstStyle/>
                    <a:p>
                      <a:pPr algn="l" fontAlgn="b"/>
                      <a:r>
                        <a:rPr lang="mr-IN" sz="1800" b="1" i="0" u="none" strike="noStrike">
                          <a:effectLst/>
                          <a:latin typeface="Arial" charset="0"/>
                          <a:ea typeface="Arial" charset="0"/>
                          <a:cs typeface="Arial" charset="0"/>
                        </a:rPr>
                        <a:t>Multi-Ethnicity               </a:t>
                      </a:r>
                      <a:endParaRPr lang="mr-IN" sz="1800" b="1" i="0" u="none" strike="noStrike">
                        <a:solidFill>
                          <a:schemeClr val="tx1"/>
                        </a:solidFill>
                        <a:effectLst/>
                        <a:latin typeface="Arial" charset="0"/>
                        <a:ea typeface="Arial" charset="0"/>
                        <a:cs typeface="Arial" charset="0"/>
                      </a:endParaRPr>
                    </a:p>
                  </a:txBody>
                  <a:tcPr marL="5666" marR="5666" marT="5666" marB="0" anchor="b"/>
                </a:tc>
                <a:tc>
                  <a:txBody>
                    <a:bodyPr/>
                    <a:lstStyle/>
                    <a:p>
                      <a:pPr algn="r" fontAlgn="b"/>
                      <a:r>
                        <a:rPr lang="cs-CZ" sz="1800" b="1" i="0" u="none" strike="noStrike" dirty="0">
                          <a:effectLst/>
                          <a:latin typeface="Arial" charset="0"/>
                          <a:ea typeface="Arial" charset="0"/>
                          <a:cs typeface="Arial" charset="0"/>
                        </a:rPr>
                        <a:t>222</a:t>
                      </a:r>
                      <a:endParaRPr lang="cs-CZ" sz="1800" b="1" i="0" u="none" strike="noStrike" dirty="0">
                        <a:solidFill>
                          <a:schemeClr val="tx1"/>
                        </a:solidFill>
                        <a:effectLst/>
                        <a:latin typeface="Arial" charset="0"/>
                        <a:ea typeface="Arial" charset="0"/>
                        <a:cs typeface="Arial" charset="0"/>
                      </a:endParaRPr>
                    </a:p>
                  </a:txBody>
                  <a:tcPr marL="5666" marR="5666" marT="5666" marB="0" anchor="b"/>
                </a:tc>
                <a:tc>
                  <a:txBody>
                    <a:bodyPr/>
                    <a:lstStyle/>
                    <a:p>
                      <a:pPr algn="r" fontAlgn="b"/>
                      <a:r>
                        <a:rPr lang="mr-IN" sz="1800" b="1" i="0" u="none" strike="noStrike">
                          <a:effectLst/>
                          <a:latin typeface="Arial" charset="0"/>
                          <a:ea typeface="Arial" charset="0"/>
                          <a:cs typeface="Arial" charset="0"/>
                        </a:rPr>
                        <a:t>1.19%</a:t>
                      </a:r>
                      <a:endParaRPr lang="mr-IN" sz="1800" b="1" i="0" u="none" strike="noStrike">
                        <a:solidFill>
                          <a:schemeClr val="tx1"/>
                        </a:solidFill>
                        <a:effectLst/>
                        <a:latin typeface="Arial" charset="0"/>
                        <a:ea typeface="Arial" charset="0"/>
                        <a:cs typeface="Arial" charset="0"/>
                      </a:endParaRPr>
                    </a:p>
                  </a:txBody>
                  <a:tcPr marL="5666" marR="5666" marT="5666" marB="0" anchor="b"/>
                </a:tc>
              </a:tr>
              <a:tr h="450652">
                <a:tc>
                  <a:txBody>
                    <a:bodyPr/>
                    <a:lstStyle/>
                    <a:p>
                      <a:pPr algn="l" fontAlgn="b"/>
                      <a:r>
                        <a:rPr lang="mr-IN" sz="1800" b="1" i="0" u="none" strike="noStrike">
                          <a:effectLst/>
                          <a:latin typeface="Arial" charset="0"/>
                          <a:ea typeface="Arial" charset="0"/>
                          <a:cs typeface="Arial" charset="0"/>
                        </a:rPr>
                        <a:t>Pacific Islander              </a:t>
                      </a:r>
                      <a:endParaRPr lang="mr-IN" sz="1800" b="1" i="0" u="none" strike="noStrike">
                        <a:solidFill>
                          <a:schemeClr val="tx1"/>
                        </a:solidFill>
                        <a:effectLst/>
                        <a:latin typeface="Arial" charset="0"/>
                        <a:ea typeface="Arial" charset="0"/>
                        <a:cs typeface="Arial" charset="0"/>
                      </a:endParaRPr>
                    </a:p>
                  </a:txBody>
                  <a:tcPr marL="5666" marR="5666" marT="5666" marB="0" anchor="b"/>
                </a:tc>
                <a:tc>
                  <a:txBody>
                    <a:bodyPr/>
                    <a:lstStyle/>
                    <a:p>
                      <a:pPr algn="r" fontAlgn="b"/>
                      <a:r>
                        <a:rPr lang="is-IS" sz="1800" b="1" i="0" u="none" strike="noStrike" dirty="0">
                          <a:effectLst/>
                          <a:latin typeface="Arial" charset="0"/>
                          <a:ea typeface="Arial" charset="0"/>
                          <a:cs typeface="Arial" charset="0"/>
                        </a:rPr>
                        <a:t>68</a:t>
                      </a:r>
                      <a:endParaRPr lang="is-IS" sz="1800" b="1" i="0" u="none" strike="noStrike" dirty="0">
                        <a:solidFill>
                          <a:schemeClr val="tx1"/>
                        </a:solidFill>
                        <a:effectLst/>
                        <a:latin typeface="Arial" charset="0"/>
                        <a:ea typeface="Arial" charset="0"/>
                        <a:cs typeface="Arial" charset="0"/>
                      </a:endParaRPr>
                    </a:p>
                  </a:txBody>
                  <a:tcPr marL="5666" marR="5666" marT="5666" marB="0" anchor="b"/>
                </a:tc>
                <a:tc>
                  <a:txBody>
                    <a:bodyPr/>
                    <a:lstStyle/>
                    <a:p>
                      <a:pPr algn="r" fontAlgn="b"/>
                      <a:r>
                        <a:rPr lang="mr-IN" sz="1800" b="1" i="0" u="none" strike="noStrike">
                          <a:effectLst/>
                          <a:latin typeface="Arial" charset="0"/>
                          <a:ea typeface="Arial" charset="0"/>
                          <a:cs typeface="Arial" charset="0"/>
                        </a:rPr>
                        <a:t>0.37%</a:t>
                      </a:r>
                      <a:endParaRPr lang="mr-IN" sz="1800" b="1" i="0" u="none" strike="noStrike">
                        <a:solidFill>
                          <a:schemeClr val="tx1"/>
                        </a:solidFill>
                        <a:effectLst/>
                        <a:latin typeface="Arial" charset="0"/>
                        <a:ea typeface="Arial" charset="0"/>
                        <a:cs typeface="Arial" charset="0"/>
                      </a:endParaRPr>
                    </a:p>
                  </a:txBody>
                  <a:tcPr marL="5666" marR="5666" marT="5666" marB="0" anchor="b"/>
                </a:tc>
              </a:tr>
              <a:tr h="450652">
                <a:tc>
                  <a:txBody>
                    <a:bodyPr/>
                    <a:lstStyle/>
                    <a:p>
                      <a:pPr algn="l" fontAlgn="b"/>
                      <a:r>
                        <a:rPr lang="mr-IN" sz="1800" b="1" i="0" u="none" strike="noStrike">
                          <a:effectLst/>
                          <a:latin typeface="Arial" charset="0"/>
                          <a:ea typeface="Arial" charset="0"/>
                          <a:cs typeface="Arial" charset="0"/>
                        </a:rPr>
                        <a:t>Unknown                       </a:t>
                      </a:r>
                      <a:endParaRPr lang="mr-IN" sz="1800" b="1" i="0" u="none" strike="noStrike">
                        <a:solidFill>
                          <a:schemeClr val="tx1"/>
                        </a:solidFill>
                        <a:effectLst/>
                        <a:latin typeface="Arial" charset="0"/>
                        <a:ea typeface="Arial" charset="0"/>
                        <a:cs typeface="Arial" charset="0"/>
                      </a:endParaRPr>
                    </a:p>
                  </a:txBody>
                  <a:tcPr marL="5666" marR="5666" marT="5666" marB="0" anchor="b"/>
                </a:tc>
                <a:tc>
                  <a:txBody>
                    <a:bodyPr/>
                    <a:lstStyle/>
                    <a:p>
                      <a:pPr algn="r" fontAlgn="b"/>
                      <a:r>
                        <a:rPr lang="is-IS" sz="1800" b="1" i="0" u="none" strike="noStrike" dirty="0">
                          <a:effectLst/>
                          <a:latin typeface="Arial" charset="0"/>
                          <a:ea typeface="Arial" charset="0"/>
                          <a:cs typeface="Arial" charset="0"/>
                        </a:rPr>
                        <a:t>1,279</a:t>
                      </a:r>
                      <a:endParaRPr lang="is-IS" sz="1800" b="1" i="0" u="none" strike="noStrike" dirty="0">
                        <a:solidFill>
                          <a:schemeClr val="tx1"/>
                        </a:solidFill>
                        <a:effectLst/>
                        <a:latin typeface="Arial" charset="0"/>
                        <a:ea typeface="Arial" charset="0"/>
                        <a:cs typeface="Arial" charset="0"/>
                      </a:endParaRPr>
                    </a:p>
                  </a:txBody>
                  <a:tcPr marL="5666" marR="5666" marT="5666" marB="0" anchor="b"/>
                </a:tc>
                <a:tc>
                  <a:txBody>
                    <a:bodyPr/>
                    <a:lstStyle/>
                    <a:p>
                      <a:pPr algn="r" fontAlgn="b"/>
                      <a:r>
                        <a:rPr lang="mr-IN" sz="1800" b="1" i="0" u="none" strike="noStrike">
                          <a:effectLst/>
                          <a:latin typeface="Arial" charset="0"/>
                          <a:ea typeface="Arial" charset="0"/>
                          <a:cs typeface="Arial" charset="0"/>
                        </a:rPr>
                        <a:t>6.88%</a:t>
                      </a:r>
                      <a:endParaRPr lang="mr-IN" sz="1800" b="1" i="0" u="none" strike="noStrike">
                        <a:solidFill>
                          <a:schemeClr val="tx1"/>
                        </a:solidFill>
                        <a:effectLst/>
                        <a:latin typeface="Arial" charset="0"/>
                        <a:ea typeface="Arial" charset="0"/>
                        <a:cs typeface="Arial" charset="0"/>
                      </a:endParaRPr>
                    </a:p>
                  </a:txBody>
                  <a:tcPr marL="5666" marR="5666" marT="5666" marB="0" anchor="b"/>
                </a:tc>
              </a:tr>
              <a:tr h="450652">
                <a:tc>
                  <a:txBody>
                    <a:bodyPr/>
                    <a:lstStyle/>
                    <a:p>
                      <a:pPr algn="l" fontAlgn="b"/>
                      <a:r>
                        <a:rPr lang="en-US" sz="1800" b="1" i="0" u="none" strike="noStrike" dirty="0">
                          <a:effectLst/>
                          <a:latin typeface="Arial" charset="0"/>
                          <a:ea typeface="Arial" charset="0"/>
                          <a:cs typeface="Arial" charset="0"/>
                        </a:rPr>
                        <a:t>White Non-Hispanic            </a:t>
                      </a:r>
                      <a:endParaRPr lang="en-US" sz="1800" b="1" i="0" u="none" strike="noStrike" dirty="0">
                        <a:solidFill>
                          <a:schemeClr val="tx1"/>
                        </a:solidFill>
                        <a:effectLst/>
                        <a:latin typeface="Arial" charset="0"/>
                        <a:ea typeface="Arial" charset="0"/>
                        <a:cs typeface="Arial" charset="0"/>
                      </a:endParaRPr>
                    </a:p>
                  </a:txBody>
                  <a:tcPr marL="5666" marR="5666" marT="5666" marB="0" anchor="b"/>
                </a:tc>
                <a:tc>
                  <a:txBody>
                    <a:bodyPr/>
                    <a:lstStyle/>
                    <a:p>
                      <a:pPr algn="r" fontAlgn="b"/>
                      <a:r>
                        <a:rPr lang="is-IS" sz="1800" b="1" i="0" u="none" strike="noStrike" dirty="0">
                          <a:effectLst/>
                          <a:latin typeface="Arial" charset="0"/>
                          <a:ea typeface="Arial" charset="0"/>
                          <a:cs typeface="Arial" charset="0"/>
                        </a:rPr>
                        <a:t>11,245</a:t>
                      </a:r>
                      <a:endParaRPr lang="is-IS" sz="1800" b="1" i="0" u="none" strike="noStrike" dirty="0">
                        <a:solidFill>
                          <a:schemeClr val="tx1"/>
                        </a:solidFill>
                        <a:effectLst/>
                        <a:latin typeface="Arial" charset="0"/>
                        <a:ea typeface="Arial" charset="0"/>
                        <a:cs typeface="Arial" charset="0"/>
                      </a:endParaRPr>
                    </a:p>
                  </a:txBody>
                  <a:tcPr marL="5666" marR="5666" marT="5666" marB="0" anchor="b"/>
                </a:tc>
                <a:tc>
                  <a:txBody>
                    <a:bodyPr/>
                    <a:lstStyle/>
                    <a:p>
                      <a:pPr algn="r" fontAlgn="b"/>
                      <a:r>
                        <a:rPr lang="mr-IN" sz="1800" b="1" i="0" u="none" strike="noStrike" dirty="0">
                          <a:effectLst/>
                          <a:latin typeface="Arial" charset="0"/>
                          <a:ea typeface="Arial" charset="0"/>
                          <a:cs typeface="Arial" charset="0"/>
                        </a:rPr>
                        <a:t>60.48%</a:t>
                      </a:r>
                      <a:endParaRPr lang="mr-IN" sz="1800" b="1" i="0" u="none" strike="noStrike" dirty="0">
                        <a:solidFill>
                          <a:schemeClr val="tx1"/>
                        </a:solidFill>
                        <a:effectLst/>
                        <a:latin typeface="Arial" charset="0"/>
                        <a:ea typeface="Arial" charset="0"/>
                        <a:cs typeface="Arial" charset="0"/>
                      </a:endParaRPr>
                    </a:p>
                  </a:txBody>
                  <a:tcPr marL="5666" marR="5666" marT="5666" marB="0" anchor="b"/>
                </a:tc>
              </a:tr>
            </a:tbl>
          </a:graphicData>
        </a:graphic>
      </p:graphicFrame>
      <p:sp>
        <p:nvSpPr>
          <p:cNvPr id="6" name="TextBox 5"/>
          <p:cNvSpPr txBox="1"/>
          <p:nvPr/>
        </p:nvSpPr>
        <p:spPr>
          <a:xfrm>
            <a:off x="838199" y="5840730"/>
            <a:ext cx="10515600" cy="307777"/>
          </a:xfrm>
          <a:prstGeom prst="rect">
            <a:avLst/>
          </a:prstGeom>
          <a:noFill/>
        </p:spPr>
        <p:txBody>
          <a:bodyPr wrap="square" rtlCol="0">
            <a:spAutoFit/>
          </a:bodyPr>
          <a:lstStyle/>
          <a:p>
            <a:r>
              <a:rPr lang="en-US" baseline="30000" dirty="0"/>
              <a:t>5</a:t>
            </a:r>
            <a:r>
              <a:rPr lang="en-US" baseline="30000" dirty="0" smtClean="0"/>
              <a:t> </a:t>
            </a:r>
            <a:r>
              <a:rPr lang="en-US" dirty="0" smtClean="0"/>
              <a:t>Data accessed from the CCCCO Data Mart on 6/30/2017</a:t>
            </a:r>
            <a:endParaRPr lang="en-US" dirty="0"/>
          </a:p>
        </p:txBody>
      </p:sp>
    </p:spTree>
    <p:extLst>
      <p:ext uri="{BB962C8B-B14F-4D97-AF65-F5344CB8AC3E}">
        <p14:creationId xmlns:p14="http://schemas.microsoft.com/office/powerpoint/2010/main" val="996267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a </a:t>
            </a:r>
            <a:r>
              <a:rPr lang="en-US" dirty="0" smtClean="0"/>
              <a:t>Culturally Competent </a:t>
            </a:r>
            <a:r>
              <a:rPr lang="en-US" dirty="0"/>
              <a:t>L</a:t>
            </a:r>
            <a:r>
              <a:rPr lang="en-US" dirty="0" smtClean="0"/>
              <a:t>earning </a:t>
            </a:r>
            <a:r>
              <a:rPr lang="en-US" dirty="0"/>
              <a:t>E</a:t>
            </a:r>
            <a:r>
              <a:rPr lang="en-US" dirty="0" smtClean="0"/>
              <a:t>nvironment</a:t>
            </a:r>
            <a:endParaRPr lang="en-US" dirty="0"/>
          </a:p>
        </p:txBody>
      </p:sp>
      <p:sp>
        <p:nvSpPr>
          <p:cNvPr id="3" name="Text Placeholder 2"/>
          <p:cNvSpPr>
            <a:spLocks noGrp="1"/>
          </p:cNvSpPr>
          <p:nvPr>
            <p:ph type="body" idx="1"/>
          </p:nvPr>
        </p:nvSpPr>
        <p:spPr/>
        <p:txBody>
          <a:bodyPr/>
          <a:lstStyle/>
          <a:p>
            <a:r>
              <a:rPr lang="en-US" dirty="0"/>
              <a:t>Values diversity and similarities among people</a:t>
            </a:r>
          </a:p>
          <a:p>
            <a:r>
              <a:rPr lang="en-US" dirty="0"/>
              <a:t>Understands and effectively  responds to cultural differences</a:t>
            </a:r>
          </a:p>
          <a:p>
            <a:r>
              <a:rPr lang="en-US" dirty="0"/>
              <a:t>Engages in cultural self-assessment at the individual and organizational levels</a:t>
            </a:r>
          </a:p>
          <a:p>
            <a:r>
              <a:rPr lang="en-US" dirty="0"/>
              <a:t>Uses data from assessment and makes adaptations to the delivery of services and enabling supports; and</a:t>
            </a:r>
          </a:p>
          <a:p>
            <a:r>
              <a:rPr lang="en-US" dirty="0"/>
              <a:t>Institutionalizes cultural </a:t>
            </a:r>
            <a:r>
              <a:rPr lang="en-US" dirty="0" smtClean="0"/>
              <a:t>knowledge</a:t>
            </a:r>
            <a:endParaRPr lang="en-US" dirty="0"/>
          </a:p>
        </p:txBody>
      </p:sp>
    </p:spTree>
    <p:extLst>
      <p:ext uri="{BB962C8B-B14F-4D97-AF65-F5344CB8AC3E}">
        <p14:creationId xmlns:p14="http://schemas.microsoft.com/office/powerpoint/2010/main" val="137600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23450" y="365125"/>
            <a:ext cx="11424300" cy="1325700"/>
          </a:xfrm>
          <a:prstGeom prst="rect">
            <a:avLst/>
          </a:prstGeom>
          <a:noFill/>
          <a:ln>
            <a:noFill/>
          </a:ln>
        </p:spPr>
        <p:txBody>
          <a:bodyPr lIns="91425" tIns="45700" rIns="91425" bIns="45700" anchor="ctr" anchorCtr="0">
            <a:noAutofit/>
          </a:bodyPr>
          <a:lstStyle/>
          <a:p>
            <a:pPr lvl="0">
              <a:buSzPct val="25000"/>
            </a:pPr>
            <a:r>
              <a:rPr lang="en-US" sz="4000" dirty="0"/>
              <a:t>Creating the Culturally Sensitive Environment: Prior Learning and Experiences</a:t>
            </a:r>
          </a:p>
        </p:txBody>
      </p:sp>
      <p:sp>
        <p:nvSpPr>
          <p:cNvPr id="132" name="Shape 132"/>
          <p:cNvSpPr txBox="1">
            <a:spLocks noGrp="1"/>
          </p:cNvSpPr>
          <p:nvPr>
            <p:ph type="body" idx="1"/>
          </p:nvPr>
        </p:nvSpPr>
        <p:spPr>
          <a:xfrm>
            <a:off x="670175" y="1868751"/>
            <a:ext cx="10683600" cy="430800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dirty="0"/>
              <a:t>Do we know our students? </a:t>
            </a:r>
          </a:p>
          <a:p>
            <a:pPr marL="228600" marR="0" lvl="0" indent="-228600" algn="l" rtl="0">
              <a:lnSpc>
                <a:spcPct val="90000"/>
              </a:lnSpc>
              <a:spcBef>
                <a:spcPts val="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Do faculty meet students where they are rather than adapting wholly to instructor’s experience ? </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Are program and curricular development designed with what students bring to the table and how those skills/experiences affect their learning in the program/course? </a:t>
            </a:r>
            <a:endParaRPr sz="2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a:t>
            </a:r>
            <a:endParaRPr lang="en-US" dirty="0"/>
          </a:p>
        </p:txBody>
      </p:sp>
      <p:sp>
        <p:nvSpPr>
          <p:cNvPr id="3" name="Content Placeholder 2"/>
          <p:cNvSpPr>
            <a:spLocks noGrp="1"/>
          </p:cNvSpPr>
          <p:nvPr>
            <p:ph idx="1"/>
          </p:nvPr>
        </p:nvSpPr>
        <p:spPr>
          <a:xfrm>
            <a:off x="838200" y="1588770"/>
            <a:ext cx="10515600" cy="4588193"/>
          </a:xfrm>
        </p:spPr>
        <p:txBody>
          <a:bodyPr>
            <a:normAutofit/>
          </a:bodyPr>
          <a:lstStyle/>
          <a:p>
            <a:pPr marL="0" indent="0">
              <a:buNone/>
            </a:pPr>
            <a:r>
              <a:rPr lang="en-US" sz="2400" b="0" i="0" dirty="0"/>
              <a:t>Central to an institutional framework of equity and inclusion necessary for closing the success and persistence gaps for disproportionally impacted student populations is having a sense of our student’s capacity as learners and knowing that our students learn and demonstrate their learning better in culturally sensitive learning environments. In a culturally-sensitive environment, students’ prior learning and experiences are central to the design of their instruction.  While this type of environment is laudable, faculty sometimes struggle with strategies to create it. How are faculty at your college achieving this?  Is the </a:t>
            </a:r>
            <a:r>
              <a:rPr lang="en-US" sz="2400" b="0" i="0" dirty="0" smtClean="0"/>
              <a:t>institution </a:t>
            </a:r>
            <a:r>
              <a:rPr lang="en-US" sz="2400" b="0" i="0" dirty="0"/>
              <a:t>as a whole engaged in supporting cultural-sensitive instruction? Are there models to promote cultural competency across the curriculum?  Practitioners will provide models and examples to consider when working to make progress in this area locally.  (Student Success/Equity Strand)</a:t>
            </a:r>
            <a:endParaRPr lang="en-US" sz="2400" dirty="0"/>
          </a:p>
        </p:txBody>
      </p:sp>
    </p:spTree>
    <p:extLst>
      <p:ext uri="{BB962C8B-B14F-4D97-AF65-F5344CB8AC3E}">
        <p14:creationId xmlns:p14="http://schemas.microsoft.com/office/powerpoint/2010/main" val="7928979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the Culturally Sensitive Environment: Prior Learning and Experiences</a:t>
            </a:r>
            <a:endParaRPr lang="en-US" dirty="0"/>
          </a:p>
        </p:txBody>
      </p:sp>
      <p:sp>
        <p:nvSpPr>
          <p:cNvPr id="3" name="Content Placeholder 2"/>
          <p:cNvSpPr>
            <a:spLocks noGrp="1"/>
          </p:cNvSpPr>
          <p:nvPr>
            <p:ph idx="1"/>
          </p:nvPr>
        </p:nvSpPr>
        <p:spPr/>
        <p:txBody>
          <a:bodyPr/>
          <a:lstStyle/>
          <a:p>
            <a:r>
              <a:rPr lang="en-US" dirty="0" smtClean="0"/>
              <a:t>Staff agree with the notion that instruction should attempt to meet the student where they begin rather than student adapting wholly to an instructor’s experience</a:t>
            </a:r>
          </a:p>
          <a:p>
            <a:r>
              <a:rPr lang="en-US" dirty="0" smtClean="0"/>
              <a:t>Program development that considers cultural competency asks what do students bring to the table and how does it affect their learning in the program/course</a:t>
            </a:r>
          </a:p>
          <a:p>
            <a:r>
              <a:rPr lang="en-US" dirty="0" smtClean="0"/>
              <a:t>Learning outcomes and skills taught align with cultural competency goals of the institution as stated in institutional learning outcomes, the mission, educational planning</a:t>
            </a:r>
          </a:p>
        </p:txBody>
      </p:sp>
    </p:spTree>
    <p:extLst>
      <p:ext uri="{BB962C8B-B14F-4D97-AF65-F5344CB8AC3E}">
        <p14:creationId xmlns:p14="http://schemas.microsoft.com/office/powerpoint/2010/main" val="1221956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3600" b="0" i="0" u="none" strike="noStrike" cap="none">
                <a:solidFill>
                  <a:schemeClr val="dk1"/>
                </a:solidFill>
                <a:latin typeface="Calibri"/>
                <a:ea typeface="Calibri"/>
                <a:cs typeface="Calibri"/>
                <a:sym typeface="Calibri"/>
              </a:rPr>
              <a:t>Creating the Culturally </a:t>
            </a:r>
            <a:r>
              <a:rPr lang="en-US" sz="3600"/>
              <a:t>Competent</a:t>
            </a:r>
            <a:r>
              <a:rPr lang="en-US" sz="3600" b="0" i="0" u="none" strike="noStrike" cap="none">
                <a:solidFill>
                  <a:schemeClr val="dk1"/>
                </a:solidFill>
                <a:latin typeface="Calibri"/>
                <a:ea typeface="Calibri"/>
                <a:cs typeface="Calibri"/>
                <a:sym typeface="Calibri"/>
              </a:rPr>
              <a:t> Environment: </a:t>
            </a:r>
            <a:r>
              <a:rPr lang="en-US" sz="3600" b="1" i="0" u="none" strike="noStrike" cap="none">
                <a:solidFill>
                  <a:schemeClr val="dk1"/>
                </a:solidFill>
                <a:latin typeface="Calibri"/>
                <a:ea typeface="Calibri"/>
                <a:cs typeface="Calibri"/>
                <a:sym typeface="Calibri"/>
              </a:rPr>
              <a:t>Strategies in the Classroom</a:t>
            </a:r>
            <a:r>
              <a:rPr lang="en-US" sz="3600" b="1" i="0" u="none" strike="noStrike" cap="none" baseline="30000">
                <a:solidFill>
                  <a:schemeClr val="dk1"/>
                </a:solidFill>
                <a:latin typeface="Calibri"/>
                <a:ea typeface="Calibri"/>
                <a:cs typeface="Calibri"/>
                <a:sym typeface="Calibri"/>
              </a:rPr>
              <a:t>6</a:t>
            </a:r>
          </a:p>
        </p:txBody>
      </p:sp>
      <p:sp>
        <p:nvSpPr>
          <p:cNvPr id="138" name="Shape 138"/>
          <p:cNvSpPr txBox="1">
            <a:spLocks noGrp="1"/>
          </p:cNvSpPr>
          <p:nvPr>
            <p:ph type="body" idx="1"/>
          </p:nvPr>
        </p:nvSpPr>
        <p:spPr>
          <a:xfrm>
            <a:off x="838200" y="1825625"/>
            <a:ext cx="10515599" cy="415672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Recognize and discuss with students cultural competency as an institutional value</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Review syllabi for inclusive language</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Incorporate readings, examples, and assignments into curricula that challenge domina</a:t>
            </a:r>
            <a:r>
              <a:rPr lang="en-US"/>
              <a:t>nt narratives</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Create ground rules for community discussion</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Use a variety of teaching techniques to address multiple learning styles</a:t>
            </a:r>
          </a:p>
          <a:p>
            <a:pPr marL="228600" marR="0" lvl="0" indent="-228600" algn="l" rtl="0">
              <a:lnSpc>
                <a:spcPct val="90000"/>
              </a:lnSpc>
              <a:spcBef>
                <a:spcPts val="1000"/>
              </a:spcBef>
              <a:buClr>
                <a:schemeClr val="dk1"/>
              </a:buClr>
              <a:buSzPct val="100000"/>
              <a:buFont typeface="Arial"/>
              <a:buNone/>
            </a:pPr>
            <a:endParaRPr sz="2800" b="0" i="0" u="none" strike="noStrike" cap="none">
              <a:solidFill>
                <a:schemeClr val="dk1"/>
              </a:solidFill>
              <a:latin typeface="Calibri"/>
              <a:ea typeface="Calibri"/>
              <a:cs typeface="Calibri"/>
              <a:sym typeface="Calibri"/>
            </a:endParaRPr>
          </a:p>
        </p:txBody>
      </p:sp>
      <p:sp>
        <p:nvSpPr>
          <p:cNvPr id="139" name="Shape 139"/>
          <p:cNvSpPr txBox="1"/>
          <p:nvPr/>
        </p:nvSpPr>
        <p:spPr>
          <a:xfrm>
            <a:off x="1115878" y="5982346"/>
            <a:ext cx="10058399" cy="73866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30000">
                <a:solidFill>
                  <a:schemeClr val="dk1"/>
                </a:solidFill>
                <a:latin typeface="Calibri"/>
                <a:ea typeface="Calibri"/>
                <a:cs typeface="Calibri"/>
                <a:sym typeface="Calibri"/>
              </a:rPr>
              <a:t>6 </a:t>
            </a:r>
            <a:r>
              <a:rPr lang="en-US" sz="1400" b="0" i="0" u="none" strike="noStrike" cap="none">
                <a:solidFill>
                  <a:schemeClr val="dk1"/>
                </a:solidFill>
                <a:latin typeface="Calibri"/>
                <a:ea typeface="Calibri"/>
                <a:cs typeface="Calibri"/>
                <a:sym typeface="Calibri"/>
              </a:rPr>
              <a:t>”Faculty Teaching Strategies for Creating Inclusive Classrooms.” Kristie Ford, Skidmore College; Kelly Maxwell, University of Michigan; Teresa Nance, Villanova University; Kathleen Wong (Lau) San Jose State University. PowerPoint. AACU Conference: Diversity, Learning and Student Success. March 15, 2017-March 17, 2017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3600" b="0" i="0" u="none" strike="noStrike" cap="none" dirty="0">
                <a:solidFill>
                  <a:schemeClr val="dk1"/>
                </a:solidFill>
                <a:latin typeface="Calibri"/>
                <a:ea typeface="Calibri"/>
                <a:cs typeface="Calibri"/>
                <a:sym typeface="Calibri"/>
              </a:rPr>
              <a:t>Creating the Culturally </a:t>
            </a:r>
            <a:r>
              <a:rPr lang="en-US" sz="3600" dirty="0"/>
              <a:t>Competent</a:t>
            </a:r>
            <a:r>
              <a:rPr lang="en-US" sz="3600" b="0" i="0" u="none" strike="noStrike" cap="none" dirty="0">
                <a:solidFill>
                  <a:schemeClr val="dk1"/>
                </a:solidFill>
                <a:latin typeface="Calibri"/>
                <a:ea typeface="Calibri"/>
                <a:cs typeface="Calibri"/>
                <a:sym typeface="Calibri"/>
              </a:rPr>
              <a:t> Environment: </a:t>
            </a:r>
            <a:r>
              <a:rPr lang="en-US" sz="3600" b="1" i="0" u="none" strike="noStrike" cap="none" dirty="0">
                <a:solidFill>
                  <a:schemeClr val="dk1"/>
                </a:solidFill>
                <a:latin typeface="Calibri"/>
                <a:ea typeface="Calibri"/>
                <a:cs typeface="Calibri"/>
                <a:sym typeface="Calibri"/>
              </a:rPr>
              <a:t>Strategies in the Classroom</a:t>
            </a:r>
            <a:r>
              <a:rPr lang="en-US" sz="3600" b="1" i="0" u="none" strike="noStrike" cap="none" baseline="30000" dirty="0">
                <a:solidFill>
                  <a:schemeClr val="dk1"/>
                </a:solidFill>
                <a:latin typeface="Calibri"/>
                <a:ea typeface="Calibri"/>
                <a:cs typeface="Calibri"/>
                <a:sym typeface="Calibri"/>
              </a:rPr>
              <a:t>6</a:t>
            </a:r>
          </a:p>
        </p:txBody>
      </p:sp>
      <p:sp>
        <p:nvSpPr>
          <p:cNvPr id="145" name="Shape 145"/>
          <p:cNvSpPr txBox="1">
            <a:spLocks noGrp="1"/>
          </p:cNvSpPr>
          <p:nvPr>
            <p:ph type="body" idx="1"/>
          </p:nvPr>
        </p:nvSpPr>
        <p:spPr>
          <a:xfrm>
            <a:off x="838200" y="1825625"/>
            <a:ext cx="10515599" cy="415672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Take temperature of class climate; request feedback</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Model appropriate forms of engagement; mutual sharing; risk taking and acknowledge when students do the same</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Be conscious of visible/invisible social identities, including your own</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Practice empathy-take on others’ perspectives</a:t>
            </a:r>
          </a:p>
          <a:p>
            <a:pPr marL="228600" marR="0" lvl="0" indent="-228600" algn="l" rtl="0">
              <a:lnSpc>
                <a:spcPct val="90000"/>
              </a:lnSpc>
              <a:spcBef>
                <a:spcPts val="1000"/>
              </a:spcBef>
              <a:spcAft>
                <a:spcPts val="0"/>
              </a:spcAft>
              <a:buClr>
                <a:schemeClr val="dk1"/>
              </a:buClr>
              <a:buSzPct val="100000"/>
              <a:buFont typeface="Arial"/>
              <a:buNone/>
            </a:pPr>
            <a:endParaRPr sz="28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buClr>
                <a:schemeClr val="dk1"/>
              </a:buClr>
              <a:buSzPct val="100000"/>
              <a:buFont typeface="Arial"/>
              <a:buNone/>
            </a:pPr>
            <a:endParaRPr sz="2800" b="0" i="0" u="none" strike="noStrike" cap="none">
              <a:solidFill>
                <a:schemeClr val="dk1"/>
              </a:solidFill>
              <a:latin typeface="Calibri"/>
              <a:ea typeface="Calibri"/>
              <a:cs typeface="Calibri"/>
              <a:sym typeface="Calibri"/>
            </a:endParaRPr>
          </a:p>
        </p:txBody>
      </p:sp>
      <p:sp>
        <p:nvSpPr>
          <p:cNvPr id="146" name="Shape 146"/>
          <p:cNvSpPr txBox="1"/>
          <p:nvPr/>
        </p:nvSpPr>
        <p:spPr>
          <a:xfrm>
            <a:off x="1115878" y="5982346"/>
            <a:ext cx="10058399" cy="73866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aseline="30000">
                <a:solidFill>
                  <a:schemeClr val="dk1"/>
                </a:solidFill>
                <a:latin typeface="Calibri"/>
                <a:ea typeface="Calibri"/>
                <a:cs typeface="Calibri"/>
                <a:sym typeface="Calibri"/>
              </a:rPr>
              <a:t>6 </a:t>
            </a:r>
            <a:r>
              <a:rPr lang="en-US" sz="1400">
                <a:solidFill>
                  <a:schemeClr val="dk1"/>
                </a:solidFill>
                <a:latin typeface="Calibri"/>
                <a:ea typeface="Calibri"/>
                <a:cs typeface="Calibri"/>
                <a:sym typeface="Calibri"/>
              </a:rPr>
              <a:t>”Faculty Teaching Strategies for Creating Inclusive Classrooms.” Kristie Ford, Skidmore College; Kelly Maxwell, University of Michigan; Teresa Nance, Villanova University; Kathleen Wong (Lau) San Jose State University. PowerPoint. AACU Conference: Diversity, Learning and Student Success. March 15, 2017-March 17, 2017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the Culturally Sensitive Environment: </a:t>
            </a:r>
            <a:r>
              <a:rPr lang="en-US" b="1" dirty="0" smtClean="0"/>
              <a:t>Challenges in the Classroom</a:t>
            </a:r>
            <a:r>
              <a:rPr lang="en-US" b="1" baseline="30000" dirty="0" smtClean="0"/>
              <a:t>6</a:t>
            </a:r>
            <a:endParaRPr lang="en-US" b="1" baseline="30000" dirty="0"/>
          </a:p>
        </p:txBody>
      </p:sp>
      <p:sp>
        <p:nvSpPr>
          <p:cNvPr id="3" name="Content Placeholder 2"/>
          <p:cNvSpPr>
            <a:spLocks noGrp="1"/>
          </p:cNvSpPr>
          <p:nvPr>
            <p:ph idx="1"/>
          </p:nvPr>
        </p:nvSpPr>
        <p:spPr>
          <a:xfrm>
            <a:off x="838200" y="1825625"/>
            <a:ext cx="10515600" cy="4156721"/>
          </a:xfrm>
        </p:spPr>
        <p:txBody>
          <a:bodyPr>
            <a:normAutofit/>
          </a:bodyPr>
          <a:lstStyle/>
          <a:p>
            <a:r>
              <a:rPr lang="en-US" dirty="0" smtClean="0"/>
              <a:t>How much of one’s own identity to share?</a:t>
            </a:r>
          </a:p>
          <a:p>
            <a:r>
              <a:rPr lang="en-US" dirty="0"/>
              <a:t>How to engage in a topic when there’s only one student that represents that positionality (solo status</a:t>
            </a:r>
            <a:r>
              <a:rPr lang="en-US" dirty="0" smtClean="0"/>
              <a:t>)? </a:t>
            </a:r>
          </a:p>
          <a:p>
            <a:r>
              <a:rPr lang="en-US" dirty="0"/>
              <a:t>How to represent identities that aren’t in the room? </a:t>
            </a:r>
            <a:endParaRPr lang="en-US" dirty="0" smtClean="0"/>
          </a:p>
          <a:p>
            <a:r>
              <a:rPr lang="en-US" dirty="0"/>
              <a:t>How to deal with micro/macro aggressions? </a:t>
            </a:r>
            <a:endParaRPr lang="en-US" dirty="0" smtClean="0"/>
          </a:p>
          <a:p>
            <a:r>
              <a:rPr lang="en-US" dirty="0"/>
              <a:t>How to deal with conflict when it surfaces? </a:t>
            </a:r>
            <a:endParaRPr lang="en-US" dirty="0" smtClean="0"/>
          </a:p>
        </p:txBody>
      </p:sp>
      <p:sp>
        <p:nvSpPr>
          <p:cNvPr id="4" name="TextBox 3"/>
          <p:cNvSpPr txBox="1"/>
          <p:nvPr/>
        </p:nvSpPr>
        <p:spPr>
          <a:xfrm>
            <a:off x="1066799" y="5747952"/>
            <a:ext cx="10058400" cy="738664"/>
          </a:xfrm>
          <a:prstGeom prst="rect">
            <a:avLst/>
          </a:prstGeom>
          <a:noFill/>
        </p:spPr>
        <p:txBody>
          <a:bodyPr wrap="square" rtlCol="0">
            <a:spAutoFit/>
          </a:bodyPr>
          <a:lstStyle/>
          <a:p>
            <a:r>
              <a:rPr lang="en-US" baseline="30000" dirty="0" smtClean="0"/>
              <a:t>6 </a:t>
            </a:r>
            <a:r>
              <a:rPr lang="en-US" sz="1400" dirty="0" smtClean="0"/>
              <a:t>”Faculty Teaching Strategies for Creating Inclusive Classrooms.” Kristie Ford, Skidmore College; Kelly Maxwell, University of Michigan; Teresa Nance, Villanova University; Kathleen Wong (Lau) San Jose State University. PowerPoint. AACU Conference: Diversity, Learning and Student Success. March 15, 2017-March 17, 2017 </a:t>
            </a:r>
            <a:endParaRPr lang="en-US" sz="1400" dirty="0"/>
          </a:p>
        </p:txBody>
      </p:sp>
    </p:spTree>
    <p:extLst>
      <p:ext uri="{BB962C8B-B14F-4D97-AF65-F5344CB8AC3E}">
        <p14:creationId xmlns:p14="http://schemas.microsoft.com/office/powerpoint/2010/main" val="12989362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the Culturally Sensitive Environment: </a:t>
            </a:r>
            <a:r>
              <a:rPr lang="en-US" b="1" dirty="0" smtClean="0"/>
              <a:t>Challenges in the Classroom</a:t>
            </a:r>
            <a:r>
              <a:rPr lang="en-US" b="1" baseline="30000" dirty="0" smtClean="0"/>
              <a:t>6</a:t>
            </a:r>
            <a:endParaRPr lang="en-US" b="1" baseline="30000" dirty="0"/>
          </a:p>
        </p:txBody>
      </p:sp>
      <p:sp>
        <p:nvSpPr>
          <p:cNvPr id="3" name="Content Placeholder 2"/>
          <p:cNvSpPr>
            <a:spLocks noGrp="1"/>
          </p:cNvSpPr>
          <p:nvPr>
            <p:ph idx="1"/>
          </p:nvPr>
        </p:nvSpPr>
        <p:spPr>
          <a:xfrm>
            <a:off x="838200" y="1825625"/>
            <a:ext cx="10515600" cy="4156721"/>
          </a:xfrm>
        </p:spPr>
        <p:txBody>
          <a:bodyPr>
            <a:normAutofit/>
          </a:bodyPr>
          <a:lstStyle/>
          <a:p>
            <a:r>
              <a:rPr lang="en-US" dirty="0" smtClean="0"/>
              <a:t>How </a:t>
            </a:r>
            <a:r>
              <a:rPr lang="en-US" dirty="0"/>
              <a:t>to create a safe space--balancing freedom of expression in today’s political climate? </a:t>
            </a:r>
            <a:r>
              <a:rPr lang="en-US" dirty="0" smtClean="0"/>
              <a:t>What is a brave space?</a:t>
            </a:r>
          </a:p>
          <a:p>
            <a:r>
              <a:rPr lang="en-US" dirty="0"/>
              <a:t>How to signal to students that I (as a faculty member) am someone that is safe to talk to about a variety of challenging campus and personal issues? </a:t>
            </a:r>
            <a:endParaRPr lang="en-US" dirty="0" smtClean="0"/>
          </a:p>
        </p:txBody>
      </p:sp>
      <p:sp>
        <p:nvSpPr>
          <p:cNvPr id="4" name="TextBox 3"/>
          <p:cNvSpPr txBox="1"/>
          <p:nvPr/>
        </p:nvSpPr>
        <p:spPr>
          <a:xfrm>
            <a:off x="1066799" y="5862030"/>
            <a:ext cx="10058400" cy="738664"/>
          </a:xfrm>
          <a:prstGeom prst="rect">
            <a:avLst/>
          </a:prstGeom>
          <a:noFill/>
        </p:spPr>
        <p:txBody>
          <a:bodyPr wrap="square" rtlCol="0">
            <a:spAutoFit/>
          </a:bodyPr>
          <a:lstStyle/>
          <a:p>
            <a:r>
              <a:rPr lang="en-US" baseline="30000" dirty="0" smtClean="0"/>
              <a:t>6 </a:t>
            </a:r>
            <a:r>
              <a:rPr lang="en-US" sz="1400" dirty="0" smtClean="0"/>
              <a:t>”Faculty Teaching Strategies for Creating Inclusive Classrooms.” Kristie Ford, Skidmore College; Kelly Maxwell, University of Michigan; Teresa Nance, Villanova University; Kathleen Wong (Lau) San Jose State University. PowerPoint. AACU Conference: Diversity, Learning and Student Success. March 15, 2017-March 17, 2017 </a:t>
            </a:r>
            <a:endParaRPr lang="en-US" sz="1400" dirty="0"/>
          </a:p>
        </p:txBody>
      </p:sp>
    </p:spTree>
    <p:extLst>
      <p:ext uri="{BB962C8B-B14F-4D97-AF65-F5344CB8AC3E}">
        <p14:creationId xmlns:p14="http://schemas.microsoft.com/office/powerpoint/2010/main" val="2050685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838200" y="365125"/>
            <a:ext cx="10515600" cy="13257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0" i="0" u="none" strike="noStrike" cap="none" dirty="0">
                <a:solidFill>
                  <a:schemeClr val="dk1"/>
                </a:solidFill>
                <a:latin typeface="Calibri"/>
                <a:ea typeface="Calibri"/>
                <a:cs typeface="Calibri"/>
                <a:sym typeface="Calibri"/>
              </a:rPr>
              <a:t>Creating the Culturally </a:t>
            </a:r>
            <a:r>
              <a:rPr lang="en-US" dirty="0"/>
              <a:t>Competent </a:t>
            </a:r>
            <a:r>
              <a:rPr lang="en-US" sz="4400" b="0" i="0" u="none" strike="noStrike" cap="none" dirty="0">
                <a:solidFill>
                  <a:schemeClr val="dk1"/>
                </a:solidFill>
                <a:latin typeface="Calibri"/>
                <a:ea typeface="Calibri"/>
                <a:cs typeface="Calibri"/>
                <a:sym typeface="Calibri"/>
              </a:rPr>
              <a:t>Environment: </a:t>
            </a:r>
            <a:r>
              <a:rPr lang="en-US" sz="4400" b="1" i="0" u="none" strike="noStrike" cap="none" dirty="0">
                <a:solidFill>
                  <a:schemeClr val="dk1"/>
                </a:solidFill>
                <a:latin typeface="Calibri"/>
                <a:ea typeface="Calibri"/>
                <a:cs typeface="Calibri"/>
                <a:sym typeface="Calibri"/>
              </a:rPr>
              <a:t>The Faculty </a:t>
            </a:r>
          </a:p>
        </p:txBody>
      </p:sp>
      <p:sp>
        <p:nvSpPr>
          <p:cNvPr id="158" name="Shape 158"/>
          <p:cNvSpPr txBox="1">
            <a:spLocks noGrp="1"/>
          </p:cNvSpPr>
          <p:nvPr>
            <p:ph type="body" idx="1"/>
          </p:nvPr>
        </p:nvSpPr>
        <p:spPr>
          <a:xfrm>
            <a:off x="838200" y="1825625"/>
            <a:ext cx="10515600" cy="435120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Advocating for cultural competency and diversity as a value in faculty hiring</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Discussing values around student diversity and equity in curriculum development and program management</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Valuing culturally competent instructional/assessment methods</a:t>
            </a:r>
          </a:p>
          <a:p>
            <a:pPr marL="228600" marR="0" lvl="0" indent="-228600" algn="l" rtl="0">
              <a:lnSpc>
                <a:spcPct val="90000"/>
              </a:lnSpc>
              <a:spcBef>
                <a:spcPts val="1000"/>
              </a:spcBef>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Establishing demonstration of cultural competency as a learning outcome or graduation requirement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838200" y="365125"/>
            <a:ext cx="10515600" cy="13257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0" i="0" u="none" strike="noStrike" cap="none" dirty="0">
                <a:solidFill>
                  <a:schemeClr val="dk1"/>
                </a:solidFill>
                <a:latin typeface="Calibri"/>
                <a:ea typeface="Calibri"/>
                <a:cs typeface="Calibri"/>
                <a:sym typeface="Calibri"/>
              </a:rPr>
              <a:t>Creating the Culturally </a:t>
            </a:r>
            <a:r>
              <a:rPr lang="en-US" dirty="0"/>
              <a:t>Competent </a:t>
            </a:r>
            <a:r>
              <a:rPr lang="en-US" sz="4400" b="0" i="0" u="none" strike="noStrike" cap="none" dirty="0">
                <a:solidFill>
                  <a:schemeClr val="dk1"/>
                </a:solidFill>
                <a:latin typeface="Calibri"/>
                <a:ea typeface="Calibri"/>
                <a:cs typeface="Calibri"/>
                <a:sym typeface="Calibri"/>
              </a:rPr>
              <a:t>Environment: </a:t>
            </a:r>
            <a:r>
              <a:rPr lang="en-US" sz="4400" b="1" i="0" u="none" strike="noStrike" cap="none" dirty="0">
                <a:solidFill>
                  <a:schemeClr val="dk1"/>
                </a:solidFill>
                <a:latin typeface="Calibri"/>
                <a:ea typeface="Calibri"/>
                <a:cs typeface="Calibri"/>
                <a:sym typeface="Calibri"/>
              </a:rPr>
              <a:t>The Faculty</a:t>
            </a:r>
          </a:p>
        </p:txBody>
      </p:sp>
      <p:sp>
        <p:nvSpPr>
          <p:cNvPr id="164" name="Shape 164"/>
          <p:cNvSpPr txBox="1">
            <a:spLocks noGrp="1"/>
          </p:cNvSpPr>
          <p:nvPr>
            <p:ph type="body" idx="1"/>
          </p:nvPr>
        </p:nvSpPr>
        <p:spPr>
          <a:xfrm>
            <a:off x="838200" y="1825625"/>
            <a:ext cx="10515600" cy="4351200"/>
          </a:xfrm>
          <a:prstGeom prst="rect">
            <a:avLst/>
          </a:prstGeom>
          <a:noFill/>
          <a:ln>
            <a:noFill/>
          </a:ln>
        </p:spPr>
        <p:txBody>
          <a:bodyPr lIns="91425" tIns="45700" rIns="91425" bIns="45700" anchor="t" anchorCtr="0">
            <a:noAutofit/>
          </a:bodyPr>
          <a:lstStyle/>
          <a:p>
            <a:pPr marL="228600" marR="0" lvl="0" indent="-228600" algn="l" rtl="0">
              <a:lnSpc>
                <a:spcPct val="70000"/>
              </a:lnSpc>
              <a:spcBef>
                <a:spcPts val="0"/>
              </a:spcBef>
              <a:spcAft>
                <a:spcPts val="0"/>
              </a:spcAft>
              <a:buClr>
                <a:schemeClr val="dk1"/>
              </a:buClr>
              <a:buSzPct val="99615"/>
              <a:buFont typeface="Arial"/>
              <a:buChar char="•"/>
            </a:pPr>
            <a:r>
              <a:rPr lang="en-US" b="0" i="0" u="none" strike="noStrike" cap="none" dirty="0">
                <a:solidFill>
                  <a:schemeClr val="dk1"/>
                </a:solidFill>
                <a:latin typeface="Calibri"/>
                <a:ea typeface="Calibri"/>
                <a:cs typeface="Calibri"/>
                <a:sym typeface="Calibri"/>
              </a:rPr>
              <a:t>Where are the barriers? Resistance?</a:t>
            </a:r>
          </a:p>
          <a:p>
            <a:pPr marL="228600" marR="0" lvl="0" indent="-228600" algn="l" rtl="0">
              <a:lnSpc>
                <a:spcPct val="70000"/>
              </a:lnSpc>
              <a:spcBef>
                <a:spcPts val="1000"/>
              </a:spcBef>
              <a:spcAft>
                <a:spcPts val="0"/>
              </a:spcAft>
              <a:buClr>
                <a:schemeClr val="dk1"/>
              </a:buClr>
              <a:buSzPct val="99615"/>
              <a:buFont typeface="Arial"/>
              <a:buChar char="•"/>
            </a:pPr>
            <a:r>
              <a:rPr lang="en-US" b="0" i="0" u="none" strike="noStrike" cap="none" dirty="0">
                <a:solidFill>
                  <a:schemeClr val="dk1"/>
                </a:solidFill>
                <a:latin typeface="Calibri"/>
                <a:ea typeface="Calibri"/>
                <a:cs typeface="Calibri"/>
                <a:sym typeface="Calibri"/>
              </a:rPr>
              <a:t>Question of academic freedom</a:t>
            </a:r>
          </a:p>
          <a:p>
            <a:pPr marL="228600" marR="0" lvl="0" indent="-228600" algn="l" rtl="0">
              <a:lnSpc>
                <a:spcPct val="70000"/>
              </a:lnSpc>
              <a:spcBef>
                <a:spcPts val="1000"/>
              </a:spcBef>
              <a:spcAft>
                <a:spcPts val="0"/>
              </a:spcAft>
              <a:buClr>
                <a:schemeClr val="dk1"/>
              </a:buClr>
              <a:buSzPct val="99615"/>
              <a:buFont typeface="Arial"/>
              <a:buChar char="•"/>
            </a:pPr>
            <a:r>
              <a:rPr lang="en-US" b="0" i="0" u="none" strike="noStrike" cap="none" dirty="0">
                <a:solidFill>
                  <a:schemeClr val="dk1"/>
                </a:solidFill>
                <a:latin typeface="Calibri"/>
                <a:ea typeface="Calibri"/>
                <a:cs typeface="Calibri"/>
                <a:sym typeface="Calibri"/>
              </a:rPr>
              <a:t>Careers didn't begin with a specific goal to teach; choice came later to teach within community colleges</a:t>
            </a:r>
          </a:p>
          <a:p>
            <a:pPr marL="228600" marR="0" lvl="0" indent="-228600" algn="l" rtl="0">
              <a:lnSpc>
                <a:spcPct val="70000"/>
              </a:lnSpc>
              <a:spcBef>
                <a:spcPts val="1000"/>
              </a:spcBef>
              <a:spcAft>
                <a:spcPts val="0"/>
              </a:spcAft>
              <a:buClr>
                <a:schemeClr val="dk1"/>
              </a:buClr>
              <a:buSzPct val="99615"/>
              <a:buFont typeface="Arial"/>
              <a:buChar char="•"/>
            </a:pPr>
            <a:r>
              <a:rPr lang="en-US" b="0" i="0" u="none" strike="noStrike" cap="none" dirty="0">
                <a:solidFill>
                  <a:schemeClr val="dk1"/>
                </a:solidFill>
                <a:latin typeface="Calibri"/>
                <a:ea typeface="Calibri"/>
                <a:cs typeface="Calibri"/>
                <a:sym typeface="Calibri"/>
              </a:rPr>
              <a:t>Community college instructors are often hired with no or minimum academic preparation teaching and </a:t>
            </a:r>
            <a:r>
              <a:rPr lang="en-US" b="0" i="0" u="none" strike="noStrike" cap="none" dirty="0" smtClean="0">
                <a:solidFill>
                  <a:schemeClr val="dk1"/>
                </a:solidFill>
                <a:latin typeface="Calibri"/>
                <a:ea typeface="Calibri"/>
                <a:cs typeface="Calibri"/>
                <a:sym typeface="Calibri"/>
              </a:rPr>
              <a:t>learning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838200" y="365125"/>
            <a:ext cx="10515600" cy="13257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0" i="0" u="none" strike="noStrike" cap="none" dirty="0">
                <a:solidFill>
                  <a:schemeClr val="dk1"/>
                </a:solidFill>
                <a:latin typeface="Calibri"/>
                <a:ea typeface="Calibri"/>
                <a:cs typeface="Calibri"/>
                <a:sym typeface="Calibri"/>
              </a:rPr>
              <a:t>Creating the Culturally </a:t>
            </a:r>
            <a:r>
              <a:rPr lang="en-US" dirty="0"/>
              <a:t>Competent </a:t>
            </a:r>
            <a:r>
              <a:rPr lang="en-US" sz="4400" b="0" i="0" u="none" strike="noStrike" cap="none" dirty="0">
                <a:solidFill>
                  <a:schemeClr val="dk1"/>
                </a:solidFill>
                <a:latin typeface="Calibri"/>
                <a:ea typeface="Calibri"/>
                <a:cs typeface="Calibri"/>
                <a:sym typeface="Calibri"/>
              </a:rPr>
              <a:t>Environment: </a:t>
            </a:r>
            <a:r>
              <a:rPr lang="en-US" sz="4400" b="1" i="0" u="none" strike="noStrike" cap="none" dirty="0">
                <a:solidFill>
                  <a:schemeClr val="dk1"/>
                </a:solidFill>
                <a:latin typeface="Calibri"/>
                <a:ea typeface="Calibri"/>
                <a:cs typeface="Calibri"/>
                <a:sym typeface="Calibri"/>
              </a:rPr>
              <a:t>The Faculty</a:t>
            </a:r>
          </a:p>
        </p:txBody>
      </p:sp>
      <p:sp>
        <p:nvSpPr>
          <p:cNvPr id="164" name="Shape 164"/>
          <p:cNvSpPr txBox="1">
            <a:spLocks noGrp="1"/>
          </p:cNvSpPr>
          <p:nvPr>
            <p:ph type="body" idx="1"/>
          </p:nvPr>
        </p:nvSpPr>
        <p:spPr>
          <a:xfrm>
            <a:off x="838200" y="1825625"/>
            <a:ext cx="10515600" cy="4351200"/>
          </a:xfrm>
          <a:prstGeom prst="rect">
            <a:avLst/>
          </a:prstGeom>
          <a:noFill/>
          <a:ln>
            <a:noFill/>
          </a:ln>
        </p:spPr>
        <p:txBody>
          <a:bodyPr lIns="91425" tIns="45700" rIns="91425" bIns="45700" anchor="t" anchorCtr="0">
            <a:noAutofit/>
          </a:bodyPr>
          <a:lstStyle/>
          <a:p>
            <a:pPr marL="228600" marR="0" lvl="0" indent="-228600" algn="l" rtl="0">
              <a:lnSpc>
                <a:spcPct val="70000"/>
              </a:lnSpc>
              <a:spcBef>
                <a:spcPts val="1000"/>
              </a:spcBef>
              <a:spcAft>
                <a:spcPts val="0"/>
              </a:spcAft>
              <a:buClr>
                <a:schemeClr val="dk1"/>
              </a:buClr>
              <a:buSzPct val="99615"/>
              <a:buFont typeface="Arial"/>
              <a:buChar char="•"/>
            </a:pPr>
            <a:r>
              <a:rPr lang="en-US" b="0" i="0" u="none" strike="noStrike" cap="none" dirty="0" smtClean="0">
                <a:solidFill>
                  <a:schemeClr val="dk1"/>
                </a:solidFill>
                <a:latin typeface="Calibri"/>
                <a:ea typeface="Calibri"/>
                <a:cs typeface="Calibri"/>
                <a:sym typeface="Calibri"/>
              </a:rPr>
              <a:t>Little </a:t>
            </a:r>
            <a:r>
              <a:rPr lang="en-US" b="0" i="0" u="none" strike="noStrike" cap="none" dirty="0">
                <a:solidFill>
                  <a:schemeClr val="dk1"/>
                </a:solidFill>
                <a:latin typeface="Calibri"/>
                <a:ea typeface="Calibri"/>
                <a:cs typeface="Calibri"/>
                <a:sym typeface="Calibri"/>
              </a:rPr>
              <a:t>training training to search for and infuse diverse readings and pedagogical methods</a:t>
            </a:r>
          </a:p>
          <a:p>
            <a:pPr marL="228600" marR="0" lvl="0" indent="-228600" algn="l" rtl="0">
              <a:lnSpc>
                <a:spcPct val="70000"/>
              </a:lnSpc>
              <a:spcBef>
                <a:spcPts val="1000"/>
              </a:spcBef>
              <a:spcAft>
                <a:spcPts val="0"/>
              </a:spcAft>
              <a:buClr>
                <a:schemeClr val="dk1"/>
              </a:buClr>
              <a:buSzPct val="99615"/>
              <a:buFont typeface="Arial"/>
              <a:buChar char="•"/>
            </a:pPr>
            <a:r>
              <a:rPr lang="en-US" b="0" i="0" u="none" strike="noStrike" cap="none" dirty="0">
                <a:solidFill>
                  <a:schemeClr val="dk1"/>
                </a:solidFill>
                <a:latin typeface="Calibri"/>
                <a:ea typeface="Calibri"/>
                <a:cs typeface="Calibri"/>
                <a:sym typeface="Calibri"/>
              </a:rPr>
              <a:t>Course objectives vs. metacognition focus (too little time)</a:t>
            </a:r>
          </a:p>
          <a:p>
            <a:pPr marL="228600" marR="0" lvl="0" indent="-228600" algn="l" rtl="0">
              <a:lnSpc>
                <a:spcPct val="70000"/>
              </a:lnSpc>
              <a:spcBef>
                <a:spcPts val="1000"/>
              </a:spcBef>
              <a:spcAft>
                <a:spcPts val="0"/>
              </a:spcAft>
              <a:buClr>
                <a:schemeClr val="dk1"/>
              </a:buClr>
              <a:buSzPct val="99615"/>
              <a:buFont typeface="Arial"/>
              <a:buChar char="•"/>
            </a:pPr>
            <a:r>
              <a:rPr lang="en-US" b="0" i="0" u="none" strike="noStrike" cap="none" dirty="0">
                <a:solidFill>
                  <a:schemeClr val="dk1"/>
                </a:solidFill>
                <a:latin typeface="Calibri"/>
                <a:ea typeface="Calibri"/>
                <a:cs typeface="Calibri"/>
                <a:sym typeface="Calibri"/>
              </a:rPr>
              <a:t>It is easier to ignore diversity than acknowledge it; changing instructional practices to reflect diverse viewpoints may result in conflict between students</a:t>
            </a:r>
          </a:p>
          <a:p>
            <a:pPr marL="228600" marR="0" lvl="0" indent="-228600" algn="l" rtl="0">
              <a:lnSpc>
                <a:spcPct val="70000"/>
              </a:lnSpc>
              <a:spcBef>
                <a:spcPts val="1000"/>
              </a:spcBef>
              <a:buClr>
                <a:schemeClr val="dk1"/>
              </a:buClr>
              <a:buSzPct val="99615"/>
              <a:buFont typeface="Arial"/>
              <a:buNone/>
            </a:pPr>
            <a:endParaRPr sz="259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800117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838200" y="365125"/>
            <a:ext cx="10515600" cy="13257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0" i="0" u="none" strike="noStrike" cap="none" dirty="0">
                <a:solidFill>
                  <a:schemeClr val="dk1"/>
                </a:solidFill>
                <a:latin typeface="Calibri"/>
                <a:ea typeface="Calibri"/>
                <a:cs typeface="Calibri"/>
                <a:sym typeface="Calibri"/>
              </a:rPr>
              <a:t>Creating the Culturally </a:t>
            </a:r>
            <a:r>
              <a:rPr lang="en-US" dirty="0"/>
              <a:t>Competent </a:t>
            </a:r>
            <a:r>
              <a:rPr lang="en-US" sz="4400" b="0" i="0" u="none" strike="noStrike" cap="none" dirty="0">
                <a:solidFill>
                  <a:schemeClr val="dk1"/>
                </a:solidFill>
                <a:latin typeface="Calibri"/>
                <a:ea typeface="Calibri"/>
                <a:cs typeface="Calibri"/>
                <a:sym typeface="Calibri"/>
              </a:rPr>
              <a:t>Environment: </a:t>
            </a:r>
            <a:r>
              <a:rPr lang="en-US" sz="4400" b="1" i="0" u="none" strike="noStrike" cap="none" dirty="0" smtClean="0">
                <a:solidFill>
                  <a:schemeClr val="dk1"/>
                </a:solidFill>
                <a:latin typeface="Calibri"/>
                <a:ea typeface="Calibri"/>
                <a:cs typeface="Calibri"/>
                <a:sym typeface="Calibri"/>
              </a:rPr>
              <a:t>The </a:t>
            </a:r>
            <a:r>
              <a:rPr lang="en-US" sz="4400" b="1" i="0" u="none" strike="noStrike" cap="none" dirty="0">
                <a:solidFill>
                  <a:schemeClr val="dk1"/>
                </a:solidFill>
                <a:latin typeface="Calibri"/>
                <a:ea typeface="Calibri"/>
                <a:cs typeface="Calibri"/>
                <a:sym typeface="Calibri"/>
              </a:rPr>
              <a:t>Institution</a:t>
            </a:r>
          </a:p>
        </p:txBody>
      </p:sp>
      <p:sp>
        <p:nvSpPr>
          <p:cNvPr id="170" name="Shape 170"/>
          <p:cNvSpPr txBox="1">
            <a:spLocks noGrp="1"/>
          </p:cNvSpPr>
          <p:nvPr>
            <p:ph type="body" idx="1"/>
          </p:nvPr>
        </p:nvSpPr>
        <p:spPr>
          <a:xfrm>
            <a:off x="838200" y="1825625"/>
            <a:ext cx="10515600" cy="435120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Cultural competency and diversity as a value in all hiring and professional development </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Promoting cultural competency as an institutional value in the mission and strategic planning</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Holding everyone accountable for clearly defined standards of conduct </a:t>
            </a:r>
          </a:p>
          <a:p>
            <a:pPr marL="228600" marR="0" lvl="0" indent="-228600" algn="l" rtl="0">
              <a:lnSpc>
                <a:spcPct val="90000"/>
              </a:lnSpc>
              <a:spcBef>
                <a:spcPts val="1000"/>
              </a:spcBef>
              <a:buClr>
                <a:schemeClr val="dk1"/>
              </a:buClr>
              <a:buSzPct val="100000"/>
              <a:buFont typeface="Arial"/>
              <a:buNone/>
            </a:pPr>
            <a:endParaRPr sz="2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Cultural Competence and Global Engagement  </a:t>
            </a:r>
          </a:p>
        </p:txBody>
      </p:sp>
      <p:sp>
        <p:nvSpPr>
          <p:cNvPr id="176" name="Shape 176"/>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a:t>E</a:t>
            </a:r>
            <a:r>
              <a:rPr lang="en-US" sz="2800" b="0" i="0" u="none" strike="noStrike" cap="none">
                <a:solidFill>
                  <a:schemeClr val="dk1"/>
                </a:solidFill>
                <a:latin typeface="Calibri"/>
                <a:ea typeface="Calibri"/>
                <a:cs typeface="Calibri"/>
                <a:sym typeface="Calibri"/>
              </a:rPr>
              <a:t>quips our students to thrive in a global economy </a:t>
            </a:r>
          </a:p>
          <a:p>
            <a:pPr marL="228600" marR="0" lvl="0" indent="-228600" algn="l" rtl="0">
              <a:lnSpc>
                <a:spcPct val="90000"/>
              </a:lnSpc>
              <a:spcBef>
                <a:spcPts val="1000"/>
              </a:spcBef>
              <a:spcAft>
                <a:spcPts val="0"/>
              </a:spcAft>
              <a:buClr>
                <a:schemeClr val="dk1"/>
              </a:buClr>
              <a:buSzPct val="100000"/>
              <a:buFont typeface="Arial"/>
              <a:buChar char="•"/>
            </a:pPr>
            <a:r>
              <a:rPr lang="en-US"/>
              <a:t>C</a:t>
            </a:r>
            <a:r>
              <a:rPr lang="en-US" sz="2800" b="0" i="0" u="none" strike="noStrike" cap="none">
                <a:solidFill>
                  <a:schemeClr val="dk1"/>
                </a:solidFill>
                <a:latin typeface="Calibri"/>
                <a:ea typeface="Calibri"/>
                <a:cs typeface="Calibri"/>
                <a:sym typeface="Calibri"/>
              </a:rPr>
              <a:t>ultivates the capacity  for all students to see themselves in other shoes and see the world from multiple perspectives </a:t>
            </a:r>
          </a:p>
          <a:p>
            <a:pPr marL="228600" marR="0" lvl="0" indent="-228600" algn="l" rtl="0">
              <a:lnSpc>
                <a:spcPct val="90000"/>
              </a:lnSpc>
              <a:spcBef>
                <a:spcPts val="1000"/>
              </a:spcBef>
              <a:spcAft>
                <a:spcPts val="0"/>
              </a:spcAft>
              <a:buClr>
                <a:schemeClr val="dk1"/>
              </a:buClr>
              <a:buSzPct val="100000"/>
              <a:buFont typeface="Arial"/>
              <a:buChar char="•"/>
            </a:pPr>
            <a:r>
              <a:rPr lang="en-US"/>
              <a:t>B</a:t>
            </a:r>
            <a:r>
              <a:rPr lang="en-US" sz="2800" b="0" i="0" u="none" strike="noStrike" cap="none">
                <a:solidFill>
                  <a:schemeClr val="dk1"/>
                </a:solidFill>
                <a:latin typeface="Calibri"/>
                <a:ea typeface="Calibri"/>
                <a:cs typeface="Calibri"/>
                <a:sym typeface="Calibri"/>
              </a:rPr>
              <a:t>uilds global confidence </a:t>
            </a:r>
          </a:p>
          <a:p>
            <a:pPr marL="228600" marR="0" lvl="0" indent="-228600" algn="l" rtl="0">
              <a:lnSpc>
                <a:spcPct val="90000"/>
              </a:lnSpc>
              <a:spcBef>
                <a:spcPts val="1000"/>
              </a:spcBef>
              <a:spcAft>
                <a:spcPts val="0"/>
              </a:spcAft>
              <a:buClr>
                <a:schemeClr val="dk1"/>
              </a:buClr>
              <a:buSzPct val="100000"/>
              <a:buFont typeface="Arial"/>
              <a:buChar char="•"/>
            </a:pPr>
            <a:r>
              <a:rPr lang="en-US"/>
              <a:t>Creates experiences in the world through </a:t>
            </a:r>
            <a:r>
              <a:rPr lang="en-US" sz="2800" b="0" i="0" u="none" strike="noStrike" cap="none">
                <a:solidFill>
                  <a:schemeClr val="dk1"/>
                </a:solidFill>
                <a:latin typeface="Calibri"/>
                <a:ea typeface="Calibri"/>
                <a:cs typeface="Calibri"/>
                <a:sym typeface="Calibri"/>
              </a:rPr>
              <a:t>service learning, study abroad </a:t>
            </a:r>
            <a:r>
              <a:rPr lang="en-US"/>
              <a:t>and</a:t>
            </a:r>
            <a:r>
              <a:rPr lang="en-US" sz="2800" b="0" i="0" u="none" strike="noStrike" cap="none">
                <a:solidFill>
                  <a:schemeClr val="dk1"/>
                </a:solidFill>
                <a:latin typeface="Calibri"/>
                <a:ea typeface="Calibri"/>
                <a:cs typeface="Calibri"/>
                <a:sym typeface="Calibri"/>
              </a:rPr>
              <a:t> capstone projects </a:t>
            </a:r>
            <a:r>
              <a:rPr lang="en-US"/>
              <a:t>to compel  students  to observe, reflect on and take action </a:t>
            </a:r>
          </a:p>
          <a:p>
            <a:pPr marL="228600" marR="0" lvl="0" indent="-228600" algn="l" rtl="0">
              <a:lnSpc>
                <a:spcPct val="90000"/>
              </a:lnSpc>
              <a:spcBef>
                <a:spcPts val="1000"/>
              </a:spcBef>
              <a:spcAft>
                <a:spcPts val="0"/>
              </a:spcAft>
              <a:buClr>
                <a:schemeClr val="dk1"/>
              </a:buClr>
              <a:buSzPct val="100000"/>
              <a:buFont typeface="Arial"/>
              <a:buChar char="•"/>
            </a:pPr>
            <a:r>
              <a:rPr lang="en-US"/>
              <a:t>Engages students</a:t>
            </a:r>
            <a:r>
              <a:rPr lang="en-US" sz="2800" b="0" i="0" u="none" strike="noStrike" cap="none">
                <a:solidFill>
                  <a:schemeClr val="dk1"/>
                </a:solidFill>
                <a:latin typeface="Calibri"/>
                <a:ea typeface="Calibri"/>
                <a:cs typeface="Calibri"/>
                <a:sym typeface="Calibri"/>
              </a:rPr>
              <a:t> by using high-impact practices which engage students prior learning and  experiences in observing, reflecting on and creating solutions</a:t>
            </a:r>
          </a:p>
          <a:p>
            <a:pPr marL="228600" marR="0" lvl="0" indent="-228600" algn="l" rtl="0">
              <a:lnSpc>
                <a:spcPct val="90000"/>
              </a:lnSpc>
              <a:spcBef>
                <a:spcPts val="1000"/>
              </a:spcBef>
              <a:spcAft>
                <a:spcPts val="0"/>
              </a:spcAft>
              <a:buClr>
                <a:schemeClr val="dk1"/>
              </a:buClr>
              <a:buSzPct val="100000"/>
              <a:buFont typeface="Arial"/>
              <a:buNone/>
            </a:pPr>
            <a:endParaRPr sz="28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buClr>
                <a:schemeClr val="dk1"/>
              </a:buClr>
              <a:buSzPct val="1000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you here today? </a:t>
            </a:r>
            <a:endParaRPr lang="en-US" dirty="0"/>
          </a:p>
        </p:txBody>
      </p:sp>
      <p:sp>
        <p:nvSpPr>
          <p:cNvPr id="3" name="Content Placeholder 2"/>
          <p:cNvSpPr>
            <a:spLocks noGrp="1"/>
          </p:cNvSpPr>
          <p:nvPr>
            <p:ph idx="1"/>
          </p:nvPr>
        </p:nvSpPr>
        <p:spPr/>
        <p:txBody>
          <a:bodyPr/>
          <a:lstStyle/>
          <a:p>
            <a:r>
              <a:rPr lang="en-US" dirty="0"/>
              <a:t>What do you hope to learn today? </a:t>
            </a:r>
          </a:p>
          <a:p>
            <a:r>
              <a:rPr lang="en-US" dirty="0"/>
              <a:t>What are you struggling with locally</a:t>
            </a:r>
            <a:r>
              <a:rPr lang="en-US" dirty="0" smtClean="0"/>
              <a:t>?</a:t>
            </a:r>
            <a:endParaRPr lang="en-US" dirty="0"/>
          </a:p>
        </p:txBody>
      </p:sp>
    </p:spTree>
    <p:extLst>
      <p:ext uri="{BB962C8B-B14F-4D97-AF65-F5344CB8AC3E}">
        <p14:creationId xmlns:p14="http://schemas.microsoft.com/office/powerpoint/2010/main" val="3568632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838200" y="365125"/>
            <a:ext cx="10515600" cy="1325700"/>
          </a:xfrm>
          <a:prstGeom prst="rect">
            <a:avLst/>
          </a:prstGeom>
        </p:spPr>
        <p:txBody>
          <a:bodyPr lIns="91425" tIns="91425" rIns="91425" bIns="91425" anchor="ctr" anchorCtr="0">
            <a:noAutofit/>
          </a:bodyPr>
          <a:lstStyle/>
          <a:p>
            <a:pPr lvl="0">
              <a:spcBef>
                <a:spcPts val="0"/>
              </a:spcBef>
              <a:buClr>
                <a:schemeClr val="dk1"/>
              </a:buClr>
              <a:buSzPct val="25000"/>
              <a:buFont typeface="Calibri"/>
              <a:buNone/>
            </a:pPr>
            <a:r>
              <a:rPr lang="en-US"/>
              <a:t>Cultural Competence and Global Engagement </a:t>
            </a:r>
          </a:p>
        </p:txBody>
      </p:sp>
      <p:sp>
        <p:nvSpPr>
          <p:cNvPr id="183" name="Shape 183"/>
          <p:cNvSpPr txBox="1">
            <a:spLocks noGrp="1"/>
          </p:cNvSpPr>
          <p:nvPr>
            <p:ph type="body" idx="1"/>
          </p:nvPr>
        </p:nvSpPr>
        <p:spPr>
          <a:xfrm>
            <a:off x="838200" y="1825625"/>
            <a:ext cx="10515600" cy="4351200"/>
          </a:xfrm>
          <a:prstGeom prst="rect">
            <a:avLst/>
          </a:prstGeom>
        </p:spPr>
        <p:txBody>
          <a:bodyPr lIns="91425" tIns="91425" rIns="91425" bIns="91425" anchor="t" anchorCtr="0">
            <a:noAutofit/>
          </a:bodyPr>
          <a:lstStyle/>
          <a:p>
            <a:pPr lvl="0">
              <a:spcBef>
                <a:spcPts val="0"/>
              </a:spcBef>
              <a:buNone/>
            </a:pPr>
            <a:r>
              <a:rPr lang="en-US"/>
              <a:t>Case Studies: </a:t>
            </a:r>
          </a:p>
          <a:p>
            <a:pPr lvl="0">
              <a:spcBef>
                <a:spcPts val="0"/>
              </a:spcBef>
              <a:buNone/>
            </a:pPr>
            <a:r>
              <a:rPr lang="en-US"/>
              <a:t>West Valley College Global Initiatives </a:t>
            </a:r>
          </a:p>
          <a:p>
            <a:pPr marL="0" lvl="0" indent="0" rtl="0">
              <a:spcBef>
                <a:spcPts val="0"/>
              </a:spcBef>
              <a:buNone/>
            </a:pPr>
            <a:r>
              <a:rPr lang="en-US"/>
              <a:t>  College of the Canyons Service Learning </a:t>
            </a:r>
          </a:p>
          <a:p>
            <a:pPr marL="0" lvl="0" indent="0" rtl="0">
              <a:spcBef>
                <a:spcPts val="0"/>
              </a:spcBef>
              <a:buNone/>
            </a:pPr>
            <a:r>
              <a:rPr lang="en-US"/>
              <a:t>  Miami Dade Community College </a:t>
            </a:r>
          </a:p>
          <a:p>
            <a:pPr marL="0" lvl="0" indent="0">
              <a:spcBef>
                <a:spcPts val="0"/>
              </a:spcBef>
              <a:buNone/>
            </a:pPr>
            <a:r>
              <a:rPr lang="en-US"/>
              <a:t>  </a:t>
            </a:r>
          </a:p>
          <a:p>
            <a:pPr lvl="0">
              <a:spcBef>
                <a:spcPts val="0"/>
              </a:spcBef>
              <a:buClr>
                <a:schemeClr val="dk1"/>
              </a:buClr>
              <a:buSzPct val="61111"/>
              <a:buFont typeface="Arial"/>
              <a:buNone/>
            </a:pPr>
            <a:endParaRPr sz="1800">
              <a:solidFill>
                <a:srgbClr val="191919"/>
              </a:solidFill>
              <a:highlight>
                <a:srgbClr val="FAFAFA"/>
              </a:highlight>
              <a:latin typeface="Arial"/>
              <a:ea typeface="Arial"/>
              <a:cs typeface="Arial"/>
              <a:sym typeface="Arial"/>
            </a:endParaRPr>
          </a:p>
          <a:p>
            <a:pPr lvl="0">
              <a:spcBef>
                <a:spcPts val="0"/>
              </a:spcBef>
              <a:buNone/>
            </a:pPr>
            <a:endParaRPr/>
          </a:p>
          <a:p>
            <a:pPr lvl="0">
              <a:spcBef>
                <a:spcPts val="0"/>
              </a:spcBef>
              <a:buNone/>
            </a:pP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Cultural Competency and Millennials</a:t>
            </a:r>
          </a:p>
        </p:txBody>
      </p:sp>
      <p:sp>
        <p:nvSpPr>
          <p:cNvPr id="189" name="Shape 189"/>
          <p:cNvSpPr txBox="1">
            <a:spLocks noGrp="1"/>
          </p:cNvSpPr>
          <p:nvPr>
            <p:ph type="body" idx="1"/>
          </p:nvPr>
        </p:nvSpPr>
        <p:spPr>
          <a:xfrm>
            <a:off x="838200" y="1825625"/>
            <a:ext cx="10515599" cy="2911474"/>
          </a:xfrm>
          <a:prstGeom prst="rect">
            <a:avLst/>
          </a:prstGeom>
          <a:noFill/>
          <a:ln>
            <a:noFill/>
          </a:ln>
        </p:spPr>
        <p:txBody>
          <a:bodyPr lIns="91425" tIns="45700" rIns="91425" bIns="45700" anchor="t" anchorCtr="0">
            <a:noAutofit/>
          </a:bodyPr>
          <a:lstStyle/>
          <a:p>
            <a:pPr marL="228600" marR="0" lvl="0" indent="-228600" algn="l" rtl="0">
              <a:lnSpc>
                <a:spcPct val="8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Born 198</a:t>
            </a:r>
            <a:r>
              <a:rPr lang="en-US"/>
              <a:t>1</a:t>
            </a:r>
            <a:r>
              <a:rPr lang="en-US" sz="2800" b="0" i="0" u="none" strike="noStrike" cap="none">
                <a:solidFill>
                  <a:schemeClr val="dk1"/>
                </a:solidFill>
                <a:latin typeface="Calibri"/>
                <a:ea typeface="Calibri"/>
                <a:cs typeface="Calibri"/>
                <a:sym typeface="Calibri"/>
              </a:rPr>
              <a:t>-2000</a:t>
            </a:r>
          </a:p>
          <a:p>
            <a:pPr marL="228600" marR="0" lvl="0" indent="-228600" algn="l" rtl="0">
              <a:lnSpc>
                <a:spcPct val="8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Characteristics include determination/Hopefulness</a:t>
            </a:r>
          </a:p>
          <a:p>
            <a:pPr marL="228600" marR="0" lvl="0" indent="-228600" algn="l" rtl="0">
              <a:lnSpc>
                <a:spcPct val="8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Recent reports about today’s millennial-generation college students—those born in or since 1985—highlight their greater acceptance of cultural diversity, increased civic participation, and advocacy for social justice issues</a:t>
            </a:r>
            <a:r>
              <a:rPr lang="en-US" sz="2800" b="0" i="0" u="none" strike="noStrike" cap="none" baseline="30000">
                <a:solidFill>
                  <a:schemeClr val="dk1"/>
                </a:solidFill>
                <a:latin typeface="Calibri"/>
                <a:ea typeface="Calibri"/>
                <a:cs typeface="Calibri"/>
                <a:sym typeface="Calibri"/>
              </a:rPr>
              <a:t>7</a:t>
            </a:r>
            <a:r>
              <a:rPr lang="en-US" sz="2800" b="0" i="0" u="none" strike="noStrike" cap="none">
                <a:solidFill>
                  <a:schemeClr val="dk1"/>
                </a:solidFill>
                <a:latin typeface="Calibri"/>
                <a:ea typeface="Calibri"/>
                <a:cs typeface="Calibri"/>
                <a:sym typeface="Calibri"/>
              </a:rPr>
              <a:t> </a:t>
            </a:r>
          </a:p>
          <a:p>
            <a:pPr marL="228600" marR="0" lvl="0" indent="-228600" algn="l" rtl="0">
              <a:lnSpc>
                <a:spcPct val="8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Is this a challenge or an opportunity? </a:t>
            </a:r>
          </a:p>
          <a:p>
            <a:pPr marL="228600" marR="0" lvl="0" indent="-228600" algn="l" rtl="0">
              <a:lnSpc>
                <a:spcPct val="80000"/>
              </a:lnSpc>
              <a:spcBef>
                <a:spcPts val="1000"/>
              </a:spcBef>
              <a:buClr>
                <a:schemeClr val="dk1"/>
              </a:buClr>
              <a:buSzPct val="100000"/>
              <a:buFont typeface="Arial"/>
              <a:buNone/>
            </a:pPr>
            <a:endParaRPr sz="2800" b="0" i="0" u="none" strike="noStrike" cap="none">
              <a:solidFill>
                <a:schemeClr val="dk1"/>
              </a:solidFill>
              <a:latin typeface="Calibri"/>
              <a:ea typeface="Calibri"/>
              <a:cs typeface="Calibri"/>
              <a:sym typeface="Calibri"/>
            </a:endParaRPr>
          </a:p>
        </p:txBody>
      </p:sp>
      <p:sp>
        <p:nvSpPr>
          <p:cNvPr id="190" name="Shape 190"/>
          <p:cNvSpPr txBox="1"/>
          <p:nvPr/>
        </p:nvSpPr>
        <p:spPr>
          <a:xfrm>
            <a:off x="838200" y="5245100"/>
            <a:ext cx="10515599" cy="52321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400" baseline="30000">
                <a:solidFill>
                  <a:schemeClr val="dk1"/>
                </a:solidFill>
                <a:latin typeface="Calibri"/>
                <a:ea typeface="Calibri"/>
                <a:cs typeface="Calibri"/>
                <a:sym typeface="Calibri"/>
              </a:rPr>
              <a:t>7 </a:t>
            </a:r>
            <a:r>
              <a:rPr lang="en-US" sz="1400">
                <a:solidFill>
                  <a:schemeClr val="dk1"/>
                </a:solidFill>
                <a:latin typeface="Calibri"/>
                <a:ea typeface="Calibri"/>
                <a:cs typeface="Calibri"/>
                <a:sym typeface="Calibri"/>
              </a:rPr>
              <a:t>Castro, Antonio J. “Themes in the Research on Preservice Teachers’ Views of Cultural Diversity: Implications for Researching Millennial Preservice Teachers.” </a:t>
            </a:r>
            <a:r>
              <a:rPr lang="en-US" sz="1400" i="1">
                <a:solidFill>
                  <a:schemeClr val="dk1"/>
                </a:solidFill>
                <a:latin typeface="Calibri"/>
                <a:ea typeface="Calibri"/>
                <a:cs typeface="Calibri"/>
                <a:sym typeface="Calibri"/>
              </a:rPr>
              <a:t>Educational Researcher</a:t>
            </a:r>
            <a:r>
              <a:rPr lang="en-US" sz="1400">
                <a:solidFill>
                  <a:schemeClr val="dk1"/>
                </a:solidFill>
                <a:latin typeface="Calibri"/>
                <a:ea typeface="Calibri"/>
                <a:cs typeface="Calibri"/>
                <a:sym typeface="Calibri"/>
              </a:rPr>
              <a:t>, Vol. 39, No. 3, pp. 198–210. DOI: 10.3102/0013189X10363819</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Creating the Culturally Sensitive Environment: Distance Education</a:t>
            </a:r>
          </a:p>
        </p:txBody>
      </p:sp>
      <p:sp>
        <p:nvSpPr>
          <p:cNvPr id="196" name="Shape 196"/>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228600" marR="0" lvl="0" indent="-228600" algn="l" rtl="0">
              <a:lnSpc>
                <a:spcPct val="8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General principles of equity-minded instruction online include</a:t>
            </a:r>
            <a:r>
              <a:rPr lang="en-US" sz="2800" b="0" i="0" u="none" strike="noStrike" cap="none" baseline="30000">
                <a:solidFill>
                  <a:schemeClr val="dk1"/>
                </a:solidFill>
                <a:latin typeface="Calibri"/>
                <a:ea typeface="Calibri"/>
                <a:cs typeface="Calibri"/>
                <a:sym typeface="Calibri"/>
              </a:rPr>
              <a:t>8</a:t>
            </a:r>
            <a:r>
              <a:rPr lang="en-US" sz="2800" b="0" i="0" u="none" strike="noStrike" cap="none">
                <a:solidFill>
                  <a:schemeClr val="dk1"/>
                </a:solidFill>
                <a:latin typeface="Calibri"/>
                <a:ea typeface="Calibri"/>
                <a:cs typeface="Calibri"/>
                <a:sym typeface="Calibri"/>
              </a:rPr>
              <a:t> </a:t>
            </a:r>
          </a:p>
          <a:p>
            <a:pPr marL="685800" marR="0" lvl="1" indent="-228600" algn="l" rtl="0">
              <a:lnSpc>
                <a:spcPct val="80000"/>
              </a:lnSpc>
              <a:spcBef>
                <a:spcPts val="50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Values Diverse Life Experiences and Ways of Knowing-Instructor respects and values diverse abilities, talents, life experience and ways of knowing and recognizes their importance for collaborative learning</a:t>
            </a:r>
          </a:p>
          <a:p>
            <a:pPr marL="685800" marR="0" lvl="1" indent="-228600" algn="l" rtl="0">
              <a:lnSpc>
                <a:spcPct val="80000"/>
              </a:lnSpc>
              <a:spcBef>
                <a:spcPts val="50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Advocates High Expectations for All Students-Instructor communicates inclusive and attainable high expectations and provides explicit criteria for success for all students</a:t>
            </a:r>
          </a:p>
          <a:p>
            <a:pPr marL="685800" marR="0" lvl="1" indent="-228600" algn="l" rtl="0">
              <a:lnSpc>
                <a:spcPct val="80000"/>
              </a:lnSpc>
              <a:spcBef>
                <a:spcPts val="50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Accessibility-Instructor ensures inclusive practices regarding web design and on-line accessibility</a:t>
            </a:r>
          </a:p>
          <a:p>
            <a:pPr marL="685800" marR="0" lvl="1" indent="-228600" algn="l" rtl="0">
              <a:lnSpc>
                <a:spcPct val="80000"/>
              </a:lnSpc>
              <a:spcBef>
                <a:spcPts val="50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Continuous Improvement and Self-Evaluation-Instructor uses assessment information to continually improve course design and instruction in order to enhance inclusivity and respect for diversity in the course and recommends areas in need of institution- wide improvement</a:t>
            </a:r>
          </a:p>
          <a:p>
            <a:pPr marL="685800" marR="0" lvl="1" indent="-228600" algn="l" rtl="0">
              <a:lnSpc>
                <a:spcPct val="80000"/>
              </a:lnSpc>
              <a:spcBef>
                <a:spcPts val="500"/>
              </a:spcBef>
              <a:buClr>
                <a:schemeClr val="dk1"/>
              </a:buClr>
              <a:buSzPct val="100000"/>
              <a:buFont typeface="Arial"/>
              <a:buNone/>
            </a:pPr>
            <a:endParaRPr sz="2400" b="0" i="0" u="none" strike="noStrike" cap="none">
              <a:solidFill>
                <a:schemeClr val="dk1"/>
              </a:solidFill>
              <a:latin typeface="Calibri"/>
              <a:ea typeface="Calibri"/>
              <a:cs typeface="Calibri"/>
              <a:sym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838200" y="365125"/>
            <a:ext cx="10515600" cy="13257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Creating the Culturally </a:t>
            </a:r>
            <a:r>
              <a:rPr lang="en-US"/>
              <a:t>Competent </a:t>
            </a:r>
            <a:r>
              <a:rPr lang="en-US" sz="4400" b="0" i="0" u="none" strike="noStrike" cap="none">
                <a:solidFill>
                  <a:schemeClr val="dk1"/>
                </a:solidFill>
                <a:latin typeface="Calibri"/>
                <a:ea typeface="Calibri"/>
                <a:cs typeface="Calibri"/>
                <a:sym typeface="Calibri"/>
              </a:rPr>
              <a:t>Environment: Distance Education</a:t>
            </a:r>
          </a:p>
        </p:txBody>
      </p:sp>
      <p:sp>
        <p:nvSpPr>
          <p:cNvPr id="202" name="Shape 202"/>
          <p:cNvSpPr txBox="1">
            <a:spLocks noGrp="1"/>
          </p:cNvSpPr>
          <p:nvPr>
            <p:ph type="body" idx="1"/>
          </p:nvPr>
        </p:nvSpPr>
        <p:spPr>
          <a:xfrm>
            <a:off x="838200" y="1825625"/>
            <a:ext cx="10515600" cy="4351200"/>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Discussions of equity and cultural awareness in online classrooms is only recently being discussed</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Equity planning at colleges should address online learning</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General principles of equity-minded instruction online include</a:t>
            </a:r>
            <a:r>
              <a:rPr lang="en-US" sz="2800" b="0" i="0" u="none" strike="noStrike" cap="none" baseline="30000">
                <a:solidFill>
                  <a:schemeClr val="dk1"/>
                </a:solidFill>
                <a:latin typeface="Calibri"/>
                <a:ea typeface="Calibri"/>
                <a:cs typeface="Calibri"/>
                <a:sym typeface="Calibri"/>
              </a:rPr>
              <a:t>8</a:t>
            </a:r>
            <a:r>
              <a:rPr lang="en-US" sz="2800" b="0" i="0" u="none" strike="noStrike" cap="none">
                <a:solidFill>
                  <a:schemeClr val="dk1"/>
                </a:solidFill>
                <a:latin typeface="Calibri"/>
                <a:ea typeface="Calibri"/>
                <a:cs typeface="Calibri"/>
                <a:sym typeface="Calibri"/>
              </a:rPr>
              <a:t> </a:t>
            </a:r>
          </a:p>
          <a:p>
            <a:pPr marL="685800" marR="0" lvl="1" indent="-228600" algn="l" rtl="0">
              <a:lnSpc>
                <a:spcPct val="90000"/>
              </a:lnSpc>
              <a:spcBef>
                <a:spcPts val="50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Inclusivity-Instructor communicates that all students are important and equal partners in the education process and acts in inclusive ways that demonstrate respect for all students and their contributions</a:t>
            </a:r>
          </a:p>
          <a:p>
            <a:pPr marL="685800" marR="0" lvl="1" indent="-228600" algn="l" rtl="0">
              <a:lnSpc>
                <a:spcPct val="90000"/>
              </a:lnSpc>
              <a:spcBef>
                <a:spcPts val="500"/>
              </a:spcBef>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Respect for diversity-Instructor communicates that racial/ethnic, cultural, gender, age, social class and other kinds of human difference are important and valued</a:t>
            </a:r>
          </a:p>
        </p:txBody>
      </p:sp>
      <p:sp>
        <p:nvSpPr>
          <p:cNvPr id="203" name="Shape 203"/>
          <p:cNvSpPr txBox="1"/>
          <p:nvPr/>
        </p:nvSpPr>
        <p:spPr>
          <a:xfrm>
            <a:off x="838200" y="6176962"/>
            <a:ext cx="10515600" cy="307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400">
                <a:solidFill>
                  <a:schemeClr val="dk1"/>
                </a:solidFill>
                <a:latin typeface="Calibri"/>
                <a:ea typeface="Calibri"/>
                <a:cs typeface="Calibri"/>
                <a:sym typeface="Calibri"/>
              </a:rPr>
              <a:t>Equity-Minded Worksheet for Instructors of Online Courses.” University of Wisconsin, Green Bay. 2015.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Best intentions, but are we listening?</a:t>
            </a:r>
          </a:p>
        </p:txBody>
      </p:sp>
      <p:sp>
        <p:nvSpPr>
          <p:cNvPr id="209" name="Shape 209"/>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Can cultural competency really improve student success if we don’t act on what we learn?</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What do we do when faculty and administration assume student success is not their responsibility?</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Are faculty sometimes blinded to the lack of student engagement? </a:t>
            </a:r>
          </a:p>
          <a:p>
            <a:pPr marL="228600" marR="0" lvl="0" indent="-228600" algn="l" rtl="0">
              <a:lnSpc>
                <a:spcPct val="90000"/>
              </a:lnSpc>
              <a:spcBef>
                <a:spcPts val="1000"/>
              </a:spcBef>
              <a:spcAft>
                <a:spcPts val="0"/>
              </a:spcAft>
              <a:buClr>
                <a:schemeClr val="dk1"/>
              </a:buClr>
              <a:buSzPct val="100000"/>
              <a:buFont typeface="Arial"/>
              <a:buNone/>
            </a:pPr>
            <a:endParaRPr sz="28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buClr>
                <a:schemeClr val="dk1"/>
              </a:buClr>
              <a:buSzPct val="1000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What can you do? Faculty</a:t>
            </a:r>
          </a:p>
        </p:txBody>
      </p:sp>
      <p:sp>
        <p:nvSpPr>
          <p:cNvPr id="215" name="Shape 215"/>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Approve a cultural competency requirement for the associates degree</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Integrate culturally diverse readings into assignments</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Use real world scenarios that involve cultural differences in critica; thinking exercises and projects </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Promote class environments as “brave spaces” </a:t>
            </a:r>
          </a:p>
          <a:p>
            <a:pPr marL="228600" marR="0" lvl="0" indent="-228600" algn="l" rtl="0">
              <a:lnSpc>
                <a:spcPct val="90000"/>
              </a:lnSpc>
              <a:spcBef>
                <a:spcPts val="1000"/>
              </a:spcBef>
              <a:buClr>
                <a:schemeClr val="dk1"/>
              </a:buClr>
              <a:buSzPct val="1000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libri"/>
              <a:buNone/>
            </a:pPr>
            <a:r>
              <a:rPr lang="en-US" sz="4400" b="0" i="0" u="none" strike="noStrike" cap="none">
                <a:solidFill>
                  <a:schemeClr val="dk1"/>
                </a:solidFill>
                <a:latin typeface="Calibri"/>
                <a:ea typeface="Calibri"/>
                <a:cs typeface="Calibri"/>
                <a:sym typeface="Calibri"/>
              </a:rPr>
              <a:t>What can you do? Institution</a:t>
            </a:r>
          </a:p>
        </p:txBody>
      </p:sp>
      <p:sp>
        <p:nvSpPr>
          <p:cNvPr id="221" name="Shape 221"/>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Integrate cultural competency and global awareness learning outcomes</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Hold the institution accountable for hiring and promoting staff with a mindset for equity, cultural awareness, and diversity</a:t>
            </a:r>
          </a:p>
          <a:p>
            <a:pPr marL="228600" marR="0" lvl="0" indent="-228600" algn="l" rtl="0">
              <a:lnSpc>
                <a:spcPct val="90000"/>
              </a:lnSpc>
              <a:spcBef>
                <a:spcPts val="1000"/>
              </a:spcBef>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Be transparent about gaps, be aspirational in goal-setting</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p:nvPr/>
        </p:nvSpPr>
        <p:spPr>
          <a:xfrm>
            <a:off x="477329" y="569191"/>
            <a:ext cx="6096000"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a:solidFill>
                  <a:schemeClr val="dk1"/>
                </a:solidFill>
                <a:latin typeface="Calibri"/>
                <a:ea typeface="Calibri"/>
                <a:cs typeface="Calibri"/>
                <a:sym typeface="Calibri"/>
              </a:rPr>
              <a:t>“</a:t>
            </a:r>
          </a:p>
        </p:txBody>
      </p:sp>
      <p:sp>
        <p:nvSpPr>
          <p:cNvPr id="227" name="Shape 227"/>
          <p:cNvSpPr txBox="1"/>
          <p:nvPr/>
        </p:nvSpPr>
        <p:spPr>
          <a:xfrm>
            <a:off x="838200" y="4386264"/>
            <a:ext cx="10515599" cy="1500187"/>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buClr>
                <a:srgbClr val="1A0D00"/>
              </a:buClr>
              <a:buSzPct val="25000"/>
              <a:buFont typeface="Arial"/>
              <a:buNone/>
            </a:pPr>
            <a:r>
              <a:rPr lang="en-US" sz="2400" b="1" i="1" cap="none">
                <a:solidFill>
                  <a:srgbClr val="1A0D00"/>
                </a:solidFill>
                <a:latin typeface="Georgia"/>
                <a:ea typeface="Georgia"/>
                <a:cs typeface="Georgia"/>
                <a:sym typeface="Georgia"/>
              </a:rPr>
              <a:t>QUESTIONS?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still discussing this? </a:t>
            </a:r>
            <a:endParaRPr lang="en-US" dirty="0"/>
          </a:p>
        </p:txBody>
      </p:sp>
      <p:sp>
        <p:nvSpPr>
          <p:cNvPr id="3" name="Content Placeholder 2"/>
          <p:cNvSpPr>
            <a:spLocks noGrp="1"/>
          </p:cNvSpPr>
          <p:nvPr>
            <p:ph idx="1"/>
          </p:nvPr>
        </p:nvSpPr>
        <p:spPr/>
        <p:txBody>
          <a:bodyPr/>
          <a:lstStyle/>
          <a:p>
            <a:r>
              <a:rPr lang="en-US" dirty="0" smtClean="0"/>
              <a:t>Is it still a question that cultural competency is important? </a:t>
            </a:r>
          </a:p>
          <a:p>
            <a:r>
              <a:rPr lang="en-US" dirty="0" smtClean="0"/>
              <a:t>Are we conflating cultural competency with political correctness?</a:t>
            </a:r>
          </a:p>
          <a:p>
            <a:r>
              <a:rPr lang="en-US" dirty="0" smtClean="0"/>
              <a:t>What is the environment on your local campus regarding cultural competence? </a:t>
            </a:r>
            <a:endParaRPr lang="en-US" dirty="0"/>
          </a:p>
        </p:txBody>
      </p:sp>
    </p:spTree>
    <p:extLst>
      <p:ext uri="{BB962C8B-B14F-4D97-AF65-F5344CB8AC3E}">
        <p14:creationId xmlns:p14="http://schemas.microsoft.com/office/powerpoint/2010/main" val="383120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Culture? </a:t>
            </a:r>
            <a:endParaRPr lang="en-US" dirty="0"/>
          </a:p>
        </p:txBody>
      </p:sp>
      <p:sp>
        <p:nvSpPr>
          <p:cNvPr id="3" name="Text Placeholder 2"/>
          <p:cNvSpPr>
            <a:spLocks noGrp="1"/>
          </p:cNvSpPr>
          <p:nvPr>
            <p:ph type="body" idx="1"/>
          </p:nvPr>
        </p:nvSpPr>
        <p:spPr/>
        <p:txBody>
          <a:bodyPr/>
          <a:lstStyle/>
          <a:p>
            <a:r>
              <a:rPr lang="en-US" dirty="0"/>
              <a:t>Shared traditions, beliefs, customs, history, folklore, and institutions of a group of people of the same ethnicity, language, nationality, or religion</a:t>
            </a:r>
          </a:p>
          <a:p>
            <a:r>
              <a:rPr lang="en-US" dirty="0"/>
              <a:t>A system of rules that are the base of what we are and affect how we express ourselves as part of a group and as individuals.</a:t>
            </a:r>
          </a:p>
          <a:p>
            <a:endParaRPr lang="en-US" dirty="0"/>
          </a:p>
        </p:txBody>
      </p:sp>
    </p:spTree>
    <p:extLst>
      <p:ext uri="{BB962C8B-B14F-4D97-AF65-F5344CB8AC3E}">
        <p14:creationId xmlns:p14="http://schemas.microsoft.com/office/powerpoint/2010/main" val="752362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Organizational Culture? </a:t>
            </a:r>
            <a:endParaRPr lang="en-US" dirty="0"/>
          </a:p>
        </p:txBody>
      </p:sp>
      <p:sp>
        <p:nvSpPr>
          <p:cNvPr id="3" name="Text Placeholder 2"/>
          <p:cNvSpPr>
            <a:spLocks noGrp="1"/>
          </p:cNvSpPr>
          <p:nvPr>
            <p:ph type="body" idx="1"/>
          </p:nvPr>
        </p:nvSpPr>
        <p:spPr/>
        <p:txBody>
          <a:bodyPr/>
          <a:lstStyle/>
          <a:p>
            <a:r>
              <a:rPr lang="en-US" dirty="0"/>
              <a:t>Organizations have a "culture" of policies, procedures, programs, and processes, and incorporate certain values, beliefs, assumptions, and customs.</a:t>
            </a:r>
          </a:p>
          <a:p>
            <a:r>
              <a:rPr lang="en-US" dirty="0"/>
              <a:t>A culturally competent organization brings together knowledge about different groups of people -- and transforms it into standards, policies, and practices that make everything work. </a:t>
            </a:r>
          </a:p>
        </p:txBody>
      </p:sp>
    </p:spTree>
    <p:extLst>
      <p:ext uri="{BB962C8B-B14F-4D97-AF65-F5344CB8AC3E}">
        <p14:creationId xmlns:p14="http://schemas.microsoft.com/office/powerpoint/2010/main" val="1728824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lvl="0">
              <a:buSzPct val="25000"/>
            </a:pPr>
            <a:r>
              <a:rPr lang="en-US" dirty="0"/>
              <a:t>What is Cultural Competency? </a:t>
            </a:r>
          </a:p>
        </p:txBody>
      </p:sp>
      <p:sp>
        <p:nvSpPr>
          <p:cNvPr id="99" name="Shape 99"/>
          <p:cNvSpPr txBox="1">
            <a:spLocks noGrp="1"/>
          </p:cNvSpPr>
          <p:nvPr>
            <p:ph type="body" idx="1"/>
          </p:nvPr>
        </p:nvSpPr>
        <p:spPr>
          <a:xfrm>
            <a:off x="838200" y="1588774"/>
            <a:ext cx="10515600" cy="3841500"/>
          </a:xfrm>
          <a:prstGeom prst="rect">
            <a:avLst/>
          </a:prstGeom>
          <a:noFill/>
          <a:ln>
            <a:noFill/>
          </a:ln>
        </p:spPr>
        <p:txBody>
          <a:bodyPr lIns="91425" tIns="45700" rIns="91425" bIns="45700" anchor="t" anchorCtr="0">
            <a:noAutofit/>
          </a:bodyPr>
          <a:lstStyle/>
          <a:p>
            <a:pPr marL="177800" lvl="0" indent="0">
              <a:buNone/>
            </a:pPr>
            <a:r>
              <a:rPr lang="en-US" dirty="0">
                <a:sym typeface="Arial"/>
              </a:rPr>
              <a:t>Cultural competence refers to a set of congruent attitudes, practices, policies, and structures that come together in a system or agency to enable professionals to work more effectively with members of culturally distinct groups in a manner that values and respects the culture and worldview of those groups</a:t>
            </a:r>
            <a:r>
              <a:rPr lang="en-US" dirty="0" smtClean="0">
                <a:sym typeface="Arial"/>
              </a:rPr>
              <a:t>.</a:t>
            </a:r>
            <a:endParaRPr lang="en-US" dirty="0" smtClean="0">
              <a:latin typeface="Arial"/>
              <a:ea typeface="Arial"/>
              <a:cs typeface="Arial"/>
              <a:sym typeface="Arial"/>
            </a:endParaRPr>
          </a:p>
          <a:p>
            <a:pPr marL="0" marR="0" lvl="0" indent="-69850" algn="l" rtl="0">
              <a:lnSpc>
                <a:spcPct val="90000"/>
              </a:lnSpc>
              <a:spcBef>
                <a:spcPts val="1000"/>
              </a:spcBef>
              <a:spcAft>
                <a:spcPts val="0"/>
              </a:spcAft>
              <a:buClr>
                <a:schemeClr val="dk1"/>
              </a:buClr>
              <a:buSzPct val="61111"/>
              <a:buFont typeface="Arial"/>
              <a:buNone/>
            </a:pPr>
            <a:endParaRPr lang="en-US" sz="1400" dirty="0" smtClean="0">
              <a:latin typeface="Arial"/>
              <a:ea typeface="Arial"/>
              <a:cs typeface="Arial"/>
              <a:sym typeface="Arial"/>
            </a:endParaRPr>
          </a:p>
          <a:p>
            <a:pPr marL="0" marR="0" lvl="0" indent="-69850" algn="l" rtl="0">
              <a:lnSpc>
                <a:spcPct val="90000"/>
              </a:lnSpc>
              <a:spcBef>
                <a:spcPts val="1000"/>
              </a:spcBef>
              <a:spcAft>
                <a:spcPts val="0"/>
              </a:spcAft>
              <a:buClr>
                <a:schemeClr val="dk1"/>
              </a:buClr>
              <a:buSzPct val="61111"/>
              <a:buFont typeface="Arial"/>
              <a:buNone/>
            </a:pPr>
            <a:endParaRPr lang="en-US" sz="1400" dirty="0">
              <a:latin typeface="Arial"/>
              <a:ea typeface="Arial"/>
              <a:cs typeface="Arial"/>
              <a:sym typeface="Arial"/>
            </a:endParaRPr>
          </a:p>
          <a:p>
            <a:pPr marL="0" marR="0" lvl="0" indent="-69850" algn="l" rtl="0">
              <a:lnSpc>
                <a:spcPct val="90000"/>
              </a:lnSpc>
              <a:spcBef>
                <a:spcPts val="1000"/>
              </a:spcBef>
              <a:spcAft>
                <a:spcPts val="0"/>
              </a:spcAft>
              <a:buClr>
                <a:schemeClr val="dk1"/>
              </a:buClr>
              <a:buSzPct val="61111"/>
              <a:buFont typeface="Arial"/>
              <a:buNone/>
            </a:pPr>
            <a:endParaRPr lang="en-US" sz="1400" dirty="0" smtClean="0">
              <a:latin typeface="Arial"/>
              <a:ea typeface="Arial"/>
              <a:cs typeface="Arial"/>
              <a:sym typeface="Arial"/>
            </a:endParaRPr>
          </a:p>
          <a:p>
            <a:pPr marL="0" marR="0" lvl="0" indent="-69850" algn="l" rtl="0">
              <a:lnSpc>
                <a:spcPct val="90000"/>
              </a:lnSpc>
              <a:spcBef>
                <a:spcPts val="1000"/>
              </a:spcBef>
              <a:spcAft>
                <a:spcPts val="0"/>
              </a:spcAft>
              <a:buClr>
                <a:schemeClr val="dk1"/>
              </a:buClr>
              <a:buSzPct val="61111"/>
              <a:buFont typeface="Arial"/>
              <a:buNone/>
            </a:pPr>
            <a:r>
              <a:rPr lang="en-US" sz="1400" dirty="0" smtClean="0">
                <a:latin typeface="Arial"/>
                <a:ea typeface="Arial"/>
                <a:cs typeface="Arial"/>
                <a:sym typeface="Arial"/>
              </a:rPr>
              <a:t>Hanley</a:t>
            </a:r>
            <a:r>
              <a:rPr lang="en-US" sz="1400" dirty="0">
                <a:latin typeface="Arial"/>
                <a:ea typeface="Arial"/>
                <a:cs typeface="Arial"/>
                <a:sym typeface="Arial"/>
              </a:rPr>
              <a:t>, J. (1999). Beyond the tip of the iceberg: five stages toward cultural competence. Today’s Youth: The Community Circle Of Caring Journal, 3(2), 9-12. </a:t>
            </a:r>
            <a:endParaRPr sz="2800" b="0" u="none" strike="noStrike" cap="none" dirty="0">
              <a:solidFill>
                <a:srgbClr val="666666"/>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838200" y="365125"/>
            <a:ext cx="10515600" cy="1325700"/>
          </a:xfrm>
          <a:prstGeom prst="rect">
            <a:avLst/>
          </a:prstGeom>
        </p:spPr>
        <p:txBody>
          <a:bodyPr lIns="91425" tIns="91425" rIns="91425" bIns="91425" anchor="ctr" anchorCtr="0">
            <a:noAutofit/>
          </a:bodyPr>
          <a:lstStyle/>
          <a:p>
            <a:pPr lvl="0">
              <a:lnSpc>
                <a:spcPct val="103846"/>
              </a:lnSpc>
              <a:spcAft>
                <a:spcPts val="800"/>
              </a:spcAft>
              <a:buSzPct val="45833"/>
            </a:pPr>
            <a:r>
              <a:rPr lang="en-US" sz="3600" dirty="0" smtClean="0">
                <a:solidFill>
                  <a:srgbClr val="252525"/>
                </a:solidFill>
                <a:latin typeface="Calibri" charset="0"/>
                <a:ea typeface="Calibri" charset="0"/>
                <a:cs typeface="Calibri" charset="0"/>
                <a:sym typeface="Arial"/>
              </a:rPr>
              <a:t>"</a:t>
            </a:r>
            <a:r>
              <a:rPr lang="en-US" sz="3600" dirty="0">
                <a:solidFill>
                  <a:srgbClr val="252525"/>
                </a:solidFill>
                <a:latin typeface="Calibri" charset="0"/>
                <a:ea typeface="Calibri" charset="0"/>
                <a:cs typeface="Calibri" charset="0"/>
                <a:sym typeface="Arial"/>
              </a:rPr>
              <a:t>CULTURAL KNOWLEDGE</a:t>
            </a:r>
            <a:r>
              <a:rPr lang="en-US" sz="3600" dirty="0" smtClean="0">
                <a:solidFill>
                  <a:srgbClr val="252525"/>
                </a:solidFill>
                <a:latin typeface="Calibri" charset="0"/>
                <a:ea typeface="Calibri" charset="0"/>
                <a:cs typeface="Calibri" charset="0"/>
                <a:sym typeface="Arial"/>
              </a:rPr>
              <a:t>, </a:t>
            </a:r>
            <a:r>
              <a:rPr lang="en-US" sz="3600" dirty="0">
                <a:solidFill>
                  <a:srgbClr val="252525"/>
                </a:solidFill>
                <a:latin typeface="Calibri" charset="0"/>
                <a:ea typeface="Calibri" charset="0"/>
                <a:cs typeface="Calibri" charset="0"/>
                <a:sym typeface="Arial"/>
              </a:rPr>
              <a:t>AWARENESS</a:t>
            </a:r>
            <a:r>
              <a:rPr lang="en-US" sz="3600" dirty="0" smtClean="0">
                <a:solidFill>
                  <a:srgbClr val="252525"/>
                </a:solidFill>
                <a:latin typeface="Calibri" charset="0"/>
                <a:ea typeface="Calibri" charset="0"/>
                <a:cs typeface="Calibri" charset="0"/>
                <a:sym typeface="Arial"/>
              </a:rPr>
              <a:t>, SENSITIVITY, </a:t>
            </a:r>
            <a:r>
              <a:rPr lang="en-US" sz="3600" dirty="0">
                <a:solidFill>
                  <a:srgbClr val="252525"/>
                </a:solidFill>
                <a:latin typeface="Calibri" charset="0"/>
                <a:ea typeface="Calibri" charset="0"/>
                <a:cs typeface="Calibri" charset="0"/>
                <a:sym typeface="Arial"/>
              </a:rPr>
              <a:t>AND COMPETENCE</a:t>
            </a:r>
            <a:r>
              <a:rPr lang="en-US" sz="3600" dirty="0" smtClean="0">
                <a:solidFill>
                  <a:srgbClr val="252525"/>
                </a:solidFill>
                <a:latin typeface="Calibri" charset="0"/>
                <a:ea typeface="Calibri" charset="0"/>
                <a:cs typeface="Calibri" charset="0"/>
                <a:sym typeface="Arial"/>
              </a:rPr>
              <a:t>?”: WHAT’S </a:t>
            </a:r>
            <a:r>
              <a:rPr lang="en-US" sz="3600" dirty="0">
                <a:solidFill>
                  <a:srgbClr val="252525"/>
                </a:solidFill>
                <a:latin typeface="Calibri" charset="0"/>
                <a:ea typeface="Calibri" charset="0"/>
                <a:cs typeface="Calibri" charset="0"/>
                <a:sym typeface="Arial"/>
              </a:rPr>
              <a:t>THE DIFFERENCE? </a:t>
            </a:r>
          </a:p>
        </p:txBody>
      </p:sp>
      <p:sp>
        <p:nvSpPr>
          <p:cNvPr id="106" name="Shape 106"/>
          <p:cNvSpPr txBox="1">
            <a:spLocks noGrp="1"/>
          </p:cNvSpPr>
          <p:nvPr>
            <p:ph type="body" idx="1"/>
          </p:nvPr>
        </p:nvSpPr>
        <p:spPr>
          <a:xfrm>
            <a:off x="748000" y="1774075"/>
            <a:ext cx="10515600" cy="4351200"/>
          </a:xfrm>
          <a:prstGeom prst="rect">
            <a:avLst/>
          </a:prstGeom>
        </p:spPr>
        <p:txBody>
          <a:bodyPr lIns="91425" tIns="91425" rIns="91425" bIns="91425" anchor="t" anchorCtr="0">
            <a:noAutofit/>
          </a:bodyPr>
          <a:lstStyle/>
          <a:p>
            <a:pPr marL="0" lvl="0" indent="-69850" rtl="0">
              <a:lnSpc>
                <a:spcPct val="115000"/>
              </a:lnSpc>
              <a:spcBef>
                <a:spcPts val="0"/>
              </a:spcBef>
              <a:spcAft>
                <a:spcPts val="800"/>
              </a:spcAft>
              <a:buClr>
                <a:schemeClr val="dk1"/>
              </a:buClr>
              <a:buSzPct val="78571"/>
              <a:buFont typeface="Arial"/>
              <a:buNone/>
            </a:pPr>
            <a:r>
              <a:rPr lang="en-US" dirty="0">
                <a:solidFill>
                  <a:srgbClr val="191919"/>
                </a:solidFill>
                <a:latin typeface="Calibri" charset="0"/>
                <a:ea typeface="Calibri" charset="0"/>
                <a:cs typeface="Calibri" charset="0"/>
                <a:sym typeface="Arial"/>
              </a:rPr>
              <a:t>There are four levels to these concepts:</a:t>
            </a:r>
          </a:p>
          <a:p>
            <a:pPr marL="457200" lvl="0" indent="-317500" rtl="0">
              <a:lnSpc>
                <a:spcPct val="115000"/>
              </a:lnSpc>
              <a:spcBef>
                <a:spcPts val="0"/>
              </a:spcBef>
              <a:spcAft>
                <a:spcPts val="800"/>
              </a:spcAft>
              <a:buClr>
                <a:srgbClr val="191919"/>
              </a:buClr>
              <a:buSzPct val="100000"/>
              <a:buFont typeface="Arial"/>
              <a:buChar char="●"/>
            </a:pPr>
            <a:r>
              <a:rPr lang="en-US" i="1" dirty="0">
                <a:solidFill>
                  <a:srgbClr val="191919"/>
                </a:solidFill>
                <a:latin typeface="Calibri" charset="0"/>
                <a:ea typeface="Calibri" charset="0"/>
                <a:cs typeface="Calibri" charset="0"/>
                <a:sym typeface="Arial"/>
              </a:rPr>
              <a:t>"Cultural knowledge"</a:t>
            </a:r>
            <a:r>
              <a:rPr lang="en-US" dirty="0">
                <a:solidFill>
                  <a:srgbClr val="191919"/>
                </a:solidFill>
                <a:latin typeface="Calibri" charset="0"/>
                <a:ea typeface="Calibri" charset="0"/>
                <a:cs typeface="Calibri" charset="0"/>
                <a:sym typeface="Arial"/>
              </a:rPr>
              <a:t> means that you know about some cultural characteristics, history, values, beliefs, and behaviors of another ethnic or cultural group.</a:t>
            </a:r>
          </a:p>
          <a:p>
            <a:pPr marL="457200" lvl="0" indent="-317500" rtl="0">
              <a:lnSpc>
                <a:spcPct val="115000"/>
              </a:lnSpc>
              <a:spcBef>
                <a:spcPts val="0"/>
              </a:spcBef>
              <a:spcAft>
                <a:spcPts val="800"/>
              </a:spcAft>
              <a:buClr>
                <a:srgbClr val="191919"/>
              </a:buClr>
              <a:buSzPct val="100000"/>
              <a:buFont typeface="Arial"/>
              <a:buChar char="●"/>
            </a:pPr>
            <a:r>
              <a:rPr lang="en-US" i="1" dirty="0">
                <a:solidFill>
                  <a:srgbClr val="191919"/>
                </a:solidFill>
                <a:latin typeface="Calibri" charset="0"/>
                <a:ea typeface="Calibri" charset="0"/>
                <a:cs typeface="Calibri" charset="0"/>
                <a:sym typeface="Arial"/>
              </a:rPr>
              <a:t>"Cultural awareness"</a:t>
            </a:r>
            <a:r>
              <a:rPr lang="en-US" dirty="0">
                <a:solidFill>
                  <a:srgbClr val="191919"/>
                </a:solidFill>
                <a:latin typeface="Calibri" charset="0"/>
                <a:ea typeface="Calibri" charset="0"/>
                <a:cs typeface="Calibri" charset="0"/>
                <a:sym typeface="Arial"/>
              </a:rPr>
              <a:t> is the next stage of understanding other groups -- being open to the idea of changing cultural attitudes</a:t>
            </a:r>
            <a:r>
              <a:rPr lang="en-US" dirty="0" smtClean="0">
                <a:solidFill>
                  <a:srgbClr val="191919"/>
                </a:solidFill>
                <a:latin typeface="Calibri" charset="0"/>
                <a:ea typeface="Calibri" charset="0"/>
                <a:cs typeface="Calibri" charset="0"/>
                <a:sym typeface="Arial"/>
              </a:rPr>
              <a:t>.</a:t>
            </a:r>
            <a:endParaRPr sz="1800" dirty="0" smtClean="0"/>
          </a:p>
          <a:p>
            <a:pPr lvl="0">
              <a:spcBef>
                <a:spcPts val="0"/>
              </a:spcBef>
              <a:buNone/>
            </a:pPr>
            <a:r>
              <a:rPr lang="en-US" sz="1800" dirty="0" smtClean="0">
                <a:hlinkClick r:id="rId3"/>
              </a:rPr>
              <a:t>http</a:t>
            </a:r>
            <a:r>
              <a:rPr lang="en-US" sz="1800" dirty="0">
                <a:hlinkClick r:id="rId3"/>
              </a:rPr>
              <a:t>://</a:t>
            </a:r>
            <a:r>
              <a:rPr lang="en-US" sz="1800" dirty="0" smtClean="0">
                <a:hlinkClick r:id="rId3"/>
              </a:rPr>
              <a:t>ctb.ku.edu/en/table-of-contents/culture/cultural-competence/culturally-competent-organizations/main</a:t>
            </a:r>
            <a:r>
              <a:rPr lang="en-US" sz="1800" dirty="0" smtClean="0"/>
              <a:t> </a:t>
            </a: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838200" y="365125"/>
            <a:ext cx="10515600" cy="1325700"/>
          </a:xfrm>
          <a:prstGeom prst="rect">
            <a:avLst/>
          </a:prstGeom>
        </p:spPr>
        <p:txBody>
          <a:bodyPr lIns="91425" tIns="91425" rIns="91425" bIns="91425" anchor="ctr" anchorCtr="0">
            <a:noAutofit/>
          </a:bodyPr>
          <a:lstStyle/>
          <a:p>
            <a:pPr lvl="0">
              <a:lnSpc>
                <a:spcPct val="103846"/>
              </a:lnSpc>
              <a:spcAft>
                <a:spcPts val="800"/>
              </a:spcAft>
              <a:buSzPct val="45833"/>
            </a:pPr>
            <a:r>
              <a:rPr lang="en-US" sz="3600" dirty="0">
                <a:solidFill>
                  <a:srgbClr val="252525"/>
                </a:solidFill>
                <a:latin typeface="Arial"/>
                <a:ea typeface="Arial"/>
                <a:cs typeface="Arial"/>
                <a:sym typeface="Arial"/>
              </a:rPr>
              <a:t>"</a:t>
            </a:r>
            <a:r>
              <a:rPr lang="en-US" sz="3600" dirty="0">
                <a:solidFill>
                  <a:srgbClr val="252525"/>
                </a:solidFill>
                <a:latin typeface="Calibri" charset="0"/>
                <a:ea typeface="Calibri" charset="0"/>
                <a:cs typeface="Calibri" charset="0"/>
                <a:sym typeface="Arial"/>
              </a:rPr>
              <a:t>CULTURAL KNOWLEDGE, AWARENESS, SENSITIVITY, AND COMPETENCE?”: WHAT’S THE DIFFERENCE? </a:t>
            </a:r>
          </a:p>
        </p:txBody>
      </p:sp>
      <p:sp>
        <p:nvSpPr>
          <p:cNvPr id="106" name="Shape 106"/>
          <p:cNvSpPr txBox="1">
            <a:spLocks noGrp="1"/>
          </p:cNvSpPr>
          <p:nvPr>
            <p:ph type="body" idx="1"/>
          </p:nvPr>
        </p:nvSpPr>
        <p:spPr>
          <a:xfrm>
            <a:off x="748000" y="1774075"/>
            <a:ext cx="10515600" cy="4351200"/>
          </a:xfrm>
          <a:prstGeom prst="rect">
            <a:avLst/>
          </a:prstGeom>
        </p:spPr>
        <p:txBody>
          <a:bodyPr lIns="91425" tIns="91425" rIns="91425" bIns="91425" anchor="t" anchorCtr="0">
            <a:noAutofit/>
          </a:bodyPr>
          <a:lstStyle/>
          <a:p>
            <a:pPr marL="139700" lvl="0" indent="0" rtl="0">
              <a:lnSpc>
                <a:spcPct val="115000"/>
              </a:lnSpc>
              <a:spcBef>
                <a:spcPts val="0"/>
              </a:spcBef>
              <a:spcAft>
                <a:spcPts val="800"/>
              </a:spcAft>
              <a:buClr>
                <a:srgbClr val="191919"/>
              </a:buClr>
              <a:buSzPct val="100000"/>
              <a:buNone/>
            </a:pPr>
            <a:r>
              <a:rPr lang="en-US" i="1" dirty="0" smtClean="0">
                <a:solidFill>
                  <a:srgbClr val="191919"/>
                </a:solidFill>
                <a:latin typeface="Calibri" charset="0"/>
                <a:ea typeface="Calibri" charset="0"/>
                <a:cs typeface="Calibri" charset="0"/>
                <a:sym typeface="Arial"/>
              </a:rPr>
              <a:t>"</a:t>
            </a:r>
            <a:r>
              <a:rPr lang="en-US" i="1" dirty="0">
                <a:solidFill>
                  <a:srgbClr val="191919"/>
                </a:solidFill>
                <a:latin typeface="Calibri" charset="0"/>
                <a:ea typeface="Calibri" charset="0"/>
                <a:cs typeface="Calibri" charset="0"/>
                <a:sym typeface="Arial"/>
              </a:rPr>
              <a:t>Cultural sensitivity"</a:t>
            </a:r>
            <a:r>
              <a:rPr lang="en-US" dirty="0">
                <a:solidFill>
                  <a:srgbClr val="191919"/>
                </a:solidFill>
                <a:latin typeface="Calibri" charset="0"/>
                <a:ea typeface="Calibri" charset="0"/>
                <a:cs typeface="Calibri" charset="0"/>
                <a:sym typeface="Arial"/>
              </a:rPr>
              <a:t> is knowing that differences exist between cultures, but not assigning values to the differences (better or worse, right or wrong). Clashes on this point can easily occur, especially if a custom or belief in question goes against the idea of multiculturalism. Internal conflict (intrapersonal, interpersonal, and organizational) is likely to occur at times over this issue. Conflict won't always be easy to manage, but it can be made easier if everyone is mindful of the organizational goals</a:t>
            </a:r>
            <a:r>
              <a:rPr lang="en-US" dirty="0" smtClean="0">
                <a:solidFill>
                  <a:srgbClr val="191919"/>
                </a:solidFill>
                <a:latin typeface="Calibri" charset="0"/>
                <a:ea typeface="Calibri" charset="0"/>
                <a:cs typeface="Calibri" charset="0"/>
                <a:sym typeface="Arial"/>
              </a:rPr>
              <a:t>.</a:t>
            </a:r>
            <a:endParaRPr sz="1400" dirty="0"/>
          </a:p>
          <a:p>
            <a:pPr lvl="0">
              <a:spcBef>
                <a:spcPts val="0"/>
              </a:spcBef>
              <a:buNone/>
            </a:pPr>
            <a:r>
              <a:rPr lang="en-US" sz="1400" dirty="0">
                <a:hlinkClick r:id="rId3"/>
              </a:rPr>
              <a:t>http://</a:t>
            </a:r>
            <a:r>
              <a:rPr lang="en-US" sz="1400" dirty="0" smtClean="0">
                <a:hlinkClick r:id="rId3"/>
              </a:rPr>
              <a:t>ctb.ku.edu/en/table-of-contents/culture/cultural-competence/culturally-competent-organizations/main</a:t>
            </a:r>
            <a:r>
              <a:rPr lang="en-US" sz="1400" dirty="0" smtClean="0"/>
              <a:t> </a:t>
            </a:r>
            <a:endParaRPr lang="en-US" sz="1400" dirty="0"/>
          </a:p>
        </p:txBody>
      </p:sp>
    </p:spTree>
    <p:extLst>
      <p:ext uri="{BB962C8B-B14F-4D97-AF65-F5344CB8AC3E}">
        <p14:creationId xmlns:p14="http://schemas.microsoft.com/office/powerpoint/2010/main" val="1008016081"/>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2486</Words>
  <Application>Microsoft Macintosh PowerPoint</Application>
  <PresentationFormat>Widescreen</PresentationFormat>
  <Paragraphs>221</Paragraphs>
  <Slides>37</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Georgia</vt:lpstr>
      <vt:lpstr>Office Theme</vt:lpstr>
      <vt:lpstr>Cultural Competency Across the Curriculum</vt:lpstr>
      <vt:lpstr>Description</vt:lpstr>
      <vt:lpstr>Why are you here today? </vt:lpstr>
      <vt:lpstr>Why are we still discussing this? </vt:lpstr>
      <vt:lpstr>What is Culture? </vt:lpstr>
      <vt:lpstr>What is Organizational Culture? </vt:lpstr>
      <vt:lpstr>What is Cultural Competency? </vt:lpstr>
      <vt:lpstr>"CULTURAL KNOWLEDGE, AWARENESS, SENSITIVITY, AND COMPETENCE?”: WHAT’S THE DIFFERENCE? </vt:lpstr>
      <vt:lpstr>"CULTURAL KNOWLEDGE, AWARENESS, SENSITIVITY, AND COMPETENCE?”: WHAT’S THE DIFFERENCE? </vt:lpstr>
      <vt:lpstr>"CULTURAL KNOWLEDGE, AWARENESS, SENSITIVITY, AND COMPETENCE?”: WHAT’S THE DIFFERENCE? </vt:lpstr>
      <vt:lpstr>Does it matter? </vt:lpstr>
      <vt:lpstr>Cultural Competence Is Important because… </vt:lpstr>
      <vt:lpstr>Cultural Competence and Equity If we do not know who our students are , where they come from, what their experiences are…how can we genuinely create an effective culturally competent environment?</vt:lpstr>
      <vt:lpstr>What do the data say? </vt:lpstr>
      <vt:lpstr>What do the data say? </vt:lpstr>
      <vt:lpstr>California’s Community Colleges Students4</vt:lpstr>
      <vt:lpstr>What about faculty? </vt:lpstr>
      <vt:lpstr>Characteristics of a Culturally Competent Learning Environment</vt:lpstr>
      <vt:lpstr>Creating the Culturally Sensitive Environment: Prior Learning and Experiences</vt:lpstr>
      <vt:lpstr>Creating the Culturally Sensitive Environment: Prior Learning and Experiences</vt:lpstr>
      <vt:lpstr>Creating the Culturally Competent Environment: Strategies in the Classroom6</vt:lpstr>
      <vt:lpstr>Creating the Culturally Competent Environment: Strategies in the Classroom6</vt:lpstr>
      <vt:lpstr>Creating the Culturally Sensitive Environment: Challenges in the Classroom6</vt:lpstr>
      <vt:lpstr>Creating the Culturally Sensitive Environment: Challenges in the Classroom6</vt:lpstr>
      <vt:lpstr>Creating the Culturally Competent Environment: The Faculty </vt:lpstr>
      <vt:lpstr>Creating the Culturally Competent Environment: The Faculty</vt:lpstr>
      <vt:lpstr>Creating the Culturally Competent Environment: The Faculty</vt:lpstr>
      <vt:lpstr>Creating the Culturally Competent Environment: The Institution</vt:lpstr>
      <vt:lpstr>Cultural Competence and Global Engagement  </vt:lpstr>
      <vt:lpstr>Cultural Competence and Global Engagement </vt:lpstr>
      <vt:lpstr>Cultural Competency and Millennials</vt:lpstr>
      <vt:lpstr>Creating the Culturally Sensitive Environment: Distance Education</vt:lpstr>
      <vt:lpstr>Creating the Culturally Competent Environment: Distance Education</vt:lpstr>
      <vt:lpstr>Best intentions, but are we listening?</vt:lpstr>
      <vt:lpstr>What can you do? Faculty</vt:lpstr>
      <vt:lpstr>What can you do? Institution</vt:lpstr>
      <vt:lpstr>PowerPoint Presentation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Competency Across the Curriculum</dc:title>
  <cp:lastModifiedBy>Randy Beach</cp:lastModifiedBy>
  <cp:revision>12</cp:revision>
  <dcterms:modified xsi:type="dcterms:W3CDTF">2017-07-12T02:05:42Z</dcterms:modified>
</cp:coreProperties>
</file>