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40"/>
  </p:notesMasterIdLst>
  <p:handoutMasterIdLst>
    <p:handoutMasterId r:id="rId41"/>
  </p:handoutMasterIdLst>
  <p:sldIdLst>
    <p:sldId id="256" r:id="rId2"/>
    <p:sldId id="263" r:id="rId3"/>
    <p:sldId id="306" r:id="rId4"/>
    <p:sldId id="302" r:id="rId5"/>
    <p:sldId id="303" r:id="rId6"/>
    <p:sldId id="304" r:id="rId7"/>
    <p:sldId id="260" r:id="rId8"/>
    <p:sldId id="308" r:id="rId9"/>
    <p:sldId id="309" r:id="rId10"/>
    <p:sldId id="267" r:id="rId11"/>
    <p:sldId id="264" r:id="rId12"/>
    <p:sldId id="265" r:id="rId13"/>
    <p:sldId id="266" r:id="rId14"/>
    <p:sldId id="268" r:id="rId15"/>
    <p:sldId id="269" r:id="rId16"/>
    <p:sldId id="272" r:id="rId17"/>
    <p:sldId id="312" r:id="rId18"/>
    <p:sldId id="275" r:id="rId19"/>
    <p:sldId id="278" r:id="rId20"/>
    <p:sldId id="279" r:id="rId21"/>
    <p:sldId id="276" r:id="rId22"/>
    <p:sldId id="310" r:id="rId23"/>
    <p:sldId id="270" r:id="rId24"/>
    <p:sldId id="297" r:id="rId25"/>
    <p:sldId id="271" r:id="rId26"/>
    <p:sldId id="298" r:id="rId27"/>
    <p:sldId id="280" r:id="rId28"/>
    <p:sldId id="313" r:id="rId29"/>
    <p:sldId id="281" r:id="rId30"/>
    <p:sldId id="294" r:id="rId31"/>
    <p:sldId id="283" r:id="rId32"/>
    <p:sldId id="284" r:id="rId33"/>
    <p:sldId id="285" r:id="rId34"/>
    <p:sldId id="287" r:id="rId35"/>
    <p:sldId id="314" r:id="rId36"/>
    <p:sldId id="288" r:id="rId37"/>
    <p:sldId id="319" r:id="rId38"/>
    <p:sldId id="316" r:id="rId39"/>
  </p:sldIdLst>
  <p:sldSz cx="9144000" cy="6858000" type="screen4x3"/>
  <p:notesSz cx="7315200" cy="9601200"/>
  <p:defaultTextStyle>
    <a:defPPr>
      <a:defRPr lang="en-US"/>
    </a:defPPr>
    <a:lvl1pPr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600" kern="1200">
        <a:solidFill>
          <a:srgbClr val="0000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600" kern="1200">
        <a:solidFill>
          <a:srgbClr val="0000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600" kern="1200">
        <a:solidFill>
          <a:srgbClr val="0000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600" kern="1200">
        <a:solidFill>
          <a:srgbClr val="000000"/>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ECFBFE"/>
    <a:srgbClr val="E2F9FE"/>
    <a:srgbClr val="E5F5FF"/>
    <a:srgbClr val="DDF2FF"/>
    <a:srgbClr val="CCEC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8"/>
  </p:normalViewPr>
  <p:slideViewPr>
    <p:cSldViewPr snapToGrid="0">
      <p:cViewPr varScale="1">
        <p:scale>
          <a:sx n="93" d="100"/>
          <a:sy n="93" d="100"/>
        </p:scale>
        <p:origin x="16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408" y="-72"/>
      </p:cViewPr>
      <p:guideLst>
        <p:guide orient="horz" pos="3024"/>
        <p:guide pos="2304"/>
      </p:guideLst>
    </p:cSldViewPr>
  </p:notesViewPr>
  <p:gridSpacing cx="228600" cy="2286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787525" y="0"/>
            <a:ext cx="4065588" cy="481013"/>
          </a:xfrm>
          <a:prstGeom prst="rect">
            <a:avLst/>
          </a:prstGeom>
          <a:noFill/>
          <a:ln w="9525">
            <a:noFill/>
            <a:miter lim="800000"/>
            <a:headEnd/>
            <a:tailEnd/>
          </a:ln>
          <a:effectLst/>
        </p:spPr>
        <p:txBody>
          <a:bodyPr vert="horz" wrap="square" lIns="96613" tIns="48308" rIns="96613" bIns="48308" numCol="1" anchor="t" anchorCtr="0" compatLnSpc="1">
            <a:prstTxWarp prst="textNoShape">
              <a:avLst/>
            </a:prstTxWarp>
          </a:bodyPr>
          <a:lstStyle>
            <a:lvl1pPr algn="ctr" defTabSz="966395" eaLnBrk="1" hangingPunct="1">
              <a:defRPr sz="1000">
                <a:solidFill>
                  <a:schemeClr val="tx1"/>
                </a:solidFill>
                <a:latin typeface="Times New Roman" charset="0"/>
                <a:ea typeface="+mn-ea"/>
                <a:cs typeface="Arial" charset="0"/>
              </a:defRPr>
            </a:lvl1pPr>
          </a:lstStyle>
          <a:p>
            <a:pPr>
              <a:defRPr/>
            </a:pPr>
            <a:r>
              <a:rPr lang="en-US"/>
              <a:t>Participating Effectively in District and College Governance</a:t>
            </a:r>
          </a:p>
        </p:txBody>
      </p:sp>
      <p:sp>
        <p:nvSpPr>
          <p:cNvPr id="8196" name="Rectangle 4"/>
          <p:cNvSpPr>
            <a:spLocks noGrp="1" noChangeArrowheads="1"/>
          </p:cNvSpPr>
          <p:nvPr>
            <p:ph type="ftr" sz="quarter" idx="2"/>
          </p:nvPr>
        </p:nvSpPr>
        <p:spPr bwMode="auto">
          <a:xfrm>
            <a:off x="406400" y="9120188"/>
            <a:ext cx="4064000" cy="481012"/>
          </a:xfrm>
          <a:prstGeom prst="rect">
            <a:avLst/>
          </a:prstGeom>
          <a:noFill/>
          <a:ln w="9525">
            <a:noFill/>
            <a:miter lim="800000"/>
            <a:headEnd/>
            <a:tailEnd/>
          </a:ln>
          <a:effectLst/>
        </p:spPr>
        <p:txBody>
          <a:bodyPr vert="horz" wrap="square" lIns="96613" tIns="48308" rIns="96613" bIns="48308" numCol="1" anchor="b" anchorCtr="0" compatLnSpc="1">
            <a:prstTxWarp prst="textNoShape">
              <a:avLst/>
            </a:prstTxWarp>
          </a:bodyPr>
          <a:lstStyle>
            <a:lvl1pPr defTabSz="966395" eaLnBrk="1" hangingPunct="1">
              <a:defRPr sz="1000">
                <a:solidFill>
                  <a:schemeClr val="tx1"/>
                </a:solidFill>
                <a:latin typeface="Times New Roman" charset="0"/>
                <a:ea typeface="Arial" charset="0"/>
                <a:cs typeface="Arial" charset="0"/>
              </a:defRPr>
            </a:lvl1pPr>
          </a:lstStyle>
          <a:p>
            <a:pPr>
              <a:defRPr/>
            </a:pPr>
            <a:r>
              <a:rPr lang="en-US"/>
              <a:t>Academic Senate for California Community Colleges </a:t>
            </a:r>
          </a:p>
          <a:p>
            <a:pPr>
              <a:defRPr/>
            </a:pPr>
            <a:r>
              <a:rPr lang="en-US"/>
              <a:t>Community College League of California</a:t>
            </a:r>
          </a:p>
        </p:txBody>
      </p:sp>
      <p:sp>
        <p:nvSpPr>
          <p:cNvPr id="8197" name="Rectangle 5"/>
          <p:cNvSpPr>
            <a:spLocks noGrp="1" noChangeArrowheads="1"/>
          </p:cNvSpPr>
          <p:nvPr>
            <p:ph type="sldNum" sz="quarter" idx="3"/>
          </p:nvPr>
        </p:nvSpPr>
        <p:spPr bwMode="auto">
          <a:xfrm>
            <a:off x="4795838" y="9120188"/>
            <a:ext cx="2112962" cy="481012"/>
          </a:xfrm>
          <a:prstGeom prst="rect">
            <a:avLst/>
          </a:prstGeom>
          <a:noFill/>
          <a:ln w="9525">
            <a:noFill/>
            <a:miter lim="800000"/>
            <a:headEnd/>
            <a:tailEnd/>
          </a:ln>
          <a:effectLst/>
        </p:spPr>
        <p:txBody>
          <a:bodyPr vert="horz" wrap="square" lIns="96613" tIns="48308" rIns="96613" bIns="48308" numCol="1" anchor="b" anchorCtr="0" compatLnSpc="1">
            <a:prstTxWarp prst="textNoShape">
              <a:avLst/>
            </a:prstTxWarp>
          </a:bodyPr>
          <a:lstStyle>
            <a:lvl1pPr algn="r" defTabSz="963644" eaLnBrk="1" hangingPunct="1">
              <a:defRPr sz="1200">
                <a:solidFill>
                  <a:schemeClr val="tx1"/>
                </a:solidFill>
                <a:latin typeface="Times New Roman" panose="02020603050405020304" pitchFamily="18" charset="0"/>
              </a:defRPr>
            </a:lvl1pPr>
          </a:lstStyle>
          <a:p>
            <a:pPr>
              <a:defRPr/>
            </a:pPr>
            <a:fld id="{8DD4602F-8CDF-4C7A-9482-04E20CFF37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13" tIns="48308" rIns="96613" bIns="48308" numCol="1" anchor="t" anchorCtr="0" compatLnSpc="1">
            <a:prstTxWarp prst="textNoShape">
              <a:avLst/>
            </a:prstTxWarp>
          </a:bodyPr>
          <a:lstStyle>
            <a:lvl1pPr defTabSz="966395" eaLnBrk="1" hangingPunct="1">
              <a:lnSpc>
                <a:spcPct val="90000"/>
              </a:lnSpc>
              <a:spcBef>
                <a:spcPct val="20000"/>
              </a:spcBef>
              <a:buClr>
                <a:schemeClr val="tx1"/>
              </a:buClr>
              <a:buSzPct val="75000"/>
              <a:buFont typeface="Wingdings" charset="2"/>
              <a:buChar char="l"/>
              <a:defRPr sz="1200">
                <a:solidFill>
                  <a:schemeClr val="tx1"/>
                </a:solidFill>
                <a:latin typeface="Times New Roman" charset="0"/>
                <a:ea typeface="Arial" charset="0"/>
                <a:cs typeface="Arial" charset="0"/>
              </a:defRPr>
            </a:lvl1pPr>
          </a:lstStyle>
          <a:p>
            <a:pPr>
              <a:defRPr/>
            </a:pPr>
            <a:endParaRPr lang="en-US"/>
          </a:p>
        </p:txBody>
      </p:sp>
      <p:sp>
        <p:nvSpPr>
          <p:cNvPr id="8909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13" tIns="48308" rIns="96613" bIns="48308" numCol="1" anchor="t" anchorCtr="0" compatLnSpc="1">
            <a:prstTxWarp prst="textNoShape">
              <a:avLst/>
            </a:prstTxWarp>
          </a:bodyPr>
          <a:lstStyle>
            <a:lvl1pPr algn="r" defTabSz="966395" eaLnBrk="1" hangingPunct="1">
              <a:lnSpc>
                <a:spcPct val="90000"/>
              </a:lnSpc>
              <a:spcBef>
                <a:spcPct val="20000"/>
              </a:spcBef>
              <a:buClr>
                <a:schemeClr val="tx1"/>
              </a:buClr>
              <a:buSzPct val="75000"/>
              <a:buFont typeface="Wingdings" charset="2"/>
              <a:buChar char="l"/>
              <a:defRPr sz="1200">
                <a:solidFill>
                  <a:schemeClr val="tx1"/>
                </a:solidFill>
                <a:latin typeface="Times New Roman" charset="0"/>
                <a:ea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6613" tIns="48308" rIns="96613" bIns="48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13" tIns="48308" rIns="96613" bIns="48308" numCol="1" anchor="b" anchorCtr="0" compatLnSpc="1">
            <a:prstTxWarp prst="textNoShape">
              <a:avLst/>
            </a:prstTxWarp>
          </a:bodyPr>
          <a:lstStyle>
            <a:lvl1pPr defTabSz="966395" eaLnBrk="1" hangingPunct="1">
              <a:lnSpc>
                <a:spcPct val="90000"/>
              </a:lnSpc>
              <a:spcBef>
                <a:spcPct val="20000"/>
              </a:spcBef>
              <a:buClr>
                <a:schemeClr val="tx1"/>
              </a:buClr>
              <a:buSzPct val="75000"/>
              <a:buFont typeface="Wingdings" charset="2"/>
              <a:buChar char="l"/>
              <a:defRPr sz="1200">
                <a:solidFill>
                  <a:schemeClr val="tx1"/>
                </a:solidFill>
                <a:latin typeface="Times New Roman" charset="0"/>
                <a:ea typeface="Arial" charset="0"/>
                <a:cs typeface="Arial" charset="0"/>
              </a:defRPr>
            </a:lvl1pPr>
          </a:lstStyle>
          <a:p>
            <a:pPr>
              <a:defRPr/>
            </a:pPr>
            <a:endParaRPr lang="en-US"/>
          </a:p>
        </p:txBody>
      </p:sp>
      <p:sp>
        <p:nvSpPr>
          <p:cNvPr id="8909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13" tIns="48308" rIns="96613" bIns="48308" numCol="1" anchor="b" anchorCtr="0" compatLnSpc="1">
            <a:prstTxWarp prst="textNoShape">
              <a:avLst/>
            </a:prstTxWarp>
          </a:bodyPr>
          <a:lstStyle>
            <a:lvl1pPr algn="r" defTabSz="963644" eaLnBrk="1" hangingPunct="1">
              <a:lnSpc>
                <a:spcPct val="90000"/>
              </a:lnSpc>
              <a:spcBef>
                <a:spcPct val="20000"/>
              </a:spcBef>
              <a:buClr>
                <a:schemeClr val="tx1"/>
              </a:buClr>
              <a:buSzPct val="75000"/>
              <a:buFont typeface="Wingdings" panose="05000000000000000000" pitchFamily="2" charset="2"/>
              <a:buChar char="l"/>
              <a:defRPr sz="1200">
                <a:solidFill>
                  <a:schemeClr val="tx1"/>
                </a:solidFill>
                <a:latin typeface="Times New Roman" panose="02020603050405020304" pitchFamily="18" charset="0"/>
              </a:defRPr>
            </a:lvl1pPr>
          </a:lstStyle>
          <a:p>
            <a:pPr>
              <a:defRPr/>
            </a:pPr>
            <a:fld id="{16807046-5F6D-4BCD-90B2-64B5DA84CB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312F0F38-DD7F-4560-8CB3-15C9D4063196}" type="slidenum">
              <a:rPr lang="en-US" altLang="en-US" sz="1200" smtClean="0">
                <a:solidFill>
                  <a:schemeClr val="tx1"/>
                </a:solidFill>
                <a:latin typeface="Times New Roman" panose="02020603050405020304" pitchFamily="18" charset="0"/>
              </a:rPr>
              <a:pPr/>
              <a:t>1</a:t>
            </a:fld>
            <a:endParaRPr lang="en-US" altLang="en-US" sz="1200" smtClean="0">
              <a:solidFill>
                <a:schemeClr val="tx1"/>
              </a:solidFill>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BA72DF55-B082-4E78-A46D-863A3F107BEC}" type="slidenum">
              <a:rPr lang="en-US" altLang="en-US" sz="1200" smtClean="0">
                <a:solidFill>
                  <a:schemeClr val="tx1"/>
                </a:solidFill>
                <a:latin typeface="Times New Roman" panose="02020603050405020304" pitchFamily="18" charset="0"/>
              </a:rPr>
              <a:pPr/>
              <a:t>10</a:t>
            </a:fld>
            <a:endParaRPr lang="en-US" altLang="en-US" sz="1200" smtClean="0">
              <a:solidFill>
                <a:schemeClr val="tx1"/>
              </a:solidFill>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  neither shared governance nor participatory governance have definitions in law or regulation.  The terms used are effective participation and collegial consultation.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D085C810-1567-409D-AE86-7FDB6481D6F5}" type="slidenum">
              <a:rPr lang="en-US" altLang="en-US" sz="1200" smtClean="0">
                <a:solidFill>
                  <a:schemeClr val="tx1"/>
                </a:solidFill>
                <a:latin typeface="Times New Roman" panose="02020603050405020304" pitchFamily="18" charset="0"/>
              </a:rPr>
              <a:pPr/>
              <a:t>11</a:t>
            </a:fld>
            <a:endParaRPr lang="en-US" altLang="en-US" sz="1200" smtClean="0">
              <a:solidFill>
                <a:schemeClr val="tx1"/>
              </a:solidFill>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E5875CEA-B843-4489-8866-F0DBC4D6966D}" type="slidenum">
              <a:rPr lang="en-US" altLang="en-US" sz="1200" smtClean="0">
                <a:solidFill>
                  <a:schemeClr val="tx1"/>
                </a:solidFill>
                <a:latin typeface="Times New Roman" panose="02020603050405020304" pitchFamily="18" charset="0"/>
              </a:rPr>
              <a:pPr/>
              <a:t>12</a:t>
            </a:fld>
            <a:endParaRPr lang="en-US" altLang="en-US" sz="1200" smtClean="0">
              <a:solidFill>
                <a:schemeClr val="tx1"/>
              </a:solidFill>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835DB50C-1808-4BDB-A19D-FC9BBCD6EA13}" type="slidenum">
              <a:rPr lang="en-US" altLang="en-US" sz="1200" smtClean="0">
                <a:solidFill>
                  <a:schemeClr val="tx1"/>
                </a:solidFill>
                <a:latin typeface="Times New Roman" panose="02020603050405020304" pitchFamily="18" charset="0"/>
              </a:rPr>
              <a:pPr/>
              <a:t>13</a:t>
            </a:fld>
            <a:endParaRPr lang="en-US" altLang="en-US" sz="1200" smtClean="0">
              <a:solidFill>
                <a:schemeClr val="tx1"/>
              </a:solidFill>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C1DA7B1F-70CD-494B-9832-7D7F3613B88B}" type="slidenum">
              <a:rPr lang="en-US" altLang="en-US" sz="1200" smtClean="0">
                <a:solidFill>
                  <a:schemeClr val="tx1"/>
                </a:solidFill>
                <a:latin typeface="Times New Roman" panose="02020603050405020304" pitchFamily="18" charset="0"/>
              </a:rPr>
              <a:pPr/>
              <a:t>14</a:t>
            </a:fld>
            <a:endParaRPr lang="en-US" altLang="en-US" sz="1200" smtClean="0">
              <a:solidFill>
                <a:schemeClr val="tx1"/>
              </a:solidFill>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Note—academic senates, not faculty.  It is the AS when not specifically naming the bargaining agent.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2BA4636B-3D23-4972-A267-0481E8743BE0}" type="slidenum">
              <a:rPr lang="en-US" altLang="en-US" sz="1200" smtClean="0">
                <a:solidFill>
                  <a:schemeClr val="tx1"/>
                </a:solidFill>
                <a:latin typeface="Times New Roman" panose="02020603050405020304" pitchFamily="18" charset="0"/>
              </a:rPr>
              <a:pPr/>
              <a:t>15</a:t>
            </a:fld>
            <a:endParaRPr lang="en-US" altLang="en-US" sz="1200" smtClean="0">
              <a:solidFill>
                <a:schemeClr val="tx1"/>
              </a:solidFill>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Note—consult collegially is a better term to use than participatory or shared governance, since it actually has a definition (coming up on the next few slides).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59ECB7F1-C211-4637-A582-0EB312822E0C}" type="slidenum">
              <a:rPr lang="en-US" altLang="en-US" sz="1200" smtClean="0">
                <a:solidFill>
                  <a:schemeClr val="tx1"/>
                </a:solidFill>
                <a:latin typeface="Times New Roman" panose="02020603050405020304" pitchFamily="18" charset="0"/>
              </a:rPr>
              <a:pPr/>
              <a:t>16</a:t>
            </a:fld>
            <a:endParaRPr lang="en-US" altLang="en-US" sz="1200" smtClean="0">
              <a:solidFill>
                <a:schemeClr val="tx1"/>
              </a:solidFill>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A16CF03A-2A37-46A1-AC56-0300341AD0F5}" type="slidenum">
              <a:rPr lang="en-US" altLang="en-US" sz="1200" smtClean="0">
                <a:solidFill>
                  <a:schemeClr val="tx1"/>
                </a:solidFill>
                <a:latin typeface="Times New Roman" panose="02020603050405020304" pitchFamily="18" charset="0"/>
              </a:rPr>
              <a:pPr/>
              <a:t>17</a:t>
            </a:fld>
            <a:endParaRPr lang="en-US" altLang="en-US" sz="1200" smtClean="0">
              <a:solidFill>
                <a:schemeClr val="tx1"/>
              </a:solidFill>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 that these bullets are set to fly in separately so the questions can be discussed in order.)  </a:t>
            </a: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The local governing board. However, it is recommended that the ten categories of academic and professional matters listed in the regulations be the subject of local discussions during the initial implementation of the regulations, so that all concerned will know, in advance, which issues will be dealt with according to which process. These may then be included in adopted policy .</a:t>
            </a: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 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Either one of the procedures may be used to address each of the ten areas defined as academic and professional matters; the procedure need not be the same for all ten. It is recommended ─ although not required ─ that the specific procedure selected be identified in policy for each of the ten "academic and professional matters."</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0FA26162-4486-41B3-9449-B64D7BA0AF03}" type="slidenum">
              <a:rPr lang="en-US" altLang="en-US" sz="1200" smtClean="0">
                <a:solidFill>
                  <a:schemeClr val="tx1"/>
                </a:solidFill>
                <a:latin typeface="Times New Roman" panose="02020603050405020304" pitchFamily="18" charset="0"/>
              </a:rPr>
              <a:pPr/>
              <a:t>18</a:t>
            </a:fld>
            <a:endParaRPr lang="en-US" altLang="en-US" sz="1200" smtClean="0">
              <a:solidFill>
                <a:schemeClr val="tx1"/>
              </a:solidFil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C5259B03-2A3F-4C89-9778-397B545EB8FD}" type="slidenum">
              <a:rPr lang="en-US" altLang="en-US" sz="1200" smtClean="0">
                <a:solidFill>
                  <a:schemeClr val="tx1"/>
                </a:solidFill>
                <a:latin typeface="Times New Roman" panose="02020603050405020304" pitchFamily="18" charset="0"/>
              </a:rPr>
              <a:pPr/>
              <a:t>19</a:t>
            </a:fld>
            <a:endParaRPr lang="en-US" altLang="en-US" sz="1200" smtClean="0">
              <a:solidFill>
                <a:schemeClr val="tx1"/>
              </a:solidFill>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The regulations do not define the terms "exceptional circumstances</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 and "compelling reasons," and these terms are not intended to have a legal definition. These terms mean that boards must usually accept senate recommendations, and that in instances where a recommendation is not accepted, the board's decision must be based on a clear and substantive rationale which puts the explanation for the decision in an accurate, appropriate, and relevant context.</a:t>
            </a:r>
          </a:p>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Boards tempted to reject a recommendation might, instead, ask the senate to reconsider the recommendation in light of the issues that have not been resolved to the board's satisfaction.</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A3453CAF-8E3A-4E30-96C5-0DC13A1BC9FF}" type="slidenum">
              <a:rPr lang="en-US" altLang="en-US" sz="1200" smtClean="0">
                <a:solidFill>
                  <a:schemeClr val="tx1"/>
                </a:solidFill>
                <a:latin typeface="Times New Roman" panose="02020603050405020304" pitchFamily="18" charset="0"/>
              </a:rPr>
              <a:pPr/>
              <a:t>2</a:t>
            </a:fld>
            <a:endParaRPr lang="en-US" altLang="en-US" sz="1200" smtClean="0">
              <a:solidFill>
                <a:schemeClr val="tx1"/>
              </a:solidFill>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ea typeface="ＭＳ Ｐゴシック" panose="020B0600070205080204" pitchFamily="34" charset="-128"/>
                <a:cs typeface="Arial" panose="020B0604020202020204" pitchFamily="34" charset="0"/>
              </a:rPr>
              <a:t>When? Authorized by legislature in 1907, first classes in 1910.  Where? Fresno—as an extension of Fresno High School.  Important to note that we came from the K-12 system.   (Chaffey started in 1883 but as a branch of USC.  Closed in 1901, reopened as a high school and then JC established in 1916.)  Mission—That is the next few slides.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B1B4D12D-E38E-4258-A96A-5218C9599134}" type="slidenum">
              <a:rPr lang="en-US" altLang="en-US" sz="1200" smtClean="0">
                <a:solidFill>
                  <a:schemeClr val="tx1"/>
                </a:solidFill>
                <a:latin typeface="Times New Roman" panose="02020603050405020304" pitchFamily="18" charset="0"/>
              </a:rPr>
              <a:pPr/>
              <a:t>20</a:t>
            </a:fld>
            <a:endParaRPr lang="en-US" altLang="en-US" sz="1200" smtClean="0">
              <a:solidFill>
                <a:schemeClr val="tx1"/>
              </a:solidFill>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If there is no existing policy, the regulations say the board may act without reaching mutual agreement if there are "compelling legal, fiscal, or organizational reasons" why it must do so. Again, the word "compelling" is not defined in the regulations and is not intended to have a legal definition. It means that in instances where mutual agreement with the senate is not reached, a board decision must be based on a clear and substantive rationale, which puts the explanation for the decision in an accurate, appropriate and relevant context.</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AEB52C8D-DE67-4264-B9EC-279AF0B1CC81}" type="slidenum">
              <a:rPr lang="en-US" altLang="en-US" sz="1200" smtClean="0">
                <a:solidFill>
                  <a:schemeClr val="tx1"/>
                </a:solidFill>
                <a:latin typeface="Times New Roman" panose="02020603050405020304" pitchFamily="18" charset="0"/>
              </a:rPr>
              <a:pPr/>
              <a:t>21</a:t>
            </a:fld>
            <a:endParaRPr lang="en-US" altLang="en-US" sz="1200" smtClean="0">
              <a:solidFill>
                <a:schemeClr val="tx1"/>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8F1F32B1-5B83-40BF-99F3-45C313C54367}" type="slidenum">
              <a:rPr lang="en-US" altLang="en-US" sz="1200" smtClean="0">
                <a:solidFill>
                  <a:schemeClr val="tx1"/>
                </a:solidFill>
                <a:latin typeface="Times New Roman" panose="02020603050405020304" pitchFamily="18" charset="0"/>
              </a:rPr>
              <a:pPr/>
              <a:t>22</a:t>
            </a:fld>
            <a:endParaRPr lang="en-US" altLang="en-US" sz="1200" smtClean="0">
              <a:solidFill>
                <a:schemeClr val="tx1"/>
              </a:solidFill>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3D1CB5ED-729B-405D-B939-3978428F9837}" type="slidenum">
              <a:rPr lang="en-US" altLang="en-US" sz="1200" smtClean="0">
                <a:solidFill>
                  <a:schemeClr val="tx1"/>
                </a:solidFill>
                <a:latin typeface="Times New Roman" panose="02020603050405020304" pitchFamily="18" charset="0"/>
              </a:rPr>
              <a:pPr/>
              <a:t>23</a:t>
            </a:fld>
            <a:endParaRPr lang="en-US" altLang="en-US" sz="1200" smtClean="0">
              <a:solidFill>
                <a:schemeClr val="tx1"/>
              </a:solidFill>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52F7677E-BDAF-494E-8666-874640FD00A4}" type="slidenum">
              <a:rPr lang="en-US" altLang="en-US" sz="1200" smtClean="0">
                <a:solidFill>
                  <a:schemeClr val="tx1"/>
                </a:solidFill>
                <a:latin typeface="Times New Roman" panose="02020603050405020304" pitchFamily="18" charset="0"/>
              </a:rPr>
              <a:pPr/>
              <a:t>24</a:t>
            </a:fld>
            <a:endParaRPr lang="en-US" altLang="en-US" sz="1200" smtClean="0">
              <a:solidFill>
                <a:schemeClr val="tx1"/>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1A3DB581-FFE9-4202-9B75-E71B12700608}" type="slidenum">
              <a:rPr lang="en-US" altLang="en-US" sz="1200" smtClean="0">
                <a:solidFill>
                  <a:schemeClr val="tx1"/>
                </a:solidFill>
                <a:latin typeface="Times New Roman" panose="02020603050405020304" pitchFamily="18" charset="0"/>
              </a:rPr>
              <a:pPr/>
              <a:t>25</a:t>
            </a:fld>
            <a:endParaRPr lang="en-US" altLang="en-US" sz="1200" smtClean="0">
              <a:solidFill>
                <a:schemeClr val="tx1"/>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The regulation relates only to the process. The academic senate's role is in helping to shape the processes used for developing the plans and budgets to be acted upon by the governing board. The board is not required to either "rely primarily" on the senate's recommendations, or reach agreement with the senate on the plans and budgets themselves.</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22ADF1EF-B472-4EC2-AE9A-D89304D415DE}" type="slidenum">
              <a:rPr lang="en-US" altLang="en-US" sz="1200" smtClean="0">
                <a:solidFill>
                  <a:schemeClr val="tx1"/>
                </a:solidFill>
                <a:latin typeface="Times New Roman" panose="02020603050405020304" pitchFamily="18" charset="0"/>
              </a:rPr>
              <a:pPr/>
              <a:t>26</a:t>
            </a:fld>
            <a:endParaRPr lang="en-US" altLang="en-US" sz="1200" smtClean="0">
              <a:solidFill>
                <a:schemeClr val="tx1"/>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  These are not the only sections that mention faculty responsibilities.  Disciplines List, appointments to committees, evaluation proceses, etc.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DEB61AFE-E5B7-4418-8F49-484F19AB0C5C}" type="slidenum">
              <a:rPr lang="en-US" altLang="en-US" sz="1200" smtClean="0">
                <a:solidFill>
                  <a:schemeClr val="tx1"/>
                </a:solidFill>
                <a:latin typeface="Times New Roman" panose="02020603050405020304" pitchFamily="18" charset="0"/>
              </a:rPr>
              <a:pPr/>
              <a:t>27</a:t>
            </a:fld>
            <a:endParaRPr lang="en-US" altLang="en-US" sz="1200" smtClean="0">
              <a:solidFill>
                <a:schemeClr val="tx1"/>
              </a:solidFill>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Agreed upon jointly—must have agreement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FDA8935E-D1AA-4C0E-B858-8628BC3FA042}" type="slidenum">
              <a:rPr lang="en-US" altLang="en-US" sz="1200" smtClean="0">
                <a:solidFill>
                  <a:schemeClr val="tx1"/>
                </a:solidFill>
                <a:latin typeface="Times New Roman" panose="02020603050405020304" pitchFamily="18" charset="0"/>
              </a:rPr>
              <a:pPr/>
              <a:t>28</a:t>
            </a:fld>
            <a:endParaRPr lang="en-US" altLang="en-US" sz="1200" smtClean="0">
              <a:solidFill>
                <a:schemeClr val="tx1"/>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 requirement of consultation with the CEO.  But senate makes the appointment.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123A482F-AF41-4FB3-9251-DE5CC690E244}" type="slidenum">
              <a:rPr lang="en-US" altLang="en-US" sz="1200" smtClean="0">
                <a:solidFill>
                  <a:schemeClr val="tx1"/>
                </a:solidFill>
                <a:latin typeface="Times New Roman" panose="02020603050405020304" pitchFamily="18" charset="0"/>
              </a:rPr>
              <a:pPr/>
              <a:t>29</a:t>
            </a:fld>
            <a:endParaRPr lang="en-US" altLang="en-US" sz="1200" smtClean="0">
              <a:solidFill>
                <a:schemeClr val="tx1"/>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Agreed upon jointly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548F09CD-BF6B-4508-B835-185D0A0D6DC4}" type="slidenum">
              <a:rPr lang="en-US" altLang="en-US" sz="1200" smtClean="0">
                <a:solidFill>
                  <a:schemeClr val="tx1"/>
                </a:solidFill>
                <a:latin typeface="Times New Roman" panose="02020603050405020304" pitchFamily="18" charset="0"/>
              </a:rPr>
              <a:pPr/>
              <a:t>3</a:t>
            </a:fld>
            <a:endParaRPr lang="en-US" altLang="en-US" sz="1200" smtClean="0">
              <a:solidFill>
                <a:schemeClr val="tx1"/>
              </a:solidFill>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C1B52F22-772F-47B7-99D9-5A3B1C8348B5}" type="slidenum">
              <a:rPr lang="en-US" altLang="en-US" sz="1200" smtClean="0">
                <a:solidFill>
                  <a:schemeClr val="tx1"/>
                </a:solidFill>
                <a:latin typeface="Times New Roman" panose="02020603050405020304" pitchFamily="18" charset="0"/>
              </a:rPr>
              <a:pPr/>
              <a:t>30</a:t>
            </a:fld>
            <a:endParaRPr lang="en-US" altLang="en-US" sz="1200" smtClean="0">
              <a:solidFill>
                <a:schemeClr val="tx1"/>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3D53A0E8-F9F0-4D3A-B1D7-2EA0A88FF477}" type="slidenum">
              <a:rPr lang="en-US" altLang="en-US" sz="1200" smtClean="0">
                <a:solidFill>
                  <a:schemeClr val="tx1"/>
                </a:solidFill>
                <a:latin typeface="Times New Roman" panose="02020603050405020304" pitchFamily="18" charset="0"/>
              </a:rPr>
              <a:pPr/>
              <a:t>31</a:t>
            </a:fld>
            <a:endParaRPr lang="en-US" altLang="en-US" sz="1200" smtClean="0">
              <a:solidFill>
                <a:schemeClr val="tx1"/>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E1D0F46D-D263-4718-852D-1AD22625CCD3}" type="slidenum">
              <a:rPr lang="en-US" altLang="en-US" sz="1200" smtClean="0">
                <a:solidFill>
                  <a:schemeClr val="tx1"/>
                </a:solidFill>
                <a:latin typeface="Times New Roman" panose="02020603050405020304" pitchFamily="18" charset="0"/>
              </a:rPr>
              <a:pPr/>
              <a:t>32</a:t>
            </a:fld>
            <a:endParaRPr lang="en-US" altLang="en-US" sz="1200" smtClean="0">
              <a:solidFill>
                <a:schemeClr val="tx1"/>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F46F7C2C-BBDD-415C-B57E-B6333A3A3B63}" type="slidenum">
              <a:rPr lang="en-US" altLang="en-US" sz="1200" smtClean="0">
                <a:solidFill>
                  <a:schemeClr val="tx1"/>
                </a:solidFill>
                <a:latin typeface="Times New Roman" panose="02020603050405020304" pitchFamily="18" charset="0"/>
              </a:rPr>
              <a:pPr/>
              <a:t>33</a:t>
            </a:fld>
            <a:endParaRPr lang="en-US" altLang="en-US" sz="1200" smtClean="0">
              <a:solidFill>
                <a:schemeClr val="tx1"/>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Click to highlight areas which overlap with faculty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3B17C3EF-8DFC-448D-ADC0-4CA9238E9D9C}" type="slidenum">
              <a:rPr lang="en-US" altLang="en-US" sz="1200" smtClean="0">
                <a:solidFill>
                  <a:schemeClr val="tx1"/>
                </a:solidFill>
                <a:latin typeface="Times New Roman" panose="02020603050405020304" pitchFamily="18" charset="0"/>
              </a:rPr>
              <a:pPr/>
              <a:t>34</a:t>
            </a:fld>
            <a:endParaRPr lang="en-US" altLang="en-US" sz="1200" smtClean="0">
              <a:solidFill>
                <a:schemeClr val="tx1"/>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No. Indeed, there are other regulations and laws which address the participation of the public, students, staff, and unions in district governance. </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ea typeface="ＭＳ Ｐゴシック" panose="020B0600070205080204" pitchFamily="34" charset="-128"/>
                <a:cs typeface="Arial" panose="020B0604020202020204" pitchFamily="34" charset="0"/>
              </a:rPr>
              <a:t>Title 5 §51023.7(a)(2) states </a:t>
            </a:r>
            <a:r>
              <a:rPr lang="ja-JP" altLang="en-US" dirty="0"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dirty="0" smtClean="0">
                <a:latin typeface="Times New Roman" panose="02020603050405020304" pitchFamily="18" charset="0"/>
                <a:ea typeface="ＭＳ Ｐゴシック" panose="020B0600070205080204" pitchFamily="34" charset="-128"/>
                <a:cs typeface="Arial" panose="020B0604020202020204" pitchFamily="34" charset="0"/>
              </a:rPr>
              <a:t>Except in unforeseeable, emergency situations, the governing board shall not take action on a matter having a significant effect on students until it has provided students with an opportunity to participate in the formation of the policy or procedure or the joint development of recommendations regarding the action.</a:t>
            </a:r>
            <a:r>
              <a:rPr lang="ja-JP" altLang="en-US" dirty="0"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dirty="0" smtClean="0">
                <a:latin typeface="Times New Roman" panose="02020603050405020304" pitchFamily="18" charset="0"/>
                <a:ea typeface="ＭＳ Ｐゴシック" panose="020B0600070205080204" pitchFamily="34" charset="-128"/>
                <a:cs typeface="Arial" panose="020B0604020202020204" pitchFamily="34" charset="0"/>
              </a:rPr>
              <a:t> Title 5 §51023.7(b)(1) identifies </a:t>
            </a:r>
            <a:r>
              <a:rPr lang="ja-JP" altLang="en-US" dirty="0"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dirty="0" smtClean="0">
                <a:latin typeface="Times New Roman" panose="02020603050405020304" pitchFamily="18" charset="0"/>
                <a:ea typeface="ＭＳ Ｐゴシック" panose="020B0600070205080204" pitchFamily="34" charset="-128"/>
                <a:cs typeface="Arial" panose="020B0604020202020204" pitchFamily="34" charset="0"/>
              </a:rPr>
              <a:t>grading policies</a:t>
            </a:r>
            <a:r>
              <a:rPr lang="ja-JP" altLang="en-US" dirty="0"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dirty="0" smtClean="0">
                <a:latin typeface="Times New Roman" panose="02020603050405020304" pitchFamily="18" charset="0"/>
                <a:ea typeface="ＭＳ Ｐゴシック" panose="020B0600070205080204" pitchFamily="34" charset="-128"/>
                <a:cs typeface="Arial" panose="020B0604020202020204" pitchFamily="34" charset="0"/>
              </a:rPr>
              <a:t> as a matter with significant effect on students. Thus the governing board must not act on the grading proposal until students have had the opportunity to participate in its development. </a:t>
            </a:r>
          </a:p>
          <a:p>
            <a:endParaRPr lang="en-US" altLang="en-US" dirty="0"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3600">
                <a:solidFill>
                  <a:srgbClr val="000000"/>
                </a:solidFill>
                <a:latin typeface="Arial" panose="020B0604020202020204" pitchFamily="34" charset="0"/>
                <a:ea typeface="ＭＳ Ｐゴシック" panose="020B0600070205080204" pitchFamily="34" charset="-128"/>
              </a:defRPr>
            </a:lvl1pPr>
            <a:lvl2pPr marL="39493825" indent="-39017575" defTabSz="963613">
              <a:defRPr sz="3600">
                <a:solidFill>
                  <a:srgbClr val="000000"/>
                </a:solidFill>
                <a:latin typeface="Arial" panose="020B0604020202020204" pitchFamily="34" charset="0"/>
                <a:ea typeface="ＭＳ Ｐゴシック" panose="020B0600070205080204" pitchFamily="34" charset="-128"/>
              </a:defRPr>
            </a:lvl2pPr>
            <a:lvl3pPr marL="1143000" indent="-228600" defTabSz="963613">
              <a:defRPr sz="3600">
                <a:solidFill>
                  <a:srgbClr val="000000"/>
                </a:solidFill>
                <a:latin typeface="Arial" panose="020B0604020202020204" pitchFamily="34" charset="0"/>
                <a:ea typeface="ＭＳ Ｐゴシック" panose="020B0600070205080204" pitchFamily="34" charset="-128"/>
              </a:defRPr>
            </a:lvl3pPr>
            <a:lvl4pPr marL="1600200" indent="-228600" defTabSz="963613">
              <a:defRPr sz="3600">
                <a:solidFill>
                  <a:srgbClr val="000000"/>
                </a:solidFill>
                <a:latin typeface="Arial" panose="020B0604020202020204" pitchFamily="34" charset="0"/>
                <a:ea typeface="ＭＳ Ｐゴシック" panose="020B0600070205080204" pitchFamily="34" charset="-128"/>
              </a:defRPr>
            </a:lvl4pPr>
            <a:lvl5pPr marL="2057400" indent="-228600" defTabSz="963613">
              <a:defRPr sz="3600">
                <a:solidFill>
                  <a:srgbClr val="000000"/>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2BF2780C-64EC-4116-BEE6-802B5C6CFCE4}" type="slidenum">
              <a:rPr lang="en-US" altLang="en-US" sz="1200" smtClean="0">
                <a:solidFill>
                  <a:schemeClr val="tx1"/>
                </a:solidFill>
                <a:latin typeface="Times New Roman" panose="02020603050405020304" pitchFamily="18" charset="0"/>
              </a:rPr>
              <a:pPr/>
              <a:t>35</a:t>
            </a:fld>
            <a:endParaRPr lang="en-US" altLang="en-US" sz="1200" smtClean="0">
              <a:solidFill>
                <a:schemeClr val="tx1"/>
              </a:solidFill>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8CB46E0D-5774-48F5-997D-91C19BF799B5}" type="slidenum">
              <a:rPr lang="en-US" altLang="en-US" sz="1200" smtClean="0">
                <a:solidFill>
                  <a:schemeClr val="tx1"/>
                </a:solidFill>
                <a:latin typeface="Times New Roman" panose="02020603050405020304" pitchFamily="18" charset="0"/>
              </a:rPr>
              <a:pPr/>
              <a:t>36</a:t>
            </a:fld>
            <a:endParaRPr lang="en-US" altLang="en-US" sz="1200" smtClean="0">
              <a:solidFill>
                <a:schemeClr val="tx1"/>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b="1" dirty="0"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dirty="0" smtClean="0">
                <a:latin typeface="Times New Roman" panose="02020603050405020304" pitchFamily="18" charset="0"/>
                <a:ea typeface="ＭＳ Ｐゴシック" panose="020B0600070205080204" pitchFamily="34" charset="-128"/>
                <a:cs typeface="Arial" panose="020B0604020202020204" pitchFamily="34" charset="0"/>
              </a:rPr>
              <a:t>: Yes. Outside of collective bargaining laws, the intent of the regulations is to ensure that, while all relevant constituencies should have the opportunity to participate, boards must accord the greater weight to academic senates in "academic and professional matters" by "consulting collegially" with the senates, as described in these guidelines</a:t>
            </a:r>
          </a:p>
          <a:p>
            <a:pPr eaLnBrk="1" hangingPunct="1"/>
            <a:endParaRPr lang="en-US" altLang="en-US" dirty="0"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ea typeface="ＭＳ Ｐゴシック" panose="020B0600070205080204" pitchFamily="34" charset="-128"/>
                <a:cs typeface="Arial" panose="020B0604020202020204" pitchFamily="34" charset="0"/>
              </a:rPr>
              <a:t>Title 5 §53200(c)(5) cites student preparation and success as an academic and professional matter. Title 5 §55510(b) states that matriculation plans </a:t>
            </a:r>
            <a:r>
              <a:rPr lang="ja-JP" altLang="en-US" dirty="0"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dirty="0" smtClean="0">
                <a:latin typeface="Times New Roman" panose="02020603050405020304" pitchFamily="18" charset="0"/>
                <a:ea typeface="ＭＳ Ｐゴシック" panose="020B0600070205080204" pitchFamily="34" charset="-128"/>
                <a:cs typeface="Arial" panose="020B0604020202020204" pitchFamily="34" charset="0"/>
              </a:rPr>
              <a:t>shall be developed through consultation with representatives of the academic senate, students, and staff with appropriate expertise, pursuant to Section 51023 et seq.</a:t>
            </a:r>
            <a:r>
              <a:rPr lang="ja-JP" altLang="en-US" dirty="0"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dirty="0" smtClean="0">
                <a:latin typeface="Times New Roman" panose="02020603050405020304" pitchFamily="18" charset="0"/>
                <a:ea typeface="ＭＳ Ｐゴシック" panose="020B0600070205080204" pitchFamily="34" charset="-128"/>
                <a:cs typeface="Arial" panose="020B0604020202020204" pitchFamily="34" charset="0"/>
              </a:rPr>
              <a:t> A required component of that plan is the matriculation budget. The annual report gives the amount budgeted, the amount spent, and the amount of the required match, all broken down for each of the eight matriculation components. </a:t>
            </a:r>
          </a:p>
          <a:p>
            <a:endParaRPr lang="en-US" altLang="en-US" dirty="0"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3600">
                <a:solidFill>
                  <a:srgbClr val="000000"/>
                </a:solidFill>
                <a:latin typeface="Arial" panose="020B0604020202020204" pitchFamily="34" charset="0"/>
                <a:ea typeface="ＭＳ Ｐゴシック" panose="020B0600070205080204" pitchFamily="34" charset="-128"/>
              </a:defRPr>
            </a:lvl1pPr>
            <a:lvl2pPr marL="39493825" indent="-39017575" defTabSz="963613">
              <a:defRPr sz="3600">
                <a:solidFill>
                  <a:srgbClr val="000000"/>
                </a:solidFill>
                <a:latin typeface="Arial" panose="020B0604020202020204" pitchFamily="34" charset="0"/>
                <a:ea typeface="ＭＳ Ｐゴシック" panose="020B0600070205080204" pitchFamily="34" charset="-128"/>
              </a:defRPr>
            </a:lvl2pPr>
            <a:lvl3pPr marL="1143000" indent="-228600" defTabSz="963613">
              <a:defRPr sz="3600">
                <a:solidFill>
                  <a:srgbClr val="000000"/>
                </a:solidFill>
                <a:latin typeface="Arial" panose="020B0604020202020204" pitchFamily="34" charset="0"/>
                <a:ea typeface="ＭＳ Ｐゴシック" panose="020B0600070205080204" pitchFamily="34" charset="-128"/>
              </a:defRPr>
            </a:lvl3pPr>
            <a:lvl4pPr marL="1600200" indent="-228600" defTabSz="963613">
              <a:defRPr sz="3600">
                <a:solidFill>
                  <a:srgbClr val="000000"/>
                </a:solidFill>
                <a:latin typeface="Arial" panose="020B0604020202020204" pitchFamily="34" charset="0"/>
                <a:ea typeface="ＭＳ Ｐゴシック" panose="020B0600070205080204" pitchFamily="34" charset="-128"/>
              </a:defRPr>
            </a:lvl4pPr>
            <a:lvl5pPr marL="2057400" indent="-228600" defTabSz="963613">
              <a:defRPr sz="3600">
                <a:solidFill>
                  <a:srgbClr val="000000"/>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476FD3F9-3BAD-462C-ACA5-90598A51E3CF}" type="slidenum">
              <a:rPr lang="en-US" altLang="en-US" sz="1200" smtClean="0">
                <a:solidFill>
                  <a:schemeClr val="tx1"/>
                </a:solidFill>
                <a:latin typeface="Times New Roman" panose="02020603050405020304" pitchFamily="18" charset="0"/>
              </a:rPr>
              <a:pPr/>
              <a:t>38</a:t>
            </a:fld>
            <a:endParaRPr lang="en-US" altLang="en-US" sz="1200" smtClean="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F6ED57A7-AC65-4B86-A96C-709A06B8BE7F}" type="slidenum">
              <a:rPr lang="en-US" altLang="en-US" sz="1200" smtClean="0">
                <a:solidFill>
                  <a:schemeClr val="tx1"/>
                </a:solidFill>
                <a:latin typeface="Times New Roman" panose="02020603050405020304" pitchFamily="18" charset="0"/>
              </a:rPr>
              <a:pPr/>
              <a:t>4</a:t>
            </a:fld>
            <a:endParaRPr lang="en-US" altLang="en-US" sz="1200" smtClean="0">
              <a:solidFill>
                <a:schemeClr val="tx1"/>
              </a:solidFill>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9CEC9A58-3A45-4781-8EC5-CA1D3EC51436}" type="slidenum">
              <a:rPr lang="en-US" altLang="en-US" sz="1200" smtClean="0">
                <a:solidFill>
                  <a:schemeClr val="tx1"/>
                </a:solidFill>
                <a:latin typeface="Times New Roman" panose="02020603050405020304" pitchFamily="18" charset="0"/>
              </a:rPr>
              <a:pPr/>
              <a:t>5</a:t>
            </a:fld>
            <a:endParaRPr lang="en-US" altLang="en-US" sz="1200" smtClean="0">
              <a:solidFill>
                <a:schemeClr val="tx1"/>
              </a:solidFill>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AB 1725 passed the assembly 74-1 and the senate 38-0.  Bi-partisan, all in agreement.  Idea was to move the system away from its K-12 roots, in which administrators make the decisions, to a model more like the universities in which faculty and others are meaningful participants in decision making.  Wanted to modernize and professionalize the system.</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70A0FF88-3743-4838-85F9-91924A075CA4}" type="slidenum">
              <a:rPr lang="en-US" altLang="en-US" sz="1200" smtClean="0">
                <a:solidFill>
                  <a:schemeClr val="tx1"/>
                </a:solidFill>
                <a:latin typeface="Times New Roman" panose="02020603050405020304" pitchFamily="18" charset="0"/>
              </a:rPr>
              <a:pPr/>
              <a:t>6</a:t>
            </a:fld>
            <a:endParaRPr lang="en-US" altLang="en-US" sz="1200" smtClean="0">
              <a:solidFill>
                <a:schemeClr val="tx1"/>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D11369DE-CAC7-4683-A6E4-86C64E2CD26C}" type="slidenum">
              <a:rPr lang="en-US" altLang="en-US" sz="1200" smtClean="0">
                <a:solidFill>
                  <a:schemeClr val="tx1"/>
                </a:solidFill>
                <a:latin typeface="Times New Roman" panose="02020603050405020304" pitchFamily="18" charset="0"/>
              </a:rPr>
              <a:pPr/>
              <a:t>7</a:t>
            </a:fld>
            <a:endParaRPr lang="en-US" altLang="en-US" sz="1200" smtClean="0">
              <a:solidFill>
                <a:schemeClr val="tx1"/>
              </a:solidFill>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Did away with teaching credentials for community college faculty (with grandfathering)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98BD7621-AB0A-4A93-B42A-3683AEDF74AB}" type="slidenum">
              <a:rPr lang="en-US" altLang="en-US" sz="1200" smtClean="0">
                <a:solidFill>
                  <a:schemeClr val="tx1"/>
                </a:solidFill>
                <a:latin typeface="Times New Roman" panose="02020603050405020304" pitchFamily="18" charset="0"/>
              </a:rPr>
              <a:pPr/>
              <a:t>8</a:t>
            </a:fld>
            <a:endParaRPr lang="en-US" altLang="en-US" sz="1200" smtClean="0">
              <a:solidFill>
                <a:schemeClr val="tx1"/>
              </a:solidFill>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E85E5B3A-CB6F-49B2-AA61-26E9EF7C40D2}" type="slidenum">
              <a:rPr lang="en-US" altLang="en-US" sz="1200" smtClean="0">
                <a:solidFill>
                  <a:schemeClr val="tx1"/>
                </a:solidFill>
                <a:latin typeface="Times New Roman" panose="02020603050405020304" pitchFamily="18" charset="0"/>
              </a:rPr>
              <a:pPr/>
              <a:t>9</a:t>
            </a:fld>
            <a:endParaRPr lang="en-US" altLang="en-US" sz="1200" smtClean="0">
              <a:solidFill>
                <a:schemeClr val="tx1"/>
              </a:solidFill>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The idea here would be to encourage some discussion or audience comment.  Neither of these terms has a definition on Ed Code or T5—which can lead to confusion and disagreement when the terms are used.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0533" name="Rectangle 5"/>
          <p:cNvSpPr>
            <a:spLocks noGrp="1" noChangeArrowheads="1"/>
          </p:cNvSpPr>
          <p:nvPr>
            <p:ph type="subTitle" sz="quarter" idx="1"/>
          </p:nvPr>
        </p:nvSpPr>
        <p:spPr>
          <a:xfrm>
            <a:off x="1371600" y="3886200"/>
            <a:ext cx="6400800" cy="1752600"/>
          </a:xfrm>
        </p:spPr>
        <p:txBody>
          <a:bodyPr/>
          <a:lstStyle>
            <a:lvl1pPr marL="0" indent="0">
              <a:defRPr/>
            </a:lvl1pPr>
          </a:lstStyle>
          <a:p>
            <a:r>
              <a:rPr lang="en-US"/>
              <a:t>Click to edit Master subtitle style</a:t>
            </a:r>
          </a:p>
        </p:txBody>
      </p:sp>
      <p:sp>
        <p:nvSpPr>
          <p:cNvPr id="150537" name="Rectangle 9"/>
          <p:cNvSpPr>
            <a:spLocks noGrp="1" noChangeArrowheads="1"/>
          </p:cNvSpPr>
          <p:nvPr>
            <p:ph type="ctrTitle" sz="quarter"/>
          </p:nvPr>
        </p:nvSpPr>
        <p:spPr>
          <a:xfrm>
            <a:off x="1009650" y="1730375"/>
            <a:ext cx="7315200" cy="1736725"/>
          </a:xfrm>
        </p:spPr>
        <p:txBody>
          <a:bodyPr anchor="b" anchorCtr="1"/>
          <a:lstStyle>
            <a:lvl1pPr>
              <a:defRPr sz="3600">
                <a:solidFill>
                  <a:srgbClr val="000000"/>
                </a:solidFill>
              </a:defRPr>
            </a:lvl1pPr>
          </a:lstStyle>
          <a:p>
            <a:r>
              <a:rPr lang="en-US"/>
              <a:t>Click to edit Master title style</a:t>
            </a:r>
          </a:p>
        </p:txBody>
      </p:sp>
    </p:spTree>
    <p:extLst>
      <p:ext uri="{BB962C8B-B14F-4D97-AF65-F5344CB8AC3E}">
        <p14:creationId xmlns:p14="http://schemas.microsoft.com/office/powerpoint/2010/main" val="173948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61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274638"/>
            <a:ext cx="1933575"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274638"/>
            <a:ext cx="5648325"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53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3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810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1600200"/>
            <a:ext cx="37909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600200"/>
            <a:ext cx="37909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430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88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240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20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459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174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952500" y="274638"/>
            <a:ext cx="7734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6"/>
          <p:cNvSpPr>
            <a:spLocks noGrp="1" noChangeArrowheads="1"/>
          </p:cNvSpPr>
          <p:nvPr>
            <p:ph type="body" idx="1"/>
          </p:nvPr>
        </p:nvSpPr>
        <p:spPr bwMode="auto">
          <a:xfrm>
            <a:off x="952500" y="1600200"/>
            <a:ext cx="7734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0"/>
          <p:cNvSpPr>
            <a:spLocks noChangeArrowheads="1"/>
          </p:cNvSpPr>
          <p:nvPr userDrawn="1"/>
        </p:nvSpPr>
        <p:spPr bwMode="auto">
          <a:xfrm>
            <a:off x="4594225" y="228600"/>
            <a:ext cx="381000" cy="519113"/>
          </a:xfrm>
          <a:prstGeom prst="rect">
            <a:avLst/>
          </a:prstGeom>
          <a:noFill/>
          <a:ln>
            <a:noFill/>
          </a:ln>
          <a:extLst/>
        </p:spPr>
        <p:txBody>
          <a:bodyPr wrap="none">
            <a:spAutoFit/>
          </a:bodyPr>
          <a:lstStyle>
            <a:lvl1pPr eaLnBrk="0" hangingPunct="0">
              <a:defRPr sz="3600">
                <a:solidFill>
                  <a:srgbClr val="000000"/>
                </a:solidFill>
                <a:latin typeface="Arial" charset="0"/>
                <a:cs typeface="Arial" charset="0"/>
              </a:defRPr>
            </a:lvl1pPr>
            <a:lvl2pPr marL="742950" indent="-285750" eaLnBrk="0" hangingPunct="0">
              <a:defRPr sz="3600">
                <a:solidFill>
                  <a:srgbClr val="000000"/>
                </a:solidFill>
                <a:latin typeface="Arial" charset="0"/>
                <a:cs typeface="Arial" charset="0"/>
              </a:defRPr>
            </a:lvl2pPr>
            <a:lvl3pPr marL="1143000" indent="-228600" eaLnBrk="0" hangingPunct="0">
              <a:defRPr sz="3600">
                <a:solidFill>
                  <a:srgbClr val="000000"/>
                </a:solidFill>
                <a:latin typeface="Arial" charset="0"/>
                <a:cs typeface="Arial" charset="0"/>
              </a:defRPr>
            </a:lvl3pPr>
            <a:lvl4pPr marL="1600200" indent="-228600" eaLnBrk="0" hangingPunct="0">
              <a:defRPr sz="3600">
                <a:solidFill>
                  <a:srgbClr val="000000"/>
                </a:solidFill>
                <a:latin typeface="Arial" charset="0"/>
                <a:cs typeface="Arial" charset="0"/>
              </a:defRPr>
            </a:lvl4pPr>
            <a:lvl5pPr marL="2057400" indent="-228600" eaLnBrk="0" hangingPunct="0">
              <a:defRPr sz="3600">
                <a:solidFill>
                  <a:srgbClr val="000000"/>
                </a:solidFill>
                <a:latin typeface="Arial" charset="0"/>
                <a:cs typeface="Arial" charset="0"/>
              </a:defRPr>
            </a:lvl5pPr>
            <a:lvl6pPr marL="2514600" indent="-228600" eaLnBrk="0" fontAlgn="base" hangingPunct="0">
              <a:spcBef>
                <a:spcPct val="0"/>
              </a:spcBef>
              <a:spcAft>
                <a:spcPct val="0"/>
              </a:spcAft>
              <a:defRPr sz="3600">
                <a:solidFill>
                  <a:srgbClr val="000000"/>
                </a:solidFill>
                <a:latin typeface="Arial" charset="0"/>
                <a:cs typeface="Arial" charset="0"/>
              </a:defRPr>
            </a:lvl6pPr>
            <a:lvl7pPr marL="2971800" indent="-228600" eaLnBrk="0" fontAlgn="base" hangingPunct="0">
              <a:spcBef>
                <a:spcPct val="0"/>
              </a:spcBef>
              <a:spcAft>
                <a:spcPct val="0"/>
              </a:spcAft>
              <a:defRPr sz="3600">
                <a:solidFill>
                  <a:srgbClr val="000000"/>
                </a:solidFill>
                <a:latin typeface="Arial" charset="0"/>
                <a:cs typeface="Arial" charset="0"/>
              </a:defRPr>
            </a:lvl7pPr>
            <a:lvl8pPr marL="3429000" indent="-228600" eaLnBrk="0" fontAlgn="base" hangingPunct="0">
              <a:spcBef>
                <a:spcPct val="0"/>
              </a:spcBef>
              <a:spcAft>
                <a:spcPct val="0"/>
              </a:spcAft>
              <a:defRPr sz="3600">
                <a:solidFill>
                  <a:srgbClr val="000000"/>
                </a:solidFill>
                <a:latin typeface="Arial" charset="0"/>
                <a:cs typeface="Arial" charset="0"/>
              </a:defRPr>
            </a:lvl8pPr>
            <a:lvl9pPr marL="3886200" indent="-228600" eaLnBrk="0" fontAlgn="base" hangingPunct="0">
              <a:spcBef>
                <a:spcPct val="0"/>
              </a:spcBef>
              <a:spcAft>
                <a:spcPct val="0"/>
              </a:spcAft>
              <a:defRPr sz="3600">
                <a:solidFill>
                  <a:srgbClr val="000000"/>
                </a:solidFill>
                <a:latin typeface="Arial" charset="0"/>
                <a:cs typeface="Arial" charset="0"/>
              </a:defRPr>
            </a:lvl9pPr>
          </a:lstStyle>
          <a:p>
            <a:pPr algn="ctr" eaLnBrk="1" hangingPunct="1">
              <a:defRPr/>
            </a:pPr>
            <a:r>
              <a:rPr lang="en-US" altLang="en-US" sz="2800" smtClean="0">
                <a:solidFill>
                  <a:schemeClr val="tx2"/>
                </a:solidFill>
                <a:ea typeface="+mn-ea"/>
              </a:rPr>
              <a:t>  </a:t>
            </a:r>
          </a:p>
        </p:txBody>
      </p:sp>
      <p:sp>
        <p:nvSpPr>
          <p:cNvPr id="1029" name="Line 13"/>
          <p:cNvSpPr>
            <a:spLocks noChangeShapeType="1"/>
          </p:cNvSpPr>
          <p:nvPr userDrawn="1"/>
        </p:nvSpPr>
        <p:spPr bwMode="auto">
          <a:xfrm>
            <a:off x="1047750" y="1162050"/>
            <a:ext cx="653415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b" anchorCtr="1"/>
          <a:lstStyle/>
          <a:p>
            <a:endParaRPr lang="en-US"/>
          </a:p>
        </p:txBody>
      </p:sp>
      <p:pic>
        <p:nvPicPr>
          <p:cNvPr id="1030" name="Picture 1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27963" y="5765800"/>
            <a:ext cx="10191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8" descr="asccc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1775" y="6111875"/>
            <a:ext cx="3943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012"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Arial" charset="0"/>
        </a:defRPr>
      </a:lvl5pPr>
      <a:lvl6pPr marL="457200" algn="l" rtl="0" fontAlgn="base">
        <a:spcBef>
          <a:spcPct val="0"/>
        </a:spcBef>
        <a:spcAft>
          <a:spcPct val="0"/>
        </a:spcAft>
        <a:defRPr sz="2800" b="1">
          <a:solidFill>
            <a:schemeClr val="bg1"/>
          </a:solidFill>
          <a:latin typeface="Arial" charset="0"/>
          <a:ea typeface="Arial" charset="0"/>
          <a:cs typeface="Arial" charset="0"/>
        </a:defRPr>
      </a:lvl6pPr>
      <a:lvl7pPr marL="914400" algn="l" rtl="0" fontAlgn="base">
        <a:spcBef>
          <a:spcPct val="0"/>
        </a:spcBef>
        <a:spcAft>
          <a:spcPct val="0"/>
        </a:spcAft>
        <a:defRPr sz="2800" b="1">
          <a:solidFill>
            <a:schemeClr val="bg1"/>
          </a:solidFill>
          <a:latin typeface="Arial" charset="0"/>
          <a:ea typeface="Arial" charset="0"/>
          <a:cs typeface="Arial" charset="0"/>
        </a:defRPr>
      </a:lvl7pPr>
      <a:lvl8pPr marL="1371600" algn="l" rtl="0" fontAlgn="base">
        <a:spcBef>
          <a:spcPct val="0"/>
        </a:spcBef>
        <a:spcAft>
          <a:spcPct val="0"/>
        </a:spcAft>
        <a:defRPr sz="2800" b="1">
          <a:solidFill>
            <a:schemeClr val="bg1"/>
          </a:solidFill>
          <a:latin typeface="Arial" charset="0"/>
          <a:ea typeface="Arial" charset="0"/>
          <a:cs typeface="Arial" charset="0"/>
        </a:defRPr>
      </a:lvl8pPr>
      <a:lvl9pPr marL="1828800" algn="l" rtl="0" fontAlgn="base">
        <a:spcBef>
          <a:spcPct val="0"/>
        </a:spcBef>
        <a:spcAft>
          <a:spcPct val="0"/>
        </a:spcAft>
        <a:defRPr sz="2800" b="1">
          <a:solidFill>
            <a:schemeClr val="bg1"/>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defRPr sz="2800">
          <a:solidFill>
            <a:srgbClr val="000000"/>
          </a:solidFill>
          <a:latin typeface="+mn-lt"/>
          <a:ea typeface="ＭＳ Ｐゴシック" charset="0"/>
          <a:cs typeface="+mn-cs"/>
        </a:defRPr>
      </a:lvl1pPr>
      <a:lvl2pPr marL="742950" indent="-285750" algn="l" rtl="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mn-lt"/>
          <a:ea typeface="+mn-ea"/>
          <a:cs typeface="+mn-cs"/>
        </a:defRPr>
      </a:lvl3pPr>
      <a:lvl4pPr marL="1600200" indent="-228600" algn="l" rtl="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mn-lt"/>
          <a:ea typeface="+mn-ea"/>
          <a:cs typeface="+mn-cs"/>
        </a:defRPr>
      </a:lvl4pPr>
      <a:lvl5pPr marL="2057400" indent="-228600" algn="l" rtl="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mn-lt"/>
          <a:ea typeface="+mn-ea"/>
          <a:cs typeface="+mn-cs"/>
        </a:defRPr>
      </a:lvl5pPr>
      <a:lvl6pPr marL="2514600" indent="-228600" algn="l" rtl="0" fontAlgn="base">
        <a:spcBef>
          <a:spcPct val="20000"/>
        </a:spcBef>
        <a:spcAft>
          <a:spcPct val="0"/>
        </a:spcAft>
        <a:buClr>
          <a:srgbClr val="000000"/>
        </a:buClr>
        <a:buFont typeface="Wingdings" charset="2"/>
        <a:buChar char="§"/>
        <a:defRPr sz="2800">
          <a:solidFill>
            <a:srgbClr val="000000"/>
          </a:solidFill>
          <a:latin typeface="+mn-lt"/>
          <a:ea typeface="+mn-ea"/>
          <a:cs typeface="+mn-cs"/>
        </a:defRPr>
      </a:lvl6pPr>
      <a:lvl7pPr marL="2971800" indent="-228600" algn="l" rtl="0" fontAlgn="base">
        <a:spcBef>
          <a:spcPct val="20000"/>
        </a:spcBef>
        <a:spcAft>
          <a:spcPct val="0"/>
        </a:spcAft>
        <a:buClr>
          <a:srgbClr val="000000"/>
        </a:buClr>
        <a:buFont typeface="Wingdings" charset="2"/>
        <a:buChar char="§"/>
        <a:defRPr sz="2800">
          <a:solidFill>
            <a:srgbClr val="000000"/>
          </a:solidFill>
          <a:latin typeface="+mn-lt"/>
          <a:ea typeface="+mn-ea"/>
          <a:cs typeface="+mn-cs"/>
        </a:defRPr>
      </a:lvl7pPr>
      <a:lvl8pPr marL="3429000" indent="-228600" algn="l" rtl="0" fontAlgn="base">
        <a:spcBef>
          <a:spcPct val="20000"/>
        </a:spcBef>
        <a:spcAft>
          <a:spcPct val="0"/>
        </a:spcAft>
        <a:buClr>
          <a:srgbClr val="000000"/>
        </a:buClr>
        <a:buFont typeface="Wingdings" charset="2"/>
        <a:buChar char="§"/>
        <a:defRPr sz="2800">
          <a:solidFill>
            <a:srgbClr val="000000"/>
          </a:solidFill>
          <a:latin typeface="+mn-lt"/>
          <a:ea typeface="+mn-ea"/>
          <a:cs typeface="+mn-cs"/>
        </a:defRPr>
      </a:lvl8pPr>
      <a:lvl9pPr marL="3886200" indent="-228600" algn="l" rtl="0" fontAlgn="base">
        <a:spcBef>
          <a:spcPct val="20000"/>
        </a:spcBef>
        <a:spcAft>
          <a:spcPct val="0"/>
        </a:spcAft>
        <a:buClr>
          <a:srgbClr val="000000"/>
        </a:buClr>
        <a:buFont typeface="Wingdings" charset="2"/>
        <a:buChar char="§"/>
        <a:defRPr sz="28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09650" y="1730375"/>
            <a:ext cx="7315200" cy="1698625"/>
          </a:xfrm>
        </p:spPr>
        <p:txBody>
          <a:bodyPr/>
          <a:lstStyle/>
          <a:p>
            <a:pPr algn="ctr" eaLnBrk="1" hangingPunct="1"/>
            <a:r>
              <a:rPr lang="en-US" altLang="en-US" sz="3200" smtClean="0">
                <a:ea typeface="ＭＳ Ｐゴシック" panose="020B0600070205080204" pitchFamily="34" charset="-128"/>
              </a:rPr>
              <a:t>COLLEGIALITY IN ACTION</a:t>
            </a:r>
            <a:br>
              <a:rPr lang="en-US" altLang="en-US" sz="3200" smtClean="0">
                <a:ea typeface="ＭＳ Ｐゴシック" panose="020B0600070205080204" pitchFamily="34" charset="-128"/>
              </a:rPr>
            </a:br>
            <a:r>
              <a:rPr lang="en-US" altLang="en-US" sz="3200" smtClean="0">
                <a:ea typeface="ＭＳ Ｐゴシック" panose="020B0600070205080204" pitchFamily="34" charset="-128"/>
              </a:rPr>
              <a:t/>
            </a:r>
            <a:br>
              <a:rPr lang="en-US" altLang="en-US" sz="3200" smtClean="0">
                <a:ea typeface="ＭＳ Ｐゴシック" panose="020B0600070205080204" pitchFamily="34" charset="-128"/>
              </a:rPr>
            </a:br>
            <a:r>
              <a:rPr lang="en-US" altLang="en-US" sz="2000" i="1" smtClean="0">
                <a:ea typeface="ＭＳ Ｐゴシック" panose="020B0600070205080204" pitchFamily="34" charset="-128"/>
              </a:rPr>
              <a:t>Effective Participation Fundamentals</a:t>
            </a:r>
          </a:p>
        </p:txBody>
      </p:sp>
      <p:sp>
        <p:nvSpPr>
          <p:cNvPr id="5123" name="Text Box 6"/>
          <p:cNvSpPr txBox="1">
            <a:spLocks noChangeArrowheads="1"/>
          </p:cNvSpPr>
          <p:nvPr/>
        </p:nvSpPr>
        <p:spPr bwMode="auto">
          <a:xfrm>
            <a:off x="5257800" y="5345113"/>
            <a:ext cx="3314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b="1"/>
              <a:t>Community College League</a:t>
            </a:r>
            <a:br>
              <a:rPr lang="en-US" altLang="en-US" sz="1800" b="1"/>
            </a:br>
            <a:r>
              <a:rPr lang="en-US" altLang="en-US" sz="1400" b="1"/>
              <a:t>OF CALIFORNIA</a:t>
            </a:r>
          </a:p>
        </p:txBody>
      </p:sp>
      <p:sp>
        <p:nvSpPr>
          <p:cNvPr id="5124" name="Text Box 7"/>
          <p:cNvSpPr txBox="1">
            <a:spLocks noChangeArrowheads="1"/>
          </p:cNvSpPr>
          <p:nvPr/>
        </p:nvSpPr>
        <p:spPr bwMode="auto">
          <a:xfrm>
            <a:off x="857250" y="5287963"/>
            <a:ext cx="4229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b="1"/>
              <a:t>ACADEMIC SENATE</a:t>
            </a:r>
            <a:br>
              <a:rPr lang="en-US" altLang="en-US" sz="1800" b="1"/>
            </a:br>
            <a:r>
              <a:rPr lang="en-US" altLang="en-US" sz="1400" b="1" i="1"/>
              <a:t>for California Community Colleges</a:t>
            </a:r>
          </a:p>
        </p:txBody>
      </p:sp>
      <p:pic>
        <p:nvPicPr>
          <p:cNvPr id="5125" name="Picture 12" descr="ascc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4364038"/>
            <a:ext cx="4762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rwb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002088"/>
            <a:ext cx="12573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Participatory Governance</a:t>
            </a:r>
          </a:p>
        </p:txBody>
      </p:sp>
      <p:sp>
        <p:nvSpPr>
          <p:cNvPr id="24579" name="Rectangle 3"/>
          <p:cNvSpPr>
            <a:spLocks noGrp="1" noChangeArrowheads="1"/>
          </p:cNvSpPr>
          <p:nvPr>
            <p:ph type="body" idx="1"/>
          </p:nvPr>
        </p:nvSpPr>
        <p:spPr/>
        <p:txBody>
          <a:bodyPr/>
          <a:lstStyle/>
          <a:p>
            <a:pPr eaLnBrk="1" hangingPunct="1">
              <a:lnSpc>
                <a:spcPct val="80000"/>
              </a:lnSpc>
            </a:pP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 … not a simple process to implement – goodwill, thoughtful people, a willingness to take risks and the ability to admit problems exist – can go far toward establishing a positive environment… </a:t>
            </a:r>
          </a:p>
          <a:p>
            <a:pPr eaLnBrk="1" hangingPunct="1">
              <a:lnSpc>
                <a:spcPct val="80000"/>
              </a:lnSpc>
            </a:pPr>
            <a:endParaRPr lang="en-US" altLang="en-US" sz="2400" smtClean="0">
              <a:ea typeface="ＭＳ Ｐゴシック" panose="020B0600070205080204" pitchFamily="34" charset="-128"/>
            </a:endParaRPr>
          </a:p>
          <a:p>
            <a:pPr eaLnBrk="1" hangingPunct="1">
              <a:lnSpc>
                <a:spcPct val="80000"/>
              </a:lnSpc>
            </a:pPr>
            <a:r>
              <a:rPr lang="en-US" altLang="en-US" sz="2400" smtClean="0">
                <a:ea typeface="ＭＳ Ｐゴシック" panose="020B0600070205080204" pitchFamily="34" charset="-128"/>
              </a:rPr>
              <a:t>	The central objective should be creation of a climate where energy is devoted to solving crucial educational tasks and not to turf battles over governance.</a:t>
            </a: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 </a:t>
            </a:r>
          </a:p>
          <a:p>
            <a:pPr eaLnBrk="1" hangingPunct="1">
              <a:lnSpc>
                <a:spcPct val="80000"/>
              </a:lnSpc>
            </a:pPr>
            <a:endParaRPr lang="en-US" altLang="en-US" sz="2400" smtClean="0">
              <a:ea typeface="ＭＳ Ｐゴシック" panose="020B0600070205080204" pitchFamily="34" charset="-128"/>
            </a:endParaRPr>
          </a:p>
          <a:p>
            <a:pPr algn="r" eaLnBrk="1" hangingPunct="1">
              <a:lnSpc>
                <a:spcPct val="80000"/>
              </a:lnSpc>
            </a:pPr>
            <a:r>
              <a:rPr lang="en-US" altLang="en-US" sz="1800" smtClean="0">
                <a:ea typeface="ＭＳ Ｐゴシック" panose="020B0600070205080204" pitchFamily="34" charset="-128"/>
              </a:rPr>
              <a:t>CCCT/CEOCCC Policy Paper, December 1989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Title 5 Terminology:  Effective Participation</a:t>
            </a:r>
          </a:p>
        </p:txBody>
      </p:sp>
      <p:sp>
        <p:nvSpPr>
          <p:cNvPr id="26627" name="Rectangle 3"/>
          <p:cNvSpPr>
            <a:spLocks noGrp="1" noChangeArrowheads="1"/>
          </p:cNvSpPr>
          <p:nvPr>
            <p:ph type="body" idx="1"/>
          </p:nvPr>
        </p:nvSpPr>
        <p:spPr/>
        <p:txBody>
          <a:bodyPr/>
          <a:lstStyle/>
          <a:p>
            <a:pPr marL="0" indent="0" eaLnBrk="1" hangingPunct="1">
              <a:lnSpc>
                <a:spcPct val="90000"/>
              </a:lnSpc>
            </a:pPr>
            <a:r>
              <a:rPr lang="en-US" altLang="en-US" smtClean="0">
                <a:ea typeface="ＭＳ Ｐゴシック" panose="020B0600070205080204" pitchFamily="34" charset="-128"/>
              </a:rPr>
              <a:t>Participating effectively in district and college governance is shared involvement in the decision-making process.</a:t>
            </a:r>
          </a:p>
          <a:p>
            <a:pPr marL="0" indent="0" eaLnBrk="1" hangingPunct="1">
              <a:lnSpc>
                <a:spcPct val="90000"/>
              </a:lnSpc>
            </a:pPr>
            <a:endParaRPr lang="en-US" altLang="en-US" sz="1400" smtClean="0">
              <a:ea typeface="ＭＳ Ｐゴシック" panose="020B0600070205080204" pitchFamily="34" charset="-128"/>
            </a:endParaRPr>
          </a:p>
          <a:p>
            <a:pPr lvl="1" eaLnBrk="1" hangingPunct="1">
              <a:lnSpc>
                <a:spcPct val="90000"/>
              </a:lnSpc>
              <a:spcAft>
                <a:spcPct val="50000"/>
              </a:spcAft>
            </a:pPr>
            <a:r>
              <a:rPr lang="en-US" altLang="en-US" smtClean="0"/>
              <a:t>It does not imply total agreement;</a:t>
            </a:r>
          </a:p>
          <a:p>
            <a:pPr lvl="1" eaLnBrk="1" hangingPunct="1">
              <a:lnSpc>
                <a:spcPct val="90000"/>
              </a:lnSpc>
              <a:spcAft>
                <a:spcPct val="50000"/>
              </a:spcAft>
            </a:pPr>
            <a:r>
              <a:rPr lang="en-US" altLang="en-US" smtClean="0"/>
              <a:t>The same level of involvement by all is not required; and</a:t>
            </a:r>
          </a:p>
          <a:p>
            <a:pPr lvl="1" eaLnBrk="1" hangingPunct="1">
              <a:lnSpc>
                <a:spcPct val="90000"/>
              </a:lnSpc>
            </a:pPr>
            <a:r>
              <a:rPr lang="en-US" altLang="en-US" smtClean="0"/>
              <a:t>Final decisions rest with the board.</a:t>
            </a:r>
          </a:p>
          <a:p>
            <a:pPr marL="0" indent="0"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71550" y="255588"/>
            <a:ext cx="7715250" cy="1003300"/>
          </a:xfrm>
        </p:spPr>
        <p:txBody>
          <a:bodyPr/>
          <a:lstStyle/>
          <a:p>
            <a:pPr eaLnBrk="1" hangingPunct="1"/>
            <a:r>
              <a:rPr lang="en-US" altLang="en-US" smtClean="0">
                <a:ea typeface="ＭＳ Ｐゴシック" panose="020B0600070205080204" pitchFamily="34" charset="-128"/>
              </a:rPr>
              <a:t>Benefits and Values of Our Governance System</a:t>
            </a:r>
          </a:p>
        </p:txBody>
      </p:sp>
      <p:sp>
        <p:nvSpPr>
          <p:cNvPr id="28675"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Expertise and analytical skills of many 	</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Understanding of objective/decisions</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Commitment to implementation</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Leadership opportunities</a:t>
            </a:r>
            <a:endParaRPr lang="en-US" altLang="en-US" smtClean="0">
              <a:ea typeface="ＭＳ Ｐゴシック" panose="020B0600070205080204" pitchFamily="34" charset="-128"/>
            </a:endParaRP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Promotion of trust and cooperation</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Opportunities for conflict resolution </a:t>
            </a:r>
          </a:p>
          <a:p>
            <a:pPr eaLnBrk="1" hangingPunct="1">
              <a:lnSpc>
                <a:spcPct val="90000"/>
              </a:lnSpc>
              <a:spcBef>
                <a:spcPct val="10000"/>
              </a:spcBef>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Less dissent</a:t>
            </a:r>
          </a:p>
          <a:p>
            <a:pPr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Challenges of Our Governance System</a:t>
            </a:r>
          </a:p>
        </p:txBody>
      </p:sp>
      <p:sp>
        <p:nvSpPr>
          <p:cNvPr id="30723"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Participation by individuals with limited expertise</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Time away from other duties</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Can require considerable time for decision</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Shared accountability </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Differing expectations and understanding </a:t>
            </a:r>
          </a:p>
          <a:p>
            <a:pPr eaLnBrk="1" hangingPunct="1">
              <a:lnSpc>
                <a:spcPct val="90000"/>
              </a:lnSpc>
              <a:spcBef>
                <a:spcPct val="10000"/>
              </a:spcBef>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Potential conflict if board/designee rejects recommendation</a:t>
            </a: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z="20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The Law—Education Code </a:t>
            </a:r>
          </a:p>
        </p:txBody>
      </p:sp>
      <p:sp>
        <p:nvSpPr>
          <p:cNvPr id="32771" name="Rectangle 3"/>
          <p:cNvSpPr>
            <a:spLocks noGrp="1" noChangeArrowheads="1"/>
          </p:cNvSpPr>
          <p:nvPr>
            <p:ph type="body" idx="1"/>
          </p:nvPr>
        </p:nvSpPr>
        <p:spPr/>
        <p:txBody>
          <a:bodyPr/>
          <a:lstStyle/>
          <a:p>
            <a:pPr marL="0" indent="0" eaLnBrk="1" hangingPunct="1">
              <a:lnSpc>
                <a:spcPct val="90000"/>
              </a:lnSpc>
            </a:pPr>
            <a:r>
              <a:rPr lang="en-US" altLang="en-US" sz="2200" smtClean="0">
                <a:ea typeface="ＭＳ Ｐゴシック" panose="020B0600070205080204" pitchFamily="34" charset="-128"/>
              </a:rPr>
              <a:t>Board of Governors shall establish "minimum standards" and local governing boards shall "establish procedures not inconsistent" with those standards to ensure the following:</a:t>
            </a:r>
          </a:p>
          <a:p>
            <a:pPr marL="0" indent="0" eaLnBrk="1" hangingPunct="1">
              <a:lnSpc>
                <a:spcPct val="90000"/>
              </a:lnSpc>
            </a:pPr>
            <a:endParaRPr lang="en-US" altLang="en-US" sz="2200" smtClean="0">
              <a:ea typeface="ＭＳ Ｐゴシック" panose="020B0600070205080204" pitchFamily="34" charset="-128"/>
            </a:endParaRPr>
          </a:p>
          <a:p>
            <a:pPr lvl="1" eaLnBrk="1" hangingPunct="1">
              <a:lnSpc>
                <a:spcPct val="90000"/>
              </a:lnSpc>
            </a:pPr>
            <a:r>
              <a:rPr lang="en-US" altLang="en-US" sz="2200" smtClean="0"/>
              <a:t>Faculty, staff and students the right to participate effectively in district and college governance</a:t>
            </a:r>
          </a:p>
          <a:p>
            <a:pPr marL="0" indent="0" eaLnBrk="1" hangingPunct="1">
              <a:lnSpc>
                <a:spcPct val="90000"/>
              </a:lnSpc>
            </a:pPr>
            <a:endParaRPr lang="en-US" altLang="en-US" sz="2200" smtClean="0">
              <a:ea typeface="ＭＳ Ｐゴシック" panose="020B0600070205080204" pitchFamily="34" charset="-128"/>
            </a:endParaRPr>
          </a:p>
          <a:p>
            <a:pPr lvl="1" eaLnBrk="1" hangingPunct="1">
              <a:lnSpc>
                <a:spcPct val="90000"/>
              </a:lnSpc>
            </a:pPr>
            <a:r>
              <a:rPr lang="en-US" altLang="en-US" sz="2200" smtClean="0"/>
              <a:t>The right of academic senates to assume primary responsibility for making recommendations in the areas of curriculum and academic standards. 	</a:t>
            </a:r>
          </a:p>
          <a:p>
            <a:pPr marL="0" indent="0" algn="r" eaLnBrk="1" hangingPunct="1">
              <a:lnSpc>
                <a:spcPct val="90000"/>
              </a:lnSpc>
            </a:pPr>
            <a:endParaRPr lang="en-US" altLang="en-US" sz="2200" b="1" smtClean="0">
              <a:ea typeface="ＭＳ Ｐゴシック" panose="020B0600070205080204" pitchFamily="34" charset="-128"/>
            </a:endParaRPr>
          </a:p>
          <a:p>
            <a:pPr marL="0" indent="0" algn="r" eaLnBrk="1" hangingPunct="1">
              <a:lnSpc>
                <a:spcPct val="90000"/>
              </a:lnSpc>
            </a:pPr>
            <a:r>
              <a:rPr lang="en-US" altLang="en-US" sz="1800" smtClean="0">
                <a:ea typeface="ＭＳ Ｐゴシック" panose="020B0600070205080204" pitchFamily="34" charset="-128"/>
              </a:rPr>
              <a:t>Education Code Sections 70901 and 70902</a:t>
            </a:r>
          </a:p>
          <a:p>
            <a:pPr marL="0" indent="0" eaLnBrk="1" hangingPunct="1">
              <a:lnSpc>
                <a:spcPct val="90000"/>
              </a:lnSpc>
            </a:pPr>
            <a:endParaRPr lang="en-US" altLang="en-US" sz="18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 Role</a:t>
            </a:r>
          </a:p>
        </p:txBody>
      </p:sp>
      <p:sp>
        <p:nvSpPr>
          <p:cNvPr id="34819" name="Rectangle 3"/>
          <p:cNvSpPr>
            <a:spLocks noGrp="1" noChangeArrowheads="1"/>
          </p:cNvSpPr>
          <p:nvPr>
            <p:ph type="body" idx="1"/>
          </p:nvPr>
        </p:nvSpPr>
        <p:spPr/>
        <p:txBody>
          <a:bodyPr/>
          <a:lstStyle/>
          <a:p>
            <a:pPr marL="609600" indent="-609600" eaLnBrk="1" hangingPunct="1">
              <a:lnSpc>
                <a:spcPct val="80000"/>
              </a:lnSpc>
            </a:pPr>
            <a:r>
              <a:rPr lang="en-US" altLang="en-US" sz="2400" smtClean="0">
                <a:ea typeface="ＭＳ Ｐゴシック" panose="020B0600070205080204" pitchFamily="34" charset="-128"/>
              </a:rPr>
              <a:t>(a) The governing board shall adopt policies for appropriate delegation of authority and responsibility to its academic senate.</a:t>
            </a:r>
          </a:p>
          <a:p>
            <a:pPr marL="609600" indent="-609600" eaLnBrk="1" hangingPunct="1">
              <a:lnSpc>
                <a:spcPct val="80000"/>
              </a:lnSpc>
            </a:pPr>
            <a:endParaRPr lang="en-US" altLang="en-US" sz="2400" smtClean="0">
              <a:ea typeface="ＭＳ Ｐゴシック" panose="020B0600070205080204" pitchFamily="34" charset="-128"/>
            </a:endParaRPr>
          </a:p>
          <a:p>
            <a:pPr marL="609600" indent="-609600" eaLnBrk="1" hangingPunct="1">
              <a:lnSpc>
                <a:spcPct val="80000"/>
              </a:lnSpc>
            </a:pPr>
            <a:r>
              <a:rPr lang="en-US" altLang="en-US" sz="2400" smtClean="0">
                <a:ea typeface="ＭＳ Ｐゴシック" panose="020B0600070205080204" pitchFamily="34" charset="-128"/>
              </a:rPr>
              <a:t>	…providing at a minimum the governing</a:t>
            </a:r>
          </a:p>
          <a:p>
            <a:pPr marL="609600" indent="-609600" eaLnBrk="1" hangingPunct="1">
              <a:lnSpc>
                <a:spcPct val="80000"/>
              </a:lnSpc>
            </a:pPr>
            <a:r>
              <a:rPr lang="en-US" altLang="en-US" sz="2400" smtClean="0">
                <a:ea typeface="ＭＳ Ｐゴシック" panose="020B0600070205080204" pitchFamily="34" charset="-128"/>
              </a:rPr>
              <a:t> 	board or its designees consult collegially with the academic senate when adopting policies and procedures on </a:t>
            </a:r>
            <a:r>
              <a:rPr lang="en-US" altLang="en-US" sz="2400" b="1" smtClean="0">
                <a:ea typeface="ＭＳ Ｐゴシック" panose="020B0600070205080204" pitchFamily="34" charset="-128"/>
              </a:rPr>
              <a:t>academic and professional matters</a:t>
            </a:r>
            <a:r>
              <a:rPr lang="en-US" altLang="en-US" sz="2400" smtClean="0">
                <a:ea typeface="ＭＳ Ｐゴシック" panose="020B0600070205080204" pitchFamily="34" charset="-128"/>
              </a:rPr>
              <a:t>.</a:t>
            </a:r>
            <a:r>
              <a:rPr lang="en-US" altLang="en-US" sz="2400" b="1" smtClean="0">
                <a:ea typeface="ＭＳ Ｐゴシック" panose="020B0600070205080204" pitchFamily="34" charset="-128"/>
              </a:rPr>
              <a:t> </a:t>
            </a:r>
          </a:p>
          <a:p>
            <a:pPr marL="609600" indent="-609600" eaLnBrk="1" hangingPunct="1">
              <a:lnSpc>
                <a:spcPct val="80000"/>
              </a:lnSpc>
            </a:pPr>
            <a:r>
              <a:rPr lang="en-US" altLang="en-US" sz="2400" smtClean="0">
                <a:ea typeface="ＭＳ Ｐゴシック" panose="020B0600070205080204" pitchFamily="34" charset="-128"/>
              </a:rPr>
              <a:t>	</a:t>
            </a:r>
          </a:p>
          <a:p>
            <a:pPr marL="609600" indent="-609600" algn="r" eaLnBrk="1" hangingPunct="1">
              <a:lnSpc>
                <a:spcPct val="80000"/>
              </a:lnSpc>
            </a:pPr>
            <a:r>
              <a:rPr lang="en-US" altLang="en-US" sz="1800" smtClean="0">
                <a:ea typeface="ＭＳ Ｐゴシック" panose="020B0600070205080204" pitchFamily="34" charset="-128"/>
              </a:rPr>
              <a:t>Title 5 §53203</a:t>
            </a:r>
            <a:r>
              <a:rPr lang="en-US" altLang="en-US" sz="160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a:t>
            </a:r>
          </a:p>
        </p:txBody>
      </p:sp>
      <p:sp>
        <p:nvSpPr>
          <p:cNvPr id="36867" name="Rectangle 3"/>
          <p:cNvSpPr>
            <a:spLocks noGrp="1" noChangeArrowheads="1"/>
          </p:cNvSpPr>
          <p:nvPr>
            <p:ph type="body" idx="1"/>
          </p:nvPr>
        </p:nvSpPr>
        <p:spPr/>
        <p:txBody>
          <a:bodyPr/>
          <a:lstStyle/>
          <a:p>
            <a:pPr marL="609600" indent="-609600" eaLnBrk="1" hangingPunct="1">
              <a:lnSpc>
                <a:spcPct val="90000"/>
              </a:lnSpc>
            </a:pPr>
            <a:r>
              <a:rPr lang="en-US" altLang="en-US" sz="2400" smtClean="0">
                <a:ea typeface="ＭＳ Ｐゴシック" panose="020B0600070205080204" pitchFamily="34" charset="-128"/>
              </a:rPr>
              <a:t>"Consult collegially" means</a:t>
            </a:r>
          </a:p>
          <a:p>
            <a:pPr marL="609600" indent="-609600" eaLnBrk="1" hangingPunct="1">
              <a:lnSpc>
                <a:spcPct val="90000"/>
              </a:lnSpc>
            </a:pPr>
            <a:endParaRPr lang="en-US" altLang="en-US" sz="2400" smtClean="0">
              <a:ea typeface="ＭＳ Ｐゴシック" panose="020B0600070205080204" pitchFamily="34" charset="-128"/>
            </a:endParaRPr>
          </a:p>
          <a:p>
            <a:pPr marL="609600" indent="-609600" eaLnBrk="1" hangingPunct="1">
              <a:lnSpc>
                <a:spcPct val="90000"/>
              </a:lnSpc>
            </a:pPr>
            <a:r>
              <a:rPr lang="en-US" altLang="en-US" sz="2400" smtClean="0">
                <a:ea typeface="ＭＳ Ｐゴシック" panose="020B0600070205080204" pitchFamily="34" charset="-128"/>
              </a:rPr>
              <a:t>1. Relying primarily upon the advice and judgment of the academic senate; or</a:t>
            </a:r>
          </a:p>
          <a:p>
            <a:pPr marL="609600" indent="-609600" eaLnBrk="1" hangingPunct="1">
              <a:lnSpc>
                <a:spcPct val="90000"/>
              </a:lnSpc>
            </a:pPr>
            <a:endParaRPr lang="en-US" altLang="en-US" sz="2400" smtClean="0">
              <a:ea typeface="ＭＳ Ｐゴシック" panose="020B0600070205080204" pitchFamily="34" charset="-128"/>
            </a:endParaRPr>
          </a:p>
          <a:p>
            <a:pPr marL="609600" indent="-609600" eaLnBrk="1" hangingPunct="1">
              <a:lnSpc>
                <a:spcPct val="90000"/>
              </a:lnSpc>
            </a:pPr>
            <a:r>
              <a:rPr lang="en-US" altLang="en-US" sz="2400" smtClean="0">
                <a:ea typeface="ＭＳ Ｐゴシック" panose="020B0600070205080204" pitchFamily="34" charset="-128"/>
              </a:rPr>
              <a:t>2. Reaching mutual agreement between the governing board/designee and representatives of the academic senate. 	</a:t>
            </a:r>
          </a:p>
          <a:p>
            <a:pPr marL="609600" indent="-609600" eaLnBrk="1" hangingPunct="1">
              <a:lnSpc>
                <a:spcPct val="90000"/>
              </a:lnSpc>
            </a:pPr>
            <a:endParaRPr lang="en-US" altLang="en-US" sz="2400" smtClean="0">
              <a:ea typeface="ＭＳ Ｐゴシック" panose="020B0600070205080204" pitchFamily="34" charset="-128"/>
            </a:endParaRPr>
          </a:p>
          <a:p>
            <a:pPr marL="609600" indent="-609600" algn="r" eaLnBrk="1" hangingPunct="1">
              <a:lnSpc>
                <a:spcPct val="90000"/>
              </a:lnSpc>
            </a:pPr>
            <a:r>
              <a:rPr lang="en-US" altLang="en-US" sz="1600" smtClean="0">
                <a:ea typeface="ＭＳ Ｐゴシック" panose="020B0600070205080204" pitchFamily="34" charset="-128"/>
              </a:rPr>
              <a:t>Title 5 §53200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Questions on Collegial Consultation</a:t>
            </a:r>
          </a:p>
        </p:txBody>
      </p:sp>
      <p:sp>
        <p:nvSpPr>
          <p:cNvPr id="22530"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Who decides which of the two processes in the regulations, </a:t>
            </a:r>
            <a:r>
              <a:rPr lang="ja-JP" altLang="en-US" smtClean="0">
                <a:ea typeface="ＭＳ Ｐゴシック" panose="020B0600070205080204" pitchFamily="34" charset="-128"/>
              </a:rPr>
              <a:t>“</a:t>
            </a:r>
            <a:r>
              <a:rPr lang="en-US" altLang="ja-JP" smtClean="0">
                <a:ea typeface="ＭＳ Ｐゴシック" panose="020B0600070205080204" pitchFamily="34" charset="-128"/>
              </a:rPr>
              <a:t>rely primarily</a:t>
            </a:r>
            <a:r>
              <a:rPr lang="ja-JP" altLang="en-US" smtClean="0">
                <a:ea typeface="ＭＳ Ｐゴシック" panose="020B0600070205080204" pitchFamily="34" charset="-128"/>
              </a:rPr>
              <a:t>”</a:t>
            </a:r>
            <a:r>
              <a:rPr lang="en-US" altLang="ja-JP" smtClean="0">
                <a:ea typeface="ＭＳ Ｐゴシック" panose="020B0600070205080204" pitchFamily="34" charset="-128"/>
              </a:rPr>
              <a:t> or </a:t>
            </a:r>
            <a:r>
              <a:rPr lang="ja-JP" altLang="en-US" smtClean="0">
                <a:ea typeface="ＭＳ Ｐゴシック" panose="020B0600070205080204" pitchFamily="34" charset="-128"/>
              </a:rPr>
              <a:t>“</a:t>
            </a:r>
            <a:r>
              <a:rPr lang="en-US" altLang="ja-JP" smtClean="0">
                <a:ea typeface="ＭＳ Ｐゴシック" panose="020B0600070205080204" pitchFamily="34" charset="-128"/>
              </a:rPr>
              <a:t>mutual agreement,</a:t>
            </a:r>
            <a:r>
              <a:rPr lang="ja-JP" altLang="en-US" smtClean="0">
                <a:ea typeface="ＭＳ Ｐゴシック" panose="020B0600070205080204" pitchFamily="34" charset="-128"/>
              </a:rPr>
              <a:t>”</a:t>
            </a:r>
            <a:r>
              <a:rPr lang="en-US" altLang="ja-JP" smtClean="0">
                <a:ea typeface="ＭＳ Ｐゴシック" panose="020B0600070205080204" pitchFamily="34" charset="-128"/>
              </a:rPr>
              <a:t> should be used on a given issue? </a:t>
            </a:r>
            <a:endParaRPr lang="en-US" altLang="ja-JP" smtClean="0">
              <a:ea typeface="ＭＳ Ｐゴシック" panose="020B0600070205080204" pitchFamily="34" charset="-128"/>
              <a:cs typeface="Times New Roman" panose="02020603050405020304" pitchFamily="18" charset="0"/>
            </a:endParaRP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Must a local board select only one procedure for addressing all ten of the identified academic and professional matters, or can there be a different approach used for the different matters?</a:t>
            </a:r>
          </a:p>
          <a:p>
            <a:pPr eaLnBrk="1" hangingPunct="1">
              <a:lnSpc>
                <a:spcPct val="90000"/>
              </a:lnSpc>
            </a:pPr>
            <a:endParaRPr lang="en-US" altLang="en-US" sz="200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a:t>
            </a:r>
          </a:p>
        </p:txBody>
      </p:sp>
      <p:sp>
        <p:nvSpPr>
          <p:cNvPr id="43011" name="Rectangle 3"/>
          <p:cNvSpPr>
            <a:spLocks noGrp="1" noChangeArrowheads="1"/>
          </p:cNvSpPr>
          <p:nvPr>
            <p:ph type="body" idx="1"/>
          </p:nvPr>
        </p:nvSpPr>
        <p:spPr/>
        <p:txBody>
          <a:bodyPr/>
          <a:lstStyle/>
          <a:p>
            <a:pPr eaLnBrk="1" hangingPunct="1">
              <a:lnSpc>
                <a:spcPct val="90000"/>
              </a:lnSpc>
            </a:pPr>
            <a:r>
              <a:rPr lang="en-US" altLang="en-US" sz="2400" smtClean="0">
                <a:ea typeface="ＭＳ Ｐゴシック" panose="020B0600070205080204" pitchFamily="34" charset="-128"/>
              </a:rPr>
              <a:t>	</a:t>
            </a:r>
            <a:r>
              <a:rPr lang="en-US" altLang="en-US" smtClean="0">
                <a:ea typeface="ＭＳ Ｐゴシック" panose="020B0600070205080204" pitchFamily="34" charset="-128"/>
              </a:rPr>
              <a:t>(d)(1) Governing board action: </a:t>
            </a:r>
            <a:r>
              <a:rPr lang="en-US" altLang="en-US" b="1" smtClean="0">
                <a:solidFill>
                  <a:schemeClr val="accent1"/>
                </a:solidFill>
                <a:ea typeface="ＭＳ Ｐゴシック" panose="020B0600070205080204" pitchFamily="34" charset="-128"/>
              </a:rPr>
              <a:t>Rely Primarily</a:t>
            </a:r>
            <a:endParaRPr lang="en-US" altLang="en-US" smtClean="0">
              <a:solidFill>
                <a:schemeClr val="accent1"/>
              </a:solidFill>
              <a:ea typeface="ＭＳ Ｐゴシック" panose="020B0600070205080204" pitchFamily="34" charset="-128"/>
            </a:endParaRPr>
          </a:p>
          <a:p>
            <a:pPr lvl="2" eaLnBrk="1" hangingPunct="1">
              <a:lnSpc>
                <a:spcPct val="90000"/>
              </a:lnSpc>
            </a:pPr>
            <a:r>
              <a:rPr lang="en-US" altLang="en-US" b="1" smtClean="0"/>
              <a:t>recommendations of the senate will normally</a:t>
            </a:r>
            <a:r>
              <a:rPr lang="en-US" altLang="en-US" smtClean="0"/>
              <a:t> be accepted</a:t>
            </a:r>
          </a:p>
          <a:p>
            <a:pPr lvl="2" eaLnBrk="1" hangingPunct="1">
              <a:lnSpc>
                <a:spcPct val="90000"/>
              </a:lnSpc>
            </a:pPr>
            <a:r>
              <a:rPr lang="en-US" altLang="en-US" smtClean="0"/>
              <a:t>only in </a:t>
            </a:r>
            <a:r>
              <a:rPr lang="en-US" altLang="en-US" b="1" smtClean="0"/>
              <a:t>exceptional circumstances and for compelling reasons </a:t>
            </a:r>
            <a:r>
              <a:rPr lang="en-US" altLang="en-US" smtClean="0"/>
              <a:t>will the recommendations not be accepted</a:t>
            </a:r>
          </a:p>
          <a:p>
            <a:pPr lvl="2" eaLnBrk="1" hangingPunct="1">
              <a:lnSpc>
                <a:spcPct val="90000"/>
              </a:lnSpc>
            </a:pPr>
            <a:r>
              <a:rPr lang="en-US" altLang="en-US" smtClean="0"/>
              <a:t>If not accepted, board/designee communicate its reasons in writing, if requested				</a:t>
            </a:r>
            <a:r>
              <a:rPr lang="en-US" altLang="en-US" sz="1600" smtClean="0"/>
              <a:t>Title 5 §53200</a:t>
            </a:r>
          </a:p>
          <a:p>
            <a:pPr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a:t>
            </a:r>
          </a:p>
        </p:txBody>
      </p:sp>
      <p:sp>
        <p:nvSpPr>
          <p:cNvPr id="45059" name="Rectangle 3"/>
          <p:cNvSpPr>
            <a:spLocks noGrp="1" noChangeArrowheads="1"/>
          </p:cNvSpPr>
          <p:nvPr>
            <p:ph type="body" idx="1"/>
          </p:nvPr>
        </p:nvSpPr>
        <p:spPr/>
        <p:txBody>
          <a:bodyPr/>
          <a:lstStyle/>
          <a:p>
            <a:pPr marL="457200" indent="-457200" eaLnBrk="1" hangingPunct="1">
              <a:spcBef>
                <a:spcPct val="0"/>
              </a:spcBef>
              <a:buClrTx/>
              <a:buFont typeface="Wingdings" panose="05000000000000000000" pitchFamily="2" charset="2"/>
              <a:buChar char="n"/>
            </a:pPr>
            <a:r>
              <a:rPr lang="en-US" altLang="en-US" smtClean="0">
                <a:ea typeface="ＭＳ Ｐゴシック" panose="020B0600070205080204" pitchFamily="34" charset="-128"/>
              </a:rPr>
              <a:t>A district governing board which chooses the "rely primarily" procedure is normally supposed to accept recommendations of the senate in any of the ten defined areas of "academic and professional matters" unless there are "exceptional circumstances" and "compelling reasons." What do these mean?</a:t>
            </a:r>
          </a:p>
          <a:p>
            <a:pPr marL="457200" indent="-45720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5350" y="228600"/>
            <a:ext cx="7734300" cy="1143000"/>
          </a:xfrm>
        </p:spPr>
        <p:txBody>
          <a:bodyPr/>
          <a:lstStyle/>
          <a:p>
            <a:pPr eaLnBrk="1" hangingPunct="1"/>
            <a:r>
              <a:rPr lang="en-US" altLang="en-US" smtClean="0">
                <a:ea typeface="ＭＳ Ｐゴシック" panose="020B0600070205080204" pitchFamily="34" charset="-128"/>
              </a:rPr>
              <a:t>The California Community College System</a:t>
            </a:r>
          </a:p>
        </p:txBody>
      </p:sp>
      <p:sp>
        <p:nvSpPr>
          <p:cNvPr id="7171" name="Rectangle 3"/>
          <p:cNvSpPr>
            <a:spLocks noGrp="1" noChangeArrowheads="1"/>
          </p:cNvSpPr>
          <p:nvPr>
            <p:ph type="body" idx="1"/>
          </p:nvPr>
        </p:nvSpPr>
        <p:spPr/>
        <p:txBody>
          <a:bodyPr/>
          <a:lstStyle/>
          <a:p>
            <a:pPr eaLnBrk="1" hangingPunct="1">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When did we begin?</a:t>
            </a:r>
          </a:p>
          <a:p>
            <a:pPr eaLnBrk="1" hangingPunct="1">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Where did we begin?</a:t>
            </a:r>
          </a:p>
          <a:p>
            <a:pPr eaLnBrk="1" hangingPunct="1">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What is our mission?</a:t>
            </a:r>
          </a:p>
          <a:p>
            <a:pPr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a:t>
            </a:r>
          </a:p>
        </p:txBody>
      </p:sp>
      <p:sp>
        <p:nvSpPr>
          <p:cNvPr id="47107" name="Rectangle 3"/>
          <p:cNvSpPr>
            <a:spLocks noGrp="1" noChangeArrowheads="1"/>
          </p:cNvSpPr>
          <p:nvPr>
            <p:ph type="body" idx="1"/>
          </p:nvPr>
        </p:nvSpPr>
        <p:spPr/>
        <p:txBody>
          <a:bodyPr/>
          <a:lstStyle/>
          <a:p>
            <a:pPr marL="457200" indent="-457200" eaLnBrk="1" hangingPunct="1">
              <a:spcBef>
                <a:spcPct val="0"/>
              </a:spcBef>
              <a:buClrTx/>
              <a:buFont typeface="Wingdings" panose="05000000000000000000" pitchFamily="2" charset="2"/>
              <a:buChar char="n"/>
            </a:pPr>
            <a:r>
              <a:rPr lang="en-US" altLang="en-US" smtClean="0">
                <a:ea typeface="ＭＳ Ｐゴシック" panose="020B0600070205080204" pitchFamily="34" charset="-128"/>
              </a:rPr>
              <a:t>A district governing board that chooses the "mutual agreement" procedure is supposed to reach written agreement on an issue with the senate.  When may a board act if it is not able to reach mutual agreement with the academic senate?</a:t>
            </a:r>
          </a:p>
          <a:p>
            <a:pPr marL="457200" indent="-45720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a:t>
            </a:r>
          </a:p>
        </p:txBody>
      </p:sp>
      <p:sp>
        <p:nvSpPr>
          <p:cNvPr id="49155" name="Rectangle 3"/>
          <p:cNvSpPr>
            <a:spLocks noGrp="1" noChangeArrowheads="1"/>
          </p:cNvSpPr>
          <p:nvPr>
            <p:ph type="body" idx="1"/>
          </p:nvPr>
        </p:nvSpPr>
        <p:spPr>
          <a:xfrm>
            <a:off x="685800" y="1371600"/>
            <a:ext cx="8001000" cy="4724400"/>
          </a:xfrm>
        </p:spPr>
        <p:txBody>
          <a:bodyPr/>
          <a:lstStyle/>
          <a:p>
            <a:pPr eaLnBrk="1" hangingPunct="1">
              <a:lnSpc>
                <a:spcPct val="90000"/>
              </a:lnSpc>
            </a:pPr>
            <a:r>
              <a:rPr lang="en-US" altLang="en-US" sz="2400" smtClean="0">
                <a:ea typeface="ＭＳ Ｐゴシック" panose="020B0600070205080204" pitchFamily="34" charset="-128"/>
              </a:rPr>
              <a:t>	(d)(2) Governing board action: </a:t>
            </a:r>
            <a:r>
              <a:rPr lang="en-US" altLang="en-US" sz="2400" b="1" smtClean="0">
                <a:solidFill>
                  <a:schemeClr val="accent1"/>
                </a:solidFill>
                <a:ea typeface="ＭＳ Ｐゴシック" panose="020B0600070205080204" pitchFamily="34" charset="-128"/>
              </a:rPr>
              <a:t>Mutual Agreement</a:t>
            </a:r>
          </a:p>
          <a:p>
            <a:pPr lvl="1" eaLnBrk="1" hangingPunct="1">
              <a:lnSpc>
                <a:spcPct val="90000"/>
              </a:lnSpc>
            </a:pPr>
            <a:r>
              <a:rPr lang="en-US" altLang="en-US" sz="2400" b="1" smtClean="0"/>
              <a:t>If agreement not reached, existing policy remains in effect unless </a:t>
            </a:r>
          </a:p>
          <a:p>
            <a:pPr lvl="2" eaLnBrk="1" hangingPunct="1">
              <a:lnSpc>
                <a:spcPct val="90000"/>
              </a:lnSpc>
            </a:pPr>
            <a:r>
              <a:rPr lang="en-US" altLang="en-US" sz="2400" b="1" smtClean="0"/>
              <a:t>exposure to legal liability </a:t>
            </a:r>
          </a:p>
          <a:p>
            <a:pPr lvl="2" eaLnBrk="1" hangingPunct="1">
              <a:lnSpc>
                <a:spcPct val="90000"/>
              </a:lnSpc>
            </a:pPr>
            <a:r>
              <a:rPr lang="en-US" altLang="en-US" sz="2400" b="1" smtClean="0"/>
              <a:t>or substantial fiscal hardship. </a:t>
            </a:r>
          </a:p>
          <a:p>
            <a:pPr lvl="1" eaLnBrk="1" hangingPunct="1">
              <a:lnSpc>
                <a:spcPct val="90000"/>
              </a:lnSpc>
            </a:pPr>
            <a:r>
              <a:rPr lang="en-US" altLang="en-US" sz="2400" smtClean="0"/>
              <a:t>If no policy or existing policy creates exposure to legal liability or substantial fiscal hardship</a:t>
            </a:r>
          </a:p>
          <a:p>
            <a:pPr lvl="2" eaLnBrk="1" hangingPunct="1">
              <a:lnSpc>
                <a:spcPct val="90000"/>
              </a:lnSpc>
            </a:pPr>
            <a:r>
              <a:rPr lang="en-US" altLang="en-US" sz="2400" smtClean="0"/>
              <a:t> board may act if agreement not reached</a:t>
            </a:r>
          </a:p>
          <a:p>
            <a:pPr lvl="2" eaLnBrk="1" hangingPunct="1">
              <a:lnSpc>
                <a:spcPct val="90000"/>
              </a:lnSpc>
            </a:pPr>
            <a:r>
              <a:rPr lang="en-US" altLang="en-US" sz="2400" smtClean="0"/>
              <a:t>if good faith effort first</a:t>
            </a:r>
          </a:p>
          <a:p>
            <a:pPr lvl="2" eaLnBrk="1" hangingPunct="1">
              <a:lnSpc>
                <a:spcPct val="90000"/>
              </a:lnSpc>
            </a:pPr>
            <a:r>
              <a:rPr lang="en-US" altLang="en-US" sz="2400" smtClean="0"/>
              <a:t>only for compelling legal, fiscal, or organizational reasons</a:t>
            </a:r>
          </a:p>
          <a:p>
            <a:pPr lvl="1" algn="r" eaLnBrk="1" hangingPunct="1">
              <a:lnSpc>
                <a:spcPct val="90000"/>
              </a:lnSpc>
              <a:buFont typeface="Wingdings" panose="05000000000000000000" pitchFamily="2" charset="2"/>
              <a:buNone/>
            </a:pPr>
            <a:r>
              <a:rPr lang="en-US" altLang="en-US" sz="1800" smtClean="0"/>
              <a:t>	Title 5 §53200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Important Notes on Collegial Consultation</a:t>
            </a:r>
          </a:p>
        </p:txBody>
      </p:sp>
      <p:sp>
        <p:nvSpPr>
          <p:cNvPr id="51203"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The Board has the final say</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The Board is never prohibited from acting</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“Exceptional circumstances” and "compelling reasons" vs. "compelling legal, fiscal, or organizational reasons" </a:t>
            </a:r>
          </a:p>
          <a:p>
            <a:pPr eaLnBrk="1" hangingPunct="1">
              <a:lnSpc>
                <a:spcPct val="90000"/>
              </a:lnSpc>
              <a:spcBef>
                <a:spcPct val="10000"/>
              </a:spcBef>
              <a:spcAft>
                <a:spcPct val="50000"/>
              </a:spcAft>
              <a:buClr>
                <a:srgbClr val="000000"/>
              </a:buClr>
              <a:buFont typeface="Wingdings" panose="05000000000000000000" pitchFamily="2" charset="2"/>
              <a:buChar char="n"/>
            </a:pPr>
            <a:endParaRPr lang="en-US" altLang="en-US" smtClean="0">
              <a:ea typeface="ＭＳ Ｐゴシック" panose="020B0600070205080204" pitchFamily="34" charset="-128"/>
            </a:endParaRPr>
          </a:p>
          <a:p>
            <a:pPr eaLnBrk="1" hangingPunct="1">
              <a:lnSpc>
                <a:spcPct val="90000"/>
              </a:lnSpc>
            </a:pPr>
            <a:endParaRPr lang="en-US" altLang="en-US" sz="20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24161750" indent="-24161750" eaLnBrk="1" hangingPunct="1"/>
            <a:r>
              <a:rPr lang="en-US" altLang="en-US" smtClean="0">
                <a:ea typeface="ＭＳ Ｐゴシック" panose="020B0600070205080204" pitchFamily="34" charset="-128"/>
              </a:rPr>
              <a:t>Regulation: Academic Senates (§53200)</a:t>
            </a:r>
          </a:p>
        </p:txBody>
      </p:sp>
      <p:sp>
        <p:nvSpPr>
          <p:cNvPr id="53251" name="Rectangle 3"/>
          <p:cNvSpPr>
            <a:spLocks noGrp="1" noChangeArrowheads="1"/>
          </p:cNvSpPr>
          <p:nvPr>
            <p:ph type="body" idx="1"/>
          </p:nvPr>
        </p:nvSpPr>
        <p:spPr/>
        <p:txBody>
          <a:bodyPr/>
          <a:lstStyle/>
          <a:p>
            <a:pPr marL="457200" lvl="1" indent="-342900" eaLnBrk="1" hangingPunct="1">
              <a:lnSpc>
                <a:spcPct val="80000"/>
              </a:lnSpc>
              <a:buFont typeface="Wingdings" panose="05000000000000000000" pitchFamily="2" charset="2"/>
              <a:buNone/>
            </a:pPr>
            <a:r>
              <a:rPr lang="en-US" altLang="en-US" sz="2400" b="1" smtClean="0">
                <a:solidFill>
                  <a:schemeClr val="accent1"/>
                </a:solidFill>
              </a:rPr>
              <a:t>Academic and professional matters</a:t>
            </a:r>
            <a:r>
              <a:rPr lang="en-US" altLang="en-US" sz="2400" smtClean="0"/>
              <a:t> means the following policy development and implementation matters: </a:t>
            </a:r>
          </a:p>
          <a:p>
            <a:pPr marL="457200" lvl="1" indent="-342900" eaLnBrk="1" hangingPunct="1">
              <a:lnSpc>
                <a:spcPct val="80000"/>
              </a:lnSpc>
            </a:pPr>
            <a:endParaRPr lang="en-US" altLang="en-US" sz="2400" smtClean="0"/>
          </a:p>
          <a:p>
            <a:pPr marL="457200" lvl="1" indent="-342900" eaLnBrk="1" hangingPunct="1">
              <a:lnSpc>
                <a:spcPct val="80000"/>
              </a:lnSpc>
              <a:buFont typeface="Arial" panose="020B0604020202020204" pitchFamily="34" charset="0"/>
              <a:buAutoNum type="arabicPeriod"/>
            </a:pPr>
            <a:r>
              <a:rPr lang="en-US" altLang="en-US" sz="2400" smtClean="0"/>
              <a:t>Degree and certificate requirements</a:t>
            </a:r>
          </a:p>
          <a:p>
            <a:pPr marL="457200" lvl="1" indent="-342900" eaLnBrk="1" hangingPunct="1">
              <a:lnSpc>
                <a:spcPct val="80000"/>
              </a:lnSpc>
              <a:buFont typeface="Arial" panose="020B0604020202020204" pitchFamily="34" charset="0"/>
              <a:buAutoNum type="arabicPeriod"/>
            </a:pPr>
            <a:r>
              <a:rPr lang="en-US" altLang="en-US" sz="2400" smtClean="0"/>
              <a:t>Curriculum, including establishing prerequisites and placing courses within disciplines</a:t>
            </a:r>
          </a:p>
          <a:p>
            <a:pPr marL="457200" lvl="1" indent="-342900" eaLnBrk="1" hangingPunct="1">
              <a:lnSpc>
                <a:spcPct val="80000"/>
              </a:lnSpc>
              <a:buFont typeface="Arial" panose="020B0604020202020204" pitchFamily="34" charset="0"/>
              <a:buAutoNum type="arabicPeriod"/>
            </a:pPr>
            <a:r>
              <a:rPr lang="en-US" altLang="en-US" sz="2400" smtClean="0"/>
              <a:t>Grading policies</a:t>
            </a:r>
          </a:p>
          <a:p>
            <a:pPr marL="457200" lvl="1" indent="-342900" eaLnBrk="1" hangingPunct="1">
              <a:lnSpc>
                <a:spcPct val="80000"/>
              </a:lnSpc>
              <a:buFont typeface="Arial" panose="020B0604020202020204" pitchFamily="34" charset="0"/>
              <a:buAutoNum type="arabicPeriod"/>
            </a:pPr>
            <a:r>
              <a:rPr lang="en-US" altLang="en-US" sz="2400" smtClean="0"/>
              <a:t>Educational program development</a:t>
            </a:r>
          </a:p>
          <a:p>
            <a:pPr marL="457200" lvl="1" indent="-342900" eaLnBrk="1" hangingPunct="1">
              <a:lnSpc>
                <a:spcPct val="80000"/>
              </a:lnSpc>
              <a:buFont typeface="Arial" panose="020B0604020202020204" pitchFamily="34" charset="0"/>
              <a:buAutoNum type="arabicPeriod"/>
            </a:pPr>
            <a:r>
              <a:rPr lang="en-US" altLang="en-US" sz="2400" smtClean="0"/>
              <a:t>Standards or policies regarding student preparation and success</a:t>
            </a:r>
          </a:p>
          <a:p>
            <a:pPr marL="457200" lvl="1" indent="-342900" eaLnBrk="1" hangingPunct="1">
              <a:lnSpc>
                <a:spcPct val="80000"/>
              </a:lnSpc>
              <a:buFont typeface="Wingdings" panose="05000000000000000000" pitchFamily="2" charset="2"/>
              <a:buNone/>
            </a:pPr>
            <a:r>
              <a:rPr lang="en-US" altLang="en-US" sz="1600" smtClean="0"/>
              <a:t>			</a:t>
            </a:r>
          </a:p>
          <a:p>
            <a:pPr marL="457200" lvl="1" indent="-342900" algn="r" eaLnBrk="1" hangingPunct="1">
              <a:lnSpc>
                <a:spcPct val="80000"/>
              </a:lnSpc>
              <a:buFont typeface="Wingdings" panose="05000000000000000000" pitchFamily="2" charset="2"/>
              <a:buNone/>
            </a:pPr>
            <a:r>
              <a:rPr lang="en-US" altLang="en-US" sz="1600" smtClean="0"/>
              <a:t>Title 5 §53200</a:t>
            </a:r>
          </a:p>
          <a:p>
            <a:pPr marL="0" indent="0"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 (§53200)</a:t>
            </a:r>
          </a:p>
        </p:txBody>
      </p:sp>
      <p:sp>
        <p:nvSpPr>
          <p:cNvPr id="55299" name="Rectangle 3"/>
          <p:cNvSpPr>
            <a:spLocks noGrp="1" noChangeArrowheads="1"/>
          </p:cNvSpPr>
          <p:nvPr>
            <p:ph type="body" idx="1"/>
          </p:nvPr>
        </p:nvSpPr>
        <p:spPr/>
        <p:txBody>
          <a:bodyPr/>
          <a:lstStyle/>
          <a:p>
            <a:pPr marL="457200" lvl="1" indent="-342900" eaLnBrk="1" hangingPunct="1">
              <a:lnSpc>
                <a:spcPct val="80000"/>
              </a:lnSpc>
              <a:buFont typeface="Wingdings" panose="05000000000000000000" pitchFamily="2" charset="2"/>
              <a:buNone/>
            </a:pPr>
            <a:r>
              <a:rPr lang="en-US" altLang="en-US" sz="2400" b="1" smtClean="0">
                <a:solidFill>
                  <a:schemeClr val="accent1"/>
                </a:solidFill>
              </a:rPr>
              <a:t>Academic and professional matters</a:t>
            </a:r>
            <a:r>
              <a:rPr lang="en-US" altLang="en-US" sz="2400" smtClean="0"/>
              <a:t> means the following policy development and implementation matters: </a:t>
            </a:r>
          </a:p>
          <a:p>
            <a:pPr marL="457200" lvl="1" indent="-342900" eaLnBrk="1" hangingPunct="1">
              <a:lnSpc>
                <a:spcPct val="80000"/>
              </a:lnSpc>
              <a:buFont typeface="Arial" panose="020B0604020202020204" pitchFamily="34" charset="0"/>
              <a:buAutoNum type="arabicPeriod" startAt="6"/>
            </a:pPr>
            <a:r>
              <a:rPr lang="en-US" altLang="en-US" sz="2400" smtClean="0"/>
              <a:t>District and college governance structures, as related to faculty roles</a:t>
            </a:r>
          </a:p>
          <a:p>
            <a:pPr marL="457200" lvl="1" indent="-342900" eaLnBrk="1" hangingPunct="1">
              <a:lnSpc>
                <a:spcPct val="80000"/>
              </a:lnSpc>
              <a:buFont typeface="Arial" panose="020B0604020202020204" pitchFamily="34" charset="0"/>
              <a:buAutoNum type="arabicPeriod" startAt="6"/>
            </a:pPr>
            <a:r>
              <a:rPr lang="en-US" altLang="en-US" sz="2400" smtClean="0"/>
              <a:t>Faculty roles and involvement in accreditation processes, including self study and annual reports</a:t>
            </a:r>
          </a:p>
          <a:p>
            <a:pPr marL="457200" lvl="1" indent="-342900" eaLnBrk="1" hangingPunct="1">
              <a:lnSpc>
                <a:spcPct val="80000"/>
              </a:lnSpc>
              <a:buFont typeface="Arial" panose="020B0604020202020204" pitchFamily="34" charset="0"/>
              <a:buAutoNum type="arabicPeriod" startAt="6"/>
            </a:pPr>
            <a:r>
              <a:rPr lang="en-US" altLang="en-US" sz="2400" smtClean="0"/>
              <a:t>Policies for faculty professional development activities</a:t>
            </a:r>
          </a:p>
          <a:p>
            <a:pPr marL="457200" lvl="1" indent="-342900" eaLnBrk="1" hangingPunct="1">
              <a:lnSpc>
                <a:spcPct val="80000"/>
              </a:lnSpc>
              <a:buFont typeface="Arial" panose="020B0604020202020204" pitchFamily="34" charset="0"/>
              <a:buAutoNum type="arabicPeriod" startAt="6"/>
            </a:pPr>
            <a:r>
              <a:rPr lang="en-US" altLang="en-US" sz="2400" smtClean="0"/>
              <a:t>Processes for program review</a:t>
            </a:r>
          </a:p>
          <a:p>
            <a:pPr marL="457200" lvl="1" indent="-342900" eaLnBrk="1" hangingPunct="1">
              <a:lnSpc>
                <a:spcPct val="80000"/>
              </a:lnSpc>
              <a:buFont typeface="Arial" panose="020B0604020202020204" pitchFamily="34" charset="0"/>
              <a:buAutoNum type="arabicPeriod" startAt="6"/>
            </a:pPr>
            <a:r>
              <a:rPr lang="en-US" altLang="en-US" sz="2400" smtClean="0"/>
              <a:t>Processes for institutional planning and budget development, and…</a:t>
            </a:r>
            <a:endParaRPr lang="en-US" altLang="en-US" sz="1600" smtClean="0"/>
          </a:p>
          <a:p>
            <a:pPr marL="0" indent="0"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Questions on Collegial Consultation</a:t>
            </a:r>
          </a:p>
        </p:txBody>
      </p:sp>
      <p:sp>
        <p:nvSpPr>
          <p:cNvPr id="57347" name="Rectangle 3"/>
          <p:cNvSpPr>
            <a:spLocks noGrp="1" noChangeArrowheads="1"/>
          </p:cNvSpPr>
          <p:nvPr>
            <p:ph type="body" idx="1"/>
          </p:nvPr>
        </p:nvSpPr>
        <p:spPr/>
        <p:txBody>
          <a:bodyPr/>
          <a:lstStyle/>
          <a:p>
            <a:pPr marL="0" indent="0" eaLnBrk="1" hangingPunct="1">
              <a:spcBef>
                <a:spcPct val="0"/>
              </a:spcBef>
              <a:buClrTx/>
              <a:buSzTx/>
              <a:buFontTx/>
              <a:buNone/>
            </a:pPr>
            <a:r>
              <a:rPr lang="en-US" altLang="en-US" smtClean="0">
                <a:ea typeface="ＭＳ Ｐゴシック" panose="020B0600070205080204" pitchFamily="34" charset="-128"/>
              </a:rPr>
              <a:t>One of the ten areas of "academic and professional matters" is "processes for institutional planning and budget development." </a:t>
            </a:r>
            <a:br>
              <a:rPr lang="en-US" altLang="en-US" smtClean="0">
                <a:ea typeface="ＭＳ Ｐゴシック" panose="020B0600070205080204" pitchFamily="34" charset="-128"/>
              </a:rPr>
            </a:br>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mtClean="0">
                <a:ea typeface="ＭＳ Ｐゴシック" panose="020B0600070205080204" pitchFamily="34" charset="-128"/>
              </a:rPr>
              <a:t>Does this regulation relate to the institutional plans and budgets themselves, or only to the process by which plans and budgets are developed for presentation to the board?</a:t>
            </a:r>
          </a:p>
          <a:p>
            <a:pPr marL="0" indent="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 (§53200)</a:t>
            </a:r>
          </a:p>
        </p:txBody>
      </p:sp>
      <p:sp>
        <p:nvSpPr>
          <p:cNvPr id="59395" name="Rectangle 3"/>
          <p:cNvSpPr>
            <a:spLocks noGrp="1" noChangeArrowheads="1"/>
          </p:cNvSpPr>
          <p:nvPr>
            <p:ph type="body" idx="1"/>
          </p:nvPr>
        </p:nvSpPr>
        <p:spPr/>
        <p:txBody>
          <a:bodyPr/>
          <a:lstStyle/>
          <a:p>
            <a:pPr marL="457200" lvl="1" indent="-342900" eaLnBrk="1" hangingPunct="1">
              <a:lnSpc>
                <a:spcPct val="80000"/>
              </a:lnSpc>
              <a:buFont typeface="Wingdings" panose="05000000000000000000" pitchFamily="2" charset="2"/>
              <a:buNone/>
            </a:pPr>
            <a:r>
              <a:rPr lang="en-US" altLang="en-US" sz="2400" b="1" smtClean="0">
                <a:solidFill>
                  <a:schemeClr val="accent1"/>
                </a:solidFill>
              </a:rPr>
              <a:t>Academic and professional matters</a:t>
            </a:r>
            <a:r>
              <a:rPr lang="en-US" altLang="en-US" sz="2400" smtClean="0"/>
              <a:t> means the following policy development and implementation matters: </a:t>
            </a:r>
          </a:p>
          <a:p>
            <a:pPr marL="457200" lvl="1" indent="-342900" eaLnBrk="1" hangingPunct="1">
              <a:lnSpc>
                <a:spcPct val="80000"/>
              </a:lnSpc>
            </a:pPr>
            <a:endParaRPr lang="en-US" altLang="en-US" sz="2400" smtClean="0"/>
          </a:p>
          <a:p>
            <a:pPr marL="457200" lvl="1" indent="-342900" eaLnBrk="1" hangingPunct="1">
              <a:lnSpc>
                <a:spcPct val="80000"/>
              </a:lnSpc>
              <a:buFont typeface="Wingdings" panose="05000000000000000000" pitchFamily="2" charset="2"/>
              <a:buNone/>
            </a:pP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Plus one</a:t>
            </a: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a:t>
            </a:r>
          </a:p>
          <a:p>
            <a:pPr marL="457200" lvl="1" indent="-342900" eaLnBrk="1" hangingPunct="1">
              <a:lnSpc>
                <a:spcPct val="80000"/>
              </a:lnSpc>
              <a:buFont typeface="Wingdings" panose="05000000000000000000" pitchFamily="2" charset="2"/>
              <a:buNone/>
            </a:pPr>
            <a:r>
              <a:rPr lang="en-US" altLang="en-US" sz="2400" smtClean="0"/>
              <a:t>	Other academic and professional matters as mutually agreed upon between the governing board and the academic senate. 			</a:t>
            </a:r>
          </a:p>
          <a:p>
            <a:pPr marL="0" indent="0"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71550" y="255588"/>
            <a:ext cx="7734300" cy="1143000"/>
          </a:xfrm>
        </p:spPr>
        <p:txBody>
          <a:bodyPr/>
          <a:lstStyle/>
          <a:p>
            <a:pPr eaLnBrk="1" hangingPunct="1"/>
            <a:r>
              <a:rPr lang="en-US" altLang="en-US" smtClean="0">
                <a:ea typeface="ＭＳ Ｐゴシック" panose="020B0600070205080204" pitchFamily="34" charset="-128"/>
              </a:rPr>
              <a:t>Other Legal Provisions Related to Faculty</a:t>
            </a:r>
          </a:p>
        </p:txBody>
      </p:sp>
      <p:sp>
        <p:nvSpPr>
          <p:cNvPr id="66563" name="Rectangle 3"/>
          <p:cNvSpPr>
            <a:spLocks noGrp="1" noChangeArrowheads="1"/>
          </p:cNvSpPr>
          <p:nvPr>
            <p:ph type="body" idx="1"/>
          </p:nvPr>
        </p:nvSpPr>
        <p:spPr/>
        <p:txBody>
          <a:bodyPr/>
          <a:lstStyle/>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Curriculum Committee</a:t>
            </a:r>
            <a:r>
              <a:rPr lang="en-US" altLang="en-US" sz="2400" smtClean="0">
                <a:ea typeface="ＭＳ Ｐゴシック" panose="020B0600070205080204" pitchFamily="34" charset="-128"/>
              </a:rPr>
              <a:t>: Established by mutual agreement of administration and senate </a:t>
            </a:r>
          </a:p>
          <a:p>
            <a:pPr algn="r" eaLnBrk="1" hangingPunct="1">
              <a:lnSpc>
                <a:spcPct val="80000"/>
              </a:lnSpc>
            </a:pPr>
            <a:r>
              <a:rPr lang="en-US" altLang="en-US" sz="1800" smtClean="0">
                <a:ea typeface="ＭＳ Ｐゴシック" panose="020B0600070205080204" pitchFamily="34" charset="-128"/>
              </a:rPr>
              <a:t>Title 5 §55002</a:t>
            </a:r>
          </a:p>
          <a:p>
            <a:pPr eaLnBrk="1" hangingPunct="1">
              <a:lnSpc>
                <a:spcPct val="80000"/>
              </a:lnSpc>
            </a:pPr>
            <a:endParaRPr lang="en-US" altLang="en-US" sz="1800" smtClean="0">
              <a:ea typeface="ＭＳ Ｐゴシック" panose="020B0600070205080204" pitchFamily="34" charset="-128"/>
            </a:endParaRPr>
          </a:p>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Administrator Retreat Rights</a:t>
            </a:r>
            <a:r>
              <a:rPr lang="en-US" altLang="en-US" sz="2400" smtClean="0">
                <a:ea typeface="ＭＳ Ｐゴシック" panose="020B0600070205080204" pitchFamily="34" charset="-128"/>
              </a:rPr>
              <a:t>: Process agreed upon jointly; board to rely primarily upon the advice and judgment of the academic senate to determine that the administrator possesses minimum qualifications for employment as a faculty member </a:t>
            </a:r>
          </a:p>
          <a:p>
            <a:pPr algn="r" eaLnBrk="1" hangingPunct="1">
              <a:lnSpc>
                <a:spcPct val="80000"/>
              </a:lnSpc>
            </a:pPr>
            <a:r>
              <a:rPr lang="en-US" altLang="en-US" sz="1800" smtClean="0">
                <a:ea typeface="ＭＳ Ｐゴシック" panose="020B0600070205080204" pitchFamily="34" charset="-128"/>
              </a:rPr>
              <a:t>Ed Code §87458</a:t>
            </a:r>
          </a:p>
          <a:p>
            <a:pPr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71550" y="255588"/>
            <a:ext cx="7734300" cy="1143000"/>
          </a:xfrm>
        </p:spPr>
        <p:txBody>
          <a:bodyPr/>
          <a:lstStyle/>
          <a:p>
            <a:pPr eaLnBrk="1" hangingPunct="1"/>
            <a:r>
              <a:rPr lang="en-US" altLang="en-US" smtClean="0">
                <a:ea typeface="ＭＳ Ｐゴシック" panose="020B0600070205080204" pitchFamily="34" charset="-128"/>
              </a:rPr>
              <a:t>Other Legal Provisions Related to Faculty</a:t>
            </a:r>
          </a:p>
        </p:txBody>
      </p:sp>
      <p:sp>
        <p:nvSpPr>
          <p:cNvPr id="68611" name="Rectangle 3"/>
          <p:cNvSpPr>
            <a:spLocks noGrp="1" noChangeArrowheads="1"/>
          </p:cNvSpPr>
          <p:nvPr>
            <p:ph type="body" idx="1"/>
          </p:nvPr>
        </p:nvSpPr>
        <p:spPr/>
        <p:txBody>
          <a:bodyPr/>
          <a:lstStyle/>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Appointments to College Bodies</a:t>
            </a:r>
            <a:r>
              <a:rPr lang="en-US" altLang="en-US" sz="2400" smtClean="0">
                <a:ea typeface="ＭＳ Ｐゴシック" panose="020B0600070205080204" pitchFamily="34" charset="-128"/>
              </a:rPr>
              <a:t>: The appointment of faculty members to serve on college or district committees, task forces, or other groups dealing with academic and professional matters, shall be made, after consultation with the chief executive officer or his or her designee, by the academic senate. Notwithstanding this subsection, the collective bargaining representative may seek to appoint faculty members to committees, task forces, or other groups.</a:t>
            </a:r>
          </a:p>
          <a:p>
            <a:pPr algn="r" eaLnBrk="1" hangingPunct="1">
              <a:lnSpc>
                <a:spcPct val="80000"/>
              </a:lnSpc>
            </a:pPr>
            <a:r>
              <a:rPr lang="en-US" altLang="en-US" sz="1800" smtClean="0">
                <a:ea typeface="ＭＳ Ｐゴシック" panose="020B0600070205080204" pitchFamily="34" charset="-128"/>
              </a:rPr>
              <a:t>Title 5 §53203 (f)</a:t>
            </a:r>
          </a:p>
          <a:p>
            <a:pPr eaLnBrk="1" hangingPunct="1">
              <a:lnSpc>
                <a:spcPct val="80000"/>
              </a:lnSpc>
            </a:pPr>
            <a:endParaRPr lang="en-US" altLang="en-US" sz="1800" smtClean="0">
              <a:ea typeface="ＭＳ Ｐゴシック" panose="020B0600070205080204" pitchFamily="34" charset="-128"/>
            </a:endParaRPr>
          </a:p>
          <a:p>
            <a:pPr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9163" y="320675"/>
            <a:ext cx="7734300" cy="1143000"/>
          </a:xfrm>
        </p:spPr>
        <p:txBody>
          <a:bodyPr/>
          <a:lstStyle/>
          <a:p>
            <a:pPr eaLnBrk="1" hangingPunct="1"/>
            <a:r>
              <a:rPr lang="en-US" altLang="en-US" smtClean="0">
                <a:ea typeface="ＭＳ Ｐゴシック" panose="020B0600070205080204" pitchFamily="34" charset="-128"/>
              </a:rPr>
              <a:t>Other Legal Provisions Related to Faculty</a:t>
            </a:r>
          </a:p>
        </p:txBody>
      </p:sp>
      <p:sp>
        <p:nvSpPr>
          <p:cNvPr id="70659" name="Rectangle 3"/>
          <p:cNvSpPr>
            <a:spLocks noGrp="1" noChangeArrowheads="1"/>
          </p:cNvSpPr>
          <p:nvPr>
            <p:ph type="body" idx="1"/>
          </p:nvPr>
        </p:nvSpPr>
        <p:spPr/>
        <p:txBody>
          <a:bodyPr/>
          <a:lstStyle/>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Equivalencies to Minimum Qualifications</a:t>
            </a:r>
            <a:r>
              <a:rPr lang="en-US" altLang="en-US" sz="2400" smtClean="0">
                <a:ea typeface="ＭＳ Ｐゴシック" panose="020B0600070205080204" pitchFamily="34" charset="-128"/>
              </a:rPr>
              <a:t>: Process, criteria and standards agreed upon jointly by board designee and academic senate</a:t>
            </a:r>
          </a:p>
          <a:p>
            <a:pPr algn="r" eaLnBrk="1" hangingPunct="1">
              <a:lnSpc>
                <a:spcPct val="90000"/>
              </a:lnSpc>
            </a:pPr>
            <a:r>
              <a:rPr lang="en-US" altLang="en-US" sz="1800" smtClean="0">
                <a:ea typeface="ＭＳ Ｐゴシック" panose="020B0600070205080204" pitchFamily="34" charset="-128"/>
              </a:rPr>
              <a:t>Ed Code §87359</a:t>
            </a:r>
          </a:p>
          <a:p>
            <a:pPr algn="r" eaLnBrk="1" hangingPunct="1">
              <a:lnSpc>
                <a:spcPct val="90000"/>
              </a:lnSpc>
            </a:pPr>
            <a:endParaRPr lang="en-US" altLang="en-US" sz="1800" smtClean="0">
              <a:ea typeface="ＭＳ Ｐゴシック" panose="020B0600070205080204" pitchFamily="34" charset="-128"/>
            </a:endParaRPr>
          </a:p>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Faculty Hiring</a:t>
            </a:r>
            <a:r>
              <a:rPr lang="en-US" altLang="en-US" sz="2400" b="1" smtClean="0">
                <a:ea typeface="ＭＳ Ｐゴシック" panose="020B0600070205080204" pitchFamily="34" charset="-128"/>
              </a:rPr>
              <a:t>: </a:t>
            </a:r>
            <a:r>
              <a:rPr lang="en-US" altLang="en-US" sz="2400" smtClean="0">
                <a:ea typeface="ＭＳ Ｐゴシック" panose="020B0600070205080204" pitchFamily="34" charset="-128"/>
              </a:rPr>
              <a:t>Criteria, policies and procedures shall be agreed upon jointly by board designee and academic senate </a:t>
            </a:r>
          </a:p>
          <a:p>
            <a:pPr algn="r" eaLnBrk="1" hangingPunct="1">
              <a:lnSpc>
                <a:spcPct val="90000"/>
              </a:lnSpc>
            </a:pPr>
            <a:r>
              <a:rPr lang="en-US" altLang="en-US" sz="1800" smtClean="0">
                <a:ea typeface="ＭＳ Ｐゴシック" panose="020B0600070205080204" pitchFamily="34" charset="-128"/>
              </a:rPr>
              <a:t>Ed Code §87360</a:t>
            </a:r>
          </a:p>
          <a:p>
            <a:pPr eaLnBrk="1" hangingPunct="1">
              <a:lnSpc>
                <a:spcPct val="9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 Little Bit of History—The CCC Mission</a:t>
            </a:r>
          </a:p>
        </p:txBody>
      </p:sp>
      <p:sp>
        <p:nvSpPr>
          <p:cNvPr id="9219" name="Rectangle 3"/>
          <p:cNvSpPr>
            <a:spLocks noGrp="1" noChangeArrowheads="1"/>
          </p:cNvSpPr>
          <p:nvPr>
            <p:ph type="body" idx="1"/>
          </p:nvPr>
        </p:nvSpPr>
        <p:spPr>
          <a:xfrm>
            <a:off x="1524000" y="1600200"/>
            <a:ext cx="7162800" cy="4495800"/>
          </a:xfrm>
        </p:spPr>
        <p:txBody>
          <a:bodyPr/>
          <a:lstStyle/>
          <a:p>
            <a:pPr eaLnBrk="1" hangingPunct="1">
              <a:buClrTx/>
              <a:buFont typeface="Wingdings" panose="05000000000000000000" pitchFamily="2" charset="2"/>
              <a:buChar char="n"/>
            </a:pPr>
            <a:r>
              <a:rPr lang="ja-JP" altLang="en-US" smtClean="0">
                <a:ea typeface="ＭＳ Ｐゴシック" panose="020B0600070205080204" pitchFamily="34" charset="-128"/>
              </a:rPr>
              <a:t>“</a:t>
            </a:r>
            <a:r>
              <a:rPr lang="en-US" altLang="ja-JP" smtClean="0">
                <a:ea typeface="ＭＳ Ｐゴシック" panose="020B0600070205080204" pitchFamily="34" charset="-128"/>
              </a:rPr>
              <a:t>Public Junior Colleges</a:t>
            </a:r>
            <a:r>
              <a:rPr lang="ja-JP" altLang="en-US" smtClean="0">
                <a:ea typeface="ＭＳ Ｐゴシック" panose="020B0600070205080204" pitchFamily="34" charset="-128"/>
              </a:rPr>
              <a:t>”</a:t>
            </a:r>
            <a:r>
              <a:rPr lang="en-US" altLang="ja-JP" smtClean="0">
                <a:ea typeface="ＭＳ Ｐゴシック" panose="020B0600070205080204" pitchFamily="34" charset="-128"/>
              </a:rPr>
              <a:t> established in California to teach the first two years of university study for high school graduates. </a:t>
            </a:r>
          </a:p>
          <a:p>
            <a:pPr eaLnBrk="1" hangingPunct="1">
              <a:buClrTx/>
              <a:buFont typeface="Wingdings" panose="05000000000000000000" pitchFamily="2" charset="2"/>
              <a:buChar char="n"/>
            </a:pPr>
            <a:r>
              <a:rPr lang="en-US" altLang="en-US" smtClean="0">
                <a:ea typeface="ＭＳ Ｐゴシック" panose="020B0600070205080204" pitchFamily="34" charset="-128"/>
              </a:rPr>
              <a:t>Training in </a:t>
            </a:r>
            <a:r>
              <a:rPr lang="ja-JP" altLang="en-US" smtClean="0">
                <a:ea typeface="ＭＳ Ｐゴシック" panose="020B0600070205080204" pitchFamily="34" charset="-128"/>
              </a:rPr>
              <a:t>“</a:t>
            </a:r>
            <a:r>
              <a:rPr lang="en-US" altLang="ja-JP" smtClean="0">
                <a:ea typeface="ＭＳ Ｐゴシック" panose="020B0600070205080204" pitchFamily="34" charset="-128"/>
              </a:rPr>
              <a:t>mechanical and industry arts, household economy, agriculture, civic education and commerce</a:t>
            </a:r>
            <a:r>
              <a:rPr lang="ja-JP" altLang="en-US" smtClean="0">
                <a:ea typeface="ＭＳ Ｐゴシック" panose="020B0600070205080204" pitchFamily="34" charset="-128"/>
              </a:rPr>
              <a:t>”</a:t>
            </a:r>
            <a:r>
              <a:rPr lang="en-US" altLang="ja-JP" smtClean="0">
                <a:ea typeface="ＭＳ Ｐゴシック" panose="020B0600070205080204" pitchFamily="34" charset="-128"/>
              </a:rPr>
              <a:t> added to mission.</a:t>
            </a:r>
            <a:endParaRPr lang="en-US" altLang="ja-JP" i="1"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p:txBody>
      </p:sp>
      <p:sp>
        <p:nvSpPr>
          <p:cNvPr id="9220" name="Text Box 4"/>
          <p:cNvSpPr txBox="1">
            <a:spLocks noChangeArrowheads="1"/>
          </p:cNvSpPr>
          <p:nvPr/>
        </p:nvSpPr>
        <p:spPr bwMode="auto">
          <a:xfrm>
            <a:off x="231775" y="1609725"/>
            <a:ext cx="10287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i="1">
                <a:solidFill>
                  <a:srgbClr val="4D4D4D"/>
                </a:solidFill>
              </a:rPr>
              <a:t>1907</a:t>
            </a: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r>
              <a:rPr lang="en-US" altLang="en-US" sz="2400" b="1" i="1">
                <a:solidFill>
                  <a:srgbClr val="4D4D4D"/>
                </a:solidFill>
              </a:rPr>
              <a:t>1917</a:t>
            </a:r>
          </a:p>
          <a:p>
            <a:pPr eaLnBrk="1" hangingPunct="1">
              <a:spcBef>
                <a:spcPct val="50000"/>
              </a:spcBef>
              <a:buClrTx/>
              <a:buSzTx/>
              <a:buFontTx/>
              <a:buNone/>
            </a:pPr>
            <a:endParaRPr lang="en-US" altLang="en-US" sz="10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1200" b="1" i="1">
              <a:solidFill>
                <a:srgbClr val="4D4D4D"/>
              </a:solidFill>
            </a:endParaRPr>
          </a:p>
        </p:txBody>
      </p:sp>
      <p:sp>
        <p:nvSpPr>
          <p:cNvPr id="9221" name="Line 5"/>
          <p:cNvSpPr>
            <a:spLocks noChangeShapeType="1"/>
          </p:cNvSpPr>
          <p:nvPr/>
        </p:nvSpPr>
        <p:spPr bwMode="auto">
          <a:xfrm>
            <a:off x="1371600" y="1638300"/>
            <a:ext cx="0" cy="417195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nchor="b" anchorCtr="1"/>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Other Legal Provisions Related to Faculty</a:t>
            </a:r>
          </a:p>
        </p:txBody>
      </p:sp>
      <p:sp>
        <p:nvSpPr>
          <p:cNvPr id="72707" name="Rectangle 3"/>
          <p:cNvSpPr>
            <a:spLocks noGrp="1" noChangeArrowheads="1"/>
          </p:cNvSpPr>
          <p:nvPr>
            <p:ph type="body" idx="1"/>
          </p:nvPr>
        </p:nvSpPr>
        <p:spPr/>
        <p:txBody>
          <a:bodyPr/>
          <a:lstStyle/>
          <a:p>
            <a:pPr eaLnBrk="1" hangingPunct="1">
              <a:lnSpc>
                <a:spcPct val="90000"/>
              </a:lnSpc>
            </a:pPr>
            <a:r>
              <a:rPr lang="en-US" altLang="en-US" b="1" smtClean="0">
                <a:solidFill>
                  <a:schemeClr val="accent1"/>
                </a:solidFill>
                <a:ea typeface="ＭＳ Ｐゴシック" panose="020B0600070205080204" pitchFamily="34" charset="-128"/>
              </a:rPr>
              <a:t>Collective Bargaining</a:t>
            </a:r>
          </a:p>
          <a:p>
            <a:pPr lvl="1" eaLnBrk="1" hangingPunct="1">
              <a:lnSpc>
                <a:spcPct val="90000"/>
              </a:lnSpc>
              <a:spcBef>
                <a:spcPct val="10000"/>
              </a:spcBef>
            </a:pPr>
            <a:r>
              <a:rPr lang="en-US" altLang="en-US" sz="2200" smtClean="0"/>
              <a:t>Decision-making policies and implementation cannot detract from negotiated agreements on wages and working conditions </a:t>
            </a:r>
          </a:p>
          <a:p>
            <a:pPr lvl="1" eaLnBrk="1" hangingPunct="1">
              <a:lnSpc>
                <a:spcPct val="90000"/>
              </a:lnSpc>
              <a:spcBef>
                <a:spcPct val="10000"/>
              </a:spcBef>
            </a:pPr>
            <a:r>
              <a:rPr lang="en-US" altLang="en-US" sz="2200" smtClean="0"/>
              <a:t>Academic senate and bargaining representatives may establish agreements as to consulting, collaborating, sharing or delegating (</a:t>
            </a:r>
            <a:r>
              <a:rPr lang="en-US" altLang="en-US" sz="1800" smtClean="0"/>
              <a:t>Title 5 §53204</a:t>
            </a:r>
            <a:r>
              <a:rPr lang="en-US" altLang="en-US" sz="2200" smtClean="0"/>
              <a:t>)</a:t>
            </a:r>
          </a:p>
          <a:p>
            <a:pPr lvl="1" eaLnBrk="1" hangingPunct="1">
              <a:lnSpc>
                <a:spcPct val="90000"/>
              </a:lnSpc>
              <a:spcBef>
                <a:spcPct val="10000"/>
              </a:spcBef>
            </a:pPr>
            <a:r>
              <a:rPr lang="en-US" altLang="en-US" sz="2200" smtClean="0"/>
              <a:t>In those districts where the following are collectively bargained, the exclusive bargaining agent shall consult with the academic senate prior to engaging in bargaining on: Faculty Evaluation (</a:t>
            </a:r>
            <a:r>
              <a:rPr lang="en-US" altLang="en-US" sz="1800" smtClean="0"/>
              <a:t>Ed Code §87663</a:t>
            </a:r>
            <a:r>
              <a:rPr lang="en-US" altLang="en-US" sz="2200" smtClean="0"/>
              <a:t>), Tenure (</a:t>
            </a:r>
            <a:r>
              <a:rPr lang="en-US" altLang="en-US" sz="1800" smtClean="0"/>
              <a:t>Ed Code §87610.6</a:t>
            </a:r>
            <a:r>
              <a:rPr lang="en-US" altLang="en-US" sz="2200" smtClean="0"/>
              <a:t>) and Faculty Service Areas (</a:t>
            </a:r>
            <a:r>
              <a:rPr lang="en-US" altLang="en-US" sz="1800" smtClean="0"/>
              <a:t>Ed Code §87743.2</a:t>
            </a:r>
            <a:r>
              <a:rPr lang="en-US" altLang="en-US" sz="2200" smtClean="0"/>
              <a:t>)</a:t>
            </a:r>
          </a:p>
          <a:p>
            <a:pPr eaLnBrk="1" hangingPunct="1">
              <a:lnSpc>
                <a:spcPct val="90000"/>
              </a:lnSpc>
              <a:buFont typeface="Wingdings" panose="05000000000000000000" pitchFamily="2" charset="2"/>
              <a:buChar char="n"/>
            </a:pPr>
            <a:endParaRPr lang="en-US" altLang="en-US" sz="22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Staff Roles in College Governance</a:t>
            </a:r>
          </a:p>
        </p:txBody>
      </p:sp>
      <p:sp>
        <p:nvSpPr>
          <p:cNvPr id="74755" name="Rectangle 3"/>
          <p:cNvSpPr>
            <a:spLocks noGrp="1" noChangeArrowheads="1"/>
          </p:cNvSpPr>
          <p:nvPr>
            <p:ph type="body" idx="1"/>
          </p:nvPr>
        </p:nvSpPr>
        <p:spPr/>
        <p:txBody>
          <a:bodyPr/>
          <a:lstStyle/>
          <a:p>
            <a:pPr eaLnBrk="1" hangingPunct="1">
              <a:lnSpc>
                <a:spcPct val="90000"/>
              </a:lnSpc>
              <a:buClrTx/>
              <a:buFont typeface="Wingdings" panose="05000000000000000000" pitchFamily="2" charset="2"/>
              <a:buChar char="n"/>
            </a:pPr>
            <a:r>
              <a:rPr lang="en-US" altLang="en-US" sz="2000" smtClean="0">
                <a:ea typeface="ＭＳ Ｐゴシック" panose="020B0600070205080204" pitchFamily="34" charset="-128"/>
              </a:rPr>
              <a:t>Governing boards adopt policies and procedures that provide staff opportunity to participate effectively in district and college governance.</a:t>
            </a:r>
            <a:br>
              <a:rPr lang="en-US" altLang="en-US" sz="2000" smtClean="0">
                <a:ea typeface="ＭＳ Ｐゴシック" panose="020B0600070205080204" pitchFamily="34" charset="-128"/>
              </a:rPr>
            </a:br>
            <a:endParaRPr lang="en-US" altLang="en-US" sz="2000" smtClean="0">
              <a:ea typeface="ＭＳ Ｐゴシック" panose="020B0600070205080204" pitchFamily="34" charset="-128"/>
            </a:endParaRPr>
          </a:p>
          <a:p>
            <a:pPr lvl="1" eaLnBrk="1" hangingPunct="1">
              <a:lnSpc>
                <a:spcPct val="90000"/>
              </a:lnSpc>
            </a:pPr>
            <a:r>
              <a:rPr lang="en-US" altLang="en-US" sz="2000" smtClean="0"/>
              <a:t>formulation and development of policies and procedures, and </a:t>
            </a:r>
          </a:p>
          <a:p>
            <a:pPr lvl="1" eaLnBrk="1" hangingPunct="1">
              <a:lnSpc>
                <a:spcPct val="90000"/>
              </a:lnSpc>
            </a:pPr>
            <a:r>
              <a:rPr lang="en-US" altLang="en-US" sz="2000" smtClean="0"/>
              <a:t>processes for jointly developing recommendations that have or will have a significant effect on staff.</a:t>
            </a:r>
          </a:p>
          <a:p>
            <a:pPr eaLnBrk="1" hangingPunct="1">
              <a:lnSpc>
                <a:spcPct val="90000"/>
              </a:lnSpc>
              <a:buFont typeface="Wingdings" panose="05000000000000000000" pitchFamily="2" charset="2"/>
              <a:buChar char="n"/>
            </a:pPr>
            <a:endParaRPr lang="en-US" altLang="en-US" sz="2000" smtClean="0">
              <a:ea typeface="ＭＳ Ｐゴシック" panose="020B0600070205080204" pitchFamily="34" charset="-128"/>
            </a:endParaRPr>
          </a:p>
          <a:p>
            <a:pPr eaLnBrk="1" hangingPunct="1">
              <a:lnSpc>
                <a:spcPct val="90000"/>
              </a:lnSpc>
              <a:buClrTx/>
              <a:buFont typeface="Wingdings" panose="05000000000000000000" pitchFamily="2" charset="2"/>
              <a:buChar char="n"/>
            </a:pPr>
            <a:r>
              <a:rPr lang="en-US" altLang="en-US" sz="2000" smtClean="0">
                <a:ea typeface="ＭＳ Ｐゴシック" panose="020B0600070205080204" pitchFamily="34" charset="-128"/>
              </a:rPr>
              <a:t>Board shall not take action on matters significantly affecting staff until the recommendations and opinions of staff are given every reasonable consideration.  </a:t>
            </a:r>
          </a:p>
          <a:p>
            <a:pPr algn="r" eaLnBrk="1" hangingPunct="1">
              <a:lnSpc>
                <a:spcPct val="90000"/>
              </a:lnSpc>
              <a:buFont typeface="Wingdings" panose="05000000000000000000" pitchFamily="2" charset="2"/>
              <a:buChar char="n"/>
            </a:pPr>
            <a:r>
              <a:rPr lang="en-US" altLang="en-US" sz="1600" smtClean="0">
                <a:ea typeface="ＭＳ Ｐゴシック" panose="020B0600070205080204" pitchFamily="34" charset="-128"/>
              </a:rPr>
              <a:t>Title 5 §51023.5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Student Roles in College Governance</a:t>
            </a:r>
          </a:p>
        </p:txBody>
      </p:sp>
      <p:sp>
        <p:nvSpPr>
          <p:cNvPr id="76803" name="Rectangle 3"/>
          <p:cNvSpPr>
            <a:spLocks noGrp="1" noChangeArrowheads="1"/>
          </p:cNvSpPr>
          <p:nvPr>
            <p:ph type="body" idx="1"/>
          </p:nvPr>
        </p:nvSpPr>
        <p:spPr/>
        <p:txBody>
          <a:bodyPr/>
          <a:lstStyle/>
          <a:p>
            <a:pPr eaLnBrk="1" hangingPunct="1">
              <a:lnSpc>
                <a:spcPct val="90000"/>
              </a:lnSpc>
              <a:buClrTx/>
              <a:buFont typeface="Wingdings" panose="05000000000000000000" pitchFamily="2" charset="2"/>
              <a:buChar char="n"/>
            </a:pPr>
            <a:r>
              <a:rPr lang="en-US" altLang="en-US" sz="2000" smtClean="0">
                <a:ea typeface="ＭＳ Ｐゴシック" panose="020B0600070205080204" pitchFamily="34" charset="-128"/>
              </a:rPr>
              <a:t>Governing boards adopt policies and procedures that provide students opportunity to participate effectively in district and college governance on formulation and development of policies and procedures and processes for jointly developing recommendations that have or will have a significant effect on students.</a:t>
            </a:r>
          </a:p>
          <a:p>
            <a:pPr lvl="1" eaLnBrk="1" hangingPunct="1">
              <a:lnSpc>
                <a:spcPct val="90000"/>
              </a:lnSpc>
            </a:pPr>
            <a:endParaRPr lang="en-US" altLang="en-US" sz="2000" smtClean="0"/>
          </a:p>
          <a:p>
            <a:pPr eaLnBrk="1" hangingPunct="1">
              <a:lnSpc>
                <a:spcPct val="90000"/>
              </a:lnSpc>
              <a:buClrTx/>
              <a:buFont typeface="Wingdings" panose="05000000000000000000" pitchFamily="2" charset="2"/>
              <a:buChar char="n"/>
            </a:pPr>
            <a:r>
              <a:rPr lang="en-US" altLang="en-US" sz="2000" smtClean="0">
                <a:ea typeface="ＭＳ Ｐゴシック" panose="020B0600070205080204" pitchFamily="34" charset="-128"/>
              </a:rPr>
              <a:t>Board shall not take action on a matter having a significant effect on students until recommendations and positions by students are given every reasonable consideration.</a:t>
            </a:r>
          </a:p>
          <a:p>
            <a:pPr lvl="1" algn="r" eaLnBrk="1" hangingPunct="1">
              <a:lnSpc>
                <a:spcPct val="90000"/>
              </a:lnSpc>
            </a:pPr>
            <a:r>
              <a:rPr lang="en-US" altLang="en-US" sz="1800" smtClean="0"/>
              <a:t>Title 5 §51023.7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Students</a:t>
            </a:r>
          </a:p>
        </p:txBody>
      </p:sp>
      <p:sp>
        <p:nvSpPr>
          <p:cNvPr id="78851" name="Rectangle 3"/>
          <p:cNvSpPr>
            <a:spLocks noGrp="1" noChangeArrowheads="1"/>
          </p:cNvSpPr>
          <p:nvPr>
            <p:ph type="body" idx="1"/>
          </p:nvPr>
        </p:nvSpPr>
        <p:spPr/>
        <p:txBody>
          <a:bodyPr/>
          <a:lstStyle/>
          <a:p>
            <a:pPr eaLnBrk="1" hangingPunct="1">
              <a:lnSpc>
                <a:spcPct val="80000"/>
              </a:lnSpc>
            </a:pPr>
            <a:r>
              <a:rPr lang="en-US" altLang="en-US" sz="1600" smtClean="0">
                <a:ea typeface="ＭＳ Ｐゴシック" panose="020B0600070205080204" pitchFamily="34" charset="-128"/>
              </a:rPr>
              <a:t>Polices and procedure that have a </a:t>
            </a:r>
            <a:r>
              <a:rPr lang="ja-JP" altLang="en-US" sz="1600" smtClean="0">
                <a:ea typeface="ＭＳ Ｐゴシック" panose="020B0600070205080204" pitchFamily="34" charset="-128"/>
              </a:rPr>
              <a:t>“</a:t>
            </a:r>
            <a:r>
              <a:rPr lang="en-US" altLang="ja-JP" sz="1600" smtClean="0">
                <a:ea typeface="ＭＳ Ｐゴシック" panose="020B0600070205080204" pitchFamily="34" charset="-128"/>
              </a:rPr>
              <a:t>significant effect on students</a:t>
            </a:r>
            <a:r>
              <a:rPr lang="ja-JP" altLang="en-US" sz="1600" smtClean="0">
                <a:ea typeface="ＭＳ Ｐゴシック" panose="020B0600070205080204" pitchFamily="34" charset="-128"/>
              </a:rPr>
              <a:t>”</a:t>
            </a:r>
            <a:r>
              <a:rPr lang="en-US" altLang="ja-JP" sz="1600" smtClean="0">
                <a:ea typeface="ＭＳ Ｐゴシック" panose="020B0600070205080204" pitchFamily="34" charset="-128"/>
              </a:rPr>
              <a:t> include :</a:t>
            </a:r>
          </a:p>
          <a:p>
            <a:pPr eaLnBrk="1" hangingPunct="1"/>
            <a:r>
              <a:rPr lang="en-US" altLang="en-US" sz="1600" smtClean="0">
                <a:ea typeface="ＭＳ Ｐゴシック" panose="020B0600070205080204" pitchFamily="34" charset="-128"/>
              </a:rPr>
              <a:t>(1) grading polices</a:t>
            </a:r>
          </a:p>
          <a:p>
            <a:pPr eaLnBrk="1" hangingPunct="1"/>
            <a:r>
              <a:rPr lang="en-US" altLang="en-US" sz="1600" smtClean="0">
                <a:ea typeface="ＭＳ Ｐゴシック" panose="020B0600070205080204" pitchFamily="34" charset="-128"/>
              </a:rPr>
              <a:t>(2) codes of student conduct</a:t>
            </a:r>
          </a:p>
          <a:p>
            <a:pPr eaLnBrk="1" hangingPunct="1"/>
            <a:r>
              <a:rPr lang="en-US" altLang="en-US" sz="1600" smtClean="0">
                <a:ea typeface="ＭＳ Ｐゴシック" panose="020B0600070205080204" pitchFamily="34" charset="-128"/>
              </a:rPr>
              <a:t>(3) academic disciplinary policies</a:t>
            </a:r>
          </a:p>
          <a:p>
            <a:pPr eaLnBrk="1" hangingPunct="1"/>
            <a:r>
              <a:rPr lang="en-US" altLang="en-US" sz="1600" smtClean="0">
                <a:ea typeface="ＭＳ Ｐゴシック" panose="020B0600070205080204" pitchFamily="34" charset="-128"/>
              </a:rPr>
              <a:t>(4) curriculum development</a:t>
            </a:r>
          </a:p>
          <a:p>
            <a:pPr eaLnBrk="1" hangingPunct="1"/>
            <a:r>
              <a:rPr lang="en-US" altLang="en-US" sz="1600" smtClean="0">
                <a:ea typeface="ＭＳ Ｐゴシック" panose="020B0600070205080204" pitchFamily="34" charset="-128"/>
              </a:rPr>
              <a:t>(5) courses or programs which should be initiated or discontinued</a:t>
            </a:r>
          </a:p>
          <a:p>
            <a:pPr eaLnBrk="1" hangingPunct="1"/>
            <a:r>
              <a:rPr lang="en-US" altLang="en-US" sz="1600" smtClean="0">
                <a:ea typeface="ＭＳ Ｐゴシック" panose="020B0600070205080204" pitchFamily="34" charset="-128"/>
              </a:rPr>
              <a:t>(6) processes for institutional planning and budget development</a:t>
            </a:r>
          </a:p>
          <a:p>
            <a:pPr eaLnBrk="1" hangingPunct="1"/>
            <a:r>
              <a:rPr lang="en-US" altLang="en-US" sz="1600" smtClean="0">
                <a:ea typeface="ＭＳ Ｐゴシック" panose="020B0600070205080204" pitchFamily="34" charset="-128"/>
              </a:rPr>
              <a:t>(7) standards and polices regarding student preparation and success</a:t>
            </a:r>
          </a:p>
          <a:p>
            <a:pPr eaLnBrk="1" hangingPunct="1"/>
            <a:r>
              <a:rPr lang="en-US" altLang="en-US" sz="1600" smtClean="0">
                <a:ea typeface="ＭＳ Ｐゴシック" panose="020B0600070205080204" pitchFamily="34" charset="-128"/>
              </a:rPr>
              <a:t>(8) student services planning and development</a:t>
            </a:r>
          </a:p>
          <a:p>
            <a:pPr eaLnBrk="1" hangingPunct="1"/>
            <a:r>
              <a:rPr lang="en-US" altLang="en-US" sz="1600" smtClean="0">
                <a:ea typeface="ＭＳ Ｐゴシック" panose="020B0600070205080204" pitchFamily="34" charset="-128"/>
              </a:rPr>
              <a:t>(9) student fees within the authority of the district to adopt</a:t>
            </a:r>
          </a:p>
          <a:p>
            <a:pPr eaLnBrk="1" hangingPunct="1"/>
            <a:r>
              <a:rPr lang="en-US" altLang="en-US" sz="1600" smtClean="0">
                <a:ea typeface="ＭＳ Ｐゴシック" panose="020B0600070205080204" pitchFamily="34" charset="-128"/>
              </a:rPr>
              <a:t>(10) </a:t>
            </a:r>
            <a:r>
              <a:rPr lang="en-US" altLang="en-US" sz="1600" smtClean="0">
                <a:solidFill>
                  <a:srgbClr val="FF0000"/>
                </a:solidFill>
                <a:ea typeface="ＭＳ Ｐゴシック" panose="020B0600070205080204" pitchFamily="34" charset="-128"/>
              </a:rPr>
              <a:t>any other district and college policy, procedure or related matter that the district governing board determines will have a significant effect on students </a:t>
            </a:r>
          </a:p>
          <a:p>
            <a:pPr algn="r" eaLnBrk="1" hangingPunct="1">
              <a:lnSpc>
                <a:spcPct val="80000"/>
              </a:lnSpc>
            </a:pPr>
            <a:r>
              <a:rPr lang="en-US" altLang="en-US" sz="800" smtClean="0">
                <a:ea typeface="ＭＳ Ｐゴシック" panose="020B0600070205080204" pitchFamily="34" charset="-128"/>
              </a:rPr>
              <a:t>	</a:t>
            </a:r>
            <a:r>
              <a:rPr lang="en-US" altLang="en-US" sz="1200" smtClean="0">
                <a:ea typeface="ＭＳ Ｐゴシック" panose="020B0600070205080204" pitchFamily="34" charset="-128"/>
              </a:rPr>
              <a:t>	</a:t>
            </a:r>
            <a:r>
              <a:rPr lang="en-US" altLang="en-US" sz="1600" smtClean="0">
                <a:ea typeface="ＭＳ Ｐゴシック" panose="020B0600070205080204" pitchFamily="34" charset="-128"/>
              </a:rPr>
              <a:t>Title 5 §51023.7</a:t>
            </a:r>
          </a:p>
        </p:txBody>
      </p:sp>
      <p:sp>
        <p:nvSpPr>
          <p:cNvPr id="194564" name="Rectangle 4"/>
          <p:cNvSpPr>
            <a:spLocks noChangeArrowheads="1"/>
          </p:cNvSpPr>
          <p:nvPr/>
        </p:nvSpPr>
        <p:spPr bwMode="auto">
          <a:xfrm>
            <a:off x="952500" y="1600200"/>
            <a:ext cx="8229600" cy="4495800"/>
          </a:xfrm>
          <a:prstGeom prst="rect">
            <a:avLst/>
          </a:prstGeom>
          <a:noFill/>
          <a:ln w="9525">
            <a:noFill/>
            <a:miter lim="800000"/>
            <a:headEnd/>
            <a:tailEnd/>
          </a:ln>
          <a:extLst/>
        </p:spPr>
        <p:txBody>
          <a:bodyPr>
            <a:scene3d>
              <a:camera prst="orthographicFront"/>
              <a:lightRig rig="threePt" dir="t"/>
            </a:scene3d>
            <a:sp3d>
              <a:contourClr>
                <a:srgbClr val="FF0000"/>
              </a:contourClr>
            </a:sp3d>
          </a:bodyPr>
          <a:lstStyle>
            <a:lvl1pPr marL="342900" indent="-342900">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80000"/>
              </a:lnSpc>
              <a:defRPr/>
            </a:pPr>
            <a:r>
              <a:rPr lang="en-US" altLang="en-US" sz="1600" dirty="0" smtClean="0"/>
              <a:t>Polices and procedure that have a </a:t>
            </a:r>
            <a:r>
              <a:rPr lang="ja-JP" altLang="en-US" sz="1600" dirty="0" smtClean="0"/>
              <a:t>“</a:t>
            </a:r>
            <a:r>
              <a:rPr lang="en-US" altLang="ja-JP" sz="1600" dirty="0" smtClean="0"/>
              <a:t>significant effect on students</a:t>
            </a:r>
            <a:r>
              <a:rPr lang="ja-JP" altLang="en-US" sz="1600" dirty="0" smtClean="0"/>
              <a:t>”</a:t>
            </a:r>
            <a:r>
              <a:rPr lang="en-US" altLang="ja-JP" sz="1600" dirty="0" smtClean="0"/>
              <a:t> include :</a:t>
            </a:r>
          </a:p>
          <a:p>
            <a:pPr eaLnBrk="1" hangingPunct="1">
              <a:defRPr/>
            </a:pPr>
            <a:r>
              <a:rPr lang="en-US" altLang="en-US" sz="1600" dirty="0" smtClean="0"/>
              <a:t>(1) </a:t>
            </a:r>
            <a:r>
              <a:rPr lang="en-US" altLang="en-US" sz="1600" dirty="0" smtClean="0">
                <a:solidFill>
                  <a:schemeClr val="accent1"/>
                </a:solidFill>
              </a:rPr>
              <a:t>grading polices</a:t>
            </a:r>
          </a:p>
          <a:p>
            <a:pPr eaLnBrk="1" hangingPunct="1">
              <a:defRPr/>
            </a:pPr>
            <a:r>
              <a:rPr lang="en-US" altLang="en-US" sz="1600" dirty="0" smtClean="0"/>
              <a:t>(2) codes of student conduct</a:t>
            </a:r>
          </a:p>
          <a:p>
            <a:pPr eaLnBrk="1" hangingPunct="1">
              <a:defRPr/>
            </a:pPr>
            <a:r>
              <a:rPr lang="en-US" altLang="en-US" sz="1600" dirty="0" smtClean="0"/>
              <a:t>(3) academic disciplinary policies</a:t>
            </a:r>
          </a:p>
          <a:p>
            <a:pPr eaLnBrk="1" hangingPunct="1">
              <a:defRPr/>
            </a:pPr>
            <a:r>
              <a:rPr lang="en-US" altLang="en-US" sz="1600" dirty="0" smtClean="0"/>
              <a:t>(4) </a:t>
            </a:r>
            <a:r>
              <a:rPr lang="en-US" altLang="en-US" sz="1600" dirty="0" smtClean="0">
                <a:solidFill>
                  <a:schemeClr val="accent1"/>
                </a:solidFill>
              </a:rPr>
              <a:t>curriculum development</a:t>
            </a:r>
          </a:p>
          <a:p>
            <a:pPr eaLnBrk="1" hangingPunct="1">
              <a:defRPr/>
            </a:pPr>
            <a:r>
              <a:rPr lang="en-US" altLang="en-US" sz="1600" dirty="0" smtClean="0"/>
              <a:t>(5) </a:t>
            </a:r>
            <a:r>
              <a:rPr lang="en-US" altLang="en-US" sz="1600" dirty="0" smtClean="0">
                <a:solidFill>
                  <a:schemeClr val="accent1"/>
                </a:solidFill>
              </a:rPr>
              <a:t>courses or programs which should be initiated or discontinued</a:t>
            </a:r>
          </a:p>
          <a:p>
            <a:pPr eaLnBrk="1" hangingPunct="1">
              <a:defRPr/>
            </a:pPr>
            <a:r>
              <a:rPr lang="en-US" altLang="en-US" sz="1600" dirty="0" smtClean="0"/>
              <a:t>(6) </a:t>
            </a:r>
            <a:r>
              <a:rPr lang="en-US" altLang="en-US" sz="1600" dirty="0" smtClean="0">
                <a:solidFill>
                  <a:schemeClr val="accent1"/>
                </a:solidFill>
              </a:rPr>
              <a:t>processes for institutional planning and budget development</a:t>
            </a:r>
          </a:p>
          <a:p>
            <a:pPr eaLnBrk="1" hangingPunct="1">
              <a:defRPr/>
            </a:pPr>
            <a:r>
              <a:rPr lang="en-US" altLang="en-US" sz="1600" dirty="0" smtClean="0"/>
              <a:t>(7) </a:t>
            </a:r>
            <a:r>
              <a:rPr lang="en-US" altLang="en-US" sz="1600" dirty="0" smtClean="0">
                <a:solidFill>
                  <a:schemeClr val="accent1"/>
                </a:solidFill>
              </a:rPr>
              <a:t>standards and polices regarding student preparation and success</a:t>
            </a:r>
          </a:p>
          <a:p>
            <a:pPr eaLnBrk="1" hangingPunct="1">
              <a:defRPr/>
            </a:pPr>
            <a:r>
              <a:rPr lang="en-US" altLang="en-US" sz="1600" dirty="0" smtClean="0"/>
              <a:t>(8) student services planning and development</a:t>
            </a:r>
          </a:p>
          <a:p>
            <a:pPr eaLnBrk="1" hangingPunct="1">
              <a:defRPr/>
            </a:pPr>
            <a:r>
              <a:rPr lang="en-US" altLang="en-US" sz="1600" dirty="0" smtClean="0"/>
              <a:t>(9) student fees within the authority of the district to adopt</a:t>
            </a:r>
          </a:p>
          <a:p>
            <a:pPr eaLnBrk="1" hangingPunct="1">
              <a:defRPr/>
            </a:pPr>
            <a:r>
              <a:rPr lang="en-US" altLang="en-US" sz="1600" dirty="0" smtClean="0"/>
              <a:t>(10)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fade">
                                      <p:cBhvr>
                                        <p:cTn id="7" dur="20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 on Collegial Consultation</a:t>
            </a:r>
          </a:p>
        </p:txBody>
      </p:sp>
      <p:sp>
        <p:nvSpPr>
          <p:cNvPr id="80899" name="Rectangle 3"/>
          <p:cNvSpPr>
            <a:spLocks noGrp="1" noChangeArrowheads="1"/>
          </p:cNvSpPr>
          <p:nvPr>
            <p:ph type="body" idx="1"/>
          </p:nvPr>
        </p:nvSpPr>
        <p:spPr/>
        <p:txBody>
          <a:bodyPr/>
          <a:lstStyle/>
          <a:p>
            <a:pPr marL="0" indent="0" eaLnBrk="1" hangingPunct="1">
              <a:spcBef>
                <a:spcPct val="0"/>
              </a:spcBef>
              <a:buClrTx/>
              <a:buSzTx/>
              <a:buFontTx/>
              <a:buNone/>
            </a:pPr>
            <a:r>
              <a:rPr lang="en-US" altLang="en-US" smtClean="0">
                <a:ea typeface="ＭＳ Ｐゴシック" panose="020B0600070205080204" pitchFamily="34" charset="-128"/>
              </a:rPr>
              <a:t>Does the term </a:t>
            </a:r>
            <a:r>
              <a:rPr lang="ja-JP" altLang="en-US" smtClean="0">
                <a:ea typeface="ＭＳ Ｐゴシック" panose="020B0600070205080204" pitchFamily="34" charset="-128"/>
              </a:rPr>
              <a:t>“</a:t>
            </a:r>
            <a:r>
              <a:rPr lang="en-US" altLang="ja-JP" smtClean="0">
                <a:ea typeface="ＭＳ Ｐゴシック" panose="020B0600070205080204" pitchFamily="34" charset="-128"/>
              </a:rPr>
              <a:t>rely primarily upon the advice and judgment of the academic senate</a:t>
            </a:r>
            <a:r>
              <a:rPr lang="ja-JP" altLang="en-US" smtClean="0">
                <a:ea typeface="ＭＳ Ｐゴシック" panose="020B0600070205080204" pitchFamily="34" charset="-128"/>
              </a:rPr>
              <a:t>”</a:t>
            </a:r>
            <a:r>
              <a:rPr lang="en-US" altLang="ja-JP" smtClean="0">
                <a:ea typeface="ＭＳ Ｐゴシック" panose="020B0600070205080204" pitchFamily="34" charset="-128"/>
              </a:rPr>
              <a:t> mean that the governing board should not receive and consider the advice and judgment of others on issues of </a:t>
            </a:r>
            <a:r>
              <a:rPr lang="ja-JP" altLang="en-US" smtClean="0">
                <a:ea typeface="ＭＳ Ｐゴシック" panose="020B0600070205080204" pitchFamily="34" charset="-128"/>
              </a:rPr>
              <a:t>“</a:t>
            </a:r>
            <a:r>
              <a:rPr lang="en-US" altLang="ja-JP" smtClean="0">
                <a:ea typeface="ＭＳ Ｐゴシック" panose="020B0600070205080204" pitchFamily="34" charset="-128"/>
              </a:rPr>
              <a:t>academic and professional matters?</a:t>
            </a:r>
            <a:r>
              <a:rPr lang="ja-JP" altLang="en-US" smtClean="0">
                <a:ea typeface="ＭＳ Ｐゴシック" panose="020B0600070205080204" pitchFamily="34" charset="-128"/>
              </a:rPr>
              <a:t>”</a:t>
            </a:r>
            <a:endParaRPr lang="en-US" altLang="ja-JP" smtClean="0">
              <a:ea typeface="ＭＳ Ｐゴシック" panose="020B0600070205080204" pitchFamily="34" charset="-128"/>
            </a:endParaRPr>
          </a:p>
          <a:p>
            <a:pPr marL="0" indent="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2100" smtClean="0">
                <a:ea typeface="ＭＳ Ｐゴシック" panose="020B0600070205080204" pitchFamily="34" charset="-128"/>
              </a:rPr>
              <a:t>Scenario #3 (from </a:t>
            </a:r>
            <a:r>
              <a:rPr lang="en-US" altLang="en-US" sz="2100" i="1" smtClean="0">
                <a:ea typeface="ＭＳ Ｐゴシック" panose="020B0600070205080204" pitchFamily="34" charset="-128"/>
              </a:rPr>
              <a:t>Scenarios to Illustrate Effective Participation in District and College Governance)</a:t>
            </a:r>
            <a:endParaRPr lang="en-US" altLang="en-US" sz="2100" smtClean="0">
              <a:ea typeface="ＭＳ Ｐゴシック" panose="020B0600070205080204" pitchFamily="34" charset="-128"/>
            </a:endParaRPr>
          </a:p>
        </p:txBody>
      </p:sp>
      <p:sp>
        <p:nvSpPr>
          <p:cNvPr id="82947" name="Content Placeholder 2"/>
          <p:cNvSpPr>
            <a:spLocks noGrp="1"/>
          </p:cNvSpPr>
          <p:nvPr>
            <p:ph idx="1"/>
          </p:nvPr>
        </p:nvSpPr>
        <p:spPr/>
        <p:txBody>
          <a:bodyPr/>
          <a:lstStyle/>
          <a:p>
            <a:r>
              <a:rPr lang="en-US" altLang="en-US" sz="2100" smtClean="0">
                <a:ea typeface="ＭＳ Ｐゴシック" panose="020B0600070205080204" pitchFamily="34" charset="-128"/>
              </a:rPr>
              <a:t>	Following a recommendation of its Educational Policies Committee, consisting of faculty representatives of each of the college divisions, the academic senate has passed a resolution calling for the governing board to establish plus/minus grading. Grading policies are a </a:t>
            </a:r>
            <a:r>
              <a:rPr lang="ja-JP" altLang="en-US" sz="2100" smtClean="0">
                <a:ea typeface="ＭＳ Ｐゴシック" panose="020B0600070205080204" pitchFamily="34" charset="-128"/>
              </a:rPr>
              <a:t>“</a:t>
            </a:r>
            <a:r>
              <a:rPr lang="en-US" altLang="ja-JP" sz="2100" smtClean="0">
                <a:ea typeface="ＭＳ Ｐゴシック" panose="020B0600070205080204" pitchFamily="34" charset="-128"/>
              </a:rPr>
              <a:t>rely primarily</a:t>
            </a:r>
            <a:r>
              <a:rPr lang="ja-JP" altLang="en-US" sz="2100" smtClean="0">
                <a:ea typeface="ＭＳ Ｐゴシック" panose="020B0600070205080204" pitchFamily="34" charset="-128"/>
              </a:rPr>
              <a:t>”</a:t>
            </a:r>
            <a:r>
              <a:rPr lang="en-US" altLang="ja-JP" sz="2100" smtClean="0">
                <a:ea typeface="ＭＳ Ｐゴシック" panose="020B0600070205080204" pitchFamily="34" charset="-128"/>
              </a:rPr>
              <a:t> issue in the district. The item is placed on the board agenda and the associated students president objects on the grounds that students did not participate in the development of the recommendation. The governing board pulls the item from the agenda and asks the academic senate and the associated students to work together on the proposal. </a:t>
            </a: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a:t>
            </a:r>
          </a:p>
        </p:txBody>
      </p:sp>
      <p:sp>
        <p:nvSpPr>
          <p:cNvPr id="84995" name="Rectangle 3"/>
          <p:cNvSpPr>
            <a:spLocks noGrp="1" noChangeArrowheads="1"/>
          </p:cNvSpPr>
          <p:nvPr>
            <p:ph type="body" idx="1"/>
          </p:nvPr>
        </p:nvSpPr>
        <p:spPr/>
        <p:txBody>
          <a:bodyPr/>
          <a:lstStyle/>
          <a:p>
            <a:pPr marL="457200" indent="-457200">
              <a:spcBef>
                <a:spcPct val="50000"/>
              </a:spcBef>
              <a:buClrTx/>
              <a:buFont typeface="Wingdings" panose="05000000000000000000" pitchFamily="2" charset="2"/>
              <a:buChar char=""/>
            </a:pPr>
            <a:r>
              <a:rPr lang="en-US" altLang="en-US" smtClean="0">
                <a:ea typeface="ＭＳ Ｐゴシック" panose="020B0600070205080204" pitchFamily="34" charset="-128"/>
              </a:rPr>
              <a:t>Should the advice and the judgment of the academic senate be accorded greater weight than the advice and judgment of other groups and constituencies in connection with </a:t>
            </a:r>
            <a:r>
              <a:rPr lang="ja-JP" altLang="en-US" smtClean="0">
                <a:ea typeface="ＭＳ Ｐゴシック" panose="020B0600070205080204" pitchFamily="34" charset="-128"/>
              </a:rPr>
              <a:t>“</a:t>
            </a:r>
            <a:r>
              <a:rPr lang="en-US" altLang="ja-JP" smtClean="0">
                <a:ea typeface="ＭＳ Ｐゴシック" panose="020B0600070205080204" pitchFamily="34" charset="-128"/>
              </a:rPr>
              <a:t>academic and professional matters?</a:t>
            </a:r>
            <a:r>
              <a:rPr lang="ja-JP" altLang="en-US" smtClean="0">
                <a:ea typeface="ＭＳ Ｐゴシック" panose="020B0600070205080204" pitchFamily="34" charset="-128"/>
              </a:rPr>
              <a:t>”</a:t>
            </a:r>
            <a:endParaRPr lang="en-US" altLang="ja-JP" smtClean="0">
              <a:ea typeface="ＭＳ Ｐゴシック" panose="020B0600070205080204" pitchFamily="34" charset="-128"/>
            </a:endParaRPr>
          </a:p>
          <a:p>
            <a:pPr marL="457200" indent="-45720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55663" y="715963"/>
          <a:ext cx="7862887" cy="5316553"/>
        </p:xfrm>
        <a:graphic>
          <a:graphicData uri="http://schemas.openxmlformats.org/drawingml/2006/table">
            <a:tbl>
              <a:tblPr/>
              <a:tblGrid>
                <a:gridCol w="1828800">
                  <a:extLst>
                    <a:ext uri="{9D8B030D-6E8A-4147-A177-3AD203B41FA5}">
                      <a16:colId xmlns="" xmlns:a16="http://schemas.microsoft.com/office/drawing/2014/main" val="1682495056"/>
                    </a:ext>
                  </a:extLst>
                </a:gridCol>
                <a:gridCol w="1736725">
                  <a:extLst>
                    <a:ext uri="{9D8B030D-6E8A-4147-A177-3AD203B41FA5}">
                      <a16:colId xmlns="" xmlns:a16="http://schemas.microsoft.com/office/drawing/2014/main" val="1316068628"/>
                    </a:ext>
                  </a:extLst>
                </a:gridCol>
                <a:gridCol w="2378075">
                  <a:extLst>
                    <a:ext uri="{9D8B030D-6E8A-4147-A177-3AD203B41FA5}">
                      <a16:colId xmlns="" xmlns:a16="http://schemas.microsoft.com/office/drawing/2014/main" val="3001419164"/>
                    </a:ext>
                  </a:extLst>
                </a:gridCol>
                <a:gridCol w="1919287">
                  <a:extLst>
                    <a:ext uri="{9D8B030D-6E8A-4147-A177-3AD203B41FA5}">
                      <a16:colId xmlns="" xmlns:a16="http://schemas.microsoft.com/office/drawing/2014/main" val="2945892662"/>
                    </a:ext>
                  </a:extLst>
                </a:gridCol>
              </a:tblGrid>
              <a:tr h="365753">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sng"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LAW</a:t>
                      </a:r>
                      <a:endParaRPr kumimoji="0" lang="en-US" altLang="en-US" sz="800" b="1" i="0" u="sng"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54571" marR="5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REGULATIONS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sng"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LEVEL OF PARTICIPATION</a:t>
                      </a:r>
                      <a:endParaRPr kumimoji="0" lang="en-US" altLang="en-US" sz="800" b="1" i="0" u="sng"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54571" marR="5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REGULATIONS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sng"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AREAS OF PARTICIPATION</a:t>
                      </a:r>
                      <a:endParaRPr kumimoji="0" lang="en-US" altLang="en-US" sz="800" b="1" i="0" u="sng"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54571" marR="5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REGULATIONS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sng"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CONSIDERATION OF RECOMMENDATIONS</a:t>
                      </a:r>
                      <a:endParaRPr kumimoji="0" lang="en-US" altLang="en-US" sz="800" b="1" i="0" u="sng"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54571" marR="5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17331713"/>
                  </a:ext>
                </a:extLst>
              </a:tr>
              <a:tr h="136569">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FACULTY</a:t>
                      </a:r>
                      <a:endParaRPr kumimoji="0" lang="en-US" altLang="en-US" sz="800" b="1"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3510067860"/>
                  </a:ext>
                </a:extLst>
              </a:tr>
              <a:tr h="1987217">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*Right to participate effectively</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Senate right to assume primary responsibility for recommending on:</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Curriculum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standards</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indent="-44450"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44450" marR="0" lvl="0" indent="-4445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*Local boards shall:</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Consult collegially on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and professional matters</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and professional matters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Curriculum</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Degree</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Grading</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Program development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Student standards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Faculty role in governance structures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Accreditation</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Professional development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for program review</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for planning &amp; budget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Other</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*Consult collegially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Reach mutual agreement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Rely primarily on advice and judgment of academic senate</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18858016"/>
                  </a:ext>
                </a:extLst>
              </a:tr>
              <a:tr h="136569">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STAFF</a:t>
                      </a:r>
                      <a:endParaRPr kumimoji="0" lang="en-US" altLang="en-US" sz="800" b="1"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3231885243"/>
                  </a:ext>
                </a:extLst>
              </a:tr>
              <a:tr h="876153">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*Right to participate effectively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indent="-44450"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44450" marR="0" lvl="0" indent="-4445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*Provided opportunity to participate in formulation of:</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Policies,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Procedures, and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that have a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Significant effect on staff.</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*Significant effect on staff</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indent="-68263"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68263" marR="0" lvl="0" indent="-68263"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*Given </a:t>
                      </a:r>
                      <a:r>
                        <a:rPr kumimoji="0" lang="ja-JP"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t>
                      </a:r>
                      <a:r>
                        <a:rPr kumimoji="0" lang="en-US" altLang="ja-JP"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every reasonable consideration</a:t>
                      </a:r>
                      <a:r>
                        <a:rPr kumimoji="0" lang="ja-JP"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82722836"/>
                  </a:ext>
                </a:extLst>
              </a:tr>
              <a:tr h="136569">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STUDENTS</a:t>
                      </a:r>
                      <a:endParaRPr kumimoji="0" lang="en-US" altLang="en-US" sz="800" b="1"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extLst>
                  <a:ext uri="{0D108BD9-81ED-4DB2-BD59-A6C34878D82A}">
                    <a16:rowId xmlns="" xmlns:a16="http://schemas.microsoft.com/office/drawing/2014/main" val="633413403"/>
                  </a:ext>
                </a:extLst>
              </a:tr>
              <a:tr h="1677707">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*Right to participate effectively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indent="-44450"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44450" marR="0" lvl="0" indent="-4445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*Provided opportunity to participate in formulation of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Policies,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Procedures and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that have a</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Significant effect on students.</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*Significant effect on students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Grading</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Codes of conduct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discipline</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Curriculum development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Program creation and discontinuance</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for budget &amp; planning</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Student preparation and success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Student services planning &amp; development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Fees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Other</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indent="-68263"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68263" marR="0" lvl="0" indent="-68263"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*Given </a:t>
                      </a:r>
                      <a:r>
                        <a:rPr kumimoji="0" lang="ja-JP"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t>
                      </a:r>
                      <a:r>
                        <a:rPr kumimoji="0" lang="en-US" altLang="ja-JP"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every reasonable consideration</a:t>
                      </a:r>
                      <a:r>
                        <a:rPr kumimoji="0" lang="ja-JP"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46688535"/>
                  </a:ext>
                </a:extLst>
              </a:tr>
            </a:tbl>
          </a:graphicData>
        </a:graphic>
      </p:graphicFrame>
      <p:sp>
        <p:nvSpPr>
          <p:cNvPr id="91180" name="Rectangle 2"/>
          <p:cNvSpPr>
            <a:spLocks noChangeArrowheads="1"/>
          </p:cNvSpPr>
          <p:nvPr/>
        </p:nvSpPr>
        <p:spPr bwMode="auto">
          <a:xfrm>
            <a:off x="627063" y="558800"/>
            <a:ext cx="8278812" cy="5580063"/>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b" anchorCtr="1"/>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600"/>
          </a:p>
        </p:txBody>
      </p:sp>
      <p:pic>
        <p:nvPicPr>
          <p:cNvPr id="9118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300" y="6215063"/>
            <a:ext cx="5095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82" name="Picture 18" descr="ascc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186488"/>
            <a:ext cx="28924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z="2100" smtClean="0">
                <a:ea typeface="ＭＳ Ｐゴシック" panose="020B0600070205080204" pitchFamily="34" charset="-128"/>
              </a:rPr>
              <a:t>Scenario #4(from </a:t>
            </a:r>
            <a:r>
              <a:rPr lang="en-US" altLang="en-US" sz="2100" i="1" smtClean="0">
                <a:ea typeface="ＭＳ Ｐゴシック" panose="020B0600070205080204" pitchFamily="34" charset="-128"/>
              </a:rPr>
              <a:t>Scenarios to Illustrate Effective Participation in District and College Governance)</a:t>
            </a:r>
            <a:endParaRPr lang="en-US" altLang="en-US" sz="2100" smtClean="0">
              <a:ea typeface="ＭＳ Ｐゴシック" panose="020B0600070205080204" pitchFamily="34" charset="-128"/>
            </a:endParaRPr>
          </a:p>
        </p:txBody>
      </p:sp>
      <p:sp>
        <p:nvSpPr>
          <p:cNvPr id="92163" name="Content Placeholder 2"/>
          <p:cNvSpPr>
            <a:spLocks noGrp="1"/>
          </p:cNvSpPr>
          <p:nvPr>
            <p:ph idx="1"/>
          </p:nvPr>
        </p:nvSpPr>
        <p:spPr/>
        <p:txBody>
          <a:bodyPr/>
          <a:lstStyle/>
          <a:p>
            <a:r>
              <a:rPr lang="en-US" altLang="en-US" sz="4100" baseline="30000" smtClean="0">
                <a:ea typeface="ＭＳ Ｐゴシック" panose="020B0600070205080204" pitchFamily="34" charset="-128"/>
              </a:rPr>
              <a:t>	</a:t>
            </a:r>
            <a:r>
              <a:rPr lang="en-US" altLang="en-US" smtClean="0">
                <a:ea typeface="ＭＳ Ｐゴシック" panose="020B0600070205080204" pitchFamily="34" charset="-128"/>
              </a:rPr>
              <a:t>The matriculation coordinator needs the signature of the academic senate president on the matriculation budget report the day before the report is due. There has been no prior opportunity for consultation, and this is the first time the academic senate president has seen the report. The academic senate president refuses to sign.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 Little Bit of History—The CCC Mission</a:t>
            </a:r>
          </a:p>
        </p:txBody>
      </p:sp>
      <p:sp>
        <p:nvSpPr>
          <p:cNvPr id="11267" name="Rectangle 3"/>
          <p:cNvSpPr>
            <a:spLocks noGrp="1" noChangeArrowheads="1"/>
          </p:cNvSpPr>
          <p:nvPr>
            <p:ph type="body" idx="1"/>
          </p:nvPr>
        </p:nvSpPr>
        <p:spPr>
          <a:xfrm>
            <a:off x="1524000" y="1600200"/>
            <a:ext cx="7162800" cy="4495800"/>
          </a:xfrm>
        </p:spPr>
        <p:txBody>
          <a:bodyPr/>
          <a:lstStyle/>
          <a:p>
            <a:pPr eaLnBrk="1" hangingPunct="1">
              <a:buClrTx/>
              <a:buFont typeface="Wingdings" panose="05000000000000000000" pitchFamily="2" charset="2"/>
              <a:buChar char="n"/>
            </a:pPr>
            <a:r>
              <a:rPr lang="en-US" altLang="en-US" smtClean="0">
                <a:ea typeface="ＭＳ Ｐゴシック" panose="020B0600070205080204" pitchFamily="34" charset="-128"/>
              </a:rPr>
              <a:t>Donahoe Act sets primary missions of the junior colleges as transfer courses, vocational and technical study leading to employment, and general or liberal arts courses. </a:t>
            </a:r>
          </a:p>
          <a:p>
            <a:pPr eaLnBrk="1" hangingPunct="1">
              <a:buClrTx/>
              <a:buFont typeface="Wingdings" panose="05000000000000000000" pitchFamily="2" charset="2"/>
              <a:buChar char="n"/>
            </a:pPr>
            <a:r>
              <a:rPr lang="en-US" altLang="en-US" smtClean="0">
                <a:ea typeface="ＭＳ Ｐゴシック" panose="020B0600070205080204" pitchFamily="34" charset="-128"/>
              </a:rPr>
              <a:t>Name changed to </a:t>
            </a:r>
            <a:r>
              <a:rPr lang="ja-JP" altLang="en-US" smtClean="0">
                <a:ea typeface="ＭＳ Ｐゴシック" panose="020B0600070205080204" pitchFamily="34" charset="-128"/>
              </a:rPr>
              <a:t>“</a:t>
            </a:r>
            <a:r>
              <a:rPr lang="en-US" altLang="ja-JP" smtClean="0">
                <a:ea typeface="ＭＳ Ｐゴシック" panose="020B0600070205080204" pitchFamily="34" charset="-128"/>
              </a:rPr>
              <a:t>community colleges</a:t>
            </a:r>
            <a:r>
              <a:rPr lang="ja-JP" altLang="en-US" smtClean="0">
                <a:ea typeface="ＭＳ Ｐゴシック" panose="020B0600070205080204" pitchFamily="34" charset="-128"/>
              </a:rPr>
              <a:t>”</a:t>
            </a:r>
            <a:r>
              <a:rPr lang="en-US" altLang="ja-JP" smtClean="0">
                <a:ea typeface="ＭＳ Ｐゴシック" panose="020B0600070205080204" pitchFamily="34" charset="-128"/>
              </a:rPr>
              <a:t> and community services added to the mission. </a:t>
            </a: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p:txBody>
      </p:sp>
      <p:sp>
        <p:nvSpPr>
          <p:cNvPr id="11268" name="Text Box 4"/>
          <p:cNvSpPr txBox="1">
            <a:spLocks noChangeArrowheads="1"/>
          </p:cNvSpPr>
          <p:nvPr/>
        </p:nvSpPr>
        <p:spPr bwMode="auto">
          <a:xfrm>
            <a:off x="152400" y="1751013"/>
            <a:ext cx="10287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i="1">
                <a:solidFill>
                  <a:srgbClr val="4D4D4D"/>
                </a:solidFill>
              </a:rPr>
              <a:t>1960</a:t>
            </a:r>
            <a:endParaRPr lang="en-US" altLang="en-US" sz="1200" b="1" i="1">
              <a:solidFill>
                <a:srgbClr val="4D4D4D"/>
              </a:solidFill>
            </a:endParaRPr>
          </a:p>
          <a:p>
            <a:pPr eaLnBrk="1" hangingPunct="1">
              <a:spcBef>
                <a:spcPct val="50000"/>
              </a:spcBef>
              <a:buClrTx/>
              <a:buSzTx/>
              <a:buFontTx/>
              <a:buNone/>
            </a:pPr>
            <a:endParaRPr lang="en-US" altLang="en-US" sz="1800" b="1" i="1">
              <a:solidFill>
                <a:srgbClr val="4D4D4D"/>
              </a:solidFill>
            </a:endParaRPr>
          </a:p>
          <a:p>
            <a:pPr eaLnBrk="1" hangingPunct="1">
              <a:spcBef>
                <a:spcPct val="50000"/>
              </a:spcBef>
              <a:buClrTx/>
              <a:buSzTx/>
              <a:buFontTx/>
              <a:buNone/>
            </a:pPr>
            <a:endParaRPr lang="en-US" altLang="en-US" sz="4400" b="1" i="1">
              <a:solidFill>
                <a:srgbClr val="4D4D4D"/>
              </a:solidFill>
            </a:endParaRPr>
          </a:p>
          <a:p>
            <a:pPr eaLnBrk="1" hangingPunct="1">
              <a:spcBef>
                <a:spcPct val="50000"/>
              </a:spcBef>
              <a:buClrTx/>
              <a:buSzTx/>
              <a:buFontTx/>
              <a:buNone/>
            </a:pPr>
            <a:r>
              <a:rPr lang="en-US" altLang="en-US" sz="2400" b="1" i="1">
                <a:solidFill>
                  <a:srgbClr val="4D4D4D"/>
                </a:solidFill>
              </a:rPr>
              <a:t>1976</a:t>
            </a: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1200" b="1" i="1">
              <a:solidFill>
                <a:srgbClr val="4D4D4D"/>
              </a:solidFill>
            </a:endParaRPr>
          </a:p>
        </p:txBody>
      </p:sp>
      <p:sp>
        <p:nvSpPr>
          <p:cNvPr id="11269" name="Line 5"/>
          <p:cNvSpPr>
            <a:spLocks noChangeShapeType="1"/>
          </p:cNvSpPr>
          <p:nvPr/>
        </p:nvSpPr>
        <p:spPr bwMode="auto">
          <a:xfrm>
            <a:off x="1371600" y="1638300"/>
            <a:ext cx="0" cy="417195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nchor="b" anchorCtr="1"/>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 Little Bit of History—The CCC Mission</a:t>
            </a:r>
          </a:p>
        </p:txBody>
      </p:sp>
      <p:sp>
        <p:nvSpPr>
          <p:cNvPr id="13315" name="Rectangle 3"/>
          <p:cNvSpPr>
            <a:spLocks noGrp="1" noChangeArrowheads="1"/>
          </p:cNvSpPr>
          <p:nvPr>
            <p:ph type="body" idx="1"/>
          </p:nvPr>
        </p:nvSpPr>
        <p:spPr>
          <a:xfrm>
            <a:off x="1524000" y="1600200"/>
            <a:ext cx="7162800" cy="4495800"/>
          </a:xfrm>
        </p:spPr>
        <p:txBody>
          <a:bodyPr/>
          <a:lstStyle/>
          <a:p>
            <a:pPr eaLnBrk="1" hangingPunct="1">
              <a:buClrTx/>
              <a:buFont typeface="Wingdings" panose="05000000000000000000" pitchFamily="2" charset="2"/>
              <a:buChar char="n"/>
            </a:pPr>
            <a:r>
              <a:rPr lang="en-US" altLang="en-US" smtClean="0">
                <a:ea typeface="ＭＳ Ｐゴシック" panose="020B0600070205080204" pitchFamily="34" charset="-128"/>
              </a:rPr>
              <a:t>AB 1725 (Vasconcellos) sets the following mission priorities:</a:t>
            </a:r>
          </a:p>
          <a:p>
            <a:pPr lvl="1" eaLnBrk="1" hangingPunct="1">
              <a:buFont typeface="Wingdings" panose="05000000000000000000" pitchFamily="2" charset="2"/>
              <a:buChar char="n"/>
            </a:pPr>
            <a:r>
              <a:rPr lang="en-US" altLang="en-US" smtClean="0">
                <a:ea typeface="ＭＳ Ｐゴシック" panose="020B0600070205080204" pitchFamily="34" charset="-128"/>
              </a:rPr>
              <a:t>Lower Division Arts and Sciences</a:t>
            </a:r>
          </a:p>
          <a:p>
            <a:pPr lvl="1" eaLnBrk="1" hangingPunct="1">
              <a:buFont typeface="Wingdings" panose="05000000000000000000" pitchFamily="2" charset="2"/>
              <a:buChar char="n"/>
            </a:pPr>
            <a:r>
              <a:rPr lang="en-US" altLang="en-US" smtClean="0">
                <a:ea typeface="ＭＳ Ｐゴシック" panose="020B0600070205080204" pitchFamily="34" charset="-128"/>
              </a:rPr>
              <a:t>Vocational and Occupational Fields</a:t>
            </a:r>
          </a:p>
          <a:p>
            <a:pPr lvl="1" eaLnBrk="1" hangingPunct="1">
              <a:buFont typeface="Wingdings" panose="05000000000000000000" pitchFamily="2" charset="2"/>
              <a:buChar char="n"/>
            </a:pPr>
            <a:r>
              <a:rPr lang="en-US" altLang="en-US" smtClean="0">
                <a:ea typeface="ＭＳ Ｐゴシック" panose="020B0600070205080204" pitchFamily="34" charset="-128"/>
              </a:rPr>
              <a:t>Remedial Instruction</a:t>
            </a:r>
          </a:p>
          <a:p>
            <a:pPr lvl="1" eaLnBrk="1" hangingPunct="1">
              <a:buFont typeface="Wingdings" panose="05000000000000000000" pitchFamily="2" charset="2"/>
              <a:buChar char="n"/>
            </a:pPr>
            <a:r>
              <a:rPr lang="en-US" altLang="en-US" smtClean="0">
                <a:ea typeface="ＭＳ Ｐゴシック" panose="020B0600070205080204" pitchFamily="34" charset="-128"/>
              </a:rPr>
              <a:t>Adult Noncredit Education</a:t>
            </a:r>
          </a:p>
          <a:p>
            <a:pPr lvl="1" eaLnBrk="1" hangingPunct="1">
              <a:buFont typeface="Wingdings" panose="05000000000000000000" pitchFamily="2" charset="2"/>
              <a:buChar char="n"/>
            </a:pPr>
            <a:r>
              <a:rPr lang="en-US" altLang="en-US" smtClean="0">
                <a:ea typeface="ＭＳ Ｐゴシック" panose="020B0600070205080204" pitchFamily="34" charset="-128"/>
              </a:rPr>
              <a:t>Community Service Courses and Programs</a:t>
            </a: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p:txBody>
      </p:sp>
      <p:sp>
        <p:nvSpPr>
          <p:cNvPr id="13316" name="Text Box 4"/>
          <p:cNvSpPr txBox="1">
            <a:spLocks noChangeArrowheads="1"/>
          </p:cNvSpPr>
          <p:nvPr/>
        </p:nvSpPr>
        <p:spPr bwMode="auto">
          <a:xfrm>
            <a:off x="152400" y="1658938"/>
            <a:ext cx="10287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i="1">
                <a:solidFill>
                  <a:srgbClr val="4D4D4D"/>
                </a:solidFill>
              </a:rPr>
              <a:t>1988</a:t>
            </a:r>
            <a:endParaRPr lang="en-US" altLang="en-US" sz="1200" b="1" i="1">
              <a:solidFill>
                <a:srgbClr val="4D4D4D"/>
              </a:solidFill>
            </a:endParaRPr>
          </a:p>
          <a:p>
            <a:pPr eaLnBrk="1" hangingPunct="1">
              <a:spcBef>
                <a:spcPct val="50000"/>
              </a:spcBef>
              <a:buClrTx/>
              <a:buSzTx/>
              <a:buFontTx/>
              <a:buNone/>
            </a:pPr>
            <a:endParaRPr lang="en-US" altLang="en-US" sz="1800" b="1" i="1">
              <a:solidFill>
                <a:srgbClr val="4D4D4D"/>
              </a:solidFill>
            </a:endParaRPr>
          </a:p>
          <a:p>
            <a:pPr eaLnBrk="1" hangingPunct="1">
              <a:spcBef>
                <a:spcPct val="50000"/>
              </a:spcBef>
              <a:buClrTx/>
              <a:buSzTx/>
              <a:buFontTx/>
              <a:buNone/>
            </a:pPr>
            <a:endParaRPr lang="en-US" altLang="en-US" sz="44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1200" b="1" i="1">
              <a:solidFill>
                <a:srgbClr val="4D4D4D"/>
              </a:solidFill>
            </a:endParaRPr>
          </a:p>
        </p:txBody>
      </p:sp>
      <p:sp>
        <p:nvSpPr>
          <p:cNvPr id="13317" name="Line 5"/>
          <p:cNvSpPr>
            <a:spLocks noChangeShapeType="1"/>
          </p:cNvSpPr>
          <p:nvPr/>
        </p:nvSpPr>
        <p:spPr bwMode="auto">
          <a:xfrm>
            <a:off x="1371600" y="1638300"/>
            <a:ext cx="0" cy="417195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nchor="b" anchorCtr="1"/>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 Little Bit of History—The CCC Mission</a:t>
            </a:r>
          </a:p>
        </p:txBody>
      </p:sp>
      <p:sp>
        <p:nvSpPr>
          <p:cNvPr id="15363" name="Rectangle 3"/>
          <p:cNvSpPr>
            <a:spLocks noGrp="1" noChangeArrowheads="1"/>
          </p:cNvSpPr>
          <p:nvPr>
            <p:ph type="body" idx="1"/>
          </p:nvPr>
        </p:nvSpPr>
        <p:spPr>
          <a:xfrm>
            <a:off x="1524000" y="1600200"/>
            <a:ext cx="7162800" cy="4495800"/>
          </a:xfrm>
        </p:spPr>
        <p:txBody>
          <a:bodyPr/>
          <a:lstStyle/>
          <a:p>
            <a:pPr eaLnBrk="1" hangingPunct="1">
              <a:buClrTx/>
              <a:buFont typeface="Wingdings" panose="05000000000000000000" pitchFamily="2" charset="2"/>
              <a:buChar char="n"/>
            </a:pPr>
            <a:r>
              <a:rPr lang="ja-JP" altLang="en-US" smtClean="0">
                <a:ea typeface="ＭＳ Ｐゴシック" panose="020B0600070205080204" pitchFamily="34" charset="-128"/>
              </a:rPr>
              <a:t>“</a:t>
            </a:r>
            <a:r>
              <a:rPr lang="en-US" altLang="ja-JP" smtClean="0">
                <a:ea typeface="ＭＳ Ｐゴシック" panose="020B0600070205080204" pitchFamily="34" charset="-128"/>
              </a:rPr>
              <a:t>Advancing California</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economic growth and global competitiveness through education, training and services that contribute to continuous work force improvement</a:t>
            </a:r>
            <a:r>
              <a:rPr lang="ja-JP" altLang="en-US" smtClean="0">
                <a:ea typeface="ＭＳ Ｐゴシック" panose="020B0600070205080204" pitchFamily="34" charset="-128"/>
              </a:rPr>
              <a:t>”</a:t>
            </a:r>
            <a:r>
              <a:rPr lang="en-US" altLang="ja-JP" smtClean="0">
                <a:ea typeface="ＭＳ Ｐゴシック" panose="020B0600070205080204" pitchFamily="34" charset="-128"/>
              </a:rPr>
              <a:t> added to mission. </a:t>
            </a: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p:txBody>
      </p:sp>
      <p:sp>
        <p:nvSpPr>
          <p:cNvPr id="15364" name="Text Box 4"/>
          <p:cNvSpPr txBox="1">
            <a:spLocks noChangeArrowheads="1"/>
          </p:cNvSpPr>
          <p:nvPr/>
        </p:nvSpPr>
        <p:spPr bwMode="auto">
          <a:xfrm>
            <a:off x="152400" y="1658938"/>
            <a:ext cx="10287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i="1">
                <a:solidFill>
                  <a:srgbClr val="4D4D4D"/>
                </a:solidFill>
              </a:rPr>
              <a:t>1996</a:t>
            </a:r>
            <a:endParaRPr lang="en-US" altLang="en-US" sz="1200" b="1" i="1">
              <a:solidFill>
                <a:srgbClr val="4D4D4D"/>
              </a:solidFill>
            </a:endParaRPr>
          </a:p>
          <a:p>
            <a:pPr eaLnBrk="1" hangingPunct="1">
              <a:spcBef>
                <a:spcPct val="50000"/>
              </a:spcBef>
              <a:buClrTx/>
              <a:buSzTx/>
              <a:buFontTx/>
              <a:buNone/>
            </a:pPr>
            <a:endParaRPr lang="en-US" altLang="en-US" sz="1800" b="1" i="1">
              <a:solidFill>
                <a:srgbClr val="4D4D4D"/>
              </a:solidFill>
            </a:endParaRPr>
          </a:p>
          <a:p>
            <a:pPr eaLnBrk="1" hangingPunct="1">
              <a:spcBef>
                <a:spcPct val="50000"/>
              </a:spcBef>
              <a:buClrTx/>
              <a:buSzTx/>
              <a:buFontTx/>
              <a:buNone/>
            </a:pPr>
            <a:endParaRPr lang="en-US" altLang="en-US" sz="44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1200" b="1" i="1">
              <a:solidFill>
                <a:srgbClr val="4D4D4D"/>
              </a:solidFill>
            </a:endParaRPr>
          </a:p>
        </p:txBody>
      </p:sp>
      <p:sp>
        <p:nvSpPr>
          <p:cNvPr id="15365" name="Line 5"/>
          <p:cNvSpPr>
            <a:spLocks noChangeShapeType="1"/>
          </p:cNvSpPr>
          <p:nvPr/>
        </p:nvSpPr>
        <p:spPr bwMode="auto">
          <a:xfrm>
            <a:off x="1371600" y="1638300"/>
            <a:ext cx="0" cy="417195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nchor="b" anchorCtr="1"/>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AB1725:  Redefining Our System</a:t>
            </a:r>
          </a:p>
        </p:txBody>
      </p:sp>
      <p:sp>
        <p:nvSpPr>
          <p:cNvPr id="17411" name="Rectangle 3"/>
          <p:cNvSpPr>
            <a:spLocks noGrp="1" noChangeArrowheads="1"/>
          </p:cNvSpPr>
          <p:nvPr>
            <p:ph type="body" idx="1"/>
          </p:nvPr>
        </p:nvSpPr>
        <p:spPr/>
        <p:txBody>
          <a:bodyPr/>
          <a:lstStyle/>
          <a:p>
            <a:pPr eaLnBrk="1" hangingPunct="1"/>
            <a:r>
              <a:rPr lang="en-US" altLang="en-US" b="1" smtClean="0">
                <a:solidFill>
                  <a:schemeClr val="accent1"/>
                </a:solidFill>
                <a:ea typeface="ＭＳ Ｐゴシック" panose="020B0600070205080204" pitchFamily="34" charset="-128"/>
                <a:cs typeface="Times New Roman" panose="02020603050405020304" pitchFamily="18" charset="0"/>
              </a:rPr>
              <a:t>What did AB 1725 do?</a:t>
            </a:r>
          </a:p>
          <a:p>
            <a:pPr lvl="1" eaLnBrk="1" hangingPunct="1"/>
            <a:r>
              <a:rPr lang="en-US" altLang="en-US" sz="2600" smtClean="0">
                <a:ea typeface="ＭＳ Ｐゴシック" panose="020B0600070205080204" pitchFamily="34" charset="-128"/>
              </a:rPr>
              <a:t>Funding system changed</a:t>
            </a:r>
          </a:p>
          <a:p>
            <a:pPr lvl="1" eaLnBrk="1" hangingPunct="1"/>
            <a:r>
              <a:rPr lang="en-US" altLang="en-US" sz="2600" smtClean="0">
                <a:ea typeface="ＭＳ Ｐゴシック" panose="020B0600070205080204" pitchFamily="34" charset="-128"/>
              </a:rPr>
              <a:t>Mission priorities set</a:t>
            </a:r>
          </a:p>
          <a:p>
            <a:pPr lvl="1" eaLnBrk="1" hangingPunct="1"/>
            <a:r>
              <a:rPr lang="en-US" altLang="en-US" sz="2600" smtClean="0">
                <a:ea typeface="ＭＳ Ｐゴシック" panose="020B0600070205080204" pitchFamily="34" charset="-128"/>
              </a:rPr>
              <a:t>Established faculty qualifications, tenure periods, evaluation processes</a:t>
            </a:r>
          </a:p>
          <a:p>
            <a:pPr lvl="1" eaLnBrk="1" hangingPunct="1"/>
            <a:r>
              <a:rPr lang="en-US" altLang="en-US" sz="2600" smtClean="0">
                <a:ea typeface="ＭＳ Ｐゴシック" panose="020B0600070205080204" pitchFamily="34" charset="-128"/>
              </a:rPr>
              <a:t>Set goal of 75% full-time faculty</a:t>
            </a:r>
          </a:p>
          <a:p>
            <a:pPr lvl="1" eaLnBrk="1" hangingPunct="1"/>
            <a:r>
              <a:rPr lang="en-US" altLang="en-US" sz="2600" smtClean="0">
                <a:ea typeface="ＭＳ Ｐゴシック" panose="020B0600070205080204" pitchFamily="34" charset="-128"/>
              </a:rPr>
              <a:t>Funding for professional development</a:t>
            </a:r>
          </a:p>
          <a:p>
            <a:pPr lvl="1" eaLnBrk="1" hangingPunct="1"/>
            <a:r>
              <a:rPr lang="en-US" altLang="en-US" sz="2600" smtClean="0">
                <a:ea typeface="ＭＳ Ｐゴシック" panose="020B0600070205080204" pitchFamily="34" charset="-128"/>
              </a:rPr>
              <a:t>Diversity goals set</a:t>
            </a:r>
          </a:p>
          <a:p>
            <a:pPr lvl="1" eaLnBrk="1" hangingPunct="1"/>
            <a:r>
              <a:rPr lang="en-US" altLang="en-US" sz="2600" smtClean="0">
                <a:ea typeface="ＭＳ Ｐゴシック" panose="020B0600070205080204" pitchFamily="34" charset="-128"/>
              </a:rPr>
              <a:t>Delineated governance and decision-making</a:t>
            </a:r>
            <a:endParaRPr lang="en-US" altLang="en-US" sz="2600" smtClean="0"/>
          </a:p>
          <a:p>
            <a:pPr eaLnBrk="1" hangingPunct="1"/>
            <a:endParaRPr lang="en-US" altLang="en-US" sz="2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AB1725:  Redefining Our System</a:t>
            </a:r>
          </a:p>
        </p:txBody>
      </p:sp>
      <p:sp>
        <p:nvSpPr>
          <p:cNvPr id="19459" name="Rectangle 3"/>
          <p:cNvSpPr>
            <a:spLocks noGrp="1" noChangeArrowheads="1"/>
          </p:cNvSpPr>
          <p:nvPr>
            <p:ph type="body" idx="1"/>
          </p:nvPr>
        </p:nvSpPr>
        <p:spPr/>
        <p:txBody>
          <a:bodyPr/>
          <a:lstStyle/>
          <a:p>
            <a:pPr eaLnBrk="1" hangingPunct="1"/>
            <a:r>
              <a:rPr lang="en-US" altLang="en-US" b="1" smtClean="0">
                <a:solidFill>
                  <a:schemeClr val="accent1"/>
                </a:solidFill>
                <a:ea typeface="ＭＳ Ｐゴシック" panose="020B0600070205080204" pitchFamily="34" charset="-128"/>
                <a:cs typeface="Times New Roman" panose="02020603050405020304" pitchFamily="18" charset="0"/>
              </a:rPr>
              <a:t>What was the intent of AB 1725?</a:t>
            </a:r>
          </a:p>
          <a:p>
            <a:pPr lvl="1" eaLnBrk="1" hangingPunct="1">
              <a:spcBef>
                <a:spcPct val="10000"/>
              </a:spcBef>
              <a:spcAft>
                <a:spcPct val="50000"/>
              </a:spcAft>
              <a:buFont typeface="Wingdings" panose="05000000000000000000" pitchFamily="2" charset="2"/>
              <a:buChar char="n"/>
            </a:pPr>
            <a:r>
              <a:rPr lang="en-US" altLang="en-US" smtClean="0">
                <a:ea typeface="ＭＳ Ｐゴシック" panose="020B0600070205080204" pitchFamily="34" charset="-128"/>
              </a:rPr>
              <a:t>Enhance community college image</a:t>
            </a:r>
          </a:p>
          <a:p>
            <a:pPr lvl="1" eaLnBrk="1" hangingPunct="1">
              <a:spcBef>
                <a:spcPct val="10000"/>
              </a:spcBef>
              <a:spcAft>
                <a:spcPct val="50000"/>
              </a:spcAft>
              <a:buFont typeface="Wingdings" panose="05000000000000000000" pitchFamily="2" charset="2"/>
              <a:buChar char="n"/>
            </a:pPr>
            <a:r>
              <a:rPr lang="en-US" altLang="en-US" smtClean="0">
                <a:ea typeface="ＭＳ Ｐゴシック" panose="020B0600070205080204" pitchFamily="34" charset="-128"/>
              </a:rPr>
              <a:t>Increase support for more money</a:t>
            </a:r>
          </a:p>
          <a:p>
            <a:pPr lvl="1" eaLnBrk="1" hangingPunct="1">
              <a:spcBef>
                <a:spcPct val="10000"/>
              </a:spcBef>
              <a:spcAft>
                <a:spcPct val="50000"/>
              </a:spcAft>
              <a:buFont typeface="Wingdings" panose="05000000000000000000" pitchFamily="2" charset="2"/>
              <a:buChar char="n"/>
            </a:pPr>
            <a:r>
              <a:rPr lang="en-US" altLang="en-US" smtClean="0">
                <a:ea typeface="ＭＳ Ｐゴシック" panose="020B0600070205080204" pitchFamily="34" charset="-128"/>
              </a:rPr>
              <a:t>Move from K-12 to higher education</a:t>
            </a:r>
          </a:p>
          <a:p>
            <a:pPr lvl="1" eaLnBrk="1" hangingPunct="1">
              <a:spcBef>
                <a:spcPct val="10000"/>
              </a:spcBef>
              <a:spcAft>
                <a:spcPct val="50000"/>
              </a:spcAft>
              <a:buFont typeface="Wingdings" panose="05000000000000000000" pitchFamily="2" charset="2"/>
              <a:buChar char="n"/>
            </a:pPr>
            <a:r>
              <a:rPr lang="en-US" altLang="en-US" smtClean="0">
                <a:ea typeface="ＭＳ Ｐゴシック" panose="020B0600070205080204" pitchFamily="34" charset="-128"/>
              </a:rPr>
              <a:t>Develop more unified system</a:t>
            </a:r>
          </a:p>
          <a:p>
            <a:pPr lvl="1" eaLnBrk="1" hangingPunct="1">
              <a:spcBef>
                <a:spcPct val="10000"/>
              </a:spcBef>
              <a:buFont typeface="Wingdings" panose="05000000000000000000" pitchFamily="2" charset="2"/>
              <a:buChar char="n"/>
            </a:pPr>
            <a:r>
              <a:rPr lang="en-US" altLang="en-US" smtClean="0">
                <a:ea typeface="ＭＳ Ｐゴシック" panose="020B0600070205080204" pitchFamily="34" charset="-128"/>
              </a:rPr>
              <a:t>Institutional renewal</a:t>
            </a:r>
          </a:p>
          <a:p>
            <a:pPr eaLnBrk="1" hangingPunct="1"/>
            <a:endParaRPr lang="en-US" altLang="en-US" sz="2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52500" y="274638"/>
            <a:ext cx="7734300" cy="893762"/>
          </a:xfrm>
        </p:spPr>
        <p:txBody>
          <a:bodyPr/>
          <a:lstStyle/>
          <a:p>
            <a:pPr eaLnBrk="1" hangingPunct="1"/>
            <a:r>
              <a:rPr lang="en-US" altLang="en-US" smtClean="0">
                <a:ea typeface="ＭＳ Ｐゴシック" panose="020B0600070205080204" pitchFamily="34" charset="-128"/>
              </a:rPr>
              <a:t>Governance in the </a:t>
            </a:r>
            <a:br>
              <a:rPr lang="en-US" altLang="en-US" smtClean="0">
                <a:ea typeface="ＭＳ Ｐゴシック" panose="020B0600070205080204" pitchFamily="34" charset="-128"/>
              </a:rPr>
            </a:br>
            <a:r>
              <a:rPr lang="en-US" altLang="en-US" smtClean="0">
                <a:ea typeface="ＭＳ Ｐゴシック" panose="020B0600070205080204" pitchFamily="34" charset="-128"/>
              </a:rPr>
              <a:t>California Community Colleges</a:t>
            </a:r>
          </a:p>
        </p:txBody>
      </p:sp>
      <p:sp>
        <p:nvSpPr>
          <p:cNvPr id="22531"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What is participatory governance?	</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What is shared governance?</a:t>
            </a:r>
          </a:p>
          <a:p>
            <a:pPr eaLnBrk="1" hangingPunct="1">
              <a:lnSpc>
                <a:spcPct val="90000"/>
              </a:lnSpc>
              <a:spcBef>
                <a:spcPct val="10000"/>
              </a:spcBef>
              <a:spcAft>
                <a:spcPct val="50000"/>
              </a:spcAft>
              <a:buClrTx/>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What is the difference?</a:t>
            </a:r>
          </a:p>
          <a:p>
            <a:pPr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Arial" charset="0"/>
            <a:ea typeface="Arial" charset="0"/>
            <a:cs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3697</TotalTime>
  <Words>2785</Words>
  <Application>Microsoft Macintosh PowerPoint</Application>
  <PresentationFormat>On-screen Show (4:3)</PresentationFormat>
  <Paragraphs>367</Paragraphs>
  <Slides>38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ＭＳ Ｐゴシック</vt:lpstr>
      <vt:lpstr>Symbol</vt:lpstr>
      <vt:lpstr>Times New Roman</vt:lpstr>
      <vt:lpstr>Wingdings</vt:lpstr>
      <vt:lpstr>Arial</vt:lpstr>
      <vt:lpstr>Slit</vt:lpstr>
      <vt:lpstr>COLLEGIALITY IN ACTION  Effective Participation Fundamentals</vt:lpstr>
      <vt:lpstr>The California Community College System</vt:lpstr>
      <vt:lpstr>A Little Bit of History—The CCC Mission</vt:lpstr>
      <vt:lpstr>A Little Bit of History—The CCC Mission</vt:lpstr>
      <vt:lpstr>A Little Bit of History—The CCC Mission</vt:lpstr>
      <vt:lpstr>A Little Bit of History—The CCC Mission</vt:lpstr>
      <vt:lpstr>AB1725:  Redefining Our System</vt:lpstr>
      <vt:lpstr>AB1725:  Redefining Our System</vt:lpstr>
      <vt:lpstr>Governance in the  California Community Colleges</vt:lpstr>
      <vt:lpstr>Participatory Governance</vt:lpstr>
      <vt:lpstr>Title 5 Terminology:  Effective Participation</vt:lpstr>
      <vt:lpstr>Benefits and Values of Our Governance System</vt:lpstr>
      <vt:lpstr>Challenges of Our Governance System</vt:lpstr>
      <vt:lpstr>The Law—Education Code </vt:lpstr>
      <vt:lpstr>Regulation: Academic Senate Role</vt:lpstr>
      <vt:lpstr>Regulation: Academic Senates</vt:lpstr>
      <vt:lpstr>Questions on Collegial Consultation</vt:lpstr>
      <vt:lpstr>Regulation: Academic Senates</vt:lpstr>
      <vt:lpstr>Question</vt:lpstr>
      <vt:lpstr>Question</vt:lpstr>
      <vt:lpstr>Regulation: Academic Senates</vt:lpstr>
      <vt:lpstr>Important Notes on Collegial Consultation</vt:lpstr>
      <vt:lpstr>Regulation: Academic Senates (§53200)</vt:lpstr>
      <vt:lpstr>Regulation: Academic Senates (§53200)</vt:lpstr>
      <vt:lpstr>Questions on Collegial Consultation</vt:lpstr>
      <vt:lpstr>Regulation: Academic Senates (§53200)</vt:lpstr>
      <vt:lpstr>Other Legal Provisions Related to Faculty</vt:lpstr>
      <vt:lpstr>Other Legal Provisions Related to Faculty</vt:lpstr>
      <vt:lpstr>Other Legal Provisions Related to Faculty</vt:lpstr>
      <vt:lpstr>Other Legal Provisions Related to Faculty</vt:lpstr>
      <vt:lpstr>Staff Roles in College Governance</vt:lpstr>
      <vt:lpstr>Student Roles in College Governance</vt:lpstr>
      <vt:lpstr>Regulation: Students</vt:lpstr>
      <vt:lpstr>Question on Collegial Consultation</vt:lpstr>
      <vt:lpstr>Scenario #3 (from Scenarios to Illustrate Effective Participation in District and College Governance)</vt:lpstr>
      <vt:lpstr>Question</vt:lpstr>
      <vt:lpstr>PowerPoint Presentation</vt:lpstr>
      <vt:lpstr>Scenario #4(from Scenarios to Illustrate Effective Participation in District and College Governance)</vt:lpstr>
    </vt:vector>
  </TitlesOfParts>
  <Company>Community College League of California</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1725 History</dc:title>
  <dc:creator>Jody Ansell</dc:creator>
  <cp:lastModifiedBy>Stanskas, Peter-John</cp:lastModifiedBy>
  <cp:revision>212</cp:revision>
  <cp:lastPrinted>2016-04-07T17:45:00Z</cp:lastPrinted>
  <dcterms:created xsi:type="dcterms:W3CDTF">2015-10-27T18:05:43Z</dcterms:created>
  <dcterms:modified xsi:type="dcterms:W3CDTF">2017-06-14T04:44:35Z</dcterms:modified>
</cp:coreProperties>
</file>