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4"/>
  </p:notesMasterIdLst>
  <p:handoutMasterIdLst>
    <p:handoutMasterId r:id="rId25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89" r:id="rId13"/>
    <p:sldId id="271" r:id="rId14"/>
    <p:sldId id="272" r:id="rId15"/>
    <p:sldId id="273" r:id="rId16"/>
    <p:sldId id="274" r:id="rId17"/>
    <p:sldId id="275" r:id="rId18"/>
    <p:sldId id="284" r:id="rId19"/>
    <p:sldId id="285" r:id="rId20"/>
    <p:sldId id="282" r:id="rId21"/>
    <p:sldId id="288" r:id="rId22"/>
    <p:sldId id="283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100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21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11/2/15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11/2/15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48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sure of</a:t>
            </a:r>
            <a:r>
              <a:rPr lang="en-US" baseline="0" dirty="0" smtClean="0"/>
              <a:t> the thought behind this slide.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5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47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November 2,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November 2,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November 2,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November 2,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November 2,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November 2,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November 2,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November 2,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November 2,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November 2,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November 2,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November 2,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cccio.org/documents/CIOManual01-05-2013.pdf" TargetMode="External"/><Relationship Id="rId4" Type="http://schemas.openxmlformats.org/officeDocument/2006/relationships/hyperlink" Target="http://www.oal.ca.gov" TargetMode="External"/><Relationship Id="rId5" Type="http://schemas.openxmlformats.org/officeDocument/2006/relationships/hyperlink" Target="http://asccc.org/sites/default/files/publications/Curriculum_0.pdf" TargetMode="External"/><Relationship Id="rId6" Type="http://schemas.openxmlformats.org/officeDocument/2006/relationships/hyperlink" Target="http://asccc.org/sites/default/files/Effective_Curriculum_Practices_White_Paper_Final.docx" TargetMode="External"/><Relationship Id="rId7" Type="http://schemas.openxmlformats.org/officeDocument/2006/relationships/hyperlink" Target="https://dms.scc.losrios.edu/alfresco/d/d/workspace/SpacesStore/93b14b61-3541-4dc8-8366-ddf2bdaa1d03/SCC_Curriculum_Handbook_2009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tranet.cccco.edu/Portals/1/AA/ProgramCourseApproval/Handbook_5thEd_BOGapproved.pdf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319" y="788332"/>
            <a:ext cx="5846168" cy="1570458"/>
          </a:xfrm>
        </p:spPr>
        <p:txBody>
          <a:bodyPr>
            <a:normAutofit fontScale="90000"/>
          </a:bodyPr>
          <a:lstStyle/>
          <a:p>
            <a:r>
              <a:rPr lang="en-US" sz="3000" dirty="0">
                <a:solidFill>
                  <a:srgbClr val="FF0000"/>
                </a:solidFill>
                <a:latin typeface="+mn-lt"/>
              </a:rPr>
              <a:t>Give Your Curriculum Process a Tune-Up: Making Curriculum Processes Effective and Efficient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5319" y="2944004"/>
            <a:ext cx="5404089" cy="125908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0" i="0" dirty="0" smtClean="0">
                <a:latin typeface="+mn-lt"/>
              </a:rPr>
              <a:t>John Freitas, Los Angeles City College</a:t>
            </a:r>
          </a:p>
          <a:p>
            <a:pPr algn="l"/>
            <a:r>
              <a:rPr lang="en-US" b="0" i="0" dirty="0" smtClean="0">
                <a:latin typeface="+mn-lt"/>
              </a:rPr>
              <a:t>Michael </a:t>
            </a:r>
            <a:r>
              <a:rPr lang="en-US" b="0" i="0" dirty="0" err="1" smtClean="0">
                <a:latin typeface="+mn-lt"/>
              </a:rPr>
              <a:t>Heumann</a:t>
            </a:r>
            <a:r>
              <a:rPr lang="en-US" b="0" i="0" dirty="0" smtClean="0">
                <a:latin typeface="+mn-lt"/>
              </a:rPr>
              <a:t>, Imperial Valley College</a:t>
            </a:r>
          </a:p>
          <a:p>
            <a:pPr algn="l"/>
            <a:r>
              <a:rPr lang="en-US" b="0" i="0" dirty="0" smtClean="0">
                <a:latin typeface="+mn-lt"/>
              </a:rPr>
              <a:t>Diana </a:t>
            </a:r>
            <a:r>
              <a:rPr lang="en-US" b="0" i="0" dirty="0" err="1" smtClean="0">
                <a:latin typeface="+mn-lt"/>
              </a:rPr>
              <a:t>Hurlbut</a:t>
            </a:r>
            <a:r>
              <a:rPr lang="en-US" b="0" i="0" dirty="0" smtClean="0">
                <a:latin typeface="+mn-lt"/>
              </a:rPr>
              <a:t>, Irvine Valley College</a:t>
            </a:r>
          </a:p>
          <a:p>
            <a:pPr algn="l"/>
            <a:r>
              <a:rPr lang="en-US" b="0" i="0" dirty="0" err="1" smtClean="0">
                <a:latin typeface="+mn-lt"/>
              </a:rPr>
              <a:t>Ginni</a:t>
            </a:r>
            <a:r>
              <a:rPr lang="en-US" b="0" i="0" dirty="0" smtClean="0">
                <a:latin typeface="+mn-lt"/>
              </a:rPr>
              <a:t> May, Sacramento City College</a:t>
            </a:r>
          </a:p>
        </p:txBody>
      </p:sp>
      <p:pic>
        <p:nvPicPr>
          <p:cNvPr id="4" name="Picture 3" descr="Fall Session 201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55423" y="1406769"/>
            <a:ext cx="2227385" cy="31798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5319" y="4344288"/>
            <a:ext cx="4710042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Georgia"/>
              </a:rPr>
              <a:t>ASCCC 2015 Fall Plenary </a:t>
            </a:r>
            <a:r>
              <a:rPr lang="en-US" dirty="0" smtClean="0">
                <a:solidFill>
                  <a:srgbClr val="FF0000"/>
                </a:solidFill>
                <a:cs typeface="Georgia"/>
              </a:rPr>
              <a:t>Session</a:t>
            </a:r>
            <a:endParaRPr lang="en-US" dirty="0">
              <a:solidFill>
                <a:srgbClr val="FF0000"/>
              </a:solidFill>
              <a:cs typeface="Georgia"/>
            </a:endParaRPr>
          </a:p>
          <a:p>
            <a:r>
              <a:rPr lang="en-US" dirty="0" smtClean="0">
                <a:solidFill>
                  <a:srgbClr val="FF0000"/>
                </a:solidFill>
                <a:cs typeface="Georgia"/>
              </a:rPr>
              <a:t>Irvine Marriott</a:t>
            </a:r>
            <a:endParaRPr lang="en-US" dirty="0">
              <a:solidFill>
                <a:srgbClr val="FF0000"/>
              </a:solidFill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2624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0" dirty="0" smtClean="0">
                <a:solidFill>
                  <a:srgbClr val="FF0000"/>
                </a:solidFill>
                <a:latin typeface="+mn-lt"/>
              </a:rPr>
              <a:t>Role of Administrators – Deans and CIOs</a:t>
            </a:r>
            <a:endParaRPr lang="en-US" i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3570135"/>
          </a:xfrm>
        </p:spPr>
        <p:txBody>
          <a:bodyPr>
            <a:normAutofit fontScale="92500" lnSpcReduction="10000"/>
          </a:bodyPr>
          <a:lstStyle/>
          <a:p>
            <a:r>
              <a:rPr lang="en-US" b="0" i="0" dirty="0" smtClean="0">
                <a:latin typeface="+mn-lt"/>
              </a:rPr>
              <a:t>CIO review (</a:t>
            </a:r>
            <a:r>
              <a:rPr lang="en-US" i="0" dirty="0" smtClean="0">
                <a:latin typeface="+mn-lt"/>
              </a:rPr>
              <a:t>not approval</a:t>
            </a:r>
            <a:r>
              <a:rPr lang="en-US" b="0" i="0" dirty="0" smtClean="0">
                <a:latin typeface="+mn-lt"/>
              </a:rPr>
              <a:t>) </a:t>
            </a:r>
            <a:r>
              <a:rPr lang="en-US" b="0" i="0" dirty="0">
                <a:latin typeface="+mn-lt"/>
              </a:rPr>
              <a:t>a</a:t>
            </a:r>
            <a:r>
              <a:rPr lang="en-US" b="0" i="0" dirty="0" smtClean="0">
                <a:latin typeface="+mn-lt"/>
              </a:rPr>
              <a:t>ssures </a:t>
            </a:r>
            <a:r>
              <a:rPr lang="en-US" b="0" i="0" dirty="0">
                <a:latin typeface="+mn-lt"/>
              </a:rPr>
              <a:t>new course or program </a:t>
            </a:r>
            <a:r>
              <a:rPr lang="en-US" b="0" i="0" dirty="0" smtClean="0">
                <a:latin typeface="+mn-lt"/>
              </a:rPr>
              <a:t>proposal: </a:t>
            </a:r>
          </a:p>
          <a:p>
            <a:pPr lvl="1"/>
            <a:r>
              <a:rPr lang="en-US" dirty="0"/>
              <a:t>A</a:t>
            </a:r>
            <a:r>
              <a:rPr lang="en-US" b="0" i="0" dirty="0" smtClean="0">
                <a:latin typeface="+mn-lt"/>
              </a:rPr>
              <a:t>ligns with the mission, </a:t>
            </a:r>
          </a:p>
          <a:p>
            <a:pPr lvl="1"/>
            <a:r>
              <a:rPr lang="en-US" dirty="0"/>
              <a:t>M</a:t>
            </a:r>
            <a:r>
              <a:rPr lang="en-US" b="0" i="0" dirty="0" smtClean="0">
                <a:latin typeface="+mn-lt"/>
              </a:rPr>
              <a:t>eets an identified need, </a:t>
            </a:r>
          </a:p>
          <a:p>
            <a:pPr lvl="1"/>
            <a:r>
              <a:rPr lang="en-US" dirty="0"/>
              <a:t>C</a:t>
            </a:r>
            <a:r>
              <a:rPr lang="en-US" b="0" i="0" dirty="0" smtClean="0">
                <a:latin typeface="+mn-lt"/>
              </a:rPr>
              <a:t>an be supported with adequate resources, </a:t>
            </a:r>
          </a:p>
          <a:p>
            <a:pPr lvl="1"/>
            <a:r>
              <a:rPr lang="en-US" b="0" i="0" dirty="0" smtClean="0">
                <a:latin typeface="+mn-lt"/>
              </a:rPr>
              <a:t>Are legally compliant (see </a:t>
            </a:r>
            <a:r>
              <a:rPr lang="en-US" b="0" i="0" u="sng" dirty="0" smtClean="0">
                <a:latin typeface="+mn-lt"/>
              </a:rPr>
              <a:t>CIO Manual</a:t>
            </a:r>
            <a:r>
              <a:rPr lang="en-US" b="0" i="0" dirty="0" smtClean="0">
                <a:latin typeface="+mn-lt"/>
              </a:rPr>
              <a:t>, adopted by CCCCIO, 2012)</a:t>
            </a:r>
          </a:p>
          <a:p>
            <a:endParaRPr lang="en-US" b="0" i="0" dirty="0" smtClean="0">
              <a:latin typeface="+mn-lt"/>
            </a:endParaRPr>
          </a:p>
          <a:p>
            <a:r>
              <a:rPr lang="en-US" b="0" i="0" dirty="0" smtClean="0">
                <a:latin typeface="+mn-lt"/>
              </a:rPr>
              <a:t>There is no legal requirement for approval by the CIO or </a:t>
            </a:r>
            <a:r>
              <a:rPr lang="en-US" b="0" i="0" dirty="0" smtClean="0">
                <a:latin typeface="+mn-lt"/>
              </a:rPr>
              <a:t>President prior to board approval.  </a:t>
            </a:r>
            <a:r>
              <a:rPr lang="en-US" b="0" i="0" dirty="0" smtClean="0">
                <a:latin typeface="+mn-lt"/>
              </a:rPr>
              <a:t>However, remember that:</a:t>
            </a:r>
          </a:p>
          <a:p>
            <a:pPr lvl="1"/>
            <a:r>
              <a:rPr lang="en-US" dirty="0" smtClean="0">
                <a:latin typeface="+mn-lt"/>
              </a:rPr>
              <a:t>Your </a:t>
            </a:r>
            <a:r>
              <a:rPr lang="en-US" b="0" i="0" dirty="0" smtClean="0">
                <a:latin typeface="+mn-lt"/>
              </a:rPr>
              <a:t>CIO is responsible for scheduling </a:t>
            </a:r>
          </a:p>
          <a:p>
            <a:pPr lvl="1"/>
            <a:r>
              <a:rPr lang="en-US" dirty="0" smtClean="0"/>
              <a:t>Your </a:t>
            </a:r>
            <a:r>
              <a:rPr lang="en-US" b="0" i="0" dirty="0" smtClean="0">
                <a:latin typeface="+mn-lt"/>
              </a:rPr>
              <a:t>President </a:t>
            </a:r>
            <a:r>
              <a:rPr lang="en-US" b="0" i="0" dirty="0" smtClean="0">
                <a:latin typeface="+mn-lt"/>
              </a:rPr>
              <a:t>is ultimately responsible for the budget</a:t>
            </a:r>
          </a:p>
          <a:p>
            <a:pPr lvl="1"/>
            <a:endParaRPr lang="en-US" i="0" dirty="0" smtClean="0">
              <a:latin typeface="+mn-lt"/>
            </a:endParaRPr>
          </a:p>
          <a:p>
            <a:endParaRPr lang="en-US" i="0" dirty="0" smtClean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5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4546" y="400050"/>
            <a:ext cx="6192253" cy="742950"/>
          </a:xfrm>
        </p:spPr>
        <p:txBody>
          <a:bodyPr/>
          <a:lstStyle/>
          <a:p>
            <a:r>
              <a:rPr lang="en-US" i="0" dirty="0" smtClean="0">
                <a:solidFill>
                  <a:srgbClr val="FF0000"/>
                </a:solidFill>
                <a:latin typeface="+mn-lt"/>
              </a:rPr>
              <a:t>Don’t Forget the Students!</a:t>
            </a:r>
            <a:endParaRPr lang="en-US" i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32" y="1959102"/>
            <a:ext cx="8609115" cy="3118224"/>
          </a:xfrm>
        </p:spPr>
        <p:txBody>
          <a:bodyPr>
            <a:normAutofit fontScale="70000" lnSpcReduction="20000"/>
          </a:bodyPr>
          <a:lstStyle/>
          <a:p>
            <a:r>
              <a:rPr lang="en-US" b="0" i="0" dirty="0" smtClean="0">
                <a:latin typeface="+mn-lt"/>
              </a:rPr>
              <a:t>Ed Code section 70902(b)(7) – students have the right to effectively participate in college governance</a:t>
            </a:r>
          </a:p>
          <a:p>
            <a:endParaRPr lang="en-US" b="0" i="0" dirty="0">
              <a:latin typeface="+mn-lt"/>
            </a:endParaRPr>
          </a:p>
          <a:p>
            <a:r>
              <a:rPr lang="en-US" b="0" i="0" dirty="0" smtClean="0">
                <a:latin typeface="+mn-lt"/>
              </a:rPr>
              <a:t>Title 5 section 51023.7 – students “shall be provided an opportunity to participate in formulation and development of district and college policies and procedures that have or will have a significant effect on them”, </a:t>
            </a:r>
            <a:r>
              <a:rPr lang="en-US" b="0" i="0" u="sng" dirty="0" smtClean="0">
                <a:latin typeface="+mn-lt"/>
              </a:rPr>
              <a:t>including curriculum</a:t>
            </a:r>
            <a:endParaRPr lang="en-US" b="0" i="0" dirty="0" smtClean="0">
              <a:latin typeface="+mn-lt"/>
            </a:endParaRPr>
          </a:p>
          <a:p>
            <a:endParaRPr lang="en-US" b="0" i="0" dirty="0" smtClean="0">
              <a:latin typeface="+mn-lt"/>
            </a:endParaRPr>
          </a:p>
          <a:p>
            <a:r>
              <a:rPr lang="en-US" b="0" i="0" dirty="0" smtClean="0">
                <a:latin typeface="+mn-lt"/>
              </a:rPr>
              <a:t>Students are welcome and should serve on the curriculum committee</a:t>
            </a:r>
          </a:p>
          <a:p>
            <a:endParaRPr lang="en-US" b="0" i="0" dirty="0" smtClean="0">
              <a:latin typeface="+mn-lt"/>
            </a:endParaRPr>
          </a:p>
          <a:p>
            <a:r>
              <a:rPr lang="en-US" b="0" i="0" dirty="0" smtClean="0">
                <a:latin typeface="+mn-lt"/>
              </a:rPr>
              <a:t>Governing boards will take student complaints seriously – </a:t>
            </a:r>
            <a:r>
              <a:rPr lang="en-US" i="0" dirty="0" smtClean="0">
                <a:latin typeface="+mn-lt"/>
              </a:rPr>
              <a:t>upset students can derail curriculum approval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716"/>
            <a:ext cx="2400300" cy="180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207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Assess the Effectiveness of Your Process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assess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558" r="-75558"/>
          <a:stretch>
            <a:fillRect/>
          </a:stretch>
        </p:blipFill>
        <p:spPr>
          <a:xfrm>
            <a:off x="457200" y="1354759"/>
            <a:ext cx="8229600" cy="3657600"/>
          </a:xfrm>
        </p:spPr>
      </p:pic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29000" y="13716"/>
            <a:ext cx="4114800" cy="246888"/>
          </a:xfrm>
        </p:spPr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00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45" y="678657"/>
            <a:ext cx="8845952" cy="685801"/>
          </a:xfrm>
        </p:spPr>
        <p:txBody>
          <a:bodyPr>
            <a:normAutofit fontScale="90000"/>
          </a:bodyPr>
          <a:lstStyle/>
          <a:p>
            <a:r>
              <a:rPr lang="en-US" i="0" dirty="0" smtClean="0">
                <a:solidFill>
                  <a:srgbClr val="FF0000"/>
                </a:solidFill>
                <a:latin typeface="+mn-lt"/>
              </a:rPr>
              <a:t>Assess - Are There Unnecessary Steps?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07789" y="1624858"/>
            <a:ext cx="7567428" cy="2967398"/>
          </a:xfrm>
        </p:spPr>
        <p:txBody>
          <a:bodyPr>
            <a:normAutofit/>
          </a:bodyPr>
          <a:lstStyle/>
          <a:p>
            <a:r>
              <a:rPr lang="en-US" sz="2900" dirty="0"/>
              <a:t>Do you require too many approvals relative to what is actually required by Title 5? </a:t>
            </a:r>
          </a:p>
          <a:p>
            <a:endParaRPr lang="en-US" sz="2900" dirty="0"/>
          </a:p>
          <a:p>
            <a:r>
              <a:rPr lang="en-US" sz="2900" dirty="0"/>
              <a:t>Does the process contain steps that </a:t>
            </a:r>
            <a:r>
              <a:rPr lang="en-US" sz="2900" dirty="0" smtClean="0"/>
              <a:t>are </a:t>
            </a:r>
            <a:r>
              <a:rPr lang="en-US" sz="2900" dirty="0"/>
              <a:t>redundant or that could be completed simultaneously rather </a:t>
            </a:r>
            <a:r>
              <a:rPr lang="en-US" sz="2900" dirty="0" smtClean="0"/>
              <a:t>than sequentially</a:t>
            </a:r>
            <a:r>
              <a:rPr lang="en-US" sz="2900" dirty="0"/>
              <a:t>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25" y="2584173"/>
            <a:ext cx="2071672" cy="137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77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45" y="678657"/>
            <a:ext cx="8845952" cy="685801"/>
          </a:xfrm>
        </p:spPr>
        <p:txBody>
          <a:bodyPr>
            <a:normAutofit fontScale="90000"/>
          </a:bodyPr>
          <a:lstStyle/>
          <a:p>
            <a:r>
              <a:rPr lang="en-US" i="0" dirty="0" smtClean="0">
                <a:solidFill>
                  <a:srgbClr val="FF0000"/>
                </a:solidFill>
                <a:latin typeface="+mn-lt"/>
              </a:rPr>
              <a:t>Assess - Are There Structural Barriers?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07789" y="1470766"/>
            <a:ext cx="4758812" cy="3025097"/>
          </a:xfrm>
        </p:spPr>
        <p:txBody>
          <a:bodyPr>
            <a:normAutofit lnSpcReduction="10000"/>
          </a:bodyPr>
          <a:lstStyle/>
          <a:p>
            <a:r>
              <a:rPr lang="en-US" sz="2300" dirty="0"/>
              <a:t>Are local course </a:t>
            </a:r>
            <a:r>
              <a:rPr lang="en-US" sz="2300" dirty="0" smtClean="0"/>
              <a:t>and program </a:t>
            </a:r>
            <a:r>
              <a:rPr lang="en-US" sz="2300" dirty="0"/>
              <a:t>submission and deadlines too infrequent or restrictive? </a:t>
            </a:r>
          </a:p>
          <a:p>
            <a:endParaRPr lang="en-US" sz="2300" dirty="0"/>
          </a:p>
          <a:p>
            <a:r>
              <a:rPr lang="en-US" sz="2300" dirty="0"/>
              <a:t>Is the process impeded by problems caused by ineffective technology, or even a lack of technology, at the local level? </a:t>
            </a:r>
          </a:p>
          <a:p>
            <a:endParaRPr lang="en-US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6601" y="1470766"/>
            <a:ext cx="4277399" cy="278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068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45" y="678657"/>
            <a:ext cx="8845952" cy="6858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Assess - Is It Too Bureaucratic?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07790" y="1871379"/>
            <a:ext cx="8915071" cy="2985189"/>
          </a:xfrm>
        </p:spPr>
        <p:txBody>
          <a:bodyPr>
            <a:normAutofit/>
          </a:bodyPr>
          <a:lstStyle/>
          <a:p>
            <a:r>
              <a:rPr lang="en-US" sz="2300" dirty="0"/>
              <a:t>Does the process focus too much on complying with course outline formatting instructions and too little on course and program quality?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24" y="3044697"/>
            <a:ext cx="4925981" cy="181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502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97304" y="873470"/>
            <a:ext cx="5488781" cy="259301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100" dirty="0">
                <a:solidFill>
                  <a:srgbClr val="FF0000"/>
                </a:solidFill>
              </a:rPr>
              <a:t>Six Steps </a:t>
            </a:r>
          </a:p>
          <a:p>
            <a:pPr algn="ctr"/>
            <a:r>
              <a:rPr lang="en-US" sz="4100" dirty="0">
                <a:solidFill>
                  <a:srgbClr val="FF0000"/>
                </a:solidFill>
              </a:rPr>
              <a:t>to </a:t>
            </a:r>
          </a:p>
          <a:p>
            <a:pPr algn="ctr"/>
            <a:r>
              <a:rPr lang="en-US" sz="4100" dirty="0">
                <a:solidFill>
                  <a:srgbClr val="FF0000"/>
                </a:solidFill>
              </a:rPr>
              <a:t>Improving Your Process!</a:t>
            </a:r>
            <a:endParaRPr lang="en-US" sz="4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693" y="1888910"/>
            <a:ext cx="3053140" cy="315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583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Improve Your Process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Sure the Process is Clear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Flow chart with important dates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Curriculum website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Curriculum handbook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Minimize Approval Time While Assuring Quality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Technical review simultaneous with development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Expedite minor changes through the tech review process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12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Improve Your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Make Curriculum Meetings Efficient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Prepare well</a:t>
            </a:r>
            <a:r>
              <a:rPr lang="en-US" dirty="0"/>
              <a:t>-organized and thorough </a:t>
            </a:r>
            <a:r>
              <a:rPr lang="en-US" dirty="0" smtClean="0"/>
              <a:t>agendas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Use consent calendars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Assign </a:t>
            </a:r>
            <a:r>
              <a:rPr lang="en-US" dirty="0"/>
              <a:t>committee members to act as “readers” </a:t>
            </a:r>
            <a:r>
              <a:rPr lang="en-US" dirty="0" smtClean="0"/>
              <a:t>for proposals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Engage </a:t>
            </a:r>
            <a:r>
              <a:rPr lang="en-US" dirty="0"/>
              <a:t>in detailed review of new curriculum during 1</a:t>
            </a:r>
            <a:r>
              <a:rPr lang="en-US" baseline="30000" dirty="0"/>
              <a:t>st</a:t>
            </a:r>
            <a:r>
              <a:rPr lang="en-US" dirty="0"/>
              <a:t> Reading </a:t>
            </a:r>
            <a:endParaRPr lang="en-US" dirty="0" smtClean="0"/>
          </a:p>
          <a:p>
            <a:pPr lvl="1">
              <a:buFont typeface="Wingdings" charset="2"/>
              <a:buChar char="Ø"/>
            </a:pPr>
            <a:r>
              <a:rPr lang="en-US" dirty="0" smtClean="0"/>
              <a:t>Allow CTE curriculum changes are </a:t>
            </a:r>
            <a:r>
              <a:rPr lang="en-US" dirty="0"/>
              <a:t>required by external agencies to be approved without a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reading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Give </a:t>
            </a:r>
            <a:r>
              <a:rPr lang="en-US" dirty="0"/>
              <a:t>all committee members access to the curriculum management </a:t>
            </a:r>
            <a:r>
              <a:rPr lang="en-US" dirty="0" smtClean="0"/>
              <a:t>system</a:t>
            </a:r>
          </a:p>
          <a:p>
            <a:pPr marL="731520" lvl="1" indent="-457200">
              <a:buFont typeface="+mj-lt"/>
              <a:buAutoNum type="arabicPeriod" startAt="3"/>
            </a:pPr>
            <a:endParaRPr lang="en-US" dirty="0" smtClean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29000" y="13716"/>
            <a:ext cx="4114800" cy="246888"/>
          </a:xfrm>
        </p:spPr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32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Improve Your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Streamline the Approval </a:t>
            </a:r>
            <a:r>
              <a:rPr lang="en-US" dirty="0" smtClean="0"/>
              <a:t>Process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Increase curriculum committee authority by allowing it to make recommendations directly to board</a:t>
            </a:r>
          </a:p>
          <a:p>
            <a:pPr marL="274320" lvl="1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 startAt="4"/>
            </a:pPr>
            <a:r>
              <a:rPr lang="en-US" dirty="0"/>
              <a:t>Increase the Frequency of Curriculum </a:t>
            </a:r>
            <a:r>
              <a:rPr lang="en-US" dirty="0" smtClean="0"/>
              <a:t>Approvals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Consideration of curriculum at all board meetings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Biweekly/weekly curriculum committee meetings</a:t>
            </a:r>
          </a:p>
          <a:p>
            <a:pPr marL="274320" lvl="1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 startAt="4"/>
            </a:pPr>
            <a:r>
              <a:rPr lang="en-US" dirty="0"/>
              <a:t>For Multi-College Districts: Consider Curriculum </a:t>
            </a:r>
            <a:r>
              <a:rPr lang="en-US" dirty="0" smtClean="0"/>
              <a:t>Autonomy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Eliminate district-wide approvals/campus consensus requirements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College autonomy over all course attributes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Use C-ID and articulation agreements to “align” curriculum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29000" y="13716"/>
            <a:ext cx="4114800" cy="246888"/>
          </a:xfrm>
        </p:spPr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5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8657"/>
            <a:ext cx="7886700" cy="685801"/>
          </a:xfrm>
        </p:spPr>
        <p:txBody>
          <a:bodyPr>
            <a:normAutofit fontScale="90000"/>
          </a:bodyPr>
          <a:lstStyle/>
          <a:p>
            <a:pPr algn="ctr"/>
            <a:r>
              <a:rPr lang="en-US" i="0" dirty="0" smtClean="0">
                <a:solidFill>
                  <a:srgbClr val="FF0000"/>
                </a:solidFill>
                <a:latin typeface="+mn-lt"/>
              </a:rPr>
              <a:t>Outcomes for Today</a:t>
            </a:r>
            <a:endParaRPr lang="en-US" i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ASCCC Fall 2015 Plenary Session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065" y="1364458"/>
            <a:ext cx="6541867" cy="3263504"/>
          </a:xfrm>
        </p:spPr>
        <p:txBody>
          <a:bodyPr>
            <a:normAutofit fontScale="85000" lnSpcReduction="20000"/>
          </a:bodyPr>
          <a:lstStyle/>
          <a:p>
            <a:r>
              <a:rPr lang="en-US" b="0" i="0" dirty="0" smtClean="0">
                <a:latin typeface="+mn-lt"/>
              </a:rPr>
              <a:t>Examine the role and authority of your curriculum committee</a:t>
            </a:r>
          </a:p>
          <a:p>
            <a:endParaRPr lang="en-US" b="0" i="0" dirty="0" smtClean="0">
              <a:latin typeface="+mn-lt"/>
            </a:endParaRPr>
          </a:p>
          <a:p>
            <a:r>
              <a:rPr lang="en-US" b="0" i="0" dirty="0" smtClean="0">
                <a:latin typeface="+mn-lt"/>
              </a:rPr>
              <a:t>Learn important questions for your senate and curriculum committee to ask about your curriculum process</a:t>
            </a:r>
          </a:p>
          <a:p>
            <a:endParaRPr lang="en-US" b="0" i="0" dirty="0" smtClean="0">
              <a:latin typeface="+mn-lt"/>
            </a:endParaRPr>
          </a:p>
          <a:p>
            <a:r>
              <a:rPr lang="en-US" b="0" i="0" dirty="0" smtClean="0">
                <a:latin typeface="+mn-lt"/>
              </a:rPr>
              <a:t>Learn what changes can be made to optimize your curriculum process</a:t>
            </a:r>
          </a:p>
          <a:p>
            <a:pPr marL="0" indent="0">
              <a:buNone/>
            </a:pPr>
            <a:endParaRPr lang="en-US" b="0" i="0" dirty="0" smtClean="0">
              <a:latin typeface="+mn-lt"/>
            </a:endParaRPr>
          </a:p>
          <a:p>
            <a:r>
              <a:rPr lang="en-US" b="0" i="0" dirty="0" smtClean="0">
                <a:latin typeface="+mn-lt"/>
              </a:rPr>
              <a:t>Share ideas and suggestions with your colleagues</a:t>
            </a:r>
            <a:endParaRPr lang="en-US" b="0" i="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4932" y="1675436"/>
            <a:ext cx="2467562" cy="245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1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7959"/>
            <a:ext cx="5358063" cy="4504778"/>
          </a:xfrm>
        </p:spPr>
        <p:txBody>
          <a:bodyPr>
            <a:normAutofit/>
          </a:bodyPr>
          <a:lstStyle/>
          <a:p>
            <a:pPr algn="ctr"/>
            <a:r>
              <a:rPr lang="en-US" sz="3800" dirty="0">
                <a:solidFill>
                  <a:srgbClr val="FF0000"/>
                </a:solidFill>
                <a:latin typeface="+mn-lt"/>
              </a:rPr>
              <a:t>Well?  What do you think?  </a:t>
            </a:r>
            <a:r>
              <a:rPr lang="en-US" sz="3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3800" dirty="0" smtClean="0">
                <a:solidFill>
                  <a:srgbClr val="FF0000"/>
                </a:solidFill>
                <a:latin typeface="+mn-lt"/>
              </a:rPr>
            </a:br>
            <a:r>
              <a:rPr lang="en-US" sz="3800" dirty="0" smtClean="0">
                <a:solidFill>
                  <a:srgbClr val="FF0000"/>
                </a:solidFill>
                <a:latin typeface="+mn-lt"/>
              </a:rPr>
              <a:t>Do </a:t>
            </a:r>
            <a:r>
              <a:rPr lang="en-US" sz="3800" dirty="0">
                <a:solidFill>
                  <a:srgbClr val="FF0000"/>
                </a:solidFill>
                <a:latin typeface="+mn-lt"/>
              </a:rPr>
              <a:t>YOU have MORE </a:t>
            </a:r>
            <a:r>
              <a:rPr lang="en-US" sz="3800" dirty="0" smtClean="0">
                <a:solidFill>
                  <a:srgbClr val="FF0000"/>
                </a:solidFill>
                <a:latin typeface="+mn-lt"/>
              </a:rPr>
              <a:t>suggestions?</a:t>
            </a:r>
            <a:endParaRPr lang="en-US" sz="3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666750"/>
            <a:ext cx="33337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85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Program and Course Approval Handbook, </a:t>
            </a:r>
            <a:r>
              <a:rPr lang="en-US" dirty="0">
                <a:hlinkClick r:id="rId2"/>
              </a:rPr>
              <a:t>5</a:t>
            </a:r>
            <a:r>
              <a:rPr lang="en-US" baseline="30000" dirty="0">
                <a:hlinkClick r:id="rId2"/>
              </a:rPr>
              <a:t>th</a:t>
            </a:r>
            <a:r>
              <a:rPr lang="en-US" dirty="0">
                <a:hlinkClick r:id="rId2"/>
              </a:rPr>
              <a:t> Edition</a:t>
            </a:r>
            <a:r>
              <a:rPr lang="en-US" dirty="0"/>
              <a:t> (6</a:t>
            </a:r>
            <a:r>
              <a:rPr lang="en-US" baseline="30000" dirty="0"/>
              <a:t>th</a:t>
            </a:r>
            <a:r>
              <a:rPr lang="en-US" dirty="0"/>
              <a:t> Edition in development)</a:t>
            </a:r>
          </a:p>
          <a:p>
            <a:endParaRPr lang="en-US" dirty="0"/>
          </a:p>
          <a:p>
            <a:r>
              <a:rPr lang="en-US" dirty="0"/>
              <a:t>CIO Manual, </a:t>
            </a:r>
            <a:r>
              <a:rPr lang="en-US" dirty="0">
                <a:hlinkClick r:id="rId3"/>
              </a:rPr>
              <a:t>1</a:t>
            </a:r>
            <a:r>
              <a:rPr lang="en-US" baseline="30000" dirty="0">
                <a:hlinkClick r:id="rId3"/>
              </a:rPr>
              <a:t>st</a:t>
            </a:r>
            <a:r>
              <a:rPr lang="en-US" dirty="0">
                <a:hlinkClick r:id="rId3"/>
              </a:rPr>
              <a:t> Edition</a:t>
            </a:r>
            <a:r>
              <a:rPr lang="en-US" dirty="0"/>
              <a:t>, July 2012</a:t>
            </a:r>
          </a:p>
          <a:p>
            <a:endParaRPr lang="en-US" dirty="0"/>
          </a:p>
          <a:p>
            <a:r>
              <a:rPr lang="en-US" dirty="0"/>
              <a:t>Office of Administrative Law (</a:t>
            </a:r>
            <a:r>
              <a:rPr lang="en-US" dirty="0">
                <a:hlinkClick r:id="rId4"/>
              </a:rPr>
              <a:t>www.oal.ca.gov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 searching Ed Code and Title </a:t>
            </a:r>
            <a:r>
              <a:rPr lang="en-US" dirty="0" smtClean="0"/>
              <a:t>5</a:t>
            </a:r>
          </a:p>
          <a:p>
            <a:pPr lvl="1"/>
            <a:endParaRPr lang="en-US" dirty="0"/>
          </a:p>
          <a:p>
            <a:r>
              <a:rPr lang="en-US" dirty="0" smtClean="0">
                <a:hlinkClick r:id="rId5"/>
              </a:rPr>
              <a:t>The Curriculum Committee: Role, Structure, Duties, and Standards of Good Practice</a:t>
            </a:r>
            <a:r>
              <a:rPr lang="en-US" dirty="0" smtClean="0"/>
              <a:t> (ASCCC, Adopted Fall 1996)</a:t>
            </a:r>
          </a:p>
          <a:p>
            <a:pPr marL="0" indent="0">
              <a:buNone/>
            </a:pPr>
            <a:endParaRPr lang="en-US" dirty="0" smtClean="0">
              <a:hlinkClick r:id="rId6"/>
            </a:endParaRPr>
          </a:p>
          <a:p>
            <a:r>
              <a:rPr lang="en-US" dirty="0" smtClean="0">
                <a:hlinkClick r:id="rId6"/>
              </a:rPr>
              <a:t>Ensuring </a:t>
            </a:r>
            <a:r>
              <a:rPr lang="en-US" dirty="0">
                <a:hlinkClick r:id="rId6"/>
              </a:rPr>
              <a:t>Effective and Efficient Curriculum Processes –  </a:t>
            </a:r>
            <a:r>
              <a:rPr lang="en-US" dirty="0" smtClean="0">
                <a:hlinkClick r:id="rId6"/>
              </a:rPr>
              <a:t>An </a:t>
            </a:r>
            <a:r>
              <a:rPr lang="en-US" dirty="0">
                <a:hlinkClick r:id="rId6"/>
              </a:rPr>
              <a:t>Academic Senate White Paper </a:t>
            </a:r>
            <a:r>
              <a:rPr lang="en-US" dirty="0" smtClean="0"/>
              <a:t>(October 3, 2015)</a:t>
            </a:r>
          </a:p>
          <a:p>
            <a:endParaRPr lang="en-US" dirty="0" smtClean="0"/>
          </a:p>
          <a:p>
            <a:r>
              <a:rPr lang="en-US" dirty="0" smtClean="0">
                <a:hlinkClick r:id="rId7"/>
              </a:rPr>
              <a:t>Sacramento City College Curriculum Handbook</a:t>
            </a:r>
            <a:r>
              <a:rPr lang="en-US" dirty="0" smtClean="0"/>
              <a:t> (2009)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29000" y="13716"/>
            <a:ext cx="4114800" cy="246888"/>
          </a:xfrm>
        </p:spPr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131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Thank you!</a:t>
            </a:r>
            <a:endParaRPr lang="en-US" i="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9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0" dirty="0" smtClean="0">
                <a:solidFill>
                  <a:srgbClr val="FF0000"/>
                </a:solidFill>
                <a:latin typeface="+mn-lt"/>
              </a:rPr>
              <a:t>How Well Does Your Curriculum Process Run?</a:t>
            </a:r>
            <a:endParaRPr lang="en-US" i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31"/>
            <a:ext cx="1398423" cy="464834"/>
          </a:xfrm>
        </p:spPr>
        <p:txBody>
          <a:bodyPr/>
          <a:lstStyle/>
          <a:p>
            <a:r>
              <a:rPr lang="en-US" i="0" dirty="0" smtClean="0">
                <a:latin typeface="+mn-lt"/>
              </a:rPr>
              <a:t>Like this?</a:t>
            </a:r>
            <a:endParaRPr lang="en-US" i="0" dirty="0">
              <a:latin typeface="+mn-lt"/>
            </a:endParaRPr>
          </a:p>
        </p:txBody>
      </p:sp>
      <p:pic>
        <p:nvPicPr>
          <p:cNvPr id="8" name="Content Placeholder 7" descr="NIki-Lauda_Race_Car.jpg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0" b="-1909"/>
          <a:stretch/>
        </p:blipFill>
        <p:spPr>
          <a:xfrm>
            <a:off x="457200" y="1836465"/>
            <a:ext cx="3848240" cy="2330824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5878" y="1967526"/>
            <a:ext cx="1724585" cy="403412"/>
          </a:xfrm>
        </p:spPr>
        <p:txBody>
          <a:bodyPr/>
          <a:lstStyle/>
          <a:p>
            <a:r>
              <a:rPr lang="en-US" i="0" dirty="0" smtClean="0">
                <a:latin typeface="+mn-lt"/>
              </a:rPr>
              <a:t>Or like this?</a:t>
            </a:r>
            <a:endParaRPr lang="en-US" i="0" dirty="0">
              <a:latin typeface="+mn-lt"/>
            </a:endParaRPr>
          </a:p>
        </p:txBody>
      </p:sp>
      <p:pic>
        <p:nvPicPr>
          <p:cNvPr id="9" name="Content Placeholder 8" descr="PintoDropped1.jpg"/>
          <p:cNvPicPr>
            <a:picLocks noGrp="1" noChangeAspect="1"/>
          </p:cNvPicPr>
          <p:nvPr>
            <p:ph sz="quarter" idx="4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06" t="-3729" b="-930"/>
          <a:stretch/>
        </p:blipFill>
        <p:spPr>
          <a:xfrm>
            <a:off x="4775878" y="2330823"/>
            <a:ext cx="3910922" cy="2207559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24759"/>
            <a:ext cx="4114800" cy="246888"/>
          </a:xfrm>
        </p:spPr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FF0000"/>
                </a:solidFill>
                <a:latin typeface="+mn-lt"/>
              </a:rPr>
              <a:t>Resolution 9.01 S15</a:t>
            </a:r>
            <a:endParaRPr lang="en-US" i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4458"/>
            <a:ext cx="6580208" cy="32635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b="0" i="0" dirty="0" smtClean="0">
              <a:latin typeface="+mn-lt"/>
            </a:endParaRPr>
          </a:p>
          <a:p>
            <a:pPr marL="0" indent="0">
              <a:buNone/>
            </a:pPr>
            <a:r>
              <a:rPr lang="en-US" sz="3000" dirty="0"/>
              <a:t>Resolved, That the Academic Senate for California Community Colleges survey curriculum chairs on the timeliness of their local curriculum approval processes by Fall 2015 and </a:t>
            </a:r>
            <a:r>
              <a:rPr lang="en-US" sz="3000" b="1" dirty="0"/>
              <a:t>develop a paper on effective practices for local curriculum approval and present it to the field for adoption at the Fall 2016 Plenary Session.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1679" y="2751221"/>
            <a:ext cx="2502321" cy="187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174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96272"/>
            <a:ext cx="8946572" cy="685801"/>
          </a:xfrm>
        </p:spPr>
        <p:txBody>
          <a:bodyPr>
            <a:normAutofit fontScale="90000"/>
          </a:bodyPr>
          <a:lstStyle/>
          <a:p>
            <a:pPr algn="ctr"/>
            <a:r>
              <a:rPr lang="en-US" i="0" dirty="0" smtClean="0">
                <a:solidFill>
                  <a:srgbClr val="FF0000"/>
                </a:solidFill>
                <a:latin typeface="+mn-lt"/>
              </a:rPr>
              <a:t>Workforce Task Force Recommendations </a:t>
            </a:r>
            <a:br>
              <a:rPr lang="en-US" i="0" dirty="0" smtClean="0">
                <a:solidFill>
                  <a:srgbClr val="FF0000"/>
                </a:solidFill>
                <a:latin typeface="+mn-lt"/>
              </a:rPr>
            </a:br>
            <a:r>
              <a:rPr lang="en-US" i="0" dirty="0" smtClean="0">
                <a:solidFill>
                  <a:srgbClr val="FF0000"/>
                </a:solidFill>
                <a:latin typeface="+mn-lt"/>
              </a:rPr>
              <a:t>(1 </a:t>
            </a:r>
            <a:r>
              <a:rPr lang="en-US" i="0" dirty="0">
                <a:solidFill>
                  <a:srgbClr val="FF0000"/>
                </a:solidFill>
                <a:latin typeface="+mn-lt"/>
              </a:rPr>
              <a:t>of </a:t>
            </a:r>
            <a:r>
              <a:rPr lang="en-US" i="0" dirty="0" smtClean="0">
                <a:solidFill>
                  <a:srgbClr val="FF0000"/>
                </a:solidFill>
                <a:latin typeface="+mn-lt"/>
              </a:rPr>
              <a:t>25) </a:t>
            </a:r>
            <a:r>
              <a:rPr lang="en-US" sz="30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3000" dirty="0">
                <a:solidFill>
                  <a:srgbClr val="FF0000"/>
                </a:solidFill>
                <a:latin typeface="+mn-lt"/>
              </a:rPr>
            </a:br>
            <a:endParaRPr lang="en-US" i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0579"/>
            <a:ext cx="6148912" cy="30919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dirty="0"/>
              <a:t>8. Evaluate, revise, and resource the local, regional, and statewide CTE curriculum approval process to ensure timely, responsive, and streamlined curriculum approval: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8134" y="2326076"/>
            <a:ext cx="2578439" cy="230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5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234" y="464069"/>
            <a:ext cx="7522788" cy="704557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+mn-lt"/>
              </a:rPr>
              <a:t>Workforce Task 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Force Recommendations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765"/>
            <a:ext cx="8082022" cy="3225663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en-US" dirty="0"/>
              <a:t>8.a.  Provide state-level coordination to ensure a streamlined curriculum approval process at the Chancellor’s Office.</a:t>
            </a:r>
          </a:p>
          <a:p>
            <a:pPr marL="342900" lvl="1" indent="0">
              <a:buNone/>
            </a:pPr>
            <a:r>
              <a:rPr lang="en-US" dirty="0"/>
              <a:t> </a:t>
            </a:r>
          </a:p>
          <a:p>
            <a:pPr marL="342900" lvl="1" indent="0">
              <a:buNone/>
            </a:pPr>
            <a:r>
              <a:rPr lang="en-US" dirty="0"/>
              <a:t>8.b. Provide sufficient staffing and resources in the Chancellor's Office to accelerate the state-level curriculum approval process. 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r>
              <a:rPr lang="en-US" b="1" dirty="0"/>
              <a:t>8.c. Identify and disseminate effective practices in local curricula adoption and revision processes and provide </a:t>
            </a:r>
            <a:r>
              <a:rPr lang="en-US" b="1" dirty="0" smtClean="0"/>
              <a:t>technical </a:t>
            </a:r>
            <a:r>
              <a:rPr lang="en-US" b="1" dirty="0"/>
              <a:t>assistance for faculty and colleges. </a:t>
            </a:r>
          </a:p>
          <a:p>
            <a:pPr marL="0" indent="0">
              <a:buNone/>
            </a:pPr>
            <a:endParaRPr lang="en-US" i="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20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964408"/>
          </a:xfrm>
        </p:spPr>
        <p:txBody>
          <a:bodyPr>
            <a:normAutofit fontScale="90000"/>
          </a:bodyPr>
          <a:lstStyle/>
          <a:p>
            <a:r>
              <a:rPr lang="en-US" i="0" dirty="0" smtClean="0">
                <a:solidFill>
                  <a:srgbClr val="FF0000"/>
                </a:solidFill>
                <a:latin typeface="+mn-lt"/>
              </a:rPr>
              <a:t>ASCCC White Paper – </a:t>
            </a:r>
            <a:br>
              <a:rPr lang="en-US" i="0" dirty="0" smtClean="0">
                <a:solidFill>
                  <a:srgbClr val="FF0000"/>
                </a:solidFill>
                <a:latin typeface="+mn-lt"/>
              </a:rPr>
            </a:br>
            <a:r>
              <a:rPr lang="en-US" i="0" dirty="0" smtClean="0">
                <a:solidFill>
                  <a:srgbClr val="FF0000"/>
                </a:solidFill>
                <a:latin typeface="+mn-lt"/>
              </a:rPr>
              <a:t>An Intermediate Step</a:t>
            </a:r>
            <a:endParaRPr lang="en-US" i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85" y="1651588"/>
            <a:ext cx="8871271" cy="33260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100" dirty="0"/>
              <a:t>Approved by the Executive Committee and distributed to local senate presidents and curriculum chairs on October 5</a:t>
            </a:r>
          </a:p>
          <a:p>
            <a:pPr marL="0" indent="0">
              <a:lnSpc>
                <a:spcPct val="80000"/>
              </a:lnSpc>
              <a:buNone/>
            </a:pPr>
            <a:endParaRPr lang="en-US" sz="2100" dirty="0"/>
          </a:p>
          <a:p>
            <a:pPr>
              <a:lnSpc>
                <a:spcPct val="80000"/>
              </a:lnSpc>
            </a:pPr>
            <a:r>
              <a:rPr lang="en-US" sz="2100" dirty="0"/>
              <a:t>Focus is on local curriculum approval processes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100" dirty="0"/>
          </a:p>
          <a:p>
            <a:pPr>
              <a:lnSpc>
                <a:spcPct val="80000"/>
              </a:lnSpc>
            </a:pPr>
            <a:r>
              <a:rPr lang="en-US" sz="2100" dirty="0"/>
              <a:t>A resource for local senates and curriculum committees to assist in initiating local process reviews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100" dirty="0"/>
          </a:p>
          <a:p>
            <a:pPr>
              <a:lnSpc>
                <a:spcPct val="80000"/>
              </a:lnSpc>
            </a:pPr>
            <a:r>
              <a:rPr lang="en-US" sz="2100" dirty="0"/>
              <a:t>Content to be incorporated into position paper planned for spring 2015 adoption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9273" y="270922"/>
            <a:ext cx="2046383" cy="109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500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0" dirty="0" smtClean="0">
                <a:solidFill>
                  <a:srgbClr val="FF0000"/>
                </a:solidFill>
                <a:latin typeface="+mn-lt"/>
              </a:rPr>
              <a:t>Curriculum Committee – </a:t>
            </a:r>
            <a:br>
              <a:rPr lang="en-US" i="0" dirty="0" smtClean="0">
                <a:solidFill>
                  <a:srgbClr val="FF0000"/>
                </a:solidFill>
                <a:latin typeface="+mn-lt"/>
              </a:rPr>
            </a:br>
            <a:r>
              <a:rPr lang="en-US" i="0" dirty="0" smtClean="0">
                <a:solidFill>
                  <a:srgbClr val="FF0000"/>
                </a:solidFill>
                <a:latin typeface="+mn-lt"/>
              </a:rPr>
              <a:t>Role and Authority</a:t>
            </a:r>
            <a:endParaRPr lang="en-US" i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48" y="1527858"/>
            <a:ext cx="9074552" cy="3100103"/>
          </a:xfrm>
        </p:spPr>
        <p:txBody>
          <a:bodyPr>
            <a:normAutofit fontScale="92500" lnSpcReduction="20000"/>
          </a:bodyPr>
          <a:lstStyle/>
          <a:p>
            <a:r>
              <a:rPr lang="en-US" b="0" i="0" dirty="0" smtClean="0">
                <a:latin typeface="+mn-lt"/>
              </a:rPr>
              <a:t>Education Code 70902(b)(7) – </a:t>
            </a:r>
            <a:r>
              <a:rPr lang="en-US" b="1" i="0" dirty="0" smtClean="0">
                <a:latin typeface="+mn-lt"/>
              </a:rPr>
              <a:t>senates</a:t>
            </a:r>
            <a:r>
              <a:rPr lang="en-US" b="0" i="0" dirty="0" smtClean="0">
                <a:latin typeface="+mn-lt"/>
              </a:rPr>
              <a:t> have “</a:t>
            </a:r>
            <a:r>
              <a:rPr lang="en-US" b="1" i="0" dirty="0" smtClean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primary </a:t>
            </a:r>
            <a:r>
              <a:rPr lang="en-US" b="1" i="0" dirty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responsibility</a:t>
            </a:r>
            <a:r>
              <a:rPr lang="en-US" i="0" dirty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 for making </a:t>
            </a:r>
            <a:r>
              <a:rPr lang="en-US" b="1" i="0" dirty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recommendations</a:t>
            </a:r>
            <a:r>
              <a:rPr lang="en-US" i="0" dirty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 in the areas of </a:t>
            </a:r>
            <a:r>
              <a:rPr lang="en-US" b="1" i="0" dirty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curriculum and academic</a:t>
            </a:r>
            <a:r>
              <a:rPr lang="en-US" i="0" dirty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 standards</a:t>
            </a:r>
            <a:r>
              <a:rPr lang="en-US" i="0" dirty="0" smtClean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.</a:t>
            </a:r>
            <a:r>
              <a:rPr lang="en-US" b="0" i="0" dirty="0" smtClean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”</a:t>
            </a:r>
          </a:p>
          <a:p>
            <a:endParaRPr lang="en-US" b="0" i="0" dirty="0" smtClean="0">
              <a:solidFill>
                <a:srgbClr val="000000"/>
              </a:solidFill>
              <a:latin typeface="+mn-lt"/>
              <a:ea typeface="Heiti SC Light" charset="0"/>
              <a:cs typeface="Times New Roman" charset="0"/>
              <a:sym typeface="Times New Roman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Title 5 section 53200 – </a:t>
            </a:r>
            <a:r>
              <a:rPr lang="en-US" b="1" i="0" dirty="0" smtClean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curriculum</a:t>
            </a:r>
            <a:r>
              <a:rPr lang="en-US" b="0" i="0" dirty="0" smtClean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 (</a:t>
            </a:r>
            <a:r>
              <a:rPr lang="en-US" i="0" dirty="0" smtClean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including policies and procedures</a:t>
            </a:r>
            <a:r>
              <a:rPr lang="en-US" b="0" i="0" dirty="0" smtClean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) is an </a:t>
            </a:r>
            <a:r>
              <a:rPr lang="en-US" b="1" i="0" dirty="0" smtClean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academic and professional matter</a:t>
            </a:r>
          </a:p>
          <a:p>
            <a:pPr marL="0" indent="0">
              <a:buNone/>
            </a:pPr>
            <a:endParaRPr lang="en-US" b="0" i="0" dirty="0" smtClean="0">
              <a:solidFill>
                <a:srgbClr val="000000"/>
              </a:solidFill>
              <a:latin typeface="+mn-lt"/>
              <a:ea typeface="Heiti SC Light" charset="0"/>
              <a:cs typeface="Times New Roman" charset="0"/>
              <a:sym typeface="Times New Roman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Title 5 section 55002 – </a:t>
            </a:r>
            <a:r>
              <a:rPr lang="en-US" b="1" i="0" dirty="0" smtClean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curriculum committees may </a:t>
            </a:r>
            <a:r>
              <a:rPr lang="en-US" b="0" i="0" dirty="0" smtClean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make curriculum </a:t>
            </a:r>
            <a:r>
              <a:rPr lang="en-US" b="1" i="0" dirty="0" smtClean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recommendations directly </a:t>
            </a:r>
            <a:r>
              <a:rPr lang="en-US" b="0" i="0" dirty="0" smtClean="0">
                <a:solidFill>
                  <a:srgbClr val="000000"/>
                </a:solidFill>
                <a:latin typeface="+mn-lt"/>
                <a:ea typeface="Heiti SC Light" charset="0"/>
                <a:cs typeface="Times New Roman" charset="0"/>
                <a:sym typeface="Times New Roman" charset="0"/>
              </a:rPr>
              <a:t>to the governing board (if delegated by the academic senate)</a:t>
            </a:r>
            <a:endParaRPr lang="en-US" i="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3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0" dirty="0" smtClean="0">
                <a:solidFill>
                  <a:srgbClr val="FF0000"/>
                </a:solidFill>
                <a:latin typeface="+mn-lt"/>
              </a:rPr>
              <a:t>Role of Administrators – Deans and CIOs</a:t>
            </a:r>
            <a:endParaRPr lang="en-US" i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5352"/>
            <a:ext cx="6606251" cy="3081879"/>
          </a:xfrm>
        </p:spPr>
        <p:txBody>
          <a:bodyPr>
            <a:normAutofit fontScale="85000" lnSpcReduction="10000"/>
          </a:bodyPr>
          <a:lstStyle/>
          <a:p>
            <a:r>
              <a:rPr lang="en-US" b="0" i="0" dirty="0" smtClean="0">
                <a:latin typeface="+mn-lt"/>
              </a:rPr>
              <a:t>Curriculum development should be a collegial process</a:t>
            </a:r>
          </a:p>
          <a:p>
            <a:pPr marL="0" indent="0">
              <a:buNone/>
            </a:pPr>
            <a:endParaRPr lang="en-US" b="0" i="0" dirty="0" smtClean="0">
              <a:latin typeface="+mn-lt"/>
            </a:endParaRPr>
          </a:p>
          <a:p>
            <a:r>
              <a:rPr lang="en-US" b="0" i="0" dirty="0" smtClean="0">
                <a:latin typeface="+mn-lt"/>
              </a:rPr>
              <a:t>CIO and academic deans:</a:t>
            </a:r>
          </a:p>
          <a:p>
            <a:pPr lvl="1"/>
            <a:r>
              <a:rPr lang="en-US" b="0" i="0" dirty="0" smtClean="0">
                <a:latin typeface="+mn-lt"/>
              </a:rPr>
              <a:t>knowledgeable about compliance requirements </a:t>
            </a:r>
          </a:p>
          <a:p>
            <a:pPr lvl="1"/>
            <a:r>
              <a:rPr lang="en-US" b="0" i="0" dirty="0" smtClean="0">
                <a:latin typeface="+mn-lt"/>
              </a:rPr>
              <a:t>recognize issues of concern early in the process </a:t>
            </a:r>
          </a:p>
          <a:p>
            <a:endParaRPr lang="en-US" b="0" i="0" dirty="0" smtClean="0">
              <a:latin typeface="+mn-lt"/>
            </a:endParaRPr>
          </a:p>
          <a:p>
            <a:r>
              <a:rPr lang="en-US" b="0" i="0" dirty="0">
                <a:latin typeface="+mn-lt"/>
              </a:rPr>
              <a:t>CTE </a:t>
            </a:r>
            <a:r>
              <a:rPr lang="en-US" b="0" i="0" dirty="0" smtClean="0">
                <a:latin typeface="+mn-lt"/>
              </a:rPr>
              <a:t>Dean:</a:t>
            </a:r>
          </a:p>
          <a:p>
            <a:pPr lvl="1"/>
            <a:r>
              <a:rPr lang="en-US" b="0" i="0" dirty="0" smtClean="0">
                <a:latin typeface="+mn-lt"/>
              </a:rPr>
              <a:t>Knowledgeable about regional </a:t>
            </a:r>
            <a:r>
              <a:rPr lang="en-US" b="0" i="0" dirty="0">
                <a:latin typeface="+mn-lt"/>
              </a:rPr>
              <a:t>consortium </a:t>
            </a:r>
            <a:r>
              <a:rPr lang="en-US" dirty="0" smtClean="0">
                <a:latin typeface="+mn-lt"/>
              </a:rPr>
              <a:t>issues</a:t>
            </a:r>
          </a:p>
          <a:p>
            <a:pPr lvl="1"/>
            <a:r>
              <a:rPr lang="en-US" b="0" i="0" dirty="0" smtClean="0">
                <a:latin typeface="+mn-lt"/>
              </a:rPr>
              <a:t>Assist in timely approval of programs</a:t>
            </a:r>
          </a:p>
          <a:p>
            <a:pPr lvl="1"/>
            <a:endParaRPr lang="en-US" b="0" i="0" dirty="0" smtClean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Fall 2015 Plenary </a:t>
            </a:r>
            <a:r>
              <a:rPr lang="en-US" dirty="0" smtClean="0"/>
              <a:t>Session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4605" y="2002685"/>
            <a:ext cx="3379395" cy="253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575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208</TotalTime>
  <Words>1132</Words>
  <Application>Microsoft Macintosh PowerPoint</Application>
  <PresentationFormat>On-screen Show (16:9)</PresentationFormat>
  <Paragraphs>154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Give Your Curriculum Process a Tune-Up: Making Curriculum Processes Effective and Efficient</vt:lpstr>
      <vt:lpstr>Outcomes for Today</vt:lpstr>
      <vt:lpstr>How Well Does Your Curriculum Process Run?</vt:lpstr>
      <vt:lpstr>Resolution 9.01 S15</vt:lpstr>
      <vt:lpstr>Workforce Task Force Recommendations  (1 of 25)  </vt:lpstr>
      <vt:lpstr>Workforce Task Force Recommendations</vt:lpstr>
      <vt:lpstr>ASCCC White Paper –  An Intermediate Step</vt:lpstr>
      <vt:lpstr>Curriculum Committee –  Role and Authority</vt:lpstr>
      <vt:lpstr>Role of Administrators – Deans and CIOs</vt:lpstr>
      <vt:lpstr>Role of Administrators – Deans and CIOs</vt:lpstr>
      <vt:lpstr>Don’t Forget the Students!</vt:lpstr>
      <vt:lpstr>Assess the Effectiveness of Your Process</vt:lpstr>
      <vt:lpstr>Assess - Are There Unnecessary Steps?</vt:lpstr>
      <vt:lpstr>Assess - Are There Structural Barriers?</vt:lpstr>
      <vt:lpstr>Assess - Is It Too Bureaucratic?</vt:lpstr>
      <vt:lpstr>PowerPoint Presentation</vt:lpstr>
      <vt:lpstr>Improve Your Process</vt:lpstr>
      <vt:lpstr>Improve Your Process</vt:lpstr>
      <vt:lpstr>Improve Your Process</vt:lpstr>
      <vt:lpstr>Well?  What do you think?   Do YOU have MORE suggestions?</vt:lpstr>
      <vt:lpstr>Resources 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John Freitas</cp:lastModifiedBy>
  <cp:revision>16</cp:revision>
  <dcterms:created xsi:type="dcterms:W3CDTF">2015-10-21T19:14:41Z</dcterms:created>
  <dcterms:modified xsi:type="dcterms:W3CDTF">2015-11-03T03:15:30Z</dcterms:modified>
</cp:coreProperties>
</file>