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 id="2147483678" r:id="rId3"/>
  </p:sldMasterIdLst>
  <p:notesMasterIdLst>
    <p:notesMasterId r:id="rId38"/>
  </p:notesMasterIdLst>
  <p:handoutMasterIdLst>
    <p:handoutMasterId r:id="rId39"/>
  </p:handoutMasterIdLst>
  <p:sldIdLst>
    <p:sldId id="256" r:id="rId4"/>
    <p:sldId id="257" r:id="rId5"/>
    <p:sldId id="267" r:id="rId6"/>
    <p:sldId id="291" r:id="rId7"/>
    <p:sldId id="289" r:id="rId8"/>
    <p:sldId id="308" r:id="rId9"/>
    <p:sldId id="268" r:id="rId10"/>
    <p:sldId id="295" r:id="rId11"/>
    <p:sldId id="298" r:id="rId12"/>
    <p:sldId id="296" r:id="rId13"/>
    <p:sldId id="299" r:id="rId14"/>
    <p:sldId id="297" r:id="rId15"/>
    <p:sldId id="300" r:id="rId16"/>
    <p:sldId id="283" r:id="rId17"/>
    <p:sldId id="271" r:id="rId18"/>
    <p:sldId id="272" r:id="rId19"/>
    <p:sldId id="281" r:id="rId20"/>
    <p:sldId id="301" r:id="rId21"/>
    <p:sldId id="302" r:id="rId22"/>
    <p:sldId id="282" r:id="rId23"/>
    <p:sldId id="311" r:id="rId24"/>
    <p:sldId id="312" r:id="rId25"/>
    <p:sldId id="313" r:id="rId26"/>
    <p:sldId id="314" r:id="rId27"/>
    <p:sldId id="287" r:id="rId28"/>
    <p:sldId id="280" r:id="rId29"/>
    <p:sldId id="285" r:id="rId30"/>
    <p:sldId id="303" r:id="rId31"/>
    <p:sldId id="304" r:id="rId32"/>
    <p:sldId id="305" r:id="rId33"/>
    <p:sldId id="306" r:id="rId34"/>
    <p:sldId id="286" r:id="rId35"/>
    <p:sldId id="275" r:id="rId36"/>
    <p:sldId id="27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6" autoAdjust="0"/>
    <p:restoredTop sz="92460" autoAdjust="0"/>
  </p:normalViewPr>
  <p:slideViewPr>
    <p:cSldViewPr snapToGrid="0">
      <p:cViewPr varScale="1">
        <p:scale>
          <a:sx n="92" d="100"/>
          <a:sy n="92" d="100"/>
        </p:scale>
        <p:origin x="-856" y="-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F2F9A-1800-B748-BE4F-3AF4543CD1CD}" type="datetimeFigureOut">
              <a:rPr lang="en-US" smtClean="0"/>
              <a:t>4/18/17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B6A65-386E-C040-8D7E-DE7F7798D9E3}" type="slidenum">
              <a:rPr lang="en-US" smtClean="0"/>
              <a:t>‹#›</a:t>
            </a:fld>
            <a:endParaRPr lang="en-US" dirty="0"/>
          </a:p>
        </p:txBody>
      </p:sp>
    </p:spTree>
    <p:extLst>
      <p:ext uri="{BB962C8B-B14F-4D97-AF65-F5344CB8AC3E}">
        <p14:creationId xmlns:p14="http://schemas.microsoft.com/office/powerpoint/2010/main" val="835991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4/18/17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21875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55307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2026968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1630709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25</a:t>
            </a:fld>
            <a:endParaRPr lang="en-US" dirty="0"/>
          </a:p>
        </p:txBody>
      </p:sp>
    </p:spTree>
    <p:extLst>
      <p:ext uri="{BB962C8B-B14F-4D97-AF65-F5344CB8AC3E}">
        <p14:creationId xmlns:p14="http://schemas.microsoft.com/office/powerpoint/2010/main" val="2597985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33</a:t>
            </a:fld>
            <a:endParaRPr lang="en-US" dirty="0"/>
          </a:p>
        </p:txBody>
      </p:sp>
    </p:spTree>
    <p:extLst>
      <p:ext uri="{BB962C8B-B14F-4D97-AF65-F5344CB8AC3E}">
        <p14:creationId xmlns:p14="http://schemas.microsoft.com/office/powerpoint/2010/main" val="39471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dirty="0"/>
          </a:p>
        </p:txBody>
      </p:sp>
    </p:spTree>
    <p:extLst>
      <p:ext uri="{BB962C8B-B14F-4D97-AF65-F5344CB8AC3E}">
        <p14:creationId xmlns:p14="http://schemas.microsoft.com/office/powerpoint/2010/main" val="403991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24119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dirty="0"/>
          </a:p>
        </p:txBody>
      </p:sp>
    </p:spTree>
    <p:extLst>
      <p:ext uri="{BB962C8B-B14F-4D97-AF65-F5344CB8AC3E}">
        <p14:creationId xmlns:p14="http://schemas.microsoft.com/office/powerpoint/2010/main" val="1913066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dirty="0"/>
          </a:p>
        </p:txBody>
      </p:sp>
    </p:spTree>
    <p:extLst>
      <p:ext uri="{BB962C8B-B14F-4D97-AF65-F5344CB8AC3E}">
        <p14:creationId xmlns:p14="http://schemas.microsoft.com/office/powerpoint/2010/main" val="186728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1063146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CA53794-D6D2-1749-A79D-7DB68B008333}" type="datetime1">
              <a:rPr lang="en-US" smtClean="0">
                <a:solidFill>
                  <a:prstClr val="black">
                    <a:tint val="75000"/>
                  </a:prstClr>
                </a:solidFill>
              </a:rPr>
              <a:t>4/18/17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4/18/17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4/18/17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72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AF2EF-261F-C147-A0E0-D03A8BB5FF75}"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6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C3DC8-B4B6-5A4B-ACA4-FBA8DCE05FCD}" type="datetime1">
              <a:rPr lang="en-US" smtClean="0"/>
              <a:t>4/18/17</a:t>
            </a:fld>
            <a:endParaRPr lang="en-US" dirty="0"/>
          </a:p>
        </p:txBody>
      </p:sp>
      <p:sp>
        <p:nvSpPr>
          <p:cNvPr id="5" name="Footer Placeholder 4"/>
          <p:cNvSpPr>
            <a:spLocks noGrp="1"/>
          </p:cNvSpPr>
          <p:nvPr>
            <p:ph type="ftr" sz="quarter" idx="11"/>
          </p:nvPr>
        </p:nvSpPr>
        <p:spPr/>
        <p:txBody>
          <a:bodyPr/>
          <a:lstStyle/>
          <a:p>
            <a:r>
              <a:rPr lang="en-US" dirty="0" smtClean="0"/>
              <a:t>CTE Leadership Institute May 8 - 9, 2015 LaJolla, CA</a:t>
            </a:r>
            <a:endParaRPr lang="en-US" dirty="0"/>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416674517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700" b="0">
                <a:solidFill>
                  <a:schemeClr val="tx2"/>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700" b="0" kern="1200" dirty="0" smtClean="0">
                <a:solidFill>
                  <a:schemeClr val="tx2"/>
                </a:solidFill>
                <a:latin typeface="+mn-lt"/>
                <a:ea typeface="+mn-ea"/>
                <a:cs typeface="+mn-cs"/>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4/18/17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4/18/17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4/18/17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4"/>
            <a:ext cx="2852928" cy="4243615"/>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535BB8-85F4-5746-AB53-4CB85CDE18A8}" type="datetime1">
              <a:rPr lang="en-US" smtClean="0"/>
              <a:t>4/18/17</a:t>
            </a:fld>
            <a:endParaRPr lang="en-US" dirty="0"/>
          </a:p>
        </p:txBody>
      </p:sp>
      <p:sp>
        <p:nvSpPr>
          <p:cNvPr id="6" name="Footer Placeholder 5"/>
          <p:cNvSpPr>
            <a:spLocks noGrp="1"/>
          </p:cNvSpPr>
          <p:nvPr>
            <p:ph type="ftr" sz="quarter" idx="11"/>
          </p:nvPr>
        </p:nvSpPr>
        <p:spPr/>
        <p:txBody>
          <a:bodyPr/>
          <a:lstStyle/>
          <a:p>
            <a:r>
              <a:rPr lang="en-US" dirty="0" smtClean="0"/>
              <a:t>CTE Leadership Institute May 8 - 9, 2015 LaJolla,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E3593-FDB8-814B-B841-B4290301D609}" type="datetime1">
              <a:rPr lang="en-US" smtClean="0"/>
              <a:t>4/18/17</a:t>
            </a:fld>
            <a:endParaRPr lang="en-US" dirty="0"/>
          </a:p>
        </p:txBody>
      </p:sp>
      <p:sp>
        <p:nvSpPr>
          <p:cNvPr id="4" name="Footer Placeholder 3"/>
          <p:cNvSpPr>
            <a:spLocks noGrp="1"/>
          </p:cNvSpPr>
          <p:nvPr>
            <p:ph type="ftr" sz="quarter" idx="11"/>
          </p:nvPr>
        </p:nvSpPr>
        <p:spPr/>
        <p:txBody>
          <a:bodyPr/>
          <a:lstStyle/>
          <a:p>
            <a:r>
              <a:rPr lang="en-US" dirty="0" smtClean="0"/>
              <a:t>CTE Leadership Institute May 8 - 9, 2015 LaJolla,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868AF2EF-261F-C147-A0E0-D03A8BB5FF75}" type="datetime1">
              <a:rPr lang="en-US" smtClean="0">
                <a:solidFill>
                  <a:prstClr val="black">
                    <a:tint val="75000"/>
                  </a:prstClr>
                </a:solidFill>
              </a:rPr>
              <a:t>4/18/17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4/18/17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4/18/17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3.xml"/><Relationship Id="rId13" Type="http://schemas.openxmlformats.org/officeDocument/2006/relationships/image" Target="../media/image4.jpg"/><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19660-978A-3847-831D-F1031CCAB5AE}"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15D92-DCC7-D34A-BDBA-BAD7CA28424F}"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121917" tIns="60958" rIns="121917" bIns="60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121917" tIns="60958" rIns="121917" bIns="60958" rtlCol="0" anchor="ctr"/>
          <a:lstStyle>
            <a:lvl1pPr algn="l">
              <a:defRPr sz="1600">
                <a:solidFill>
                  <a:srgbClr val="FFFFFF"/>
                </a:solidFill>
              </a:defRPr>
            </a:lvl1pPr>
          </a:lstStyle>
          <a:p>
            <a:fld id="{F5319660-978A-3847-831D-F1031CCAB5AE}" type="datetime1">
              <a:rPr lang="en-US" smtClean="0">
                <a:solidFill>
                  <a:prstClr val="black">
                    <a:tint val="75000"/>
                  </a:prstClr>
                </a:solidFill>
              </a:rPr>
              <a:t>4/18/17</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121917" tIns="60958" rIns="121917" bIns="60958" rtlCol="0" anchor="ctr"/>
          <a:lstStyle>
            <a:lvl1pPr algn="ctr">
              <a:defRPr sz="1600">
                <a:solidFill>
                  <a:srgbClr val="FFFFFF"/>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121917" tIns="60958" rIns="121917" bIns="60958" rtlCol="0" anchor="ctr"/>
          <a:lstStyle>
            <a:lvl1pPr algn="l">
              <a:defRPr sz="19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1219170" rtl="0" eaLnBrk="1" latinLnBrk="0" hangingPunct="1">
        <a:spcBef>
          <a:spcPct val="0"/>
        </a:spcBef>
        <a:buNone/>
        <a:defRPr sz="5300" kern="1200" spc="-133" baseline="0">
          <a:solidFill>
            <a:schemeClr val="tx2"/>
          </a:solidFill>
          <a:latin typeface="+mj-lt"/>
          <a:ea typeface="+mj-ea"/>
          <a:cs typeface="+mj-cs"/>
        </a:defRPr>
      </a:lvl1pPr>
    </p:titleStyle>
    <p:bodyStyle>
      <a:lvl1pPr marL="243834" indent="-243834" algn="l" defTabSz="121917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609585" indent="-243834" algn="l" defTabSz="1219170"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2pPr>
      <a:lvl3pPr marL="975336" indent="-243834" algn="l" defTabSz="121917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341086" indent="-243834" algn="l" defTabSz="1219170"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4pPr>
      <a:lvl5pPr marL="1584920" indent="-182875" algn="l" defTabSz="1219170" rtl="0" eaLnBrk="1" latinLnBrk="0" hangingPunct="1">
        <a:spcBef>
          <a:spcPct val="20000"/>
        </a:spcBef>
        <a:buClr>
          <a:schemeClr val="accent1"/>
        </a:buClr>
        <a:buSzPct val="100000"/>
        <a:buFont typeface="Arial" pitchFamily="34" charset="0"/>
        <a:buChar char="•"/>
        <a:defRPr sz="1900"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hyperlink" Target="http://67.205.94.182/publications/what-we-know-about-dual-enrollment.html" TargetMode="External"/><Relationship Id="rId4" Type="http://schemas.openxmlformats.org/officeDocument/2006/relationships/hyperlink" Target="http://www.careerladdersproject.org/ccccode/" TargetMode="External"/><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hyperlink" Target="http://www.careerladdersproject.org/ccccode/" TargetMode="External"/><Relationship Id="rId4" Type="http://schemas.openxmlformats.org/officeDocument/2006/relationships/hyperlink" Target="http://67.205.94.182/publications/what-we-know-about-dual-enrollment.html" TargetMode="External"/><Relationship Id="rId5" Type="http://schemas.openxmlformats.org/officeDocument/2006/relationships/hyperlink" Target="http://www.rpgroup.org/projects/dual-enrollment-guide-2014" TargetMode="External"/><Relationship Id="rId6" Type="http://schemas.openxmlformats.org/officeDocument/2006/relationships/hyperlink" Target="http://www.rpgroup.org/system/files/High-School-Transition-Brief_0.pdf" TargetMode="External"/><Relationship Id="rId7" Type="http://schemas.openxmlformats.org/officeDocument/2006/relationships/hyperlink" Target="http://irvine.org/evaluation/program-evaluations/concurrent-courses-initiative" TargetMode="External"/><Relationship Id="rId8" Type="http://schemas.openxmlformats.org/officeDocument/2006/relationships/hyperlink" Target="http://www.careerladdersproject.org/high-school-to-college-transition-tools/early-college-experiences-and-transition-support/" TargetMode="External"/><Relationship Id="rId9" Type="http://schemas.openxmlformats.org/officeDocument/2006/relationships/hyperlink" Target="http://www.sbcc.edu/dualenrollment/programresources.php" TargetMode="External"/><Relationship Id="rId10" Type="http://schemas.openxmlformats.org/officeDocument/2006/relationships/hyperlink" Target="http://extranet.cccco.edu/Divisions/AcademicAffairs/CurriculumandInstructionUnit/MiddleCollegeHighSchool/DualEnrollmentSummit.aspx" TargetMode="External"/><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hyperlink" Target="mailto:davisondolores@foothill.edu" TargetMode="External"/><Relationship Id="rId3" Type="http://schemas.openxmlformats.org/officeDocument/2006/relationships/hyperlink" Target="mailto:Michael.Wyly@solano.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396" y="0"/>
            <a:ext cx="10186449" cy="2387600"/>
          </a:xfrm>
        </p:spPr>
        <p:txBody>
          <a:bodyPr>
            <a:noAutofit/>
          </a:bodyPr>
          <a:lstStyle/>
          <a:p>
            <a:r>
              <a:rPr lang="en-US" sz="4400" i="0" dirty="0" smtClean="0">
                <a:latin typeface="+mn-lt"/>
              </a:rPr>
              <a:t>Dual enrollment – </a:t>
            </a:r>
            <a:r>
              <a:rPr lang="en-US" sz="4400" dirty="0" smtClean="0">
                <a:latin typeface="+mn-lt"/>
              </a:rPr>
              <a:t>how do we continue to move forward?</a:t>
            </a:r>
            <a:endParaRPr lang="en-US" sz="4400" i="0" dirty="0">
              <a:latin typeface="+mn-lt"/>
            </a:endParaRPr>
          </a:p>
        </p:txBody>
      </p:sp>
      <p:sp>
        <p:nvSpPr>
          <p:cNvPr id="3" name="Subtitle 2"/>
          <p:cNvSpPr>
            <a:spLocks noGrp="1"/>
          </p:cNvSpPr>
          <p:nvPr>
            <p:ph type="subTitle" idx="1"/>
          </p:nvPr>
        </p:nvSpPr>
        <p:spPr>
          <a:xfrm>
            <a:off x="1650285" y="3931281"/>
            <a:ext cx="9144000" cy="2329091"/>
          </a:xfrm>
        </p:spPr>
        <p:txBody>
          <a:bodyPr>
            <a:normAutofit/>
          </a:bodyPr>
          <a:lstStyle/>
          <a:p>
            <a:r>
              <a:rPr lang="en-US" i="0" dirty="0" smtClean="0">
                <a:solidFill>
                  <a:schemeClr val="tx2"/>
                </a:solidFill>
                <a:latin typeface="+mn-lt"/>
              </a:rPr>
              <a:t>Dolores Davison, ASCCC Secretary </a:t>
            </a:r>
          </a:p>
          <a:p>
            <a:r>
              <a:rPr lang="en-US" dirty="0" smtClean="0">
                <a:solidFill>
                  <a:schemeClr val="tx2"/>
                </a:solidFill>
              </a:rPr>
              <a:t>Donna Greene, College of the Desert</a:t>
            </a:r>
          </a:p>
          <a:p>
            <a:r>
              <a:rPr lang="en-US" i="0" dirty="0" smtClean="0">
                <a:solidFill>
                  <a:schemeClr val="tx2"/>
                </a:solidFill>
                <a:latin typeface="+mn-lt"/>
              </a:rPr>
              <a:t>Michael </a:t>
            </a:r>
            <a:r>
              <a:rPr lang="en-US" i="0" dirty="0" err="1" smtClean="0">
                <a:solidFill>
                  <a:schemeClr val="tx2"/>
                </a:solidFill>
                <a:latin typeface="+mn-lt"/>
              </a:rPr>
              <a:t>Wyly</a:t>
            </a:r>
            <a:r>
              <a:rPr lang="en-US" i="0" dirty="0" smtClean="0">
                <a:solidFill>
                  <a:schemeClr val="tx2"/>
                </a:solidFill>
                <a:latin typeface="+mn-lt"/>
              </a:rPr>
              <a:t>, Solano College </a:t>
            </a:r>
          </a:p>
          <a:p>
            <a:endParaRPr lang="en-US" i="0" dirty="0">
              <a:solidFill>
                <a:schemeClr val="tx2"/>
              </a:solidFill>
              <a:latin typeface="+mn-lt"/>
            </a:endParaRPr>
          </a:p>
          <a:p>
            <a:endParaRPr lang="en-US" dirty="0">
              <a:latin typeface="+mn-lt"/>
            </a:endParaRPr>
          </a:p>
        </p:txBody>
      </p:sp>
    </p:spTree>
    <p:extLst>
      <p:ext uri="{BB962C8B-B14F-4D97-AF65-F5344CB8AC3E}">
        <p14:creationId xmlns:p14="http://schemas.microsoft.com/office/powerpoint/2010/main" val="29585983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r>
              <a:rPr lang="en-US" sz="3200" b="0" i="0" dirty="0" smtClean="0">
                <a:solidFill>
                  <a:schemeClr val="bg1">
                    <a:lumMod val="75000"/>
                  </a:schemeClr>
                </a:solidFill>
                <a:latin typeface="+mn-lt"/>
              </a:rPr>
              <a:t>”</a:t>
            </a:r>
            <a:endParaRPr lang="en-US" sz="3200" b="0" i="0" dirty="0">
              <a:solidFill>
                <a:schemeClr val="bg1">
                  <a:lumMod val="75000"/>
                </a:schemeClr>
              </a:solidFill>
              <a:latin typeface="+mn-lt"/>
            </a:endParaRPr>
          </a:p>
          <a:p>
            <a:pPr>
              <a:spcAft>
                <a:spcPts val="1200"/>
              </a:spcAft>
            </a:pPr>
            <a:r>
              <a:rPr lang="en-US" sz="3200" b="0" i="0" dirty="0">
                <a:solidFill>
                  <a:schemeClr val="bg1">
                    <a:lumMod val="75000"/>
                  </a:schemeClr>
                </a:solidFill>
                <a:latin typeface="+mn-lt"/>
              </a:rPr>
              <a:t>Programs vary in degree of “formality” – memorandum of understanding vs. verbal </a:t>
            </a:r>
            <a:r>
              <a:rPr lang="en-US" sz="3200" b="0" i="0" dirty="0" smtClean="0">
                <a:solidFill>
                  <a:schemeClr val="bg1">
                    <a:lumMod val="75000"/>
                  </a:schemeClr>
                </a:solidFill>
                <a:latin typeface="+mn-lt"/>
              </a:rPr>
              <a:t>agreement</a:t>
            </a:r>
            <a:endParaRPr lang="en-US" sz="3200" b="0" i="0" dirty="0">
              <a:solidFill>
                <a:schemeClr val="bg1">
                  <a:lumMod val="75000"/>
                </a:schemeClr>
              </a:solidFill>
              <a:latin typeface="+mn-lt"/>
            </a:endParaRP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smtClean="0">
                <a:solidFill>
                  <a:srgbClr val="FF0000"/>
                </a:solidFill>
                <a:latin typeface="+mn-lt"/>
              </a:rPr>
              <a:t>faculty </a:t>
            </a:r>
            <a:r>
              <a:rPr lang="en-US" sz="3200" b="0" i="0" dirty="0">
                <a:solidFill>
                  <a:srgbClr val="FF0000"/>
                </a:solidFill>
                <a:latin typeface="+mn-lt"/>
              </a:rPr>
              <a:t>are partners </a:t>
            </a:r>
            <a:endParaRPr lang="en-US" sz="3200" b="0" i="0" dirty="0" smtClean="0">
              <a:solidFill>
                <a:srgbClr val="FF0000"/>
              </a:solidFill>
              <a:latin typeface="+mn-lt"/>
            </a:endParaRPr>
          </a:p>
          <a:p>
            <a:pPr marL="0" indent="0" algn="ctr">
              <a:spcAft>
                <a:spcPts val="1200"/>
              </a:spcAft>
              <a:buNone/>
            </a:pPr>
            <a:r>
              <a:rPr lang="en-US" sz="3200" b="0" i="0" dirty="0" smtClean="0">
                <a:latin typeface="+mn-lt"/>
              </a:rPr>
              <a:t>vs</a:t>
            </a:r>
            <a:r>
              <a:rPr lang="en-US" sz="3200" b="0" i="0" dirty="0">
                <a:latin typeface="+mn-lt"/>
              </a:rPr>
              <a:t>. </a:t>
            </a:r>
            <a:endParaRPr lang="en-US" sz="3200" b="0" i="0" dirty="0" smtClean="0">
              <a:latin typeface="+mn-lt"/>
            </a:endParaRPr>
          </a:p>
          <a:p>
            <a:pPr marL="0" indent="0" algn="ctr">
              <a:spcAft>
                <a:spcPts val="1200"/>
              </a:spcAft>
              <a:buNone/>
            </a:pPr>
            <a:r>
              <a:rPr lang="en-US" sz="3200" b="0" i="0" dirty="0" smtClean="0">
                <a:solidFill>
                  <a:srgbClr val="FF0000"/>
                </a:solidFill>
                <a:latin typeface="+mn-lt"/>
              </a:rPr>
              <a:t>“</a:t>
            </a:r>
            <a:r>
              <a:rPr lang="en-US" sz="3200" b="0" i="0" dirty="0">
                <a:solidFill>
                  <a:srgbClr val="FF0000"/>
                </a:solidFill>
                <a:latin typeface="+mn-lt"/>
              </a:rPr>
              <a:t>the administration does its own thing</a:t>
            </a:r>
            <a:r>
              <a:rPr lang="en-US" sz="3200" b="0" i="0" dirty="0" smtClean="0">
                <a:solidFill>
                  <a:srgbClr val="FF0000"/>
                </a:solidFill>
                <a:latin typeface="+mn-lt"/>
              </a:rPr>
              <a: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9382513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r>
              <a:rPr lang="en-US" sz="3200" b="0" i="0" dirty="0" smtClean="0">
                <a:solidFill>
                  <a:schemeClr val="bg1">
                    <a:lumMod val="75000"/>
                  </a:schemeClr>
                </a:solidFill>
                <a:latin typeface="+mn-lt"/>
              </a:rPr>
              <a:t>”</a:t>
            </a:r>
            <a:endParaRPr lang="en-US" sz="3200" b="0" i="0" dirty="0">
              <a:solidFill>
                <a:schemeClr val="bg1">
                  <a:lumMod val="75000"/>
                </a:schemeClr>
              </a:solidFill>
              <a:latin typeface="+mn-lt"/>
            </a:endParaRPr>
          </a:p>
          <a:p>
            <a:pPr>
              <a:spcAft>
                <a:spcPts val="1200"/>
              </a:spcAft>
            </a:pPr>
            <a:r>
              <a:rPr lang="en-US" sz="3200" b="0" i="0" dirty="0">
                <a:solidFill>
                  <a:schemeClr val="bg1">
                    <a:lumMod val="75000"/>
                  </a:schemeClr>
                </a:solidFill>
                <a:latin typeface="+mn-lt"/>
              </a:rPr>
              <a:t>Programs vary in degree of “formality” – memorandum of understanding vs. verbal </a:t>
            </a:r>
            <a:r>
              <a:rPr lang="en-US" sz="3200" b="0" i="0" dirty="0" smtClean="0">
                <a:solidFill>
                  <a:schemeClr val="bg1">
                    <a:lumMod val="75000"/>
                  </a:schemeClr>
                </a:solidFill>
                <a:latin typeface="+mn-lt"/>
              </a:rPr>
              <a:t>agreement</a:t>
            </a:r>
            <a:endParaRPr lang="en-US" sz="3200" b="0" i="0" dirty="0">
              <a:solidFill>
                <a:schemeClr val="bg1">
                  <a:lumMod val="75000"/>
                </a:schemeClr>
              </a:solidFill>
              <a:latin typeface="+mn-lt"/>
            </a:endParaRP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smtClean="0">
                <a:solidFill>
                  <a:srgbClr val="FF0000"/>
                </a:solidFill>
                <a:latin typeface="+mn-lt"/>
              </a:rPr>
              <a:t>faculty </a:t>
            </a:r>
            <a:r>
              <a:rPr lang="en-US" sz="3200" b="0" i="0" dirty="0">
                <a:solidFill>
                  <a:srgbClr val="FF0000"/>
                </a:solidFill>
                <a:latin typeface="+mn-lt"/>
              </a:rPr>
              <a:t>are partners </a:t>
            </a:r>
            <a:endParaRPr lang="en-US" sz="3200" b="0" i="0" dirty="0" smtClean="0">
              <a:solidFill>
                <a:srgbClr val="FF0000"/>
              </a:solidFill>
              <a:latin typeface="+mn-lt"/>
            </a:endParaRPr>
          </a:p>
          <a:p>
            <a:pPr marL="0" indent="0" algn="ctr">
              <a:spcAft>
                <a:spcPts val="1200"/>
              </a:spcAft>
              <a:buNone/>
            </a:pPr>
            <a:r>
              <a:rPr lang="en-US" sz="3200" b="0" i="0" dirty="0" smtClean="0">
                <a:latin typeface="+mn-lt"/>
              </a:rPr>
              <a:t>vs</a:t>
            </a:r>
            <a:r>
              <a:rPr lang="en-US" sz="3200" b="0" i="0" dirty="0">
                <a:latin typeface="+mn-lt"/>
              </a:rPr>
              <a:t>. </a:t>
            </a:r>
            <a:endParaRPr lang="en-US" sz="3200" b="0" i="0" dirty="0" smtClean="0">
              <a:latin typeface="+mn-lt"/>
            </a:endParaRPr>
          </a:p>
          <a:p>
            <a:pPr marL="0" indent="0" algn="ctr">
              <a:spcAft>
                <a:spcPts val="1200"/>
              </a:spcAft>
              <a:buNone/>
            </a:pPr>
            <a:r>
              <a:rPr lang="en-US" sz="3200" b="0" i="0" dirty="0" smtClean="0">
                <a:solidFill>
                  <a:srgbClr val="FF0000"/>
                </a:solidFill>
                <a:latin typeface="+mn-lt"/>
              </a:rPr>
              <a:t>“</a:t>
            </a:r>
            <a:r>
              <a:rPr lang="en-US" sz="3200" b="0" i="0" dirty="0">
                <a:solidFill>
                  <a:srgbClr val="FF0000"/>
                </a:solidFill>
                <a:latin typeface="+mn-lt"/>
              </a:rPr>
              <a:t>the administration does its own thing</a:t>
            </a:r>
            <a:r>
              <a:rPr lang="en-US" sz="3200" b="0" i="0" dirty="0" smtClean="0">
                <a:solidFill>
                  <a:srgbClr val="FF0000"/>
                </a:solidFill>
                <a:latin typeface="+mn-lt"/>
              </a:rPr>
              <a: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
        <p:nvSpPr>
          <p:cNvPr id="4" name="TextBox 3"/>
          <p:cNvSpPr txBox="1"/>
          <p:nvPr/>
        </p:nvSpPr>
        <p:spPr>
          <a:xfrm rot="20772540">
            <a:off x="7684477" y="5683411"/>
            <a:ext cx="3997569" cy="369332"/>
          </a:xfrm>
          <a:prstGeom prst="rect">
            <a:avLst/>
          </a:prstGeom>
          <a:solidFill>
            <a:schemeClr val="bg1"/>
          </a:solidFill>
          <a:ln>
            <a:solidFill>
              <a:schemeClr val="accent1"/>
            </a:solidFill>
          </a:ln>
        </p:spPr>
        <p:txBody>
          <a:bodyPr wrap="square" rtlCol="0">
            <a:spAutoFit/>
          </a:bodyPr>
          <a:lstStyle/>
          <a:p>
            <a:r>
              <a:rPr lang="en-US" dirty="0" smtClean="0"/>
              <a:t>What do you </a:t>
            </a:r>
            <a:r>
              <a:rPr lang="en-US" smtClean="0"/>
              <a:t>think about this??</a:t>
            </a:r>
            <a:endParaRPr lang="en-US"/>
          </a:p>
        </p:txBody>
      </p:sp>
    </p:spTree>
    <p:extLst>
      <p:ext uri="{BB962C8B-B14F-4D97-AF65-F5344CB8AC3E}">
        <p14:creationId xmlns:p14="http://schemas.microsoft.com/office/powerpoint/2010/main" val="11096151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fontScale="92500" lnSpcReduction="1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r>
              <a:rPr lang="en-US" sz="3200" b="0" i="0" dirty="0" smtClean="0">
                <a:solidFill>
                  <a:schemeClr val="bg1">
                    <a:lumMod val="75000"/>
                  </a:schemeClr>
                </a:solidFill>
                <a:latin typeface="+mn-lt"/>
              </a:rPr>
              <a:t>”</a:t>
            </a:r>
            <a:endParaRPr lang="en-US" sz="3200" b="0" i="0" dirty="0">
              <a:solidFill>
                <a:schemeClr val="bg1">
                  <a:lumMod val="75000"/>
                </a:schemeClr>
              </a:solidFill>
              <a:latin typeface="+mn-lt"/>
            </a:endParaRPr>
          </a:p>
          <a:p>
            <a:pPr>
              <a:spcAft>
                <a:spcPts val="1200"/>
              </a:spcAft>
            </a:pPr>
            <a:r>
              <a:rPr lang="en-US" sz="3200" b="0" i="0" dirty="0">
                <a:solidFill>
                  <a:schemeClr val="bg1">
                    <a:lumMod val="75000"/>
                  </a:schemeClr>
                </a:solidFill>
                <a:latin typeface="+mn-lt"/>
              </a:rPr>
              <a:t>Programs vary in degree of “formality” – memorandum of understanding vs. verbal </a:t>
            </a:r>
            <a:r>
              <a:rPr lang="en-US" sz="3200" b="0" i="0" dirty="0" smtClean="0">
                <a:solidFill>
                  <a:schemeClr val="bg1">
                    <a:lumMod val="75000"/>
                  </a:schemeClr>
                </a:solidFill>
                <a:latin typeface="+mn-lt"/>
              </a:rPr>
              <a:t>agreement</a:t>
            </a:r>
            <a:endParaRPr lang="en-US" sz="3200" b="0" i="0" dirty="0">
              <a:solidFill>
                <a:schemeClr val="bg1">
                  <a:lumMod val="75000"/>
                </a:schemeClr>
              </a:solidFill>
              <a:latin typeface="+mn-lt"/>
            </a:endParaRPr>
          </a:p>
          <a:p>
            <a:pPr>
              <a:spcAft>
                <a:spcPts val="1200"/>
              </a:spcAft>
            </a:pPr>
            <a:r>
              <a:rPr lang="en-US" sz="3200" b="0" i="0" dirty="0">
                <a:solidFill>
                  <a:schemeClr val="bg1">
                    <a:lumMod val="75000"/>
                  </a:schemeClr>
                </a:solidFill>
                <a:latin typeface="+mn-lt"/>
              </a:rPr>
              <a:t>Programs vary in degree of faculty engagement –faculty are partners vs. “the administration does its own thing</a:t>
            </a:r>
            <a:r>
              <a:rPr lang="en-US" sz="3200" b="0" i="0" dirty="0" smtClean="0">
                <a:solidFill>
                  <a:schemeClr val="bg1">
                    <a:lumMod val="75000"/>
                  </a:schemeClr>
                </a:solidFill>
                <a:latin typeface="+mn-lt"/>
              </a:rPr>
              <a:t>”</a:t>
            </a:r>
          </a:p>
          <a:p>
            <a:pPr>
              <a:spcAft>
                <a:spcPts val="1200"/>
              </a:spcAft>
            </a:pPr>
            <a:r>
              <a:rPr lang="en-US" sz="3200" b="0" i="0" dirty="0" smtClean="0">
                <a:latin typeface="+mn-lt"/>
              </a:rPr>
              <a:t>Problems with the CCCCO survey and misreporting – colleges are worried about getting in trouble</a:t>
            </a:r>
            <a:endParaRPr lang="en-US" sz="3200" b="0" i="0" dirty="0">
              <a:latin typeface="+mn-lt"/>
            </a:endParaRPr>
          </a:p>
          <a:p>
            <a:endParaRPr lang="en-US" b="0" dirty="0">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4138501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AB 288 (Holden, 2015) is a Game Changer</a:t>
            </a:r>
            <a:endParaRPr lang="en-US" sz="4000" i="0" dirty="0">
              <a:latin typeface="+mn-lt"/>
            </a:endParaRPr>
          </a:p>
        </p:txBody>
      </p:sp>
      <p:sp>
        <p:nvSpPr>
          <p:cNvPr id="3" name="Content Placeholder 2"/>
          <p:cNvSpPr>
            <a:spLocks noGrp="1"/>
          </p:cNvSpPr>
          <p:nvPr>
            <p:ph idx="1"/>
          </p:nvPr>
        </p:nvSpPr>
        <p:spPr>
          <a:xfrm>
            <a:off x="803403" y="1522321"/>
            <a:ext cx="10515600" cy="4219765"/>
          </a:xfrm>
        </p:spPr>
        <p:txBody>
          <a:bodyPr>
            <a:noAutofit/>
          </a:bodyPr>
          <a:lstStyle/>
          <a:p>
            <a:r>
              <a:rPr lang="en-US" sz="2800" i="0" dirty="0">
                <a:latin typeface="+mn-lt"/>
              </a:rPr>
              <a:t>College and Career Access Partnerships (CCAP</a:t>
            </a:r>
            <a:r>
              <a:rPr lang="en-US" sz="2800" i="0" dirty="0" smtClean="0">
                <a:latin typeface="+mn-lt"/>
              </a:rPr>
              <a:t>)</a:t>
            </a:r>
          </a:p>
          <a:p>
            <a:pPr marL="0" indent="0">
              <a:buNone/>
            </a:pPr>
            <a:endParaRPr lang="en-US" sz="2800" i="0" dirty="0">
              <a:latin typeface="+mn-lt"/>
            </a:endParaRPr>
          </a:p>
          <a:p>
            <a:pPr lvl="1"/>
            <a:r>
              <a:rPr lang="en-US" sz="2800" dirty="0">
                <a:latin typeface="+mn-lt"/>
              </a:rPr>
              <a:t>District level agreement to offer Dual </a:t>
            </a:r>
            <a:r>
              <a:rPr lang="en-US" sz="2800" dirty="0" smtClean="0">
                <a:latin typeface="+mn-lt"/>
              </a:rPr>
              <a:t>Enrollment</a:t>
            </a:r>
            <a:endParaRPr lang="en-US" sz="2800" dirty="0">
              <a:latin typeface="+mn-lt"/>
            </a:endParaRPr>
          </a:p>
          <a:p>
            <a:pPr lvl="1"/>
            <a:r>
              <a:rPr lang="en-US" sz="2800" dirty="0">
                <a:latin typeface="+mn-lt"/>
              </a:rPr>
              <a:t>Intended to reach broader range of students, not just highly gifted or advanced scholastic or vocational </a:t>
            </a:r>
            <a:r>
              <a:rPr lang="en-US" sz="2800" dirty="0" smtClean="0">
                <a:latin typeface="+mn-lt"/>
              </a:rPr>
              <a:t>work</a:t>
            </a:r>
            <a:endParaRPr lang="en-US" sz="2800" dirty="0">
              <a:latin typeface="+mn-lt"/>
            </a:endParaRPr>
          </a:p>
          <a:p>
            <a:pPr lvl="1"/>
            <a:r>
              <a:rPr lang="en-US" sz="2800" dirty="0">
                <a:latin typeface="+mn-lt"/>
              </a:rPr>
              <a:t>Emphasis on college and career readiness and CTE and transfer </a:t>
            </a:r>
            <a:r>
              <a:rPr lang="en-US" sz="2800" dirty="0" smtClean="0">
                <a:latin typeface="+mn-lt"/>
              </a:rPr>
              <a:t>pathways</a:t>
            </a:r>
            <a:endParaRPr lang="en-US" sz="2800" dirty="0">
              <a:latin typeface="+mn-lt"/>
            </a:endParaRPr>
          </a:p>
          <a:p>
            <a:pPr lvl="1"/>
            <a:r>
              <a:rPr lang="en-US" sz="2800" dirty="0">
                <a:latin typeface="+mn-lt"/>
              </a:rPr>
              <a:t>Reduce the number of students needing remedial math and English instruction at the community college level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6259728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14" y="765715"/>
            <a:ext cx="10515600" cy="1530432"/>
          </a:xfrm>
        </p:spPr>
        <p:txBody>
          <a:bodyPr>
            <a:normAutofit/>
          </a:bodyPr>
          <a:lstStyle/>
          <a:p>
            <a:r>
              <a:rPr lang="en-US" sz="4000" i="0" dirty="0">
                <a:latin typeface="+mn-lt"/>
              </a:rPr>
              <a:t>College and Career Access Partnerships (CCAP</a:t>
            </a:r>
            <a:r>
              <a:rPr lang="en-US" sz="4000" i="0" dirty="0" smtClean="0">
                <a:latin typeface="+mn-lt"/>
              </a:rPr>
              <a:t>)</a:t>
            </a:r>
            <a:endParaRPr lang="en-US" sz="4000" i="0" dirty="0">
              <a:latin typeface="+mn-lt"/>
            </a:endParaRPr>
          </a:p>
        </p:txBody>
      </p:sp>
      <p:sp>
        <p:nvSpPr>
          <p:cNvPr id="3" name="Content Placeholder 2"/>
          <p:cNvSpPr>
            <a:spLocks noGrp="1"/>
          </p:cNvSpPr>
          <p:nvPr>
            <p:ph idx="1"/>
          </p:nvPr>
        </p:nvSpPr>
        <p:spPr>
          <a:xfrm>
            <a:off x="838199" y="1825625"/>
            <a:ext cx="10802815" cy="4351338"/>
          </a:xfrm>
        </p:spPr>
        <p:txBody>
          <a:bodyPr/>
          <a:lstStyle/>
          <a:p>
            <a:endParaRPr lang="en-US" b="0" i="0" dirty="0" smtClean="0">
              <a:latin typeface="Calibri" charset="0"/>
              <a:ea typeface="Calibri" charset="0"/>
              <a:cs typeface="Calibri" charset="0"/>
            </a:endParaRPr>
          </a:p>
          <a:p>
            <a:pPr>
              <a:lnSpc>
                <a:spcPct val="100000"/>
              </a:lnSpc>
              <a:spcAft>
                <a:spcPts val="1800"/>
              </a:spcAft>
            </a:pPr>
            <a:r>
              <a:rPr lang="en-US" sz="3200" b="0" i="0" dirty="0" smtClean="0">
                <a:latin typeface="Calibri" charset="0"/>
                <a:ea typeface="Calibri" charset="0"/>
                <a:cs typeface="Calibri" charset="0"/>
              </a:rPr>
              <a:t>Adds </a:t>
            </a:r>
            <a:r>
              <a:rPr lang="en-US" sz="3200" b="0" i="0" dirty="0">
                <a:latin typeface="Calibri" charset="0"/>
                <a:ea typeface="Calibri" charset="0"/>
                <a:cs typeface="Calibri" charset="0"/>
              </a:rPr>
              <a:t>a </a:t>
            </a:r>
            <a:r>
              <a:rPr lang="en-US" sz="3200" i="0" u="sng" dirty="0" smtClean="0">
                <a:latin typeface="Calibri" charset="0"/>
                <a:ea typeface="Calibri" charset="0"/>
                <a:cs typeface="Calibri" charset="0"/>
              </a:rPr>
              <a:t>new </a:t>
            </a:r>
            <a:r>
              <a:rPr lang="en-US" sz="3200" b="0" i="0" dirty="0">
                <a:latin typeface="Calibri" charset="0"/>
                <a:ea typeface="Calibri" charset="0"/>
                <a:cs typeface="Calibri" charset="0"/>
              </a:rPr>
              <a:t>o</a:t>
            </a:r>
            <a:r>
              <a:rPr lang="en-US" sz="3200" b="0" i="0" dirty="0" smtClean="0">
                <a:latin typeface="Calibri" charset="0"/>
                <a:ea typeface="Calibri" charset="0"/>
                <a:cs typeface="Calibri" charset="0"/>
              </a:rPr>
              <a:t>ption </a:t>
            </a:r>
            <a:r>
              <a:rPr lang="en-US" sz="3200" b="0" i="0" dirty="0">
                <a:latin typeface="Calibri" charset="0"/>
                <a:ea typeface="Calibri" charset="0"/>
                <a:cs typeface="Calibri" charset="0"/>
              </a:rPr>
              <a:t>for Dual </a:t>
            </a:r>
            <a:r>
              <a:rPr lang="en-US" sz="3200" b="0" i="0" dirty="0" smtClean="0">
                <a:latin typeface="Calibri" charset="0"/>
                <a:ea typeface="Calibri" charset="0"/>
                <a:cs typeface="Calibri" charset="0"/>
              </a:rPr>
              <a:t>Enrollment</a:t>
            </a:r>
          </a:p>
          <a:p>
            <a:pPr>
              <a:lnSpc>
                <a:spcPct val="100000"/>
              </a:lnSpc>
              <a:spcAft>
                <a:spcPts val="1800"/>
              </a:spcAft>
            </a:pPr>
            <a:r>
              <a:rPr lang="en-US" sz="3200" b="0" i="0" dirty="0" smtClean="0">
                <a:latin typeface="Calibri" charset="0"/>
                <a:ea typeface="Calibri" charset="0"/>
                <a:cs typeface="Calibri" charset="0"/>
              </a:rPr>
              <a:t>Does not replace existing models</a:t>
            </a:r>
          </a:p>
          <a:p>
            <a:pPr>
              <a:lnSpc>
                <a:spcPct val="100000"/>
              </a:lnSpc>
              <a:spcAft>
                <a:spcPts val="1800"/>
              </a:spcAft>
            </a:pPr>
            <a:r>
              <a:rPr lang="en-US" sz="3200" b="0" i="0" dirty="0" smtClean="0">
                <a:latin typeface="Calibri" charset="0"/>
                <a:ea typeface="Calibri" charset="0"/>
                <a:cs typeface="Calibri" charset="0"/>
              </a:rPr>
              <a:t>Colleges can continue with existing dual enrollment programs</a:t>
            </a:r>
          </a:p>
          <a:p>
            <a:pPr>
              <a:lnSpc>
                <a:spcPct val="100000"/>
              </a:lnSpc>
              <a:spcAft>
                <a:spcPts val="1800"/>
              </a:spcAft>
            </a:pPr>
            <a:r>
              <a:rPr lang="en-US" sz="3200" b="0" i="0" dirty="0" smtClean="0">
                <a:latin typeface="Calibri" charset="0"/>
                <a:ea typeface="Calibri" charset="0"/>
                <a:cs typeface="Calibri" charset="0"/>
              </a:rPr>
              <a:t>Colleges can continue with existing and have CCAPs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5338527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What does CCAP allow that is different?</a:t>
            </a:r>
            <a:endParaRPr lang="en-US" sz="4000" i="0" dirty="0">
              <a:latin typeface="+mn-lt"/>
            </a:endParaRPr>
          </a:p>
        </p:txBody>
      </p:sp>
      <p:sp>
        <p:nvSpPr>
          <p:cNvPr id="3" name="Content Placeholder 2"/>
          <p:cNvSpPr>
            <a:spLocks noGrp="1"/>
          </p:cNvSpPr>
          <p:nvPr>
            <p:ph idx="1"/>
          </p:nvPr>
        </p:nvSpPr>
        <p:spPr>
          <a:xfrm>
            <a:off x="838200" y="1992195"/>
            <a:ext cx="10515600" cy="4351338"/>
          </a:xfrm>
        </p:spPr>
        <p:txBody>
          <a:bodyPr>
            <a:normAutofit lnSpcReduction="10000"/>
          </a:bodyPr>
          <a:lstStyle/>
          <a:p>
            <a:r>
              <a:rPr lang="en-US" sz="3200" i="0" dirty="0">
                <a:latin typeface="+mn-lt"/>
              </a:rPr>
              <a:t>Provides added flexibility in three </a:t>
            </a:r>
            <a:r>
              <a:rPr lang="en-US" sz="3200" i="0" dirty="0" smtClean="0">
                <a:latin typeface="+mn-lt"/>
              </a:rPr>
              <a:t>areas</a:t>
            </a:r>
            <a:endParaRPr lang="en-US" i="0" dirty="0">
              <a:latin typeface="+mn-lt"/>
            </a:endParaRPr>
          </a:p>
          <a:p>
            <a:pPr lvl="1">
              <a:lnSpc>
                <a:spcPct val="100000"/>
              </a:lnSpc>
              <a:spcBef>
                <a:spcPts val="0"/>
              </a:spcBef>
              <a:spcAft>
                <a:spcPts val="1800"/>
              </a:spcAft>
            </a:pPr>
            <a:r>
              <a:rPr lang="en-US" sz="3200" dirty="0">
                <a:latin typeface="+mn-lt"/>
              </a:rPr>
              <a:t>Limit enrollment in college courses taught on high school </a:t>
            </a:r>
            <a:r>
              <a:rPr lang="en-US" sz="3200" dirty="0" smtClean="0">
                <a:latin typeface="+mn-lt"/>
              </a:rPr>
              <a:t>campus to </a:t>
            </a:r>
            <a:r>
              <a:rPr lang="en-US" sz="3200" dirty="0">
                <a:latin typeface="+mn-lt"/>
              </a:rPr>
              <a:t>high school </a:t>
            </a:r>
            <a:r>
              <a:rPr lang="en-US" sz="3200" dirty="0" smtClean="0">
                <a:latin typeface="+mn-lt"/>
              </a:rPr>
              <a:t>students</a:t>
            </a:r>
            <a:endParaRPr lang="en-US" sz="3200" dirty="0">
              <a:latin typeface="+mn-lt"/>
            </a:endParaRPr>
          </a:p>
          <a:p>
            <a:pPr lvl="1">
              <a:lnSpc>
                <a:spcPct val="100000"/>
              </a:lnSpc>
              <a:spcBef>
                <a:spcPts val="0"/>
              </a:spcBef>
              <a:spcAft>
                <a:spcPts val="1800"/>
              </a:spcAft>
            </a:pPr>
            <a:r>
              <a:rPr lang="en-US" sz="3200" dirty="0">
                <a:latin typeface="+mn-lt"/>
              </a:rPr>
              <a:t>Raise maximum units per term for special </a:t>
            </a:r>
            <a:r>
              <a:rPr lang="en-US" sz="3200" dirty="0" smtClean="0">
                <a:latin typeface="+mn-lt"/>
              </a:rPr>
              <a:t>high school admits </a:t>
            </a:r>
            <a:r>
              <a:rPr lang="en-US" sz="3200" dirty="0">
                <a:latin typeface="+mn-lt"/>
              </a:rPr>
              <a:t>to </a:t>
            </a:r>
            <a:r>
              <a:rPr lang="en-US" sz="3200" dirty="0" smtClean="0">
                <a:latin typeface="+mn-lt"/>
              </a:rPr>
              <a:t>15 college credits </a:t>
            </a:r>
            <a:r>
              <a:rPr lang="en-US" sz="3200" dirty="0">
                <a:latin typeface="+mn-lt"/>
              </a:rPr>
              <a:t>(but no more than 4 courses</a:t>
            </a:r>
            <a:r>
              <a:rPr lang="en-US" sz="3200" dirty="0" smtClean="0">
                <a:latin typeface="+mn-lt"/>
              </a:rPr>
              <a:t>)</a:t>
            </a:r>
          </a:p>
          <a:p>
            <a:pPr lvl="1">
              <a:lnSpc>
                <a:spcPct val="100000"/>
              </a:lnSpc>
              <a:spcBef>
                <a:spcPts val="0"/>
              </a:spcBef>
              <a:spcAft>
                <a:spcPts val="1800"/>
              </a:spcAft>
            </a:pPr>
            <a:r>
              <a:rPr lang="en-US" sz="3200" dirty="0" smtClean="0">
                <a:latin typeface="+mn-lt"/>
              </a:rPr>
              <a:t>Provide CCAP students same enrollment priority as Middle College High School students</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7239184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What does a CCAP agreement require?</a:t>
            </a:r>
            <a:endParaRPr lang="en-US" sz="4000" i="0" dirty="0">
              <a:latin typeface="+mn-lt"/>
            </a:endParaRPr>
          </a:p>
        </p:txBody>
      </p:sp>
      <p:sp>
        <p:nvSpPr>
          <p:cNvPr id="3" name="Content Placeholder 2"/>
          <p:cNvSpPr>
            <a:spLocks noGrp="1"/>
          </p:cNvSpPr>
          <p:nvPr>
            <p:ph idx="1"/>
          </p:nvPr>
        </p:nvSpPr>
        <p:spPr>
          <a:xfrm>
            <a:off x="838200" y="1998839"/>
            <a:ext cx="10515600" cy="4357513"/>
          </a:xfrm>
        </p:spPr>
        <p:txBody>
          <a:bodyPr>
            <a:normAutofit fontScale="85000" lnSpcReduction="20000"/>
          </a:bodyPr>
          <a:lstStyle/>
          <a:p>
            <a:r>
              <a:rPr lang="en-US" sz="3500" i="0" dirty="0">
                <a:latin typeface="+mn-lt"/>
              </a:rPr>
              <a:t>In exchange for added flexibility, districts must</a:t>
            </a:r>
            <a:r>
              <a:rPr lang="en-US" sz="3500" i="0" dirty="0" smtClean="0">
                <a:latin typeface="+mn-lt"/>
              </a:rPr>
              <a:t>…</a:t>
            </a:r>
            <a:endParaRPr lang="en-US" sz="3500" i="0" dirty="0">
              <a:latin typeface="+mn-lt"/>
            </a:endParaRPr>
          </a:p>
          <a:p>
            <a:pPr lvl="1">
              <a:lnSpc>
                <a:spcPct val="110000"/>
              </a:lnSpc>
              <a:spcBef>
                <a:spcPts val="0"/>
              </a:spcBef>
              <a:spcAft>
                <a:spcPts val="1200"/>
              </a:spcAft>
            </a:pPr>
            <a:r>
              <a:rPr lang="en-US" sz="3200" dirty="0">
                <a:latin typeface="+mn-lt"/>
              </a:rPr>
              <a:t>Review and approve CCAP agreements in two open board meetings of </a:t>
            </a:r>
            <a:r>
              <a:rPr lang="en-US" sz="3200" b="1" dirty="0">
                <a:latin typeface="+mn-lt"/>
              </a:rPr>
              <a:t>both</a:t>
            </a:r>
            <a:r>
              <a:rPr lang="en-US" sz="3200" dirty="0">
                <a:latin typeface="+mn-lt"/>
              </a:rPr>
              <a:t> </a:t>
            </a:r>
            <a:r>
              <a:rPr lang="en-US" sz="3200" dirty="0" smtClean="0">
                <a:latin typeface="+mn-lt"/>
              </a:rPr>
              <a:t>districts</a:t>
            </a:r>
            <a:endParaRPr lang="en-US" sz="3200" dirty="0">
              <a:latin typeface="+mn-lt"/>
            </a:endParaRPr>
          </a:p>
          <a:p>
            <a:pPr lvl="1">
              <a:lnSpc>
                <a:spcPct val="110000"/>
              </a:lnSpc>
              <a:spcBef>
                <a:spcPts val="0"/>
              </a:spcBef>
              <a:spcAft>
                <a:spcPts val="1200"/>
              </a:spcAft>
            </a:pPr>
            <a:r>
              <a:rPr lang="en-US" sz="3200" dirty="0">
                <a:latin typeface="+mn-lt"/>
              </a:rPr>
              <a:t>Comply with all existing state and federal reporting requirements and local collective bargaining </a:t>
            </a:r>
            <a:r>
              <a:rPr lang="en-US" sz="3200" dirty="0" smtClean="0">
                <a:latin typeface="+mn-lt"/>
              </a:rPr>
              <a:t>agreements</a:t>
            </a:r>
            <a:endParaRPr lang="en-US" sz="3200" dirty="0">
              <a:latin typeface="+mn-lt"/>
            </a:endParaRPr>
          </a:p>
          <a:p>
            <a:pPr lvl="1">
              <a:lnSpc>
                <a:spcPct val="110000"/>
              </a:lnSpc>
              <a:spcBef>
                <a:spcPts val="0"/>
              </a:spcBef>
              <a:spcAft>
                <a:spcPts val="1200"/>
              </a:spcAft>
            </a:pPr>
            <a:r>
              <a:rPr lang="en-US" sz="3200" dirty="0">
                <a:latin typeface="+mn-lt"/>
              </a:rPr>
              <a:t>Ensure faculty are not displaced and that “traditional” community college students have access to the courses they </a:t>
            </a:r>
            <a:r>
              <a:rPr lang="en-US" sz="3200" dirty="0" smtClean="0">
                <a:latin typeface="+mn-lt"/>
              </a:rPr>
              <a:t>need</a:t>
            </a:r>
            <a:endParaRPr lang="en-US" sz="3200" dirty="0">
              <a:latin typeface="+mn-lt"/>
            </a:endParaRPr>
          </a:p>
          <a:p>
            <a:pPr lvl="1">
              <a:lnSpc>
                <a:spcPct val="110000"/>
              </a:lnSpc>
              <a:spcBef>
                <a:spcPts val="0"/>
              </a:spcBef>
              <a:spcAft>
                <a:spcPts val="1200"/>
              </a:spcAft>
            </a:pPr>
            <a:r>
              <a:rPr lang="en-US" sz="3200" dirty="0">
                <a:latin typeface="+mn-lt"/>
              </a:rPr>
              <a:t>Report on student outcomes in CCAP courses </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5502480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Provisions of Note</a:t>
            </a:r>
            <a:endParaRPr lang="en-US" sz="4000" i="0" dirty="0">
              <a:latin typeface="+mn-lt"/>
            </a:endParaRP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latin typeface="+mn-lt"/>
              </a:rPr>
              <a:t>A community college district participating in a CCAP partnership </a:t>
            </a:r>
            <a:r>
              <a:rPr lang="en-US" sz="2800" i="0" dirty="0">
                <a:latin typeface="+mn-lt"/>
              </a:rPr>
              <a:t>shall not provide physical education</a:t>
            </a:r>
            <a:r>
              <a:rPr lang="en-US" sz="2800" b="0" i="0" dirty="0">
                <a:latin typeface="+mn-lt"/>
              </a:rPr>
              <a:t> course opportunities to high school </a:t>
            </a:r>
            <a:r>
              <a:rPr lang="en-US" sz="2800" b="0" i="0" dirty="0" smtClean="0">
                <a:latin typeface="+mn-lt"/>
              </a:rPr>
              <a:t>pupils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6806868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Provisions of Note</a:t>
            </a:r>
            <a:endParaRPr lang="en-US" sz="4000" i="0" dirty="0">
              <a:latin typeface="+mn-lt"/>
            </a:endParaRP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a:t>
            </a:r>
            <a:r>
              <a:rPr lang="en-US" sz="2800" b="0" i="0" dirty="0" smtClean="0">
                <a:solidFill>
                  <a:schemeClr val="bg1">
                    <a:lumMod val="65000"/>
                  </a:schemeClr>
                </a:solidFill>
                <a:latin typeface="+mn-lt"/>
              </a:rPr>
              <a:t>pupils</a:t>
            </a:r>
          </a:p>
          <a:p>
            <a:pPr>
              <a:lnSpc>
                <a:spcPct val="100000"/>
              </a:lnSpc>
              <a:spcBef>
                <a:spcPts val="0"/>
              </a:spcBef>
              <a:spcAft>
                <a:spcPts val="1800"/>
              </a:spcAft>
            </a:pPr>
            <a:r>
              <a:rPr lang="en-US" sz="2800" b="0" i="0" dirty="0">
                <a:latin typeface="+mn-lt"/>
              </a:rPr>
              <a:t>A community college district </a:t>
            </a:r>
            <a:r>
              <a:rPr lang="en-US" sz="2800" i="0" dirty="0">
                <a:latin typeface="+mn-lt"/>
              </a:rPr>
              <a:t>shall not enter into a CCAP partnership with a school district within the service area of another community college district</a:t>
            </a:r>
            <a:r>
              <a:rPr lang="en-US" sz="2800" b="0" i="0" dirty="0">
                <a:latin typeface="+mn-lt"/>
              </a:rPr>
              <a:t>, except where an agreement exists, or is </a:t>
            </a:r>
            <a:r>
              <a:rPr lang="en-US" sz="2800" b="0" i="0" dirty="0" smtClean="0">
                <a:latin typeface="+mn-lt"/>
              </a:rPr>
              <a:t>established</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0666680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Provisions of Note</a:t>
            </a:r>
            <a:endParaRPr lang="en-US" sz="4000" i="0" dirty="0">
              <a:latin typeface="+mn-lt"/>
            </a:endParaRP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a:t>
            </a:r>
            <a:r>
              <a:rPr lang="en-US" sz="2800" b="0" i="0" dirty="0" smtClean="0">
                <a:solidFill>
                  <a:schemeClr val="bg1">
                    <a:lumMod val="65000"/>
                  </a:schemeClr>
                </a:solidFill>
                <a:latin typeface="+mn-lt"/>
              </a:rPr>
              <a:t>pupils</a:t>
            </a:r>
          </a:p>
          <a:p>
            <a:pPr>
              <a:lnSpc>
                <a:spcPct val="100000"/>
              </a:lnSpc>
              <a:spcBef>
                <a:spcPts val="0"/>
              </a:spcBef>
              <a:spcAft>
                <a:spcPts val="1800"/>
              </a:spcAft>
            </a:pPr>
            <a:r>
              <a:rPr lang="en-US" sz="2800" b="0" i="0" dirty="0">
                <a:solidFill>
                  <a:schemeClr val="bg1">
                    <a:lumMod val="65000"/>
                  </a:schemeClr>
                </a:solidFill>
                <a:latin typeface="+mn-lt"/>
              </a:rPr>
              <a:t>A community college district </a:t>
            </a:r>
            <a:r>
              <a:rPr lang="en-US" sz="2800" i="0" dirty="0">
                <a:solidFill>
                  <a:schemeClr val="bg1">
                    <a:lumMod val="65000"/>
                  </a:schemeClr>
                </a:solidFill>
                <a:latin typeface="+mn-lt"/>
              </a:rPr>
              <a:t>shall not enter into a CCAP partnership with a school district within the service area of another community college district</a:t>
            </a:r>
            <a:r>
              <a:rPr lang="en-US" sz="2800" b="0" i="0" dirty="0">
                <a:solidFill>
                  <a:schemeClr val="bg1">
                    <a:lumMod val="65000"/>
                  </a:schemeClr>
                </a:solidFill>
                <a:latin typeface="+mn-lt"/>
              </a:rPr>
              <a:t>, except where an agreement exists, or is </a:t>
            </a:r>
            <a:r>
              <a:rPr lang="en-US" sz="2800" b="0" i="0" dirty="0" smtClean="0">
                <a:solidFill>
                  <a:schemeClr val="bg1">
                    <a:lumMod val="65000"/>
                  </a:schemeClr>
                </a:solidFill>
                <a:latin typeface="+mn-lt"/>
              </a:rPr>
              <a:t>established</a:t>
            </a:r>
          </a:p>
          <a:p>
            <a:pPr>
              <a:lnSpc>
                <a:spcPct val="100000"/>
              </a:lnSpc>
              <a:spcBef>
                <a:spcPts val="0"/>
              </a:spcBef>
              <a:spcAft>
                <a:spcPts val="1800"/>
              </a:spcAft>
            </a:pPr>
            <a:r>
              <a:rPr lang="en-US" sz="2800" b="0" i="0" dirty="0">
                <a:latin typeface="+mn-lt"/>
              </a:rPr>
              <a:t>A community college district participating in a CCAP </a:t>
            </a:r>
            <a:r>
              <a:rPr lang="en-US" sz="2800" b="0" i="0" dirty="0" smtClean="0">
                <a:latin typeface="+mn-lt"/>
              </a:rPr>
              <a:t>partnership is </a:t>
            </a:r>
            <a:r>
              <a:rPr lang="en-US" sz="2800" i="0" dirty="0" smtClean="0">
                <a:latin typeface="+mn-lt"/>
              </a:rPr>
              <a:t>not </a:t>
            </a:r>
            <a:r>
              <a:rPr lang="en-US" sz="2800" b="0" i="0" dirty="0" smtClean="0">
                <a:latin typeface="+mn-lt"/>
              </a:rPr>
              <a:t>required to provide the same services at the high school campus that are on the college campus (but may choose to do so).</a:t>
            </a:r>
            <a:endParaRPr lang="en-US" sz="2800" b="0" i="0" dirty="0">
              <a:latin typeface="+mn-lt"/>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16716249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What Is Dual Enrollment?</a:t>
            </a:r>
            <a:endParaRPr lang="en-US" sz="4000" i="0" dirty="0">
              <a:latin typeface="+mn-lt"/>
            </a:endParaRPr>
          </a:p>
        </p:txBody>
      </p:sp>
      <p:sp>
        <p:nvSpPr>
          <p:cNvPr id="5" name="Content Placeholder 4"/>
          <p:cNvSpPr>
            <a:spLocks noGrp="1"/>
          </p:cNvSpPr>
          <p:nvPr>
            <p:ph idx="1"/>
          </p:nvPr>
        </p:nvSpPr>
        <p:spPr>
          <a:xfrm>
            <a:off x="838200" y="2033838"/>
            <a:ext cx="10515600" cy="4351338"/>
          </a:xfrm>
        </p:spPr>
        <p:txBody>
          <a:bodyPr>
            <a:normAutofit/>
          </a:bodyPr>
          <a:lstStyle/>
          <a:p>
            <a:r>
              <a:rPr lang="en-US" sz="3200" b="0" i="0" dirty="0" smtClean="0">
                <a:latin typeface="+mn-lt"/>
              </a:rPr>
              <a:t>High school students taking colleges courses while enrolled in high school</a:t>
            </a:r>
          </a:p>
          <a:p>
            <a:endParaRPr lang="en-US" sz="3200" b="0" i="0" dirty="0" smtClean="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dirty="0"/>
          </a:p>
        </p:txBody>
      </p:sp>
      <p:pic>
        <p:nvPicPr>
          <p:cNvPr id="3" name="Picture 2" descr="new tech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059" y="3357246"/>
            <a:ext cx="3442575" cy="2571306"/>
          </a:xfrm>
          <a:prstGeom prst="rect">
            <a:avLst/>
          </a:prstGeom>
        </p:spPr>
      </p:pic>
    </p:spTree>
    <p:extLst>
      <p:ext uri="{BB962C8B-B14F-4D97-AF65-F5344CB8AC3E}">
        <p14:creationId xmlns:p14="http://schemas.microsoft.com/office/powerpoint/2010/main" val="22847736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 Major Change in “Remedial” Course Offerings</a:t>
            </a:r>
            <a:endParaRPr lang="en-US" sz="4000" i="0" dirty="0">
              <a:latin typeface="+mn-lt"/>
            </a:endParaRPr>
          </a:p>
        </p:txBody>
      </p:sp>
      <p:sp>
        <p:nvSpPr>
          <p:cNvPr id="3" name="Content Placeholder 2"/>
          <p:cNvSpPr>
            <a:spLocks noGrp="1"/>
          </p:cNvSpPr>
          <p:nvPr>
            <p:ph idx="1"/>
          </p:nvPr>
        </p:nvSpPr>
        <p:spPr/>
        <p:txBody>
          <a:bodyPr>
            <a:normAutofit lnSpcReduction="10000"/>
          </a:bodyPr>
          <a:lstStyle/>
          <a:p>
            <a:endParaRPr lang="en-US" b="0" i="0" dirty="0" smtClean="0">
              <a:latin typeface="+mn-lt"/>
            </a:endParaRPr>
          </a:p>
          <a:p>
            <a:r>
              <a:rPr lang="en-US" sz="2800" b="0" i="0" dirty="0" smtClean="0">
                <a:latin typeface="+mn-lt"/>
              </a:rPr>
              <a:t>The </a:t>
            </a:r>
            <a:r>
              <a:rPr lang="en-US" sz="2800" b="0" i="0" dirty="0">
                <a:latin typeface="+mn-lt"/>
              </a:rPr>
              <a:t>CCAP partnership agreement shall certify that any </a:t>
            </a:r>
            <a:r>
              <a:rPr lang="en-US" sz="2800" i="0" dirty="0">
                <a:latin typeface="+mn-lt"/>
              </a:rPr>
              <a:t>remedial</a:t>
            </a:r>
            <a:r>
              <a:rPr lang="en-US" sz="2800" b="0" i="0" dirty="0">
                <a:latin typeface="+mn-lt"/>
              </a:rPr>
              <a:t> course taught by community college faculty at a partnering high school campus shall be offered only to high school students who do not meet their grade level standard in math, English, or both on an interim assessment in grade 10 or 11, as determined by the partnering school district, </a:t>
            </a:r>
            <a:r>
              <a:rPr lang="en-US" sz="2800" i="0" dirty="0">
                <a:latin typeface="+mn-lt"/>
              </a:rPr>
              <a:t>and shall involve a collaborative effort between high school and community college faculty to deliver an innovative remediation course</a:t>
            </a:r>
            <a:r>
              <a:rPr lang="en-US" sz="2800" b="0" i="0" dirty="0">
                <a:latin typeface="+mn-lt"/>
              </a:rPr>
              <a:t> as an intervention in the student’s junior or senior year to ensure the student is prepared for college-level work upon graduation</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4804625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College’s Approach--Solano</a:t>
            </a:r>
            <a:endParaRPr lang="en-US" dirty="0"/>
          </a:p>
        </p:txBody>
      </p:sp>
      <p:sp>
        <p:nvSpPr>
          <p:cNvPr id="3" name="Content Placeholder 2"/>
          <p:cNvSpPr>
            <a:spLocks noGrp="1"/>
          </p:cNvSpPr>
          <p:nvPr>
            <p:ph idx="1"/>
          </p:nvPr>
        </p:nvSpPr>
        <p:spPr/>
        <p:txBody>
          <a:bodyPr>
            <a:normAutofit lnSpcReduction="10000"/>
          </a:bodyPr>
          <a:lstStyle/>
          <a:p>
            <a:r>
              <a:rPr lang="en-US" dirty="0" smtClean="0"/>
              <a:t>Administrative intent to offer dual enrollment</a:t>
            </a:r>
          </a:p>
          <a:p>
            <a:pPr lvl="1"/>
            <a:r>
              <a:rPr lang="en-US" dirty="0" smtClean="0"/>
              <a:t>High school partnerships</a:t>
            </a:r>
          </a:p>
          <a:p>
            <a:pPr lvl="1"/>
            <a:r>
              <a:rPr lang="en-US" dirty="0" smtClean="0"/>
              <a:t>Increase to FTES</a:t>
            </a:r>
          </a:p>
          <a:p>
            <a:r>
              <a:rPr lang="en-US" dirty="0" smtClean="0"/>
              <a:t>Concerns of local senate leadership</a:t>
            </a:r>
          </a:p>
          <a:p>
            <a:pPr lvl="1"/>
            <a:r>
              <a:rPr lang="en-US" dirty="0" smtClean="0"/>
              <a:t>Curriculum, incl. articulation and impact on programs</a:t>
            </a:r>
          </a:p>
          <a:p>
            <a:pPr lvl="1"/>
            <a:r>
              <a:rPr lang="en-US" dirty="0" smtClean="0"/>
              <a:t>Min. </a:t>
            </a:r>
            <a:r>
              <a:rPr lang="en-US" dirty="0" err="1" smtClean="0"/>
              <a:t>quals</a:t>
            </a:r>
            <a:r>
              <a:rPr lang="en-US" dirty="0" smtClean="0"/>
              <a:t>. and hiring</a:t>
            </a:r>
          </a:p>
          <a:p>
            <a:pPr lvl="1"/>
            <a:r>
              <a:rPr lang="en-US" dirty="0" smtClean="0"/>
              <a:t>Student preparation, assessment and success</a:t>
            </a:r>
          </a:p>
          <a:p>
            <a:r>
              <a:rPr lang="en-US" dirty="0" smtClean="0"/>
              <a:t>Faculty Association concerns </a:t>
            </a:r>
          </a:p>
          <a:p>
            <a:pPr lvl="1"/>
            <a:r>
              <a:rPr lang="en-US" dirty="0" smtClean="0"/>
              <a:t>Which contract?</a:t>
            </a:r>
          </a:p>
          <a:p>
            <a:pPr lvl="1"/>
            <a:r>
              <a:rPr lang="en-US" dirty="0" smtClean="0"/>
              <a:t>Impact on adjunct faculty, incl. load, seniority and rehire rights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92601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Solano’s Approach—Senate Engagement</a:t>
            </a:r>
            <a:endParaRPr lang="en-US" dirty="0"/>
          </a:p>
        </p:txBody>
      </p:sp>
      <p:sp>
        <p:nvSpPr>
          <p:cNvPr id="3" name="Content Placeholder 2"/>
          <p:cNvSpPr>
            <a:spLocks noGrp="1"/>
          </p:cNvSpPr>
          <p:nvPr>
            <p:ph idx="1"/>
          </p:nvPr>
        </p:nvSpPr>
        <p:spPr/>
        <p:txBody>
          <a:bodyPr>
            <a:normAutofit lnSpcReduction="10000"/>
          </a:bodyPr>
          <a:lstStyle/>
          <a:p>
            <a:r>
              <a:rPr lang="en-US" dirty="0"/>
              <a:t>Formation of joint </a:t>
            </a:r>
            <a:r>
              <a:rPr lang="en-US" dirty="0" smtClean="0"/>
              <a:t>taskforce (senate representation; association representative; management)</a:t>
            </a:r>
            <a:endParaRPr lang="en-US" dirty="0"/>
          </a:p>
          <a:p>
            <a:r>
              <a:rPr lang="en-US" dirty="0" smtClean="0"/>
              <a:t>Charge: to consult the campus community as well as other CA CCs to develop recommendations for how to implement Dual Enrollment at the College</a:t>
            </a:r>
          </a:p>
          <a:p>
            <a:r>
              <a:rPr lang="en-US" dirty="0" smtClean="0"/>
              <a:t>Cited Concerns of the Taskforce</a:t>
            </a:r>
          </a:p>
          <a:p>
            <a:pPr lvl="1"/>
            <a:r>
              <a:rPr lang="en-US" dirty="0" smtClean="0"/>
              <a:t>Confusion re: terms dual credit, dual enrollment, concurrent enrollment</a:t>
            </a:r>
          </a:p>
          <a:p>
            <a:pPr lvl="1"/>
            <a:r>
              <a:rPr lang="en-US" dirty="0" smtClean="0"/>
              <a:t>Minimum Qualifications &amp; Faculty Hiring Procedures</a:t>
            </a:r>
          </a:p>
          <a:p>
            <a:pPr lvl="1"/>
            <a:r>
              <a:rPr lang="en-US" dirty="0" smtClean="0"/>
              <a:t>Faculty roles, including Outcome Assessment</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763972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Solano’s Approach—Development of Pilot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Taskforce Recommendations: “As a taskforce, we are in unanimous agreement that removing barriers for Solano County high school students is a priority.  Each scenario will allow us to test our ability as a College to develop procedures and to establish systems</a:t>
            </a:r>
            <a:r>
              <a:rPr lang="en-US" dirty="0" smtClean="0"/>
              <a:t>.”</a:t>
            </a:r>
            <a:endParaRPr lang="en-US" dirty="0"/>
          </a:p>
          <a:p>
            <a:pPr lvl="1"/>
            <a:r>
              <a:rPr lang="en-US" b="1" dirty="0" smtClean="0"/>
              <a:t>Rec. One</a:t>
            </a:r>
            <a:r>
              <a:rPr lang="en-US" dirty="0" smtClean="0"/>
              <a:t>: to pilot a select course(s) during high school hours and taught by a high school instructor who meets min. </a:t>
            </a:r>
            <a:r>
              <a:rPr lang="en-US" dirty="0" err="1" smtClean="0"/>
              <a:t>quals</a:t>
            </a:r>
            <a:r>
              <a:rPr lang="en-US" dirty="0" smtClean="0"/>
              <a:t> to inform our </a:t>
            </a:r>
            <a:r>
              <a:rPr lang="en-US" dirty="0"/>
              <a:t>capacity to scale up dual credit offerings.  </a:t>
            </a:r>
            <a:endParaRPr lang="en-US" dirty="0" smtClean="0"/>
          </a:p>
          <a:p>
            <a:pPr lvl="1"/>
            <a:r>
              <a:rPr lang="en-US" b="1" dirty="0" smtClean="0"/>
              <a:t>Rec. Two</a:t>
            </a:r>
            <a:r>
              <a:rPr lang="en-US" dirty="0" smtClean="0"/>
              <a:t>: to pilot select course(s) outside of regular high school hours and taught by College faculty. </a:t>
            </a:r>
          </a:p>
          <a:p>
            <a:pPr lvl="1"/>
            <a:r>
              <a:rPr lang="en-US" b="1" dirty="0" smtClean="0"/>
              <a:t>Rec. Three</a:t>
            </a:r>
            <a:r>
              <a:rPr lang="en-US" dirty="0" smtClean="0"/>
              <a:t>: to work collaboratively with one high school to offer for-credit opportunities. </a:t>
            </a:r>
          </a:p>
          <a:p>
            <a:r>
              <a:rPr lang="en-US" dirty="0"/>
              <a:t>Senate &amp; Faculty Association approval</a:t>
            </a:r>
          </a:p>
          <a:p>
            <a:r>
              <a:rPr lang="en-US" dirty="0"/>
              <a:t>College-wide buy-in and Dual Enrollment Pilot, 2016-2017</a:t>
            </a:r>
          </a:p>
          <a:p>
            <a:pPr marL="365751"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3501653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Solano’s Approach—Where Now?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Results of Pilot: SCC continues limited dual enrollment with possible expansions without CCAP agreements</a:t>
            </a:r>
          </a:p>
          <a:p>
            <a:r>
              <a:rPr lang="en-US" dirty="0" smtClean="0"/>
              <a:t>New Factors and New Directions while Still Removing Barriers: </a:t>
            </a:r>
          </a:p>
          <a:p>
            <a:pPr lvl="1"/>
            <a:r>
              <a:rPr lang="en-US" dirty="0" smtClean="0"/>
              <a:t>new Superintendent-President = new priorities</a:t>
            </a:r>
          </a:p>
          <a:p>
            <a:pPr lvl="1"/>
            <a:r>
              <a:rPr lang="en-US" dirty="0" smtClean="0"/>
              <a:t>MMAP and CA Acceleration Project (English and Math), increased access and subsequent change in focus</a:t>
            </a:r>
          </a:p>
          <a:p>
            <a:pPr lvl="1"/>
            <a:r>
              <a:rPr lang="en-US" dirty="0"/>
              <a:t>P</a:t>
            </a:r>
            <a:r>
              <a:rPr lang="en-US" dirty="0" smtClean="0"/>
              <a:t>athways </a:t>
            </a:r>
          </a:p>
          <a:p>
            <a:pPr lvl="1"/>
            <a:r>
              <a:rPr lang="en-US" dirty="0" smtClean="0"/>
              <a:t>Prioritization on HS </a:t>
            </a:r>
            <a:r>
              <a:rPr lang="en-US" dirty="0"/>
              <a:t>articulation </a:t>
            </a:r>
            <a:r>
              <a:rPr lang="en-US" dirty="0" smtClean="0"/>
              <a:t>agreements</a:t>
            </a:r>
          </a:p>
          <a:p>
            <a:r>
              <a:rPr lang="en-US" dirty="0" smtClean="0"/>
              <a:t>Summary—Continued focus on removing barriers for HS students with Dual Enrollment as one tool w/ unique applications</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057109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latin typeface="+mn-lt"/>
              </a:rPr>
              <a:t>Why Does This Matter?</a:t>
            </a:r>
            <a:endParaRPr lang="en-US" i="0" dirty="0">
              <a:latin typeface="+mn-lt"/>
            </a:endParaRPr>
          </a:p>
        </p:txBody>
      </p:sp>
      <p:sp>
        <p:nvSpPr>
          <p:cNvPr id="3" name="Content Placeholder 2"/>
          <p:cNvSpPr>
            <a:spLocks noGrp="1"/>
          </p:cNvSpPr>
          <p:nvPr>
            <p:ph idx="1"/>
          </p:nvPr>
        </p:nvSpPr>
        <p:spPr/>
        <p:txBody>
          <a:bodyPr>
            <a:normAutofit fontScale="85000" lnSpcReduction="20000"/>
          </a:bodyPr>
          <a:lstStyle/>
          <a:p>
            <a:r>
              <a:rPr lang="en-US" b="0" i="0" dirty="0" smtClean="0">
                <a:latin typeface="+mn-lt"/>
              </a:rPr>
              <a:t>Research has demonstrated that dual enrollment participants, even those who are from traditionally underrepresented groups, do as well or better than their non-dual enrolled peers in a range of areas, including:</a:t>
            </a:r>
          </a:p>
          <a:p>
            <a:pPr lvl="1"/>
            <a:r>
              <a:rPr lang="en-US" dirty="0" smtClean="0">
                <a:latin typeface="+mn-lt"/>
              </a:rPr>
              <a:t>High school graduation rates;</a:t>
            </a:r>
          </a:p>
          <a:p>
            <a:pPr lvl="1"/>
            <a:r>
              <a:rPr lang="en-US" dirty="0" smtClean="0">
                <a:latin typeface="+mn-lt"/>
              </a:rPr>
              <a:t>High school grade point average;</a:t>
            </a:r>
          </a:p>
          <a:p>
            <a:pPr lvl="1"/>
            <a:r>
              <a:rPr lang="en-US" dirty="0" smtClean="0">
                <a:latin typeface="+mn-lt"/>
              </a:rPr>
              <a:t>High school on-time graduation rates;</a:t>
            </a:r>
          </a:p>
          <a:p>
            <a:pPr lvl="1"/>
            <a:r>
              <a:rPr lang="en-US" dirty="0" smtClean="0">
                <a:latin typeface="+mn-lt"/>
              </a:rPr>
              <a:t>Assessment into college courses;</a:t>
            </a:r>
          </a:p>
          <a:p>
            <a:pPr lvl="1"/>
            <a:r>
              <a:rPr lang="en-US" dirty="0" smtClean="0">
                <a:latin typeface="+mn-lt"/>
              </a:rPr>
              <a:t>College GPA and credit accrual; and </a:t>
            </a:r>
          </a:p>
          <a:p>
            <a:pPr lvl="1"/>
            <a:r>
              <a:rPr lang="en-US" b="0" i="0" dirty="0" smtClean="0">
                <a:latin typeface="+mn-lt"/>
              </a:rPr>
              <a:t>Community College enrollment, retention, and persistence </a:t>
            </a:r>
            <a:r>
              <a:rPr lang="en-US" dirty="0">
                <a:latin typeface="+mn-lt"/>
              </a:rPr>
              <a:t>rates</a:t>
            </a:r>
            <a:r>
              <a:rPr lang="en-US" dirty="0" smtClean="0">
                <a:latin typeface="+mn-lt"/>
              </a:rPr>
              <a:t>.</a:t>
            </a:r>
          </a:p>
          <a:p>
            <a:pPr lvl="1"/>
            <a:r>
              <a:rPr lang="en-US" dirty="0" smtClean="0">
                <a:latin typeface="+mn-lt"/>
              </a:rPr>
              <a:t>Summary of these results can be found at:  </a:t>
            </a:r>
            <a:r>
              <a:rPr lang="en-US" dirty="0">
                <a:latin typeface="+mn-lt"/>
                <a:hlinkClick r:id="rId3"/>
              </a:rPr>
              <a:t>http://67.205.94.182/publications/what-we-know-about-dual-</a:t>
            </a:r>
            <a:r>
              <a:rPr lang="en-US" dirty="0" smtClean="0">
                <a:latin typeface="+mn-lt"/>
                <a:hlinkClick r:id="rId3"/>
              </a:rPr>
              <a:t>enrollment.html</a:t>
            </a:r>
            <a:r>
              <a:rPr lang="en-US" dirty="0" smtClean="0">
                <a:latin typeface="+mn-lt"/>
              </a:rPr>
              <a:t>  as well as the Dual </a:t>
            </a:r>
            <a:r>
              <a:rPr lang="en-US" smtClean="0">
                <a:latin typeface="+mn-lt"/>
              </a:rPr>
              <a:t>Enrollment Toolkit </a:t>
            </a:r>
            <a:r>
              <a:rPr lang="en-US">
                <a:solidFill>
                  <a:srgbClr val="000000"/>
                </a:solidFill>
                <a:hlinkClick r:id="rId4"/>
              </a:rPr>
              <a:t>http://www.careerladdersproject.org/ccccode/</a:t>
            </a:r>
            <a:r>
              <a:rPr lang="en-US">
                <a:solidFill>
                  <a:srgbClr val="000000"/>
                </a:solidFill>
              </a:rPr>
              <a:t> </a:t>
            </a:r>
            <a:endParaRPr lang="en-US" sz="2800">
              <a:solidFill>
                <a:srgbClr val="000000"/>
              </a:solidFill>
            </a:endParaRPr>
          </a:p>
          <a:p>
            <a:pPr lvl="1"/>
            <a:endParaRPr lang="en-US" dirty="0" smtClean="0">
              <a:latin typeface="+mn-lt"/>
            </a:endParaRPr>
          </a:p>
          <a:p>
            <a:pPr lvl="1"/>
            <a:endParaRPr lang="en-US" b="0" i="0" dirty="0" smtClean="0">
              <a:latin typeface="+mn-lt"/>
            </a:endParaRPr>
          </a:p>
          <a:p>
            <a:pPr lvl="1"/>
            <a:endParaRPr lang="en-US" dirty="0">
              <a:latin typeface="+mn-lt"/>
            </a:endParaRPr>
          </a:p>
          <a:p>
            <a:pPr lvl="1"/>
            <a:endParaRPr lang="en-US" b="0" i="0" dirty="0" smtClean="0">
              <a:latin typeface="+mn-lt"/>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281432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Academic and Professional Considerations</a:t>
            </a:r>
            <a:endParaRPr lang="en-US" sz="4000" i="0" dirty="0">
              <a:latin typeface="+mn-lt"/>
            </a:endParaRP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smtClean="0">
                <a:latin typeface="+mn-lt"/>
              </a:rPr>
              <a:t>Curriculum</a:t>
            </a:r>
          </a:p>
          <a:p>
            <a:pPr>
              <a:lnSpc>
                <a:spcPct val="100000"/>
              </a:lnSpc>
              <a:spcBef>
                <a:spcPts val="0"/>
              </a:spcBef>
              <a:spcAft>
                <a:spcPts val="1800"/>
              </a:spcAft>
            </a:pPr>
            <a:r>
              <a:rPr lang="en-US" sz="2800" b="0" i="0" dirty="0" smtClean="0">
                <a:latin typeface="+mn-lt"/>
              </a:rPr>
              <a:t>Graduation requirements</a:t>
            </a:r>
            <a:endParaRPr lang="en-US" sz="2800" b="0" i="0" dirty="0">
              <a:latin typeface="+mn-lt"/>
            </a:endParaRPr>
          </a:p>
          <a:p>
            <a:pPr>
              <a:lnSpc>
                <a:spcPct val="100000"/>
              </a:lnSpc>
              <a:spcBef>
                <a:spcPts val="0"/>
              </a:spcBef>
              <a:spcAft>
                <a:spcPts val="1800"/>
              </a:spcAft>
            </a:pPr>
            <a:r>
              <a:rPr lang="en-US" sz="2800" b="0" i="0" dirty="0" smtClean="0">
                <a:latin typeface="+mn-lt"/>
              </a:rPr>
              <a:t>Minimum qualifications and equivalency</a:t>
            </a:r>
            <a:endParaRPr lang="en-US" sz="2800" b="0" i="0" dirty="0">
              <a:latin typeface="+mn-lt"/>
            </a:endParaRPr>
          </a:p>
          <a:p>
            <a:pPr>
              <a:lnSpc>
                <a:spcPct val="100000"/>
              </a:lnSpc>
              <a:spcBef>
                <a:spcPts val="0"/>
              </a:spcBef>
              <a:spcAft>
                <a:spcPts val="1800"/>
              </a:spcAft>
            </a:pPr>
            <a:r>
              <a:rPr lang="en-US" sz="2800" b="0" i="0" dirty="0" smtClean="0">
                <a:latin typeface="+mn-lt"/>
              </a:rPr>
              <a:t>Professional development</a:t>
            </a:r>
            <a:endParaRPr lang="en-US" sz="2800" b="0" i="0" dirty="0">
              <a:latin typeface="+mn-lt"/>
            </a:endParaRPr>
          </a:p>
          <a:p>
            <a:pPr>
              <a:lnSpc>
                <a:spcPct val="100000"/>
              </a:lnSpc>
              <a:spcBef>
                <a:spcPts val="0"/>
              </a:spcBef>
              <a:spcAft>
                <a:spcPts val="1800"/>
              </a:spcAft>
            </a:pPr>
            <a:r>
              <a:rPr lang="en-US" sz="2800" b="0" i="0" dirty="0" smtClean="0">
                <a:latin typeface="+mn-lt"/>
              </a:rPr>
              <a:t>Student preparation and success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37892556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ASCCC Positions on Dual Enrollment</a:t>
            </a:r>
            <a:endParaRPr lang="en-US" sz="4000" i="0" dirty="0">
              <a:latin typeface="+mn-lt"/>
            </a:endParaRPr>
          </a:p>
        </p:txBody>
      </p:sp>
      <p:sp>
        <p:nvSpPr>
          <p:cNvPr id="3" name="Content Placeholder 2"/>
          <p:cNvSpPr>
            <a:spLocks noGrp="1"/>
          </p:cNvSpPr>
          <p:nvPr>
            <p:ph idx="1"/>
          </p:nvPr>
        </p:nvSpPr>
        <p:spPr>
          <a:xfrm>
            <a:off x="838200" y="2013016"/>
            <a:ext cx="10515600" cy="4351338"/>
          </a:xfrm>
        </p:spPr>
        <p:txBody>
          <a:bodyPr>
            <a:normAutofit/>
          </a:bodyPr>
          <a:lstStyle/>
          <a:p>
            <a:r>
              <a:rPr lang="en-US" sz="2800" i="0" u="sng" dirty="0">
                <a:latin typeface="+mn-lt"/>
              </a:rPr>
              <a:t>Resolution 4.01 F07</a:t>
            </a:r>
            <a:r>
              <a:rPr lang="en-US" sz="2800" i="0" dirty="0">
                <a:latin typeface="+mn-lt"/>
              </a:rPr>
              <a:t> – </a:t>
            </a:r>
            <a:r>
              <a:rPr lang="en-US" sz="2800" b="0" i="0" dirty="0">
                <a:latin typeface="+mn-lt"/>
              </a:rPr>
              <a:t>encourage expansion of concurrent enrollment </a:t>
            </a:r>
            <a:r>
              <a:rPr lang="en-US" sz="2800" b="0" i="0" dirty="0" smtClean="0">
                <a:latin typeface="+mn-lt"/>
              </a:rPr>
              <a:t>opportunities</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7240004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ASCCC Positions on Dual Enrollment</a:t>
            </a:r>
            <a:endParaRPr lang="en-US" sz="4000" i="0" dirty="0">
              <a:latin typeface="+mn-lt"/>
            </a:endParaRPr>
          </a:p>
        </p:txBody>
      </p:sp>
      <p:sp>
        <p:nvSpPr>
          <p:cNvPr id="3" name="Content Placeholder 2"/>
          <p:cNvSpPr>
            <a:spLocks noGrp="1"/>
          </p:cNvSpPr>
          <p:nvPr>
            <p:ph idx="1"/>
          </p:nvPr>
        </p:nvSpPr>
        <p:spPr>
          <a:xfrm>
            <a:off x="838200" y="2013016"/>
            <a:ext cx="10515600" cy="4351338"/>
          </a:xfrm>
        </p:spPr>
        <p:txBody>
          <a:bodyPr>
            <a:normAutofit/>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a:t>
            </a:r>
            <a:r>
              <a:rPr lang="en-US" b="0" i="0" dirty="0" smtClean="0">
                <a:solidFill>
                  <a:schemeClr val="bg1">
                    <a:lumMod val="65000"/>
                  </a:schemeClr>
                </a:solidFill>
                <a:latin typeface="+mn-lt"/>
              </a:rPr>
              <a:t>opportunities</a:t>
            </a:r>
            <a:endParaRPr lang="en-US" b="0" i="0" u="sng" dirty="0">
              <a:solidFill>
                <a:schemeClr val="bg1">
                  <a:lumMod val="65000"/>
                </a:schemeClr>
              </a:solidFill>
              <a:latin typeface="+mn-lt"/>
            </a:endParaRPr>
          </a:p>
          <a:p>
            <a:r>
              <a:rPr lang="en-US" sz="2800" i="0" u="sng" dirty="0">
                <a:latin typeface="+mn-lt"/>
              </a:rPr>
              <a:t>Resolution 4.02 F07</a:t>
            </a:r>
            <a:r>
              <a:rPr lang="en-US" sz="2800" i="0" dirty="0">
                <a:latin typeface="+mn-lt"/>
              </a:rPr>
              <a:t> </a:t>
            </a:r>
            <a:r>
              <a:rPr lang="en-US" sz="2800" b="0" i="0" dirty="0">
                <a:latin typeface="+mn-lt"/>
              </a:rPr>
              <a:t>– local senates encouraged to engage in discussions about concurrent enrollment opportunities, faculty voice </a:t>
            </a:r>
            <a:r>
              <a:rPr lang="en-US" sz="2800" b="0" i="0" dirty="0" smtClean="0">
                <a:latin typeface="+mn-lt"/>
              </a:rPr>
              <a:t>essential</a:t>
            </a:r>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17649449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ASCCC Positions on Dual Enrollment</a:t>
            </a:r>
            <a:endParaRPr lang="en-US" sz="4000" i="0" dirty="0">
              <a:latin typeface="+mn-lt"/>
            </a:endParaRPr>
          </a:p>
        </p:txBody>
      </p:sp>
      <p:sp>
        <p:nvSpPr>
          <p:cNvPr id="3" name="Content Placeholder 2"/>
          <p:cNvSpPr>
            <a:spLocks noGrp="1"/>
          </p:cNvSpPr>
          <p:nvPr>
            <p:ph idx="1"/>
          </p:nvPr>
        </p:nvSpPr>
        <p:spPr>
          <a:xfrm>
            <a:off x="838200" y="2013016"/>
            <a:ext cx="10515600" cy="4351338"/>
          </a:xfrm>
        </p:spPr>
        <p:txBody>
          <a:bodyPr>
            <a:normAutofit/>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a:t>
            </a:r>
            <a:r>
              <a:rPr lang="en-US" b="0" i="0" dirty="0" smtClean="0">
                <a:solidFill>
                  <a:schemeClr val="bg1">
                    <a:lumMod val="65000"/>
                  </a:schemeClr>
                </a:solidFill>
                <a:latin typeface="+mn-lt"/>
              </a:rPr>
              <a:t>opportunities</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4.02 F07</a:t>
            </a:r>
            <a:r>
              <a:rPr lang="en-US" i="0" dirty="0">
                <a:solidFill>
                  <a:schemeClr val="bg1">
                    <a:lumMod val="65000"/>
                  </a:schemeClr>
                </a:solidFill>
                <a:latin typeface="+mn-lt"/>
              </a:rPr>
              <a:t> </a:t>
            </a:r>
            <a:r>
              <a:rPr lang="en-US" b="0" i="0" dirty="0">
                <a:solidFill>
                  <a:schemeClr val="bg1">
                    <a:lumMod val="65000"/>
                  </a:schemeClr>
                </a:solidFill>
                <a:latin typeface="+mn-lt"/>
              </a:rPr>
              <a:t>– local senates encouraged to engage in discussions about concurrent enrollment opportunities, faculty voice </a:t>
            </a:r>
            <a:r>
              <a:rPr lang="en-US" b="0" i="0" dirty="0" smtClean="0">
                <a:solidFill>
                  <a:schemeClr val="bg1">
                    <a:lumMod val="65000"/>
                  </a:schemeClr>
                </a:solidFill>
                <a:latin typeface="+mn-lt"/>
              </a:rPr>
              <a:t>essential</a:t>
            </a:r>
            <a:endParaRPr lang="en-US" b="0" i="0" u="sng" dirty="0">
              <a:solidFill>
                <a:schemeClr val="bg1">
                  <a:lumMod val="65000"/>
                </a:schemeClr>
              </a:solidFill>
              <a:latin typeface="+mn-lt"/>
            </a:endParaRPr>
          </a:p>
          <a:p>
            <a:r>
              <a:rPr lang="en-US" sz="2800" i="0" u="sng" dirty="0">
                <a:latin typeface="+mn-lt"/>
              </a:rPr>
              <a:t>Resolution 4.01 S08</a:t>
            </a:r>
            <a:r>
              <a:rPr lang="en-US" sz="2800" i="0" dirty="0">
                <a:latin typeface="+mn-lt"/>
              </a:rPr>
              <a:t> </a:t>
            </a:r>
            <a:r>
              <a:rPr lang="en-US" sz="2800" b="0" i="0" dirty="0">
                <a:latin typeface="+mn-lt"/>
              </a:rPr>
              <a:t>- legislation regarding concurrent enrollment needs to be consistent with the recommendations in the ASCCC </a:t>
            </a:r>
            <a:r>
              <a:rPr lang="en-US" sz="2800" b="0" i="0" dirty="0" smtClean="0">
                <a:latin typeface="+mn-lt"/>
              </a:rPr>
              <a:t>paper "</a:t>
            </a:r>
            <a:r>
              <a:rPr lang="en-US" sz="2800" b="0" i="0" dirty="0">
                <a:latin typeface="+mn-lt"/>
              </a:rPr>
              <a:t>Minors on Campus” (fall 2006</a:t>
            </a:r>
            <a:r>
              <a:rPr lang="en-US" sz="2800" b="0" i="0" dirty="0" smtClean="0">
                <a:latin typeface="+mn-lt"/>
              </a:rPr>
              <a:t>)</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7572078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Benefits to Students</a:t>
            </a:r>
            <a:endParaRPr lang="en-US" sz="4000" i="0" dirty="0">
              <a:latin typeface="+mn-lt"/>
            </a:endParaRPr>
          </a:p>
        </p:txBody>
      </p:sp>
      <p:sp>
        <p:nvSpPr>
          <p:cNvPr id="3" name="Content Placeholder 2"/>
          <p:cNvSpPr>
            <a:spLocks noGrp="1"/>
          </p:cNvSpPr>
          <p:nvPr>
            <p:ph idx="1"/>
          </p:nvPr>
        </p:nvSpPr>
        <p:spPr>
          <a:xfrm>
            <a:off x="838200" y="2013017"/>
            <a:ext cx="10515600" cy="4351338"/>
          </a:xfrm>
        </p:spPr>
        <p:txBody>
          <a:bodyPr>
            <a:normAutofit lnSpcReduction="10000"/>
          </a:bodyPr>
          <a:lstStyle/>
          <a:p>
            <a:r>
              <a:rPr lang="en-US" sz="3200" b="0" i="0" dirty="0">
                <a:latin typeface="+mn-lt"/>
              </a:rPr>
              <a:t>Complete high school and college credits at same </a:t>
            </a:r>
            <a:r>
              <a:rPr lang="en-US" sz="3200" b="0" i="0" dirty="0" smtClean="0">
                <a:latin typeface="+mn-lt"/>
              </a:rPr>
              <a:t>time</a:t>
            </a:r>
            <a:endParaRPr lang="en-US" sz="3200" b="0" i="0" dirty="0">
              <a:latin typeface="+mn-lt"/>
            </a:endParaRPr>
          </a:p>
          <a:p>
            <a:r>
              <a:rPr lang="en-US" sz="3200" b="0" i="0" dirty="0">
                <a:latin typeface="+mn-lt"/>
              </a:rPr>
              <a:t>Introduction to/preparation for college life for a smoother transition to </a:t>
            </a:r>
            <a:r>
              <a:rPr lang="en-US" sz="3200" b="0" i="0" dirty="0" smtClean="0">
                <a:latin typeface="+mn-lt"/>
              </a:rPr>
              <a:t>college</a:t>
            </a:r>
            <a:endParaRPr lang="en-US" sz="3200" b="0" i="0" dirty="0">
              <a:latin typeface="+mn-lt"/>
            </a:endParaRPr>
          </a:p>
          <a:p>
            <a:r>
              <a:rPr lang="en-US" sz="3200" b="0" i="0" dirty="0">
                <a:latin typeface="+mn-lt"/>
              </a:rPr>
              <a:t>More time for career and/or college major </a:t>
            </a:r>
            <a:r>
              <a:rPr lang="en-US" sz="3200" b="0" i="0" dirty="0" smtClean="0">
                <a:latin typeface="+mn-lt"/>
              </a:rPr>
              <a:t>exploration</a:t>
            </a:r>
            <a:endParaRPr lang="en-US" sz="3200" b="0" i="0" dirty="0">
              <a:latin typeface="+mn-lt"/>
            </a:endParaRPr>
          </a:p>
          <a:p>
            <a:r>
              <a:rPr lang="en-US" sz="3200" b="0" i="0" dirty="0">
                <a:latin typeface="+mn-lt"/>
              </a:rPr>
              <a:t>Address skills gaps and improve study skills/academic </a:t>
            </a:r>
            <a:r>
              <a:rPr lang="en-US" sz="3200" b="0" i="0" dirty="0" smtClean="0">
                <a:latin typeface="+mn-lt"/>
              </a:rPr>
              <a:t>knowledge</a:t>
            </a:r>
            <a:endParaRPr lang="en-US" sz="3200" b="0" i="0" dirty="0">
              <a:latin typeface="+mn-lt"/>
            </a:endParaRPr>
          </a:p>
          <a:p>
            <a:r>
              <a:rPr lang="en-US" sz="3200" b="0" i="0" dirty="0">
                <a:latin typeface="+mn-lt"/>
              </a:rPr>
              <a:t>Increased confidence and motivation to </a:t>
            </a:r>
            <a:r>
              <a:rPr lang="en-US" sz="3200" b="0" i="0" dirty="0" smtClean="0">
                <a:latin typeface="+mn-lt"/>
              </a:rPr>
              <a:t>persist</a:t>
            </a:r>
            <a:endParaRPr lang="en-US" sz="3200" b="0" i="0" dirty="0">
              <a:latin typeface="+mn-lt"/>
            </a:endParaRPr>
          </a:p>
          <a:p>
            <a:r>
              <a:rPr lang="en-US" sz="3200" b="0" i="0" dirty="0">
                <a:latin typeface="+mn-lt"/>
              </a:rPr>
              <a:t>Students </a:t>
            </a:r>
            <a:r>
              <a:rPr lang="en-US" sz="3200" b="0" i="0" dirty="0" smtClean="0">
                <a:latin typeface="+mn-lt"/>
              </a:rPr>
              <a:t>experience the </a:t>
            </a:r>
            <a:r>
              <a:rPr lang="en-US" sz="3200" b="0" i="0" dirty="0">
                <a:latin typeface="+mn-lt"/>
              </a:rPr>
              <a:t>benefits of a college education</a:t>
            </a: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1244843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ASCCC Positions on Dual Enrollment</a:t>
            </a:r>
            <a:endParaRPr lang="en-US" sz="4000" i="0" dirty="0">
              <a:latin typeface="+mn-lt"/>
            </a:endParaRPr>
          </a:p>
        </p:txBody>
      </p:sp>
      <p:sp>
        <p:nvSpPr>
          <p:cNvPr id="3" name="Content Placeholder 2"/>
          <p:cNvSpPr>
            <a:spLocks noGrp="1"/>
          </p:cNvSpPr>
          <p:nvPr>
            <p:ph idx="1"/>
          </p:nvPr>
        </p:nvSpPr>
        <p:spPr>
          <a:xfrm>
            <a:off x="838200" y="2013016"/>
            <a:ext cx="10515600" cy="4351338"/>
          </a:xfrm>
        </p:spPr>
        <p:txBody>
          <a:bodyPr>
            <a:normAutofit fontScale="85000" lnSpcReduction="10000"/>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a:t>
            </a:r>
            <a:r>
              <a:rPr lang="en-US" b="0" i="0" dirty="0" smtClean="0">
                <a:solidFill>
                  <a:schemeClr val="bg1">
                    <a:lumMod val="65000"/>
                  </a:schemeClr>
                </a:solidFill>
                <a:latin typeface="+mn-lt"/>
              </a:rPr>
              <a:t>opportunities</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4.02 F07</a:t>
            </a:r>
            <a:r>
              <a:rPr lang="en-US" i="0" dirty="0">
                <a:solidFill>
                  <a:schemeClr val="bg1">
                    <a:lumMod val="65000"/>
                  </a:schemeClr>
                </a:solidFill>
                <a:latin typeface="+mn-lt"/>
              </a:rPr>
              <a:t> </a:t>
            </a:r>
            <a:r>
              <a:rPr lang="en-US" b="0" i="0" dirty="0">
                <a:solidFill>
                  <a:schemeClr val="bg1">
                    <a:lumMod val="65000"/>
                  </a:schemeClr>
                </a:solidFill>
                <a:latin typeface="+mn-lt"/>
              </a:rPr>
              <a:t>– local senates encouraged to engage in discussions about concurrent enrollment opportunities, faculty voice </a:t>
            </a:r>
            <a:r>
              <a:rPr lang="en-US" b="0" i="0" dirty="0" smtClean="0">
                <a:solidFill>
                  <a:schemeClr val="bg1">
                    <a:lumMod val="65000"/>
                  </a:schemeClr>
                </a:solidFill>
                <a:latin typeface="+mn-lt"/>
              </a:rPr>
              <a:t>essential</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4.01 S08</a:t>
            </a:r>
            <a:r>
              <a:rPr lang="en-US" i="0" dirty="0">
                <a:solidFill>
                  <a:schemeClr val="bg1">
                    <a:lumMod val="65000"/>
                  </a:schemeClr>
                </a:solidFill>
                <a:latin typeface="+mn-lt"/>
              </a:rPr>
              <a:t> </a:t>
            </a:r>
            <a:r>
              <a:rPr lang="en-US" b="0" i="0" dirty="0">
                <a:solidFill>
                  <a:schemeClr val="bg1">
                    <a:lumMod val="65000"/>
                  </a:schemeClr>
                </a:solidFill>
                <a:latin typeface="+mn-lt"/>
              </a:rPr>
              <a:t>- legislation regarding concurrent enrollment needs to be consistent with the recommendations in the ASCCC </a:t>
            </a:r>
            <a:r>
              <a:rPr lang="en-US" b="0" i="0" dirty="0" smtClean="0">
                <a:solidFill>
                  <a:schemeClr val="bg1">
                    <a:lumMod val="65000"/>
                  </a:schemeClr>
                </a:solidFill>
                <a:latin typeface="+mn-lt"/>
              </a:rPr>
              <a:t>paper "</a:t>
            </a:r>
            <a:r>
              <a:rPr lang="en-US" b="0" i="0" dirty="0">
                <a:solidFill>
                  <a:schemeClr val="bg1">
                    <a:lumMod val="65000"/>
                  </a:schemeClr>
                </a:solidFill>
                <a:latin typeface="+mn-lt"/>
              </a:rPr>
              <a:t>Minors on Campus” (fall 2006</a:t>
            </a:r>
            <a:r>
              <a:rPr lang="en-US" b="0" i="0" dirty="0" smtClean="0">
                <a:solidFill>
                  <a:schemeClr val="bg1">
                    <a:lumMod val="65000"/>
                  </a:schemeClr>
                </a:solidFill>
                <a:latin typeface="+mn-lt"/>
              </a:rPr>
              <a:t>)</a:t>
            </a:r>
            <a:endParaRPr lang="en-US" b="0" i="0" u="sng" dirty="0">
              <a:solidFill>
                <a:schemeClr val="bg1">
                  <a:lumMod val="65000"/>
                </a:schemeClr>
              </a:solidFill>
              <a:latin typeface="+mn-lt"/>
            </a:endParaRPr>
          </a:p>
          <a:p>
            <a:r>
              <a:rPr lang="en-US" sz="2800" i="0" u="sng" dirty="0">
                <a:latin typeface="+mn-lt"/>
              </a:rPr>
              <a:t>Resolution 15.02 S09</a:t>
            </a:r>
            <a:r>
              <a:rPr lang="en-US" sz="2800" i="0" dirty="0">
                <a:latin typeface="+mn-lt"/>
              </a:rPr>
              <a:t> – </a:t>
            </a:r>
            <a:r>
              <a:rPr lang="en-US" sz="2800" b="0" i="0" dirty="0">
                <a:latin typeface="+mn-lt"/>
              </a:rPr>
              <a:t>clear and appropriate limits on concurrent enrollment opportunities at colleges (concern about skewing curriculum too much towards basic skills courses</a:t>
            </a:r>
            <a:r>
              <a:rPr lang="en-US" sz="2800" b="0" i="0" dirty="0" smtClean="0">
                <a:latin typeface="+mn-lt"/>
              </a:rPr>
              <a:t>)</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6341968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Early ASCCC Positions on Dual Enrollment</a:t>
            </a:r>
            <a:endParaRPr lang="en-US" sz="4000" i="0" dirty="0">
              <a:latin typeface="+mn-lt"/>
            </a:endParaRPr>
          </a:p>
        </p:txBody>
      </p:sp>
      <p:sp>
        <p:nvSpPr>
          <p:cNvPr id="3" name="Content Placeholder 2"/>
          <p:cNvSpPr>
            <a:spLocks noGrp="1"/>
          </p:cNvSpPr>
          <p:nvPr>
            <p:ph idx="1"/>
          </p:nvPr>
        </p:nvSpPr>
        <p:spPr>
          <a:xfrm>
            <a:off x="838200" y="2013016"/>
            <a:ext cx="10515600" cy="4351338"/>
          </a:xfrm>
        </p:spPr>
        <p:txBody>
          <a:bodyPr>
            <a:normAutofit fontScale="92500"/>
          </a:bodyPr>
          <a:lstStyle/>
          <a:p>
            <a:r>
              <a:rPr lang="en-US" sz="2200" i="0" u="sng" dirty="0">
                <a:solidFill>
                  <a:schemeClr val="bg1">
                    <a:lumMod val="65000"/>
                  </a:schemeClr>
                </a:solidFill>
                <a:latin typeface="+mn-lt"/>
              </a:rPr>
              <a:t>Resolution 4.01 F07</a:t>
            </a:r>
            <a:r>
              <a:rPr lang="en-US" sz="2200" i="0" dirty="0">
                <a:solidFill>
                  <a:schemeClr val="bg1">
                    <a:lumMod val="65000"/>
                  </a:schemeClr>
                </a:solidFill>
                <a:latin typeface="+mn-lt"/>
              </a:rPr>
              <a:t> – </a:t>
            </a:r>
            <a:r>
              <a:rPr lang="en-US" sz="2200" b="0" i="0" dirty="0">
                <a:solidFill>
                  <a:schemeClr val="bg1">
                    <a:lumMod val="65000"/>
                  </a:schemeClr>
                </a:solidFill>
                <a:latin typeface="+mn-lt"/>
              </a:rPr>
              <a:t>encourage expansion of concurrent enrollment </a:t>
            </a:r>
            <a:r>
              <a:rPr lang="en-US" sz="2200" b="0" i="0" dirty="0" smtClean="0">
                <a:solidFill>
                  <a:schemeClr val="bg1">
                    <a:lumMod val="65000"/>
                  </a:schemeClr>
                </a:solidFill>
                <a:latin typeface="+mn-lt"/>
              </a:rPr>
              <a:t>opportunities</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4.02 F07</a:t>
            </a:r>
            <a:r>
              <a:rPr lang="en-US" sz="2200" i="0" dirty="0">
                <a:solidFill>
                  <a:schemeClr val="bg1">
                    <a:lumMod val="65000"/>
                  </a:schemeClr>
                </a:solidFill>
                <a:latin typeface="+mn-lt"/>
              </a:rPr>
              <a:t> </a:t>
            </a:r>
            <a:r>
              <a:rPr lang="en-US" sz="2200" b="0" i="0" dirty="0">
                <a:solidFill>
                  <a:schemeClr val="bg1">
                    <a:lumMod val="65000"/>
                  </a:schemeClr>
                </a:solidFill>
                <a:latin typeface="+mn-lt"/>
              </a:rPr>
              <a:t>– local senates encouraged to engage in discussions about concurrent enrollment opportunities, faculty voice </a:t>
            </a:r>
            <a:r>
              <a:rPr lang="en-US" sz="2200" b="0" i="0" dirty="0" smtClean="0">
                <a:solidFill>
                  <a:schemeClr val="bg1">
                    <a:lumMod val="65000"/>
                  </a:schemeClr>
                </a:solidFill>
                <a:latin typeface="+mn-lt"/>
              </a:rPr>
              <a:t>essential</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4.01 S08</a:t>
            </a:r>
            <a:r>
              <a:rPr lang="en-US" sz="2200" i="0" dirty="0">
                <a:solidFill>
                  <a:schemeClr val="bg1">
                    <a:lumMod val="65000"/>
                  </a:schemeClr>
                </a:solidFill>
                <a:latin typeface="+mn-lt"/>
              </a:rPr>
              <a:t> </a:t>
            </a:r>
            <a:r>
              <a:rPr lang="en-US" sz="2200" b="0" i="0" dirty="0">
                <a:solidFill>
                  <a:schemeClr val="bg1">
                    <a:lumMod val="65000"/>
                  </a:schemeClr>
                </a:solidFill>
                <a:latin typeface="+mn-lt"/>
              </a:rPr>
              <a:t>- legislation regarding concurrent enrollment needs to be consistent with the recommendations in the ASCCC </a:t>
            </a:r>
            <a:r>
              <a:rPr lang="en-US" sz="2200" b="0" i="0" dirty="0" smtClean="0">
                <a:solidFill>
                  <a:schemeClr val="bg1">
                    <a:lumMod val="65000"/>
                  </a:schemeClr>
                </a:solidFill>
                <a:latin typeface="+mn-lt"/>
              </a:rPr>
              <a:t>paper "</a:t>
            </a:r>
            <a:r>
              <a:rPr lang="en-US" sz="2200" b="0" i="0" dirty="0">
                <a:solidFill>
                  <a:schemeClr val="bg1">
                    <a:lumMod val="65000"/>
                  </a:schemeClr>
                </a:solidFill>
                <a:latin typeface="+mn-lt"/>
              </a:rPr>
              <a:t>Minors on Campus” (fall 2006</a:t>
            </a:r>
            <a:r>
              <a:rPr lang="en-US" sz="2200" b="0" i="0" dirty="0" smtClean="0">
                <a:solidFill>
                  <a:schemeClr val="bg1">
                    <a:lumMod val="65000"/>
                  </a:schemeClr>
                </a:solidFill>
                <a:latin typeface="+mn-lt"/>
              </a:rPr>
              <a:t>)</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15.02 S09</a:t>
            </a:r>
            <a:r>
              <a:rPr lang="en-US" sz="2200" i="0" dirty="0">
                <a:solidFill>
                  <a:schemeClr val="bg1">
                    <a:lumMod val="65000"/>
                  </a:schemeClr>
                </a:solidFill>
                <a:latin typeface="+mn-lt"/>
              </a:rPr>
              <a:t> – </a:t>
            </a:r>
            <a:r>
              <a:rPr lang="en-US" sz="2200" b="0" i="0" dirty="0">
                <a:solidFill>
                  <a:schemeClr val="bg1">
                    <a:lumMod val="65000"/>
                  </a:schemeClr>
                </a:solidFill>
                <a:latin typeface="+mn-lt"/>
              </a:rPr>
              <a:t>clear and appropriate limits on concurrent enrollment opportunities at colleges (concern about skewing curriculum too much towards basic skills courses</a:t>
            </a:r>
            <a:r>
              <a:rPr lang="en-US" sz="2200" b="0" i="0" dirty="0" smtClean="0">
                <a:solidFill>
                  <a:schemeClr val="bg1">
                    <a:lumMod val="65000"/>
                  </a:schemeClr>
                </a:solidFill>
                <a:latin typeface="+mn-lt"/>
              </a:rPr>
              <a:t>)</a:t>
            </a:r>
            <a:endParaRPr lang="en-US" sz="2200" b="0" i="0" dirty="0">
              <a:solidFill>
                <a:schemeClr val="bg1">
                  <a:lumMod val="65000"/>
                </a:schemeClr>
              </a:solidFill>
              <a:latin typeface="+mn-lt"/>
            </a:endParaRPr>
          </a:p>
          <a:p>
            <a:r>
              <a:rPr lang="en-US" sz="2800" i="0" u="sng" dirty="0">
                <a:latin typeface="+mn-lt"/>
              </a:rPr>
              <a:t>Resolution 13.04 F14 </a:t>
            </a:r>
            <a:r>
              <a:rPr lang="en-US" sz="2800" b="0" i="0" dirty="0">
                <a:latin typeface="+mn-lt"/>
              </a:rPr>
              <a:t>– requests regulatory guidance, examples of effective practices and glossary of terms regarding high schools students in college classes</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128559270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Recent ASCCC Positions</a:t>
            </a:r>
            <a:endParaRPr lang="en-US" sz="4000" i="0"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t>Resolution 6.03 (S15</a:t>
            </a:r>
            <a:r>
              <a:rPr lang="en-US" dirty="0" smtClean="0"/>
              <a:t>):</a:t>
            </a:r>
          </a:p>
          <a:p>
            <a:pPr marL="0" indent="0">
              <a:buNone/>
            </a:pPr>
            <a:r>
              <a:rPr lang="en-US" sz="2800" b="0" i="0" dirty="0" smtClean="0">
                <a:latin typeface="+mn-lt"/>
              </a:rPr>
              <a:t>Resolved</a:t>
            </a:r>
            <a:r>
              <a:rPr lang="en-US" sz="2800" b="0" i="0" dirty="0">
                <a:latin typeface="+mn-lt"/>
              </a:rPr>
              <a:t>, That the Academic Senate for California Community Colleges support the legislative intent of AB 288 (Holden, as of March 23, 2015) </a:t>
            </a:r>
            <a:r>
              <a:rPr lang="en-US" sz="2800" i="0" dirty="0">
                <a:latin typeface="+mn-lt"/>
              </a:rPr>
              <a:t>to increase or improve dual enrollment opportunities for all high school students, especially for struggling and at-risk high school </a:t>
            </a:r>
            <a:r>
              <a:rPr lang="en-US" sz="2800" i="0" dirty="0" smtClean="0">
                <a:latin typeface="+mn-lt"/>
              </a:rPr>
              <a:t>students. </a:t>
            </a:r>
          </a:p>
          <a:p>
            <a:pPr marL="0" indent="0">
              <a:buNone/>
            </a:pPr>
            <a:endParaRPr lang="en-US" sz="2800" dirty="0"/>
          </a:p>
          <a:p>
            <a:pPr marL="0" indent="0">
              <a:buNone/>
            </a:pPr>
            <a:r>
              <a:rPr lang="en-US" sz="2800" dirty="0"/>
              <a:t>Resolved, That the Academic Senate for California Community Colleges work with the Chancellor’s Office and other system partners to draft guidelines for the field on the implementation of dual enrollment that promote collegial consultation with local senates in the development of dual enrollment agreements, assert community college faculty primacy in all curricular matters involving dual enrollment course offerings, provide a clear system-wide interpretation of the requirements and conditions for the college and school districts to receive apportionment that includes a clear definition of the meaning “instructional activities” in the proposed new Education Code §76004(l), and promote the fulfillment of accountability requirements and incentives for both college and school districts.</a:t>
            </a:r>
          </a:p>
          <a:p>
            <a:pPr marL="0" indent="0">
              <a:buNone/>
            </a:pPr>
            <a:endParaRPr lang="en-US" sz="2800" i="0" dirty="0">
              <a:latin typeface="+mn-lt"/>
            </a:endParaRPr>
          </a:p>
          <a:p>
            <a:pPr marL="0" indent="0">
              <a:buNone/>
            </a:pPr>
            <a:endParaRPr lang="en-US" b="0" i="0" dirty="0" smtClean="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14140884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Resources</a:t>
            </a:r>
            <a:endParaRPr lang="en-US" sz="4000" i="0" dirty="0">
              <a:latin typeface="+mn-lt"/>
            </a:endParaRPr>
          </a:p>
        </p:txBody>
      </p:sp>
      <p:sp>
        <p:nvSpPr>
          <p:cNvPr id="3" name="Content Placeholder 2"/>
          <p:cNvSpPr>
            <a:spLocks noGrp="1"/>
          </p:cNvSpPr>
          <p:nvPr>
            <p:ph idx="1"/>
          </p:nvPr>
        </p:nvSpPr>
        <p:spPr/>
        <p:txBody>
          <a:bodyPr>
            <a:normAutofit fontScale="55000" lnSpcReduction="20000"/>
          </a:bodyPr>
          <a:lstStyle/>
          <a:p>
            <a:r>
              <a:rPr lang="en-US" sz="3200" i="0" dirty="0" smtClean="0">
                <a:solidFill>
                  <a:srgbClr val="000000"/>
                </a:solidFill>
                <a:latin typeface="+mn-lt"/>
              </a:rPr>
              <a:t>Dual Enrollment Toolkit </a:t>
            </a:r>
            <a:r>
              <a:rPr lang="en-US" dirty="0">
                <a:solidFill>
                  <a:srgbClr val="000000"/>
                </a:solidFill>
              </a:rPr>
              <a:t>Resources: </a:t>
            </a:r>
            <a:r>
              <a:rPr lang="en-US" dirty="0">
                <a:solidFill>
                  <a:srgbClr val="000000"/>
                </a:solidFill>
                <a:hlinkClick r:id="rId3"/>
              </a:rPr>
              <a:t>http://www.careerladdersproject.org/ccccode</a:t>
            </a:r>
            <a:r>
              <a:rPr lang="en-US" dirty="0" smtClean="0">
                <a:solidFill>
                  <a:srgbClr val="000000"/>
                </a:solidFill>
                <a:hlinkClick r:id="rId3"/>
              </a:rPr>
              <a:t>/</a:t>
            </a:r>
            <a:r>
              <a:rPr lang="en-US" dirty="0" smtClean="0">
                <a:solidFill>
                  <a:srgbClr val="000000"/>
                </a:solidFill>
              </a:rPr>
              <a:t> </a:t>
            </a:r>
            <a:endParaRPr lang="en-US" sz="3200" i="0" dirty="0" smtClean="0">
              <a:solidFill>
                <a:srgbClr val="000000"/>
              </a:solidFill>
              <a:latin typeface="+mn-lt"/>
            </a:endParaRPr>
          </a:p>
          <a:p>
            <a:endParaRPr lang="en-US" dirty="0">
              <a:solidFill>
                <a:srgbClr val="000000"/>
              </a:solidFill>
            </a:endParaRPr>
          </a:p>
          <a:p>
            <a:r>
              <a:rPr lang="en-US" sz="3200" i="0" dirty="0" smtClean="0">
                <a:solidFill>
                  <a:srgbClr val="000000"/>
                </a:solidFill>
                <a:latin typeface="+mn-lt"/>
              </a:rPr>
              <a:t>CCRC: What We Know About Dual Enrollment:   </a:t>
            </a:r>
            <a:r>
              <a:rPr lang="en-US" sz="3200" i="0" dirty="0">
                <a:solidFill>
                  <a:srgbClr val="000000"/>
                </a:solidFill>
                <a:latin typeface="+mn-lt"/>
                <a:hlinkClick r:id="rId4"/>
              </a:rPr>
              <a:t>http://67.205.94.182/publications/what-we-know-about-dual-</a:t>
            </a:r>
            <a:r>
              <a:rPr lang="en-US" sz="3200" i="0" dirty="0" smtClean="0">
                <a:solidFill>
                  <a:srgbClr val="000000"/>
                </a:solidFill>
                <a:latin typeface="+mn-lt"/>
                <a:hlinkClick r:id="rId4"/>
              </a:rPr>
              <a:t>enrollment.html</a:t>
            </a:r>
            <a:endParaRPr lang="en-US" sz="3200" i="0" dirty="0">
              <a:solidFill>
                <a:srgbClr val="000000"/>
              </a:solidFill>
              <a:latin typeface="+mn-lt"/>
            </a:endParaRPr>
          </a:p>
          <a:p>
            <a:r>
              <a:rPr lang="en-US" sz="3200" i="0" dirty="0" smtClean="0">
                <a:solidFill>
                  <a:srgbClr val="000000"/>
                </a:solidFill>
                <a:latin typeface="+mn-lt"/>
              </a:rPr>
              <a:t>Guide </a:t>
            </a:r>
            <a:r>
              <a:rPr lang="en-US" sz="3200" i="0" dirty="0">
                <a:solidFill>
                  <a:srgbClr val="000000"/>
                </a:solidFill>
                <a:latin typeface="+mn-lt"/>
              </a:rPr>
              <a:t>to Launching and Expanding Dual Enrollment Programs for Historically Underserved Students in CA (R. Purnell; RP Group 2014) </a:t>
            </a:r>
          </a:p>
          <a:p>
            <a:pPr marL="365760" lvl="1" indent="0">
              <a:buNone/>
            </a:pPr>
            <a:r>
              <a:rPr lang="en-US" dirty="0">
                <a:solidFill>
                  <a:srgbClr val="7F7F7F"/>
                </a:solidFill>
                <a:latin typeface="+mn-lt"/>
                <a:hlinkClick r:id="rId5"/>
              </a:rPr>
              <a:t>http://www.rpgroup.org/projects/dual-enrollment-guide-2014</a:t>
            </a:r>
            <a:r>
              <a:rPr lang="en-US" dirty="0">
                <a:solidFill>
                  <a:srgbClr val="7F7F7F"/>
                </a:solidFill>
                <a:latin typeface="+mn-lt"/>
              </a:rPr>
              <a:t> </a:t>
            </a:r>
          </a:p>
          <a:p>
            <a:pPr marL="365760" lvl="1" indent="0">
              <a:buNone/>
            </a:pPr>
            <a:r>
              <a:rPr lang="en-US" u="sng" dirty="0">
                <a:latin typeface="+mn-lt"/>
                <a:hlinkClick r:id="rId6"/>
              </a:rPr>
              <a:t>http://www.rpgroup.org/system/files/High-School-Transition-Brief_0.pdf</a:t>
            </a:r>
            <a:endParaRPr lang="en-US" dirty="0">
              <a:solidFill>
                <a:srgbClr val="7F7F7F"/>
              </a:solidFill>
              <a:latin typeface="+mn-lt"/>
            </a:endParaRPr>
          </a:p>
          <a:p>
            <a:r>
              <a:rPr lang="en-US" sz="3200" i="0" dirty="0">
                <a:solidFill>
                  <a:srgbClr val="000000"/>
                </a:solidFill>
                <a:latin typeface="+mn-lt"/>
              </a:rPr>
              <a:t>Concurrent Courses Initiative (Community College Research Center, Career Ladders Project, James Irvine Foundation)</a:t>
            </a:r>
          </a:p>
          <a:p>
            <a:pPr marL="365760" lvl="1" indent="0">
              <a:buNone/>
            </a:pPr>
            <a:r>
              <a:rPr lang="en-US" dirty="0">
                <a:solidFill>
                  <a:srgbClr val="7F7F7F"/>
                </a:solidFill>
                <a:latin typeface="+mn-lt"/>
                <a:hlinkClick r:id="rId7"/>
              </a:rPr>
              <a:t>http://irvine.org/evaluation/program-evaluations/concurrent-courses-initiative</a:t>
            </a:r>
            <a:r>
              <a:rPr lang="en-US" dirty="0">
                <a:solidFill>
                  <a:srgbClr val="7F7F7F"/>
                </a:solidFill>
                <a:latin typeface="+mn-lt"/>
              </a:rPr>
              <a:t> </a:t>
            </a:r>
          </a:p>
          <a:p>
            <a:r>
              <a:rPr lang="en-US" sz="3200" i="0" dirty="0">
                <a:solidFill>
                  <a:srgbClr val="000000"/>
                </a:solidFill>
                <a:latin typeface="+mn-lt"/>
              </a:rPr>
              <a:t>Career Ladders Project:  HS to College Transition Web Resources</a:t>
            </a:r>
          </a:p>
          <a:p>
            <a:pPr marL="355600" lvl="1" indent="0">
              <a:buNone/>
            </a:pPr>
            <a:r>
              <a:rPr lang="en-US" dirty="0">
                <a:solidFill>
                  <a:srgbClr val="7F7F7F"/>
                </a:solidFill>
                <a:latin typeface="+mn-lt"/>
                <a:hlinkClick r:id="rId8"/>
              </a:rPr>
              <a:t>http://www.careerladdersproject.org/high-school-to-college-transition-tools/early-college-experiences-and-transition-support/</a:t>
            </a:r>
            <a:endParaRPr lang="en-US" dirty="0">
              <a:solidFill>
                <a:srgbClr val="7F7F7F"/>
              </a:solidFill>
              <a:latin typeface="+mn-lt"/>
            </a:endParaRPr>
          </a:p>
          <a:p>
            <a:r>
              <a:rPr lang="en-US" sz="3200" i="0" dirty="0">
                <a:solidFill>
                  <a:srgbClr val="000000"/>
                </a:solidFill>
                <a:latin typeface="+mn-lt"/>
              </a:rPr>
              <a:t>Santa Barbara City College:  Dual Enrollment Program Resources</a:t>
            </a:r>
          </a:p>
          <a:p>
            <a:pPr marL="365760" lvl="1" indent="0">
              <a:buNone/>
            </a:pPr>
            <a:r>
              <a:rPr lang="en-US" dirty="0">
                <a:solidFill>
                  <a:srgbClr val="7F7F7F"/>
                </a:solidFill>
                <a:latin typeface="+mn-lt"/>
                <a:hlinkClick r:id="rId9"/>
              </a:rPr>
              <a:t>http://www.sbcc.edu/dualenrollment/programresources.php</a:t>
            </a:r>
            <a:endParaRPr lang="en-US" dirty="0">
              <a:solidFill>
                <a:srgbClr val="7F7F7F"/>
              </a:solidFill>
              <a:latin typeface="+mn-lt"/>
            </a:endParaRPr>
          </a:p>
          <a:p>
            <a:r>
              <a:rPr lang="en-US" sz="3200" i="0" dirty="0">
                <a:latin typeface="+mn-lt"/>
              </a:rPr>
              <a:t>Dual/Concurrent Enrollment Conference (Sacramento, January 30</a:t>
            </a:r>
            <a:r>
              <a:rPr lang="en-US" sz="3200" i="0" baseline="30000" dirty="0">
                <a:latin typeface="+mn-lt"/>
              </a:rPr>
              <a:t>th</a:t>
            </a:r>
            <a:r>
              <a:rPr lang="en-US" sz="3200" i="0" dirty="0">
                <a:latin typeface="+mn-lt"/>
              </a:rPr>
              <a:t>)</a:t>
            </a:r>
          </a:p>
          <a:p>
            <a:pPr marL="365760" lvl="1" indent="0">
              <a:buNone/>
            </a:pPr>
            <a:r>
              <a:rPr lang="en-US" u="sng" dirty="0">
                <a:latin typeface="+mn-lt"/>
                <a:hlinkClick r:id="rId10"/>
              </a:rPr>
              <a:t>http://extranet.cccco.edu/Divisions/AcademicAffairs/CurriculumandInstructionUnit/MiddleCollegeHighSchool/DualEnrollmentSummit.aspx</a:t>
            </a:r>
            <a:r>
              <a:rPr lang="en-US" u="sng" dirty="0">
                <a:latin typeface="+mn-lt"/>
              </a:rPr>
              <a:t> </a:t>
            </a:r>
            <a:endParaRPr lang="en-US" u="sng" dirty="0" smtClean="0">
              <a:latin typeface="+mn-lt"/>
            </a:endParaRPr>
          </a:p>
          <a:p>
            <a:endParaRPr lang="en-US" sz="31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85448335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Questions?  Thank You!</a:t>
            </a:r>
            <a:endParaRPr lang="en-US" sz="4000" i="0" dirty="0">
              <a:latin typeface="+mn-lt"/>
            </a:endParaRPr>
          </a:p>
        </p:txBody>
      </p:sp>
      <p:sp>
        <p:nvSpPr>
          <p:cNvPr id="3" name="Content Placeholder 2"/>
          <p:cNvSpPr>
            <a:spLocks noGrp="1"/>
          </p:cNvSpPr>
          <p:nvPr>
            <p:ph idx="1"/>
          </p:nvPr>
        </p:nvSpPr>
        <p:spPr/>
        <p:txBody>
          <a:bodyPr/>
          <a:lstStyle/>
          <a:p>
            <a:pPr marL="0" indent="0">
              <a:buNone/>
            </a:pPr>
            <a:r>
              <a:rPr lang="en-US" i="0" dirty="0" smtClean="0">
                <a:solidFill>
                  <a:schemeClr val="tx2"/>
                </a:solidFill>
                <a:latin typeface="+mn-lt"/>
              </a:rPr>
              <a:t>Dolores Davison – </a:t>
            </a:r>
            <a:r>
              <a:rPr lang="en-US" i="0" dirty="0" smtClean="0">
                <a:solidFill>
                  <a:schemeClr val="tx2"/>
                </a:solidFill>
                <a:latin typeface="+mn-lt"/>
                <a:hlinkClick r:id="rId2"/>
              </a:rPr>
              <a:t>davisondolores@foothill.edu</a:t>
            </a:r>
            <a:endParaRPr lang="en-US" i="0" dirty="0" smtClean="0">
              <a:solidFill>
                <a:schemeClr val="tx2"/>
              </a:solidFill>
              <a:latin typeface="+mn-lt"/>
            </a:endParaRPr>
          </a:p>
          <a:p>
            <a:pPr marL="0" indent="0">
              <a:buNone/>
            </a:pPr>
            <a:endParaRPr lang="en-US" dirty="0">
              <a:solidFill>
                <a:schemeClr val="tx2"/>
              </a:solidFill>
            </a:endParaRPr>
          </a:p>
          <a:p>
            <a:pPr marL="0" indent="0">
              <a:buNone/>
            </a:pPr>
            <a:r>
              <a:rPr lang="en-US" dirty="0" smtClean="0">
                <a:solidFill>
                  <a:schemeClr val="tx2"/>
                </a:solidFill>
              </a:rPr>
              <a:t>Donna Greene -- </a:t>
            </a:r>
            <a:r>
              <a:rPr lang="en-US" dirty="0" err="1" smtClean="0">
                <a:solidFill>
                  <a:schemeClr val="tx2"/>
                </a:solidFill>
              </a:rPr>
              <a:t>dgreene@collegeofthedesert.edu</a:t>
            </a:r>
            <a:endParaRPr lang="en-US" dirty="0">
              <a:solidFill>
                <a:schemeClr val="tx2"/>
              </a:solidFill>
            </a:endParaRPr>
          </a:p>
          <a:p>
            <a:pPr marL="0" indent="0">
              <a:buNone/>
            </a:pPr>
            <a:endParaRPr lang="en-US" dirty="0" smtClean="0">
              <a:solidFill>
                <a:schemeClr val="tx2"/>
              </a:solidFill>
            </a:endParaRPr>
          </a:p>
          <a:p>
            <a:pPr marL="0" indent="0">
              <a:buNone/>
            </a:pPr>
            <a:endParaRPr lang="en-US" dirty="0">
              <a:solidFill>
                <a:schemeClr val="tx2"/>
              </a:solidFill>
            </a:endParaRPr>
          </a:p>
          <a:p>
            <a:pPr marL="0" indent="0">
              <a:buNone/>
            </a:pPr>
            <a:r>
              <a:rPr lang="en-US" i="0" dirty="0" smtClean="0">
                <a:solidFill>
                  <a:schemeClr val="tx2"/>
                </a:solidFill>
                <a:latin typeface="+mn-lt"/>
              </a:rPr>
              <a:t>Michael </a:t>
            </a:r>
            <a:r>
              <a:rPr lang="en-US" i="0" dirty="0" err="1" smtClean="0">
                <a:solidFill>
                  <a:schemeClr val="tx2"/>
                </a:solidFill>
                <a:latin typeface="+mn-lt"/>
              </a:rPr>
              <a:t>Wyly</a:t>
            </a:r>
            <a:r>
              <a:rPr lang="en-US" i="0" dirty="0" smtClean="0">
                <a:solidFill>
                  <a:schemeClr val="tx2"/>
                </a:solidFill>
                <a:latin typeface="+mn-lt"/>
              </a:rPr>
              <a:t> – </a:t>
            </a:r>
            <a:r>
              <a:rPr lang="en-US" dirty="0" smtClean="0">
                <a:hlinkClick r:id="rId3"/>
              </a:rPr>
              <a:t>Michael.Wyly</a:t>
            </a:r>
            <a:r>
              <a:rPr lang="en-US" dirty="0">
                <a:hlinkClick r:id="rId3"/>
              </a:rPr>
              <a:t>@</a:t>
            </a:r>
            <a:r>
              <a:rPr lang="en-US" dirty="0" smtClean="0">
                <a:hlinkClick r:id="rId3"/>
              </a:rPr>
              <a:t>solano.edu</a:t>
            </a:r>
            <a:endParaRPr lang="en-US" dirty="0" smtClean="0"/>
          </a:p>
          <a:p>
            <a:pPr marL="0" indent="0">
              <a:buNone/>
            </a:pPr>
            <a:endParaRPr lang="en-US" dirty="0"/>
          </a:p>
          <a:p>
            <a:pPr marL="0" indent="0">
              <a:buNone/>
            </a:pPr>
            <a:endParaRPr lang="en-US" i="0" dirty="0">
              <a:solidFill>
                <a:schemeClr val="tx2"/>
              </a:solidFill>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41762747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Topics of Interest</a:t>
            </a:r>
            <a:endParaRPr lang="en-US" sz="4000" i="0" dirty="0">
              <a:latin typeface="+mn-lt"/>
            </a:endParaRPr>
          </a:p>
        </p:txBody>
      </p:sp>
      <p:sp>
        <p:nvSpPr>
          <p:cNvPr id="5" name="Content Placeholder 4"/>
          <p:cNvSpPr>
            <a:spLocks noGrp="1"/>
          </p:cNvSpPr>
          <p:nvPr>
            <p:ph idx="1"/>
          </p:nvPr>
        </p:nvSpPr>
        <p:spPr>
          <a:xfrm>
            <a:off x="838200" y="2033838"/>
            <a:ext cx="10515600" cy="4351338"/>
          </a:xfrm>
        </p:spPr>
        <p:txBody>
          <a:bodyPr>
            <a:normAutofit/>
          </a:bodyPr>
          <a:lstStyle/>
          <a:p>
            <a:r>
              <a:rPr lang="en-US" sz="3600" b="0" i="0" dirty="0" smtClean="0">
                <a:solidFill>
                  <a:schemeClr val="tx1"/>
                </a:solidFill>
                <a:latin typeface="+mn-lt"/>
              </a:rPr>
              <a:t>Classes can be offered</a:t>
            </a:r>
          </a:p>
          <a:p>
            <a:pPr lvl="1"/>
            <a:r>
              <a:rPr lang="en-US" sz="3000" dirty="0" smtClean="0">
                <a:solidFill>
                  <a:schemeClr val="tx1"/>
                </a:solidFill>
                <a:latin typeface="+mn-lt"/>
              </a:rPr>
              <a:t>On </a:t>
            </a:r>
            <a:r>
              <a:rPr lang="en-US" sz="3000" b="0" i="0" dirty="0" smtClean="0">
                <a:solidFill>
                  <a:schemeClr val="tx1"/>
                </a:solidFill>
                <a:latin typeface="+mn-lt"/>
              </a:rPr>
              <a:t>college campus or satellite, including Distance Ed</a:t>
            </a:r>
          </a:p>
          <a:p>
            <a:pPr lvl="2"/>
            <a:r>
              <a:rPr lang="en-US" dirty="0" smtClean="0"/>
              <a:t>Individual students</a:t>
            </a:r>
          </a:p>
          <a:p>
            <a:pPr lvl="2"/>
            <a:r>
              <a:rPr lang="en-US" dirty="0"/>
              <a:t>C</a:t>
            </a:r>
            <a:r>
              <a:rPr lang="en-US" b="0" i="0" dirty="0" smtClean="0">
                <a:solidFill>
                  <a:schemeClr val="tx1"/>
                </a:solidFill>
                <a:latin typeface="+mn-lt"/>
              </a:rPr>
              <a:t>ohorts</a:t>
            </a:r>
          </a:p>
          <a:p>
            <a:pPr lvl="1"/>
            <a:r>
              <a:rPr lang="en-US" sz="3000" dirty="0" smtClean="0">
                <a:solidFill>
                  <a:schemeClr val="tx1"/>
                </a:solidFill>
                <a:latin typeface="+mn-lt"/>
              </a:rPr>
              <a:t>On high </a:t>
            </a:r>
            <a:r>
              <a:rPr lang="en-US" sz="3000" dirty="0">
                <a:solidFill>
                  <a:schemeClr val="tx1"/>
                </a:solidFill>
                <a:latin typeface="+mn-lt"/>
              </a:rPr>
              <a:t>s</a:t>
            </a:r>
            <a:r>
              <a:rPr lang="en-US" sz="3000" dirty="0" smtClean="0">
                <a:solidFill>
                  <a:schemeClr val="tx1"/>
                </a:solidFill>
                <a:latin typeface="+mn-lt"/>
              </a:rPr>
              <a:t>chool </a:t>
            </a:r>
            <a:r>
              <a:rPr lang="en-US" sz="3000" b="0" i="0" dirty="0" smtClean="0">
                <a:solidFill>
                  <a:schemeClr val="tx1"/>
                </a:solidFill>
                <a:latin typeface="+mn-lt"/>
              </a:rPr>
              <a:t>campus before or after school</a:t>
            </a:r>
          </a:p>
          <a:p>
            <a:pPr lvl="1"/>
            <a:r>
              <a:rPr lang="en-US" sz="3000" dirty="0" smtClean="0">
                <a:solidFill>
                  <a:schemeClr val="tx1"/>
                </a:solidFill>
                <a:latin typeface="+mn-lt"/>
              </a:rPr>
              <a:t>On high school campus during school day</a:t>
            </a:r>
          </a:p>
          <a:p>
            <a:pPr lvl="2"/>
            <a:r>
              <a:rPr lang="en-US" b="0" i="0" dirty="0" smtClean="0"/>
              <a:t>Open vs closed</a:t>
            </a:r>
            <a:endParaRPr lang="en-US" b="0" i="0" dirty="0">
              <a:solidFill>
                <a:schemeClr val="tx1"/>
              </a:solidFill>
              <a:latin typeface="+mn-lt"/>
            </a:endParaRPr>
          </a:p>
          <a:p>
            <a:endParaRPr lang="en-US" b="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4</a:t>
            </a:fld>
            <a:endParaRPr lang="en-US" dirty="0"/>
          </a:p>
        </p:txBody>
      </p:sp>
    </p:spTree>
    <p:extLst>
      <p:ext uri="{BB962C8B-B14F-4D97-AF65-F5344CB8AC3E}">
        <p14:creationId xmlns:p14="http://schemas.microsoft.com/office/powerpoint/2010/main" val="15689715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Topics of Interest</a:t>
            </a:r>
            <a:endParaRPr lang="en-US" sz="4000" i="0" dirty="0">
              <a:latin typeface="+mn-lt"/>
            </a:endParaRPr>
          </a:p>
        </p:txBody>
      </p:sp>
      <p:sp>
        <p:nvSpPr>
          <p:cNvPr id="5" name="Content Placeholder 4"/>
          <p:cNvSpPr>
            <a:spLocks noGrp="1"/>
          </p:cNvSpPr>
          <p:nvPr>
            <p:ph idx="1"/>
          </p:nvPr>
        </p:nvSpPr>
        <p:spPr>
          <a:xfrm>
            <a:off x="838200" y="2033838"/>
            <a:ext cx="10515600" cy="4351338"/>
          </a:xfrm>
        </p:spPr>
        <p:txBody>
          <a:bodyPr>
            <a:normAutofit/>
          </a:bodyPr>
          <a:lstStyle/>
          <a:p>
            <a:r>
              <a:rPr lang="en-US" sz="3600" dirty="0"/>
              <a:t>Credits </a:t>
            </a:r>
            <a:r>
              <a:rPr lang="en-US" sz="3600" dirty="0" smtClean="0"/>
              <a:t>earned may be applied in </a:t>
            </a:r>
            <a:r>
              <a:rPr lang="en-US" sz="3600" dirty="0"/>
              <a:t>both </a:t>
            </a:r>
            <a:r>
              <a:rPr lang="en-US" sz="3600" dirty="0" smtClean="0"/>
              <a:t>systems</a:t>
            </a:r>
            <a:endParaRPr lang="en-US" sz="3600" b="0" i="0" dirty="0" smtClean="0">
              <a:solidFill>
                <a:schemeClr val="tx1"/>
              </a:solidFill>
              <a:latin typeface="+mn-lt"/>
            </a:endParaRPr>
          </a:p>
          <a:p>
            <a:r>
              <a:rPr lang="en-US" sz="3600" b="0" i="0" dirty="0" smtClean="0">
                <a:solidFill>
                  <a:schemeClr val="tx1"/>
                </a:solidFill>
                <a:latin typeface="+mn-lt"/>
              </a:rPr>
              <a:t>Apportionment </a:t>
            </a:r>
          </a:p>
          <a:p>
            <a:pPr lvl="1"/>
            <a:r>
              <a:rPr lang="en-US" sz="3200" b="0" i="0" dirty="0" smtClean="0">
                <a:solidFill>
                  <a:schemeClr val="tx1"/>
                </a:solidFill>
                <a:latin typeface="+mn-lt"/>
              </a:rPr>
              <a:t>Average </a:t>
            </a:r>
            <a:r>
              <a:rPr lang="en-US" sz="3200" b="0" i="0" dirty="0">
                <a:solidFill>
                  <a:schemeClr val="tx1"/>
                </a:solidFill>
                <a:latin typeface="+mn-lt"/>
              </a:rPr>
              <a:t>Daily Attendance (ADA) </a:t>
            </a:r>
            <a:endParaRPr lang="en-US" sz="3200" dirty="0">
              <a:solidFill>
                <a:schemeClr val="tx1"/>
              </a:solidFill>
              <a:latin typeface="+mn-lt"/>
            </a:endParaRPr>
          </a:p>
          <a:p>
            <a:pPr lvl="1"/>
            <a:r>
              <a:rPr lang="en-US" sz="3200" b="0" i="0" dirty="0" smtClean="0">
                <a:solidFill>
                  <a:schemeClr val="tx1"/>
                </a:solidFill>
                <a:latin typeface="+mn-lt"/>
              </a:rPr>
              <a:t>FTES </a:t>
            </a:r>
          </a:p>
          <a:p>
            <a:pPr lvl="1"/>
            <a:r>
              <a:rPr lang="en-US" sz="3200" b="0" dirty="0" smtClean="0">
                <a:latin typeface="+mn-lt"/>
              </a:rPr>
              <a:t>Both</a:t>
            </a:r>
            <a:endParaRPr lang="en-US" sz="3200" b="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5</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177" y="2854668"/>
            <a:ext cx="3275623" cy="2709678"/>
          </a:xfrm>
          <a:prstGeom prst="rect">
            <a:avLst/>
          </a:prstGeom>
        </p:spPr>
      </p:pic>
    </p:spTree>
    <p:extLst>
      <p:ext uri="{BB962C8B-B14F-4D97-AF65-F5344CB8AC3E}">
        <p14:creationId xmlns:p14="http://schemas.microsoft.com/office/powerpoint/2010/main" val="3652365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Topics of Interest</a:t>
            </a:r>
            <a:endParaRPr lang="en-US" sz="4000" i="0" dirty="0">
              <a:latin typeface="+mn-lt"/>
            </a:endParaRPr>
          </a:p>
        </p:txBody>
      </p:sp>
      <p:sp>
        <p:nvSpPr>
          <p:cNvPr id="5" name="Content Placeholder 4"/>
          <p:cNvSpPr>
            <a:spLocks noGrp="1"/>
          </p:cNvSpPr>
          <p:nvPr>
            <p:ph idx="1"/>
          </p:nvPr>
        </p:nvSpPr>
        <p:spPr>
          <a:xfrm>
            <a:off x="664215" y="1859887"/>
            <a:ext cx="10515600" cy="4351338"/>
          </a:xfrm>
        </p:spPr>
        <p:txBody>
          <a:bodyPr>
            <a:normAutofit/>
          </a:bodyPr>
          <a:lstStyle/>
          <a:p>
            <a:pPr>
              <a:lnSpc>
                <a:spcPct val="100000"/>
              </a:lnSpc>
              <a:spcAft>
                <a:spcPts val="1800"/>
              </a:spcAft>
            </a:pPr>
            <a:r>
              <a:rPr lang="en-US" sz="3600" b="0" i="0" dirty="0" smtClean="0">
                <a:solidFill>
                  <a:schemeClr val="tx1"/>
                </a:solidFill>
                <a:latin typeface="+mn-lt"/>
              </a:rPr>
              <a:t>Instructor must meet MQs</a:t>
            </a:r>
          </a:p>
          <a:p>
            <a:pPr>
              <a:lnSpc>
                <a:spcPct val="100000"/>
              </a:lnSpc>
              <a:spcAft>
                <a:spcPts val="1800"/>
              </a:spcAft>
            </a:pPr>
            <a:r>
              <a:rPr lang="en-US" sz="3600" dirty="0"/>
              <a:t>Who teaches class?</a:t>
            </a:r>
          </a:p>
          <a:p>
            <a:pPr lvl="1">
              <a:lnSpc>
                <a:spcPct val="110000"/>
              </a:lnSpc>
              <a:spcBef>
                <a:spcPts val="0"/>
              </a:spcBef>
            </a:pPr>
            <a:r>
              <a:rPr lang="en-US" sz="3000" dirty="0"/>
              <a:t>High school teacher</a:t>
            </a:r>
          </a:p>
          <a:p>
            <a:pPr lvl="1">
              <a:lnSpc>
                <a:spcPct val="110000"/>
              </a:lnSpc>
              <a:spcBef>
                <a:spcPts val="0"/>
              </a:spcBef>
            </a:pPr>
            <a:r>
              <a:rPr lang="en-US" sz="3000" dirty="0"/>
              <a:t>College teacher</a:t>
            </a:r>
          </a:p>
          <a:p>
            <a:pPr lvl="1">
              <a:lnSpc>
                <a:spcPct val="110000"/>
              </a:lnSpc>
              <a:spcBef>
                <a:spcPts val="0"/>
              </a:spcBef>
            </a:pPr>
            <a:r>
              <a:rPr lang="en-US" sz="3000" dirty="0"/>
              <a:t>What’s the difference?</a:t>
            </a:r>
          </a:p>
          <a:p>
            <a:pPr>
              <a:lnSpc>
                <a:spcPct val="100000"/>
              </a:lnSpc>
              <a:spcAft>
                <a:spcPts val="1800"/>
              </a:spcAft>
            </a:pPr>
            <a:endParaRPr lang="en-US" sz="3600" b="0" i="0" dirty="0">
              <a:solidFill>
                <a:schemeClr val="tx1"/>
              </a:solidFill>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6</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677" y="1964404"/>
            <a:ext cx="3086100" cy="3987800"/>
          </a:xfrm>
          <a:prstGeom prst="rect">
            <a:avLst/>
          </a:prstGeom>
        </p:spPr>
      </p:pic>
    </p:spTree>
    <p:extLst>
      <p:ext uri="{BB962C8B-B14F-4D97-AF65-F5344CB8AC3E}">
        <p14:creationId xmlns:p14="http://schemas.microsoft.com/office/powerpoint/2010/main" val="18740634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latin typeface="+mn-lt"/>
              </a:rPr>
              <a:t>Programs vary in </a:t>
            </a:r>
            <a:r>
              <a:rPr lang="en-US" sz="3200" b="0" i="0" dirty="0" smtClean="0">
                <a:latin typeface="+mn-lt"/>
              </a:rPr>
              <a:t>purpose</a:t>
            </a:r>
          </a:p>
          <a:p>
            <a:pPr marL="0" indent="0">
              <a:spcAft>
                <a:spcPts val="1200"/>
              </a:spcAft>
              <a:buNone/>
            </a:pPr>
            <a:endParaRPr lang="en-US" sz="3200" b="0" i="0" dirty="0" smtClean="0">
              <a:latin typeface="+mn-lt"/>
            </a:endParaRPr>
          </a:p>
          <a:p>
            <a:pPr marL="457200" lvl="1" indent="0" algn="ctr">
              <a:spcAft>
                <a:spcPts val="1200"/>
              </a:spcAft>
              <a:buNone/>
            </a:pPr>
            <a:r>
              <a:rPr lang="en-US" sz="3200" b="0" i="0" dirty="0" smtClean="0">
                <a:solidFill>
                  <a:srgbClr val="FF0000"/>
                </a:solidFill>
                <a:latin typeface="+mn-lt"/>
              </a:rPr>
              <a:t> </a:t>
            </a:r>
            <a:r>
              <a:rPr lang="en-US" sz="3200" b="0" i="0" dirty="0">
                <a:solidFill>
                  <a:srgbClr val="FF0000"/>
                </a:solidFill>
                <a:latin typeface="+mn-lt"/>
              </a:rPr>
              <a:t>intentional college/career pathway programs </a:t>
            </a:r>
            <a:endParaRPr lang="en-US" sz="3200" b="0" i="0" dirty="0" smtClean="0">
              <a:solidFill>
                <a:srgbClr val="FF0000"/>
              </a:solidFill>
              <a:latin typeface="+mn-lt"/>
            </a:endParaRPr>
          </a:p>
          <a:p>
            <a:pPr marL="914400" lvl="2" indent="0" algn="ctr">
              <a:spcAft>
                <a:spcPts val="1200"/>
              </a:spcAft>
              <a:buNone/>
            </a:pPr>
            <a:r>
              <a:rPr lang="en-US" sz="2800" b="0" i="0" dirty="0" smtClean="0">
                <a:latin typeface="+mn-lt"/>
              </a:rPr>
              <a:t>vs</a:t>
            </a:r>
            <a:r>
              <a:rPr lang="en-US" sz="2800" b="0" i="0" dirty="0">
                <a:latin typeface="+mn-lt"/>
              </a:rPr>
              <a:t>. </a:t>
            </a:r>
            <a:endParaRPr lang="en-US" sz="2800" b="0" i="0" dirty="0" smtClean="0">
              <a:latin typeface="+mn-lt"/>
            </a:endParaRPr>
          </a:p>
          <a:p>
            <a:pPr marL="457200" lvl="1" indent="0" algn="ctr">
              <a:spcAft>
                <a:spcPts val="1200"/>
              </a:spcAft>
              <a:buNone/>
            </a:pPr>
            <a:r>
              <a:rPr lang="en-US" sz="3200" b="0" i="0" dirty="0" smtClean="0">
                <a:solidFill>
                  <a:srgbClr val="FF0000"/>
                </a:solidFill>
                <a:latin typeface="+mn-lt"/>
              </a:rPr>
              <a:t>“</a:t>
            </a:r>
            <a:r>
              <a:rPr lang="en-US" sz="3200" b="0" i="0" dirty="0">
                <a:solidFill>
                  <a:srgbClr val="FF0000"/>
                </a:solidFill>
                <a:latin typeface="+mn-lt"/>
              </a:rPr>
              <a:t>chasing FTES</a:t>
            </a:r>
            <a:r>
              <a:rPr lang="en-US" sz="3200" b="0" i="0" dirty="0" smtClean="0">
                <a:solidFill>
                  <a:srgbClr val="FF0000"/>
                </a:solidFill>
                <a:latin typeface="+mn-lt"/>
              </a:rPr>
              <a: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1470329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r>
              <a:rPr lang="en-US" sz="3200" b="0" i="0" dirty="0" smtClean="0">
                <a:solidFill>
                  <a:schemeClr val="bg1">
                    <a:lumMod val="75000"/>
                  </a:schemeClr>
                </a:solidFill>
                <a:latin typeface="+mn-lt"/>
              </a:rPr>
              <a:t>”</a:t>
            </a:r>
            <a:endParaRPr lang="en-US" sz="3200" b="0" i="0" dirty="0">
              <a:solidFill>
                <a:schemeClr val="bg1">
                  <a:lumMod val="75000"/>
                </a:schemeClr>
              </a:solidFill>
              <a:latin typeface="+mn-lt"/>
            </a:endParaRPr>
          </a:p>
          <a:p>
            <a:pPr>
              <a:spcAft>
                <a:spcPts val="1200"/>
              </a:spcAft>
            </a:pPr>
            <a:r>
              <a:rPr lang="en-US" sz="3200" b="0" i="0" dirty="0">
                <a:latin typeface="+mn-lt"/>
              </a:rPr>
              <a:t>Programs vary in degree of “</a:t>
            </a:r>
            <a:r>
              <a:rPr lang="en-US" sz="3200" b="0" i="0" dirty="0" smtClean="0">
                <a:latin typeface="+mn-lt"/>
              </a:rPr>
              <a:t>formality”</a:t>
            </a:r>
            <a:endParaRPr lang="en-US" sz="3200" dirty="0" smtClean="0">
              <a:latin typeface="+mn-lt"/>
            </a:endParaRPr>
          </a:p>
          <a:p>
            <a:pPr marL="0" indent="0" algn="ctr">
              <a:spcAft>
                <a:spcPts val="1200"/>
              </a:spcAft>
              <a:buNone/>
            </a:pPr>
            <a:r>
              <a:rPr lang="en-US" sz="3200" b="0" i="0" dirty="0" smtClean="0">
                <a:solidFill>
                  <a:srgbClr val="FF0000"/>
                </a:solidFill>
                <a:latin typeface="+mn-lt"/>
              </a:rPr>
              <a:t>memorandum </a:t>
            </a:r>
            <a:r>
              <a:rPr lang="en-US" sz="3200" b="0" i="0" dirty="0">
                <a:solidFill>
                  <a:srgbClr val="FF0000"/>
                </a:solidFill>
                <a:latin typeface="+mn-lt"/>
              </a:rPr>
              <a:t>of understanding </a:t>
            </a:r>
            <a:endParaRPr lang="en-US" sz="3200" b="0" i="0" dirty="0" smtClean="0">
              <a:solidFill>
                <a:srgbClr val="FF0000"/>
              </a:solidFill>
              <a:latin typeface="+mn-lt"/>
            </a:endParaRPr>
          </a:p>
          <a:p>
            <a:pPr marL="0" indent="0" algn="ctr">
              <a:spcAft>
                <a:spcPts val="1200"/>
              </a:spcAft>
              <a:buNone/>
            </a:pPr>
            <a:r>
              <a:rPr lang="en-US" sz="3200" b="0" i="0" dirty="0" smtClean="0">
                <a:latin typeface="+mn-lt"/>
              </a:rPr>
              <a:t>vs</a:t>
            </a:r>
            <a:r>
              <a:rPr lang="en-US" sz="3200" b="0" i="0" dirty="0">
                <a:latin typeface="+mn-lt"/>
              </a:rPr>
              <a:t>. </a:t>
            </a:r>
            <a:endParaRPr lang="en-US" sz="3200" b="0" i="0" dirty="0" smtClean="0">
              <a:latin typeface="+mn-lt"/>
            </a:endParaRPr>
          </a:p>
          <a:p>
            <a:pPr marL="0" indent="0" algn="ctr">
              <a:spcAft>
                <a:spcPts val="1200"/>
              </a:spcAft>
              <a:buNone/>
            </a:pPr>
            <a:r>
              <a:rPr lang="en-US" sz="3200" b="0" i="0" dirty="0" smtClean="0">
                <a:solidFill>
                  <a:srgbClr val="FF0000"/>
                </a:solidFill>
                <a:latin typeface="+mn-lt"/>
              </a:rPr>
              <a:t>verbal agreement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2068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smtClean="0">
                <a:latin typeface="+mn-lt"/>
              </a:rPr>
              <a:t>So Why Isn’t Everyone Doing This?</a:t>
            </a:r>
            <a:endParaRPr lang="en-US" sz="4000" i="0" dirty="0">
              <a:latin typeface="+mn-lt"/>
            </a:endParaRP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r>
              <a:rPr lang="en-US" sz="3200" b="0" i="0" dirty="0" smtClean="0">
                <a:solidFill>
                  <a:schemeClr val="bg1">
                    <a:lumMod val="75000"/>
                  </a:schemeClr>
                </a:solidFill>
                <a:latin typeface="+mn-lt"/>
              </a:rPr>
              <a:t>”</a:t>
            </a:r>
            <a:endParaRPr lang="en-US" sz="3200" b="0" i="0" dirty="0">
              <a:solidFill>
                <a:schemeClr val="bg1">
                  <a:lumMod val="75000"/>
                </a:schemeClr>
              </a:solidFill>
              <a:latin typeface="+mn-lt"/>
            </a:endParaRPr>
          </a:p>
          <a:p>
            <a:pPr>
              <a:spcAft>
                <a:spcPts val="1200"/>
              </a:spcAft>
            </a:pPr>
            <a:r>
              <a:rPr lang="en-US" sz="3200" b="0" i="0" dirty="0">
                <a:latin typeface="+mn-lt"/>
              </a:rPr>
              <a:t>Programs vary in degree of “</a:t>
            </a:r>
            <a:r>
              <a:rPr lang="en-US" sz="3200" b="0" i="0" dirty="0" smtClean="0">
                <a:latin typeface="+mn-lt"/>
              </a:rPr>
              <a:t>formality”</a:t>
            </a:r>
            <a:endParaRPr lang="en-US" sz="3200" dirty="0" smtClean="0">
              <a:latin typeface="+mn-lt"/>
            </a:endParaRPr>
          </a:p>
          <a:p>
            <a:pPr marL="0" indent="0" algn="ctr">
              <a:spcAft>
                <a:spcPts val="1200"/>
              </a:spcAft>
              <a:buNone/>
            </a:pPr>
            <a:r>
              <a:rPr lang="en-US" sz="3200" b="0" i="0" dirty="0" smtClean="0">
                <a:solidFill>
                  <a:srgbClr val="FF0000"/>
                </a:solidFill>
                <a:latin typeface="+mn-lt"/>
              </a:rPr>
              <a:t>memorandum </a:t>
            </a:r>
            <a:r>
              <a:rPr lang="en-US" sz="3200" b="0" i="0" dirty="0">
                <a:solidFill>
                  <a:srgbClr val="FF0000"/>
                </a:solidFill>
                <a:latin typeface="+mn-lt"/>
              </a:rPr>
              <a:t>of understanding </a:t>
            </a:r>
            <a:endParaRPr lang="en-US" sz="3200" b="0" i="0" dirty="0" smtClean="0">
              <a:solidFill>
                <a:srgbClr val="FF0000"/>
              </a:solidFill>
              <a:latin typeface="+mn-lt"/>
            </a:endParaRPr>
          </a:p>
          <a:p>
            <a:pPr marL="0" indent="0" algn="ctr">
              <a:spcAft>
                <a:spcPts val="1200"/>
              </a:spcAft>
              <a:buNone/>
            </a:pPr>
            <a:r>
              <a:rPr lang="en-US" sz="3200" b="0" i="0" dirty="0" smtClean="0">
                <a:latin typeface="+mn-lt"/>
              </a:rPr>
              <a:t>vs</a:t>
            </a:r>
            <a:r>
              <a:rPr lang="en-US" sz="3200" b="0" i="0" dirty="0">
                <a:latin typeface="+mn-lt"/>
              </a:rPr>
              <a:t>. </a:t>
            </a:r>
            <a:endParaRPr lang="en-US" sz="3200" b="0" i="0" dirty="0" smtClean="0">
              <a:latin typeface="+mn-lt"/>
            </a:endParaRPr>
          </a:p>
          <a:p>
            <a:pPr marL="0" indent="0" algn="ctr">
              <a:spcAft>
                <a:spcPts val="1200"/>
              </a:spcAft>
              <a:buNone/>
            </a:pPr>
            <a:r>
              <a:rPr lang="en-US" sz="3200" b="0" i="0" dirty="0" smtClean="0">
                <a:solidFill>
                  <a:srgbClr val="FF0000"/>
                </a:solidFill>
                <a:latin typeface="+mn-lt"/>
              </a:rPr>
              <a:t>verbal agreement</a:t>
            </a:r>
            <a:endParaRPr lang="en-US" b="0" dirty="0">
              <a:solidFill>
                <a:srgbClr val="FF0000"/>
              </a:solidFill>
              <a:latin typeface="+mn-lt"/>
            </a:endParaRPr>
          </a:p>
          <a:p>
            <a:endParaRPr lang="en-US" b="0" dirty="0" smtClean="0">
              <a:latin typeface="+mn-lt"/>
            </a:endParaRPr>
          </a:p>
          <a:p>
            <a:endParaRPr lang="en-US" dirty="0"/>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
        <p:nvSpPr>
          <p:cNvPr id="6" name="TextBox 5"/>
          <p:cNvSpPr txBox="1"/>
          <p:nvPr/>
        </p:nvSpPr>
        <p:spPr>
          <a:xfrm rot="19891385">
            <a:off x="7408252" y="3522720"/>
            <a:ext cx="4541344" cy="1569660"/>
          </a:xfrm>
          <a:prstGeom prst="rect">
            <a:avLst/>
          </a:prstGeom>
          <a:solidFill>
            <a:schemeClr val="bg1"/>
          </a:solidFill>
          <a:ln>
            <a:solidFill>
              <a:schemeClr val="accent1"/>
            </a:solidFill>
          </a:ln>
        </p:spPr>
        <p:txBody>
          <a:bodyPr wrap="square" rtlCol="0">
            <a:spAutoFit/>
          </a:bodyPr>
          <a:lstStyle/>
          <a:p>
            <a:r>
              <a:rPr lang="en-US" sz="2400" dirty="0" smtClean="0"/>
              <a:t>If a college is doing a Partnership under AB288 – verbal is not okay.  (more on this  later)</a:t>
            </a:r>
            <a:endParaRPr lang="en-US" sz="2400" dirty="0"/>
          </a:p>
        </p:txBody>
      </p:sp>
    </p:spTree>
    <p:extLst>
      <p:ext uri="{BB962C8B-B14F-4D97-AF65-F5344CB8AC3E}">
        <p14:creationId xmlns:p14="http://schemas.microsoft.com/office/powerpoint/2010/main" val="676877731"/>
      </p:ext>
    </p:extLst>
  </p:cSld>
  <p:clrMapOvr>
    <a:masterClrMapping/>
  </p:clrMapOvr>
  <p:timing>
    <p:tnLst>
      <p:par>
        <p:cTn xmlns:p14="http://schemas.microsoft.com/office/powerpoint/2010/mai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3.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2245</TotalTime>
  <Words>2327</Words>
  <Application>Microsoft Macintosh PowerPoint</Application>
  <PresentationFormat>Custom</PresentationFormat>
  <Paragraphs>254</Paragraphs>
  <Slides>34</Slides>
  <Notes>15</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1_Office Theme</vt:lpstr>
      <vt:lpstr>Office Theme</vt:lpstr>
      <vt:lpstr>Template</vt:lpstr>
      <vt:lpstr>Dual enrollment – how do we continue to move forward?</vt:lpstr>
      <vt:lpstr>What Is Dual Enrollment?</vt:lpstr>
      <vt:lpstr>Benefits to Students</vt:lpstr>
      <vt:lpstr>Topics of Interest</vt:lpstr>
      <vt:lpstr>Topics of Interest</vt:lpstr>
      <vt:lpstr>Topics of Interest</vt:lpstr>
      <vt:lpstr>So Why Isn’t Everyone Doing This?</vt:lpstr>
      <vt:lpstr>So Why Isn’t Everyone Doing This?</vt:lpstr>
      <vt:lpstr>So Why Isn’t Everyone Doing This?</vt:lpstr>
      <vt:lpstr>So Why Isn’t Everyone Doing This?</vt:lpstr>
      <vt:lpstr>So Why Isn’t Everyone Doing This?</vt:lpstr>
      <vt:lpstr>So Why Isn’t Everyone Doing This?</vt:lpstr>
      <vt:lpstr>AB 288 (Holden, 2015) is a Game Changer</vt:lpstr>
      <vt:lpstr>College and Career Access Partnerships (CCAP)</vt:lpstr>
      <vt:lpstr>What does CCAP allow that is different?</vt:lpstr>
      <vt:lpstr>What does a CCAP agreement require?</vt:lpstr>
      <vt:lpstr>Provisions of Note</vt:lpstr>
      <vt:lpstr>Provisions of Note</vt:lpstr>
      <vt:lpstr>Provisions of Note</vt:lpstr>
      <vt:lpstr>A Major Change in “Remedial” Course Offerings</vt:lpstr>
      <vt:lpstr>One College’s Approach--Solano</vt:lpstr>
      <vt:lpstr>Solano’s Approach—Senate Engagement</vt:lpstr>
      <vt:lpstr>Solano’s Approach—Development of Pilot</vt:lpstr>
      <vt:lpstr>Solano’s Approach—Where Now?</vt:lpstr>
      <vt:lpstr>Why Does This Matter?</vt:lpstr>
      <vt:lpstr>Academic and Professional Considerations</vt:lpstr>
      <vt:lpstr>ASCCC Positions on Dual Enrollment</vt:lpstr>
      <vt:lpstr>ASCCC Positions on Dual Enrollment</vt:lpstr>
      <vt:lpstr>ASCCC Positions on Dual Enrollment</vt:lpstr>
      <vt:lpstr>ASCCC Positions on Dual Enrollment</vt:lpstr>
      <vt:lpstr>Early ASCCC Positions on Dual Enrollment</vt:lpstr>
      <vt:lpstr>Recent ASCCC Positions</vt:lpstr>
      <vt:lpstr>Resources</vt:lpstr>
      <vt:lpstr>Questions?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D Davison</cp:lastModifiedBy>
  <cp:revision>73</cp:revision>
  <dcterms:created xsi:type="dcterms:W3CDTF">2015-05-02T02:46:00Z</dcterms:created>
  <dcterms:modified xsi:type="dcterms:W3CDTF">2017-04-18T20:50:18Z</dcterms:modified>
</cp:coreProperties>
</file>