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8" r:id="rId3"/>
  </p:sldMasterIdLst>
  <p:notesMasterIdLst>
    <p:notesMasterId r:id="rId27"/>
  </p:notesMasterIdLst>
  <p:handoutMasterIdLst>
    <p:handoutMasterId r:id="rId28"/>
  </p:handoutMasterIdLst>
  <p:sldIdLst>
    <p:sldId id="256" r:id="rId4"/>
    <p:sldId id="333" r:id="rId5"/>
    <p:sldId id="315" r:id="rId6"/>
    <p:sldId id="267" r:id="rId7"/>
    <p:sldId id="316" r:id="rId8"/>
    <p:sldId id="317" r:id="rId9"/>
    <p:sldId id="257" r:id="rId10"/>
    <p:sldId id="318" r:id="rId11"/>
    <p:sldId id="319" r:id="rId12"/>
    <p:sldId id="320" r:id="rId13"/>
    <p:sldId id="321" r:id="rId14"/>
    <p:sldId id="322" r:id="rId15"/>
    <p:sldId id="323" r:id="rId16"/>
    <p:sldId id="324" r:id="rId17"/>
    <p:sldId id="325" r:id="rId18"/>
    <p:sldId id="329" r:id="rId19"/>
    <p:sldId id="330" r:id="rId20"/>
    <p:sldId id="331" r:id="rId21"/>
    <p:sldId id="332" r:id="rId22"/>
    <p:sldId id="326" r:id="rId23"/>
    <p:sldId id="327" r:id="rId24"/>
    <p:sldId id="328" r:id="rId25"/>
    <p:sldId id="3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99" autoAdjust="0"/>
    <p:restoredTop sz="92409" autoAdjust="0"/>
  </p:normalViewPr>
  <p:slideViewPr>
    <p:cSldViewPr snapToGrid="0">
      <p:cViewPr varScale="1">
        <p:scale>
          <a:sx n="96" d="100"/>
          <a:sy n="96" d="100"/>
        </p:scale>
        <p:origin x="1040"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4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8D0EB-34A5-4D27-A643-D1C97642CAF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726D2002-7824-41F0-B466-7AC21AE2FCDB}">
      <dgm:prSet phldrT="[Text]"/>
      <dgm:spPr/>
      <dgm:t>
        <a:bodyPr/>
        <a:lstStyle/>
        <a:p>
          <a:r>
            <a:rPr lang="en-US" b="1" dirty="0" smtClean="0">
              <a:solidFill>
                <a:schemeClr val="tx1"/>
              </a:solidFill>
            </a:rPr>
            <a:t>Supporting Documentation=Narrative + 3 additional:</a:t>
          </a:r>
          <a:endParaRPr lang="en-US" b="1" dirty="0">
            <a:solidFill>
              <a:schemeClr val="tx1"/>
            </a:solidFill>
          </a:endParaRPr>
        </a:p>
      </dgm:t>
    </dgm:pt>
    <dgm:pt modelId="{73919B77-FD1C-4C88-B939-400606E76F74}" type="parTrans" cxnId="{24E61FA6-86CF-4FE4-8744-304AC54EF67F}">
      <dgm:prSet/>
      <dgm:spPr/>
      <dgm:t>
        <a:bodyPr/>
        <a:lstStyle/>
        <a:p>
          <a:endParaRPr lang="en-US"/>
        </a:p>
      </dgm:t>
    </dgm:pt>
    <dgm:pt modelId="{3C336CD0-2D0E-410F-8394-7EB148827095}" type="sibTrans" cxnId="{24E61FA6-86CF-4FE4-8744-304AC54EF67F}">
      <dgm:prSet/>
      <dgm:spPr/>
      <dgm:t>
        <a:bodyPr/>
        <a:lstStyle/>
        <a:p>
          <a:endParaRPr lang="en-US"/>
        </a:p>
      </dgm:t>
    </dgm:pt>
    <dgm:pt modelId="{AFAE3491-C380-4AEC-BA05-9858A3894C0D}">
      <dgm:prSet phldrT="[Text]"/>
      <dgm:spPr/>
      <dgm:t>
        <a:bodyPr/>
        <a:lstStyle/>
        <a:p>
          <a:r>
            <a:rPr lang="en-US" dirty="0" smtClean="0"/>
            <a:t>Labor Market Information (LMI) &amp; Analysis</a:t>
          </a:r>
          <a:endParaRPr lang="en-US" dirty="0"/>
        </a:p>
      </dgm:t>
    </dgm:pt>
    <dgm:pt modelId="{BB0C58D4-B8C6-4C98-ABAA-A5C80FB60F14}" type="parTrans" cxnId="{90599AD3-3370-46AB-8C99-51EECE27F0A6}">
      <dgm:prSet/>
      <dgm:spPr/>
      <dgm:t>
        <a:bodyPr/>
        <a:lstStyle/>
        <a:p>
          <a:endParaRPr lang="en-US"/>
        </a:p>
      </dgm:t>
    </dgm:pt>
    <dgm:pt modelId="{D3883F22-CF66-45F0-91DA-4ED47C01C204}" type="sibTrans" cxnId="{90599AD3-3370-46AB-8C99-51EECE27F0A6}">
      <dgm:prSet/>
      <dgm:spPr/>
      <dgm:t>
        <a:bodyPr/>
        <a:lstStyle/>
        <a:p>
          <a:endParaRPr lang="en-US"/>
        </a:p>
      </dgm:t>
    </dgm:pt>
    <dgm:pt modelId="{B0C8CC30-8221-4CF7-BB46-0F910368CA74}">
      <dgm:prSet phldrT="[Text]"/>
      <dgm:spPr/>
      <dgm:t>
        <a:bodyPr/>
        <a:lstStyle/>
        <a:p>
          <a:r>
            <a:rPr lang="en-US" dirty="0" smtClean="0"/>
            <a:t>Regional Consortia Recommendation </a:t>
          </a:r>
          <a:endParaRPr lang="en-US" dirty="0"/>
        </a:p>
      </dgm:t>
    </dgm:pt>
    <dgm:pt modelId="{761FE592-5C87-477E-B0A0-0262708E381C}" type="parTrans" cxnId="{FFA94913-F5E7-4668-A9F9-B57BA43906F3}">
      <dgm:prSet/>
      <dgm:spPr/>
      <dgm:t>
        <a:bodyPr/>
        <a:lstStyle/>
        <a:p>
          <a:endParaRPr lang="en-US"/>
        </a:p>
      </dgm:t>
    </dgm:pt>
    <dgm:pt modelId="{5A61F003-39D2-4C9E-85C7-9A8ABD776AA9}" type="sibTrans" cxnId="{FFA94913-F5E7-4668-A9F9-B57BA43906F3}">
      <dgm:prSet/>
      <dgm:spPr/>
      <dgm:t>
        <a:bodyPr/>
        <a:lstStyle/>
        <a:p>
          <a:endParaRPr lang="en-US"/>
        </a:p>
      </dgm:t>
    </dgm:pt>
    <dgm:pt modelId="{22566B7C-435A-49DE-A988-425BD0DC8CF0}">
      <dgm:prSet/>
      <dgm:spPr/>
      <dgm:t>
        <a:bodyPr/>
        <a:lstStyle/>
        <a:p>
          <a:r>
            <a:rPr lang="en-US" dirty="0" smtClean="0"/>
            <a:t>Advisory Committee Recommendation</a:t>
          </a:r>
          <a:endParaRPr lang="en-US" dirty="0"/>
        </a:p>
      </dgm:t>
    </dgm:pt>
    <dgm:pt modelId="{3DFD2079-AAAA-47A0-861D-04F8475F7549}" type="parTrans" cxnId="{6D56C9B8-76E4-485B-BF51-C893432D0221}">
      <dgm:prSet/>
      <dgm:spPr/>
      <dgm:t>
        <a:bodyPr/>
        <a:lstStyle/>
        <a:p>
          <a:endParaRPr lang="en-US"/>
        </a:p>
      </dgm:t>
    </dgm:pt>
    <dgm:pt modelId="{E9285DB0-788E-429D-A86D-98C260A74891}" type="sibTrans" cxnId="{6D56C9B8-76E4-485B-BF51-C893432D0221}">
      <dgm:prSet/>
      <dgm:spPr/>
      <dgm:t>
        <a:bodyPr/>
        <a:lstStyle/>
        <a:p>
          <a:endParaRPr lang="en-US"/>
        </a:p>
      </dgm:t>
    </dgm:pt>
    <dgm:pt modelId="{44ABCB6E-53F8-4264-A17F-695061332E39}">
      <dgm:prSet/>
      <dgm:spPr/>
      <dgm:t>
        <a:bodyPr/>
        <a:lstStyle/>
        <a:p>
          <a:r>
            <a:rPr lang="en-US" b="1" dirty="0" smtClean="0">
              <a:solidFill>
                <a:schemeClr val="tx1"/>
              </a:solidFill>
            </a:rPr>
            <a:t>Program Review Date on the proposal must be:</a:t>
          </a:r>
          <a:endParaRPr lang="en-US" b="1" dirty="0">
            <a:solidFill>
              <a:schemeClr val="tx1"/>
            </a:solidFill>
          </a:endParaRPr>
        </a:p>
      </dgm:t>
    </dgm:pt>
    <dgm:pt modelId="{5E88626D-39F2-47EB-BEE7-2A92E5F66C37}" type="parTrans" cxnId="{4EE725E7-7F8C-4C02-8443-D9D7E52F6E52}">
      <dgm:prSet/>
      <dgm:spPr/>
      <dgm:t>
        <a:bodyPr/>
        <a:lstStyle/>
        <a:p>
          <a:endParaRPr lang="en-US"/>
        </a:p>
      </dgm:t>
    </dgm:pt>
    <dgm:pt modelId="{5598AA75-77BF-4119-B6C8-3D98F9F51036}" type="sibTrans" cxnId="{4EE725E7-7F8C-4C02-8443-D9D7E52F6E52}">
      <dgm:prSet/>
      <dgm:spPr/>
      <dgm:t>
        <a:bodyPr/>
        <a:lstStyle/>
        <a:p>
          <a:endParaRPr lang="en-US"/>
        </a:p>
      </dgm:t>
    </dgm:pt>
    <dgm:pt modelId="{FD37D16F-EED4-474C-ADD2-2CB601318BD2}">
      <dgm:prSet/>
      <dgm:spPr/>
      <dgm:t>
        <a:bodyPr/>
        <a:lstStyle/>
        <a:p>
          <a:r>
            <a:rPr lang="en-US" dirty="0" smtClean="0"/>
            <a:t>Every 2 years, per Education Code 78016</a:t>
          </a:r>
          <a:endParaRPr lang="en-US" dirty="0"/>
        </a:p>
      </dgm:t>
    </dgm:pt>
    <dgm:pt modelId="{51E62B6C-84DF-4F57-B967-6C76D5159DF8}" type="parTrans" cxnId="{8CDF08BE-F02A-42D4-8F98-91927070CB60}">
      <dgm:prSet/>
      <dgm:spPr/>
      <dgm:t>
        <a:bodyPr/>
        <a:lstStyle/>
        <a:p>
          <a:endParaRPr lang="en-US"/>
        </a:p>
      </dgm:t>
    </dgm:pt>
    <dgm:pt modelId="{A8B403C6-F261-424C-925E-A93DD25860C4}" type="sibTrans" cxnId="{8CDF08BE-F02A-42D4-8F98-91927070CB60}">
      <dgm:prSet/>
      <dgm:spPr/>
      <dgm:t>
        <a:bodyPr/>
        <a:lstStyle/>
        <a:p>
          <a:endParaRPr lang="en-US"/>
        </a:p>
      </dgm:t>
    </dgm:pt>
    <dgm:pt modelId="{1F3680F6-05C5-4E34-9A8E-F6FA72E66B3B}" type="pres">
      <dgm:prSet presAssocID="{4418D0EB-34A5-4D27-A643-D1C97642CAF5}" presName="Name0" presStyleCnt="0">
        <dgm:presLayoutVars>
          <dgm:chMax val="7"/>
          <dgm:chPref val="7"/>
          <dgm:dir/>
        </dgm:presLayoutVars>
      </dgm:prSet>
      <dgm:spPr/>
      <dgm:t>
        <a:bodyPr/>
        <a:lstStyle/>
        <a:p>
          <a:endParaRPr lang="en-US"/>
        </a:p>
      </dgm:t>
    </dgm:pt>
    <dgm:pt modelId="{74AF4534-D7A6-4F84-A6C6-E7F222414827}" type="pres">
      <dgm:prSet presAssocID="{4418D0EB-34A5-4D27-A643-D1C97642CAF5}" presName="Name1" presStyleCnt="0"/>
      <dgm:spPr/>
    </dgm:pt>
    <dgm:pt modelId="{5A3B3BA0-E683-4B1F-9804-A921ADA1C680}" type="pres">
      <dgm:prSet presAssocID="{4418D0EB-34A5-4D27-A643-D1C97642CAF5}" presName="cycle" presStyleCnt="0"/>
      <dgm:spPr/>
    </dgm:pt>
    <dgm:pt modelId="{153B2172-20A9-49C6-BF1C-6791B4ABC22A}" type="pres">
      <dgm:prSet presAssocID="{4418D0EB-34A5-4D27-A643-D1C97642CAF5}" presName="srcNode" presStyleLbl="node1" presStyleIdx="0" presStyleCnt="6"/>
      <dgm:spPr/>
    </dgm:pt>
    <dgm:pt modelId="{C501950B-1D28-42DD-A9BA-4CA0D4D42F53}" type="pres">
      <dgm:prSet presAssocID="{4418D0EB-34A5-4D27-A643-D1C97642CAF5}" presName="conn" presStyleLbl="parChTrans1D2" presStyleIdx="0" presStyleCnt="1"/>
      <dgm:spPr/>
      <dgm:t>
        <a:bodyPr/>
        <a:lstStyle/>
        <a:p>
          <a:endParaRPr lang="en-US"/>
        </a:p>
      </dgm:t>
    </dgm:pt>
    <dgm:pt modelId="{867EEC62-ED0F-4E75-9A83-3361428D2E77}" type="pres">
      <dgm:prSet presAssocID="{4418D0EB-34A5-4D27-A643-D1C97642CAF5}" presName="extraNode" presStyleLbl="node1" presStyleIdx="0" presStyleCnt="6"/>
      <dgm:spPr/>
    </dgm:pt>
    <dgm:pt modelId="{9F7D0C60-D984-4AD9-8588-1E92E2C80902}" type="pres">
      <dgm:prSet presAssocID="{4418D0EB-34A5-4D27-A643-D1C97642CAF5}" presName="dstNode" presStyleLbl="node1" presStyleIdx="0" presStyleCnt="6"/>
      <dgm:spPr/>
    </dgm:pt>
    <dgm:pt modelId="{EF250410-427E-45EF-B2B1-A0FBA8EFBBC8}" type="pres">
      <dgm:prSet presAssocID="{726D2002-7824-41F0-B466-7AC21AE2FCDB}" presName="text_1" presStyleLbl="node1" presStyleIdx="0" presStyleCnt="6">
        <dgm:presLayoutVars>
          <dgm:bulletEnabled val="1"/>
        </dgm:presLayoutVars>
      </dgm:prSet>
      <dgm:spPr/>
      <dgm:t>
        <a:bodyPr/>
        <a:lstStyle/>
        <a:p>
          <a:endParaRPr lang="en-US"/>
        </a:p>
      </dgm:t>
    </dgm:pt>
    <dgm:pt modelId="{A254607E-8D7C-42B9-9615-9032CDFA8434}" type="pres">
      <dgm:prSet presAssocID="{726D2002-7824-41F0-B466-7AC21AE2FCDB}" presName="accent_1" presStyleCnt="0"/>
      <dgm:spPr/>
    </dgm:pt>
    <dgm:pt modelId="{0A15CFE5-E851-4EFD-B1ED-8A0682CE5562}" type="pres">
      <dgm:prSet presAssocID="{726D2002-7824-41F0-B466-7AC21AE2FCDB}" presName="accentRepeatNode" presStyleLbl="solidFgAcc1" presStyleIdx="0" presStyleCnt="6"/>
      <dgm:spPr/>
    </dgm:pt>
    <dgm:pt modelId="{50F7120C-47F1-49D0-96E3-A45E5E8C693B}" type="pres">
      <dgm:prSet presAssocID="{AFAE3491-C380-4AEC-BA05-9858A3894C0D}" presName="text_2" presStyleLbl="node1" presStyleIdx="1" presStyleCnt="6">
        <dgm:presLayoutVars>
          <dgm:bulletEnabled val="1"/>
        </dgm:presLayoutVars>
      </dgm:prSet>
      <dgm:spPr/>
      <dgm:t>
        <a:bodyPr/>
        <a:lstStyle/>
        <a:p>
          <a:endParaRPr lang="en-US"/>
        </a:p>
      </dgm:t>
    </dgm:pt>
    <dgm:pt modelId="{A9D140A1-5DF0-4150-AD33-A3FC5DCE0522}" type="pres">
      <dgm:prSet presAssocID="{AFAE3491-C380-4AEC-BA05-9858A3894C0D}" presName="accent_2" presStyleCnt="0"/>
      <dgm:spPr/>
    </dgm:pt>
    <dgm:pt modelId="{9DE2F913-229F-4393-8E7B-23285A5F55DA}" type="pres">
      <dgm:prSet presAssocID="{AFAE3491-C380-4AEC-BA05-9858A3894C0D}" presName="accentRepeatNode" presStyleLbl="solidFgAcc1" presStyleIdx="1" presStyleCnt="6"/>
      <dgm:spPr/>
    </dgm:pt>
    <dgm:pt modelId="{13176C86-D85C-49AF-827C-6C35FCDCB384}" type="pres">
      <dgm:prSet presAssocID="{B0C8CC30-8221-4CF7-BB46-0F910368CA74}" presName="text_3" presStyleLbl="node1" presStyleIdx="2" presStyleCnt="6">
        <dgm:presLayoutVars>
          <dgm:bulletEnabled val="1"/>
        </dgm:presLayoutVars>
      </dgm:prSet>
      <dgm:spPr/>
      <dgm:t>
        <a:bodyPr/>
        <a:lstStyle/>
        <a:p>
          <a:endParaRPr lang="en-US"/>
        </a:p>
      </dgm:t>
    </dgm:pt>
    <dgm:pt modelId="{F7A97350-42B6-4660-BBAC-618D329DFE76}" type="pres">
      <dgm:prSet presAssocID="{B0C8CC30-8221-4CF7-BB46-0F910368CA74}" presName="accent_3" presStyleCnt="0"/>
      <dgm:spPr/>
    </dgm:pt>
    <dgm:pt modelId="{A0438778-9C0D-4C47-BBB4-303AE7B0BAEB}" type="pres">
      <dgm:prSet presAssocID="{B0C8CC30-8221-4CF7-BB46-0F910368CA74}" presName="accentRepeatNode" presStyleLbl="solidFgAcc1" presStyleIdx="2" presStyleCnt="6"/>
      <dgm:spPr/>
    </dgm:pt>
    <dgm:pt modelId="{0CD4B967-1CF9-47FA-9F3C-408BFE8A364B}" type="pres">
      <dgm:prSet presAssocID="{22566B7C-435A-49DE-A988-425BD0DC8CF0}" presName="text_4" presStyleLbl="node1" presStyleIdx="3" presStyleCnt="6">
        <dgm:presLayoutVars>
          <dgm:bulletEnabled val="1"/>
        </dgm:presLayoutVars>
      </dgm:prSet>
      <dgm:spPr/>
      <dgm:t>
        <a:bodyPr/>
        <a:lstStyle/>
        <a:p>
          <a:endParaRPr lang="en-US"/>
        </a:p>
      </dgm:t>
    </dgm:pt>
    <dgm:pt modelId="{1E2EAC7A-3D66-49CE-8ECA-D34093EA2526}" type="pres">
      <dgm:prSet presAssocID="{22566B7C-435A-49DE-A988-425BD0DC8CF0}" presName="accent_4" presStyleCnt="0"/>
      <dgm:spPr/>
    </dgm:pt>
    <dgm:pt modelId="{4F70DED7-0647-41A8-9654-34603B4382D7}" type="pres">
      <dgm:prSet presAssocID="{22566B7C-435A-49DE-A988-425BD0DC8CF0}" presName="accentRepeatNode" presStyleLbl="solidFgAcc1" presStyleIdx="3" presStyleCnt="6"/>
      <dgm:spPr/>
    </dgm:pt>
    <dgm:pt modelId="{55FF05D9-C47D-4920-8ABE-62C02157203A}" type="pres">
      <dgm:prSet presAssocID="{44ABCB6E-53F8-4264-A17F-695061332E39}" presName="text_5" presStyleLbl="node1" presStyleIdx="4" presStyleCnt="6">
        <dgm:presLayoutVars>
          <dgm:bulletEnabled val="1"/>
        </dgm:presLayoutVars>
      </dgm:prSet>
      <dgm:spPr/>
      <dgm:t>
        <a:bodyPr/>
        <a:lstStyle/>
        <a:p>
          <a:endParaRPr lang="en-US"/>
        </a:p>
      </dgm:t>
    </dgm:pt>
    <dgm:pt modelId="{7C955872-B369-4185-9753-739C8707DC88}" type="pres">
      <dgm:prSet presAssocID="{44ABCB6E-53F8-4264-A17F-695061332E39}" presName="accent_5" presStyleCnt="0"/>
      <dgm:spPr/>
    </dgm:pt>
    <dgm:pt modelId="{A9B3E174-716B-4DAC-876B-DE7E762F0538}" type="pres">
      <dgm:prSet presAssocID="{44ABCB6E-53F8-4264-A17F-695061332E39}" presName="accentRepeatNode" presStyleLbl="solidFgAcc1" presStyleIdx="4" presStyleCnt="6"/>
      <dgm:spPr/>
    </dgm:pt>
    <dgm:pt modelId="{74F25B8A-0872-4ADF-BB97-DE164E74A6FC}" type="pres">
      <dgm:prSet presAssocID="{FD37D16F-EED4-474C-ADD2-2CB601318BD2}" presName="text_6" presStyleLbl="node1" presStyleIdx="5" presStyleCnt="6">
        <dgm:presLayoutVars>
          <dgm:bulletEnabled val="1"/>
        </dgm:presLayoutVars>
      </dgm:prSet>
      <dgm:spPr/>
      <dgm:t>
        <a:bodyPr/>
        <a:lstStyle/>
        <a:p>
          <a:endParaRPr lang="en-US"/>
        </a:p>
      </dgm:t>
    </dgm:pt>
    <dgm:pt modelId="{94BAFA75-9DE9-4D62-965D-2250A87A4F92}" type="pres">
      <dgm:prSet presAssocID="{FD37D16F-EED4-474C-ADD2-2CB601318BD2}" presName="accent_6" presStyleCnt="0"/>
      <dgm:spPr/>
    </dgm:pt>
    <dgm:pt modelId="{3C5AF097-FC4C-422B-9367-0DE48AD59D1A}" type="pres">
      <dgm:prSet presAssocID="{FD37D16F-EED4-474C-ADD2-2CB601318BD2}" presName="accentRepeatNode" presStyleLbl="solidFgAcc1" presStyleIdx="5" presStyleCnt="6"/>
      <dgm:spPr/>
    </dgm:pt>
  </dgm:ptLst>
  <dgm:cxnLst>
    <dgm:cxn modelId="{F914991C-761C-48DA-ABC3-30DF6FBB4B16}" type="presOf" srcId="{22566B7C-435A-49DE-A988-425BD0DC8CF0}" destId="{0CD4B967-1CF9-47FA-9F3C-408BFE8A364B}" srcOrd="0" destOrd="0" presId="urn:microsoft.com/office/officeart/2008/layout/VerticalCurvedList"/>
    <dgm:cxn modelId="{24E61FA6-86CF-4FE4-8744-304AC54EF67F}" srcId="{4418D0EB-34A5-4D27-A643-D1C97642CAF5}" destId="{726D2002-7824-41F0-B466-7AC21AE2FCDB}" srcOrd="0" destOrd="0" parTransId="{73919B77-FD1C-4C88-B939-400606E76F74}" sibTransId="{3C336CD0-2D0E-410F-8394-7EB148827095}"/>
    <dgm:cxn modelId="{90599AD3-3370-46AB-8C99-51EECE27F0A6}" srcId="{4418D0EB-34A5-4D27-A643-D1C97642CAF5}" destId="{AFAE3491-C380-4AEC-BA05-9858A3894C0D}" srcOrd="1" destOrd="0" parTransId="{BB0C58D4-B8C6-4C98-ABAA-A5C80FB60F14}" sibTransId="{D3883F22-CF66-45F0-91DA-4ED47C01C204}"/>
    <dgm:cxn modelId="{E706F3AE-7DF5-4EB3-982E-A2022C0E6B6E}" type="presOf" srcId="{4418D0EB-34A5-4D27-A643-D1C97642CAF5}" destId="{1F3680F6-05C5-4E34-9A8E-F6FA72E66B3B}" srcOrd="0" destOrd="0" presId="urn:microsoft.com/office/officeart/2008/layout/VerticalCurvedList"/>
    <dgm:cxn modelId="{FFA94913-F5E7-4668-A9F9-B57BA43906F3}" srcId="{4418D0EB-34A5-4D27-A643-D1C97642CAF5}" destId="{B0C8CC30-8221-4CF7-BB46-0F910368CA74}" srcOrd="2" destOrd="0" parTransId="{761FE592-5C87-477E-B0A0-0262708E381C}" sibTransId="{5A61F003-39D2-4C9E-85C7-9A8ABD776AA9}"/>
    <dgm:cxn modelId="{DECA0155-CDB8-415C-AA0E-BE887F937804}" type="presOf" srcId="{FD37D16F-EED4-474C-ADD2-2CB601318BD2}" destId="{74F25B8A-0872-4ADF-BB97-DE164E74A6FC}" srcOrd="0" destOrd="0" presId="urn:microsoft.com/office/officeart/2008/layout/VerticalCurvedList"/>
    <dgm:cxn modelId="{FD44749D-3FDD-4239-9B23-89E230C6D84C}" type="presOf" srcId="{44ABCB6E-53F8-4264-A17F-695061332E39}" destId="{55FF05D9-C47D-4920-8ABE-62C02157203A}" srcOrd="0" destOrd="0" presId="urn:microsoft.com/office/officeart/2008/layout/VerticalCurvedList"/>
    <dgm:cxn modelId="{4EE725E7-7F8C-4C02-8443-D9D7E52F6E52}" srcId="{4418D0EB-34A5-4D27-A643-D1C97642CAF5}" destId="{44ABCB6E-53F8-4264-A17F-695061332E39}" srcOrd="4" destOrd="0" parTransId="{5E88626D-39F2-47EB-BEE7-2A92E5F66C37}" sibTransId="{5598AA75-77BF-4119-B6C8-3D98F9F51036}"/>
    <dgm:cxn modelId="{6D56C9B8-76E4-485B-BF51-C893432D0221}" srcId="{4418D0EB-34A5-4D27-A643-D1C97642CAF5}" destId="{22566B7C-435A-49DE-A988-425BD0DC8CF0}" srcOrd="3" destOrd="0" parTransId="{3DFD2079-AAAA-47A0-861D-04F8475F7549}" sibTransId="{E9285DB0-788E-429D-A86D-98C260A74891}"/>
    <dgm:cxn modelId="{02BAF8B7-48B9-49CC-AC71-5470C3FE1A95}" type="presOf" srcId="{AFAE3491-C380-4AEC-BA05-9858A3894C0D}" destId="{50F7120C-47F1-49D0-96E3-A45E5E8C693B}" srcOrd="0" destOrd="0" presId="urn:microsoft.com/office/officeart/2008/layout/VerticalCurvedList"/>
    <dgm:cxn modelId="{8CDF08BE-F02A-42D4-8F98-91927070CB60}" srcId="{4418D0EB-34A5-4D27-A643-D1C97642CAF5}" destId="{FD37D16F-EED4-474C-ADD2-2CB601318BD2}" srcOrd="5" destOrd="0" parTransId="{51E62B6C-84DF-4F57-B967-6C76D5159DF8}" sibTransId="{A8B403C6-F261-424C-925E-A93DD25860C4}"/>
    <dgm:cxn modelId="{65DD5CE3-88DB-437A-A004-A61430495B58}" type="presOf" srcId="{3C336CD0-2D0E-410F-8394-7EB148827095}" destId="{C501950B-1D28-42DD-A9BA-4CA0D4D42F53}" srcOrd="0" destOrd="0" presId="urn:microsoft.com/office/officeart/2008/layout/VerticalCurvedList"/>
    <dgm:cxn modelId="{FA3EAC6C-9D68-4F6A-81C6-91189CC18957}" type="presOf" srcId="{726D2002-7824-41F0-B466-7AC21AE2FCDB}" destId="{EF250410-427E-45EF-B2B1-A0FBA8EFBBC8}" srcOrd="0" destOrd="0" presId="urn:microsoft.com/office/officeart/2008/layout/VerticalCurvedList"/>
    <dgm:cxn modelId="{42CEB7C0-DF9C-4828-A841-5F44841E88E2}" type="presOf" srcId="{B0C8CC30-8221-4CF7-BB46-0F910368CA74}" destId="{13176C86-D85C-49AF-827C-6C35FCDCB384}" srcOrd="0" destOrd="0" presId="urn:microsoft.com/office/officeart/2008/layout/VerticalCurvedList"/>
    <dgm:cxn modelId="{0E6A2D5B-934E-4A68-914E-CA14F9FDBF51}" type="presParOf" srcId="{1F3680F6-05C5-4E34-9A8E-F6FA72E66B3B}" destId="{74AF4534-D7A6-4F84-A6C6-E7F222414827}" srcOrd="0" destOrd="0" presId="urn:microsoft.com/office/officeart/2008/layout/VerticalCurvedList"/>
    <dgm:cxn modelId="{D21F7E2F-B0DA-4FB7-8182-DA58061B48CF}" type="presParOf" srcId="{74AF4534-D7A6-4F84-A6C6-E7F222414827}" destId="{5A3B3BA0-E683-4B1F-9804-A921ADA1C680}" srcOrd="0" destOrd="0" presId="urn:microsoft.com/office/officeart/2008/layout/VerticalCurvedList"/>
    <dgm:cxn modelId="{AF1156FE-C7B9-48FE-83D2-04FC67427243}" type="presParOf" srcId="{5A3B3BA0-E683-4B1F-9804-A921ADA1C680}" destId="{153B2172-20A9-49C6-BF1C-6791B4ABC22A}" srcOrd="0" destOrd="0" presId="urn:microsoft.com/office/officeart/2008/layout/VerticalCurvedList"/>
    <dgm:cxn modelId="{3CFF58BA-1129-4463-AAB4-043D816F491E}" type="presParOf" srcId="{5A3B3BA0-E683-4B1F-9804-A921ADA1C680}" destId="{C501950B-1D28-42DD-A9BA-4CA0D4D42F53}" srcOrd="1" destOrd="0" presId="urn:microsoft.com/office/officeart/2008/layout/VerticalCurvedList"/>
    <dgm:cxn modelId="{E8921325-EE36-489D-BA48-7629D3802228}" type="presParOf" srcId="{5A3B3BA0-E683-4B1F-9804-A921ADA1C680}" destId="{867EEC62-ED0F-4E75-9A83-3361428D2E77}" srcOrd="2" destOrd="0" presId="urn:microsoft.com/office/officeart/2008/layout/VerticalCurvedList"/>
    <dgm:cxn modelId="{4E37C0EE-2F7B-45E0-893A-65E7959A5F02}" type="presParOf" srcId="{5A3B3BA0-E683-4B1F-9804-A921ADA1C680}" destId="{9F7D0C60-D984-4AD9-8588-1E92E2C80902}" srcOrd="3" destOrd="0" presId="urn:microsoft.com/office/officeart/2008/layout/VerticalCurvedList"/>
    <dgm:cxn modelId="{B3FA5D4B-1145-4B18-8BEB-1E789D395E0E}" type="presParOf" srcId="{74AF4534-D7A6-4F84-A6C6-E7F222414827}" destId="{EF250410-427E-45EF-B2B1-A0FBA8EFBBC8}" srcOrd="1" destOrd="0" presId="urn:microsoft.com/office/officeart/2008/layout/VerticalCurvedList"/>
    <dgm:cxn modelId="{A4CC7C38-0432-43BE-8394-1E3836FAC306}" type="presParOf" srcId="{74AF4534-D7A6-4F84-A6C6-E7F222414827}" destId="{A254607E-8D7C-42B9-9615-9032CDFA8434}" srcOrd="2" destOrd="0" presId="urn:microsoft.com/office/officeart/2008/layout/VerticalCurvedList"/>
    <dgm:cxn modelId="{4DAB2E2D-71F5-499D-8B27-F972C0523F0C}" type="presParOf" srcId="{A254607E-8D7C-42B9-9615-9032CDFA8434}" destId="{0A15CFE5-E851-4EFD-B1ED-8A0682CE5562}" srcOrd="0" destOrd="0" presId="urn:microsoft.com/office/officeart/2008/layout/VerticalCurvedList"/>
    <dgm:cxn modelId="{2ACCE76A-91C6-4207-8F6D-186B34398369}" type="presParOf" srcId="{74AF4534-D7A6-4F84-A6C6-E7F222414827}" destId="{50F7120C-47F1-49D0-96E3-A45E5E8C693B}" srcOrd="3" destOrd="0" presId="urn:microsoft.com/office/officeart/2008/layout/VerticalCurvedList"/>
    <dgm:cxn modelId="{5158947D-B17F-4887-BA62-09A1842F3F4F}" type="presParOf" srcId="{74AF4534-D7A6-4F84-A6C6-E7F222414827}" destId="{A9D140A1-5DF0-4150-AD33-A3FC5DCE0522}" srcOrd="4" destOrd="0" presId="urn:microsoft.com/office/officeart/2008/layout/VerticalCurvedList"/>
    <dgm:cxn modelId="{3E2DCB94-F400-478B-BCED-9D2271E0B9D7}" type="presParOf" srcId="{A9D140A1-5DF0-4150-AD33-A3FC5DCE0522}" destId="{9DE2F913-229F-4393-8E7B-23285A5F55DA}" srcOrd="0" destOrd="0" presId="urn:microsoft.com/office/officeart/2008/layout/VerticalCurvedList"/>
    <dgm:cxn modelId="{B4C641DF-E419-4892-AB1F-CFC532EAC722}" type="presParOf" srcId="{74AF4534-D7A6-4F84-A6C6-E7F222414827}" destId="{13176C86-D85C-49AF-827C-6C35FCDCB384}" srcOrd="5" destOrd="0" presId="urn:microsoft.com/office/officeart/2008/layout/VerticalCurvedList"/>
    <dgm:cxn modelId="{356783D9-421D-4DC7-B0DE-42B0810D78D5}" type="presParOf" srcId="{74AF4534-D7A6-4F84-A6C6-E7F222414827}" destId="{F7A97350-42B6-4660-BBAC-618D329DFE76}" srcOrd="6" destOrd="0" presId="urn:microsoft.com/office/officeart/2008/layout/VerticalCurvedList"/>
    <dgm:cxn modelId="{8014A67A-33F5-428E-9E6C-1796C013A5D4}" type="presParOf" srcId="{F7A97350-42B6-4660-BBAC-618D329DFE76}" destId="{A0438778-9C0D-4C47-BBB4-303AE7B0BAEB}" srcOrd="0" destOrd="0" presId="urn:microsoft.com/office/officeart/2008/layout/VerticalCurvedList"/>
    <dgm:cxn modelId="{CF8DF411-95C7-44B4-A70D-CE2A5FE9DB47}" type="presParOf" srcId="{74AF4534-D7A6-4F84-A6C6-E7F222414827}" destId="{0CD4B967-1CF9-47FA-9F3C-408BFE8A364B}" srcOrd="7" destOrd="0" presId="urn:microsoft.com/office/officeart/2008/layout/VerticalCurvedList"/>
    <dgm:cxn modelId="{B245FD9F-A4BC-422C-99B5-AC43C05597A8}" type="presParOf" srcId="{74AF4534-D7A6-4F84-A6C6-E7F222414827}" destId="{1E2EAC7A-3D66-49CE-8ECA-D34093EA2526}" srcOrd="8" destOrd="0" presId="urn:microsoft.com/office/officeart/2008/layout/VerticalCurvedList"/>
    <dgm:cxn modelId="{BF153401-6BBD-47B5-9360-11CB38130C28}" type="presParOf" srcId="{1E2EAC7A-3D66-49CE-8ECA-D34093EA2526}" destId="{4F70DED7-0647-41A8-9654-34603B4382D7}" srcOrd="0" destOrd="0" presId="urn:microsoft.com/office/officeart/2008/layout/VerticalCurvedList"/>
    <dgm:cxn modelId="{91E5336A-E688-47F1-9E04-F3AAF0721601}" type="presParOf" srcId="{74AF4534-D7A6-4F84-A6C6-E7F222414827}" destId="{55FF05D9-C47D-4920-8ABE-62C02157203A}" srcOrd="9" destOrd="0" presId="urn:microsoft.com/office/officeart/2008/layout/VerticalCurvedList"/>
    <dgm:cxn modelId="{647BD7F5-9948-4D76-B54F-056DAFC81F5A}" type="presParOf" srcId="{74AF4534-D7A6-4F84-A6C6-E7F222414827}" destId="{7C955872-B369-4185-9753-739C8707DC88}" srcOrd="10" destOrd="0" presId="urn:microsoft.com/office/officeart/2008/layout/VerticalCurvedList"/>
    <dgm:cxn modelId="{C6142FDD-D4CF-42DC-8F3D-7B2850917338}" type="presParOf" srcId="{7C955872-B369-4185-9753-739C8707DC88}" destId="{A9B3E174-716B-4DAC-876B-DE7E762F0538}" srcOrd="0" destOrd="0" presId="urn:microsoft.com/office/officeart/2008/layout/VerticalCurvedList"/>
    <dgm:cxn modelId="{DC5EAA23-9C09-4CBF-A418-90F3874D654C}" type="presParOf" srcId="{74AF4534-D7A6-4F84-A6C6-E7F222414827}" destId="{74F25B8A-0872-4ADF-BB97-DE164E74A6FC}" srcOrd="11" destOrd="0" presId="urn:microsoft.com/office/officeart/2008/layout/VerticalCurvedList"/>
    <dgm:cxn modelId="{A98D90F2-A1CA-4687-8B29-4B68F6F824AA}" type="presParOf" srcId="{74AF4534-D7A6-4F84-A6C6-E7F222414827}" destId="{94BAFA75-9DE9-4D62-965D-2250A87A4F92}" srcOrd="12" destOrd="0" presId="urn:microsoft.com/office/officeart/2008/layout/VerticalCurvedList"/>
    <dgm:cxn modelId="{D95A0AC5-E847-41D5-9726-978F25C9A6D9}" type="presParOf" srcId="{94BAFA75-9DE9-4D62-965D-2250A87A4F92}" destId="{3C5AF097-FC4C-422B-9367-0DE48AD59D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1950B-1D28-42DD-A9BA-4CA0D4D42F53}">
      <dsp:nvSpPr>
        <dsp:cNvPr id="0" name=""/>
        <dsp:cNvSpPr/>
      </dsp:nvSpPr>
      <dsp:spPr>
        <a:xfrm>
          <a:off x="-5513922" y="-844209"/>
          <a:ext cx="6565219" cy="6565219"/>
        </a:xfrm>
        <a:prstGeom prst="blockArc">
          <a:avLst>
            <a:gd name="adj1" fmla="val 18900000"/>
            <a:gd name="adj2" fmla="val 2700000"/>
            <a:gd name="adj3" fmla="val 329"/>
          </a:avLst>
        </a:pr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50410-427E-45EF-B2B1-A0FBA8EFBBC8}">
      <dsp:nvSpPr>
        <dsp:cNvPr id="0" name=""/>
        <dsp:cNvSpPr/>
      </dsp:nvSpPr>
      <dsp:spPr>
        <a:xfrm>
          <a:off x="391858" y="256812"/>
          <a:ext cx="10512917" cy="513429"/>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Supporting Documentation=Narrative + 3 additional:</a:t>
          </a:r>
          <a:endParaRPr lang="en-US" sz="2800" b="1" kern="1200" dirty="0">
            <a:solidFill>
              <a:schemeClr val="tx1"/>
            </a:solidFill>
          </a:endParaRPr>
        </a:p>
      </dsp:txBody>
      <dsp:txXfrm>
        <a:off x="391858" y="256812"/>
        <a:ext cx="10512917" cy="513429"/>
      </dsp:txXfrm>
    </dsp:sp>
    <dsp:sp modelId="{0A15CFE5-E851-4EFD-B1ED-8A0682CE5562}">
      <dsp:nvSpPr>
        <dsp:cNvPr id="0" name=""/>
        <dsp:cNvSpPr/>
      </dsp:nvSpPr>
      <dsp:spPr>
        <a:xfrm>
          <a:off x="70964" y="192633"/>
          <a:ext cx="641786" cy="641786"/>
        </a:xfrm>
        <a:prstGeom prst="ellipse">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7120C-47F1-49D0-96E3-A45E5E8C693B}">
      <dsp:nvSpPr>
        <dsp:cNvPr id="0" name=""/>
        <dsp:cNvSpPr/>
      </dsp:nvSpPr>
      <dsp:spPr>
        <a:xfrm>
          <a:off x="814189" y="1026859"/>
          <a:ext cx="10090586" cy="513429"/>
        </a:xfrm>
        <a:prstGeom prst="rect">
          <a:avLst/>
        </a:prstGeom>
        <a:solidFill>
          <a:schemeClr val="accent3">
            <a:hueOff val="2198800"/>
            <a:satOff val="-1589"/>
            <a:lumOff val="58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Labor Market Information (LMI) &amp; Analysis</a:t>
          </a:r>
          <a:endParaRPr lang="en-US" sz="2800" kern="1200" dirty="0"/>
        </a:p>
      </dsp:txBody>
      <dsp:txXfrm>
        <a:off x="814189" y="1026859"/>
        <a:ext cx="10090586" cy="513429"/>
      </dsp:txXfrm>
    </dsp:sp>
    <dsp:sp modelId="{9DE2F913-229F-4393-8E7B-23285A5F55DA}">
      <dsp:nvSpPr>
        <dsp:cNvPr id="0" name=""/>
        <dsp:cNvSpPr/>
      </dsp:nvSpPr>
      <dsp:spPr>
        <a:xfrm>
          <a:off x="493295" y="962680"/>
          <a:ext cx="641786" cy="641786"/>
        </a:xfrm>
        <a:prstGeom prst="ellipse">
          <a:avLst/>
        </a:prstGeom>
        <a:solidFill>
          <a:schemeClr val="lt1">
            <a:hueOff val="0"/>
            <a:satOff val="0"/>
            <a:lumOff val="0"/>
            <a:alphaOff val="0"/>
          </a:schemeClr>
        </a:solidFill>
        <a:ln w="26425" cap="flat" cmpd="sng" algn="ctr">
          <a:solidFill>
            <a:schemeClr val="accent3">
              <a:hueOff val="2198800"/>
              <a:satOff val="-1589"/>
              <a:lumOff val="588"/>
              <a:alphaOff val="0"/>
            </a:schemeClr>
          </a:solidFill>
          <a:prstDash val="solid"/>
        </a:ln>
        <a:effectLst/>
      </dsp:spPr>
      <dsp:style>
        <a:lnRef idx="2">
          <a:scrgbClr r="0" g="0" b="0"/>
        </a:lnRef>
        <a:fillRef idx="1">
          <a:scrgbClr r="0" g="0" b="0"/>
        </a:fillRef>
        <a:effectRef idx="0">
          <a:scrgbClr r="0" g="0" b="0"/>
        </a:effectRef>
        <a:fontRef idx="minor"/>
      </dsp:style>
    </dsp:sp>
    <dsp:sp modelId="{13176C86-D85C-49AF-827C-6C35FCDCB384}">
      <dsp:nvSpPr>
        <dsp:cNvPr id="0" name=""/>
        <dsp:cNvSpPr/>
      </dsp:nvSpPr>
      <dsp:spPr>
        <a:xfrm>
          <a:off x="1007310" y="1796905"/>
          <a:ext cx="9897465" cy="513429"/>
        </a:xfrm>
        <a:prstGeom prst="rect">
          <a:avLst/>
        </a:prstGeom>
        <a:solidFill>
          <a:schemeClr val="accent3">
            <a:hueOff val="4397600"/>
            <a:satOff val="-3177"/>
            <a:lumOff val="117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Regional Consortia Recommendation </a:t>
          </a:r>
          <a:endParaRPr lang="en-US" sz="2800" kern="1200" dirty="0"/>
        </a:p>
      </dsp:txBody>
      <dsp:txXfrm>
        <a:off x="1007310" y="1796905"/>
        <a:ext cx="9897465" cy="513429"/>
      </dsp:txXfrm>
    </dsp:sp>
    <dsp:sp modelId="{A0438778-9C0D-4C47-BBB4-303AE7B0BAEB}">
      <dsp:nvSpPr>
        <dsp:cNvPr id="0" name=""/>
        <dsp:cNvSpPr/>
      </dsp:nvSpPr>
      <dsp:spPr>
        <a:xfrm>
          <a:off x="686417" y="1732727"/>
          <a:ext cx="641786" cy="641786"/>
        </a:xfrm>
        <a:prstGeom prst="ellipse">
          <a:avLst/>
        </a:prstGeom>
        <a:solidFill>
          <a:schemeClr val="lt1">
            <a:hueOff val="0"/>
            <a:satOff val="0"/>
            <a:lumOff val="0"/>
            <a:alphaOff val="0"/>
          </a:schemeClr>
        </a:solidFill>
        <a:ln w="26425" cap="flat" cmpd="sng" algn="ctr">
          <a:solidFill>
            <a:schemeClr val="accent3">
              <a:hueOff val="4397600"/>
              <a:satOff val="-3177"/>
              <a:lumOff val="1176"/>
              <a:alphaOff val="0"/>
            </a:schemeClr>
          </a:solidFill>
          <a:prstDash val="solid"/>
        </a:ln>
        <a:effectLst/>
      </dsp:spPr>
      <dsp:style>
        <a:lnRef idx="2">
          <a:scrgbClr r="0" g="0" b="0"/>
        </a:lnRef>
        <a:fillRef idx="1">
          <a:scrgbClr r="0" g="0" b="0"/>
        </a:fillRef>
        <a:effectRef idx="0">
          <a:scrgbClr r="0" g="0" b="0"/>
        </a:effectRef>
        <a:fontRef idx="minor"/>
      </dsp:style>
    </dsp:sp>
    <dsp:sp modelId="{0CD4B967-1CF9-47FA-9F3C-408BFE8A364B}">
      <dsp:nvSpPr>
        <dsp:cNvPr id="0" name=""/>
        <dsp:cNvSpPr/>
      </dsp:nvSpPr>
      <dsp:spPr>
        <a:xfrm>
          <a:off x="1007310" y="2566464"/>
          <a:ext cx="9897465" cy="513429"/>
        </a:xfrm>
        <a:prstGeom prst="rect">
          <a:avLst/>
        </a:prstGeom>
        <a:solidFill>
          <a:schemeClr val="accent3">
            <a:hueOff val="6596401"/>
            <a:satOff val="-4766"/>
            <a:lumOff val="176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Advisory Committee Recommendation</a:t>
          </a:r>
          <a:endParaRPr lang="en-US" sz="2800" kern="1200" dirty="0"/>
        </a:p>
      </dsp:txBody>
      <dsp:txXfrm>
        <a:off x="1007310" y="2566464"/>
        <a:ext cx="9897465" cy="513429"/>
      </dsp:txXfrm>
    </dsp:sp>
    <dsp:sp modelId="{4F70DED7-0647-41A8-9654-34603B4382D7}">
      <dsp:nvSpPr>
        <dsp:cNvPr id="0" name=""/>
        <dsp:cNvSpPr/>
      </dsp:nvSpPr>
      <dsp:spPr>
        <a:xfrm>
          <a:off x="686417" y="2502286"/>
          <a:ext cx="641786" cy="641786"/>
        </a:xfrm>
        <a:prstGeom prst="ellipse">
          <a:avLst/>
        </a:prstGeom>
        <a:solidFill>
          <a:schemeClr val="lt1">
            <a:hueOff val="0"/>
            <a:satOff val="0"/>
            <a:lumOff val="0"/>
            <a:alphaOff val="0"/>
          </a:schemeClr>
        </a:solidFill>
        <a:ln w="26425" cap="flat" cmpd="sng" algn="ctr">
          <a:solidFill>
            <a:schemeClr val="accent3">
              <a:hueOff val="6596401"/>
              <a:satOff val="-4766"/>
              <a:lumOff val="1765"/>
              <a:alphaOff val="0"/>
            </a:schemeClr>
          </a:solidFill>
          <a:prstDash val="solid"/>
        </a:ln>
        <a:effectLst/>
      </dsp:spPr>
      <dsp:style>
        <a:lnRef idx="2">
          <a:scrgbClr r="0" g="0" b="0"/>
        </a:lnRef>
        <a:fillRef idx="1">
          <a:scrgbClr r="0" g="0" b="0"/>
        </a:fillRef>
        <a:effectRef idx="0">
          <a:scrgbClr r="0" g="0" b="0"/>
        </a:effectRef>
        <a:fontRef idx="minor"/>
      </dsp:style>
    </dsp:sp>
    <dsp:sp modelId="{55FF05D9-C47D-4920-8ABE-62C02157203A}">
      <dsp:nvSpPr>
        <dsp:cNvPr id="0" name=""/>
        <dsp:cNvSpPr/>
      </dsp:nvSpPr>
      <dsp:spPr>
        <a:xfrm>
          <a:off x="814189" y="3336511"/>
          <a:ext cx="10090586" cy="513429"/>
        </a:xfrm>
        <a:prstGeom prst="rect">
          <a:avLst/>
        </a:prstGeom>
        <a:solidFill>
          <a:schemeClr val="accent3">
            <a:hueOff val="8795200"/>
            <a:satOff val="-6354"/>
            <a:lumOff val="235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Program Review Date on the proposal must be:</a:t>
          </a:r>
          <a:endParaRPr lang="en-US" sz="2800" b="1" kern="1200" dirty="0">
            <a:solidFill>
              <a:schemeClr val="tx1"/>
            </a:solidFill>
          </a:endParaRPr>
        </a:p>
      </dsp:txBody>
      <dsp:txXfrm>
        <a:off x="814189" y="3336511"/>
        <a:ext cx="10090586" cy="513429"/>
      </dsp:txXfrm>
    </dsp:sp>
    <dsp:sp modelId="{A9B3E174-716B-4DAC-876B-DE7E762F0538}">
      <dsp:nvSpPr>
        <dsp:cNvPr id="0" name=""/>
        <dsp:cNvSpPr/>
      </dsp:nvSpPr>
      <dsp:spPr>
        <a:xfrm>
          <a:off x="493295" y="3272332"/>
          <a:ext cx="641786" cy="641786"/>
        </a:xfrm>
        <a:prstGeom prst="ellipse">
          <a:avLst/>
        </a:prstGeom>
        <a:solidFill>
          <a:schemeClr val="lt1">
            <a:hueOff val="0"/>
            <a:satOff val="0"/>
            <a:lumOff val="0"/>
            <a:alphaOff val="0"/>
          </a:schemeClr>
        </a:solidFill>
        <a:ln w="26425" cap="flat" cmpd="sng" algn="ctr">
          <a:solidFill>
            <a:schemeClr val="accent3">
              <a:hueOff val="8795200"/>
              <a:satOff val="-6354"/>
              <a:lumOff val="2353"/>
              <a:alphaOff val="0"/>
            </a:schemeClr>
          </a:solidFill>
          <a:prstDash val="solid"/>
        </a:ln>
        <a:effectLst/>
      </dsp:spPr>
      <dsp:style>
        <a:lnRef idx="2">
          <a:scrgbClr r="0" g="0" b="0"/>
        </a:lnRef>
        <a:fillRef idx="1">
          <a:scrgbClr r="0" g="0" b="0"/>
        </a:fillRef>
        <a:effectRef idx="0">
          <a:scrgbClr r="0" g="0" b="0"/>
        </a:effectRef>
        <a:fontRef idx="minor"/>
      </dsp:style>
    </dsp:sp>
    <dsp:sp modelId="{74F25B8A-0872-4ADF-BB97-DE164E74A6FC}">
      <dsp:nvSpPr>
        <dsp:cNvPr id="0" name=""/>
        <dsp:cNvSpPr/>
      </dsp:nvSpPr>
      <dsp:spPr>
        <a:xfrm>
          <a:off x="391858" y="4106558"/>
          <a:ext cx="10512917" cy="513429"/>
        </a:xfrm>
        <a:prstGeom prst="rect">
          <a:avLst/>
        </a:prstGeom>
        <a:solidFill>
          <a:schemeClr val="accent3">
            <a:hueOff val="10994000"/>
            <a:satOff val="-7943"/>
            <a:lumOff val="294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Every 2 years, per Education Code 78016</a:t>
          </a:r>
          <a:endParaRPr lang="en-US" sz="2800" kern="1200" dirty="0"/>
        </a:p>
      </dsp:txBody>
      <dsp:txXfrm>
        <a:off x="391858" y="4106558"/>
        <a:ext cx="10512917" cy="513429"/>
      </dsp:txXfrm>
    </dsp:sp>
    <dsp:sp modelId="{3C5AF097-FC4C-422B-9367-0DE48AD59D1A}">
      <dsp:nvSpPr>
        <dsp:cNvPr id="0" name=""/>
        <dsp:cNvSpPr/>
      </dsp:nvSpPr>
      <dsp:spPr>
        <a:xfrm>
          <a:off x="70964" y="4042379"/>
          <a:ext cx="641786" cy="641786"/>
        </a:xfrm>
        <a:prstGeom prst="ellipse">
          <a:avLst/>
        </a:prstGeom>
        <a:solidFill>
          <a:schemeClr val="lt1">
            <a:hueOff val="0"/>
            <a:satOff val="0"/>
            <a:lumOff val="0"/>
            <a:alphaOff val="0"/>
          </a:schemeClr>
        </a:solidFill>
        <a:ln w="26425" cap="flat" cmpd="sng" algn="ctr">
          <a:solidFill>
            <a:schemeClr val="accent3">
              <a:hueOff val="10994000"/>
              <a:satOff val="-7943"/>
              <a:lumOff val="294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6F2F9A-1800-B748-BE4F-3AF4543CD1CD}" type="datetimeFigureOut">
              <a:rPr lang="en-US" smtClean="0"/>
              <a:t>7/11/17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B6A65-386E-C040-8D7E-DE7F7798D9E3}" type="slidenum">
              <a:rPr lang="en-US" smtClean="0"/>
              <a:t>‹#›</a:t>
            </a:fld>
            <a:endParaRPr lang="en-US" dirty="0"/>
          </a:p>
        </p:txBody>
      </p:sp>
    </p:spTree>
    <p:extLst>
      <p:ext uri="{BB962C8B-B14F-4D97-AF65-F5344CB8AC3E}">
        <p14:creationId xmlns:p14="http://schemas.microsoft.com/office/powerpoint/2010/main" val="835991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7/11/17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r>
              <a:rPr lang="en-US" baseline="0" dirty="0" smtClean="0"/>
              <a:t> Temperature of the Room (Michael), Pass our Stickie Notes for Questions (Donna)</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dirty="0"/>
          </a:p>
        </p:txBody>
      </p:sp>
    </p:spTree>
    <p:extLst>
      <p:ext uri="{BB962C8B-B14F-4D97-AF65-F5344CB8AC3E}">
        <p14:creationId xmlns:p14="http://schemas.microsoft.com/office/powerpoint/2010/main" val="403991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dirty="0"/>
          </a:p>
        </p:txBody>
      </p:sp>
    </p:spTree>
    <p:extLst>
      <p:ext uri="{BB962C8B-B14F-4D97-AF65-F5344CB8AC3E}">
        <p14:creationId xmlns:p14="http://schemas.microsoft.com/office/powerpoint/2010/main" val="417765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5CA53794-D6D2-1749-A79D-7DB68B008333}" type="datetime1">
              <a:rPr lang="en-US" smtClean="0">
                <a:solidFill>
                  <a:prstClr val="black">
                    <a:tint val="75000"/>
                  </a:prstClr>
                </a:solidFill>
              </a:rPr>
              <a:t>7/11/17</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7/11/17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7/11/17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7/11/17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7/11/17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72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AF2EF-261F-C147-A0E0-D03A8BB5FF75}"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4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3"/>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7/11/17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C3DC8-B4B6-5A4B-ACA4-FBA8DCE05FCD}" type="datetime1">
              <a:rPr lang="en-US" smtClean="0"/>
              <a:t>7/11/17</a:t>
            </a:fld>
            <a:endParaRPr lang="en-US" dirty="0"/>
          </a:p>
        </p:txBody>
      </p:sp>
      <p:sp>
        <p:nvSpPr>
          <p:cNvPr id="5" name="Footer Placeholder 4"/>
          <p:cNvSpPr>
            <a:spLocks noGrp="1"/>
          </p:cNvSpPr>
          <p:nvPr>
            <p:ph type="ftr" sz="quarter" idx="11"/>
          </p:nvPr>
        </p:nvSpPr>
        <p:spPr/>
        <p:txBody>
          <a:bodyPr/>
          <a:lstStyle/>
          <a:p>
            <a:r>
              <a:rPr lang="en-US" dirty="0"/>
              <a:t>CTE Leadership Institute May 8 - 9, 2015 LaJolla, CA</a:t>
            </a:r>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4166745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7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700" b="0" kern="1200" dirty="0" smtClean="0">
                <a:solidFill>
                  <a:schemeClr val="tx2"/>
                </a:solidFill>
                <a:latin typeface="+mn-lt"/>
                <a:ea typeface="+mn-ea"/>
                <a:cs typeface="+mn-cs"/>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7/11/17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7/11/17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7/11/17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4"/>
            <a:ext cx="2852928" cy="4243615"/>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7/11/17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7/11/17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535BB8-85F4-5746-AB53-4CB85CDE18A8}" type="datetime1">
              <a:rPr lang="en-US" smtClean="0"/>
              <a:t>7/11/17</a:t>
            </a:fld>
            <a:endParaRPr lang="en-US" dirty="0"/>
          </a:p>
        </p:txBody>
      </p:sp>
      <p:sp>
        <p:nvSpPr>
          <p:cNvPr id="6" name="Footer Placeholder 5"/>
          <p:cNvSpPr>
            <a:spLocks noGrp="1"/>
          </p:cNvSpPr>
          <p:nvPr>
            <p:ph type="ftr" sz="quarter" idx="11"/>
          </p:nvPr>
        </p:nvSpPr>
        <p:spPr/>
        <p:txBody>
          <a:bodyPr/>
          <a:lstStyle/>
          <a:p>
            <a:r>
              <a:rPr lang="en-US" dirty="0"/>
              <a:t>CTE Leadership Institute May 8 - 9, 2015 LaJolla, CA</a:t>
            </a:r>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4E3593-FDB8-814B-B841-B4290301D609}" type="datetime1">
              <a:rPr lang="en-US" smtClean="0"/>
              <a:t>7/11/17</a:t>
            </a:fld>
            <a:endParaRPr lang="en-US" dirty="0"/>
          </a:p>
        </p:txBody>
      </p:sp>
      <p:sp>
        <p:nvSpPr>
          <p:cNvPr id="4" name="Footer Placeholder 3"/>
          <p:cNvSpPr>
            <a:spLocks noGrp="1"/>
          </p:cNvSpPr>
          <p:nvPr>
            <p:ph type="ftr" sz="quarter" idx="11"/>
          </p:nvPr>
        </p:nvSpPr>
        <p:spPr/>
        <p:txBody>
          <a:bodyPr/>
          <a:lstStyle/>
          <a:p>
            <a:r>
              <a:rPr lang="en-US" dirty="0"/>
              <a:t>CTE Leadership Institute May 8 - 9, 2015 LaJolla, CA</a:t>
            </a:r>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868AF2EF-261F-C147-A0E0-D03A8BB5FF75}" type="datetime1">
              <a:rPr lang="en-US" smtClean="0">
                <a:solidFill>
                  <a:prstClr val="black">
                    <a:tint val="75000"/>
                  </a:prstClr>
                </a:solidFill>
              </a:rPr>
              <a:t>7/11/17</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7/11/17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7/11/17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3.xml"/><Relationship Id="rId13" Type="http://schemas.openxmlformats.org/officeDocument/2006/relationships/image" Target="../media/image4.jp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19660-978A-3847-831D-F1031CCAB5AE}"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5D92-DCC7-D34A-BDBA-BAD7CA28424F}"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121917" tIns="60958" rIns="121917" bIns="6095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121917" tIns="60958" rIns="121917" bIns="60958" rtlCol="0" anchor="ctr"/>
          <a:lstStyle>
            <a:lvl1pPr algn="l">
              <a:defRPr sz="1600">
                <a:solidFill>
                  <a:srgbClr val="FFFFFF"/>
                </a:solidFill>
              </a:defRPr>
            </a:lvl1pPr>
          </a:lstStyle>
          <a:p>
            <a:fld id="{F5319660-978A-3847-831D-F1031CCAB5AE}" type="datetime1">
              <a:rPr lang="en-US" smtClean="0">
                <a:solidFill>
                  <a:prstClr val="black">
                    <a:tint val="75000"/>
                  </a:prstClr>
                </a:solidFill>
              </a:rPr>
              <a:t>7/11/17</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121917" tIns="60958" rIns="121917" bIns="60958" rtlCol="0" anchor="ctr"/>
          <a:lstStyle>
            <a:lvl1pPr algn="ctr">
              <a:defRPr sz="1600">
                <a:solidFill>
                  <a:srgbClr val="FFFFFF"/>
                </a:solidFill>
              </a:defRPr>
            </a:lvl1p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121917" tIns="60958" rIns="121917" bIns="60958" rtlCol="0" anchor="ctr"/>
          <a:lstStyle>
            <a:lvl1pPr algn="l">
              <a:defRPr sz="1900" b="1">
                <a:solidFill>
                  <a:srgbClr val="FFFFFF"/>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219170" rtl="0" eaLnBrk="1" latinLnBrk="0" hangingPunct="1">
        <a:spcBef>
          <a:spcPct val="0"/>
        </a:spcBef>
        <a:buNone/>
        <a:defRPr sz="5300"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900"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7.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mailto:kschenk@dvc.edu" TargetMode="External"/><Relationship Id="rId4" Type="http://schemas.openxmlformats.org/officeDocument/2006/relationships/hyperlink" Target="mailto:lfarrell@msjc.edu" TargetMode="External"/><Relationship Id="rId1" Type="http://schemas.openxmlformats.org/officeDocument/2006/relationships/slideLayout" Target="../slideLayouts/slideLayout22.xml"/><Relationship Id="rId2" Type="http://schemas.openxmlformats.org/officeDocument/2006/relationships/hyperlink" Target="mailto:pblank@CCCCO.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www9.georgetown.edu/grad/gppi/hpi/cew/pdfs/Certificates.ExecutiveSummary.07171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www.learningworksca.org/whats-completion-got-to-do-with-it-using-course-taking-behavior-to-understand-community-college-succes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extranet.cccco.edu/Divisions/TechResearchInfoSys/MIS/DED.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396" y="0"/>
            <a:ext cx="10186449" cy="2387600"/>
          </a:xfrm>
        </p:spPr>
        <p:txBody>
          <a:bodyPr>
            <a:noAutofit/>
          </a:bodyPr>
          <a:lstStyle/>
          <a:p>
            <a:r>
              <a:rPr lang="en-US" sz="4400" i="0" dirty="0" smtClean="0">
                <a:latin typeface="+mn-lt"/>
              </a:rPr>
              <a:t>Low-Unit Certificates: </a:t>
            </a:r>
            <a:br>
              <a:rPr lang="en-US" sz="4400" i="0" dirty="0" smtClean="0">
                <a:latin typeface="+mn-lt"/>
              </a:rPr>
            </a:br>
            <a:r>
              <a:rPr lang="en-US" sz="4400" dirty="0">
                <a:latin typeface="+mn-lt"/>
              </a:rPr>
              <a:t>	</a:t>
            </a:r>
            <a:r>
              <a:rPr lang="en-US" sz="4400" i="0" dirty="0" smtClean="0">
                <a:latin typeface="+mn-lt"/>
              </a:rPr>
              <a:t>making them “count”</a:t>
            </a:r>
            <a:endParaRPr lang="en-US" sz="4400" i="0" dirty="0">
              <a:latin typeface="+mn-lt"/>
            </a:endParaRPr>
          </a:p>
        </p:txBody>
      </p:sp>
      <p:sp>
        <p:nvSpPr>
          <p:cNvPr id="3" name="Subtitle 2"/>
          <p:cNvSpPr>
            <a:spLocks noGrp="1"/>
          </p:cNvSpPr>
          <p:nvPr>
            <p:ph type="subTitle" idx="1"/>
          </p:nvPr>
        </p:nvSpPr>
        <p:spPr>
          <a:xfrm>
            <a:off x="1650285" y="3931281"/>
            <a:ext cx="9144000" cy="2329091"/>
          </a:xfrm>
        </p:spPr>
        <p:txBody>
          <a:bodyPr>
            <a:normAutofit/>
          </a:bodyPr>
          <a:lstStyle/>
          <a:p>
            <a:r>
              <a:rPr lang="en-US" dirty="0" smtClean="0">
                <a:solidFill>
                  <a:schemeClr val="tx2"/>
                </a:solidFill>
              </a:rPr>
              <a:t>Patti Blank, Chancellor’s Office</a:t>
            </a:r>
          </a:p>
          <a:p>
            <a:r>
              <a:rPr lang="en-US" dirty="0"/>
              <a:t>Lorraine </a:t>
            </a:r>
            <a:r>
              <a:rPr lang="en-US" dirty="0" smtClean="0"/>
              <a:t>Slattery-Farrell</a:t>
            </a:r>
            <a:r>
              <a:rPr lang="en-US" dirty="0"/>
              <a:t>, </a:t>
            </a:r>
            <a:r>
              <a:rPr lang="en-US" dirty="0" smtClean="0"/>
              <a:t>ASCCC Executive Committee</a:t>
            </a:r>
            <a:endParaRPr lang="en-US" dirty="0">
              <a:solidFill>
                <a:schemeClr val="tx2"/>
              </a:solidFill>
            </a:endParaRPr>
          </a:p>
          <a:p>
            <a:r>
              <a:rPr lang="en-US" dirty="0">
                <a:solidFill>
                  <a:schemeClr val="tx2"/>
                </a:solidFill>
              </a:rPr>
              <a:t>Kim Schenk, Diablo Valley College</a:t>
            </a:r>
          </a:p>
          <a:p>
            <a:endParaRPr lang="en-US" i="0" dirty="0">
              <a:solidFill>
                <a:schemeClr val="tx2"/>
              </a:solidFill>
              <a:latin typeface="+mn-lt"/>
            </a:endParaRPr>
          </a:p>
          <a:p>
            <a:endParaRPr lang="en-US" dirty="0">
              <a:latin typeface="+mn-lt"/>
            </a:endParaRPr>
          </a:p>
        </p:txBody>
      </p:sp>
    </p:spTree>
    <p:extLst>
      <p:ext uri="{BB962C8B-B14F-4D97-AF65-F5344CB8AC3E}">
        <p14:creationId xmlns:p14="http://schemas.microsoft.com/office/powerpoint/2010/main" val="29585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SP02 – Student Program Award - Noncredit</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2"/>
          <a:stretch>
            <a:fillRect/>
          </a:stretch>
        </p:blipFill>
        <p:spPr>
          <a:xfrm>
            <a:off x="1533217" y="1416022"/>
            <a:ext cx="8496301" cy="2676525"/>
          </a:xfrm>
          <a:prstGeom prst="rect">
            <a:avLst/>
          </a:prstGeom>
        </p:spPr>
      </p:pic>
      <p:pic>
        <p:nvPicPr>
          <p:cNvPr id="6" name="Picture 5"/>
          <p:cNvPicPr>
            <a:picLocks noChangeAspect="1"/>
          </p:cNvPicPr>
          <p:nvPr/>
        </p:nvPicPr>
        <p:blipFill>
          <a:blip r:embed="rId3"/>
          <a:stretch>
            <a:fillRect/>
          </a:stretch>
        </p:blipFill>
        <p:spPr>
          <a:xfrm>
            <a:off x="1563329" y="4092547"/>
            <a:ext cx="8466190" cy="2714625"/>
          </a:xfrm>
          <a:prstGeom prst="rect">
            <a:avLst/>
          </a:prstGeom>
        </p:spPr>
      </p:pic>
    </p:spTree>
    <p:extLst>
      <p:ext uri="{BB962C8B-B14F-4D97-AF65-F5344CB8AC3E}">
        <p14:creationId xmlns:p14="http://schemas.microsoft.com/office/powerpoint/2010/main" val="252762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SP04 – Student Program Control Number</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pic>
        <p:nvPicPr>
          <p:cNvPr id="7" name="Content Placeholder 3"/>
          <p:cNvPicPr>
            <a:picLocks noGrp="1" noChangeAspect="1"/>
          </p:cNvPicPr>
          <p:nvPr>
            <p:ph idx="1"/>
          </p:nvPr>
        </p:nvPicPr>
        <p:blipFill>
          <a:blip r:embed="rId2"/>
          <a:stretch>
            <a:fillRect/>
          </a:stretch>
        </p:blipFill>
        <p:spPr>
          <a:xfrm>
            <a:off x="1632155" y="1600200"/>
            <a:ext cx="8937521" cy="4876800"/>
          </a:xfrm>
          <a:prstGeom prst="rect">
            <a:avLst/>
          </a:prstGeom>
        </p:spPr>
      </p:pic>
    </p:spTree>
    <p:extLst>
      <p:ext uri="{BB962C8B-B14F-4D97-AF65-F5344CB8AC3E}">
        <p14:creationId xmlns:p14="http://schemas.microsoft.com/office/powerpoint/2010/main" val="152217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Curriculum Practice Recommendations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Encourage all programs to submit </a:t>
            </a:r>
            <a:r>
              <a:rPr lang="en-US" b="1" u="sng" dirty="0"/>
              <a:t>all </a:t>
            </a:r>
            <a:r>
              <a:rPr lang="en-US" dirty="0"/>
              <a:t>certificates through the same local approval process, regardless of unit value, </a:t>
            </a:r>
            <a:r>
              <a:rPr lang="en-US" dirty="0" smtClean="0"/>
              <a:t>credit </a:t>
            </a:r>
            <a:r>
              <a:rPr lang="en-US" dirty="0"/>
              <a:t>or noncredit status</a:t>
            </a:r>
          </a:p>
          <a:p>
            <a:pPr lvl="1"/>
            <a:r>
              <a:rPr lang="en-US" dirty="0"/>
              <a:t>Ex. Department&gt;Division&gt;Curriculum Committee&gt;Governing Board</a:t>
            </a:r>
          </a:p>
          <a:p>
            <a:pPr lvl="2"/>
            <a:r>
              <a:rPr lang="en-US" dirty="0"/>
              <a:t>May be other groups [CTE committee, College Council (resources), Academic Senate]</a:t>
            </a:r>
          </a:p>
          <a:p>
            <a:endParaRPr lang="en-US" dirty="0"/>
          </a:p>
          <a:p>
            <a:r>
              <a:rPr lang="en-US" dirty="0"/>
              <a:t>All certificates should appear in the catalog, advisement materials, </a:t>
            </a:r>
            <a:r>
              <a:rPr lang="en-US" dirty="0" smtClean="0"/>
              <a:t>educational </a:t>
            </a:r>
            <a:r>
              <a:rPr lang="en-US" dirty="0"/>
              <a:t>planning tools etc. </a:t>
            </a:r>
          </a:p>
          <a:p>
            <a:pPr lvl="1"/>
            <a:r>
              <a:rPr lang="en-US" dirty="0"/>
              <a:t>Often “</a:t>
            </a:r>
            <a:r>
              <a:rPr lang="en-US" dirty="0" smtClean="0"/>
              <a:t>low-unit” certificates </a:t>
            </a:r>
            <a:r>
              <a:rPr lang="en-US" dirty="0"/>
              <a:t>are “</a:t>
            </a:r>
            <a:r>
              <a:rPr lang="en-US" dirty="0" err="1" smtClean="0"/>
              <a:t>scaffolded</a:t>
            </a:r>
            <a:r>
              <a:rPr lang="en-US" dirty="0" smtClean="0"/>
              <a:t>”, i.e. parts </a:t>
            </a:r>
            <a:r>
              <a:rPr lang="en-US" dirty="0"/>
              <a:t>of higher unit programs. Ensuring their visibility is helpful to students, parents, counselors, etc</a:t>
            </a:r>
            <a:r>
              <a:rPr lang="en-US" dirty="0" smtClean="0"/>
              <a:t>.</a:t>
            </a:r>
          </a:p>
          <a:p>
            <a:pPr marL="365751" lvl="1" indent="0">
              <a:buNone/>
            </a:pPr>
            <a:endParaRPr lang="en-US" dirty="0"/>
          </a:p>
          <a:p>
            <a:r>
              <a:rPr lang="en-US" dirty="0" smtClean="0"/>
              <a:t>Build all programs in college/district MIS</a:t>
            </a: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80000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process</a:t>
            </a:r>
          </a:p>
        </p:txBody>
      </p:sp>
      <p:sp>
        <p:nvSpPr>
          <p:cNvPr id="3" name="Content Placeholder 2"/>
          <p:cNvSpPr>
            <a:spLocks noGrp="1"/>
          </p:cNvSpPr>
          <p:nvPr>
            <p:ph idx="1"/>
          </p:nvPr>
        </p:nvSpPr>
        <p:spPr/>
        <p:txBody>
          <a:bodyPr/>
          <a:lstStyle/>
          <a:p>
            <a:r>
              <a:rPr lang="en-US" sz="1800" dirty="0"/>
              <a:t>Once a low-unit (&lt;18 units, not CO approved</a:t>
            </a:r>
            <a:r>
              <a:rPr lang="en-US" sz="1800" dirty="0" smtClean="0"/>
              <a:t>) </a:t>
            </a:r>
            <a:r>
              <a:rPr lang="en-US" sz="1800" dirty="0"/>
              <a:t>has been approved by the local Governing Board and published via a catalog or addendum, it must be “built” in the local MIS system, using the codes above, in order to be reported to </a:t>
            </a:r>
            <a:r>
              <a:rPr lang="en-US" sz="1800" dirty="0" smtClean="0"/>
              <a:t>COMIS</a:t>
            </a:r>
            <a:endParaRPr lang="en-US" sz="1800" dirty="0"/>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041126" y="2615381"/>
            <a:ext cx="9830074" cy="4242619"/>
          </a:xfrm>
          <a:prstGeom prst="rect">
            <a:avLst/>
          </a:prstGeom>
        </p:spPr>
      </p:pic>
      <p:sp>
        <p:nvSpPr>
          <p:cNvPr id="6" name="Left Arrow 5"/>
          <p:cNvSpPr/>
          <p:nvPr/>
        </p:nvSpPr>
        <p:spPr>
          <a:xfrm>
            <a:off x="4896464" y="515210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06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796413" y="578069"/>
            <a:ext cx="10186219" cy="5843752"/>
          </a:xfrm>
          <a:prstGeom prst="rect">
            <a:avLst/>
          </a:prstGeom>
        </p:spPr>
      </p:pic>
      <p:sp>
        <p:nvSpPr>
          <p:cNvPr id="6" name="Left Arrow 5"/>
          <p:cNvSpPr/>
          <p:nvPr/>
        </p:nvSpPr>
        <p:spPr>
          <a:xfrm>
            <a:off x="4911114" y="551589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18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Reporting Timelines</a:t>
            </a: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pic>
        <p:nvPicPr>
          <p:cNvPr id="5" name="Content Placeholder 3"/>
          <p:cNvPicPr>
            <a:picLocks noGrp="1" noChangeAspect="1"/>
          </p:cNvPicPr>
          <p:nvPr>
            <p:ph idx="1"/>
          </p:nvPr>
        </p:nvPicPr>
        <p:blipFill>
          <a:blip r:embed="rId2"/>
          <a:stretch>
            <a:fillRect/>
          </a:stretch>
        </p:blipFill>
        <p:spPr>
          <a:xfrm>
            <a:off x="1052052" y="1610032"/>
            <a:ext cx="9901084" cy="4876800"/>
          </a:xfrm>
          <a:prstGeom prst="rect">
            <a:avLst/>
          </a:prstGeom>
        </p:spPr>
      </p:pic>
      <p:sp>
        <p:nvSpPr>
          <p:cNvPr id="6" name="Left Arrow 5"/>
          <p:cNvSpPr/>
          <p:nvPr/>
        </p:nvSpPr>
        <p:spPr>
          <a:xfrm>
            <a:off x="4552335" y="342162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2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Certificate of Achievement Submission Process</a:t>
            </a:r>
            <a:endParaRPr lang="en-US" sz="4000" dirty="0"/>
          </a:p>
        </p:txBody>
      </p:sp>
      <p:sp>
        <p:nvSpPr>
          <p:cNvPr id="3" name="Content Placeholder 2"/>
          <p:cNvSpPr>
            <a:spLocks noGrp="1"/>
          </p:cNvSpPr>
          <p:nvPr>
            <p:ph idx="1"/>
          </p:nvPr>
        </p:nvSpPr>
        <p:spPr/>
        <p:txBody>
          <a:bodyPr>
            <a:normAutofit/>
          </a:bodyPr>
          <a:lstStyle/>
          <a:p>
            <a:r>
              <a:rPr lang="en-US" dirty="0"/>
              <a:t>Program Award (SP02) </a:t>
            </a:r>
          </a:p>
          <a:p>
            <a:pPr lvl="1"/>
            <a:r>
              <a:rPr lang="en-US" dirty="0"/>
              <a:t>B – 12 to less </a:t>
            </a:r>
            <a:r>
              <a:rPr lang="en-US" dirty="0" smtClean="0"/>
              <a:t>than 18 units</a:t>
            </a:r>
          </a:p>
          <a:p>
            <a:pPr lvl="2"/>
            <a:r>
              <a:rPr lang="en-US" sz="2100" i="1" u="sng" dirty="0"/>
              <a:t>These certificates require the same approval process as Certificates of 18 units or greater</a:t>
            </a:r>
          </a:p>
          <a:p>
            <a:pPr lvl="1"/>
            <a:r>
              <a:rPr lang="en-US" dirty="0" smtClean="0"/>
              <a:t>C </a:t>
            </a:r>
            <a:r>
              <a:rPr lang="en-US" dirty="0"/>
              <a:t>– 18 or Greater units</a:t>
            </a:r>
          </a:p>
          <a:p>
            <a:r>
              <a:rPr lang="en-US" dirty="0"/>
              <a:t>Program Goal – </a:t>
            </a:r>
          </a:p>
          <a:p>
            <a:pPr lvl="1"/>
            <a:r>
              <a:rPr lang="en-US" dirty="0"/>
              <a:t>C -- CTE</a:t>
            </a:r>
          </a:p>
          <a:p>
            <a:pPr lvl="1"/>
            <a:r>
              <a:rPr lang="en-US" dirty="0"/>
              <a:t>O – Other</a:t>
            </a:r>
          </a:p>
          <a:p>
            <a:r>
              <a:rPr lang="en-US" dirty="0" smtClean="0"/>
              <a:t>New/Substantial/</a:t>
            </a:r>
            <a:r>
              <a:rPr lang="en-US" dirty="0" err="1" smtClean="0"/>
              <a:t>NonSubstantial</a:t>
            </a:r>
            <a:r>
              <a:rPr lang="en-US" dirty="0" smtClean="0"/>
              <a:t> </a:t>
            </a:r>
            <a:r>
              <a:rPr lang="en-US" dirty="0"/>
              <a:t>change</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22787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Narrative Items for </a:t>
            </a:r>
            <a:r>
              <a:rPr lang="en-US" sz="4000" dirty="0" smtClean="0"/>
              <a:t>New/Substantial </a:t>
            </a:r>
            <a:r>
              <a:rPr lang="en-US" sz="4000" dirty="0"/>
              <a:t>Revision Certificates </a:t>
            </a:r>
          </a:p>
        </p:txBody>
      </p:sp>
      <p:sp>
        <p:nvSpPr>
          <p:cNvPr id="3" name="Content Placeholder 2"/>
          <p:cNvSpPr>
            <a:spLocks noGrp="1"/>
          </p:cNvSpPr>
          <p:nvPr>
            <p:ph idx="1"/>
          </p:nvPr>
        </p:nvSpPr>
        <p:spPr/>
        <p:txBody>
          <a:bodyPr/>
          <a:lstStyle/>
          <a:p>
            <a:r>
              <a:rPr lang="en-US" dirty="0"/>
              <a:t>Item 1: Program Goals and Objectives</a:t>
            </a:r>
          </a:p>
          <a:p>
            <a:r>
              <a:rPr lang="en-US" dirty="0"/>
              <a:t>Item 2: Catalog Description</a:t>
            </a:r>
          </a:p>
          <a:p>
            <a:r>
              <a:rPr lang="en-US" dirty="0"/>
              <a:t>Item 3: Program Requirements</a:t>
            </a:r>
          </a:p>
          <a:p>
            <a:r>
              <a:rPr lang="en-US" dirty="0"/>
              <a:t>Item 4: Master Planning</a:t>
            </a:r>
          </a:p>
          <a:p>
            <a:r>
              <a:rPr lang="en-US" dirty="0"/>
              <a:t>Item 5: Enrollment and Completer Projections</a:t>
            </a:r>
          </a:p>
          <a:p>
            <a:r>
              <a:rPr lang="en-US" dirty="0"/>
              <a:t>Item 6: Place of Program in Curriculum/Similar Programs</a:t>
            </a:r>
          </a:p>
          <a:p>
            <a:r>
              <a:rPr lang="en-US" dirty="0"/>
              <a:t>Item 7: Similar Programs at Other Colleges in Service Area</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68484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1"/>
                </a:solidFill>
              </a:rPr>
              <a:t>CO Review </a:t>
            </a:r>
            <a:r>
              <a:rPr lang="en-US" sz="4000" dirty="0" smtClean="0">
                <a:solidFill>
                  <a:schemeClr val="tx1"/>
                </a:solidFill>
              </a:rPr>
              <a:t>New/Substantial </a:t>
            </a:r>
            <a:r>
              <a:rPr lang="en-US" sz="4000" dirty="0">
                <a:solidFill>
                  <a:schemeClr val="tx1"/>
                </a:solidFill>
              </a:rPr>
              <a:t>Revision to CTE Proposals </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dirty="0">
              <a:solidFill>
                <a:prstClr val="black">
                  <a:tint val="75000"/>
                </a:prstClr>
              </a:solidFill>
            </a:endParaRPr>
          </a:p>
        </p:txBody>
      </p:sp>
      <p:graphicFrame>
        <p:nvGraphicFramePr>
          <p:cNvPr id="5" name="Content Placeholder 4"/>
          <p:cNvGraphicFramePr>
            <a:graphicFrameLocks noGrp="1"/>
          </p:cNvGraphicFramePr>
          <p:nvPr>
            <p:ph idx="1"/>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93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rPr>
              <a:t>Common Revision Requests</a:t>
            </a:r>
          </a:p>
        </p:txBody>
      </p:sp>
      <p:sp>
        <p:nvSpPr>
          <p:cNvPr id="3" name="Content Placeholder 2"/>
          <p:cNvSpPr>
            <a:spLocks noGrp="1"/>
          </p:cNvSpPr>
          <p:nvPr>
            <p:ph idx="1"/>
          </p:nvPr>
        </p:nvSpPr>
        <p:spPr/>
        <p:txBody>
          <a:bodyPr>
            <a:normAutofit fontScale="77500" lnSpcReduction="20000"/>
          </a:bodyPr>
          <a:lstStyle/>
          <a:p>
            <a:pPr marL="457200" indent="-457200"/>
            <a:r>
              <a:rPr lang="en-US" sz="2600" dirty="0">
                <a:solidFill>
                  <a:srgbClr val="C00000"/>
                </a:solidFill>
              </a:rPr>
              <a:t>Proposal:</a:t>
            </a:r>
          </a:p>
          <a:p>
            <a:pPr lvl="1">
              <a:buFont typeface="Wingdings" panose="05000000000000000000" pitchFamily="2" charset="2"/>
              <a:buChar char="ü"/>
            </a:pPr>
            <a:r>
              <a:rPr lang="en-US" sz="2600" dirty="0">
                <a:solidFill>
                  <a:srgbClr val="C00000"/>
                </a:solidFill>
              </a:rPr>
              <a:t>Program Award (SP02)</a:t>
            </a:r>
          </a:p>
          <a:p>
            <a:pPr lvl="1">
              <a:buFont typeface="Wingdings" panose="05000000000000000000" pitchFamily="2" charset="2"/>
              <a:buChar char="ü"/>
            </a:pPr>
            <a:r>
              <a:rPr lang="en-US" sz="2600" dirty="0">
                <a:solidFill>
                  <a:srgbClr val="C00000"/>
                </a:solidFill>
              </a:rPr>
              <a:t>Program Goal</a:t>
            </a:r>
          </a:p>
          <a:p>
            <a:pPr lvl="1">
              <a:buFont typeface="Wingdings" panose="05000000000000000000" pitchFamily="2" charset="2"/>
              <a:buChar char="ü"/>
            </a:pPr>
            <a:r>
              <a:rPr lang="en-US" sz="2600" dirty="0">
                <a:solidFill>
                  <a:srgbClr val="C00000"/>
                </a:solidFill>
              </a:rPr>
              <a:t>Units don’t match Narrative</a:t>
            </a:r>
          </a:p>
          <a:p>
            <a:pPr lvl="1">
              <a:buFont typeface="Wingdings" panose="05000000000000000000" pitchFamily="2" charset="2"/>
              <a:buChar char="ü"/>
            </a:pPr>
            <a:r>
              <a:rPr lang="en-US" sz="2600" dirty="0">
                <a:solidFill>
                  <a:srgbClr val="C00000"/>
                </a:solidFill>
              </a:rPr>
              <a:t>Program Review Date incorrect for CTE </a:t>
            </a:r>
          </a:p>
          <a:p>
            <a:pPr lvl="1">
              <a:buFont typeface="Wingdings" panose="05000000000000000000" pitchFamily="2" charset="2"/>
              <a:buChar char="ü"/>
            </a:pPr>
            <a:r>
              <a:rPr lang="en-US" sz="2600" dirty="0">
                <a:solidFill>
                  <a:srgbClr val="C00000"/>
                </a:solidFill>
              </a:rPr>
              <a:t>Net Annual Labor Demand (CTE only) not supported</a:t>
            </a:r>
          </a:p>
          <a:p>
            <a:pPr marL="457200" lvl="0" indent="-457200">
              <a:lnSpc>
                <a:spcPct val="150000"/>
              </a:lnSpc>
            </a:pPr>
            <a:r>
              <a:rPr lang="en-US" sz="2600" dirty="0">
                <a:solidFill>
                  <a:srgbClr val="C00000"/>
                </a:solidFill>
              </a:rPr>
              <a:t>Missing or Incorrect Attachments</a:t>
            </a:r>
          </a:p>
          <a:p>
            <a:pPr lvl="1">
              <a:lnSpc>
                <a:spcPct val="150000"/>
              </a:lnSpc>
              <a:buFont typeface="Wingdings" panose="05000000000000000000" pitchFamily="2" charset="2"/>
              <a:buChar char="ü"/>
            </a:pPr>
            <a:r>
              <a:rPr lang="en-US" sz="2600" dirty="0">
                <a:solidFill>
                  <a:srgbClr val="C00000"/>
                </a:solidFill>
              </a:rPr>
              <a:t>CTE documentation if applicable</a:t>
            </a:r>
          </a:p>
          <a:p>
            <a:pPr lvl="1">
              <a:lnSpc>
                <a:spcPct val="150000"/>
              </a:lnSpc>
              <a:buFont typeface="Wingdings" panose="05000000000000000000" pitchFamily="2" charset="2"/>
              <a:buChar char="ü"/>
            </a:pPr>
            <a:r>
              <a:rPr lang="en-US" sz="2600" dirty="0">
                <a:solidFill>
                  <a:srgbClr val="C00000"/>
                </a:solidFill>
              </a:rPr>
              <a:t>ASSIST documentation as appropriate</a:t>
            </a:r>
          </a:p>
          <a:p>
            <a:pPr lvl="1">
              <a:lnSpc>
                <a:spcPct val="150000"/>
              </a:lnSpc>
              <a:buFont typeface="Wingdings" panose="05000000000000000000" pitchFamily="2" charset="2"/>
              <a:buChar char="ü"/>
            </a:pPr>
            <a:r>
              <a:rPr lang="en-US" sz="2600" dirty="0">
                <a:solidFill>
                  <a:srgbClr val="FF0000"/>
                </a:solidFill>
              </a:rPr>
              <a:t> </a:t>
            </a:r>
            <a:r>
              <a:rPr lang="en-US" sz="2600" dirty="0">
                <a:solidFill>
                  <a:srgbClr val="C00000"/>
                </a:solidFill>
              </a:rPr>
              <a:t>CORS not attached or incorrect or duplicated</a:t>
            </a:r>
          </a:p>
          <a:p>
            <a:pPr lvl="1">
              <a:lnSpc>
                <a:spcPct val="150000"/>
              </a:lnSpc>
              <a:buFont typeface="Wingdings" panose="05000000000000000000" pitchFamily="2" charset="2"/>
              <a:buChar char="ü"/>
            </a:pPr>
            <a:r>
              <a:rPr lang="en-US" sz="2600" dirty="0">
                <a:solidFill>
                  <a:srgbClr val="C00000"/>
                </a:solidFill>
              </a:rPr>
              <a:t> Course Reports incorrect or not   complete/duplication</a:t>
            </a:r>
          </a:p>
          <a:p>
            <a:pPr lvl="1">
              <a:lnSpc>
                <a:spcPct val="150000"/>
              </a:lnSpc>
              <a:buFont typeface="Wingdings" panose="05000000000000000000" pitchFamily="2" charset="2"/>
              <a:buChar char="ü"/>
            </a:pPr>
            <a:r>
              <a:rPr lang="en-US" sz="2600" dirty="0">
                <a:solidFill>
                  <a:srgbClr val="C00000"/>
                </a:solidFill>
              </a:rPr>
              <a:t>Narrative </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dirty="0">
              <a:solidFill>
                <a:prstClr val="black">
                  <a:tint val="75000"/>
                </a:prstClr>
              </a:solidFill>
            </a:endParaRPr>
          </a:p>
        </p:txBody>
      </p:sp>
      <p:sp>
        <p:nvSpPr>
          <p:cNvPr id="5" name="Rectangle 4"/>
          <p:cNvSpPr/>
          <p:nvPr/>
        </p:nvSpPr>
        <p:spPr>
          <a:xfrm>
            <a:off x="4439136" y="3244334"/>
            <a:ext cx="3313728" cy="369332"/>
          </a:xfrm>
          <a:prstGeom prst="rect">
            <a:avLst/>
          </a:prstGeom>
        </p:spPr>
        <p:txBody>
          <a:bodyPr wrap="none">
            <a:spAutoFit/>
          </a:bodyPr>
          <a:lstStyle/>
          <a:p>
            <a:r>
              <a:rPr lang="en-US" b="1" dirty="0">
                <a:solidFill>
                  <a:schemeClr val="bg1"/>
                </a:solidFill>
              </a:rPr>
              <a:t>Common Revision Requests</a:t>
            </a:r>
            <a:endParaRPr lang="en-US" dirty="0"/>
          </a:p>
        </p:txBody>
      </p:sp>
    </p:spTree>
    <p:extLst>
      <p:ext uri="{BB962C8B-B14F-4D97-AF65-F5344CB8AC3E}">
        <p14:creationId xmlns:p14="http://schemas.microsoft.com/office/powerpoint/2010/main" val="102251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lstStyle/>
          <a:p>
            <a:r>
              <a:rPr lang="en-US" dirty="0"/>
              <a:t>Low-Unit Certificates Defined</a:t>
            </a:r>
          </a:p>
          <a:p>
            <a:r>
              <a:rPr lang="en-US" dirty="0"/>
              <a:t>Why they are </a:t>
            </a:r>
            <a:r>
              <a:rPr lang="en-US" dirty="0" smtClean="0"/>
              <a:t>important?</a:t>
            </a:r>
            <a:endParaRPr lang="en-US" dirty="0"/>
          </a:p>
          <a:p>
            <a:r>
              <a:rPr lang="en-US" dirty="0"/>
              <a:t>How are they being reported</a:t>
            </a:r>
            <a:r>
              <a:rPr lang="en-US" dirty="0" smtClean="0"/>
              <a:t>?</a:t>
            </a:r>
          </a:p>
          <a:p>
            <a:r>
              <a:rPr lang="en-US" dirty="0" smtClean="0"/>
              <a:t>How do they get approved?</a:t>
            </a:r>
            <a:endParaRPr lang="en-US" dirty="0"/>
          </a:p>
          <a:p>
            <a:r>
              <a:rPr lang="en-US" dirty="0"/>
              <a:t>SACC (5C) Workgroup Considerations</a:t>
            </a:r>
          </a:p>
          <a:p>
            <a:r>
              <a:rPr lang="en-US" dirty="0" smtClean="0"/>
              <a:t>Status update – </a:t>
            </a:r>
            <a:r>
              <a:rPr lang="en-US" smtClean="0"/>
              <a:t>T5 changes</a:t>
            </a:r>
            <a:endParaRPr lang="en-US" dirty="0"/>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039217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SACC Workgroup </a:t>
            </a:r>
            <a:r>
              <a:rPr lang="en-US" sz="4400" dirty="0" smtClean="0"/>
              <a:t>Considerations (Jan 2016)</a:t>
            </a:r>
            <a:endParaRPr lang="en-US" sz="4400" dirty="0"/>
          </a:p>
        </p:txBody>
      </p:sp>
      <p:sp>
        <p:nvSpPr>
          <p:cNvPr id="3" name="Content Placeholder 2"/>
          <p:cNvSpPr>
            <a:spLocks noGrp="1"/>
          </p:cNvSpPr>
          <p:nvPr>
            <p:ph idx="1"/>
          </p:nvPr>
        </p:nvSpPr>
        <p:spPr/>
        <p:txBody>
          <a:bodyPr>
            <a:normAutofit fontScale="62500" lnSpcReduction="20000"/>
          </a:bodyPr>
          <a:lstStyle/>
          <a:p>
            <a:pPr lvl="0"/>
            <a:r>
              <a:rPr lang="en-US" dirty="0"/>
              <a:t>1. Data/quantification considerations</a:t>
            </a:r>
          </a:p>
          <a:p>
            <a:pPr lvl="1"/>
            <a:r>
              <a:rPr lang="en-US" dirty="0"/>
              <a:t>Lowest recordable award for the </a:t>
            </a:r>
            <a:r>
              <a:rPr lang="en-US" dirty="0" err="1"/>
              <a:t>ScoreCard</a:t>
            </a:r>
            <a:r>
              <a:rPr lang="en-US" dirty="0"/>
              <a:t> = 8 units; is this malleable? What are implications?</a:t>
            </a:r>
          </a:p>
          <a:p>
            <a:pPr lvl="1"/>
            <a:r>
              <a:rPr lang="en-US" dirty="0"/>
              <a:t>New codes needed in MIS SP02 Student-Program-Award</a:t>
            </a:r>
          </a:p>
          <a:p>
            <a:pPr lvl="2"/>
            <a:r>
              <a:rPr lang="en-US" dirty="0"/>
              <a:t>Recommendation to create new codes for 6-&lt;12 non CO approved and 12 - &lt;18 non CO approved?</a:t>
            </a:r>
          </a:p>
          <a:p>
            <a:r>
              <a:rPr lang="en-US" dirty="0"/>
              <a:t>2. Qualitative considerations:</a:t>
            </a:r>
          </a:p>
          <a:p>
            <a:pPr lvl="0"/>
            <a:r>
              <a:rPr lang="en-US" dirty="0"/>
              <a:t>Establish approval criteria for </a:t>
            </a:r>
            <a:r>
              <a:rPr lang="en-US" dirty="0" smtClean="0"/>
              <a:t>low-unit </a:t>
            </a:r>
            <a:r>
              <a:rPr lang="en-US" dirty="0"/>
              <a:t>certificates:</a:t>
            </a:r>
          </a:p>
          <a:p>
            <a:pPr lvl="1"/>
            <a:r>
              <a:rPr lang="en-US" dirty="0"/>
              <a:t>Industry certification/credential</a:t>
            </a:r>
          </a:p>
          <a:p>
            <a:pPr lvl="1"/>
            <a:r>
              <a:rPr lang="en-US" dirty="0"/>
              <a:t>Labor market demand: employability and/or wage gain</a:t>
            </a:r>
          </a:p>
          <a:p>
            <a:pPr lvl="1"/>
            <a:r>
              <a:rPr lang="en-US" dirty="0"/>
              <a:t>Scaffolding for basic skills/ESL</a:t>
            </a:r>
          </a:p>
          <a:p>
            <a:pPr lvl="1"/>
            <a:r>
              <a:rPr lang="en-US" dirty="0"/>
              <a:t>Continuing education</a:t>
            </a:r>
          </a:p>
          <a:p>
            <a:pPr lvl="0"/>
            <a:r>
              <a:rPr lang="en-US" dirty="0"/>
              <a:t>Should there be a lower limit?</a:t>
            </a:r>
          </a:p>
          <a:p>
            <a:pPr lvl="0"/>
            <a:r>
              <a:rPr lang="en-US" dirty="0"/>
              <a:t>Regional consortium review/approval requirements?</a:t>
            </a:r>
          </a:p>
          <a:p>
            <a:pPr lvl="0"/>
            <a:r>
              <a:rPr lang="en-US" dirty="0"/>
              <a:t>Entry into the Curriculum Inventory?</a:t>
            </a:r>
          </a:p>
          <a:p>
            <a:pPr lvl="0"/>
            <a:r>
              <a:rPr lang="en-US" dirty="0"/>
              <a:t>Possible outcomes may include raising awareness, developing guidance for good practice, changes to Title 5/new certificate category</a:t>
            </a:r>
          </a:p>
          <a:p>
            <a:pPr lvl="0"/>
            <a:r>
              <a:rPr lang="en-US" dirty="0"/>
              <a:t>Value/philosophy for </a:t>
            </a:r>
            <a:r>
              <a:rPr lang="en-US" dirty="0" smtClean="0"/>
              <a:t>low-unit </a:t>
            </a:r>
            <a:r>
              <a:rPr lang="en-US" dirty="0"/>
              <a:t>certificates?</a:t>
            </a:r>
          </a:p>
          <a:p>
            <a:pPr marL="0" indent="0">
              <a:buNone/>
            </a:pP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592689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a:t>
            </a:r>
          </a:p>
        </p:txBody>
      </p:sp>
      <p:sp>
        <p:nvSpPr>
          <p:cNvPr id="3" name="Content Placeholder 2"/>
          <p:cNvSpPr>
            <a:spLocks noGrp="1"/>
          </p:cNvSpPr>
          <p:nvPr>
            <p:ph idx="1"/>
          </p:nvPr>
        </p:nvSpPr>
        <p:spPr/>
        <p:txBody>
          <a:bodyPr/>
          <a:lstStyle/>
          <a:p>
            <a:r>
              <a:rPr lang="en-US" dirty="0"/>
              <a:t>“</a:t>
            </a:r>
            <a:r>
              <a:rPr lang="en-US" dirty="0" smtClean="0"/>
              <a:t>Low-unit</a:t>
            </a:r>
            <a:r>
              <a:rPr lang="en-US" dirty="0"/>
              <a:t>” resolution 09.03 SP16 – assigned to SACC</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406013" y="2182761"/>
            <a:ext cx="9615948" cy="4302121"/>
          </a:xfrm>
          <a:prstGeom prst="rect">
            <a:avLst/>
          </a:prstGeom>
        </p:spPr>
      </p:pic>
    </p:spTree>
    <p:extLst>
      <p:ext uri="{BB962C8B-B14F-4D97-AF65-F5344CB8AC3E}">
        <p14:creationId xmlns:p14="http://schemas.microsoft.com/office/powerpoint/2010/main" val="2317246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a:t>
            </a:r>
          </a:p>
        </p:txBody>
      </p:sp>
      <p:sp>
        <p:nvSpPr>
          <p:cNvPr id="3" name="Content Placeholder 2"/>
          <p:cNvSpPr>
            <a:spLocks noGrp="1"/>
          </p:cNvSpPr>
          <p:nvPr>
            <p:ph idx="1"/>
          </p:nvPr>
        </p:nvSpPr>
        <p:spPr/>
        <p:txBody>
          <a:bodyPr/>
          <a:lstStyle/>
          <a:p>
            <a:r>
              <a:rPr lang="en-US" dirty="0"/>
              <a:t>Proposed changes to Title 5 CCR §55070 </a:t>
            </a:r>
          </a:p>
          <a:p>
            <a:pPr lvl="1"/>
            <a:r>
              <a:rPr lang="en-US" dirty="0"/>
              <a:t>Draft changes currently under discussion </a:t>
            </a:r>
          </a:p>
          <a:p>
            <a:pPr lvl="1"/>
            <a:endParaRPr lang="en-US" dirty="0"/>
          </a:p>
          <a:p>
            <a:pPr lvl="1"/>
            <a:endParaRPr lang="en-US" dirty="0"/>
          </a:p>
          <a:p>
            <a:r>
              <a:rPr lang="en-US" dirty="0"/>
              <a:t>Questions? </a:t>
            </a:r>
          </a:p>
          <a:p>
            <a:pPr marL="0" indent="0">
              <a:buNone/>
            </a:pP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15490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23</a:t>
            </a:fld>
            <a:endParaRPr lang="en-US" dirty="0">
              <a:solidFill>
                <a:prstClr val="black">
                  <a:tint val="75000"/>
                </a:prstClr>
              </a:solidFill>
            </a:endParaRPr>
          </a:p>
        </p:txBody>
      </p:sp>
      <p:sp>
        <p:nvSpPr>
          <p:cNvPr id="2" name="Title 1"/>
          <p:cNvSpPr>
            <a:spLocks noGrp="1"/>
          </p:cNvSpPr>
          <p:nvPr>
            <p:ph type="title" idx="4294967295"/>
          </p:nvPr>
        </p:nvSpPr>
        <p:spPr>
          <a:xfrm>
            <a:off x="0" y="533400"/>
            <a:ext cx="10972800" cy="990600"/>
          </a:xfrm>
        </p:spPr>
        <p:txBody>
          <a:bodyPr/>
          <a:lstStyle/>
          <a:p>
            <a:pPr algn="ctr"/>
            <a:r>
              <a:rPr lang="en-US" dirty="0" smtClean="0"/>
              <a:t>Thank you!</a:t>
            </a:r>
            <a:endParaRPr lang="en-US" dirty="0"/>
          </a:p>
        </p:txBody>
      </p:sp>
      <p:sp>
        <p:nvSpPr>
          <p:cNvPr id="3" name="Content Placeholder 2"/>
          <p:cNvSpPr>
            <a:spLocks noGrp="1"/>
          </p:cNvSpPr>
          <p:nvPr>
            <p:ph idx="4294967295"/>
          </p:nvPr>
        </p:nvSpPr>
        <p:spPr>
          <a:xfrm>
            <a:off x="0" y="1600200"/>
            <a:ext cx="10972800" cy="4876800"/>
          </a:xfrm>
        </p:spPr>
        <p:txBody>
          <a:bodyPr/>
          <a:lstStyle/>
          <a:p>
            <a:endParaRPr lang="en-US" dirty="0" smtClean="0"/>
          </a:p>
          <a:p>
            <a:pPr marL="0" indent="0" algn="ctr">
              <a:buNone/>
            </a:pPr>
            <a:endParaRPr lang="en-US" dirty="0" smtClean="0"/>
          </a:p>
          <a:p>
            <a:pPr marL="0" indent="0" algn="ctr">
              <a:buNone/>
            </a:pPr>
            <a:r>
              <a:rPr lang="en-US" dirty="0" smtClean="0"/>
              <a:t>Patti Blank: </a:t>
            </a:r>
            <a:r>
              <a:rPr lang="en-US" dirty="0" smtClean="0">
                <a:hlinkClick r:id="rId2"/>
              </a:rPr>
              <a:t>pblank@CCCCO.edu</a:t>
            </a:r>
            <a:endParaRPr lang="en-US" dirty="0" smtClean="0"/>
          </a:p>
          <a:p>
            <a:pPr marL="0" indent="0" algn="ctr">
              <a:buNone/>
            </a:pPr>
            <a:r>
              <a:rPr lang="en-US" dirty="0" smtClean="0"/>
              <a:t>Kim Schenk: </a:t>
            </a:r>
            <a:r>
              <a:rPr lang="en-US" dirty="0" smtClean="0">
                <a:hlinkClick r:id="rId3"/>
              </a:rPr>
              <a:t>kschenk@dvc.edu</a:t>
            </a:r>
            <a:endParaRPr lang="en-US" dirty="0" smtClean="0"/>
          </a:p>
          <a:p>
            <a:pPr marL="0" indent="0" algn="ctr">
              <a:buNone/>
            </a:pPr>
            <a:r>
              <a:rPr lang="en-US" dirty="0" smtClean="0"/>
              <a:t>Lorraine Slattery-Farrell: </a:t>
            </a:r>
            <a:r>
              <a:rPr lang="en-US" dirty="0" smtClean="0">
                <a:hlinkClick r:id="rId4"/>
              </a:rPr>
              <a:t>lfarrell@msjc.edu</a:t>
            </a:r>
            <a:endParaRPr lang="en-US" dirty="0" smtClean="0"/>
          </a:p>
          <a:p>
            <a:endParaRPr lang="en-US" dirty="0"/>
          </a:p>
        </p:txBody>
      </p:sp>
    </p:spTree>
    <p:extLst>
      <p:ext uri="{BB962C8B-B14F-4D97-AF65-F5344CB8AC3E}">
        <p14:creationId xmlns:p14="http://schemas.microsoft.com/office/powerpoint/2010/main" val="253729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“low-unit” certificates?</a:t>
            </a:r>
            <a:endParaRPr lang="en-US" dirty="0"/>
          </a:p>
        </p:txBody>
      </p:sp>
      <p:sp>
        <p:nvSpPr>
          <p:cNvPr id="3" name="Content Placeholder 2"/>
          <p:cNvSpPr>
            <a:spLocks noGrp="1"/>
          </p:cNvSpPr>
          <p:nvPr>
            <p:ph idx="1"/>
          </p:nvPr>
        </p:nvSpPr>
        <p:spPr/>
        <p:txBody>
          <a:bodyPr/>
          <a:lstStyle/>
          <a:p>
            <a:r>
              <a:rPr lang="en-US" dirty="0"/>
              <a:t>The basics - Types of certificates:</a:t>
            </a:r>
          </a:p>
          <a:p>
            <a:pPr lvl="1"/>
            <a:r>
              <a:rPr lang="en-US" sz="1800" dirty="0"/>
              <a:t>CREDIT</a:t>
            </a:r>
          </a:p>
          <a:p>
            <a:pPr lvl="2"/>
            <a:r>
              <a:rPr lang="en-US" sz="1800" dirty="0"/>
              <a:t>Achievement: 18 units and over; 12-17.99 units, CO approved</a:t>
            </a:r>
          </a:p>
          <a:p>
            <a:pPr lvl="3"/>
            <a:r>
              <a:rPr lang="en-US" sz="1800" dirty="0"/>
              <a:t>May be transcripted</a:t>
            </a:r>
          </a:p>
          <a:p>
            <a:pPr lvl="2"/>
            <a:r>
              <a:rPr lang="en-US" sz="1800" dirty="0" smtClean="0"/>
              <a:t>“Low unit Certificates” = </a:t>
            </a:r>
            <a:r>
              <a:rPr lang="en-US" sz="1800" b="1" u="sng" dirty="0" smtClean="0"/>
              <a:t>Other </a:t>
            </a:r>
            <a:r>
              <a:rPr lang="en-US" sz="1800" b="1" u="sng" dirty="0"/>
              <a:t>local </a:t>
            </a:r>
            <a:r>
              <a:rPr lang="en-US" sz="1800" b="1" u="sng" dirty="0" smtClean="0"/>
              <a:t>name/s</a:t>
            </a:r>
            <a:r>
              <a:rPr lang="en-US" sz="1800" dirty="0"/>
              <a:t>: proficiency, accomplishment, recognition, etc. up to 17.99 units, not CO approved</a:t>
            </a:r>
          </a:p>
          <a:p>
            <a:pPr lvl="3"/>
            <a:r>
              <a:rPr lang="en-US" sz="1800" dirty="0"/>
              <a:t>May not be </a:t>
            </a:r>
            <a:r>
              <a:rPr lang="en-US" sz="1800" dirty="0" smtClean="0"/>
              <a:t>transcripted</a:t>
            </a:r>
          </a:p>
          <a:p>
            <a:pPr marL="1097252" lvl="3" indent="0">
              <a:buNone/>
            </a:pPr>
            <a:endParaRPr lang="en-US" sz="1800" dirty="0"/>
          </a:p>
          <a:p>
            <a:pPr lvl="1"/>
            <a:r>
              <a:rPr lang="en-US" sz="1800" dirty="0"/>
              <a:t>NONCREDIT:</a:t>
            </a:r>
          </a:p>
          <a:p>
            <a:pPr lvl="2"/>
            <a:r>
              <a:rPr lang="en-US" sz="1800" dirty="0"/>
              <a:t>Competency: a certificate in a recognized career field articulated with degree-applicable coursework, completion of an associate degree, or transfer to a baccalaureate institution </a:t>
            </a:r>
          </a:p>
          <a:p>
            <a:pPr lvl="2"/>
            <a:r>
              <a:rPr lang="en-US" sz="1800" dirty="0"/>
              <a:t>Completion: a certificate leading to improved employability or job </a:t>
            </a:r>
            <a:r>
              <a:rPr lang="en-US" sz="1800" dirty="0" smtClean="0"/>
              <a:t>opportunities</a:t>
            </a:r>
            <a:endParaRPr lang="en-US" sz="1800"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40005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The “case” for low-unit certificates</a:t>
            </a:r>
            <a:endParaRPr lang="en-US" sz="4000" i="0" dirty="0">
              <a:latin typeface="+mn-lt"/>
            </a:endParaRPr>
          </a:p>
        </p:txBody>
      </p:sp>
      <p:sp>
        <p:nvSpPr>
          <p:cNvPr id="3" name="Content Placeholder 2"/>
          <p:cNvSpPr>
            <a:spLocks noGrp="1"/>
          </p:cNvSpPr>
          <p:nvPr>
            <p:ph idx="1"/>
          </p:nvPr>
        </p:nvSpPr>
        <p:spPr>
          <a:xfrm>
            <a:off x="838200" y="1425677"/>
            <a:ext cx="10515600" cy="4938678"/>
          </a:xfrm>
        </p:spPr>
        <p:txBody>
          <a:bodyPr>
            <a:normAutofit/>
          </a:bodyPr>
          <a:lstStyle/>
          <a:p>
            <a:r>
              <a:rPr lang="en-US" dirty="0"/>
              <a:t>Program completion is considered evidence of student success. </a:t>
            </a:r>
            <a:r>
              <a:rPr lang="en-US" dirty="0" smtClean="0"/>
              <a:t>CCCAOE </a:t>
            </a:r>
            <a:r>
              <a:rPr lang="en-US" dirty="0"/>
              <a:t>and the RP group have discussed the merits of tracking “low unit” </a:t>
            </a:r>
            <a:r>
              <a:rPr lang="en-US" dirty="0" smtClean="0"/>
              <a:t>certificates. There is </a:t>
            </a:r>
            <a:r>
              <a:rPr lang="en-US" dirty="0"/>
              <a:t>a growing emphasis on “stackable” credentials, based on the notion that students, once engaged in a pathway or discipline, can be encouraged to persist by recognition “along the way” as long as each award is recognized as having value in the worksite.</a:t>
            </a: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1244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3568"/>
            <a:ext cx="10972800" cy="990600"/>
          </a:xfrm>
        </p:spPr>
        <p:txBody>
          <a:bodyPr/>
          <a:lstStyle/>
          <a:p>
            <a:r>
              <a:rPr lang="en-US" sz="5400" dirty="0"/>
              <a:t>The “case” for </a:t>
            </a:r>
            <a:r>
              <a:rPr lang="en-US" sz="5400" dirty="0" smtClean="0"/>
              <a:t>low-unit </a:t>
            </a:r>
            <a:r>
              <a:rPr lang="en-US" sz="5400" dirty="0"/>
              <a:t>certificates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Current research on the award and value of low-unit certificates is sparse. A </a:t>
            </a:r>
            <a:r>
              <a:rPr lang="en-US" dirty="0" smtClean="0"/>
              <a:t>study </a:t>
            </a:r>
            <a:r>
              <a:rPr lang="en-US" dirty="0"/>
              <a:t>at Georgetown University suggests a complex picture, and explores important differences by field of study/sector as well as differential payoffs by gender and race for certificates in general. </a:t>
            </a:r>
          </a:p>
          <a:p>
            <a:r>
              <a:rPr lang="en-US" u="sng" dirty="0">
                <a:hlinkClick r:id="rId2"/>
              </a:rPr>
              <a:t>http://www9.georgetown.edu/grad/gppi/hpi/cew/pdfs/Certificates.ExecutiveSummary.071712.pdf</a:t>
            </a:r>
            <a:endParaRPr lang="en-US" dirty="0"/>
          </a:p>
          <a:p>
            <a:r>
              <a:rPr lang="en-US" dirty="0"/>
              <a:t>The study emphasizes the importance of understanding best design and practice -- to ensure that lower unit certificates DO “stack” toward higher unit ones to the extent possible and appropriate, so that students are set up for continuing opportunities for both educational AND career advancement . . . and associated wage gains.   </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58701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“case” for </a:t>
            </a:r>
            <a:r>
              <a:rPr lang="en-US" sz="4800" dirty="0" smtClean="0"/>
              <a:t>low-unit </a:t>
            </a:r>
            <a:r>
              <a:rPr lang="en-US" sz="4800" dirty="0"/>
              <a:t>certificates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Up to 30</a:t>
            </a:r>
            <a:r>
              <a:rPr lang="en-US" dirty="0"/>
              <a:t>% of </a:t>
            </a:r>
            <a:r>
              <a:rPr lang="en-US" dirty="0" smtClean="0"/>
              <a:t>community college students </a:t>
            </a:r>
            <a:r>
              <a:rPr lang="en-US" dirty="0"/>
              <a:t>are "skills </a:t>
            </a:r>
            <a:r>
              <a:rPr lang="en-US" dirty="0" smtClean="0"/>
              <a:t>builders“, students </a:t>
            </a:r>
            <a:r>
              <a:rPr lang="en-US" dirty="0"/>
              <a:t>who take a small number of courses, do very well in them, and then move on . . . these may be among our most successful students, but they may not be counted as successes in our completion metrics.  </a:t>
            </a:r>
            <a:r>
              <a:rPr lang="en-US" dirty="0" smtClean="0"/>
              <a:t>It </a:t>
            </a:r>
            <a:r>
              <a:rPr lang="en-US" dirty="0"/>
              <a:t>may be that some number of these skills building students are </a:t>
            </a:r>
            <a:r>
              <a:rPr lang="en-US" dirty="0" smtClean="0"/>
              <a:t>earning </a:t>
            </a:r>
            <a:r>
              <a:rPr lang="en-US" dirty="0"/>
              <a:t>lower unit certificates, but system data is not reporting or tracking these awards as detailed in the recent report </a:t>
            </a:r>
            <a:r>
              <a:rPr lang="en-US" dirty="0" err="1"/>
              <a:t>LearningWorks</a:t>
            </a:r>
            <a:r>
              <a:rPr lang="en-US" dirty="0"/>
              <a:t> released with the RP Group, "What's Completion Got to Do With it. . . . " </a:t>
            </a:r>
            <a:r>
              <a:rPr lang="en-US" u="sng" dirty="0">
                <a:hlinkClick r:id="rId2"/>
              </a:rPr>
              <a:t>http://www.learningworksca.org/whats-completion-got-to-do-with-it-using-course-taking-behavior-to-understand-community-college-success/</a:t>
            </a:r>
            <a:endParaRPr lang="en-US" dirty="0"/>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406175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Why the interest in low-</a:t>
            </a:r>
            <a:r>
              <a:rPr lang="en-US" sz="4000" dirty="0" smtClean="0">
                <a:latin typeface="+mn-lt"/>
              </a:rPr>
              <a:t>unit certificates?</a:t>
            </a:r>
            <a:endParaRPr lang="en-US" sz="4000" i="0" dirty="0">
              <a:latin typeface="+mn-lt"/>
            </a:endParaRPr>
          </a:p>
        </p:txBody>
      </p:sp>
      <p:sp>
        <p:nvSpPr>
          <p:cNvPr id="5" name="Content Placeholder 4"/>
          <p:cNvSpPr>
            <a:spLocks noGrp="1"/>
          </p:cNvSpPr>
          <p:nvPr>
            <p:ph idx="1"/>
          </p:nvPr>
        </p:nvSpPr>
        <p:spPr>
          <a:xfrm>
            <a:off x="838200" y="2033838"/>
            <a:ext cx="10515600" cy="4351338"/>
          </a:xfrm>
        </p:spPr>
        <p:txBody>
          <a:bodyPr>
            <a:normAutofit/>
          </a:bodyPr>
          <a:lstStyle/>
          <a:p>
            <a:r>
              <a:rPr lang="en-US" sz="3200" b="0" i="0" dirty="0" smtClean="0">
                <a:latin typeface="+mn-lt"/>
              </a:rPr>
              <a:t>Strong Workforce Program funding model includes metrics for completions in both the local, regional and incentive funds</a:t>
            </a:r>
          </a:p>
          <a:p>
            <a:r>
              <a:rPr lang="en-US" dirty="0" smtClean="0"/>
              <a:t>Credit and noncredit certificates “count”</a:t>
            </a:r>
          </a:p>
          <a:p>
            <a:r>
              <a:rPr lang="en-US" b="1" dirty="0" smtClean="0"/>
              <a:t>Both Chancellor’s Office-approved and non-Chancellor’s Office-approved credit certificates “count”</a:t>
            </a:r>
            <a:br>
              <a:rPr lang="en-US" b="1" dirty="0" smtClean="0"/>
            </a:br>
            <a:endParaRPr lang="en-US" b="1" dirty="0" smtClean="0"/>
          </a:p>
          <a:p>
            <a:endParaRPr lang="en-US" sz="3200" b="0" i="0" dirty="0">
              <a:latin typeface="+mn-lt"/>
            </a:endParaRPr>
          </a:p>
          <a:p>
            <a:endParaRPr lang="en-US" sz="3200" b="0"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7</a:t>
            </a:fld>
            <a:endParaRPr lang="en-US" dirty="0"/>
          </a:p>
        </p:txBody>
      </p:sp>
    </p:spTree>
    <p:extLst>
      <p:ext uri="{BB962C8B-B14F-4D97-AF65-F5344CB8AC3E}">
        <p14:creationId xmlns:p14="http://schemas.microsoft.com/office/powerpoint/2010/main" val="228477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low-unit </a:t>
            </a:r>
            <a:r>
              <a:rPr lang="en-US" dirty="0"/>
              <a:t>c</a:t>
            </a:r>
            <a:r>
              <a:rPr lang="en-US" dirty="0" smtClean="0"/>
              <a:t>ertificates </a:t>
            </a:r>
            <a:r>
              <a:rPr lang="en-US" dirty="0"/>
              <a:t>r</a:t>
            </a:r>
            <a:r>
              <a:rPr lang="en-US" dirty="0" smtClean="0"/>
              <a:t>eported?</a:t>
            </a:r>
            <a:endParaRPr lang="en-US" dirty="0"/>
          </a:p>
        </p:txBody>
      </p:sp>
      <p:sp>
        <p:nvSpPr>
          <p:cNvPr id="3" name="Content Placeholder 2"/>
          <p:cNvSpPr>
            <a:spLocks noGrp="1"/>
          </p:cNvSpPr>
          <p:nvPr>
            <p:ph idx="1"/>
          </p:nvPr>
        </p:nvSpPr>
        <p:spPr/>
        <p:txBody>
          <a:bodyPr/>
          <a:lstStyle/>
          <a:p>
            <a:r>
              <a:rPr lang="en-US" sz="2800" dirty="0"/>
              <a:t>Colleges have always had the ability to report low-unit certificate outcomes to the Chancellor’s </a:t>
            </a:r>
            <a:r>
              <a:rPr lang="en-US" sz="2800" dirty="0" smtClean="0"/>
              <a:t>Office</a:t>
            </a:r>
          </a:p>
          <a:p>
            <a:r>
              <a:rPr lang="en-US" sz="2800" dirty="0" smtClean="0"/>
              <a:t>Data </a:t>
            </a:r>
            <a:r>
              <a:rPr lang="en-US" sz="2800" dirty="0"/>
              <a:t>Element </a:t>
            </a:r>
            <a:r>
              <a:rPr lang="en-US" sz="2800" dirty="0" smtClean="0"/>
              <a:t>Dictionary </a:t>
            </a:r>
            <a:r>
              <a:rPr lang="en-US" sz="2800" dirty="0" smtClean="0">
                <a:hlinkClick r:id="rId2"/>
              </a:rPr>
              <a:t>http</a:t>
            </a:r>
            <a:r>
              <a:rPr lang="en-US" sz="2800" dirty="0">
                <a:hlinkClick r:id="rId2"/>
              </a:rPr>
              <a:t>://</a:t>
            </a:r>
            <a:r>
              <a:rPr lang="en-US" sz="2800" dirty="0" smtClean="0">
                <a:hlinkClick r:id="rId2"/>
              </a:rPr>
              <a:t>extranet.cccco.edu/Divisions/TechResearchInfoSys/MIS/DED.aspx</a:t>
            </a:r>
            <a:r>
              <a:rPr lang="en-US" sz="2800" dirty="0" smtClean="0"/>
              <a:t> </a:t>
            </a:r>
            <a:endParaRPr lang="en-US" sz="2800" dirty="0"/>
          </a:p>
          <a:p>
            <a:r>
              <a:rPr lang="en-US" sz="2800" dirty="0"/>
              <a:t>Relevant data elements</a:t>
            </a:r>
          </a:p>
          <a:p>
            <a:pPr lvl="1"/>
            <a:r>
              <a:rPr lang="en-US" sz="2800" dirty="0"/>
              <a:t>SP02 – Student Program Award</a:t>
            </a:r>
          </a:p>
          <a:p>
            <a:pPr lvl="1"/>
            <a:r>
              <a:rPr lang="en-US" sz="2800" dirty="0"/>
              <a:t>SP04 – Student Program Control Number</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96562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SP02 – Student Program Award - Credit</a:t>
            </a: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dirty="0">
              <a:solidFill>
                <a:prstClr val="black">
                  <a:tint val="75000"/>
                </a:prstClr>
              </a:solidFill>
            </a:endParaRPr>
          </a:p>
        </p:txBody>
      </p:sp>
      <p:pic>
        <p:nvPicPr>
          <p:cNvPr id="5" name="Content Placeholder 3"/>
          <p:cNvPicPr>
            <a:picLocks noGrp="1" noChangeAspect="1"/>
          </p:cNvPicPr>
          <p:nvPr>
            <p:ph idx="1"/>
          </p:nvPr>
        </p:nvPicPr>
        <p:blipFill>
          <a:blip r:embed="rId2"/>
          <a:stretch>
            <a:fillRect/>
          </a:stretch>
        </p:blipFill>
        <p:spPr>
          <a:xfrm>
            <a:off x="1759974" y="1600200"/>
            <a:ext cx="8514736" cy="4876800"/>
          </a:xfrm>
          <a:prstGeom prst="rect">
            <a:avLst/>
          </a:prstGeom>
        </p:spPr>
      </p:pic>
    </p:spTree>
    <p:extLst>
      <p:ext uri="{BB962C8B-B14F-4D97-AF65-F5344CB8AC3E}">
        <p14:creationId xmlns:p14="http://schemas.microsoft.com/office/powerpoint/2010/main" val="351162140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2442</TotalTime>
  <Words>1154</Words>
  <Application>Microsoft Macintosh PowerPoint</Application>
  <PresentationFormat>Widescreen</PresentationFormat>
  <Paragraphs>151</Paragraphs>
  <Slides>23</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Calibri</vt:lpstr>
      <vt:lpstr>Georgia</vt:lpstr>
      <vt:lpstr>Wingdings</vt:lpstr>
      <vt:lpstr>Arial</vt:lpstr>
      <vt:lpstr>1_Office Theme</vt:lpstr>
      <vt:lpstr>Office Theme</vt:lpstr>
      <vt:lpstr>Template</vt:lpstr>
      <vt:lpstr>Low-Unit Certificates:   making them “count”</vt:lpstr>
      <vt:lpstr>Presentation Overview</vt:lpstr>
      <vt:lpstr>What are “low-unit” certificates?</vt:lpstr>
      <vt:lpstr>The “case” for low-unit certificates</vt:lpstr>
      <vt:lpstr>The “case” for low-unit certificates</vt:lpstr>
      <vt:lpstr>The “case” for low-unit certificates</vt:lpstr>
      <vt:lpstr>Why the interest in low-unit certificates?</vt:lpstr>
      <vt:lpstr>How are low-unit certificates reported?</vt:lpstr>
      <vt:lpstr>SP02 – Student Program Award - Credit</vt:lpstr>
      <vt:lpstr>SP02 – Student Program Award - Noncredit</vt:lpstr>
      <vt:lpstr>SP04 – Student Program Control Number</vt:lpstr>
      <vt:lpstr>Curriculum Practice Recommendations</vt:lpstr>
      <vt:lpstr>Reporting process</vt:lpstr>
      <vt:lpstr>PowerPoint Presentation</vt:lpstr>
      <vt:lpstr>MIS Reporting Timelines</vt:lpstr>
      <vt:lpstr>Certificate of Achievement Submission Process</vt:lpstr>
      <vt:lpstr>Narrative Items for New/Substantial Revision Certificates </vt:lpstr>
      <vt:lpstr>CO Review New/Substantial Revision to CTE Proposals </vt:lpstr>
      <vt:lpstr>Common Revision Requests</vt:lpstr>
      <vt:lpstr>SACC Workgroup Considerations (Jan 2016)</vt:lpstr>
      <vt:lpstr>ASCCC</vt:lpstr>
      <vt:lpstr>ASCCC</vt:lpstr>
      <vt:lpstr>Thank you!</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Lorraine Slattery-Farrell</cp:lastModifiedBy>
  <cp:revision>90</cp:revision>
  <dcterms:created xsi:type="dcterms:W3CDTF">2015-05-02T02:46:00Z</dcterms:created>
  <dcterms:modified xsi:type="dcterms:W3CDTF">2017-07-11T23:10:40Z</dcterms:modified>
</cp:coreProperties>
</file>