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82" r:id="rId2"/>
    <p:sldId id="283" r:id="rId3"/>
    <p:sldId id="284" r:id="rId4"/>
    <p:sldId id="263" r:id="rId5"/>
    <p:sldId id="264" r:id="rId6"/>
    <p:sldId id="285" r:id="rId7"/>
    <p:sldId id="274" r:id="rId8"/>
    <p:sldId id="273" r:id="rId9"/>
    <p:sldId id="267" r:id="rId10"/>
    <p:sldId id="268" r:id="rId11"/>
    <p:sldId id="275" r:id="rId12"/>
    <p:sldId id="276" r:id="rId13"/>
    <p:sldId id="269" r:id="rId14"/>
    <p:sldId id="277" r:id="rId15"/>
    <p:sldId id="280" r:id="rId16"/>
    <p:sldId id="278" r:id="rId17"/>
    <p:sldId id="281" r:id="rId18"/>
    <p:sldId id="279" r:id="rId19"/>
    <p:sldId id="286" r:id="rId20"/>
    <p:sldId id="272"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51"/>
    <p:restoredTop sz="94627"/>
  </p:normalViewPr>
  <p:slideViewPr>
    <p:cSldViewPr>
      <p:cViewPr varScale="1">
        <p:scale>
          <a:sx n="69" d="100"/>
          <a:sy n="69" d="100"/>
        </p:scale>
        <p:origin x="-11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05BA3-7290-D545-A123-A1FA78EB5C83}" type="datetimeFigureOut">
              <a:rPr lang="en-US" smtClean="0"/>
              <a:t>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D8084-C6B6-C34C-B1FC-2043FB85B52F}" type="slidenum">
              <a:rPr lang="en-US" smtClean="0"/>
              <a:t>‹#›</a:t>
            </a:fld>
            <a:endParaRPr lang="en-US"/>
          </a:p>
        </p:txBody>
      </p:sp>
    </p:spTree>
    <p:extLst>
      <p:ext uri="{BB962C8B-B14F-4D97-AF65-F5344CB8AC3E}">
        <p14:creationId xmlns:p14="http://schemas.microsoft.com/office/powerpoint/2010/main" val="14872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CCSF</a:t>
            </a:r>
            <a:r>
              <a:rPr lang="en-US" baseline="0" dirty="0" smtClean="0"/>
              <a:t> Academic Senate Resolution http://www.ccsf.edu/dam/ccsf/images/academic_senate/AS_Docs/Academic_Senate_2016_17/Other/Resolution%202016.12.14.03.pdf</a:t>
            </a:r>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14</a:t>
            </a:fld>
            <a:endParaRPr lang="en-US"/>
          </a:p>
        </p:txBody>
      </p:sp>
    </p:spTree>
    <p:extLst>
      <p:ext uri="{BB962C8B-B14F-4D97-AF65-F5344CB8AC3E}">
        <p14:creationId xmlns:p14="http://schemas.microsoft.com/office/powerpoint/2010/main" val="340765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CCSF Board of Trustee Resolution: Sanctuary</a:t>
            </a:r>
            <a:r>
              <a:rPr lang="en-US" baseline="0" dirty="0" smtClean="0"/>
              <a:t> Status http://www.ccsf.edu/BOT/2016/December/346r.pdf </a:t>
            </a:r>
            <a:endParaRPr lang="en-US" dirty="0" smtClean="0"/>
          </a:p>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15</a:t>
            </a:fld>
            <a:endParaRPr lang="en-US"/>
          </a:p>
        </p:txBody>
      </p:sp>
    </p:spTree>
    <p:extLst>
      <p:ext uri="{BB962C8B-B14F-4D97-AF65-F5344CB8AC3E}">
        <p14:creationId xmlns:p14="http://schemas.microsoft.com/office/powerpoint/2010/main" val="54783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http://www.sfcityattorney.org/2017/01/31/herrera-sues-president-trump-unconstitutional-executive-order-targeting-sanctuary-cities/</a:t>
            </a:r>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16</a:t>
            </a:fld>
            <a:endParaRPr lang="en-US"/>
          </a:p>
        </p:txBody>
      </p:sp>
    </p:spTree>
    <p:extLst>
      <p:ext uri="{BB962C8B-B14F-4D97-AF65-F5344CB8AC3E}">
        <p14:creationId xmlns:p14="http://schemas.microsoft.com/office/powerpoint/2010/main" val="251472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21</a:t>
            </a:fld>
            <a:endParaRPr lang="en-US"/>
          </a:p>
        </p:txBody>
      </p:sp>
    </p:spTree>
    <p:extLst>
      <p:ext uri="{BB962C8B-B14F-4D97-AF65-F5344CB8AC3E}">
        <p14:creationId xmlns:p14="http://schemas.microsoft.com/office/powerpoint/2010/main" val="53649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E12B1FA-C169-4667-A0BA-5F9315FEF218}" type="datetimeFigureOut">
              <a:rPr lang="en-US" smtClean="0"/>
              <a:t>2/9/2017</a:t>
            </a:fld>
            <a:endParaRPr lang="en-US"/>
          </a:p>
        </p:txBody>
      </p:sp>
      <p:sp>
        <p:nvSpPr>
          <p:cNvPr id="8" name="Slide Number Placeholder 7"/>
          <p:cNvSpPr>
            <a:spLocks noGrp="1"/>
          </p:cNvSpPr>
          <p:nvPr>
            <p:ph type="sldNum" sz="quarter" idx="11"/>
          </p:nvPr>
        </p:nvSpPr>
        <p:spPr/>
        <p:txBody>
          <a:bodyPr/>
          <a:lstStyle/>
          <a:p>
            <a:fld id="{9CEC061D-6088-44EB-85ED-A74C4828B6B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2B1FA-C169-4667-A0BA-5F9315FEF21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2B1FA-C169-4667-A0BA-5F9315FEF21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2B1FA-C169-4667-A0BA-5F9315FEF21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2B1FA-C169-4667-A0BA-5F9315FEF21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12B1FA-C169-4667-A0BA-5F9315FEF21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12B1FA-C169-4667-A0BA-5F9315FEF218}"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C061D-6088-44EB-85ED-A74C4828B6B6}"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2B1FA-C169-4667-A0BA-5F9315FEF218}"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2B1FA-C169-4667-A0BA-5F9315FEF218}"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2B1FA-C169-4667-A0BA-5F9315FEF21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2B1FA-C169-4667-A0BA-5F9315FEF21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C061D-6088-44EB-85ED-A74C4828B6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E12B1FA-C169-4667-A0BA-5F9315FEF218}" type="datetimeFigureOut">
              <a:rPr lang="en-US" smtClean="0"/>
              <a:t>2/9/2017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CEC061D-6088-44EB-85ED-A74C4828B6B6}"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Facilitating Civil Dialogue in the Face of Change</a:t>
            </a:r>
            <a:endParaRPr lang="en-US" dirty="0"/>
          </a:p>
        </p:txBody>
      </p:sp>
      <p:sp>
        <p:nvSpPr>
          <p:cNvPr id="3" name="Content Placeholder 2"/>
          <p:cNvSpPr>
            <a:spLocks noGrp="1"/>
          </p:cNvSpPr>
          <p:nvPr>
            <p:ph idx="1"/>
          </p:nvPr>
        </p:nvSpPr>
        <p:spPr>
          <a:xfrm>
            <a:off x="152400" y="2743200"/>
            <a:ext cx="9524999" cy="3539527"/>
          </a:xfrm>
        </p:spPr>
        <p:txBody>
          <a:bodyPr/>
          <a:lstStyle/>
          <a:p>
            <a:endParaRPr lang="en-US" dirty="0" smtClean="0"/>
          </a:p>
          <a:p>
            <a:endParaRPr lang="en-US" dirty="0"/>
          </a:p>
          <a:p>
            <a:endParaRPr lang="en-US" dirty="0" smtClean="0"/>
          </a:p>
          <a:p>
            <a:endParaRPr lang="en-US" dirty="0"/>
          </a:p>
          <a:p>
            <a:endParaRPr lang="en-US" dirty="0" smtClean="0"/>
          </a:p>
        </p:txBody>
      </p:sp>
      <p:sp>
        <p:nvSpPr>
          <p:cNvPr id="4" name="TextBox 3"/>
          <p:cNvSpPr txBox="1"/>
          <p:nvPr/>
        </p:nvSpPr>
        <p:spPr>
          <a:xfrm>
            <a:off x="571500" y="5457051"/>
            <a:ext cx="8572500" cy="646331"/>
          </a:xfrm>
          <a:prstGeom prst="rect">
            <a:avLst/>
          </a:prstGeom>
          <a:noFill/>
        </p:spPr>
        <p:txBody>
          <a:bodyPr wrap="square" rtlCol="0">
            <a:spAutoFit/>
          </a:bodyPr>
          <a:lstStyle/>
          <a:p>
            <a:r>
              <a:rPr lang="en-US" b="1" dirty="0" smtClean="0"/>
              <a:t>EDAC Presenters: </a:t>
            </a:r>
            <a:r>
              <a:rPr lang="en-US" dirty="0" smtClean="0"/>
              <a:t>Mandy Liang</a:t>
            </a:r>
            <a:r>
              <a:rPr lang="en-US" dirty="0" smtClean="0"/>
              <a:t>, </a:t>
            </a:r>
            <a:r>
              <a:rPr lang="en-US" dirty="0" smtClean="0"/>
              <a:t>Ed.D</a:t>
            </a:r>
            <a:r>
              <a:rPr lang="en-US" dirty="0" smtClean="0"/>
              <a:t>., </a:t>
            </a:r>
            <a:r>
              <a:rPr lang="en-US" dirty="0" smtClean="0"/>
              <a:t>City College of San Francisco (North); </a:t>
            </a:r>
            <a:r>
              <a:rPr lang="en-US" dirty="0" smtClean="0"/>
              <a:t>                                        Martin </a:t>
            </a:r>
            <a:r>
              <a:rPr lang="en-US" dirty="0" smtClean="0"/>
              <a:t>Jones-Ramey, Mt. San Antonio College (South)</a:t>
            </a:r>
          </a:p>
        </p:txBody>
      </p:sp>
    </p:spTree>
    <p:extLst>
      <p:ext uri="{BB962C8B-B14F-4D97-AF65-F5344CB8AC3E}">
        <p14:creationId xmlns:p14="http://schemas.microsoft.com/office/powerpoint/2010/main" val="2347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744"/>
          <a:stretch/>
        </p:blipFill>
        <p:spPr>
          <a:xfrm>
            <a:off x="2209799" y="2362200"/>
            <a:ext cx="6330117" cy="3733800"/>
          </a:xfrm>
          <a:prstGeom prst="rect">
            <a:avLst/>
          </a:prstGeom>
        </p:spPr>
      </p:pic>
      <p:pic>
        <p:nvPicPr>
          <p:cNvPr id="3" name="Picture 2"/>
          <p:cNvPicPr>
            <a:picLocks noChangeAspect="1"/>
          </p:cNvPicPr>
          <p:nvPr/>
        </p:nvPicPr>
        <p:blipFill>
          <a:blip r:embed="rId3"/>
          <a:stretch>
            <a:fillRect/>
          </a:stretch>
        </p:blipFill>
        <p:spPr>
          <a:xfrm>
            <a:off x="688731" y="1066800"/>
            <a:ext cx="5410200" cy="868792"/>
          </a:xfrm>
          <a:prstGeom prst="rect">
            <a:avLst/>
          </a:prstGeom>
        </p:spPr>
      </p:pic>
    </p:spTree>
    <p:extLst>
      <p:ext uri="{BB962C8B-B14F-4D97-AF65-F5344CB8AC3E}">
        <p14:creationId xmlns:p14="http://schemas.microsoft.com/office/powerpoint/2010/main" val="14168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57200"/>
            <a:ext cx="5715000" cy="5748568"/>
          </a:xfrm>
          <a:prstGeom prst="rect">
            <a:avLst/>
          </a:prstGeom>
        </p:spPr>
      </p:pic>
      <p:pic>
        <p:nvPicPr>
          <p:cNvPr id="3" name="Picture 2"/>
          <p:cNvPicPr>
            <a:picLocks noChangeAspect="1"/>
          </p:cNvPicPr>
          <p:nvPr/>
        </p:nvPicPr>
        <p:blipFill>
          <a:blip r:embed="rId3"/>
          <a:stretch>
            <a:fillRect/>
          </a:stretch>
        </p:blipFill>
        <p:spPr>
          <a:xfrm>
            <a:off x="762000" y="1257788"/>
            <a:ext cx="8204200" cy="1155700"/>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762000" y="2514600"/>
            <a:ext cx="8204200" cy="1409700"/>
          </a:xfrm>
          <a:prstGeom prst="rect">
            <a:avLst/>
          </a:prstGeom>
          <a:ln>
            <a:solidFill>
              <a:schemeClr val="bg1"/>
            </a:solidFill>
          </a:ln>
        </p:spPr>
      </p:pic>
      <p:pic>
        <p:nvPicPr>
          <p:cNvPr id="5" name="Picture 4"/>
          <p:cNvPicPr>
            <a:picLocks noChangeAspect="1"/>
          </p:cNvPicPr>
          <p:nvPr/>
        </p:nvPicPr>
        <p:blipFill>
          <a:blip r:embed="rId5"/>
          <a:stretch>
            <a:fillRect/>
          </a:stretch>
        </p:blipFill>
        <p:spPr>
          <a:xfrm>
            <a:off x="762000" y="4019550"/>
            <a:ext cx="8204200" cy="965200"/>
          </a:xfrm>
          <a:prstGeom prst="rect">
            <a:avLst/>
          </a:prstGeom>
          <a:ln>
            <a:solidFill>
              <a:schemeClr val="bg1"/>
            </a:solidFill>
          </a:ln>
        </p:spPr>
      </p:pic>
    </p:spTree>
    <p:extLst>
      <p:ext uri="{BB962C8B-B14F-4D97-AF65-F5344CB8AC3E}">
        <p14:creationId xmlns:p14="http://schemas.microsoft.com/office/powerpoint/2010/main" val="11553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457200"/>
            <a:ext cx="5715000" cy="5748568"/>
          </a:xfrm>
          <a:prstGeom prst="rect">
            <a:avLst/>
          </a:prstGeom>
        </p:spPr>
      </p:pic>
      <p:pic>
        <p:nvPicPr>
          <p:cNvPr id="2" name="Picture 1"/>
          <p:cNvPicPr>
            <a:picLocks noChangeAspect="1"/>
          </p:cNvPicPr>
          <p:nvPr/>
        </p:nvPicPr>
        <p:blipFill>
          <a:blip r:embed="rId3"/>
          <a:stretch>
            <a:fillRect/>
          </a:stretch>
        </p:blipFill>
        <p:spPr>
          <a:xfrm>
            <a:off x="762000" y="2133600"/>
            <a:ext cx="8191500" cy="4279900"/>
          </a:xfrm>
          <a:prstGeom prst="rect">
            <a:avLst/>
          </a:prstGeom>
          <a:ln>
            <a:solidFill>
              <a:schemeClr val="bg1"/>
            </a:solidFill>
          </a:ln>
        </p:spPr>
      </p:pic>
    </p:spTree>
    <p:extLst>
      <p:ext uri="{BB962C8B-B14F-4D97-AF65-F5344CB8AC3E}">
        <p14:creationId xmlns:p14="http://schemas.microsoft.com/office/powerpoint/2010/main" val="11399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29779"/>
            <a:ext cx="7162800" cy="4243928"/>
          </a:xfrm>
          <a:prstGeom prst="rect">
            <a:avLst/>
          </a:prstGeom>
          <a:ln>
            <a:solidFill>
              <a:schemeClr val="bg1"/>
            </a:solidFill>
          </a:ln>
        </p:spPr>
      </p:pic>
      <p:pic>
        <p:nvPicPr>
          <p:cNvPr id="4" name="Picture 3"/>
          <p:cNvPicPr>
            <a:picLocks noChangeAspect="1"/>
          </p:cNvPicPr>
          <p:nvPr/>
        </p:nvPicPr>
        <p:blipFill>
          <a:blip r:embed="rId3"/>
          <a:stretch>
            <a:fillRect/>
          </a:stretch>
        </p:blipFill>
        <p:spPr>
          <a:xfrm>
            <a:off x="685800" y="3505200"/>
            <a:ext cx="8305800" cy="2992666"/>
          </a:xfrm>
          <a:prstGeom prst="rect">
            <a:avLst/>
          </a:prstGeom>
          <a:ln>
            <a:solidFill>
              <a:schemeClr val="bg1"/>
            </a:solidFill>
          </a:ln>
        </p:spPr>
      </p:pic>
    </p:spTree>
    <p:extLst>
      <p:ext uri="{BB962C8B-B14F-4D97-AF65-F5344CB8AC3E}">
        <p14:creationId xmlns:p14="http://schemas.microsoft.com/office/powerpoint/2010/main" val="3955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80610" cy="527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48424"/>
            <a:ext cx="7315200" cy="1154097"/>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Sanctuary College Status</a:t>
            </a:r>
            <a:endParaRPr lang="en-US" dirty="0"/>
          </a:p>
        </p:txBody>
      </p:sp>
      <p:sp>
        <p:nvSpPr>
          <p:cNvPr id="4" name="TextBox 3"/>
          <p:cNvSpPr txBox="1"/>
          <p:nvPr/>
        </p:nvSpPr>
        <p:spPr>
          <a:xfrm>
            <a:off x="609600" y="6477000"/>
            <a:ext cx="6096000" cy="369332"/>
          </a:xfrm>
          <a:prstGeom prst="rect">
            <a:avLst/>
          </a:prstGeom>
          <a:noFill/>
        </p:spPr>
        <p:txBody>
          <a:bodyPr wrap="square" rtlCol="0">
            <a:spAutoFit/>
          </a:bodyPr>
          <a:lstStyle/>
          <a:p>
            <a:r>
              <a:rPr lang="en-US" dirty="0" smtClean="0"/>
              <a:t>Source: </a:t>
            </a:r>
            <a:r>
              <a:rPr lang="en-US" dirty="0" smtClean="0"/>
              <a:t>City College </a:t>
            </a:r>
            <a:r>
              <a:rPr lang="en-US" dirty="0" smtClean="0"/>
              <a:t>of San Francisco</a:t>
            </a:r>
            <a:endParaRPr lang="en-US" dirty="0"/>
          </a:p>
        </p:txBody>
      </p:sp>
    </p:spTree>
    <p:extLst>
      <p:ext uri="{BB962C8B-B14F-4D97-AF65-F5344CB8AC3E}">
        <p14:creationId xmlns:p14="http://schemas.microsoft.com/office/powerpoint/2010/main" val="20883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937664" cy="560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48424"/>
            <a:ext cx="7315200" cy="1154097"/>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Sanctuary College Status</a:t>
            </a:r>
            <a:endParaRPr lang="en-US" dirty="0"/>
          </a:p>
        </p:txBody>
      </p:sp>
      <p:sp>
        <p:nvSpPr>
          <p:cNvPr id="4" name="TextBox 3"/>
          <p:cNvSpPr txBox="1"/>
          <p:nvPr/>
        </p:nvSpPr>
        <p:spPr>
          <a:xfrm>
            <a:off x="609600" y="6477000"/>
            <a:ext cx="6096000" cy="369332"/>
          </a:xfrm>
          <a:prstGeom prst="rect">
            <a:avLst/>
          </a:prstGeom>
          <a:noFill/>
        </p:spPr>
        <p:txBody>
          <a:bodyPr wrap="square" rtlCol="0">
            <a:spAutoFit/>
          </a:bodyPr>
          <a:lstStyle/>
          <a:p>
            <a:r>
              <a:rPr lang="en-US" dirty="0" smtClean="0"/>
              <a:t>Source: </a:t>
            </a:r>
            <a:r>
              <a:rPr lang="en-US" dirty="0" smtClean="0"/>
              <a:t>City College </a:t>
            </a:r>
            <a:r>
              <a:rPr lang="en-US" dirty="0" smtClean="0"/>
              <a:t>of San Francisco</a:t>
            </a:r>
            <a:endParaRPr lang="en-US" dirty="0"/>
          </a:p>
        </p:txBody>
      </p:sp>
    </p:spTree>
    <p:extLst>
      <p:ext uri="{BB962C8B-B14F-4D97-AF65-F5344CB8AC3E}">
        <p14:creationId xmlns:p14="http://schemas.microsoft.com/office/powerpoint/2010/main" val="4504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73451"/>
            <a:ext cx="8519804" cy="530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6477000"/>
            <a:ext cx="6096000" cy="369332"/>
          </a:xfrm>
          <a:prstGeom prst="rect">
            <a:avLst/>
          </a:prstGeom>
          <a:noFill/>
        </p:spPr>
        <p:txBody>
          <a:bodyPr wrap="square" rtlCol="0">
            <a:spAutoFit/>
          </a:bodyPr>
          <a:lstStyle/>
          <a:p>
            <a:r>
              <a:rPr lang="en-US" dirty="0" smtClean="0"/>
              <a:t>Source: </a:t>
            </a:r>
            <a:r>
              <a:rPr lang="en-US" dirty="0" smtClean="0"/>
              <a:t>Office of City </a:t>
            </a:r>
            <a:r>
              <a:rPr lang="en-US" dirty="0" smtClean="0"/>
              <a:t>Attorney of San Francisco</a:t>
            </a:r>
            <a:endParaRPr lang="en-US" dirty="0"/>
          </a:p>
        </p:txBody>
      </p:sp>
      <p:sp>
        <p:nvSpPr>
          <p:cNvPr id="4" name="Title 1"/>
          <p:cNvSpPr txBox="1">
            <a:spLocks/>
          </p:cNvSpPr>
          <p:nvPr/>
        </p:nvSpPr>
        <p:spPr>
          <a:xfrm>
            <a:off x="457200" y="48424"/>
            <a:ext cx="7315200" cy="1154097"/>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Sanctuary City</a:t>
            </a:r>
            <a:endParaRPr lang="en-US" dirty="0"/>
          </a:p>
        </p:txBody>
      </p:sp>
    </p:spTree>
    <p:extLst>
      <p:ext uri="{BB962C8B-B14F-4D97-AF65-F5344CB8AC3E}">
        <p14:creationId xmlns:p14="http://schemas.microsoft.com/office/powerpoint/2010/main" val="9511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82"/>
            <a:ext cx="9144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933267" cy="44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519862"/>
            <a:ext cx="3657600" cy="369332"/>
          </a:xfrm>
          <a:prstGeom prst="rect">
            <a:avLst/>
          </a:prstGeom>
          <a:noFill/>
        </p:spPr>
        <p:txBody>
          <a:bodyPr wrap="square" rtlCol="0">
            <a:spAutoFit/>
          </a:bodyPr>
          <a:lstStyle/>
          <a:p>
            <a:r>
              <a:rPr lang="en-US" dirty="0" smtClean="0"/>
              <a:t>Source: NBC News </a:t>
            </a:r>
            <a:endParaRPr lang="en-US" dirty="0"/>
          </a:p>
        </p:txBody>
      </p:sp>
    </p:spTree>
    <p:extLst>
      <p:ext uri="{BB962C8B-B14F-4D97-AF65-F5344CB8AC3E}">
        <p14:creationId xmlns:p14="http://schemas.microsoft.com/office/powerpoint/2010/main" val="17540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828800"/>
            <a:ext cx="7391400" cy="2554545"/>
          </a:xfrm>
          <a:prstGeom prst="rect">
            <a:avLst/>
          </a:prstGeom>
        </p:spPr>
        <p:txBody>
          <a:bodyPr wrap="square">
            <a:spAutoFit/>
          </a:bodyPr>
          <a:lstStyle/>
          <a:p>
            <a:r>
              <a:rPr lang="en-US" sz="3200" dirty="0"/>
              <a:t>How are </a:t>
            </a:r>
            <a:r>
              <a:rPr lang="en-US" sz="3200" dirty="0" smtClean="0"/>
              <a:t>California Community Colleges and our faculty responding </a:t>
            </a:r>
            <a:r>
              <a:rPr lang="en-US" sz="3200" dirty="0"/>
              <a:t>to the uncertain and changing political and resource landscapes while creating and sustaining an inclusive environment? </a:t>
            </a:r>
          </a:p>
        </p:txBody>
      </p:sp>
    </p:spTree>
    <p:extLst>
      <p:ext uri="{BB962C8B-B14F-4D97-AF65-F5344CB8AC3E}">
        <p14:creationId xmlns:p14="http://schemas.microsoft.com/office/powerpoint/2010/main" val="9600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Questions to Explore with Your Counsel</a:t>
            </a:r>
            <a:endParaRPr lang="en-US" dirty="0"/>
          </a:p>
        </p:txBody>
      </p:sp>
      <p:sp>
        <p:nvSpPr>
          <p:cNvPr id="3" name="Content Placeholder 2"/>
          <p:cNvSpPr>
            <a:spLocks noGrp="1"/>
          </p:cNvSpPr>
          <p:nvPr>
            <p:ph idx="1"/>
          </p:nvPr>
        </p:nvSpPr>
        <p:spPr/>
        <p:txBody>
          <a:bodyPr>
            <a:normAutofit/>
          </a:bodyPr>
          <a:lstStyle/>
          <a:p>
            <a:r>
              <a:rPr lang="en-US" dirty="0"/>
              <a:t>Can a district decline to disclose student information, particularly social security numbers and related residency information to ICE or other federal agencies that requested</a:t>
            </a:r>
            <a:r>
              <a:rPr lang="en-US" dirty="0" smtClean="0"/>
              <a:t>?</a:t>
            </a:r>
            <a:endParaRPr lang="en-US" dirty="0"/>
          </a:p>
          <a:p>
            <a:r>
              <a:rPr lang="en-US" dirty="0"/>
              <a:t>Can a district protect student privacy by narrowing the passive forms of sharing information, for example by not identifying key student information for certain types of applications, records, or requests for information? (Federal Integrated Postsecondary Education Data System (IPEDS), campus police reports, student discipline records, financial aid documents, admissions applications, etc.)</a:t>
            </a:r>
          </a:p>
        </p:txBody>
      </p:sp>
    </p:spTree>
    <p:extLst>
      <p:ext uri="{BB962C8B-B14F-4D97-AF65-F5344CB8AC3E}">
        <p14:creationId xmlns:p14="http://schemas.microsoft.com/office/powerpoint/2010/main" val="16569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315200" cy="3539527"/>
          </a:xfrm>
        </p:spPr>
        <p:txBody>
          <a:bodyPr>
            <a:normAutofit/>
          </a:bodyPr>
          <a:lstStyle/>
          <a:p>
            <a:pPr marL="45720" indent="0">
              <a:buNone/>
            </a:pPr>
            <a:r>
              <a:rPr lang="en-US" sz="2400" i="1" dirty="0"/>
              <a:t>Colleges are often challenged to balance the goals of creating inclusive environments with uncertain and changing political and resource landscapes. How can colleges promote cultural competency among faculty, staff, and student when sands begin to shift? What are some strategies to address this goal? </a:t>
            </a:r>
          </a:p>
        </p:txBody>
      </p:sp>
    </p:spTree>
    <p:extLst>
      <p:ext uri="{BB962C8B-B14F-4D97-AF65-F5344CB8AC3E}">
        <p14:creationId xmlns:p14="http://schemas.microsoft.com/office/powerpoint/2010/main" val="15790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Questions to Explore with Your Counsel</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Can a district opt out of CCC Apply if SSNs are required for noncredit student enrollment</a:t>
            </a:r>
            <a:r>
              <a:rPr lang="en-US" dirty="0" smtClean="0"/>
              <a:t>?</a:t>
            </a:r>
            <a:endParaRPr lang="en-US" dirty="0"/>
          </a:p>
          <a:p>
            <a:r>
              <a:rPr lang="en-US" dirty="0"/>
              <a:t>What legal guidelines can a District offer its students in protecting their privacy</a:t>
            </a:r>
            <a:r>
              <a:rPr lang="en-US" dirty="0" smtClean="0"/>
              <a:t>?</a:t>
            </a:r>
            <a:endParaRPr lang="en-US" dirty="0"/>
          </a:p>
          <a:p>
            <a:r>
              <a:rPr lang="en-US" dirty="0"/>
              <a:t>Can a district stop requiring the FAFSA as a universal application for community college financial aid and instead make the BOG Fee Waiver Application widely available</a:t>
            </a:r>
            <a:r>
              <a:rPr lang="en-US" dirty="0" smtClean="0"/>
              <a:t>?</a:t>
            </a:r>
            <a:endParaRPr lang="en-US" dirty="0"/>
          </a:p>
          <a:p>
            <a:r>
              <a:rPr lang="en-US" dirty="0"/>
              <a:t>Can a district declare it will not voluntarily report student worker information</a:t>
            </a:r>
            <a:r>
              <a:rPr lang="en-US" dirty="0" smtClean="0"/>
              <a:t>?</a:t>
            </a:r>
            <a:endParaRPr lang="en-US" dirty="0"/>
          </a:p>
          <a:p>
            <a:r>
              <a:rPr lang="en-US" dirty="0"/>
              <a:t>Can a district continue to employ students who hold DACA work permits after those permits expire</a:t>
            </a:r>
            <a:r>
              <a:rPr lang="en-US" dirty="0" smtClean="0"/>
              <a:t>?</a:t>
            </a:r>
            <a:endParaRPr lang="en-US" dirty="0"/>
          </a:p>
          <a:p>
            <a:r>
              <a:rPr lang="en-US" dirty="0"/>
              <a:t>What options are available for DACA students now after the inauguration?</a:t>
            </a:r>
          </a:p>
        </p:txBody>
      </p:sp>
    </p:spTree>
    <p:extLst>
      <p:ext uri="{BB962C8B-B14F-4D97-AF65-F5344CB8AC3E}">
        <p14:creationId xmlns:p14="http://schemas.microsoft.com/office/powerpoint/2010/main" val="36776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7"/>
            <a:ext cx="7315200" cy="1154097"/>
          </a:xfrm>
        </p:spPr>
        <p:txBody>
          <a:bodyPr/>
          <a:lstStyle/>
          <a:p>
            <a:r>
              <a:rPr lang="en-US" dirty="0" smtClean="0"/>
              <a:t>Strategies to Consider</a:t>
            </a:r>
            <a:endParaRPr lang="en-US" dirty="0"/>
          </a:p>
        </p:txBody>
      </p:sp>
      <p:sp>
        <p:nvSpPr>
          <p:cNvPr id="3" name="Content Placeholder 2"/>
          <p:cNvSpPr>
            <a:spLocks noGrp="1"/>
          </p:cNvSpPr>
          <p:nvPr>
            <p:ph idx="1"/>
          </p:nvPr>
        </p:nvSpPr>
        <p:spPr>
          <a:xfrm>
            <a:off x="914400" y="1676401"/>
            <a:ext cx="7315200" cy="4632960"/>
          </a:xfrm>
        </p:spPr>
        <p:txBody>
          <a:bodyPr/>
          <a:lstStyle/>
          <a:p>
            <a:r>
              <a:rPr lang="en-US" dirty="0"/>
              <a:t>Respect different perspectives, political views, and </a:t>
            </a:r>
            <a:r>
              <a:rPr lang="en-US" dirty="0" smtClean="0"/>
              <a:t>opinions</a:t>
            </a:r>
          </a:p>
          <a:p>
            <a:r>
              <a:rPr lang="en-US" dirty="0"/>
              <a:t>Create a safe space for students and employees</a:t>
            </a:r>
          </a:p>
          <a:p>
            <a:r>
              <a:rPr lang="en-US" dirty="0" smtClean="0"/>
              <a:t>Educate all students about your district’s unlawful discrimination and harassment policy</a:t>
            </a:r>
          </a:p>
          <a:p>
            <a:r>
              <a:rPr lang="en-US" dirty="0" smtClean="0"/>
              <a:t>Provide faculty support</a:t>
            </a:r>
          </a:p>
          <a:p>
            <a:r>
              <a:rPr lang="en-US" dirty="0" smtClean="0"/>
              <a:t>Strengthen communication and collaboration between Academic Affairs and Student Services, make referrals as needed</a:t>
            </a:r>
          </a:p>
          <a:p>
            <a:r>
              <a:rPr lang="en-US" dirty="0" smtClean="0"/>
              <a:t>Provide professional development such as diversity training</a:t>
            </a:r>
          </a:p>
          <a:p>
            <a:r>
              <a:rPr lang="en-US" dirty="0" smtClean="0"/>
              <a:t>Train peer mentors, student ambassadors and student leaders about diversity awareness and the importance of inclusiveness</a:t>
            </a:r>
          </a:p>
          <a:p>
            <a:endParaRPr lang="en-US" dirty="0"/>
          </a:p>
        </p:txBody>
      </p:sp>
    </p:spTree>
    <p:extLst>
      <p:ext uri="{BB962C8B-B14F-4D97-AF65-F5344CB8AC3E}">
        <p14:creationId xmlns:p14="http://schemas.microsoft.com/office/powerpoint/2010/main" val="112942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69833"/>
            <a:ext cx="7315200" cy="2868967"/>
          </a:xfrm>
        </p:spPr>
        <p:txBody>
          <a:bodyPr/>
          <a:lstStyle/>
          <a:p>
            <a:pPr marL="45720" indent="0">
              <a:buNone/>
            </a:pPr>
            <a:r>
              <a:rPr lang="en-US" sz="2400" dirty="0" smtClean="0"/>
              <a:t>“No </a:t>
            </a:r>
            <a:r>
              <a:rPr lang="en-US" sz="2400" dirty="0"/>
              <a:t>one should make the claim of being educated until he or she </a:t>
            </a:r>
            <a:r>
              <a:rPr lang="en-US" sz="2400" dirty="0" smtClean="0"/>
              <a:t>has learned </a:t>
            </a:r>
            <a:r>
              <a:rPr lang="en-US" sz="2400" dirty="0"/>
              <a:t>to live in harmony with people who are different</a:t>
            </a:r>
            <a:r>
              <a:rPr lang="en-US" sz="2400" dirty="0" smtClean="0"/>
              <a:t>.” </a:t>
            </a:r>
          </a:p>
          <a:p>
            <a:pPr marL="45720" indent="0">
              <a:buNone/>
            </a:pPr>
            <a:endParaRPr lang="en-US" dirty="0"/>
          </a:p>
          <a:p>
            <a:pPr marL="45720" indent="0">
              <a:buNone/>
            </a:pPr>
            <a:r>
              <a:rPr lang="en-US" sz="1400" dirty="0"/>
              <a:t>Wilson, A. H. (1982, Summer). </a:t>
            </a:r>
            <a:r>
              <a:rPr lang="en-US" sz="1400" i="1" dirty="0"/>
              <a:t>Cross-cultural experiential learning for teachers</a:t>
            </a:r>
            <a:r>
              <a:rPr lang="en-US" sz="1400" dirty="0"/>
              <a:t>. Theory Into Practice, 21(3), 184-192. </a:t>
            </a:r>
            <a:endParaRPr lang="en-US" sz="1400" i="1" dirty="0"/>
          </a:p>
        </p:txBody>
      </p:sp>
    </p:spTree>
    <p:extLst>
      <p:ext uri="{BB962C8B-B14F-4D97-AF65-F5344CB8AC3E}">
        <p14:creationId xmlns:p14="http://schemas.microsoft.com/office/powerpoint/2010/main" val="2000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Cultural Competency?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a:t>Cultural competence refers to a set of </a:t>
            </a:r>
            <a:r>
              <a:rPr lang="en-US" dirty="0" smtClean="0"/>
              <a:t>congruent attitudes</a:t>
            </a:r>
            <a:r>
              <a:rPr lang="en-US" dirty="0"/>
              <a:t>, practices, policies, and structures </a:t>
            </a:r>
            <a:r>
              <a:rPr lang="en-US" dirty="0" smtClean="0"/>
              <a:t>that come </a:t>
            </a:r>
            <a:r>
              <a:rPr lang="en-US" dirty="0"/>
              <a:t>together in a system or agency to </a:t>
            </a:r>
            <a:r>
              <a:rPr lang="en-US" dirty="0" smtClean="0"/>
              <a:t>enable professionals </a:t>
            </a:r>
            <a:r>
              <a:rPr lang="en-US" dirty="0"/>
              <a:t>to work more effectively </a:t>
            </a:r>
            <a:r>
              <a:rPr lang="en-US" dirty="0" smtClean="0"/>
              <a:t>with members </a:t>
            </a:r>
            <a:r>
              <a:rPr lang="en-US" dirty="0"/>
              <a:t>of culturally distinct groups in </a:t>
            </a:r>
            <a:r>
              <a:rPr lang="en-US" dirty="0" smtClean="0"/>
              <a:t>a manner </a:t>
            </a:r>
            <a:r>
              <a:rPr lang="en-US" dirty="0"/>
              <a:t>that values and respects the culture </a:t>
            </a:r>
            <a:r>
              <a:rPr lang="en-US" dirty="0" smtClean="0"/>
              <a:t>and worldview of those groups (Hanley, 1999).</a:t>
            </a:r>
          </a:p>
          <a:p>
            <a:r>
              <a:rPr lang="en-US" dirty="0" smtClean="0"/>
              <a:t>Hanley </a:t>
            </a:r>
            <a:r>
              <a:rPr lang="en-US" dirty="0"/>
              <a:t>(1999) defined cultural competency </a:t>
            </a:r>
            <a:r>
              <a:rPr lang="en-US" dirty="0" smtClean="0"/>
              <a:t>as “the </a:t>
            </a:r>
            <a:r>
              <a:rPr lang="en-US" dirty="0"/>
              <a:t>ability to work effectively across cultures </a:t>
            </a:r>
            <a:r>
              <a:rPr lang="en-US" dirty="0" smtClean="0"/>
              <a:t>in a </a:t>
            </a:r>
            <a:r>
              <a:rPr lang="en-US" dirty="0"/>
              <a:t>way that acknowledges and respects the </a:t>
            </a:r>
            <a:r>
              <a:rPr lang="en-US" dirty="0" smtClean="0"/>
              <a:t>culture of </a:t>
            </a:r>
            <a:r>
              <a:rPr lang="en-US" dirty="0"/>
              <a:t>the person or organization being </a:t>
            </a:r>
            <a:r>
              <a:rPr lang="en-US" dirty="0" smtClean="0"/>
              <a:t>served.” The </a:t>
            </a:r>
            <a:r>
              <a:rPr lang="en-US" dirty="0"/>
              <a:t>extent to which educators, students, </a:t>
            </a:r>
            <a:r>
              <a:rPr lang="en-US" dirty="0" smtClean="0"/>
              <a:t>and the </a:t>
            </a:r>
            <a:r>
              <a:rPr lang="en-US" dirty="0"/>
              <a:t>total educational environment reflect </a:t>
            </a:r>
            <a:r>
              <a:rPr lang="en-US" dirty="0" smtClean="0"/>
              <a:t>cultural competence </a:t>
            </a:r>
            <a:r>
              <a:rPr lang="en-US" dirty="0"/>
              <a:t>significantly affects the nature </a:t>
            </a:r>
            <a:r>
              <a:rPr lang="en-US" dirty="0" smtClean="0"/>
              <a:t>and type </a:t>
            </a:r>
            <a:r>
              <a:rPr lang="en-US" dirty="0"/>
              <a:t>of schooling and the conditions for </a:t>
            </a:r>
            <a:r>
              <a:rPr lang="en-US" dirty="0" smtClean="0"/>
              <a:t>learning, as </a:t>
            </a:r>
            <a:r>
              <a:rPr lang="en-US" dirty="0"/>
              <a:t>well as learning outcomes.</a:t>
            </a:r>
          </a:p>
        </p:txBody>
      </p:sp>
    </p:spTree>
    <p:extLst>
      <p:ext uri="{BB962C8B-B14F-4D97-AF65-F5344CB8AC3E}">
        <p14:creationId xmlns:p14="http://schemas.microsoft.com/office/powerpoint/2010/main" val="8332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Application of CC</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7629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
            </a:r>
            <a:br>
              <a:rPr lang="en-US" dirty="0" smtClean="0"/>
            </a:br>
            <a:endParaRPr lang="en-US" dirty="0"/>
          </a:p>
        </p:txBody>
      </p:sp>
      <p:sp>
        <p:nvSpPr>
          <p:cNvPr id="2" name="Subtitle 1"/>
          <p:cNvSpPr>
            <a:spLocks noGrp="1"/>
          </p:cNvSpPr>
          <p:nvPr>
            <p:ph type="subTitle" idx="1"/>
          </p:nvPr>
        </p:nvSpPr>
        <p:spPr>
          <a:xfrm>
            <a:off x="990600" y="2458396"/>
            <a:ext cx="7467600" cy="3028004"/>
          </a:xfrm>
        </p:spPr>
        <p:txBody>
          <a:bodyPr>
            <a:normAutofit/>
          </a:bodyPr>
          <a:lstStyle/>
          <a:p>
            <a:r>
              <a:rPr lang="en-US" dirty="0" smtClean="0"/>
              <a:t>According to the Southern </a:t>
            </a:r>
            <a:r>
              <a:rPr lang="en-US" dirty="0"/>
              <a:t>Poverty </a:t>
            </a:r>
            <a:r>
              <a:rPr lang="en-US" dirty="0" smtClean="0"/>
              <a:t>Law Center, between the election and Nov. 14 (</a:t>
            </a:r>
            <a:r>
              <a:rPr lang="en-US" dirty="0" smtClean="0">
                <a:solidFill>
                  <a:srgbClr val="FFFF00"/>
                </a:solidFill>
              </a:rPr>
              <a:t>seven days</a:t>
            </a:r>
            <a:r>
              <a:rPr lang="en-US" dirty="0" smtClean="0"/>
              <a:t>), there were 437  incidents </a:t>
            </a:r>
            <a:r>
              <a:rPr lang="en-US" dirty="0"/>
              <a:t>of </a:t>
            </a:r>
            <a:r>
              <a:rPr lang="en-US" dirty="0" smtClean="0"/>
              <a:t>intimidation, </a:t>
            </a:r>
            <a:r>
              <a:rPr lang="en-US" dirty="0"/>
              <a:t>targeting blacks and </a:t>
            </a:r>
            <a:r>
              <a:rPr lang="en-US" dirty="0" smtClean="0"/>
              <a:t>other people </a:t>
            </a:r>
            <a:r>
              <a:rPr lang="en-US" dirty="0"/>
              <a:t>of color, </a:t>
            </a:r>
            <a:r>
              <a:rPr lang="en-US" dirty="0" smtClean="0"/>
              <a:t>Muslims, immigrants</a:t>
            </a:r>
            <a:r>
              <a:rPr lang="en-US" dirty="0"/>
              <a:t>, the </a:t>
            </a:r>
            <a:r>
              <a:rPr lang="en-US" dirty="0" smtClean="0"/>
              <a:t>L.G.B.T. community</a:t>
            </a:r>
            <a:r>
              <a:rPr lang="en-US" dirty="0"/>
              <a:t>, and women</a:t>
            </a:r>
            <a:r>
              <a:rPr lang="en-US" dirty="0" smtClean="0"/>
              <a:t>.</a:t>
            </a:r>
          </a:p>
          <a:p>
            <a:endParaRPr lang="en-US" dirty="0"/>
          </a:p>
          <a:p>
            <a:r>
              <a:rPr lang="en-US" sz="1800" dirty="0" smtClean="0"/>
              <a:t>Alexis </a:t>
            </a:r>
            <a:r>
              <a:rPr lang="en-US" sz="1800" dirty="0" err="1" smtClean="0"/>
              <a:t>Okeweo</a:t>
            </a:r>
            <a:r>
              <a:rPr lang="en-US" sz="1800" dirty="0" smtClean="0"/>
              <a:t>, </a:t>
            </a:r>
            <a:r>
              <a:rPr lang="en-US" sz="1800" i="1" dirty="0" smtClean="0"/>
              <a:t>The New Yorker</a:t>
            </a:r>
            <a:r>
              <a:rPr lang="en-US" sz="1800" dirty="0" smtClean="0"/>
              <a:t>, Nov. 17, 2016.</a:t>
            </a:r>
            <a:endParaRPr lang="en-US" sz="1800" dirty="0"/>
          </a:p>
        </p:txBody>
      </p:sp>
    </p:spTree>
    <p:extLst>
      <p:ext uri="{BB962C8B-B14F-4D97-AF65-F5344CB8AC3E}">
        <p14:creationId xmlns:p14="http://schemas.microsoft.com/office/powerpoint/2010/main" val="1737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7138" y="533400"/>
            <a:ext cx="6858000" cy="5374105"/>
          </a:xfrm>
          <a:prstGeom prst="rect">
            <a:avLst/>
          </a:prstGeom>
        </p:spPr>
      </p:pic>
      <p:sp>
        <p:nvSpPr>
          <p:cNvPr id="3" name="Rectangle 2"/>
          <p:cNvSpPr/>
          <p:nvPr/>
        </p:nvSpPr>
        <p:spPr>
          <a:xfrm>
            <a:off x="1066800" y="5919228"/>
            <a:ext cx="6928338" cy="523220"/>
          </a:xfrm>
          <a:prstGeom prst="rect">
            <a:avLst/>
          </a:prstGeom>
        </p:spPr>
        <p:txBody>
          <a:bodyPr wrap="square">
            <a:spAutoFit/>
          </a:bodyPr>
          <a:lstStyle/>
          <a:p>
            <a:r>
              <a:rPr lang="en-US" sz="1400" i="1" dirty="0">
                <a:solidFill>
                  <a:srgbClr val="FFFF00"/>
                </a:solidFill>
                <a:latin typeface=""/>
              </a:rPr>
              <a:t>Ten Days </a:t>
            </a:r>
            <a:r>
              <a:rPr lang="en-US" sz="1400" i="1" dirty="0">
                <a:latin typeface=""/>
              </a:rPr>
              <a:t>After: Harassment and Intimidation in the Aftermath </a:t>
            </a:r>
            <a:r>
              <a:rPr lang="en-US" sz="1400" i="1" dirty="0" smtClean="0">
                <a:latin typeface=""/>
              </a:rPr>
              <a:t>of the Election</a:t>
            </a:r>
            <a:r>
              <a:rPr lang="en-US" sz="1400" dirty="0" smtClean="0">
                <a:latin typeface=""/>
              </a:rPr>
              <a:t>, Southern Poverty Law Center, Nov. 29, 2016.</a:t>
            </a:r>
            <a:endParaRPr lang="en-US" sz="1400" dirty="0"/>
          </a:p>
        </p:txBody>
      </p:sp>
    </p:spTree>
    <p:extLst>
      <p:ext uri="{BB962C8B-B14F-4D97-AF65-F5344CB8AC3E}">
        <p14:creationId xmlns:p14="http://schemas.microsoft.com/office/powerpoint/2010/main" val="45668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838200"/>
            <a:ext cx="7622592" cy="1079500"/>
          </a:xfrm>
          <a:prstGeom prst="rect">
            <a:avLst/>
          </a:prstGeom>
        </p:spPr>
      </p:pic>
      <p:pic>
        <p:nvPicPr>
          <p:cNvPr id="3" name="Picture 2"/>
          <p:cNvPicPr>
            <a:picLocks noChangeAspect="1"/>
          </p:cNvPicPr>
          <p:nvPr/>
        </p:nvPicPr>
        <p:blipFill>
          <a:blip r:embed="rId3"/>
          <a:stretch>
            <a:fillRect/>
          </a:stretch>
        </p:blipFill>
        <p:spPr>
          <a:xfrm>
            <a:off x="381000" y="4267200"/>
            <a:ext cx="4671291" cy="1727200"/>
          </a:xfrm>
          <a:prstGeom prst="rect">
            <a:avLst/>
          </a:prstGeom>
        </p:spPr>
      </p:pic>
      <p:pic>
        <p:nvPicPr>
          <p:cNvPr id="4" name="Picture 3"/>
          <p:cNvPicPr>
            <a:picLocks noChangeAspect="1"/>
          </p:cNvPicPr>
          <p:nvPr/>
        </p:nvPicPr>
        <p:blipFill>
          <a:blip r:embed="rId4"/>
          <a:stretch>
            <a:fillRect/>
          </a:stretch>
        </p:blipFill>
        <p:spPr>
          <a:xfrm>
            <a:off x="3200400" y="2286000"/>
            <a:ext cx="5575300" cy="1819131"/>
          </a:xfrm>
          <a:prstGeom prst="rect">
            <a:avLst/>
          </a:prstGeom>
        </p:spPr>
      </p:pic>
    </p:spTree>
    <p:extLst>
      <p:ext uri="{BB962C8B-B14F-4D97-AF65-F5344CB8AC3E}">
        <p14:creationId xmlns:p14="http://schemas.microsoft.com/office/powerpoint/2010/main" val="11895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343400" y="1905000"/>
            <a:ext cx="4214149" cy="3019765"/>
          </a:xfrm>
          <a:prstGeom prst="rect">
            <a:avLst/>
          </a:prstGeom>
        </p:spPr>
      </p:pic>
      <p:pic>
        <p:nvPicPr>
          <p:cNvPr id="4" name="Picture 3"/>
          <p:cNvPicPr>
            <a:picLocks noChangeAspect="1"/>
          </p:cNvPicPr>
          <p:nvPr/>
        </p:nvPicPr>
        <p:blipFill>
          <a:blip r:embed="rId3"/>
          <a:stretch>
            <a:fillRect/>
          </a:stretch>
        </p:blipFill>
        <p:spPr>
          <a:xfrm>
            <a:off x="470424" y="609600"/>
            <a:ext cx="3644376" cy="2911360"/>
          </a:xfrm>
          <a:prstGeom prst="rect">
            <a:avLst/>
          </a:prstGeom>
        </p:spPr>
      </p:pic>
      <p:sp>
        <p:nvSpPr>
          <p:cNvPr id="6" name="TextBox 5"/>
          <p:cNvSpPr txBox="1"/>
          <p:nvPr/>
        </p:nvSpPr>
        <p:spPr>
          <a:xfrm>
            <a:off x="533400" y="3962400"/>
            <a:ext cx="3581400" cy="2308324"/>
          </a:xfrm>
          <a:prstGeom prst="rect">
            <a:avLst/>
          </a:prstGeom>
          <a:noFill/>
        </p:spPr>
        <p:txBody>
          <a:bodyPr wrap="square" rtlCol="0">
            <a:spAutoFit/>
          </a:bodyPr>
          <a:lstStyle/>
          <a:p>
            <a:pPr marL="285750" indent="-285750">
              <a:buFont typeface="Arial" charset="0"/>
              <a:buChar char="•"/>
            </a:pPr>
            <a:r>
              <a:rPr lang="en-US" dirty="0" smtClean="0"/>
              <a:t>Entry ban on visitors from 7 countries</a:t>
            </a:r>
          </a:p>
          <a:p>
            <a:pPr marL="285750" indent="-285750">
              <a:buFont typeface="Arial" charset="0"/>
              <a:buChar char="•"/>
            </a:pPr>
            <a:r>
              <a:rPr lang="en-US" dirty="0" smtClean="0"/>
              <a:t>DACA?</a:t>
            </a:r>
          </a:p>
          <a:p>
            <a:pPr marL="285750" indent="-285750">
              <a:buFont typeface="Arial" charset="0"/>
              <a:buChar char="•"/>
            </a:pPr>
            <a:r>
              <a:rPr lang="en-US" dirty="0" smtClean="0"/>
              <a:t>Border Wall</a:t>
            </a:r>
          </a:p>
          <a:p>
            <a:pPr marL="285750" indent="-285750">
              <a:buFont typeface="Arial" charset="0"/>
              <a:buChar char="•"/>
            </a:pPr>
            <a:r>
              <a:rPr lang="en-US" dirty="0" smtClean="0"/>
              <a:t>Additional ICE staff </a:t>
            </a:r>
            <a:r>
              <a:rPr lang="mr-IN" dirty="0" smtClean="0"/>
              <a:t>–</a:t>
            </a:r>
            <a:r>
              <a:rPr lang="en-US" dirty="0" smtClean="0"/>
              <a:t> deportations?</a:t>
            </a:r>
          </a:p>
          <a:p>
            <a:pPr marL="285750" indent="-285750">
              <a:buFont typeface="Arial" charset="0"/>
              <a:buChar char="•"/>
            </a:pPr>
            <a:r>
              <a:rPr lang="en-US" dirty="0" smtClean="0"/>
              <a:t>Denial of funding to ”sanctuary jurisdictions”</a:t>
            </a:r>
            <a:endParaRPr lang="en-US" dirty="0"/>
          </a:p>
        </p:txBody>
      </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5825</TotalTime>
  <Words>741</Words>
  <Application>Microsoft Office PowerPoint</Application>
  <PresentationFormat>On-screen Show (4:3)</PresentationFormat>
  <Paragraphs>56</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Perspective</vt:lpstr>
      <vt:lpstr>Facilitating Civil Dialogue in the Face of Change</vt:lpstr>
      <vt:lpstr>PowerPoint Presentation</vt:lpstr>
      <vt:lpstr>PowerPoint Presentation</vt:lpstr>
      <vt:lpstr>What is Cultural Competency?</vt:lpstr>
      <vt:lpstr>Traditional Application of CC</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Questions to Explore with Your Counsel</vt:lpstr>
      <vt:lpstr>Legal Questions to Explore with Your Counsel</vt:lpstr>
      <vt:lpstr>Strategies to Consider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 all perspectives and opinions  (faculty and students)</dc:title>
  <dc:creator>DiDi</dc:creator>
  <cp:lastModifiedBy>DiDi</cp:lastModifiedBy>
  <cp:revision>24</cp:revision>
  <dcterms:created xsi:type="dcterms:W3CDTF">2017-01-19T19:12:37Z</dcterms:created>
  <dcterms:modified xsi:type="dcterms:W3CDTF">2017-02-10T06:26:53Z</dcterms:modified>
</cp:coreProperties>
</file>