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6" r:id="rId2"/>
  </p:sldMasterIdLst>
  <p:notesMasterIdLst>
    <p:notesMasterId r:id="rId16"/>
  </p:notesMasterIdLst>
  <p:sldIdLst>
    <p:sldId id="256" r:id="rId3"/>
    <p:sldId id="282" r:id="rId4"/>
    <p:sldId id="283" r:id="rId5"/>
    <p:sldId id="267" r:id="rId6"/>
    <p:sldId id="269" r:id="rId7"/>
    <p:sldId id="270" r:id="rId8"/>
    <p:sldId id="271" r:id="rId9"/>
    <p:sldId id="272" r:id="rId10"/>
    <p:sldId id="280" r:id="rId11"/>
    <p:sldId id="281" r:id="rId12"/>
    <p:sldId id="274" r:id="rId13"/>
    <p:sldId id="284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52" autoAdjust="0"/>
    <p:restoredTop sz="75540" autoAdjust="0"/>
  </p:normalViewPr>
  <p:slideViewPr>
    <p:cSldViewPr snapToGrid="0">
      <p:cViewPr>
        <p:scale>
          <a:sx n="76" d="100"/>
          <a:sy n="76" d="100"/>
        </p:scale>
        <p:origin x="1400" y="3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B517A-71EB-4509-BAE5-189BC8583ACC}" type="datetimeFigureOut">
              <a:rPr lang="en-US" smtClean="0"/>
              <a:t>4/13/17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6EAC2-157E-434C-9995-73CD4FD35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89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EAC2-157E-434C-9995-73CD4FD359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51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Rochelle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EAC2-157E-434C-9995-73CD4FD359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936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Rochelle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EAC2-157E-434C-9995-73CD4FD359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48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sure of</a:t>
            </a:r>
            <a:r>
              <a:rPr lang="en-US" baseline="0" dirty="0" smtClean="0"/>
              <a:t> the thought behind this slide.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EAC2-157E-434C-9995-73CD4FD359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50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F44E437-9714-40B4-8042-3825234AB36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4/13/17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777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95351"/>
            <a:ext cx="10515600" cy="7953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4B349-9D77-49FB-8166-C37BCEA42E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045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54962-EA48-4DE9-98EF-0FF1D47BA3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043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E00CE-B938-4206-BDA1-CF1182F16C7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878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7"/>
            <a:ext cx="3932237" cy="11937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87427"/>
            <a:ext cx="6172200" cy="5005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8122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EEA5E-FB54-48B7-9883-A92761610D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064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6"/>
            <a:ext cx="3932237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99427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9243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FD28B-9347-428D-B7DF-2C233102B38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009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4F73-AF8F-4BCC-9AA0-56F61770A06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439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923925"/>
            <a:ext cx="2628900" cy="52530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923925"/>
            <a:ext cx="7734300" cy="52530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48D8-B879-43A5-B2B3-14A5469E36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083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F27CF-BF37-4969-8ADF-3A47A962F15D}" type="datetime1">
              <a:rPr lang="en-US" smtClean="0"/>
              <a:t>4/13/17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CTE Leadership Institute May 8 - 9, 2015 LaJolla, 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B0EE-5C55-4A20-9AF4-1E061F85A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45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E5D03-FE27-4084-BF8B-9B448EACDFCA}" type="datetime1">
              <a:rPr lang="en-US" smtClean="0"/>
              <a:t>4/13/17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CTE Leadership Institute May 8 - 9, 2015 LaJolla, CA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B0EE-5C55-4A20-9AF4-1E061F85A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18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6BCD-9B54-4AFC-95FF-2A63CD7C0CAA}" type="datetime1">
              <a:rPr lang="en-US" smtClean="0"/>
              <a:t>4/13/17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CTE Leadership Institute May 8 - 9, 2015 LaJolla, CA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B0EE-5C55-4A20-9AF4-1E061F85A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93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4DC8-528C-496E-B79C-0088B173B6C8}" type="datetime1">
              <a:rPr lang="en-US" smtClean="0"/>
              <a:t>4/13/17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CTE Leadership Institute May 8 - 9, 2015 LaJolla, CA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B0EE-5C55-4A20-9AF4-1E061F85A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540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307F8A6-2302-4A51-9772-884E94299E1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4/13/17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749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1F03-2255-4509-B562-34CB0BBB20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281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AAB2-D38C-4BF8-A71B-C57944A8F42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33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6F2F-3B0B-4214-9C78-8C34E471CFD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768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13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04876"/>
            <a:ext cx="10515600" cy="914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A3BD9-5110-49E5-B20D-9DB2313D9A6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4/13/17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505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1" kern="1200">
          <a:solidFill>
            <a:srgbClr val="261300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i="1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04876"/>
            <a:ext cx="10515600" cy="914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C1D95-4EE4-4689-BE62-B24C09C63F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4/13/17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46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1" kern="1200">
          <a:solidFill>
            <a:srgbClr val="261300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i="1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New Delegate Information and Resolution Writing: The Essentials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ASCCC </a:t>
            </a:r>
            <a:r>
              <a:rPr lang="en-US" dirty="0" smtClean="0"/>
              <a:t>Spring Plenary Session</a:t>
            </a:r>
            <a:endParaRPr lang="en-US" dirty="0"/>
          </a:p>
          <a:p>
            <a:r>
              <a:rPr lang="en-US" dirty="0" smtClean="0"/>
              <a:t>April 20</a:t>
            </a:r>
            <a:r>
              <a:rPr lang="en-US" dirty="0" smtClean="0"/>
              <a:t>, 2017</a:t>
            </a:r>
            <a:endParaRPr lang="en-US" dirty="0"/>
          </a:p>
          <a:p>
            <a:r>
              <a:rPr lang="en-US" dirty="0" smtClean="0"/>
              <a:t>Randy Beach, ASCCC Resolutions Committee Chair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59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762232" cy="4351338"/>
          </a:xfrm>
        </p:spPr>
        <p:txBody>
          <a:bodyPr numCol="1">
            <a:normAutofit fontScale="92500" lnSpcReduction="10000"/>
          </a:bodyPr>
          <a:lstStyle/>
          <a:p>
            <a:r>
              <a:rPr lang="en-US" dirty="0"/>
              <a:t>Word </a:t>
            </a:r>
            <a:r>
              <a:rPr lang="en-US" dirty="0" smtClean="0"/>
              <a:t>Choice</a:t>
            </a:r>
          </a:p>
          <a:p>
            <a:pPr lvl="1"/>
            <a:r>
              <a:rPr lang="en-US" dirty="0" smtClean="0"/>
              <a:t>Judiciously </a:t>
            </a:r>
            <a:r>
              <a:rPr lang="en-US" dirty="0"/>
              <a:t>use words such as “any,” “every,” “all,” “never,” “none,” or other qualifiers that make sweeping generalizations.</a:t>
            </a:r>
          </a:p>
          <a:p>
            <a:r>
              <a:rPr lang="en-US" dirty="0"/>
              <a:t>“Recommend” (Be clear of what)</a:t>
            </a:r>
          </a:p>
          <a:p>
            <a:r>
              <a:rPr lang="en-US" dirty="0"/>
              <a:t>“Ensure” or “Require” (Is it in ASCCC power?)</a:t>
            </a:r>
          </a:p>
          <a:p>
            <a:r>
              <a:rPr lang="en-US" dirty="0"/>
              <a:t>Assert or Affirm” (implies a position)</a:t>
            </a:r>
          </a:p>
          <a:p>
            <a:r>
              <a:rPr lang="en-US" dirty="0"/>
              <a:t>“Support” (but not the $ kind)</a:t>
            </a:r>
          </a:p>
          <a:p>
            <a:r>
              <a:rPr lang="en-US" dirty="0"/>
              <a:t>“Work With” (collaborate with system partners) </a:t>
            </a:r>
          </a:p>
          <a:p>
            <a:pPr marL="0" indent="0">
              <a:buNone/>
            </a:pPr>
            <a:endParaRPr lang="en-US" b="0" i="0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Resolutions: The Fine Print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ASCCC Faculty Leadership Institute June 9 - 11, Riverside, 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boy-writing-with-pencil_fa8np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112" y="2172322"/>
            <a:ext cx="4358295" cy="289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048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Amendments: The Fine Print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5829071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Added to help clarify intent/expand scope</a:t>
            </a:r>
          </a:p>
          <a:p>
            <a:r>
              <a:rPr lang="en-US" dirty="0"/>
              <a:t>U</a:t>
            </a:r>
            <a:r>
              <a:rPr lang="en-US" dirty="0" smtClean="0"/>
              <a:t>nderscores </a:t>
            </a:r>
            <a:r>
              <a:rPr lang="en-US" dirty="0"/>
              <a:t>and strikethroughs, not track changes.</a:t>
            </a:r>
          </a:p>
          <a:p>
            <a:r>
              <a:rPr lang="en-US" dirty="0"/>
              <a:t>Review the title after adding an amendment. Amend if necessary.</a:t>
            </a:r>
          </a:p>
          <a:p>
            <a:r>
              <a:rPr lang="en-US" dirty="0"/>
              <a:t>Make sure amendments don’t result in inconsistencies within a resolution. </a:t>
            </a:r>
          </a:p>
          <a:p>
            <a:r>
              <a:rPr lang="en-US" dirty="0"/>
              <a:t>Include contacts for each amendment.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ASCCC Faculty Leadership Institute June 9 - 11, Riverside, 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kids-helping-ki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432" y="2132617"/>
            <a:ext cx="5207162" cy="346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86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Resolutions due by </a:t>
            </a:r>
            <a:r>
              <a:rPr lang="en-US" dirty="0" smtClean="0"/>
              <a:t>4 </a:t>
            </a:r>
            <a:r>
              <a:rPr lang="en-US" dirty="0" smtClean="0"/>
              <a:t>PM Thursday</a:t>
            </a:r>
          </a:p>
          <a:p>
            <a:r>
              <a:rPr lang="en-US" dirty="0" smtClean="0"/>
              <a:t>Amendments due by </a:t>
            </a:r>
            <a:r>
              <a:rPr lang="en-US" dirty="0" smtClean="0"/>
              <a:t>2:30 </a:t>
            </a:r>
            <a:r>
              <a:rPr lang="en-US" dirty="0" smtClean="0"/>
              <a:t>Pm Friday</a:t>
            </a:r>
          </a:p>
          <a:p>
            <a:r>
              <a:rPr lang="en-US" dirty="0" smtClean="0"/>
              <a:t>If you make </a:t>
            </a:r>
            <a:r>
              <a:rPr lang="en-US" dirty="0" smtClean="0"/>
              <a:t>a resolution, </a:t>
            </a:r>
            <a:r>
              <a:rPr lang="en-US" dirty="0" smtClean="0"/>
              <a:t>you should attend session at </a:t>
            </a:r>
            <a:r>
              <a:rPr lang="en-US" dirty="0" smtClean="0"/>
              <a:t>5 </a:t>
            </a:r>
            <a:r>
              <a:rPr lang="en-US" dirty="0" smtClean="0"/>
              <a:t>pm </a:t>
            </a:r>
            <a:r>
              <a:rPr lang="en-US" dirty="0" smtClean="0"/>
              <a:t>Thursday</a:t>
            </a:r>
          </a:p>
          <a:p>
            <a:r>
              <a:rPr lang="en-US" dirty="0"/>
              <a:t>If you make </a:t>
            </a:r>
            <a:r>
              <a:rPr lang="en-US" dirty="0" smtClean="0"/>
              <a:t>an amendment, </a:t>
            </a:r>
            <a:r>
              <a:rPr lang="en-US" dirty="0"/>
              <a:t>you should attend session at 5 pm </a:t>
            </a:r>
            <a:r>
              <a:rPr lang="en-US" dirty="0" smtClean="0"/>
              <a:t>Friday</a:t>
            </a:r>
            <a:endParaRPr lang="en-US" dirty="0" smtClean="0"/>
          </a:p>
          <a:p>
            <a:r>
              <a:rPr lang="en-US" dirty="0" smtClean="0"/>
              <a:t>4 delegates’ signatures needed for resolutions/amendments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MUST BE SUBMITTED ELECTRONICALLY to </a:t>
            </a:r>
            <a:r>
              <a:rPr lang="en-US" smtClean="0">
                <a:solidFill>
                  <a:srgbClr val="FF0000"/>
                </a:solidFill>
              </a:rPr>
              <a:t>resolutions@asccc.org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Fall 2016 Plenary Costa Mesa, California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B0EE-5C55-4A20-9AF4-1E061F85A2B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41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7329" y="56919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“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ASCCC Faculty Leadership Institute June 9 - 11, Riverside, CA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B0EE-5C55-4A20-9AF4-1E061F85A2B6}" type="slidenum">
              <a:rPr lang="en-US" smtClean="0"/>
              <a:t>13</a:t>
            </a:fld>
            <a:endParaRPr lang="en-US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838200" y="4386265"/>
            <a:ext cx="10515600" cy="15001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1" kern="1200">
                <a:solidFill>
                  <a:srgbClr val="1A0D00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A0D00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A0D00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A0D00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A0D00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cap="all" dirty="0" smtClean="0"/>
              <a:t>Questions? </a:t>
            </a:r>
            <a:endParaRPr lang="en-US" cap="all" dirty="0"/>
          </a:p>
        </p:txBody>
      </p:sp>
    </p:spTree>
    <p:extLst>
      <p:ext uri="{BB962C8B-B14F-4D97-AF65-F5344CB8AC3E}">
        <p14:creationId xmlns:p14="http://schemas.microsoft.com/office/powerpoint/2010/main" val="289724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355" y="1138688"/>
            <a:ext cx="11266097" cy="68059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I’m a new </a:t>
            </a:r>
            <a:r>
              <a:rPr lang="en-US" dirty="0" smtClean="0">
                <a:solidFill>
                  <a:schemeClr val="tx1"/>
                </a:solidFill>
              </a:rPr>
              <a:t>delegate…what </a:t>
            </a:r>
            <a:r>
              <a:rPr lang="en-US" dirty="0">
                <a:solidFill>
                  <a:schemeClr val="tx1"/>
                </a:solidFill>
              </a:rPr>
              <a:t>do I </a:t>
            </a:r>
            <a:r>
              <a:rPr lang="en-US" dirty="0" smtClean="0">
                <a:solidFill>
                  <a:schemeClr val="tx1"/>
                </a:solidFill>
              </a:rPr>
              <a:t>do at Plenary?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125" y="2035834"/>
            <a:ext cx="10594675" cy="4141129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Attend Area meetings  at plenary</a:t>
            </a:r>
          </a:p>
          <a:p>
            <a:r>
              <a:rPr lang="en-US" dirty="0">
                <a:solidFill>
                  <a:srgbClr val="000000"/>
                </a:solidFill>
              </a:rPr>
              <a:t>Read session resolutions packets…they are revised daily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Debate and vote on resolutions - represent your local senate’s positions</a:t>
            </a:r>
          </a:p>
          <a:p>
            <a:r>
              <a:rPr lang="en-US" dirty="0">
                <a:solidFill>
                  <a:srgbClr val="000000"/>
                </a:solidFill>
              </a:rPr>
              <a:t>Vote in executive committee </a:t>
            </a:r>
            <a:r>
              <a:rPr lang="en-US" dirty="0" smtClean="0">
                <a:solidFill>
                  <a:srgbClr val="000000"/>
                </a:solidFill>
              </a:rPr>
              <a:t>elections</a:t>
            </a:r>
            <a:endParaRPr lang="en-US" dirty="0"/>
          </a:p>
          <a:p>
            <a:r>
              <a:rPr lang="en-US" dirty="0"/>
              <a:t>Part of a team? Spread yourselves around to different breakouts </a:t>
            </a:r>
          </a:p>
          <a:p>
            <a:r>
              <a:rPr lang="en-US" dirty="0"/>
              <a:t>Network!</a:t>
            </a:r>
          </a:p>
          <a:p>
            <a:pPr lvl="1"/>
            <a:r>
              <a:rPr lang="en-US" dirty="0" smtClean="0"/>
              <a:t>Get </a:t>
            </a:r>
            <a:r>
              <a:rPr lang="en-US" dirty="0"/>
              <a:t>to know your Area Representative and the entire Executive Committee…we’re here to help</a:t>
            </a:r>
            <a:r>
              <a:rPr lang="en-US" dirty="0" smtClean="0"/>
              <a:t>!</a:t>
            </a:r>
            <a:endParaRPr lang="en-US" dirty="0"/>
          </a:p>
          <a:p>
            <a:r>
              <a:rPr lang="en-US" dirty="0"/>
              <a:t>And remember – have fun!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Fall 2016 Plenary Costa Mesa, California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66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Resolutions, Voting &amp;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Resolutions </a:t>
            </a:r>
            <a:r>
              <a:rPr lang="en-US" dirty="0">
                <a:solidFill>
                  <a:srgbClr val="000000"/>
                </a:solidFill>
              </a:rPr>
              <a:t>are debated and voted…anyone can debate</a:t>
            </a:r>
          </a:p>
          <a:p>
            <a:r>
              <a:rPr lang="en-US" dirty="0">
                <a:solidFill>
                  <a:srgbClr val="000000"/>
                </a:solidFill>
              </a:rPr>
              <a:t>Arguments are made at the pro and con mics.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Debate continues until no one is at a mic, or until time for debate expires (15 minutes)</a:t>
            </a:r>
          </a:p>
          <a:p>
            <a:r>
              <a:rPr lang="en-US" dirty="0">
                <a:solidFill>
                  <a:srgbClr val="000000"/>
                </a:solidFill>
              </a:rPr>
              <a:t>Parliamentary mic is for making motions, parliamentary inquiries to the chair, etc.</a:t>
            </a:r>
          </a:p>
          <a:p>
            <a:r>
              <a:rPr lang="en-US" dirty="0">
                <a:solidFill>
                  <a:srgbClr val="000000"/>
                </a:solidFill>
              </a:rPr>
              <a:t>Votes are voice votes…only delegates vote!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If voice vote inconclusive, division of the house is done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If division of the house inconclusive…serpentine vote!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Fall 2016 Plenary Costa Mesa, California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Resolutions</a:t>
            </a:r>
            <a:r>
              <a:rPr lang="is-IS" dirty="0" smtClean="0"/>
              <a:t>…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ASCCC Faculty Leadership Institute June 9 - 11, Riverside, 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B0EE-5C55-4A20-9AF4-1E061F85A2B6}" type="slidenum">
              <a:rPr lang="en-US" smtClean="0"/>
              <a:t>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Identify </a:t>
            </a:r>
            <a:r>
              <a:rPr lang="en-US" dirty="0"/>
              <a:t>and </a:t>
            </a:r>
            <a:r>
              <a:rPr lang="en-US" dirty="0" smtClean="0"/>
              <a:t>record </a:t>
            </a:r>
            <a:r>
              <a:rPr lang="en-US" dirty="0"/>
              <a:t>the will of the academic senates of the California community </a:t>
            </a:r>
            <a:r>
              <a:rPr lang="en-US" dirty="0" smtClean="0"/>
              <a:t>colleges</a:t>
            </a:r>
          </a:p>
          <a:p>
            <a:r>
              <a:rPr lang="en-US" dirty="0"/>
              <a:t>S</a:t>
            </a:r>
            <a:r>
              <a:rPr lang="en-US" dirty="0" smtClean="0"/>
              <a:t>et </a:t>
            </a:r>
            <a:r>
              <a:rPr lang="en-US" dirty="0"/>
              <a:t>direction for the organization as a </a:t>
            </a:r>
            <a:r>
              <a:rPr lang="en-US" dirty="0" smtClean="0"/>
              <a:t>whole</a:t>
            </a:r>
          </a:p>
          <a:p>
            <a:r>
              <a:rPr lang="en-US" dirty="0" smtClean="0"/>
              <a:t>Direct members of the Executive </a:t>
            </a:r>
            <a:r>
              <a:rPr lang="en-US" dirty="0"/>
              <a:t>C</a:t>
            </a:r>
            <a:r>
              <a:rPr lang="en-US" dirty="0" smtClean="0"/>
              <a:t>ommittee and its committees to take action in response  </a:t>
            </a:r>
          </a:p>
          <a:p>
            <a:r>
              <a:rPr lang="en-US" dirty="0" smtClean="0"/>
              <a:t>Are borne out of issues important to faculty and often identified by the ASCCC Executive Committee and its committees or local senates</a:t>
            </a:r>
          </a:p>
          <a:p>
            <a:r>
              <a:rPr lang="en-US" dirty="0"/>
              <a:t>A</a:t>
            </a:r>
            <a:r>
              <a:rPr lang="en-US" dirty="0" smtClean="0"/>
              <a:t>re debated by the body at the fall and spring plenary sessions allowing for education on the issue and healthy dialog to transpire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74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Life and Times of a </a:t>
            </a:r>
            <a:r>
              <a:rPr lang="en-US" dirty="0" smtClean="0"/>
              <a:t>Resolution: The 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2907389" cy="4351338"/>
          </a:xfrm>
        </p:spPr>
        <p:txBody>
          <a:bodyPr/>
          <a:lstStyle/>
          <a:p>
            <a:r>
              <a:rPr lang="en-US" dirty="0" smtClean="0"/>
              <a:t>Executive </a:t>
            </a:r>
            <a:r>
              <a:rPr lang="en-US" dirty="0" err="1" smtClean="0"/>
              <a:t>Comm</a:t>
            </a:r>
            <a:endParaRPr lang="en-US" dirty="0" smtClean="0"/>
          </a:p>
          <a:p>
            <a:r>
              <a:rPr lang="en-US" dirty="0" smtClean="0"/>
              <a:t>Standing </a:t>
            </a:r>
            <a:r>
              <a:rPr lang="en-US" dirty="0" err="1" smtClean="0"/>
              <a:t>Comm</a:t>
            </a:r>
            <a:endParaRPr lang="en-US" dirty="0" smtClean="0"/>
          </a:p>
          <a:p>
            <a:r>
              <a:rPr lang="en-US" dirty="0" smtClean="0"/>
              <a:t>Task Force</a:t>
            </a:r>
          </a:p>
          <a:p>
            <a:r>
              <a:rPr lang="en-US" dirty="0" smtClean="0"/>
              <a:t>Local Senates</a:t>
            </a:r>
          </a:p>
          <a:p>
            <a:r>
              <a:rPr lang="en-US" dirty="0" smtClean="0"/>
              <a:t>Individuals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ASCCC Faculty Leadership Institute June 9 - 11, Riverside, 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ki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379" y="1986859"/>
            <a:ext cx="5592424" cy="382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918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Life and Times of a Resolution: </a:t>
            </a:r>
            <a:r>
              <a:rPr lang="en-US" dirty="0" smtClean="0"/>
              <a:t>Development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ASCCC Faculty Leadership Institute June 9 - 11, Riverside, 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825625"/>
            <a:ext cx="4500341" cy="4351338"/>
          </a:xfrm>
        </p:spPr>
        <p:txBody>
          <a:bodyPr/>
          <a:lstStyle/>
          <a:p>
            <a:r>
              <a:rPr lang="en-US" dirty="0" smtClean="0"/>
              <a:t>Duplication of Position</a:t>
            </a:r>
          </a:p>
          <a:p>
            <a:r>
              <a:rPr lang="en-US" dirty="0" smtClean="0"/>
              <a:t>Reversal of Position</a:t>
            </a:r>
          </a:p>
          <a:p>
            <a:r>
              <a:rPr lang="en-US" dirty="0" smtClean="0"/>
              <a:t>Format</a:t>
            </a:r>
          </a:p>
          <a:p>
            <a:r>
              <a:rPr lang="en-US" dirty="0" smtClean="0"/>
              <a:t>Confer with Colleagues</a:t>
            </a:r>
          </a:p>
          <a:p>
            <a:r>
              <a:rPr lang="en-US" dirty="0"/>
              <a:t>C</a:t>
            </a:r>
            <a:r>
              <a:rPr lang="en-US" dirty="0" smtClean="0"/>
              <a:t>larity</a:t>
            </a:r>
            <a:r>
              <a:rPr lang="en-US" dirty="0"/>
              <a:t>, </a:t>
            </a:r>
            <a:r>
              <a:rPr lang="en-US" dirty="0" smtClean="0"/>
              <a:t>Readability,</a:t>
            </a:r>
          </a:p>
          <a:p>
            <a:pPr marL="0" indent="0">
              <a:buNone/>
            </a:pPr>
            <a:r>
              <a:rPr lang="en-US" dirty="0" smtClean="0"/>
              <a:t> Understanding, Intent</a:t>
            </a:r>
          </a:p>
          <a:p>
            <a:r>
              <a:rPr lang="en-US" dirty="0" smtClean="0"/>
              <a:t>Senate Purview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Picture 7" descr="teamwor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470" y="1860083"/>
            <a:ext cx="6231612" cy="328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432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Life and Times of a Resolution: </a:t>
            </a:r>
            <a:r>
              <a:rPr lang="en-US" dirty="0" smtClean="0"/>
              <a:t>Plenary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09134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Pre-plenary review</a:t>
            </a:r>
          </a:p>
          <a:p>
            <a:r>
              <a:rPr lang="en-US" dirty="0"/>
              <a:t>Exec Committee</a:t>
            </a:r>
          </a:p>
          <a:p>
            <a:r>
              <a:rPr lang="en-US" dirty="0" smtClean="0"/>
              <a:t>Resolutions Committee</a:t>
            </a:r>
          </a:p>
          <a:p>
            <a:r>
              <a:rPr lang="en-US" dirty="0" smtClean="0"/>
              <a:t>Area Meetings</a:t>
            </a:r>
          </a:p>
          <a:p>
            <a:r>
              <a:rPr lang="en-US" dirty="0" smtClean="0"/>
              <a:t>Plenary Breakouts and Office Hours</a:t>
            </a:r>
          </a:p>
          <a:p>
            <a:r>
              <a:rPr lang="en-US" dirty="0" smtClean="0"/>
              <a:t>Debate and Voting</a:t>
            </a:r>
          </a:p>
          <a:p>
            <a:r>
              <a:rPr lang="en-US" dirty="0" smtClean="0"/>
              <a:t>New resolutions and amendments require four signatures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ASCCC Faculty Leadership Institute June 9 - 11, Riverside, 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children-raising-han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697" y="1931627"/>
            <a:ext cx="6031309" cy="402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665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Life and Times of a Resolution</a:t>
            </a:r>
            <a:r>
              <a:rPr lang="en-US" dirty="0" smtClean="0"/>
              <a:t>: Implementation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091340" cy="4351338"/>
          </a:xfrm>
        </p:spPr>
        <p:txBody>
          <a:bodyPr/>
          <a:lstStyle/>
          <a:p>
            <a:r>
              <a:rPr lang="en-US" dirty="0" smtClean="0"/>
              <a:t>Resolutions assigned to committee or individual</a:t>
            </a:r>
          </a:p>
          <a:p>
            <a:r>
              <a:rPr lang="en-US" dirty="0" smtClean="0"/>
              <a:t>Resolutions tracked  on ASCCC website</a:t>
            </a:r>
          </a:p>
          <a:p>
            <a:r>
              <a:rPr lang="en-US" dirty="0" smtClean="0"/>
              <a:t>Action included in annual reporting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ASCCC Faculty Leadership Institute June 9 - 11, Riverside, 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chor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230" y="1832929"/>
            <a:ext cx="5543778" cy="391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223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Four is the Limit: Resolutions cannot contain more than four “whereas” or “resolved” statements</a:t>
            </a:r>
          </a:p>
          <a:p>
            <a:r>
              <a:rPr lang="en-US" dirty="0"/>
              <a:t>Resolves should “Stand Alone” in case divided</a:t>
            </a:r>
          </a:p>
          <a:p>
            <a:r>
              <a:rPr lang="en-US" dirty="0" smtClean="0"/>
              <a:t>Consider </a:t>
            </a:r>
            <a:r>
              <a:rPr lang="en-US" dirty="0"/>
              <a:t>using the first “whereas” as an introduction to outline the situation or provide background</a:t>
            </a:r>
          </a:p>
          <a:p>
            <a:r>
              <a:rPr lang="en-US" dirty="0" smtClean="0"/>
              <a:t>Write out </a:t>
            </a:r>
            <a:r>
              <a:rPr lang="en-US" dirty="0"/>
              <a:t>names </a:t>
            </a:r>
            <a:r>
              <a:rPr lang="en-US" dirty="0" smtClean="0"/>
              <a:t>in </a:t>
            </a:r>
            <a:r>
              <a:rPr lang="en-US" dirty="0"/>
              <a:t>your first </a:t>
            </a:r>
            <a:r>
              <a:rPr lang="en-US" dirty="0" smtClean="0"/>
              <a:t>reference, acronyms after</a:t>
            </a:r>
            <a:endParaRPr lang="en-US" dirty="0"/>
          </a:p>
          <a:p>
            <a:r>
              <a:rPr lang="en-US" dirty="0"/>
              <a:t> </a:t>
            </a:r>
            <a:r>
              <a:rPr lang="en-US" dirty="0" smtClean="0"/>
              <a:t>Be </a:t>
            </a:r>
            <a:r>
              <a:rPr lang="en-US" dirty="0"/>
              <a:t>as direct </a:t>
            </a:r>
            <a:r>
              <a:rPr lang="en-US" dirty="0" smtClean="0"/>
              <a:t>as possible</a:t>
            </a:r>
            <a:endParaRPr lang="en-US" dirty="0"/>
          </a:p>
          <a:p>
            <a:r>
              <a:rPr lang="en-US" dirty="0" smtClean="0"/>
              <a:t>Limit “whereas” to </a:t>
            </a:r>
            <a:r>
              <a:rPr lang="en-US" dirty="0"/>
              <a:t>one reason in support of or in </a:t>
            </a:r>
            <a:r>
              <a:rPr lang="en-US" dirty="0" smtClean="0"/>
              <a:t>defense</a:t>
            </a:r>
            <a:endParaRPr lang="en-US" dirty="0"/>
          </a:p>
          <a:p>
            <a:r>
              <a:rPr lang="en-US" dirty="0" smtClean="0"/>
              <a:t>Be </a:t>
            </a:r>
            <a:r>
              <a:rPr lang="en-US" dirty="0"/>
              <a:t>sure that the title of the resolution accurately reflects the content of the </a:t>
            </a:r>
            <a:r>
              <a:rPr lang="en-US" dirty="0" smtClean="0"/>
              <a:t>resolution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Resolutions: The Fine Print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ASCCC Faculty Leadership Institute June 9 - 11, Riverside, 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88009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22100"/>
      </a:accent1>
      <a:accent2>
        <a:srgbClr val="ED7D31"/>
      </a:accent2>
      <a:accent3>
        <a:srgbClr val="C28446"/>
      </a:accent3>
      <a:accent4>
        <a:srgbClr val="FFC000"/>
      </a:accent4>
      <a:accent5>
        <a:srgbClr val="9F9F9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6C0C59A-314C-476A-9EA5-9BC28D9283A5}" vid="{6A25FF00-F3F4-435C-AC82-54739F77B3A6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22100"/>
      </a:accent1>
      <a:accent2>
        <a:srgbClr val="ED7D31"/>
      </a:accent2>
      <a:accent3>
        <a:srgbClr val="C28446"/>
      </a:accent3>
      <a:accent4>
        <a:srgbClr val="FFC000"/>
      </a:accent4>
      <a:accent5>
        <a:srgbClr val="9F9F9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08B9877-1A5F-4C8C-AE8B-A393F1B2205C}" vid="{6C1C3204-970A-4D19-960B-0C81057B61D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2344</TotalTime>
  <Words>773</Words>
  <Application>Microsoft Macintosh PowerPoint</Application>
  <PresentationFormat>Widescreen</PresentationFormat>
  <Paragraphs>118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Georgia</vt:lpstr>
      <vt:lpstr>Mangal</vt:lpstr>
      <vt:lpstr>Arial</vt:lpstr>
      <vt:lpstr>1_Office Theme</vt:lpstr>
      <vt:lpstr>Office Theme</vt:lpstr>
      <vt:lpstr>New Delegate Information and Resolution Writing: The Essentials</vt:lpstr>
      <vt:lpstr>I’m a new delegate…what do I do at Plenary?</vt:lpstr>
      <vt:lpstr>Resolutions, Voting &amp; Discussion</vt:lpstr>
      <vt:lpstr>Resolutions… </vt:lpstr>
      <vt:lpstr>Life and Times of a Resolution: The Source</vt:lpstr>
      <vt:lpstr>Life and Times of a Resolution: Development</vt:lpstr>
      <vt:lpstr>Life and Times of a Resolution: Plenary</vt:lpstr>
      <vt:lpstr>Life and Times of a Resolution: Implementation </vt:lpstr>
      <vt:lpstr>Resolutions: The Fine Print</vt:lpstr>
      <vt:lpstr>Resolutions: The Fine Print</vt:lpstr>
      <vt:lpstr>Amendments: The Fine Print</vt:lpstr>
      <vt:lpstr>Remember…</vt:lpstr>
      <vt:lpstr>PowerPoint Presentation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Call to Action</dc:title>
  <dc:creator>Grant</dc:creator>
  <cp:lastModifiedBy>Randy Beach</cp:lastModifiedBy>
  <cp:revision>66</cp:revision>
  <dcterms:created xsi:type="dcterms:W3CDTF">2015-05-02T02:46:00Z</dcterms:created>
  <dcterms:modified xsi:type="dcterms:W3CDTF">2017-04-13T17:33:11Z</dcterms:modified>
</cp:coreProperties>
</file>