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1"/>
  </p:notesMasterIdLst>
  <p:sldIdLst>
    <p:sldId id="256" r:id="rId3"/>
    <p:sldId id="257" r:id="rId4"/>
    <p:sldId id="266" r:id="rId5"/>
    <p:sldId id="280" r:id="rId6"/>
    <p:sldId id="267" r:id="rId7"/>
    <p:sldId id="268" r:id="rId8"/>
    <p:sldId id="276" r:id="rId9"/>
    <p:sldId id="270" r:id="rId10"/>
    <p:sldId id="269" r:id="rId11"/>
    <p:sldId id="277" r:id="rId12"/>
    <p:sldId id="272" r:id="rId13"/>
    <p:sldId id="278" r:id="rId14"/>
    <p:sldId id="273" r:id="rId15"/>
    <p:sldId id="274" r:id="rId16"/>
    <p:sldId id="279" r:id="rId17"/>
    <p:sldId id="271" r:id="rId18"/>
    <p:sldId id="275"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28" autoAdjust="0"/>
    <p:restoredTop sz="75540" autoAdjust="0"/>
  </p:normalViewPr>
  <p:slideViewPr>
    <p:cSldViewPr snapToGrid="0">
      <p:cViewPr varScale="1">
        <p:scale>
          <a:sx n="83" d="100"/>
          <a:sy n="83" d="100"/>
        </p:scale>
        <p:origin x="504" y="1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6/15/17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sure of</a:t>
            </a:r>
            <a:r>
              <a:rPr lang="en-US" baseline="0" dirty="0" smtClean="0"/>
              <a:t> the thought behind this slide.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417765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t>6/15/17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t>6/15/17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t>6/15/17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t>6/15/17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t>6/15/17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t>6/15/17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t>6/15/17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t>6/15/17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5F27CF-BF37-4969-8ADF-3A47A962F15D}" type="datetime1">
              <a:rPr lang="en-US" smtClean="0"/>
              <a:t>6/15/17</a:t>
            </a:fld>
            <a:endParaRPr lang="en-US"/>
          </a:p>
        </p:txBody>
      </p:sp>
      <p:sp>
        <p:nvSpPr>
          <p:cNvPr id="5" name="Footer Placeholder 4"/>
          <p:cNvSpPr>
            <a:spLocks noGrp="1"/>
          </p:cNvSpPr>
          <p:nvPr>
            <p:ph type="ftr" sz="quarter" idx="11"/>
          </p:nvPr>
        </p:nvSpPr>
        <p:spPr/>
        <p:txBody>
          <a:bodyPr/>
          <a:lstStyle/>
          <a:p>
            <a:r>
              <a:rPr lang="en-US" smtClean="0"/>
              <a:t>CTE Leadership Institute May 8 - 9, 2015 LaJolla, CA</a:t>
            </a:r>
            <a:endParaRPr lang="en-US"/>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t>6/15/17</a:t>
            </a:fld>
            <a:endParaRPr lang="en-US"/>
          </a:p>
        </p:txBody>
      </p:sp>
      <p:sp>
        <p:nvSpPr>
          <p:cNvPr id="6" name="Footer Placeholder 5"/>
          <p:cNvSpPr>
            <a:spLocks noGrp="1"/>
          </p:cNvSpPr>
          <p:nvPr>
            <p:ph type="ftr" sz="quarter" idx="11"/>
          </p:nvPr>
        </p:nvSpPr>
        <p:spPr/>
        <p:txBody>
          <a:bodyPr/>
          <a:lstStyle/>
          <a:p>
            <a:r>
              <a:rPr lang="en-US" smtClean="0"/>
              <a:t>CTE Leadership Institute May 8 - 9, 2015 LaJolla, CA</a:t>
            </a:r>
            <a:endParaRPr lang="en-US"/>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t>6/15/17</a:t>
            </a:fld>
            <a:endParaRPr lang="en-US"/>
          </a:p>
        </p:txBody>
      </p:sp>
      <p:sp>
        <p:nvSpPr>
          <p:cNvPr id="4" name="Footer Placeholder 3"/>
          <p:cNvSpPr>
            <a:spLocks noGrp="1"/>
          </p:cNvSpPr>
          <p:nvPr>
            <p:ph type="ftr" sz="quarter" idx="11"/>
          </p:nvPr>
        </p:nvSpPr>
        <p:spPr/>
        <p:txBody>
          <a:bodyPr/>
          <a:lstStyle/>
          <a:p>
            <a:r>
              <a:rPr lang="en-US" smtClean="0"/>
              <a:t>CTE Leadership Institute May 8 - 9, 2015 LaJolla, CA</a:t>
            </a:r>
            <a:endParaRPr lang="en-US"/>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t>6/15/17</a:t>
            </a:fld>
            <a:endParaRPr lang="en-US"/>
          </a:p>
        </p:txBody>
      </p:sp>
      <p:sp>
        <p:nvSpPr>
          <p:cNvPr id="3" name="Footer Placeholder 2"/>
          <p:cNvSpPr>
            <a:spLocks noGrp="1"/>
          </p:cNvSpPr>
          <p:nvPr>
            <p:ph type="ftr" sz="quarter" idx="11"/>
          </p:nvPr>
        </p:nvSpPr>
        <p:spPr/>
        <p:txBody>
          <a:bodyPr/>
          <a:lstStyle/>
          <a:p>
            <a:r>
              <a:rPr lang="en-US" smtClean="0"/>
              <a:t>CTE Leadership Institute May 8 - 9, 2015 LaJolla, CA</a:t>
            </a:r>
            <a:endParaRPr lang="en-US"/>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t>6/15/17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t>6/15/17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t>6/15/17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t>6/15/17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CTE Leadership Institute May 8 - 9, 2015 LaJolla, CA</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t>6/15/17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t>6/15/17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Policies, Processes, and Practices, Oh My! </a:t>
            </a:r>
          </a:p>
        </p:txBody>
      </p:sp>
      <p:sp>
        <p:nvSpPr>
          <p:cNvPr id="3" name="Subtitle 2"/>
          <p:cNvSpPr>
            <a:spLocks noGrp="1"/>
          </p:cNvSpPr>
          <p:nvPr>
            <p:ph type="subTitle" idx="1"/>
          </p:nvPr>
        </p:nvSpPr>
        <p:spPr>
          <a:xfrm>
            <a:off x="1524000" y="4369481"/>
            <a:ext cx="9144000" cy="1655762"/>
          </a:xfrm>
        </p:spPr>
        <p:txBody>
          <a:bodyPr>
            <a:normAutofit/>
          </a:bodyPr>
          <a:lstStyle/>
          <a:p>
            <a:pPr algn="r"/>
            <a:r>
              <a:rPr lang="en-US" sz="2000" dirty="0" smtClean="0"/>
              <a:t>Randy Beach, South Representative, ASCCC</a:t>
            </a:r>
          </a:p>
          <a:p>
            <a:pPr algn="r"/>
            <a:r>
              <a:rPr lang="en-US" sz="2000" dirty="0" smtClean="0"/>
              <a:t>Carrie Roberson, North Representative, ASCCC</a:t>
            </a:r>
          </a:p>
          <a:p>
            <a:pPr algn="r"/>
            <a:r>
              <a:rPr lang="en-US" sz="2000" dirty="0" smtClean="0"/>
              <a:t>Faculty Leadership Institute, Sacramento, CA </a:t>
            </a:r>
          </a:p>
          <a:p>
            <a:pPr algn="r"/>
            <a:r>
              <a:rPr lang="en-US" sz="2000" dirty="0" smtClean="0"/>
              <a:t>June 15-June 17, 2017</a:t>
            </a:r>
            <a:endParaRPr lang="en-US" sz="2000"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Areas (based on CCLC Numbering)</a:t>
            </a:r>
            <a:endParaRPr lang="en-US" dirty="0"/>
          </a:p>
        </p:txBody>
      </p:sp>
      <p:sp>
        <p:nvSpPr>
          <p:cNvPr id="3" name="Content Placeholder 2"/>
          <p:cNvSpPr>
            <a:spLocks noGrp="1"/>
          </p:cNvSpPr>
          <p:nvPr>
            <p:ph idx="1"/>
          </p:nvPr>
        </p:nvSpPr>
        <p:spPr/>
        <p:txBody>
          <a:bodyPr>
            <a:normAutofit/>
          </a:bodyPr>
          <a:lstStyle/>
          <a:p>
            <a:pPr marL="388620" indent="-342900"/>
            <a:r>
              <a:rPr lang="en-US" dirty="0" smtClean="0"/>
              <a:t>Chapter </a:t>
            </a:r>
            <a:r>
              <a:rPr lang="en-US" dirty="0"/>
              <a:t>1: District</a:t>
            </a:r>
          </a:p>
          <a:p>
            <a:pPr marL="388620" indent="-342900"/>
            <a:r>
              <a:rPr lang="en-US" dirty="0"/>
              <a:t>Chapter 2: </a:t>
            </a:r>
            <a:r>
              <a:rPr lang="en-US" dirty="0" smtClean="0"/>
              <a:t>Board of Trustees</a:t>
            </a:r>
            <a:endParaRPr lang="en-US" dirty="0"/>
          </a:p>
          <a:p>
            <a:pPr marL="388620" indent="-342900"/>
            <a:r>
              <a:rPr lang="en-US" dirty="0"/>
              <a:t>Chapter 3: General Institution </a:t>
            </a:r>
          </a:p>
          <a:p>
            <a:pPr marL="388620" indent="-342900"/>
            <a:r>
              <a:rPr lang="en-US" dirty="0"/>
              <a:t>Chapter 4: Academic Affairs</a:t>
            </a:r>
          </a:p>
          <a:p>
            <a:pPr marL="388620" indent="-342900"/>
            <a:r>
              <a:rPr lang="en-US" dirty="0"/>
              <a:t>Chapter 5: Student Affairs</a:t>
            </a:r>
          </a:p>
          <a:p>
            <a:pPr marL="388620" indent="-342900"/>
            <a:r>
              <a:rPr lang="en-US" dirty="0"/>
              <a:t>Chapter 6: Business and Financial Affairs</a:t>
            </a:r>
          </a:p>
          <a:p>
            <a:pPr marL="388620" indent="-342900"/>
            <a:r>
              <a:rPr lang="en-US" dirty="0"/>
              <a:t>Chapter 7: Human </a:t>
            </a:r>
            <a:r>
              <a:rPr lang="en-US" dirty="0" smtClean="0"/>
              <a:t>Resources</a:t>
            </a:r>
          </a:p>
          <a:p>
            <a:pPr marL="45720" indent="0">
              <a:buNone/>
            </a:pP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64954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 District &amp; 2 Board of Trustees</a:t>
            </a:r>
            <a:endParaRPr lang="en-US" dirty="0"/>
          </a:p>
        </p:txBody>
      </p:sp>
      <p:sp>
        <p:nvSpPr>
          <p:cNvPr id="3" name="Content Placeholder 2"/>
          <p:cNvSpPr>
            <a:spLocks noGrp="1"/>
          </p:cNvSpPr>
          <p:nvPr>
            <p:ph idx="1"/>
          </p:nvPr>
        </p:nvSpPr>
        <p:spPr/>
        <p:txBody>
          <a:bodyPr/>
          <a:lstStyle/>
          <a:p>
            <a:r>
              <a:rPr lang="en-US" dirty="0" smtClean="0"/>
              <a:t>Chapter 1</a:t>
            </a:r>
          </a:p>
          <a:p>
            <a:pPr lvl="1"/>
            <a:r>
              <a:rPr lang="en-US" dirty="0" smtClean="0"/>
              <a:t>The mission </a:t>
            </a:r>
          </a:p>
          <a:p>
            <a:r>
              <a:rPr lang="en-US" dirty="0" smtClean="0"/>
              <a:t>Chapter 2</a:t>
            </a:r>
          </a:p>
          <a:p>
            <a:pPr lvl="1"/>
            <a:r>
              <a:rPr lang="en-US" dirty="0" smtClean="0"/>
              <a:t>Shared Governance </a:t>
            </a:r>
          </a:p>
          <a:p>
            <a:pPr lvl="1"/>
            <a:r>
              <a:rPr lang="en-US" dirty="0" smtClean="0"/>
              <a:t>10 + 1</a:t>
            </a:r>
          </a:p>
          <a:p>
            <a:pPr lvl="1"/>
            <a:r>
              <a:rPr lang="en-US" dirty="0" smtClean="0"/>
              <a:t>Governance structures</a:t>
            </a:r>
          </a:p>
          <a:p>
            <a:pPr lvl="1"/>
            <a:r>
              <a:rPr lang="en-US" dirty="0" smtClean="0"/>
              <a:t>Conducting meetings</a:t>
            </a:r>
          </a:p>
          <a:p>
            <a:pPr lvl="1"/>
            <a:r>
              <a:rPr lang="en-US" dirty="0" smtClean="0"/>
              <a:t>Board Elections and Board member issues (compensation)</a:t>
            </a:r>
          </a:p>
          <a:p>
            <a:pPr lvl="1"/>
            <a:r>
              <a:rPr lang="en-US" dirty="0" smtClean="0"/>
              <a:t>Negotiations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dirty="0" smtClean="0"/>
              <a:t>ASCCC Leadership Institute June 14-17, 2017 Sacramento. CA</a:t>
            </a:r>
            <a:endParaRPr lang="en-US" dirty="0"/>
          </a:p>
        </p:txBody>
      </p:sp>
    </p:spTree>
    <p:extLst>
      <p:ext uri="{BB962C8B-B14F-4D97-AF65-F5344CB8AC3E}">
        <p14:creationId xmlns:p14="http://schemas.microsoft.com/office/powerpoint/2010/main" val="21021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General Institution</a:t>
            </a:r>
            <a:endParaRPr lang="en-US" dirty="0"/>
          </a:p>
        </p:txBody>
      </p:sp>
      <p:sp>
        <p:nvSpPr>
          <p:cNvPr id="3" name="Content Placeholder 2"/>
          <p:cNvSpPr>
            <a:spLocks noGrp="1"/>
          </p:cNvSpPr>
          <p:nvPr>
            <p:ph idx="1"/>
          </p:nvPr>
        </p:nvSpPr>
        <p:spPr/>
        <p:txBody>
          <a:bodyPr/>
          <a:lstStyle/>
          <a:p>
            <a:r>
              <a:rPr lang="en-US" dirty="0" smtClean="0"/>
              <a:t>Safety</a:t>
            </a:r>
          </a:p>
          <a:p>
            <a:r>
              <a:rPr lang="en-US" dirty="0" smtClean="0"/>
              <a:t>Planning</a:t>
            </a:r>
          </a:p>
          <a:p>
            <a:r>
              <a:rPr lang="en-US" dirty="0" smtClean="0"/>
              <a:t>Nondiscrimination, EEO, and harassment</a:t>
            </a:r>
          </a:p>
          <a:p>
            <a:r>
              <a:rPr lang="en-US" dirty="0" smtClean="0"/>
              <a:t>Smoking and alcohol policies</a:t>
            </a:r>
          </a:p>
          <a:p>
            <a:r>
              <a:rPr lang="en-US" dirty="0" smtClean="0"/>
              <a:t>Service animals</a:t>
            </a:r>
          </a:p>
          <a:p>
            <a:r>
              <a:rPr lang="en-US" dirty="0" smtClean="0"/>
              <a:t>Free speech zones</a:t>
            </a:r>
          </a:p>
          <a:p>
            <a:endParaRPr lang="en-US" dirty="0"/>
          </a:p>
        </p:txBody>
      </p:sp>
      <p:sp>
        <p:nvSpPr>
          <p:cNvPr id="4" name="Footer Placeholder 3"/>
          <p:cNvSpPr>
            <a:spLocks noGrp="1"/>
          </p:cNvSpPr>
          <p:nvPr>
            <p:ph type="ftr" sz="quarter" idx="11"/>
          </p:nvPr>
        </p:nvSpPr>
        <p:spPr/>
        <p:txBody>
          <a:bodyPr/>
          <a:lstStyle/>
          <a:p>
            <a:r>
              <a:rPr lang="en-US" dirty="0"/>
              <a:t>ASCCC Leadership Institute June 14-17, 2017 Sacramento.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3572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Academic Affairs </a:t>
            </a:r>
            <a:endParaRPr lang="en-US" dirty="0"/>
          </a:p>
        </p:txBody>
      </p:sp>
      <p:sp>
        <p:nvSpPr>
          <p:cNvPr id="3" name="Content Placeholder 2"/>
          <p:cNvSpPr>
            <a:spLocks noGrp="1"/>
          </p:cNvSpPr>
          <p:nvPr>
            <p:ph idx="1"/>
          </p:nvPr>
        </p:nvSpPr>
        <p:spPr/>
        <p:txBody>
          <a:bodyPr/>
          <a:lstStyle/>
          <a:p>
            <a:r>
              <a:rPr lang="en-US" dirty="0" smtClean="0"/>
              <a:t>Curriculum, including prerequisites</a:t>
            </a:r>
          </a:p>
          <a:p>
            <a:r>
              <a:rPr lang="en-US" dirty="0" smtClean="0"/>
              <a:t>Standards of scholarship</a:t>
            </a:r>
          </a:p>
          <a:p>
            <a:r>
              <a:rPr lang="en-US" dirty="0" smtClean="0"/>
              <a:t>Award requirements</a:t>
            </a:r>
          </a:p>
          <a:p>
            <a:r>
              <a:rPr lang="en-US" dirty="0" smtClean="0"/>
              <a:t>Student performance standards, renewal, dismissal</a:t>
            </a:r>
          </a:p>
          <a:p>
            <a:r>
              <a:rPr lang="en-US" dirty="0" smtClean="0"/>
              <a:t>Grading standards</a:t>
            </a:r>
            <a:endParaRPr lang="en-US" dirty="0"/>
          </a:p>
          <a:p>
            <a:r>
              <a:rPr lang="en-US" dirty="0" smtClean="0"/>
              <a:t>Often the main focus of senates and curriculum committees </a:t>
            </a:r>
          </a:p>
          <a:p>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22076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Student Services </a:t>
            </a:r>
            <a:endParaRPr lang="en-US" dirty="0"/>
          </a:p>
        </p:txBody>
      </p:sp>
      <p:sp>
        <p:nvSpPr>
          <p:cNvPr id="3" name="Content Placeholder 2"/>
          <p:cNvSpPr>
            <a:spLocks noGrp="1"/>
          </p:cNvSpPr>
          <p:nvPr>
            <p:ph idx="1"/>
          </p:nvPr>
        </p:nvSpPr>
        <p:spPr/>
        <p:txBody>
          <a:bodyPr/>
          <a:lstStyle/>
          <a:p>
            <a:r>
              <a:rPr lang="en-US" dirty="0" smtClean="0"/>
              <a:t>Student conduct</a:t>
            </a:r>
          </a:p>
          <a:p>
            <a:r>
              <a:rPr lang="en-US" dirty="0" smtClean="0"/>
              <a:t>Student organizations</a:t>
            </a:r>
          </a:p>
          <a:p>
            <a:r>
              <a:rPr lang="en-US" dirty="0" smtClean="0"/>
              <a:t>Financial Aid</a:t>
            </a:r>
          </a:p>
          <a:p>
            <a:r>
              <a:rPr lang="en-US" dirty="0"/>
              <a:t>A</a:t>
            </a:r>
            <a:r>
              <a:rPr lang="en-US" dirty="0" smtClean="0"/>
              <a:t>warding credit </a:t>
            </a:r>
          </a:p>
          <a:p>
            <a:r>
              <a:rPr lang="en-US" dirty="0" smtClean="0"/>
              <a:t>Student records</a:t>
            </a:r>
          </a:p>
          <a:p>
            <a:r>
              <a:rPr lang="en-US" dirty="0" smtClean="0"/>
              <a:t>Admissions and concurrent enrollment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82032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6 BFA</a:t>
            </a:r>
            <a:r>
              <a:rPr lang="en-US" dirty="0"/>
              <a:t> </a:t>
            </a:r>
            <a:r>
              <a:rPr lang="en-US" dirty="0" smtClean="0"/>
              <a:t>&amp; Chapter 7 Human Resources</a:t>
            </a:r>
            <a:endParaRPr lang="en-US" dirty="0"/>
          </a:p>
        </p:txBody>
      </p:sp>
      <p:sp>
        <p:nvSpPr>
          <p:cNvPr id="3" name="Content Placeholder 2"/>
          <p:cNvSpPr>
            <a:spLocks noGrp="1"/>
          </p:cNvSpPr>
          <p:nvPr>
            <p:ph idx="1"/>
          </p:nvPr>
        </p:nvSpPr>
        <p:spPr/>
        <p:txBody>
          <a:bodyPr/>
          <a:lstStyle/>
          <a:p>
            <a:pPr>
              <a:lnSpc>
                <a:spcPct val="100000"/>
              </a:lnSpc>
              <a:spcBef>
                <a:spcPts val="0"/>
              </a:spcBef>
            </a:pPr>
            <a:r>
              <a:rPr lang="en-US" dirty="0"/>
              <a:t>Chapter 6 Business and Financial Affairs </a:t>
            </a:r>
            <a:endParaRPr lang="en-US" dirty="0" smtClean="0"/>
          </a:p>
          <a:p>
            <a:pPr lvl="1">
              <a:lnSpc>
                <a:spcPct val="100000"/>
              </a:lnSpc>
              <a:spcBef>
                <a:spcPts val="0"/>
              </a:spcBef>
            </a:pPr>
            <a:r>
              <a:rPr lang="en-US" dirty="0" smtClean="0"/>
              <a:t>Budget management principles; fiscal management principles</a:t>
            </a:r>
          </a:p>
          <a:p>
            <a:pPr lvl="1">
              <a:lnSpc>
                <a:spcPct val="100000"/>
              </a:lnSpc>
              <a:spcBef>
                <a:spcPts val="0"/>
              </a:spcBef>
            </a:pPr>
            <a:r>
              <a:rPr lang="en-US" dirty="0" smtClean="0"/>
              <a:t>Purchasing and contracts</a:t>
            </a:r>
          </a:p>
          <a:p>
            <a:pPr lvl="1">
              <a:lnSpc>
                <a:spcPct val="100000"/>
              </a:lnSpc>
              <a:spcBef>
                <a:spcPts val="0"/>
              </a:spcBef>
            </a:pPr>
            <a:r>
              <a:rPr lang="en-US" dirty="0" smtClean="0"/>
              <a:t>Civic center </a:t>
            </a:r>
          </a:p>
          <a:p>
            <a:pPr lvl="1">
              <a:lnSpc>
                <a:spcPct val="100000"/>
              </a:lnSpc>
              <a:spcBef>
                <a:spcPts val="0"/>
              </a:spcBef>
            </a:pPr>
            <a:r>
              <a:rPr lang="en-US" dirty="0" smtClean="0"/>
              <a:t>Audits</a:t>
            </a:r>
          </a:p>
          <a:p>
            <a:pPr>
              <a:lnSpc>
                <a:spcPct val="100000"/>
              </a:lnSpc>
              <a:spcBef>
                <a:spcPts val="0"/>
              </a:spcBef>
            </a:pPr>
            <a:r>
              <a:rPr lang="en-US" dirty="0"/>
              <a:t>Chapter 7 Human </a:t>
            </a:r>
            <a:r>
              <a:rPr lang="en-US" dirty="0" smtClean="0"/>
              <a:t>Resources</a:t>
            </a:r>
          </a:p>
          <a:p>
            <a:pPr lvl="1">
              <a:lnSpc>
                <a:spcPct val="100000"/>
              </a:lnSpc>
              <a:spcBef>
                <a:spcPts val="0"/>
              </a:spcBef>
            </a:pPr>
            <a:r>
              <a:rPr lang="en-US" dirty="0" smtClean="0"/>
              <a:t>Hiring Processes</a:t>
            </a:r>
          </a:p>
          <a:p>
            <a:pPr lvl="1">
              <a:lnSpc>
                <a:spcPct val="100000"/>
              </a:lnSpc>
              <a:spcBef>
                <a:spcPts val="0"/>
              </a:spcBef>
            </a:pPr>
            <a:r>
              <a:rPr lang="en-US" dirty="0" smtClean="0"/>
              <a:t>Equal employment</a:t>
            </a:r>
          </a:p>
          <a:p>
            <a:pPr lvl="1">
              <a:lnSpc>
                <a:spcPct val="100000"/>
              </a:lnSpc>
              <a:spcBef>
                <a:spcPts val="0"/>
              </a:spcBef>
            </a:pPr>
            <a:r>
              <a:rPr lang="en-US" dirty="0" smtClean="0"/>
              <a:t>Discipline and dismissal</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87478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Expectations </a:t>
            </a:r>
            <a:endParaRPr lang="en-US" dirty="0"/>
          </a:p>
        </p:txBody>
      </p:sp>
      <p:sp>
        <p:nvSpPr>
          <p:cNvPr id="3" name="Content Placeholder 2"/>
          <p:cNvSpPr>
            <a:spLocks noGrp="1"/>
          </p:cNvSpPr>
          <p:nvPr>
            <p:ph idx="1"/>
          </p:nvPr>
        </p:nvSpPr>
        <p:spPr/>
        <p:txBody>
          <a:bodyPr/>
          <a:lstStyle/>
          <a:p>
            <a:r>
              <a:rPr lang="en-US" dirty="0" smtClean="0"/>
              <a:t>Many standards relate to required policies or establish how pol/procedures should be addressed</a:t>
            </a:r>
          </a:p>
          <a:p>
            <a:pPr lvl="1"/>
            <a:r>
              <a:rPr lang="en-US" dirty="0" smtClean="0"/>
              <a:t>I.A.1 The Mission is described and available </a:t>
            </a:r>
          </a:p>
          <a:p>
            <a:pPr lvl="1"/>
            <a:r>
              <a:rPr lang="en-US" dirty="0"/>
              <a:t>I.B.7 The institution regularly evaluates its policies and practices across all areas of the </a:t>
            </a:r>
            <a:r>
              <a:rPr lang="en-US" dirty="0" smtClean="0"/>
              <a:t>institution</a:t>
            </a:r>
            <a:r>
              <a:rPr lang="mr-IN" dirty="0" smtClean="0"/>
              <a:t>…</a:t>
            </a:r>
            <a:r>
              <a:rPr lang="en-US" dirty="0" smtClean="0"/>
              <a:t> </a:t>
            </a:r>
            <a:r>
              <a:rPr lang="en-US" dirty="0"/>
              <a:t>to assure their effectiveness in supporting academic quality and accomplishment of </a:t>
            </a:r>
            <a:r>
              <a:rPr lang="en-US" dirty="0" smtClean="0"/>
              <a:t>mission</a:t>
            </a:r>
          </a:p>
          <a:p>
            <a:pPr lvl="1"/>
            <a:r>
              <a:rPr lang="en-US" dirty="0"/>
              <a:t>I.C.5 The institution regularly reviews institutional policies, procedures, and publications to assure integrity in all representations of its mission, programs, and services</a:t>
            </a:r>
            <a:r>
              <a:rPr lang="en-US" dirty="0" smtClean="0"/>
              <a:t>.</a:t>
            </a:r>
          </a:p>
          <a:p>
            <a:pPr lvl="1"/>
            <a:r>
              <a:rPr lang="en-US" dirty="0" smtClean="0"/>
              <a:t>Policies on academic integrity and academic freedom, codes of conduct, admissions, student records, hiring, evaluations, and technology in the classroom </a:t>
            </a:r>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133753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 for Effective Policy/Procedure Management</a:t>
            </a:r>
            <a:endParaRPr lang="en-US" sz="2800" dirty="0"/>
          </a:p>
        </p:txBody>
      </p:sp>
      <p:sp>
        <p:nvSpPr>
          <p:cNvPr id="3" name="Content Placeholder 2"/>
          <p:cNvSpPr>
            <a:spLocks noGrp="1"/>
          </p:cNvSpPr>
          <p:nvPr>
            <p:ph idx="1"/>
          </p:nvPr>
        </p:nvSpPr>
        <p:spPr/>
        <p:txBody>
          <a:bodyPr/>
          <a:lstStyle/>
          <a:p>
            <a:r>
              <a:rPr lang="en-US" dirty="0" smtClean="0"/>
              <a:t>Are you required to bring policy/procedure together simultaneously? Advantages or disadvantages?</a:t>
            </a:r>
          </a:p>
          <a:p>
            <a:r>
              <a:rPr lang="en-US" dirty="0" smtClean="0"/>
              <a:t>Do you have a scheduled cycle for revision?</a:t>
            </a:r>
          </a:p>
          <a:p>
            <a:r>
              <a:rPr lang="en-US" dirty="0" smtClean="0"/>
              <a:t>Do you assign review responsibility to existing/standing committees?</a:t>
            </a:r>
          </a:p>
          <a:p>
            <a:r>
              <a:rPr lang="en-US" dirty="0" smtClean="0"/>
              <a:t>Have you established a senate committee to manage policy/procedure schedule?</a:t>
            </a:r>
          </a:p>
          <a:p>
            <a:r>
              <a:rPr lang="en-US" dirty="0" smtClean="0"/>
              <a:t>What about taking one chapter at a time?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127215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F01EB0EE-5C55-4A20-9AF4-1E061F85A2B6}" type="slidenum">
              <a:rPr lang="en-US" smtClean="0"/>
              <a:t>18</a:t>
            </a:fld>
            <a:endParaRPr lang="en-US"/>
          </a:p>
        </p:txBody>
      </p:sp>
      <p:sp>
        <p:nvSpPr>
          <p:cNvPr id="11" name="Text Placeholder 2"/>
          <p:cNvSpPr txBox="1">
            <a:spLocks/>
          </p:cNvSpPr>
          <p:nvPr/>
        </p:nvSpPr>
        <p:spPr>
          <a:xfrm>
            <a:off x="838200" y="4386265"/>
            <a:ext cx="10515600" cy="1500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Questions? </a:t>
            </a:r>
            <a:endParaRPr lang="en-US" cap="all" dirty="0"/>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Description</a:t>
            </a:r>
            <a:endParaRPr lang="en-US" dirty="0"/>
          </a:p>
        </p:txBody>
      </p:sp>
      <p:sp>
        <p:nvSpPr>
          <p:cNvPr id="3" name="Footer Placeholder 2"/>
          <p:cNvSpPr>
            <a:spLocks noGrp="1"/>
          </p:cNvSpPr>
          <p:nvPr>
            <p:ph type="ftr" sz="quarter" idx="11"/>
          </p:nvPr>
        </p:nvSpPr>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2</a:t>
            </a:fld>
            <a:endParaRPr lang="en-US"/>
          </a:p>
        </p:txBody>
      </p:sp>
      <p:sp>
        <p:nvSpPr>
          <p:cNvPr id="5" name="Content Placeholder 4"/>
          <p:cNvSpPr>
            <a:spLocks noGrp="1"/>
          </p:cNvSpPr>
          <p:nvPr>
            <p:ph idx="1"/>
          </p:nvPr>
        </p:nvSpPr>
        <p:spPr>
          <a:xfrm>
            <a:off x="838200" y="1825625"/>
            <a:ext cx="10515600" cy="3317875"/>
          </a:xfrm>
        </p:spPr>
        <p:txBody>
          <a:bodyPr/>
          <a:lstStyle/>
          <a:p>
            <a:pPr marL="0" indent="0">
              <a:buNone/>
            </a:pPr>
            <a:r>
              <a:rPr lang="en-US" dirty="0"/>
              <a:t>Robert Frost wrote, “Good fences make good neighbors.” In this breakout, presenters will discuss how well-written, faculty-driven policy and procedure “fences” can help you and your senate assert its authority and collaborate effectively with other constituencies. Presenters will discuss processes and strategies for writing policies and procedures, what policies are legally mandated and recommended, and areas where your senate should be especially involved in creating strong policy to support student success and the faculty role in decision-making. </a:t>
            </a:r>
            <a:endParaRPr lang="en-US" b="0" i="0" dirty="0"/>
          </a:p>
        </p:txBody>
      </p:sp>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Brings You Here?</a:t>
            </a:r>
            <a:endParaRPr lang="en-US" dirty="0"/>
          </a:p>
        </p:txBody>
      </p:sp>
      <p:sp>
        <p:nvSpPr>
          <p:cNvPr id="3" name="Content Placeholder 2"/>
          <p:cNvSpPr>
            <a:spLocks noGrp="1"/>
          </p:cNvSpPr>
          <p:nvPr>
            <p:ph idx="1"/>
          </p:nvPr>
        </p:nvSpPr>
        <p:spPr/>
        <p:txBody>
          <a:bodyPr/>
          <a:lstStyle/>
          <a:p>
            <a:r>
              <a:rPr lang="en-US" dirty="0" smtClean="0"/>
              <a:t>What do you want to know?</a:t>
            </a:r>
          </a:p>
          <a:p>
            <a:r>
              <a:rPr lang="en-US" dirty="0" smtClean="0"/>
              <a:t>How are polices and procedures managed at your college?</a:t>
            </a:r>
          </a:p>
          <a:p>
            <a:r>
              <a:rPr lang="en-US" dirty="0" smtClean="0"/>
              <a:t>Where are the areas of concern? </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a:solidFill>
                <a:prstClr val="black">
                  <a:tint val="75000"/>
                </a:prstClr>
              </a:solidFill>
            </a:endParaRPr>
          </a:p>
        </p:txBody>
      </p:sp>
      <p:sp>
        <p:nvSpPr>
          <p:cNvPr id="7" name="Footer Placeholder 2"/>
          <p:cNvSpPr>
            <a:spLocks noGrp="1"/>
          </p:cNvSpPr>
          <p:nvPr>
            <p:ph type="ftr" sz="quarter" idx="11"/>
          </p:nvPr>
        </p:nvSpPr>
        <p:spPr>
          <a:xfrm>
            <a:off x="4038600" y="6356352"/>
            <a:ext cx="4114800" cy="365125"/>
          </a:xfrm>
        </p:spPr>
        <p:txBody>
          <a:bodyPr/>
          <a:lstStyle/>
          <a:p>
            <a:r>
              <a:rPr lang="en-US" dirty="0" smtClean="0"/>
              <a:t>ASCCC Leadership Institute June 14-17, 2017 Sacramento. CA</a:t>
            </a:r>
            <a:endParaRPr lang="en-US" dirty="0"/>
          </a:p>
        </p:txBody>
      </p:sp>
    </p:spTree>
    <p:extLst>
      <p:ext uri="{BB962C8B-B14F-4D97-AF65-F5344CB8AC3E}">
        <p14:creationId xmlns:p14="http://schemas.microsoft.com/office/powerpoint/2010/main" val="1485710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fences make good </a:t>
            </a:r>
            <a:r>
              <a:rPr lang="en-US" dirty="0" smtClean="0"/>
              <a:t>neighbors”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7" y="1825625"/>
            <a:ext cx="5801784" cy="4351338"/>
          </a:xfrm>
          <a:prstGeom prst="rect">
            <a:avLst/>
          </a:prstGeom>
        </p:spPr>
      </p:pic>
      <p:sp>
        <p:nvSpPr>
          <p:cNvPr id="4" name="Footer Placeholder 3"/>
          <p:cNvSpPr>
            <a:spLocks noGrp="1"/>
          </p:cNvSpPr>
          <p:nvPr>
            <p:ph type="ftr" sz="quarter" idx="11"/>
          </p:nvPr>
        </p:nvSpPr>
        <p:spPr/>
        <p:txBody>
          <a:bodyPr/>
          <a:lstStyle/>
          <a:p>
            <a:r>
              <a:rPr lang="en-US" dirty="0"/>
              <a:t>ASCCC Leadership Institute June 14-17, 2017 Sacramento.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48587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Content Placeholder 2"/>
          <p:cNvSpPr>
            <a:spLocks noGrp="1"/>
          </p:cNvSpPr>
          <p:nvPr>
            <p:ph idx="1"/>
          </p:nvPr>
        </p:nvSpPr>
        <p:spPr/>
        <p:txBody>
          <a:bodyPr>
            <a:normAutofit/>
          </a:bodyPr>
          <a:lstStyle/>
          <a:p>
            <a:r>
              <a:rPr lang="en-US" dirty="0"/>
              <a:t>Establish the values and operating principles of the college </a:t>
            </a:r>
            <a:r>
              <a:rPr lang="en-US" dirty="0" smtClean="0"/>
              <a:t>District and demonstrates </a:t>
            </a:r>
            <a:r>
              <a:rPr lang="en-US" dirty="0"/>
              <a:t>those </a:t>
            </a:r>
            <a:r>
              <a:rPr lang="en-US" dirty="0" smtClean="0"/>
              <a:t>for </a:t>
            </a:r>
            <a:r>
              <a:rPr lang="en-US" dirty="0"/>
              <a:t>the </a:t>
            </a:r>
            <a:r>
              <a:rPr lang="en-US" dirty="0" smtClean="0"/>
              <a:t>community (the voice and position of the Board)</a:t>
            </a:r>
          </a:p>
          <a:p>
            <a:r>
              <a:rPr lang="en-US" dirty="0" smtClean="0"/>
              <a:t>Legally bind the district and protect from liability</a:t>
            </a:r>
            <a:endParaRPr lang="en-US" dirty="0"/>
          </a:p>
          <a:p>
            <a:r>
              <a:rPr lang="en-US" dirty="0" smtClean="0"/>
              <a:t>Are considered </a:t>
            </a:r>
            <a:r>
              <a:rPr lang="en-US" dirty="0"/>
              <a:t>vital parts </a:t>
            </a:r>
            <a:r>
              <a:rPr lang="en-US" dirty="0" smtClean="0"/>
              <a:t>of </a:t>
            </a:r>
            <a:r>
              <a:rPr lang="en-US" dirty="0"/>
              <a:t>accreditation </a:t>
            </a:r>
            <a:r>
              <a:rPr lang="en-US" dirty="0" smtClean="0"/>
              <a:t>compliance</a:t>
            </a:r>
          </a:p>
          <a:p>
            <a:r>
              <a:rPr lang="en-US" dirty="0" smtClean="0"/>
              <a:t>Implement federal </a:t>
            </a:r>
            <a:r>
              <a:rPr lang="en-US" dirty="0"/>
              <a:t>and state laws and </a:t>
            </a:r>
            <a:r>
              <a:rPr lang="en-US" dirty="0" smtClean="0"/>
              <a:t>regulations</a:t>
            </a:r>
          </a:p>
          <a:p>
            <a:r>
              <a:rPr lang="en-US" dirty="0" smtClean="0"/>
              <a:t>Delegate authority </a:t>
            </a:r>
            <a:r>
              <a:rPr lang="en-US" dirty="0"/>
              <a:t>to and through the chief executive to administer the </a:t>
            </a:r>
            <a:r>
              <a:rPr lang="en-US" dirty="0" smtClean="0"/>
              <a:t>district</a:t>
            </a:r>
          </a:p>
          <a:p>
            <a:endParaRPr lang="en-US" dirty="0"/>
          </a:p>
          <a:p>
            <a:pPr marL="0" indent="0">
              <a:buNone/>
            </a:pPr>
            <a:r>
              <a:rPr lang="en-US" sz="1400" dirty="0"/>
              <a:t>Taken in part from the </a:t>
            </a:r>
            <a:r>
              <a:rPr lang="en-US" sz="1400" u="sng" dirty="0"/>
              <a:t>Community College League of California Board Policy and Administrative Procedure Subscription Service Implementation Handbook </a:t>
            </a:r>
            <a:r>
              <a:rPr lang="en-US" sz="1400" dirty="0"/>
              <a:t>(2014)</a:t>
            </a:r>
          </a:p>
          <a:p>
            <a:pPr marL="0" indent="0">
              <a:buNone/>
            </a:pP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193867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Procedures*</a:t>
            </a:r>
            <a:endParaRPr lang="en-US" dirty="0"/>
          </a:p>
        </p:txBody>
      </p:sp>
      <p:sp>
        <p:nvSpPr>
          <p:cNvPr id="3" name="Content Placeholder 2"/>
          <p:cNvSpPr>
            <a:spLocks noGrp="1"/>
          </p:cNvSpPr>
          <p:nvPr>
            <p:ph idx="1"/>
          </p:nvPr>
        </p:nvSpPr>
        <p:spPr/>
        <p:txBody>
          <a:bodyPr>
            <a:normAutofit lnSpcReduction="10000"/>
          </a:bodyPr>
          <a:lstStyle/>
          <a:p>
            <a:r>
              <a:rPr lang="en-US" dirty="0"/>
              <a:t>Address </a:t>
            </a:r>
            <a:r>
              <a:rPr lang="en-US" dirty="0" smtClean="0"/>
              <a:t>how </a:t>
            </a:r>
            <a:r>
              <a:rPr lang="en-US" dirty="0"/>
              <a:t>the general goals of the district are achieved </a:t>
            </a:r>
            <a:r>
              <a:rPr lang="en-US" dirty="0" smtClean="0"/>
              <a:t>and set the </a:t>
            </a:r>
            <a:r>
              <a:rPr lang="en-US" dirty="0"/>
              <a:t>process by which staff carry out that </a:t>
            </a:r>
            <a:r>
              <a:rPr lang="en-US" dirty="0" smtClean="0"/>
              <a:t>position, statement</a:t>
            </a:r>
            <a:r>
              <a:rPr lang="en-US" dirty="0"/>
              <a:t>, standard, or </a:t>
            </a:r>
            <a:r>
              <a:rPr lang="en-US" dirty="0" smtClean="0"/>
              <a:t>law</a:t>
            </a:r>
            <a:endParaRPr lang="en-US" dirty="0"/>
          </a:p>
          <a:p>
            <a:r>
              <a:rPr lang="en-US" dirty="0" smtClean="0"/>
              <a:t>Ensure </a:t>
            </a:r>
            <a:r>
              <a:rPr lang="en-US" dirty="0"/>
              <a:t>transparency of operations</a:t>
            </a:r>
          </a:p>
          <a:p>
            <a:r>
              <a:rPr lang="en-US" dirty="0" smtClean="0"/>
              <a:t>Include details </a:t>
            </a:r>
            <a:r>
              <a:rPr lang="en-US" dirty="0"/>
              <a:t>of policy implementation, responsibility, accountability and standards of practice.  </a:t>
            </a:r>
            <a:endParaRPr lang="en-US" dirty="0" smtClean="0"/>
          </a:p>
          <a:p>
            <a:r>
              <a:rPr lang="en-US" dirty="0" smtClean="0"/>
              <a:t>Developed and </a:t>
            </a:r>
            <a:r>
              <a:rPr lang="en-US" dirty="0"/>
              <a:t>implemented by the CEO, administration, faculty, and staff </a:t>
            </a:r>
            <a:r>
              <a:rPr lang="en-US" dirty="0" smtClean="0"/>
              <a:t>members</a:t>
            </a:r>
          </a:p>
          <a:p>
            <a:r>
              <a:rPr lang="en-US" dirty="0" smtClean="0"/>
              <a:t>Not intended for Board action, BUT local decision rules</a:t>
            </a:r>
          </a:p>
          <a:p>
            <a:pPr marL="0" indent="0">
              <a:buNone/>
            </a:pPr>
            <a:r>
              <a:rPr lang="en-US" sz="1400" dirty="0" smtClean="0"/>
              <a:t>*A variety of terms are used throughout the colleges</a:t>
            </a:r>
          </a:p>
          <a:p>
            <a:pPr marL="0" indent="0">
              <a:buNone/>
            </a:pPr>
            <a:r>
              <a:rPr lang="en-US" sz="1400" dirty="0" smtClean="0"/>
              <a:t>Taken </a:t>
            </a:r>
            <a:r>
              <a:rPr lang="en-US" sz="1400" dirty="0"/>
              <a:t>in part from the </a:t>
            </a:r>
            <a:r>
              <a:rPr lang="en-US" sz="1400" u="sng" dirty="0"/>
              <a:t>Community College League of California Board Policy and Administrative Procedure Subscription Service Implementation Handbook </a:t>
            </a:r>
            <a:r>
              <a:rPr lang="en-US" sz="1400" dirty="0"/>
              <a:t>(2014)</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54389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Where? </a:t>
            </a:r>
            <a:endParaRPr lang="en-US" dirty="0"/>
          </a:p>
        </p:txBody>
      </p:sp>
      <p:sp>
        <p:nvSpPr>
          <p:cNvPr id="3" name="Content Placeholder 2"/>
          <p:cNvSpPr>
            <a:spLocks noGrp="1"/>
          </p:cNvSpPr>
          <p:nvPr>
            <p:ph idx="1"/>
          </p:nvPr>
        </p:nvSpPr>
        <p:spPr/>
        <p:txBody>
          <a:bodyPr/>
          <a:lstStyle/>
          <a:p>
            <a:r>
              <a:rPr lang="en-US" dirty="0" smtClean="0"/>
              <a:t>How do you determine which are policy elements and which are procedural? </a:t>
            </a:r>
          </a:p>
          <a:p>
            <a:r>
              <a:rPr lang="en-US" dirty="0" smtClean="0"/>
              <a:t>Policies set standards</a:t>
            </a:r>
          </a:p>
          <a:p>
            <a:r>
              <a:rPr lang="en-US" dirty="0" smtClean="0"/>
              <a:t>Procedures explain processes</a:t>
            </a:r>
          </a:p>
          <a:p>
            <a:r>
              <a:rPr lang="en-US" dirty="0" smtClean="0"/>
              <a:t>Policies affirm abstracts</a:t>
            </a:r>
          </a:p>
          <a:p>
            <a:r>
              <a:rPr lang="en-US" dirty="0" smtClean="0"/>
              <a:t>Procedures demand concretes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a:t>ASCCC Leadership Institute June 14-17, 2017 Sacramento. CA</a:t>
            </a:r>
            <a:endParaRPr lang="en-US" dirty="0"/>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59256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Legally Mandated vs. Recommended or Advised</a:t>
            </a:r>
            <a:endParaRPr lang="en-US" dirty="0"/>
          </a:p>
        </p:txBody>
      </p:sp>
      <p:sp>
        <p:nvSpPr>
          <p:cNvPr id="3" name="Content Placeholder 2"/>
          <p:cNvSpPr>
            <a:spLocks noGrp="1"/>
          </p:cNvSpPr>
          <p:nvPr>
            <p:ph idx="1"/>
          </p:nvPr>
        </p:nvSpPr>
        <p:spPr/>
        <p:txBody>
          <a:bodyPr/>
          <a:lstStyle/>
          <a:p>
            <a:r>
              <a:rPr lang="en-US" dirty="0" smtClean="0"/>
              <a:t>Polices/Procedures that are legally required have been determined so through </a:t>
            </a:r>
          </a:p>
          <a:p>
            <a:pPr lvl="1"/>
            <a:r>
              <a:rPr lang="en-US" dirty="0" smtClean="0"/>
              <a:t>Legislative action</a:t>
            </a:r>
          </a:p>
          <a:p>
            <a:pPr lvl="1"/>
            <a:r>
              <a:rPr lang="en-US" dirty="0" smtClean="0"/>
              <a:t>Recommendations from CCLC, CCCCO or other</a:t>
            </a:r>
          </a:p>
          <a:p>
            <a:pPr lvl="1"/>
            <a:r>
              <a:rPr lang="en-US" dirty="0" smtClean="0"/>
              <a:t>Recommendation from local legal council</a:t>
            </a:r>
          </a:p>
          <a:p>
            <a:r>
              <a:rPr lang="en-US" dirty="0" smtClean="0"/>
              <a:t>Polices/Procedures that are advised </a:t>
            </a:r>
          </a:p>
          <a:p>
            <a:pPr lvl="1"/>
            <a:r>
              <a:rPr lang="en-US" dirty="0" smtClean="0"/>
              <a:t>Capture effective practice unique to a district</a:t>
            </a:r>
          </a:p>
          <a:p>
            <a:pPr lvl="1"/>
            <a:r>
              <a:rPr lang="en-US" dirty="0" smtClean="0"/>
              <a:t>Address local issues or requirements</a:t>
            </a:r>
          </a:p>
          <a:p>
            <a:pPr lvl="1"/>
            <a:r>
              <a:rPr lang="en-US" dirty="0" smtClean="0"/>
              <a:t>Reflect the district’s personality</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2010448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CCLC</a:t>
            </a:r>
            <a:endParaRPr lang="en-US" dirty="0"/>
          </a:p>
        </p:txBody>
      </p:sp>
      <p:sp>
        <p:nvSpPr>
          <p:cNvPr id="3" name="Content Placeholder 2"/>
          <p:cNvSpPr>
            <a:spLocks noGrp="1"/>
          </p:cNvSpPr>
          <p:nvPr>
            <p:ph idx="1"/>
          </p:nvPr>
        </p:nvSpPr>
        <p:spPr/>
        <p:txBody>
          <a:bodyPr>
            <a:normAutofit/>
          </a:bodyPr>
          <a:lstStyle/>
          <a:p>
            <a:pPr marL="388620" indent="-342900"/>
            <a:r>
              <a:rPr lang="en-US" dirty="0" smtClean="0"/>
              <a:t>The Community College League of California provides a </a:t>
            </a:r>
            <a:r>
              <a:rPr lang="en-US" dirty="0" smtClean="0"/>
              <a:t>policy/procedure </a:t>
            </a:r>
            <a:r>
              <a:rPr lang="en-US" dirty="0" smtClean="0"/>
              <a:t>subscription service</a:t>
            </a:r>
          </a:p>
          <a:p>
            <a:pPr marL="388620" indent="-342900"/>
            <a:r>
              <a:rPr lang="en-US" dirty="0" smtClean="0"/>
              <a:t>CCLC Numbering system used by many. Districts may use their own</a:t>
            </a:r>
          </a:p>
          <a:p>
            <a:pPr marL="388620" indent="-342900"/>
            <a:r>
              <a:rPr lang="en-US" dirty="0" smtClean="0"/>
              <a:t>Some see CCLC as too “management-centric”</a:t>
            </a:r>
          </a:p>
          <a:p>
            <a:pPr marL="388620" indent="-342900"/>
            <a:r>
              <a:rPr lang="en-US" dirty="0" smtClean="0"/>
              <a:t>A useful place to begin</a:t>
            </a:r>
          </a:p>
          <a:p>
            <a:pPr marL="388620" indent="-342900"/>
            <a:r>
              <a:rPr lang="en-US" dirty="0" smtClean="0"/>
              <a:t>Supports legal compliance </a:t>
            </a:r>
          </a:p>
          <a:p>
            <a:pPr marL="388620" indent="-342900"/>
            <a:r>
              <a:rPr lang="en-US" dirty="0" smtClean="0"/>
              <a:t>Begin with the templates; make them your own</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a:solidFill>
                <a:prstClr val="black">
                  <a:tint val="75000"/>
                </a:prstClr>
              </a:solidFill>
            </a:endParaRPr>
          </a:p>
        </p:txBody>
      </p:sp>
      <p:sp>
        <p:nvSpPr>
          <p:cNvPr id="6" name="Footer Placeholder 2"/>
          <p:cNvSpPr>
            <a:spLocks noGrp="1"/>
          </p:cNvSpPr>
          <p:nvPr>
            <p:ph type="ftr" sz="quarter" idx="11"/>
          </p:nvPr>
        </p:nvSpPr>
        <p:spPr>
          <a:xfrm>
            <a:off x="4038600" y="6356352"/>
            <a:ext cx="4114800" cy="365125"/>
          </a:xfrm>
        </p:spPr>
        <p:txBody>
          <a:bodyPr/>
          <a:lstStyle/>
          <a:p>
            <a:r>
              <a:rPr lang="en-US" smtClean="0"/>
              <a:t>ASCCC </a:t>
            </a:r>
            <a:r>
              <a:rPr lang="en-US" dirty="0" smtClean="0"/>
              <a:t>Leadership </a:t>
            </a:r>
            <a:r>
              <a:rPr lang="en-US" smtClean="0"/>
              <a:t>Institute June 14-17, 2017 Sacramento. </a:t>
            </a:r>
            <a:r>
              <a:rPr lang="en-US" dirty="0" smtClean="0"/>
              <a:t>CA</a:t>
            </a:r>
            <a:endParaRPr lang="en-US" dirty="0"/>
          </a:p>
        </p:txBody>
      </p:sp>
    </p:spTree>
    <p:extLst>
      <p:ext uri="{BB962C8B-B14F-4D97-AF65-F5344CB8AC3E}">
        <p14:creationId xmlns:p14="http://schemas.microsoft.com/office/powerpoint/2010/main" val="772893253"/>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1655</TotalTime>
  <Words>1023</Words>
  <Application>Microsoft Macintosh PowerPoint</Application>
  <PresentationFormat>Widescreen</PresentationFormat>
  <Paragraphs>150</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Georgia</vt:lpstr>
      <vt:lpstr>Mangal</vt:lpstr>
      <vt:lpstr>Arial</vt:lpstr>
      <vt:lpstr>1_Office Theme</vt:lpstr>
      <vt:lpstr>Office Theme</vt:lpstr>
      <vt:lpstr>Policies, Processes, and Practices, Oh My! </vt:lpstr>
      <vt:lpstr>Description</vt:lpstr>
      <vt:lpstr>What Brings You Here?</vt:lpstr>
      <vt:lpstr>“Good fences make good neighbors”</vt:lpstr>
      <vt:lpstr>Policies</vt:lpstr>
      <vt:lpstr>Administrative Procedures*</vt:lpstr>
      <vt:lpstr>What Goes Where? </vt:lpstr>
      <vt:lpstr>Legally Mandated vs. Recommended or Advised</vt:lpstr>
      <vt:lpstr>CCLC</vt:lpstr>
      <vt:lpstr>General Areas (based on CCLC Numbering)</vt:lpstr>
      <vt:lpstr>Chapter 1 District &amp; 2 Board of Trustees</vt:lpstr>
      <vt:lpstr>Chapter 3 General Institution</vt:lpstr>
      <vt:lpstr>Chapter 4 Academic Affairs </vt:lpstr>
      <vt:lpstr>Chapter 5 Student Services </vt:lpstr>
      <vt:lpstr>Chapter 6 BFA &amp; Chapter 7 Human Resources</vt:lpstr>
      <vt:lpstr>Accreditation Expectations </vt:lpstr>
      <vt:lpstr>Questions for Effective Policy/Procedure Management</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Randy Beach</cp:lastModifiedBy>
  <cp:revision>66</cp:revision>
  <dcterms:created xsi:type="dcterms:W3CDTF">2015-05-02T02:46:00Z</dcterms:created>
  <dcterms:modified xsi:type="dcterms:W3CDTF">2017-06-16T04:22:52Z</dcterms:modified>
</cp:coreProperties>
</file>