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399" r:id="rId3"/>
    <p:sldId id="398" r:id="rId4"/>
    <p:sldId id="438" r:id="rId5"/>
    <p:sldId id="296" r:id="rId6"/>
    <p:sldId id="310" r:id="rId7"/>
    <p:sldId id="464" r:id="rId8"/>
    <p:sldId id="575" r:id="rId9"/>
    <p:sldId id="576" r:id="rId10"/>
    <p:sldId id="577" r:id="rId11"/>
    <p:sldId id="312" r:id="rId12"/>
    <p:sldId id="503" r:id="rId13"/>
    <p:sldId id="504" r:id="rId14"/>
    <p:sldId id="311" r:id="rId15"/>
    <p:sldId id="313" r:id="rId16"/>
    <p:sldId id="314" r:id="rId17"/>
    <p:sldId id="578" r:id="rId18"/>
    <p:sldId id="502" r:id="rId19"/>
    <p:sldId id="507" r:id="rId20"/>
    <p:sldId id="506" r:id="rId21"/>
    <p:sldId id="259" r:id="rId22"/>
    <p:sldId id="260" r:id="rId23"/>
    <p:sldId id="261" r:id="rId24"/>
    <p:sldId id="508" r:id="rId25"/>
    <p:sldId id="509" r:id="rId26"/>
    <p:sldId id="264" r:id="rId27"/>
    <p:sldId id="510" r:id="rId28"/>
    <p:sldId id="441" r:id="rId29"/>
    <p:sldId id="480" r:id="rId30"/>
    <p:sldId id="484" r:id="rId31"/>
    <p:sldId id="485" r:id="rId32"/>
    <p:sldId id="257" r:id="rId33"/>
    <p:sldId id="258" r:id="rId34"/>
    <p:sldId id="282" r:id="rId35"/>
    <p:sldId id="285" r:id="rId36"/>
    <p:sldId id="273" r:id="rId37"/>
    <p:sldId id="262" r:id="rId38"/>
    <p:sldId id="279" r:id="rId39"/>
    <p:sldId id="280" r:id="rId40"/>
    <p:sldId id="263" r:id="rId41"/>
    <p:sldId id="281" r:id="rId42"/>
    <p:sldId id="283" r:id="rId43"/>
    <p:sldId id="272" r:id="rId44"/>
    <p:sldId id="487" r:id="rId45"/>
    <p:sldId id="497" r:id="rId46"/>
    <p:sldId id="448" r:id="rId47"/>
    <p:sldId id="537" r:id="rId48"/>
    <p:sldId id="554" r:id="rId49"/>
    <p:sldId id="561" r:id="rId50"/>
    <p:sldId id="562" r:id="rId51"/>
    <p:sldId id="549" r:id="rId52"/>
    <p:sldId id="563" r:id="rId53"/>
    <p:sldId id="564" r:id="rId54"/>
    <p:sldId id="565" r:id="rId55"/>
    <p:sldId id="566" r:id="rId56"/>
    <p:sldId id="567" r:id="rId57"/>
    <p:sldId id="568" r:id="rId58"/>
    <p:sldId id="569" r:id="rId59"/>
    <p:sldId id="570" r:id="rId60"/>
    <p:sldId id="571" r:id="rId61"/>
    <p:sldId id="572" r:id="rId62"/>
    <p:sldId id="306" r:id="rId63"/>
    <p:sldId id="548" r:id="rId64"/>
    <p:sldId id="547" r:id="rId65"/>
    <p:sldId id="573" r:id="rId66"/>
    <p:sldId id="552" r:id="rId67"/>
    <p:sldId id="574" r:id="rId68"/>
    <p:sldId id="560" r:id="rId69"/>
    <p:sldId id="553" r:id="rId70"/>
    <p:sldId id="474" r:id="rId71"/>
    <p:sldId id="496" r:id="rId72"/>
    <p:sldId id="486" r:id="rId73"/>
    <p:sldId id="47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2" autoAdjust="0"/>
    <p:restoredTop sz="78198" autoAdjust="0"/>
  </p:normalViewPr>
  <p:slideViewPr>
    <p:cSldViewPr snapToGrid="0" snapToObjects="1">
      <p:cViewPr varScale="1">
        <p:scale>
          <a:sx n="60" d="100"/>
          <a:sy n="60" d="100"/>
        </p:scale>
        <p:origin x="1410"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EB658-3C1A-4D0D-9657-6273D256FAF1}" type="doc">
      <dgm:prSet loTypeId="urn:microsoft.com/office/officeart/2005/8/layout/radial3" loCatId="cycle" qsTypeId="urn:microsoft.com/office/officeart/2005/8/quickstyle/3d2" qsCatId="3D" csTypeId="urn:microsoft.com/office/officeart/2005/8/colors/accent0_1" csCatId="mainScheme" phldr="1"/>
      <dgm:spPr/>
      <dgm:t>
        <a:bodyPr/>
        <a:lstStyle/>
        <a:p>
          <a:endParaRPr lang="en-US"/>
        </a:p>
      </dgm:t>
    </dgm:pt>
    <dgm:pt modelId="{3248528B-BA43-483C-9701-ED73C3B5AA17}">
      <dgm:prSet phldrT="[Text]" custT="1"/>
      <dgm:spPr/>
      <dgm:t>
        <a:bodyPr/>
        <a:lstStyle/>
        <a:p>
          <a:r>
            <a:rPr lang="en-US" sz="3200" b="1" dirty="0"/>
            <a:t>Noncredit Course Categories </a:t>
          </a:r>
        </a:p>
      </dgm:t>
    </dgm:pt>
    <dgm:pt modelId="{EEBBCAE2-FB88-4828-B9BB-5311507737EB}" type="parTrans" cxnId="{0BA13947-E2BC-43CA-A6BB-00C40B3E5FA6}">
      <dgm:prSet/>
      <dgm:spPr/>
      <dgm:t>
        <a:bodyPr/>
        <a:lstStyle/>
        <a:p>
          <a:endParaRPr lang="en-US" sz="1800"/>
        </a:p>
      </dgm:t>
    </dgm:pt>
    <dgm:pt modelId="{D97F58EC-F679-4D4A-BE53-DDD592A886F9}" type="sibTrans" cxnId="{0BA13947-E2BC-43CA-A6BB-00C40B3E5FA6}">
      <dgm:prSet/>
      <dgm:spPr/>
      <dgm:t>
        <a:bodyPr/>
        <a:lstStyle/>
        <a:p>
          <a:endParaRPr lang="en-US" sz="1800"/>
        </a:p>
      </dgm:t>
    </dgm:pt>
    <dgm:pt modelId="{F161C202-786C-42AE-921F-3122F23DFBA2}">
      <dgm:prSet phldrT="[Text]" custT="1"/>
      <dgm:spPr/>
      <dgm:t>
        <a:bodyPr/>
        <a:lstStyle/>
        <a:p>
          <a:r>
            <a:rPr lang="en-US" sz="1600" b="1" u="sng" dirty="0">
              <a:effectLst>
                <a:outerShdw blurRad="38100" dist="38100" dir="2700000" algn="tl">
                  <a:srgbClr val="000000">
                    <a:alpha val="43137"/>
                  </a:srgbClr>
                </a:outerShdw>
              </a:effectLst>
            </a:rPr>
            <a:t>ESL</a:t>
          </a:r>
        </a:p>
      </dgm:t>
    </dgm:pt>
    <dgm:pt modelId="{EE943A5A-C5F1-4583-A293-E9037BA4B185}" type="parTrans" cxnId="{92E539C8-1B1D-463C-BA83-5792F1D47C36}">
      <dgm:prSet/>
      <dgm:spPr/>
      <dgm:t>
        <a:bodyPr/>
        <a:lstStyle/>
        <a:p>
          <a:endParaRPr lang="en-US" sz="1800"/>
        </a:p>
      </dgm:t>
    </dgm:pt>
    <dgm:pt modelId="{D3EC1B09-AB69-4A6D-A3CE-75627C3221C7}" type="sibTrans" cxnId="{92E539C8-1B1D-463C-BA83-5792F1D47C36}">
      <dgm:prSet/>
      <dgm:spPr/>
      <dgm:t>
        <a:bodyPr/>
        <a:lstStyle/>
        <a:p>
          <a:endParaRPr lang="en-US" sz="1800"/>
        </a:p>
      </dgm:t>
    </dgm:pt>
    <dgm:pt modelId="{F48478C7-97CB-4563-BD60-E2E3AA19281F}">
      <dgm:prSet phldrT="[Text]" custT="1"/>
      <dgm:spPr/>
      <dgm:t>
        <a:bodyPr/>
        <a:lstStyle/>
        <a:p>
          <a:r>
            <a:rPr lang="en-US" sz="1600" b="1" dirty="0"/>
            <a:t>Immigrant Education</a:t>
          </a:r>
        </a:p>
      </dgm:t>
    </dgm:pt>
    <dgm:pt modelId="{2A7A0188-AE30-402E-B96A-AAD0E79B0C88}" type="parTrans" cxnId="{33CE69CB-887B-4CCC-AB1D-E67C78407806}">
      <dgm:prSet/>
      <dgm:spPr/>
      <dgm:t>
        <a:bodyPr/>
        <a:lstStyle/>
        <a:p>
          <a:endParaRPr lang="en-US" sz="1800"/>
        </a:p>
      </dgm:t>
    </dgm:pt>
    <dgm:pt modelId="{9D10BD6B-F5F0-4AC9-BB49-8252C878AC4A}" type="sibTrans" cxnId="{33CE69CB-887B-4CCC-AB1D-E67C78407806}">
      <dgm:prSet/>
      <dgm:spPr/>
      <dgm:t>
        <a:bodyPr/>
        <a:lstStyle/>
        <a:p>
          <a:endParaRPr lang="en-US" sz="1800"/>
        </a:p>
      </dgm:t>
    </dgm:pt>
    <dgm:pt modelId="{163B96E7-E2FB-4ECE-9435-68C535B6EADA}">
      <dgm:prSet phldrT="[Text]" custT="1"/>
      <dgm:spPr/>
      <dgm:t>
        <a:bodyPr/>
        <a:lstStyle/>
        <a:p>
          <a:r>
            <a:rPr lang="en-US" sz="1600" b="1" u="sng" dirty="0">
              <a:effectLst>
                <a:outerShdw blurRad="38100" dist="38100" dir="2700000" algn="tl">
                  <a:srgbClr val="000000">
                    <a:alpha val="43137"/>
                  </a:srgbClr>
                </a:outerShdw>
              </a:effectLst>
            </a:rPr>
            <a:t>Elementary and Secondary Basic Skills</a:t>
          </a:r>
        </a:p>
      </dgm:t>
    </dgm:pt>
    <dgm:pt modelId="{E5D98767-727C-4751-9724-A6F4885A083D}" type="parTrans" cxnId="{B3F2D9DE-85ED-4016-BE17-223A77B2CC4F}">
      <dgm:prSet/>
      <dgm:spPr/>
      <dgm:t>
        <a:bodyPr/>
        <a:lstStyle/>
        <a:p>
          <a:endParaRPr lang="en-US" sz="1800"/>
        </a:p>
      </dgm:t>
    </dgm:pt>
    <dgm:pt modelId="{B0AB9798-170C-47E2-B0D9-63FE0965156D}" type="sibTrans" cxnId="{B3F2D9DE-85ED-4016-BE17-223A77B2CC4F}">
      <dgm:prSet/>
      <dgm:spPr/>
      <dgm:t>
        <a:bodyPr/>
        <a:lstStyle/>
        <a:p>
          <a:endParaRPr lang="en-US" sz="1800"/>
        </a:p>
      </dgm:t>
    </dgm:pt>
    <dgm:pt modelId="{E16D87B5-86E0-4A6E-9912-22ED40F1C9CB}">
      <dgm:prSet phldrT="[Text]" custT="1"/>
      <dgm:spPr/>
      <dgm:t>
        <a:bodyPr/>
        <a:lstStyle/>
        <a:p>
          <a:r>
            <a:rPr lang="en-US" sz="1600" b="1" dirty="0"/>
            <a:t>Health and Safety</a:t>
          </a:r>
        </a:p>
      </dgm:t>
    </dgm:pt>
    <dgm:pt modelId="{C58DE9DB-BDF6-44DA-B333-1C04CCEC4CB9}" type="parTrans" cxnId="{4E85DE35-18F0-4BDF-AD5B-3023B1B7DF01}">
      <dgm:prSet/>
      <dgm:spPr/>
      <dgm:t>
        <a:bodyPr/>
        <a:lstStyle/>
        <a:p>
          <a:endParaRPr lang="en-US" sz="1800"/>
        </a:p>
      </dgm:t>
    </dgm:pt>
    <dgm:pt modelId="{1DAE39D2-D786-497A-9DB5-928F005EC7E2}" type="sibTrans" cxnId="{4E85DE35-18F0-4BDF-AD5B-3023B1B7DF01}">
      <dgm:prSet/>
      <dgm:spPr/>
      <dgm:t>
        <a:bodyPr/>
        <a:lstStyle/>
        <a:p>
          <a:endParaRPr lang="en-US" sz="1800"/>
        </a:p>
      </dgm:t>
    </dgm:pt>
    <dgm:pt modelId="{BF68FDB7-381A-4AD3-BE14-6533688BBDFB}">
      <dgm:prSet phldrT="[Text]" custT="1"/>
      <dgm:spPr/>
      <dgm:t>
        <a:bodyPr/>
        <a:lstStyle/>
        <a:p>
          <a:r>
            <a:rPr lang="en-US" sz="1600" b="1" dirty="0"/>
            <a:t>Substantial Disabilities</a:t>
          </a:r>
        </a:p>
      </dgm:t>
    </dgm:pt>
    <dgm:pt modelId="{7BC378CC-ED34-4E33-8764-D6005422039F}" type="parTrans" cxnId="{37609FB8-97D2-47E1-9349-96B8718ADF03}">
      <dgm:prSet/>
      <dgm:spPr/>
      <dgm:t>
        <a:bodyPr/>
        <a:lstStyle/>
        <a:p>
          <a:endParaRPr lang="en-US" sz="1800"/>
        </a:p>
      </dgm:t>
    </dgm:pt>
    <dgm:pt modelId="{D68943DC-4084-49DC-9533-940F280386CE}" type="sibTrans" cxnId="{37609FB8-97D2-47E1-9349-96B8718ADF03}">
      <dgm:prSet/>
      <dgm:spPr/>
      <dgm:t>
        <a:bodyPr/>
        <a:lstStyle/>
        <a:p>
          <a:endParaRPr lang="en-US" sz="1800"/>
        </a:p>
      </dgm:t>
    </dgm:pt>
    <dgm:pt modelId="{05CD8B73-654C-46D4-A5E5-3779D18EAECB}">
      <dgm:prSet phldrT="[Text]" custT="1"/>
      <dgm:spPr/>
      <dgm:t>
        <a:bodyPr/>
        <a:lstStyle/>
        <a:p>
          <a:r>
            <a:rPr lang="en-US" sz="1600" b="1" dirty="0"/>
            <a:t>Parenting</a:t>
          </a:r>
        </a:p>
      </dgm:t>
    </dgm:pt>
    <dgm:pt modelId="{06F334AD-0BD9-4A78-8EF1-2450D9859654}" type="parTrans" cxnId="{6C7FCAFF-AC8F-4F45-AFBF-F464639B60E5}">
      <dgm:prSet/>
      <dgm:spPr/>
      <dgm:t>
        <a:bodyPr/>
        <a:lstStyle/>
        <a:p>
          <a:endParaRPr lang="en-US" sz="1800"/>
        </a:p>
      </dgm:t>
    </dgm:pt>
    <dgm:pt modelId="{B04874B5-3BD9-4087-BE70-28AAB01C3D7F}" type="sibTrans" cxnId="{6C7FCAFF-AC8F-4F45-AFBF-F464639B60E5}">
      <dgm:prSet/>
      <dgm:spPr/>
      <dgm:t>
        <a:bodyPr/>
        <a:lstStyle/>
        <a:p>
          <a:endParaRPr lang="en-US" sz="1800"/>
        </a:p>
      </dgm:t>
    </dgm:pt>
    <dgm:pt modelId="{74768B63-FA7B-449E-8D1C-68D16807C02D}">
      <dgm:prSet phldrT="[Text]" custT="1"/>
      <dgm:spPr/>
      <dgm:t>
        <a:bodyPr/>
        <a:lstStyle/>
        <a:p>
          <a:r>
            <a:rPr lang="en-US" sz="1600" b="1" dirty="0"/>
            <a:t>Home Economics</a:t>
          </a:r>
        </a:p>
      </dgm:t>
    </dgm:pt>
    <dgm:pt modelId="{0FC3C350-5154-4C46-82DC-D6A53474B432}" type="parTrans" cxnId="{04ABD79E-9AD6-4008-96E8-4E691562A320}">
      <dgm:prSet/>
      <dgm:spPr/>
      <dgm:t>
        <a:bodyPr/>
        <a:lstStyle/>
        <a:p>
          <a:endParaRPr lang="en-US" sz="1800"/>
        </a:p>
      </dgm:t>
    </dgm:pt>
    <dgm:pt modelId="{16AAB18F-DF0E-41A6-BD0A-E5908FCF501B}" type="sibTrans" cxnId="{04ABD79E-9AD6-4008-96E8-4E691562A320}">
      <dgm:prSet/>
      <dgm:spPr/>
      <dgm:t>
        <a:bodyPr/>
        <a:lstStyle/>
        <a:p>
          <a:endParaRPr lang="en-US" sz="1800"/>
        </a:p>
      </dgm:t>
    </dgm:pt>
    <dgm:pt modelId="{CB0B67A4-CD13-4647-8D7C-49F9F1F1501A}">
      <dgm:prSet phldrT="[Text]" custT="1"/>
      <dgm:spPr/>
      <dgm:t>
        <a:bodyPr/>
        <a:lstStyle/>
        <a:p>
          <a:r>
            <a:rPr lang="en-US" sz="1600" b="1" dirty="0"/>
            <a:t>Older Adults</a:t>
          </a:r>
        </a:p>
      </dgm:t>
    </dgm:pt>
    <dgm:pt modelId="{C8087F53-7595-4FA1-B149-5D264DD1FBF4}" type="parTrans" cxnId="{77F95F83-1C3C-4F4A-932A-CB81E61518FB}">
      <dgm:prSet/>
      <dgm:spPr/>
      <dgm:t>
        <a:bodyPr/>
        <a:lstStyle/>
        <a:p>
          <a:endParaRPr lang="en-US" sz="1800"/>
        </a:p>
      </dgm:t>
    </dgm:pt>
    <dgm:pt modelId="{186993CA-A645-4C6F-8C63-628C4063650D}" type="sibTrans" cxnId="{77F95F83-1C3C-4F4A-932A-CB81E61518FB}">
      <dgm:prSet/>
      <dgm:spPr/>
      <dgm:t>
        <a:bodyPr/>
        <a:lstStyle/>
        <a:p>
          <a:endParaRPr lang="en-US" sz="1800"/>
        </a:p>
      </dgm:t>
    </dgm:pt>
    <dgm:pt modelId="{F685C7F5-A295-415C-BD1D-BA60692B1B99}">
      <dgm:prSet phldrT="[Text]" custT="1"/>
      <dgm:spPr/>
      <dgm:t>
        <a:bodyPr/>
        <a:lstStyle/>
        <a:p>
          <a:r>
            <a:rPr lang="en-US" sz="1600" b="1" u="sng" dirty="0">
              <a:effectLst>
                <a:outerShdw blurRad="38100" dist="38100" dir="2700000" algn="tl">
                  <a:srgbClr val="000000">
                    <a:alpha val="43137"/>
                  </a:srgbClr>
                </a:outerShdw>
              </a:effectLst>
            </a:rPr>
            <a:t>Short-term Vocational</a:t>
          </a:r>
        </a:p>
      </dgm:t>
    </dgm:pt>
    <dgm:pt modelId="{4F310DFD-D7D3-4943-858E-BC3EC1117D5D}" type="parTrans" cxnId="{0D649560-F385-4299-994C-C6EBFA0378E7}">
      <dgm:prSet/>
      <dgm:spPr/>
      <dgm:t>
        <a:bodyPr/>
        <a:lstStyle/>
        <a:p>
          <a:endParaRPr lang="en-US" sz="1800"/>
        </a:p>
      </dgm:t>
    </dgm:pt>
    <dgm:pt modelId="{C78F3487-8C7B-41C3-A457-E3283715756A}" type="sibTrans" cxnId="{0D649560-F385-4299-994C-C6EBFA0378E7}">
      <dgm:prSet/>
      <dgm:spPr/>
      <dgm:t>
        <a:bodyPr/>
        <a:lstStyle/>
        <a:p>
          <a:endParaRPr lang="en-US" sz="1800"/>
        </a:p>
      </dgm:t>
    </dgm:pt>
    <dgm:pt modelId="{9C5D950D-A7BD-43DA-BEDA-5B8D4305E83D}">
      <dgm:prSet phldrT="[Text]" custT="1"/>
      <dgm:spPr/>
      <dgm:t>
        <a:bodyPr/>
        <a:lstStyle/>
        <a:p>
          <a:r>
            <a:rPr lang="en-US" sz="1600" b="1" u="sng" dirty="0">
              <a:effectLst>
                <a:outerShdw blurRad="38100" dist="38100" dir="2700000" algn="tl">
                  <a:srgbClr val="000000">
                    <a:alpha val="43137"/>
                  </a:srgbClr>
                </a:outerShdw>
              </a:effectLst>
            </a:rPr>
            <a:t>Workforce</a:t>
          </a:r>
          <a:r>
            <a:rPr lang="en-US" sz="1600" b="1" dirty="0">
              <a:effectLst>
                <a:outerShdw blurRad="38100" dist="38100" dir="2700000" algn="tl">
                  <a:srgbClr val="000000">
                    <a:alpha val="43137"/>
                  </a:srgbClr>
                </a:outerShdw>
              </a:effectLst>
            </a:rPr>
            <a:t> </a:t>
          </a:r>
          <a:r>
            <a:rPr lang="en-US" sz="1600" b="1" u="sng" dirty="0">
              <a:effectLst>
                <a:outerShdw blurRad="38100" dist="38100" dir="2700000" algn="tl">
                  <a:srgbClr val="000000">
                    <a:alpha val="43137"/>
                  </a:srgbClr>
                </a:outerShdw>
              </a:effectLst>
            </a:rPr>
            <a:t>Preparation</a:t>
          </a:r>
        </a:p>
      </dgm:t>
    </dgm:pt>
    <dgm:pt modelId="{EDE3493C-399F-4172-BDD3-111B913678CA}" type="parTrans" cxnId="{E96FBDCA-2BF4-43BE-A3E9-47D203D4BDC0}">
      <dgm:prSet/>
      <dgm:spPr/>
      <dgm:t>
        <a:bodyPr/>
        <a:lstStyle/>
        <a:p>
          <a:endParaRPr lang="en-US" sz="1800"/>
        </a:p>
      </dgm:t>
    </dgm:pt>
    <dgm:pt modelId="{B84AE746-FE81-4E76-84EF-D0496618E337}" type="sibTrans" cxnId="{E96FBDCA-2BF4-43BE-A3E9-47D203D4BDC0}">
      <dgm:prSet/>
      <dgm:spPr/>
      <dgm:t>
        <a:bodyPr/>
        <a:lstStyle/>
        <a:p>
          <a:endParaRPr lang="en-US" sz="1800"/>
        </a:p>
      </dgm:t>
    </dgm:pt>
    <dgm:pt modelId="{A551CEB3-4359-4E3E-8B57-9B1E2C235464}" type="pres">
      <dgm:prSet presAssocID="{EBAEB658-3C1A-4D0D-9657-6273D256FAF1}" presName="composite" presStyleCnt="0">
        <dgm:presLayoutVars>
          <dgm:chMax val="1"/>
          <dgm:dir/>
          <dgm:resizeHandles val="exact"/>
        </dgm:presLayoutVars>
      </dgm:prSet>
      <dgm:spPr/>
    </dgm:pt>
    <dgm:pt modelId="{EC34B65D-9B30-4C30-B4F9-1614B1C398D1}" type="pres">
      <dgm:prSet presAssocID="{EBAEB658-3C1A-4D0D-9657-6273D256FAF1}" presName="radial" presStyleCnt="0">
        <dgm:presLayoutVars>
          <dgm:animLvl val="ctr"/>
        </dgm:presLayoutVars>
      </dgm:prSet>
      <dgm:spPr/>
    </dgm:pt>
    <dgm:pt modelId="{C7CD21B6-DD75-4672-BD27-53F07AA4A6F7}" type="pres">
      <dgm:prSet presAssocID="{3248528B-BA43-483C-9701-ED73C3B5AA17}" presName="centerShape" presStyleLbl="vennNode1" presStyleIdx="0" presStyleCnt="11" custScaleX="121690" custScaleY="66984"/>
      <dgm:spPr/>
    </dgm:pt>
    <dgm:pt modelId="{3B96DC33-DF19-4310-A072-70F8F2965F4F}" type="pres">
      <dgm:prSet presAssocID="{F161C202-786C-42AE-921F-3122F23DFBA2}" presName="node" presStyleLbl="vennNode1" presStyleIdx="1" presStyleCnt="11" custScaleX="117817" custRadScaleRad="93154" custRadScaleInc="-5090">
        <dgm:presLayoutVars>
          <dgm:bulletEnabled val="1"/>
        </dgm:presLayoutVars>
      </dgm:prSet>
      <dgm:spPr/>
    </dgm:pt>
    <dgm:pt modelId="{D77D93E8-67C1-4791-82AC-BD204D6A1F9E}" type="pres">
      <dgm:prSet presAssocID="{F48478C7-97CB-4563-BD60-E2E3AA19281F}" presName="node" presStyleLbl="vennNode1" presStyleIdx="2" presStyleCnt="11" custScaleX="109981" custRadScaleRad="164459" custRadScaleInc="50740">
        <dgm:presLayoutVars>
          <dgm:bulletEnabled val="1"/>
        </dgm:presLayoutVars>
      </dgm:prSet>
      <dgm:spPr/>
    </dgm:pt>
    <dgm:pt modelId="{F49CBBA5-99FD-465E-90A9-A9DB17DD0E4C}" type="pres">
      <dgm:prSet presAssocID="{163B96E7-E2FB-4ECE-9435-68C535B6EADA}" presName="node" presStyleLbl="vennNode1" presStyleIdx="3" presStyleCnt="11" custScaleX="139343" custRadScaleRad="193611" custRadScaleInc="33282">
        <dgm:presLayoutVars>
          <dgm:bulletEnabled val="1"/>
        </dgm:presLayoutVars>
      </dgm:prSet>
      <dgm:spPr/>
    </dgm:pt>
    <dgm:pt modelId="{AB358597-275B-4D50-90BF-9F3ABAC64C70}" type="pres">
      <dgm:prSet presAssocID="{E16D87B5-86E0-4A6E-9912-22ED40F1C9CB}" presName="node" presStyleLbl="vennNode1" presStyleIdx="4" presStyleCnt="11" custScaleX="104222" custRadScaleRad="216864" custRadScaleInc="-2925">
        <dgm:presLayoutVars>
          <dgm:bulletEnabled val="1"/>
        </dgm:presLayoutVars>
      </dgm:prSet>
      <dgm:spPr/>
    </dgm:pt>
    <dgm:pt modelId="{68E646EC-CAB5-472A-BADF-54EF730C77F5}" type="pres">
      <dgm:prSet presAssocID="{BF68FDB7-381A-4AD3-BE14-6533688BBDFB}" presName="node" presStyleLbl="vennNode1" presStyleIdx="5" presStyleCnt="11" custScaleX="136060" custRadScaleRad="133825" custRadScaleInc="-34451">
        <dgm:presLayoutVars>
          <dgm:bulletEnabled val="1"/>
        </dgm:presLayoutVars>
      </dgm:prSet>
      <dgm:spPr/>
    </dgm:pt>
    <dgm:pt modelId="{852CE54F-E11F-4CDF-B0F1-6712F8F108CE}" type="pres">
      <dgm:prSet presAssocID="{05CD8B73-654C-46D4-A5E5-3779D18EAECB}" presName="node" presStyleLbl="vennNode1" presStyleIdx="6" presStyleCnt="11" custScaleX="104222" custRadScaleRad="96451" custRadScaleInc="-3565">
        <dgm:presLayoutVars>
          <dgm:bulletEnabled val="1"/>
        </dgm:presLayoutVars>
      </dgm:prSet>
      <dgm:spPr/>
    </dgm:pt>
    <dgm:pt modelId="{4B64135E-5815-4F1B-83FF-2CEB67CD465F}" type="pres">
      <dgm:prSet presAssocID="{74768B63-FA7B-449E-8D1C-68D16807C02D}" presName="node" presStyleLbl="vennNode1" presStyleIdx="7" presStyleCnt="11" custScaleX="129200" custRadScaleRad="128684" custRadScaleInc="28712">
        <dgm:presLayoutVars>
          <dgm:bulletEnabled val="1"/>
        </dgm:presLayoutVars>
      </dgm:prSet>
      <dgm:spPr/>
    </dgm:pt>
    <dgm:pt modelId="{8D0876DA-2899-47B5-A341-AA0177ED692C}" type="pres">
      <dgm:prSet presAssocID="{CB0B67A4-CD13-4647-8D7C-49F9F1F1501A}" presName="node" presStyleLbl="vennNode1" presStyleIdx="8" presStyleCnt="11" custScaleX="104222" custRadScaleRad="201879" custRadScaleInc="-12580">
        <dgm:presLayoutVars>
          <dgm:bulletEnabled val="1"/>
        </dgm:presLayoutVars>
      </dgm:prSet>
      <dgm:spPr/>
    </dgm:pt>
    <dgm:pt modelId="{01933565-AC4C-46A4-9945-653B22A393C0}" type="pres">
      <dgm:prSet presAssocID="{F685C7F5-A295-415C-BD1D-BA60692B1B99}" presName="node" presStyleLbl="vennNode1" presStyleIdx="9" presStyleCnt="11" custScaleX="104222" custRadScaleRad="186652" custRadScaleInc="-43020">
        <dgm:presLayoutVars>
          <dgm:bulletEnabled val="1"/>
        </dgm:presLayoutVars>
      </dgm:prSet>
      <dgm:spPr/>
    </dgm:pt>
    <dgm:pt modelId="{CFE5A6AF-C41F-472C-9484-0E4323E17B90}" type="pres">
      <dgm:prSet presAssocID="{9C5D950D-A7BD-43DA-BEDA-5B8D4305E83D}" presName="node" presStyleLbl="vennNode1" presStyleIdx="10" presStyleCnt="11" custScaleX="138406" custRadScaleRad="167175" custRadScaleInc="-57206">
        <dgm:presLayoutVars>
          <dgm:bulletEnabled val="1"/>
        </dgm:presLayoutVars>
      </dgm:prSet>
      <dgm:spPr/>
    </dgm:pt>
  </dgm:ptLst>
  <dgm:cxnLst>
    <dgm:cxn modelId="{779C951B-C423-4777-B990-BFC5E2520CB3}" type="presOf" srcId="{05CD8B73-654C-46D4-A5E5-3779D18EAECB}" destId="{852CE54F-E11F-4CDF-B0F1-6712F8F108CE}" srcOrd="0" destOrd="0" presId="urn:microsoft.com/office/officeart/2005/8/layout/radial3"/>
    <dgm:cxn modelId="{8E54872A-E61D-48E1-BBC2-5E0C5846265F}" type="presOf" srcId="{CB0B67A4-CD13-4647-8D7C-49F9F1F1501A}" destId="{8D0876DA-2899-47B5-A341-AA0177ED692C}" srcOrd="0" destOrd="0" presId="urn:microsoft.com/office/officeart/2005/8/layout/radial3"/>
    <dgm:cxn modelId="{4E85DE35-18F0-4BDF-AD5B-3023B1B7DF01}" srcId="{3248528B-BA43-483C-9701-ED73C3B5AA17}" destId="{E16D87B5-86E0-4A6E-9912-22ED40F1C9CB}" srcOrd="3" destOrd="0" parTransId="{C58DE9DB-BDF6-44DA-B333-1C04CCEC4CB9}" sibTransId="{1DAE39D2-D786-497A-9DB5-928F005EC7E2}"/>
    <dgm:cxn modelId="{0D649560-F385-4299-994C-C6EBFA0378E7}" srcId="{3248528B-BA43-483C-9701-ED73C3B5AA17}" destId="{F685C7F5-A295-415C-BD1D-BA60692B1B99}" srcOrd="8" destOrd="0" parTransId="{4F310DFD-D7D3-4943-858E-BC3EC1117D5D}" sibTransId="{C78F3487-8C7B-41C3-A457-E3283715756A}"/>
    <dgm:cxn modelId="{0BA13947-E2BC-43CA-A6BB-00C40B3E5FA6}" srcId="{EBAEB658-3C1A-4D0D-9657-6273D256FAF1}" destId="{3248528B-BA43-483C-9701-ED73C3B5AA17}" srcOrd="0" destOrd="0" parTransId="{EEBBCAE2-FB88-4828-B9BB-5311507737EB}" sibTransId="{D97F58EC-F679-4D4A-BE53-DDD592A886F9}"/>
    <dgm:cxn modelId="{D3ADDC67-74FF-47A6-AEC4-926B4FDC141B}" type="presOf" srcId="{F48478C7-97CB-4563-BD60-E2E3AA19281F}" destId="{D77D93E8-67C1-4791-82AC-BD204D6A1F9E}" srcOrd="0" destOrd="0" presId="urn:microsoft.com/office/officeart/2005/8/layout/radial3"/>
    <dgm:cxn modelId="{D281AA50-286E-4428-825B-68008CEC62D0}" type="presOf" srcId="{BF68FDB7-381A-4AD3-BE14-6533688BBDFB}" destId="{68E646EC-CAB5-472A-BADF-54EF730C77F5}" srcOrd="0" destOrd="0" presId="urn:microsoft.com/office/officeart/2005/8/layout/radial3"/>
    <dgm:cxn modelId="{2FD89571-65F9-486E-BD81-9FB3EED9F38A}" type="presOf" srcId="{9C5D950D-A7BD-43DA-BEDA-5B8D4305E83D}" destId="{CFE5A6AF-C41F-472C-9484-0E4323E17B90}" srcOrd="0" destOrd="0" presId="urn:microsoft.com/office/officeart/2005/8/layout/radial3"/>
    <dgm:cxn modelId="{D1573454-79DB-4C96-842A-685E52BFF9A9}" type="presOf" srcId="{EBAEB658-3C1A-4D0D-9657-6273D256FAF1}" destId="{A551CEB3-4359-4E3E-8B57-9B1E2C235464}" srcOrd="0" destOrd="0" presId="urn:microsoft.com/office/officeart/2005/8/layout/radial3"/>
    <dgm:cxn modelId="{70347475-4F29-4785-991D-2ED7FCAFA210}" type="presOf" srcId="{3248528B-BA43-483C-9701-ED73C3B5AA17}" destId="{C7CD21B6-DD75-4672-BD27-53F07AA4A6F7}" srcOrd="0" destOrd="0" presId="urn:microsoft.com/office/officeart/2005/8/layout/radial3"/>
    <dgm:cxn modelId="{8EFCB957-A9FB-4159-96FD-E1CBA55E0A7D}" type="presOf" srcId="{F685C7F5-A295-415C-BD1D-BA60692B1B99}" destId="{01933565-AC4C-46A4-9945-653B22A393C0}" srcOrd="0" destOrd="0" presId="urn:microsoft.com/office/officeart/2005/8/layout/radial3"/>
    <dgm:cxn modelId="{FB349D79-AC16-4B5E-BE5B-741EC3A93528}" type="presOf" srcId="{F161C202-786C-42AE-921F-3122F23DFBA2}" destId="{3B96DC33-DF19-4310-A072-70F8F2965F4F}" srcOrd="0" destOrd="0" presId="urn:microsoft.com/office/officeart/2005/8/layout/radial3"/>
    <dgm:cxn modelId="{77F95F83-1C3C-4F4A-932A-CB81E61518FB}" srcId="{3248528B-BA43-483C-9701-ED73C3B5AA17}" destId="{CB0B67A4-CD13-4647-8D7C-49F9F1F1501A}" srcOrd="7" destOrd="0" parTransId="{C8087F53-7595-4FA1-B149-5D264DD1FBF4}" sibTransId="{186993CA-A645-4C6F-8C63-628C4063650D}"/>
    <dgm:cxn modelId="{F797B688-66B3-43A2-BF76-844EAC1A1E3E}" type="presOf" srcId="{163B96E7-E2FB-4ECE-9435-68C535B6EADA}" destId="{F49CBBA5-99FD-465E-90A9-A9DB17DD0E4C}" srcOrd="0" destOrd="0" presId="urn:microsoft.com/office/officeart/2005/8/layout/radial3"/>
    <dgm:cxn modelId="{04ABD79E-9AD6-4008-96E8-4E691562A320}" srcId="{3248528B-BA43-483C-9701-ED73C3B5AA17}" destId="{74768B63-FA7B-449E-8D1C-68D16807C02D}" srcOrd="6" destOrd="0" parTransId="{0FC3C350-5154-4C46-82DC-D6A53474B432}" sibTransId="{16AAB18F-DF0E-41A6-BD0A-E5908FCF501B}"/>
    <dgm:cxn modelId="{37609FB8-97D2-47E1-9349-96B8718ADF03}" srcId="{3248528B-BA43-483C-9701-ED73C3B5AA17}" destId="{BF68FDB7-381A-4AD3-BE14-6533688BBDFB}" srcOrd="4" destOrd="0" parTransId="{7BC378CC-ED34-4E33-8764-D6005422039F}" sibTransId="{D68943DC-4084-49DC-9533-940F280386CE}"/>
    <dgm:cxn modelId="{C0AB9EBB-C8DB-4FBA-B5CD-F5470121758E}" type="presOf" srcId="{74768B63-FA7B-449E-8D1C-68D16807C02D}" destId="{4B64135E-5815-4F1B-83FF-2CEB67CD465F}" srcOrd="0" destOrd="0" presId="urn:microsoft.com/office/officeart/2005/8/layout/radial3"/>
    <dgm:cxn modelId="{92E539C8-1B1D-463C-BA83-5792F1D47C36}" srcId="{3248528B-BA43-483C-9701-ED73C3B5AA17}" destId="{F161C202-786C-42AE-921F-3122F23DFBA2}" srcOrd="0" destOrd="0" parTransId="{EE943A5A-C5F1-4583-A293-E9037BA4B185}" sibTransId="{D3EC1B09-AB69-4A6D-A3CE-75627C3221C7}"/>
    <dgm:cxn modelId="{62C606C9-D101-4F78-9F40-1788869708AB}" type="presOf" srcId="{E16D87B5-86E0-4A6E-9912-22ED40F1C9CB}" destId="{AB358597-275B-4D50-90BF-9F3ABAC64C70}" srcOrd="0" destOrd="0" presId="urn:microsoft.com/office/officeart/2005/8/layout/radial3"/>
    <dgm:cxn modelId="{E96FBDCA-2BF4-43BE-A3E9-47D203D4BDC0}" srcId="{3248528B-BA43-483C-9701-ED73C3B5AA17}" destId="{9C5D950D-A7BD-43DA-BEDA-5B8D4305E83D}" srcOrd="9" destOrd="0" parTransId="{EDE3493C-399F-4172-BDD3-111B913678CA}" sibTransId="{B84AE746-FE81-4E76-84EF-D0496618E337}"/>
    <dgm:cxn modelId="{33CE69CB-887B-4CCC-AB1D-E67C78407806}" srcId="{3248528B-BA43-483C-9701-ED73C3B5AA17}" destId="{F48478C7-97CB-4563-BD60-E2E3AA19281F}" srcOrd="1" destOrd="0" parTransId="{2A7A0188-AE30-402E-B96A-AAD0E79B0C88}" sibTransId="{9D10BD6B-F5F0-4AC9-BB49-8252C878AC4A}"/>
    <dgm:cxn modelId="{B3F2D9DE-85ED-4016-BE17-223A77B2CC4F}" srcId="{3248528B-BA43-483C-9701-ED73C3B5AA17}" destId="{163B96E7-E2FB-4ECE-9435-68C535B6EADA}" srcOrd="2" destOrd="0" parTransId="{E5D98767-727C-4751-9724-A6F4885A083D}" sibTransId="{B0AB9798-170C-47E2-B0D9-63FE0965156D}"/>
    <dgm:cxn modelId="{6C7FCAFF-AC8F-4F45-AFBF-F464639B60E5}" srcId="{3248528B-BA43-483C-9701-ED73C3B5AA17}" destId="{05CD8B73-654C-46D4-A5E5-3779D18EAECB}" srcOrd="5" destOrd="0" parTransId="{06F334AD-0BD9-4A78-8EF1-2450D9859654}" sibTransId="{B04874B5-3BD9-4087-BE70-28AAB01C3D7F}"/>
    <dgm:cxn modelId="{BBD50E6C-F327-4660-AA00-EF3252C1EA95}" type="presParOf" srcId="{A551CEB3-4359-4E3E-8B57-9B1E2C235464}" destId="{EC34B65D-9B30-4C30-B4F9-1614B1C398D1}" srcOrd="0" destOrd="0" presId="urn:microsoft.com/office/officeart/2005/8/layout/radial3"/>
    <dgm:cxn modelId="{9D3A60FB-0491-4792-9AE7-979B441CAF4D}" type="presParOf" srcId="{EC34B65D-9B30-4C30-B4F9-1614B1C398D1}" destId="{C7CD21B6-DD75-4672-BD27-53F07AA4A6F7}" srcOrd="0" destOrd="0" presId="urn:microsoft.com/office/officeart/2005/8/layout/radial3"/>
    <dgm:cxn modelId="{7CC801BB-0E0C-44D7-8F00-D1BF94E4910F}" type="presParOf" srcId="{EC34B65D-9B30-4C30-B4F9-1614B1C398D1}" destId="{3B96DC33-DF19-4310-A072-70F8F2965F4F}" srcOrd="1" destOrd="0" presId="urn:microsoft.com/office/officeart/2005/8/layout/radial3"/>
    <dgm:cxn modelId="{7080C81D-CA73-4461-A57B-C89DE1EC7680}" type="presParOf" srcId="{EC34B65D-9B30-4C30-B4F9-1614B1C398D1}" destId="{D77D93E8-67C1-4791-82AC-BD204D6A1F9E}" srcOrd="2" destOrd="0" presId="urn:microsoft.com/office/officeart/2005/8/layout/radial3"/>
    <dgm:cxn modelId="{2DBE3791-77D8-40B5-9D01-6EEE0F207FFE}" type="presParOf" srcId="{EC34B65D-9B30-4C30-B4F9-1614B1C398D1}" destId="{F49CBBA5-99FD-465E-90A9-A9DB17DD0E4C}" srcOrd="3" destOrd="0" presId="urn:microsoft.com/office/officeart/2005/8/layout/radial3"/>
    <dgm:cxn modelId="{A5B765B9-36D6-48CB-B9F6-15EC2F3AB719}" type="presParOf" srcId="{EC34B65D-9B30-4C30-B4F9-1614B1C398D1}" destId="{AB358597-275B-4D50-90BF-9F3ABAC64C70}" srcOrd="4" destOrd="0" presId="urn:microsoft.com/office/officeart/2005/8/layout/radial3"/>
    <dgm:cxn modelId="{2F83C195-93FC-4C40-9C9B-7089602A1501}" type="presParOf" srcId="{EC34B65D-9B30-4C30-B4F9-1614B1C398D1}" destId="{68E646EC-CAB5-472A-BADF-54EF730C77F5}" srcOrd="5" destOrd="0" presId="urn:microsoft.com/office/officeart/2005/8/layout/radial3"/>
    <dgm:cxn modelId="{6E5FB9A1-D99C-4A30-8F20-A39F40201077}" type="presParOf" srcId="{EC34B65D-9B30-4C30-B4F9-1614B1C398D1}" destId="{852CE54F-E11F-4CDF-B0F1-6712F8F108CE}" srcOrd="6" destOrd="0" presId="urn:microsoft.com/office/officeart/2005/8/layout/radial3"/>
    <dgm:cxn modelId="{D7B95255-5991-4EAB-8E01-FEBE3F3356F1}" type="presParOf" srcId="{EC34B65D-9B30-4C30-B4F9-1614B1C398D1}" destId="{4B64135E-5815-4F1B-83FF-2CEB67CD465F}" srcOrd="7" destOrd="0" presId="urn:microsoft.com/office/officeart/2005/8/layout/radial3"/>
    <dgm:cxn modelId="{B71D6B97-F3DB-4019-9EA2-7118771E21A4}" type="presParOf" srcId="{EC34B65D-9B30-4C30-B4F9-1614B1C398D1}" destId="{8D0876DA-2899-47B5-A341-AA0177ED692C}" srcOrd="8" destOrd="0" presId="urn:microsoft.com/office/officeart/2005/8/layout/radial3"/>
    <dgm:cxn modelId="{AE95FDB9-0231-4F1E-8E86-E38BDE4C77B1}" type="presParOf" srcId="{EC34B65D-9B30-4C30-B4F9-1614B1C398D1}" destId="{01933565-AC4C-46A4-9945-653B22A393C0}" srcOrd="9" destOrd="0" presId="urn:microsoft.com/office/officeart/2005/8/layout/radial3"/>
    <dgm:cxn modelId="{658FFC1C-4A21-411B-83DC-972EBCF0CEC3}" type="presParOf" srcId="{EC34B65D-9B30-4C30-B4F9-1614B1C398D1}" destId="{CFE5A6AF-C41F-472C-9484-0E4323E17B90}"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EB658-3C1A-4D0D-9657-6273D256FAF1}" type="doc">
      <dgm:prSet loTypeId="urn:microsoft.com/office/officeart/2005/8/layout/radial3" loCatId="cycle" qsTypeId="urn:microsoft.com/office/officeart/2005/8/quickstyle/3d2" qsCatId="3D" csTypeId="urn:microsoft.com/office/officeart/2005/8/colors/accent0_1" csCatId="mainScheme" phldr="1"/>
      <dgm:spPr/>
      <dgm:t>
        <a:bodyPr/>
        <a:lstStyle/>
        <a:p>
          <a:endParaRPr lang="en-US"/>
        </a:p>
      </dgm:t>
    </dgm:pt>
    <dgm:pt modelId="{3248528B-BA43-483C-9701-ED73C3B5AA17}">
      <dgm:prSet phldrT="[Text]" custT="1"/>
      <dgm:spPr/>
      <dgm:t>
        <a:bodyPr/>
        <a:lstStyle/>
        <a:p>
          <a:r>
            <a:rPr lang="en-US" sz="4000" b="1" dirty="0"/>
            <a:t>Noncredit</a:t>
          </a:r>
        </a:p>
      </dgm:t>
    </dgm:pt>
    <dgm:pt modelId="{EEBBCAE2-FB88-4828-B9BB-5311507737EB}" type="parTrans" cxnId="{0BA13947-E2BC-43CA-A6BB-00C40B3E5FA6}">
      <dgm:prSet/>
      <dgm:spPr/>
      <dgm:t>
        <a:bodyPr/>
        <a:lstStyle/>
        <a:p>
          <a:endParaRPr lang="en-US"/>
        </a:p>
      </dgm:t>
    </dgm:pt>
    <dgm:pt modelId="{D97F58EC-F679-4D4A-BE53-DDD592A886F9}" type="sibTrans" cxnId="{0BA13947-E2BC-43CA-A6BB-00C40B3E5FA6}">
      <dgm:prSet/>
      <dgm:spPr/>
      <dgm:t>
        <a:bodyPr/>
        <a:lstStyle/>
        <a:p>
          <a:endParaRPr lang="en-US"/>
        </a:p>
      </dgm:t>
    </dgm:pt>
    <dgm:pt modelId="{F161C202-786C-42AE-921F-3122F23DFBA2}">
      <dgm:prSet phldrT="[Text]" custT="1"/>
      <dgm:spPr/>
      <dgm:t>
        <a:bodyPr/>
        <a:lstStyle/>
        <a:p>
          <a:r>
            <a:rPr lang="en-US" sz="2000" b="1" u="none" dirty="0"/>
            <a:t>Certificate of Competency</a:t>
          </a:r>
        </a:p>
        <a:p>
          <a:r>
            <a:rPr lang="en-US" sz="2000" b="1" u="none" dirty="0"/>
            <a:t>(T5, §55155)</a:t>
          </a:r>
          <a:endParaRPr lang="en-US" sz="2000" b="1" u="sng" dirty="0"/>
        </a:p>
      </dgm:t>
    </dgm:pt>
    <dgm:pt modelId="{EE943A5A-C5F1-4583-A293-E9037BA4B185}" type="parTrans" cxnId="{92E539C8-1B1D-463C-BA83-5792F1D47C36}">
      <dgm:prSet/>
      <dgm:spPr/>
      <dgm:t>
        <a:bodyPr/>
        <a:lstStyle/>
        <a:p>
          <a:endParaRPr lang="en-US"/>
        </a:p>
      </dgm:t>
    </dgm:pt>
    <dgm:pt modelId="{D3EC1B09-AB69-4A6D-A3CE-75627C3221C7}" type="sibTrans" cxnId="{92E539C8-1B1D-463C-BA83-5792F1D47C36}">
      <dgm:prSet/>
      <dgm:spPr/>
      <dgm:t>
        <a:bodyPr/>
        <a:lstStyle/>
        <a:p>
          <a:endParaRPr lang="en-US"/>
        </a:p>
      </dgm:t>
    </dgm:pt>
    <dgm:pt modelId="{F48478C7-97CB-4563-BD60-E2E3AA19281F}">
      <dgm:prSet phldrT="[Text]" custT="1"/>
      <dgm:spPr/>
      <dgm:t>
        <a:bodyPr/>
        <a:lstStyle/>
        <a:p>
          <a:r>
            <a:rPr lang="en-US" sz="2000" b="1" u="none" dirty="0"/>
            <a:t>Certificate of Completion</a:t>
          </a:r>
        </a:p>
        <a:p>
          <a:r>
            <a:rPr lang="en-US" sz="2000" b="1" u="none" dirty="0"/>
            <a:t>(T5, §55155) </a:t>
          </a:r>
        </a:p>
      </dgm:t>
    </dgm:pt>
    <dgm:pt modelId="{2A7A0188-AE30-402E-B96A-AAD0E79B0C88}" type="parTrans" cxnId="{33CE69CB-887B-4CCC-AB1D-E67C78407806}">
      <dgm:prSet/>
      <dgm:spPr/>
      <dgm:t>
        <a:bodyPr/>
        <a:lstStyle/>
        <a:p>
          <a:endParaRPr lang="en-US"/>
        </a:p>
      </dgm:t>
    </dgm:pt>
    <dgm:pt modelId="{9D10BD6B-F5F0-4AC9-BB49-8252C878AC4A}" type="sibTrans" cxnId="{33CE69CB-887B-4CCC-AB1D-E67C78407806}">
      <dgm:prSet/>
      <dgm:spPr/>
      <dgm:t>
        <a:bodyPr/>
        <a:lstStyle/>
        <a:p>
          <a:endParaRPr lang="en-US"/>
        </a:p>
      </dgm:t>
    </dgm:pt>
    <dgm:pt modelId="{163B96E7-E2FB-4ECE-9435-68C535B6EADA}">
      <dgm:prSet phldrT="[Text]" custT="1"/>
      <dgm:spPr/>
      <dgm:t>
        <a:bodyPr/>
        <a:lstStyle/>
        <a:p>
          <a:r>
            <a:rPr lang="en-US" sz="2000" b="1" dirty="0"/>
            <a:t>Adult High School Diploma </a:t>
          </a:r>
        </a:p>
        <a:p>
          <a:r>
            <a:rPr lang="en-US" sz="2000" b="1" u="none" dirty="0"/>
            <a:t>(T5, §55154)</a:t>
          </a:r>
          <a:r>
            <a:rPr lang="en-US" sz="2000" b="1" dirty="0"/>
            <a:t> </a:t>
          </a:r>
        </a:p>
      </dgm:t>
    </dgm:pt>
    <dgm:pt modelId="{E5D98767-727C-4751-9724-A6F4885A083D}" type="parTrans" cxnId="{B3F2D9DE-85ED-4016-BE17-223A77B2CC4F}">
      <dgm:prSet/>
      <dgm:spPr/>
      <dgm:t>
        <a:bodyPr/>
        <a:lstStyle/>
        <a:p>
          <a:endParaRPr lang="en-US"/>
        </a:p>
      </dgm:t>
    </dgm:pt>
    <dgm:pt modelId="{B0AB9798-170C-47E2-B0D9-63FE0965156D}" type="sibTrans" cxnId="{B3F2D9DE-85ED-4016-BE17-223A77B2CC4F}">
      <dgm:prSet/>
      <dgm:spPr/>
      <dgm:t>
        <a:bodyPr/>
        <a:lstStyle/>
        <a:p>
          <a:endParaRPr lang="en-US"/>
        </a:p>
      </dgm:t>
    </dgm:pt>
    <dgm:pt modelId="{A551CEB3-4359-4E3E-8B57-9B1E2C235464}" type="pres">
      <dgm:prSet presAssocID="{EBAEB658-3C1A-4D0D-9657-6273D256FAF1}" presName="composite" presStyleCnt="0">
        <dgm:presLayoutVars>
          <dgm:chMax val="1"/>
          <dgm:dir/>
          <dgm:resizeHandles val="exact"/>
        </dgm:presLayoutVars>
      </dgm:prSet>
      <dgm:spPr/>
    </dgm:pt>
    <dgm:pt modelId="{EC34B65D-9B30-4C30-B4F9-1614B1C398D1}" type="pres">
      <dgm:prSet presAssocID="{EBAEB658-3C1A-4D0D-9657-6273D256FAF1}" presName="radial" presStyleCnt="0">
        <dgm:presLayoutVars>
          <dgm:animLvl val="ctr"/>
        </dgm:presLayoutVars>
      </dgm:prSet>
      <dgm:spPr/>
    </dgm:pt>
    <dgm:pt modelId="{C7CD21B6-DD75-4672-BD27-53F07AA4A6F7}" type="pres">
      <dgm:prSet presAssocID="{3248528B-BA43-483C-9701-ED73C3B5AA17}" presName="centerShape" presStyleLbl="vennNode1" presStyleIdx="0" presStyleCnt="4" custScaleX="122231" custScaleY="70158"/>
      <dgm:spPr/>
    </dgm:pt>
    <dgm:pt modelId="{3B96DC33-DF19-4310-A072-70F8F2965F4F}" type="pres">
      <dgm:prSet presAssocID="{F161C202-786C-42AE-921F-3122F23DFBA2}" presName="node" presStyleLbl="vennNode1" presStyleIdx="1" presStyleCnt="4" custScaleX="147194" custRadScaleRad="80995" custRadScaleInc="-4741">
        <dgm:presLayoutVars>
          <dgm:bulletEnabled val="1"/>
        </dgm:presLayoutVars>
      </dgm:prSet>
      <dgm:spPr/>
    </dgm:pt>
    <dgm:pt modelId="{D77D93E8-67C1-4791-82AC-BD204D6A1F9E}" type="pres">
      <dgm:prSet presAssocID="{F48478C7-97CB-4563-BD60-E2E3AA19281F}" presName="node" presStyleLbl="vennNode1" presStyleIdx="2" presStyleCnt="4" custScaleX="151578" custRadScaleRad="112698" custRadScaleInc="-3052">
        <dgm:presLayoutVars>
          <dgm:bulletEnabled val="1"/>
        </dgm:presLayoutVars>
      </dgm:prSet>
      <dgm:spPr/>
    </dgm:pt>
    <dgm:pt modelId="{F49CBBA5-99FD-465E-90A9-A9DB17DD0E4C}" type="pres">
      <dgm:prSet presAssocID="{163B96E7-E2FB-4ECE-9435-68C535B6EADA}" presName="node" presStyleLbl="vennNode1" presStyleIdx="3" presStyleCnt="4" custScaleX="152244" custRadScaleRad="104816" custRadScaleInc="3510">
        <dgm:presLayoutVars>
          <dgm:bulletEnabled val="1"/>
        </dgm:presLayoutVars>
      </dgm:prSet>
      <dgm:spPr/>
    </dgm:pt>
  </dgm:ptLst>
  <dgm:cxnLst>
    <dgm:cxn modelId="{0BA13947-E2BC-43CA-A6BB-00C40B3E5FA6}" srcId="{EBAEB658-3C1A-4D0D-9657-6273D256FAF1}" destId="{3248528B-BA43-483C-9701-ED73C3B5AA17}" srcOrd="0" destOrd="0" parTransId="{EEBBCAE2-FB88-4828-B9BB-5311507737EB}" sibTransId="{D97F58EC-F679-4D4A-BE53-DDD592A886F9}"/>
    <dgm:cxn modelId="{D3ADDC67-74FF-47A6-AEC4-926B4FDC141B}" type="presOf" srcId="{F48478C7-97CB-4563-BD60-E2E3AA19281F}" destId="{D77D93E8-67C1-4791-82AC-BD204D6A1F9E}" srcOrd="0" destOrd="0" presId="urn:microsoft.com/office/officeart/2005/8/layout/radial3"/>
    <dgm:cxn modelId="{D1573454-79DB-4C96-842A-685E52BFF9A9}" type="presOf" srcId="{EBAEB658-3C1A-4D0D-9657-6273D256FAF1}" destId="{A551CEB3-4359-4E3E-8B57-9B1E2C235464}" srcOrd="0" destOrd="0" presId="urn:microsoft.com/office/officeart/2005/8/layout/radial3"/>
    <dgm:cxn modelId="{70347475-4F29-4785-991D-2ED7FCAFA210}" type="presOf" srcId="{3248528B-BA43-483C-9701-ED73C3B5AA17}" destId="{C7CD21B6-DD75-4672-BD27-53F07AA4A6F7}" srcOrd="0" destOrd="0" presId="urn:microsoft.com/office/officeart/2005/8/layout/radial3"/>
    <dgm:cxn modelId="{FB349D79-AC16-4B5E-BE5B-741EC3A93528}" type="presOf" srcId="{F161C202-786C-42AE-921F-3122F23DFBA2}" destId="{3B96DC33-DF19-4310-A072-70F8F2965F4F}" srcOrd="0" destOrd="0" presId="urn:microsoft.com/office/officeart/2005/8/layout/radial3"/>
    <dgm:cxn modelId="{F797B688-66B3-43A2-BF76-844EAC1A1E3E}" type="presOf" srcId="{163B96E7-E2FB-4ECE-9435-68C535B6EADA}" destId="{F49CBBA5-99FD-465E-90A9-A9DB17DD0E4C}" srcOrd="0" destOrd="0" presId="urn:microsoft.com/office/officeart/2005/8/layout/radial3"/>
    <dgm:cxn modelId="{92E539C8-1B1D-463C-BA83-5792F1D47C36}" srcId="{3248528B-BA43-483C-9701-ED73C3B5AA17}" destId="{F161C202-786C-42AE-921F-3122F23DFBA2}" srcOrd="0" destOrd="0" parTransId="{EE943A5A-C5F1-4583-A293-E9037BA4B185}" sibTransId="{D3EC1B09-AB69-4A6D-A3CE-75627C3221C7}"/>
    <dgm:cxn modelId="{33CE69CB-887B-4CCC-AB1D-E67C78407806}" srcId="{3248528B-BA43-483C-9701-ED73C3B5AA17}" destId="{F48478C7-97CB-4563-BD60-E2E3AA19281F}" srcOrd="1" destOrd="0" parTransId="{2A7A0188-AE30-402E-B96A-AAD0E79B0C88}" sibTransId="{9D10BD6B-F5F0-4AC9-BB49-8252C878AC4A}"/>
    <dgm:cxn modelId="{B3F2D9DE-85ED-4016-BE17-223A77B2CC4F}" srcId="{3248528B-BA43-483C-9701-ED73C3B5AA17}" destId="{163B96E7-E2FB-4ECE-9435-68C535B6EADA}" srcOrd="2" destOrd="0" parTransId="{E5D98767-727C-4751-9724-A6F4885A083D}" sibTransId="{B0AB9798-170C-47E2-B0D9-63FE0965156D}"/>
    <dgm:cxn modelId="{BBD50E6C-F327-4660-AA00-EF3252C1EA95}" type="presParOf" srcId="{A551CEB3-4359-4E3E-8B57-9B1E2C235464}" destId="{EC34B65D-9B30-4C30-B4F9-1614B1C398D1}" srcOrd="0" destOrd="0" presId="urn:microsoft.com/office/officeart/2005/8/layout/radial3"/>
    <dgm:cxn modelId="{9D3A60FB-0491-4792-9AE7-979B441CAF4D}" type="presParOf" srcId="{EC34B65D-9B30-4C30-B4F9-1614B1C398D1}" destId="{C7CD21B6-DD75-4672-BD27-53F07AA4A6F7}" srcOrd="0" destOrd="0" presId="urn:microsoft.com/office/officeart/2005/8/layout/radial3"/>
    <dgm:cxn modelId="{7CC801BB-0E0C-44D7-8F00-D1BF94E4910F}" type="presParOf" srcId="{EC34B65D-9B30-4C30-B4F9-1614B1C398D1}" destId="{3B96DC33-DF19-4310-A072-70F8F2965F4F}" srcOrd="1" destOrd="0" presId="urn:microsoft.com/office/officeart/2005/8/layout/radial3"/>
    <dgm:cxn modelId="{7080C81D-CA73-4461-A57B-C89DE1EC7680}" type="presParOf" srcId="{EC34B65D-9B30-4C30-B4F9-1614B1C398D1}" destId="{D77D93E8-67C1-4791-82AC-BD204D6A1F9E}" srcOrd="2" destOrd="0" presId="urn:microsoft.com/office/officeart/2005/8/layout/radial3"/>
    <dgm:cxn modelId="{2DBE3791-77D8-40B5-9D01-6EEE0F207FFE}" type="presParOf" srcId="{EC34B65D-9B30-4C30-B4F9-1614B1C398D1}" destId="{F49CBBA5-99FD-465E-90A9-A9DB17DD0E4C}"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21B6-DD75-4672-BD27-53F07AA4A6F7}">
      <dsp:nvSpPr>
        <dsp:cNvPr id="0" name=""/>
        <dsp:cNvSpPr/>
      </dsp:nvSpPr>
      <dsp:spPr>
        <a:xfrm>
          <a:off x="3034235" y="1676071"/>
          <a:ext cx="3600445" cy="198185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Noncredit Course Categories </a:t>
          </a:r>
        </a:p>
      </dsp:txBody>
      <dsp:txXfrm>
        <a:off x="3561508" y="1966307"/>
        <a:ext cx="2545899" cy="1401385"/>
      </dsp:txXfrm>
    </dsp:sp>
    <dsp:sp modelId="{3B96DC33-DF19-4310-A072-70F8F2965F4F}">
      <dsp:nvSpPr>
        <dsp:cNvPr id="0" name=""/>
        <dsp:cNvSpPr/>
      </dsp:nvSpPr>
      <dsp:spPr>
        <a:xfrm>
          <a:off x="3905601" y="133354"/>
          <a:ext cx="1742927"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dirty="0">
              <a:effectLst>
                <a:outerShdw blurRad="38100" dist="38100" dir="2700000" algn="tl">
                  <a:srgbClr val="000000">
                    <a:alpha val="43137"/>
                  </a:srgbClr>
                </a:outerShdw>
              </a:effectLst>
            </a:rPr>
            <a:t>ESL</a:t>
          </a:r>
        </a:p>
      </dsp:txBody>
      <dsp:txXfrm>
        <a:off x="4160847" y="350000"/>
        <a:ext cx="1232435" cy="1046059"/>
      </dsp:txXfrm>
    </dsp:sp>
    <dsp:sp modelId="{D77D93E8-67C1-4791-82AC-BD204D6A1F9E}">
      <dsp:nvSpPr>
        <dsp:cNvPr id="0" name=""/>
        <dsp:cNvSpPr/>
      </dsp:nvSpPr>
      <dsp:spPr>
        <a:xfrm>
          <a:off x="6593192" y="76696"/>
          <a:ext cx="1627005"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Immigrant Education</a:t>
          </a:r>
        </a:p>
      </dsp:txBody>
      <dsp:txXfrm>
        <a:off x="6831461" y="293342"/>
        <a:ext cx="1150467" cy="1046059"/>
      </dsp:txXfrm>
    </dsp:sp>
    <dsp:sp modelId="{F49CBBA5-99FD-465E-90A9-A9DB17DD0E4C}">
      <dsp:nvSpPr>
        <dsp:cNvPr id="0" name=""/>
        <dsp:cNvSpPr/>
      </dsp:nvSpPr>
      <dsp:spPr>
        <a:xfrm>
          <a:off x="7513699" y="1536185"/>
          <a:ext cx="2061372"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dirty="0">
              <a:effectLst>
                <a:outerShdw blurRad="38100" dist="38100" dir="2700000" algn="tl">
                  <a:srgbClr val="000000">
                    <a:alpha val="43137"/>
                  </a:srgbClr>
                </a:outerShdw>
              </a:effectLst>
            </a:rPr>
            <a:t>Elementary and Secondary Basic Skills</a:t>
          </a:r>
        </a:p>
      </dsp:txBody>
      <dsp:txXfrm>
        <a:off x="7815580" y="1752831"/>
        <a:ext cx="1457610" cy="1046059"/>
      </dsp:txXfrm>
    </dsp:sp>
    <dsp:sp modelId="{AB358597-275B-4D50-90BF-9F3ABAC64C70}">
      <dsp:nvSpPr>
        <dsp:cNvPr id="0" name=""/>
        <dsp:cNvSpPr/>
      </dsp:nvSpPr>
      <dsp:spPr>
        <a:xfrm>
          <a:off x="8060627" y="3145310"/>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Health and Safety</a:t>
          </a:r>
        </a:p>
      </dsp:txBody>
      <dsp:txXfrm>
        <a:off x="8286420" y="3361956"/>
        <a:ext cx="1090223" cy="1046059"/>
      </dsp:txXfrm>
    </dsp:sp>
    <dsp:sp modelId="{68E646EC-CAB5-472A-BADF-54EF730C77F5}">
      <dsp:nvSpPr>
        <dsp:cNvPr id="0" name=""/>
        <dsp:cNvSpPr/>
      </dsp:nvSpPr>
      <dsp:spPr>
        <a:xfrm>
          <a:off x="5756349" y="3639201"/>
          <a:ext cx="2012805"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Substantial Disabilities</a:t>
          </a:r>
        </a:p>
      </dsp:txBody>
      <dsp:txXfrm>
        <a:off x="6051117" y="3855847"/>
        <a:ext cx="1423269" cy="1046059"/>
      </dsp:txXfrm>
    </dsp:sp>
    <dsp:sp modelId="{852CE54F-E11F-4CDF-B0F1-6712F8F108CE}">
      <dsp:nvSpPr>
        <dsp:cNvPr id="0" name=""/>
        <dsp:cNvSpPr/>
      </dsp:nvSpPr>
      <dsp:spPr>
        <a:xfrm>
          <a:off x="4105177" y="3785272"/>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Parenting</a:t>
          </a:r>
        </a:p>
      </dsp:txBody>
      <dsp:txXfrm>
        <a:off x="4330970" y="4001918"/>
        <a:ext cx="1090223" cy="1046059"/>
      </dsp:txXfrm>
    </dsp:sp>
    <dsp:sp modelId="{4B64135E-5815-4F1B-83FF-2CEB67CD465F}">
      <dsp:nvSpPr>
        <dsp:cNvPr id="0" name=""/>
        <dsp:cNvSpPr/>
      </dsp:nvSpPr>
      <dsp:spPr>
        <a:xfrm>
          <a:off x="2085130" y="3639215"/>
          <a:ext cx="1911322"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Home Economics</a:t>
          </a:r>
        </a:p>
      </dsp:txBody>
      <dsp:txXfrm>
        <a:off x="2365037" y="3855861"/>
        <a:ext cx="1351508" cy="1046059"/>
      </dsp:txXfrm>
    </dsp:sp>
    <dsp:sp modelId="{8D0876DA-2899-47B5-A341-AA0177ED692C}">
      <dsp:nvSpPr>
        <dsp:cNvPr id="0" name=""/>
        <dsp:cNvSpPr/>
      </dsp:nvSpPr>
      <dsp:spPr>
        <a:xfrm>
          <a:off x="470598" y="3417691"/>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Older Adults</a:t>
          </a:r>
        </a:p>
      </dsp:txBody>
      <dsp:txXfrm>
        <a:off x="696391" y="3634337"/>
        <a:ext cx="1090223" cy="1046059"/>
      </dsp:txXfrm>
    </dsp:sp>
    <dsp:sp modelId="{01933565-AC4C-46A4-9945-653B22A393C0}">
      <dsp:nvSpPr>
        <dsp:cNvPr id="0" name=""/>
        <dsp:cNvSpPr/>
      </dsp:nvSpPr>
      <dsp:spPr>
        <a:xfrm>
          <a:off x="470607" y="1769648"/>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dirty="0">
              <a:effectLst>
                <a:outerShdw blurRad="38100" dist="38100" dir="2700000" algn="tl">
                  <a:srgbClr val="000000">
                    <a:alpha val="43137"/>
                  </a:srgbClr>
                </a:outerShdw>
              </a:effectLst>
            </a:rPr>
            <a:t>Short-term Vocational</a:t>
          </a:r>
        </a:p>
      </dsp:txBody>
      <dsp:txXfrm>
        <a:off x="696400" y="1986294"/>
        <a:ext cx="1090223" cy="1046059"/>
      </dsp:txXfrm>
    </dsp:sp>
    <dsp:sp modelId="{CFE5A6AF-C41F-472C-9484-0E4323E17B90}">
      <dsp:nvSpPr>
        <dsp:cNvPr id="0" name=""/>
        <dsp:cNvSpPr/>
      </dsp:nvSpPr>
      <dsp:spPr>
        <a:xfrm>
          <a:off x="1121737" y="153884"/>
          <a:ext cx="2047511"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dirty="0">
              <a:effectLst>
                <a:outerShdw blurRad="38100" dist="38100" dir="2700000" algn="tl">
                  <a:srgbClr val="000000">
                    <a:alpha val="43137"/>
                  </a:srgbClr>
                </a:outerShdw>
              </a:effectLst>
            </a:rPr>
            <a:t>Workforce</a:t>
          </a:r>
          <a:r>
            <a:rPr lang="en-US" sz="1600" b="1" kern="1200" dirty="0">
              <a:effectLst>
                <a:outerShdw blurRad="38100" dist="38100" dir="2700000" algn="tl">
                  <a:srgbClr val="000000">
                    <a:alpha val="43137"/>
                  </a:srgbClr>
                </a:outerShdw>
              </a:effectLst>
            </a:rPr>
            <a:t> </a:t>
          </a:r>
          <a:r>
            <a:rPr lang="en-US" sz="1600" b="1" u="sng" kern="1200" dirty="0">
              <a:effectLst>
                <a:outerShdw blurRad="38100" dist="38100" dir="2700000" algn="tl">
                  <a:srgbClr val="000000">
                    <a:alpha val="43137"/>
                  </a:srgbClr>
                </a:outerShdw>
              </a:effectLst>
            </a:rPr>
            <a:t>Preparation</a:t>
          </a:r>
        </a:p>
      </dsp:txBody>
      <dsp:txXfrm>
        <a:off x="1421588" y="370530"/>
        <a:ext cx="1447809" cy="1046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21B6-DD75-4672-BD27-53F07AA4A6F7}">
      <dsp:nvSpPr>
        <dsp:cNvPr id="0" name=""/>
        <dsp:cNvSpPr/>
      </dsp:nvSpPr>
      <dsp:spPr>
        <a:xfrm>
          <a:off x="2774887" y="2150175"/>
          <a:ext cx="4199386" cy="2410358"/>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t>Noncredit</a:t>
          </a:r>
        </a:p>
      </dsp:txBody>
      <dsp:txXfrm>
        <a:off x="3389873" y="2503164"/>
        <a:ext cx="2969414" cy="1704380"/>
      </dsp:txXfrm>
    </dsp:sp>
    <dsp:sp modelId="{3B96DC33-DF19-4310-A072-70F8F2965F4F}">
      <dsp:nvSpPr>
        <dsp:cNvPr id="0" name=""/>
        <dsp:cNvSpPr/>
      </dsp:nvSpPr>
      <dsp:spPr>
        <a:xfrm>
          <a:off x="3430857" y="694977"/>
          <a:ext cx="2528509" cy="171780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none" kern="1200" dirty="0"/>
            <a:t>Certificate of Competency</a:t>
          </a:r>
        </a:p>
        <a:p>
          <a:pPr marL="0" lvl="0" indent="0" algn="ctr" defTabSz="889000">
            <a:lnSpc>
              <a:spcPct val="90000"/>
            </a:lnSpc>
            <a:spcBef>
              <a:spcPct val="0"/>
            </a:spcBef>
            <a:spcAft>
              <a:spcPct val="35000"/>
            </a:spcAft>
            <a:buNone/>
          </a:pPr>
          <a:r>
            <a:rPr lang="en-US" sz="2000" b="1" u="none" kern="1200" dirty="0"/>
            <a:t>(T5, §55155)</a:t>
          </a:r>
          <a:endParaRPr lang="en-US" sz="2000" b="1" u="sng" kern="1200" dirty="0"/>
        </a:p>
      </dsp:txBody>
      <dsp:txXfrm>
        <a:off x="3801149" y="946544"/>
        <a:ext cx="1787925" cy="1214673"/>
      </dsp:txXfrm>
    </dsp:sp>
    <dsp:sp modelId="{D77D93E8-67C1-4791-82AC-BD204D6A1F9E}">
      <dsp:nvSpPr>
        <dsp:cNvPr id="0" name=""/>
        <dsp:cNvSpPr/>
      </dsp:nvSpPr>
      <dsp:spPr>
        <a:xfrm>
          <a:off x="5830198" y="3614034"/>
          <a:ext cx="2603817" cy="171780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none" kern="1200" dirty="0"/>
            <a:t>Certificate of Completion</a:t>
          </a:r>
        </a:p>
        <a:p>
          <a:pPr marL="0" lvl="0" indent="0" algn="ctr" defTabSz="889000">
            <a:lnSpc>
              <a:spcPct val="90000"/>
            </a:lnSpc>
            <a:spcBef>
              <a:spcPct val="0"/>
            </a:spcBef>
            <a:spcAft>
              <a:spcPct val="35000"/>
            </a:spcAft>
            <a:buNone/>
          </a:pPr>
          <a:r>
            <a:rPr lang="en-US" sz="2000" b="1" u="none" kern="1200" dirty="0"/>
            <a:t>(T5, §55155) </a:t>
          </a:r>
        </a:p>
      </dsp:txBody>
      <dsp:txXfrm>
        <a:off x="6211518" y="3865601"/>
        <a:ext cx="1841177" cy="1214673"/>
      </dsp:txXfrm>
    </dsp:sp>
    <dsp:sp modelId="{F49CBBA5-99FD-465E-90A9-A9DB17DD0E4C}">
      <dsp:nvSpPr>
        <dsp:cNvPr id="0" name=""/>
        <dsp:cNvSpPr/>
      </dsp:nvSpPr>
      <dsp:spPr>
        <a:xfrm>
          <a:off x="1457439" y="3515683"/>
          <a:ext cx="2615258" cy="171780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Adult High School Diploma </a:t>
          </a:r>
        </a:p>
        <a:p>
          <a:pPr marL="0" lvl="0" indent="0" algn="ctr" defTabSz="889000">
            <a:lnSpc>
              <a:spcPct val="90000"/>
            </a:lnSpc>
            <a:spcBef>
              <a:spcPct val="0"/>
            </a:spcBef>
            <a:spcAft>
              <a:spcPct val="35000"/>
            </a:spcAft>
            <a:buNone/>
          </a:pPr>
          <a:r>
            <a:rPr lang="en-US" sz="2000" b="1" u="none" kern="1200" dirty="0"/>
            <a:t>(T5, §55154)</a:t>
          </a:r>
          <a:r>
            <a:rPr lang="en-US" sz="2000" b="1" kern="1200" dirty="0"/>
            <a:t> </a:t>
          </a:r>
        </a:p>
      </dsp:txBody>
      <dsp:txXfrm>
        <a:off x="1840435" y="3767250"/>
        <a:ext cx="1849266" cy="121467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29.445"/>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93 0,'28'0'281,"0"0"-249,0 0-17,1-28 48,-1 28-16,0 0-1,0 0-30,0 0 47,1 0-48,-1 0 1,0 0 15,0 0 16,1 0-16,-1 0-15,0 0-1,0 0 48,-28-28-47,28 28 15,1 0 0,27 0-15,-28 0-1,1 0 17,-1 0-17,0 0-15,0 0 31,0 0-15,1 0 0,-1 0 15,0-29-15,0 29 140,1 0 16,-1 0-32,0 0-93,0 0-16,0 0-15,1 0 0,-1 0 46,0 0-15,0 0-31,1 0-1,-1 29 17,0-29 61,0 0-77,0 0 31,1 0 0,-1 0-32,0 0 1,0 0 62,1 0-31,-1 0 15,0 0-30,0 0-17,0 0 48,1 0-32,-1 0 0,0 0 16,0 0 0,1 0-16,-1 0 63,0 0 31,0 0 375,0 0-406,1 0-79,-1 0 1,0 0 15,0 0 1,1 0 280,-1 0-265,0 0-16,0 28 47</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37.413"/>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0 116 0,'0'-28'234,"28"28"-187,0 0 0,1 0-47,-1 0 31,0 0-15,0 0 0,0 0-1,1 0 32,-1 0-31,0 0 31,0 0-32,1 0 16,-1 0-15,0 0 15,0 0 1,0 0-17,1 0 16,-1 0 16,0 0-15,0 0-32,1 0 62,-1 0-15,0 0-16,0 0-15,0 0 15,1 0 0,-1 0-15,0 0 15,0 0 0,1 0 1,-1-28-32,0 28 62,0 0-15,0 0-16,1 0-31,-1 0 32,0 0-17,29 0 48,-29 0-32,-28-28-31,28 28 47,0 0 0,0 0-47,-28-29 31,29 29 0,-1 0 32,0 0-1,0 0-31,1 0-15,-1 0 0,0 0 31,0 0 15,0 0 32,1 0-63,-1 0 32,0 0-17,0 0 17,1 0-32,-1 0 47,0 0-15,0 0-48,0 29 48,1-29-16,-1 0 78,0 0-78,0 0 1171,1 0-1061,-1 0-110,0 0-32,0 0 345,0 0-235,1 0 31,-1 0-125,0 0 0</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42.99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284-1 0,'-29'0'329,"1"0"-283,0 0-30,0 0 234,0 0-172,-1 0-47,1 0 79,0 0-79,0 0 0,-1 0 16</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46.03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423-1 0,'-28'0'218,"0"0"-202,0 0 15,0 0-15,-1 28-1,-27-28 1,28 0 31,-1 0-31,1 0 15,0 0-16,0 0 1,0 0 15,-1 0-15,1 0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3/18/2019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ovt.westlaw.com/calregs/Document/I83E8E9A0B6CB11DFB199EEE3FF08959C?originationContext=Search+Result&amp;listSource=Search&amp;viewType=FullText&amp;navigationPath=Search/v3/search/results/navigation/i0ad600240000015b8c8b32b9fe3bcb75?startIndex=1&amp;Nav=REGULATION_PUBLICVIEW&amp;contextData=(sc.Default)&amp;rank=1&amp;list=REGULATION_PUBLICVIEW&amp;transitionType=SearchItem&amp;contextData=(sc.Search)&amp;t_T1=5&amp;t_T2=55002&amp;t_S1=CA+ADC+s#termNavTop"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govt.westlaw.com/calregs/Document/IA9719B60D48411DEBC02831C6D6C108E?viewType=FullText&amp;listSource=Search&amp;list=REGULATION_PUBLICVIEW&amp;rank=2&amp;grading=na&amp;originationContext=previousnextdocument&amp;transitionType=SearchItem&amp;contextData=(sc.Default)&amp;navigationPath=Search/v3/search/results/navigation/i0ad600240000015b8c8b32b9fe3bcb75?Nav=REGULATION_PUBLICVIEW&amp;fragmentIdentifier=IA9719B60D48411DEBC02831C6D6C108E&amp;startIndex=1&amp;contextData=(sc.Default)&amp;transitionType=SearchItem&amp;t_T1=5&amp;t_T2=55002&amp;t_S1=CA+ADC+s#firstTer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Craig</a:t>
            </a:r>
          </a:p>
        </p:txBody>
      </p:sp>
    </p:spTree>
    <p:extLst>
      <p:ext uri="{BB962C8B-B14F-4D97-AF65-F5344CB8AC3E}">
        <p14:creationId xmlns:p14="http://schemas.microsoft.com/office/powerpoint/2010/main" val="407731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271baba5c_5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271baba5c_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3832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31</a:t>
            </a:fld>
            <a:endParaRPr lang="en-US" dirty="0"/>
          </a:p>
        </p:txBody>
      </p:sp>
    </p:spTree>
    <p:extLst>
      <p:ext uri="{BB962C8B-B14F-4D97-AF65-F5344CB8AC3E}">
        <p14:creationId xmlns:p14="http://schemas.microsoft.com/office/powerpoint/2010/main" val="223524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49</a:t>
            </a:fld>
            <a:endParaRPr lang="en-US" dirty="0"/>
          </a:p>
        </p:txBody>
      </p:sp>
    </p:spTree>
    <p:extLst>
      <p:ext uri="{BB962C8B-B14F-4D97-AF65-F5344CB8AC3E}">
        <p14:creationId xmlns:p14="http://schemas.microsoft.com/office/powerpoint/2010/main" val="110895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50</a:t>
            </a:fld>
            <a:endParaRPr lang="en-US" dirty="0"/>
          </a:p>
        </p:txBody>
      </p:sp>
    </p:spTree>
    <p:extLst>
      <p:ext uri="{BB962C8B-B14F-4D97-AF65-F5344CB8AC3E}">
        <p14:creationId xmlns:p14="http://schemas.microsoft.com/office/powerpoint/2010/main" val="424547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Noncredit</a:t>
            </a:r>
            <a:r>
              <a:rPr lang="en-US" baseline="0" dirty="0"/>
              <a:t> course categories that are eligible for State apportionment, per EDC section 84757 (9 categories defined in EDC; 10</a:t>
            </a:r>
            <a:r>
              <a:rPr lang="en-US" baseline="30000" dirty="0"/>
              <a:t>th</a:t>
            </a:r>
            <a:r>
              <a:rPr lang="en-US" baseline="0" dirty="0"/>
              <a:t> category (workforce preparation) defined in Title 5 section 55151)</a:t>
            </a:r>
          </a:p>
          <a:p>
            <a:pPr marL="171450" indent="-171450">
              <a:buFontTx/>
              <a:buChar char="-"/>
            </a:pPr>
            <a:r>
              <a:rPr lang="en-US" baseline="0" dirty="0"/>
              <a:t>Underlined categories are CDCP enhanced funding (EDC 84760.5(b); Title 5 section 55151 – CDCP) </a:t>
            </a:r>
          </a:p>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52</a:t>
            </a:fld>
            <a:endParaRPr lang="en-US" dirty="0"/>
          </a:p>
        </p:txBody>
      </p:sp>
    </p:spTree>
    <p:extLst>
      <p:ext uri="{BB962C8B-B14F-4D97-AF65-F5344CB8AC3E}">
        <p14:creationId xmlns:p14="http://schemas.microsoft.com/office/powerpoint/2010/main" val="208097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In order to be eligible to be claimed for state apportionment, a noncredit course must be approved pursuant to sections 55002 and 55150 and fall into one of the following statutory categories:</a:t>
            </a:r>
          </a:p>
          <a:p>
            <a:r>
              <a:rPr lang="en-US" dirty="0"/>
              <a:t>(1) elementary and secondary basic skills courses and other courses such as remedial academic courses in reading, mathematics, and language arts;</a:t>
            </a:r>
          </a:p>
          <a:p>
            <a:r>
              <a:rPr lang="en-US" dirty="0"/>
              <a:t>(2) courses in English as a second language, including vocational English as a second Language;</a:t>
            </a:r>
          </a:p>
          <a:p>
            <a:r>
              <a:rPr lang="en-US" dirty="0"/>
              <a:t>(3) short-term vocational courses and programs with high employment potential;</a:t>
            </a:r>
          </a:p>
          <a:p>
            <a:r>
              <a:rPr lang="en-US" dirty="0"/>
              <a:t>(4) workforce preparation courses in the basic skills of speaking, listening, reading, writing, mathematics, decisionmaking, problem solving skills, and other courses required for preparation to participate in job-specific technical training;</a:t>
            </a:r>
          </a:p>
          <a:p>
            <a:r>
              <a:rPr lang="en-US" dirty="0"/>
              <a:t>(5) courses in citizenship for immigrants;</a:t>
            </a:r>
          </a:p>
          <a:p>
            <a:r>
              <a:rPr lang="en-US" dirty="0"/>
              <a:t>(6) parenting, including parent cooperative preschools, courses in child growth and development and parent-child relationships;</a:t>
            </a:r>
          </a:p>
          <a:p>
            <a:r>
              <a:rPr lang="en-US" dirty="0"/>
              <a:t>(7) courses and programs for persons with substantial disabilities;</a:t>
            </a:r>
          </a:p>
          <a:p>
            <a:r>
              <a:rPr lang="en-US" dirty="0"/>
              <a:t>(8) courses and programs for older adults;</a:t>
            </a:r>
          </a:p>
          <a:p>
            <a:r>
              <a:rPr lang="en-US" dirty="0"/>
              <a:t>(9) courses and programs in home economics; and</a:t>
            </a:r>
          </a:p>
          <a:p>
            <a:r>
              <a:rPr lang="en-US" dirty="0"/>
              <a:t>(10) courses in health and safety education.</a:t>
            </a:r>
          </a:p>
          <a:p>
            <a:r>
              <a:rPr lang="en-US" dirty="0"/>
              <a:t>(b) The provisions of sections 58050, 58051, 58051.5, 58130 and related provisions of this chapter also apply in determining whether a noncredit course is eligible for funding.</a:t>
            </a:r>
          </a:p>
          <a:p>
            <a:r>
              <a:rPr lang="en-US" dirty="0"/>
              <a:t>(c) In order to be eligible for enhanced funding pursuant to Education Code sections 84750.5 and 84760.5, a career development or college preparation noncredit course must be part of a program or sequence of courses approved by the Chancellor pursuant to section 55151.</a:t>
            </a:r>
          </a:p>
          <a:p>
            <a:r>
              <a:rPr lang="en-US" dirty="0"/>
              <a:t>(d) Courses of the type described in section 55151 may not be claimed for enhanced funding if they are not part of a program or sequence of courses which is approved by the Chancellor pursuant to that section, but such courses may continue to be offered and be claimed for basic noncredit funding, provided that each individual course has been approved by the Chancellor pursuant to section 55150 and falls into one of the categories described in subdivision (a).</a:t>
            </a:r>
          </a:p>
          <a:p>
            <a:r>
              <a:rPr lang="en-US" dirty="0"/>
              <a:t>Note: Authority cited: Sections 66700, 70901, 78401 and 84760.5, Education Code. Reference: Sections 70901, 84500, 84750.5, 84757 and 84760.5, Education Code.</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53</a:t>
            </a:fld>
            <a:endParaRPr lang="en-US" dirty="0"/>
          </a:p>
        </p:txBody>
      </p:sp>
    </p:spTree>
    <p:extLst>
      <p:ext uri="{BB962C8B-B14F-4D97-AF65-F5344CB8AC3E}">
        <p14:creationId xmlns:p14="http://schemas.microsoft.com/office/powerpoint/2010/main" val="333040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CCR § 55002</a:t>
            </a:r>
          </a:p>
          <a:p>
            <a:r>
              <a:rPr lang="en-US" b="1" dirty="0"/>
              <a:t>§ 55002. Standards and Criteria for Courses.</a:t>
            </a:r>
          </a:p>
          <a:p>
            <a:endParaRPr lang="en-US" dirty="0"/>
          </a:p>
          <a:p>
            <a:r>
              <a:rPr lang="en-US" b="1" dirty="0"/>
              <a:t>(c) Noncredit Course. </a:t>
            </a:r>
            <a:r>
              <a:rPr lang="en-US" dirty="0"/>
              <a:t>A noncredit course is a course which, at a minimum, is recommended by the college and/or district curriculum committee (the committee described and established under subdivision (a)(1) of this section) and approved by the district governing board as a course meeting the needs of enrolled students.</a:t>
            </a:r>
          </a:p>
          <a:p>
            <a:endParaRPr lang="en-US" dirty="0"/>
          </a:p>
          <a:p>
            <a:r>
              <a:rPr lang="en-US" dirty="0"/>
              <a:t>(1) Standards for Approval. The college and/or district curriculum committee shall recommend approval of the course if the course treats subject matter and uses resource materials, teaching methods, and standards of attendance and achievement that the committee deems appropriate for the enrolled students. In order to be eligible for state apportionment, such courses must be approved by the Chancellor pursuant to article 2 (commencing with section 55150) of subchapter 2 of this chapter and satisfy the requirements of section 58160 and other applicable provisions of chapter 9 (commencing with section 58000) of this division.</a:t>
            </a:r>
          </a:p>
          <a:p>
            <a:endParaRPr lang="en-US" dirty="0"/>
          </a:p>
          <a:p>
            <a:r>
              <a:rPr lang="en-US" dirty="0"/>
              <a:t>(2) Course Outline of Record. The course is described in a course outline of record that shall be maintained in the official college files and made available to each instructor. The course outline of record shall specify the number of contact hours normally required for a student to complete the course, the catalog description, the objectives, contents in terms of a specific body of knowledge, instructional methodology, examples of assignments and/or activities, and methods of evaluation for determining whether the stated objectives have been met.</a:t>
            </a:r>
          </a:p>
          <a:p>
            <a:endParaRPr lang="en-US" dirty="0"/>
          </a:p>
          <a:p>
            <a:r>
              <a:rPr lang="en-US" dirty="0"/>
              <a:t>(3) Conduct of Course. All sections of the course are to be taught by a qualified instructor in accordance with the set of objectives and other specifications defined in the course outline of record.</a:t>
            </a:r>
          </a:p>
          <a:p>
            <a:endParaRPr lang="en-US" dirty="0"/>
          </a:p>
          <a:p>
            <a:r>
              <a:rPr lang="en-US" dirty="0"/>
              <a:t>(4) Repetition. Repeated enrollment is allowed only in accordance with provisions of section 58161.</a:t>
            </a:r>
          </a:p>
          <a:p>
            <a:endParaRPr lang="en-US" dirty="0"/>
          </a:p>
          <a:p>
            <a:r>
              <a:rPr lang="en-US" dirty="0"/>
              <a:t>Note: Authority cited: Sections 66700 and 70901, Education Code. Reference: Section 70901, Education Code.</a:t>
            </a:r>
          </a:p>
          <a:p>
            <a:r>
              <a:rPr lang="en-US" dirty="0"/>
              <a:t>HISTORY</a:t>
            </a:r>
          </a:p>
          <a:p>
            <a:r>
              <a:rPr lang="en-US" dirty="0"/>
              <a:t>1. Amendment of subsection (a) filed 12-28-83; effective upon filing pursuant to Government Code section 11346.2(d) (Register 83, No. 53).</a:t>
            </a:r>
          </a:p>
          <a:p>
            <a:r>
              <a:rPr lang="en-US" dirty="0"/>
              <a:t>2. Amendment filed 5-18-84; effective thirtieth day thereafter (Register 84, No. 20).</a:t>
            </a:r>
          </a:p>
          <a:p>
            <a:r>
              <a:rPr lang="en-US" dirty="0"/>
              <a:t>3. </a:t>
            </a:r>
            <a:r>
              <a:rPr lang="en-US" dirty="0" err="1"/>
              <a:t>Repealer</a:t>
            </a:r>
            <a:r>
              <a:rPr lang="en-US" dirty="0"/>
              <a:t> and new section filed 10-7-88; operative 11-6-88 (Register 88, No. 42).</a:t>
            </a:r>
          </a:p>
          <a:p>
            <a:r>
              <a:rPr lang="en-US" dirty="0"/>
              <a:t>4. Amendment filed 3-4-91 by Board of Governors of California Community Colleges with the Secretary of State; operative 4-5-91 (Register 91, No. 23). Submitted to OAL for printing only pursuant to Education Code Section 70901.5(b).</a:t>
            </a:r>
          </a:p>
          <a:p>
            <a:r>
              <a:rPr lang="en-US" dirty="0"/>
              <a:t>5. Amendment filed 10-25-91; operative 11-24-91 (Register 92, No. 7).</a:t>
            </a:r>
          </a:p>
          <a:p>
            <a:r>
              <a:rPr lang="en-US" dirty="0"/>
              <a:t>6. Amendment filed 10-5-93; operative 11-4-93. Submitted to OAL for printing only pursuant to Education Code section 70901.5(b) (Register 93, No. 42).</a:t>
            </a:r>
          </a:p>
          <a:p>
            <a:r>
              <a:rPr lang="en-US" dirty="0"/>
              <a:t>7. Editorial correction of History 4 (Register 95, No. 20).</a:t>
            </a:r>
          </a:p>
          <a:p>
            <a:r>
              <a:rPr lang="en-US" dirty="0"/>
              <a:t>8. Amendment filed 3-15-2006; operative 4-14-2006. Submitted to OAL for printing only pursuant to Education Code section 70901.5 (Register 2006, No. 17).</a:t>
            </a:r>
          </a:p>
          <a:p>
            <a:r>
              <a:rPr lang="en-US" dirty="0"/>
              <a:t>9. Amendment of subsection (c)(1) filed 1-17-2007; operative 1-17-2007. Submitted to OAL for printing only pursuant to Education Code section 70901.5 (Register 2007, No. 8).</a:t>
            </a:r>
          </a:p>
          <a:p>
            <a:r>
              <a:rPr lang="en-US" dirty="0"/>
              <a:t>10. Amendment of section heading and section filed 7-17-2007; operative 8-16-2007. Submitted to OAL for printing only pursuant to Education Code section 70901.5 (Register 2007, No. 35).</a:t>
            </a:r>
          </a:p>
          <a:p>
            <a:r>
              <a:rPr lang="en-US" dirty="0"/>
              <a:t>11. Amendment of subsections (a)(5) and (b)(5) filed 5-16-2008; operative 6-15-2008. Submitted to OAL for printing only pursuant to Education Code section 70901.5 (Register 2008, No. 21).</a:t>
            </a:r>
          </a:p>
          <a:p>
            <a:r>
              <a:rPr lang="en-US" dirty="0"/>
              <a:t>This database is current through 4/7/17 Register 2017, No. 14</a:t>
            </a:r>
          </a:p>
          <a:p>
            <a:r>
              <a:rPr lang="en-US" dirty="0"/>
              <a:t>5 CCR § 55002, </a:t>
            </a:r>
            <a:r>
              <a:rPr lang="en-US" dirty="0">
                <a:hlinkClick r:id="rId3"/>
              </a:rPr>
              <a:t>Previous Term</a:t>
            </a:r>
            <a:r>
              <a:rPr lang="en-US" dirty="0"/>
              <a:t>5 CA ADC § 55002</a:t>
            </a:r>
            <a:r>
              <a:rPr lang="en-US" dirty="0">
                <a:hlinkClick r:id="rId4"/>
              </a:rPr>
              <a:t>Next Term</a:t>
            </a:r>
            <a:endParaRPr lang="en-US" dirty="0"/>
          </a:p>
          <a:p>
            <a:r>
              <a:rPr lang="en-US" dirty="0"/>
              <a:t>End of Document</a:t>
            </a:r>
          </a:p>
        </p:txBody>
      </p:sp>
      <p:sp>
        <p:nvSpPr>
          <p:cNvPr id="4" name="Slide Number Placeholder 3"/>
          <p:cNvSpPr>
            <a:spLocks noGrp="1"/>
          </p:cNvSpPr>
          <p:nvPr>
            <p:ph type="sldNum" sz="quarter" idx="10"/>
          </p:nvPr>
        </p:nvSpPr>
        <p:spPr/>
        <p:txBody>
          <a:bodyPr/>
          <a:lstStyle/>
          <a:p>
            <a:fld id="{05F43395-C473-4D7D-AE72-9FE04ADC6358}" type="slidenum">
              <a:rPr lang="en-US" smtClean="0"/>
              <a:t>54</a:t>
            </a:fld>
            <a:endParaRPr lang="en-US"/>
          </a:p>
        </p:txBody>
      </p:sp>
    </p:spTree>
    <p:extLst>
      <p:ext uri="{BB962C8B-B14F-4D97-AF65-F5344CB8AC3E}">
        <p14:creationId xmlns:p14="http://schemas.microsoft.com/office/powerpoint/2010/main" val="3299803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5 CCR § 55150</a:t>
            </a:r>
          </a:p>
          <a:p>
            <a:r>
              <a:rPr lang="en-US" sz="1200" b="1" kern="1200" dirty="0">
                <a:solidFill>
                  <a:schemeClr val="tx1"/>
                </a:solidFill>
                <a:effectLst/>
                <a:latin typeface="+mn-lt"/>
                <a:ea typeface="+mn-ea"/>
                <a:cs typeface="+mn-cs"/>
              </a:rPr>
              <a:t>§ 55150. Approval of Noncredit Courses and Programs.</a:t>
            </a:r>
          </a:p>
          <a:p>
            <a:r>
              <a:rPr lang="en-US" sz="1200" kern="1200" dirty="0">
                <a:solidFill>
                  <a:schemeClr val="tx1"/>
                </a:solidFill>
                <a:effectLst/>
                <a:latin typeface="+mn-lt"/>
                <a:ea typeface="+mn-ea"/>
                <a:cs typeface="+mn-cs"/>
              </a:rPr>
              <a:t>(a) All noncredit courses shall be approved by the Chancellor in accordance with this article on forms provided by the Chancellor. Failure to comply with the provisions of this article may result in termination of approval.</a:t>
            </a:r>
          </a:p>
          <a:p>
            <a:r>
              <a:rPr lang="en-US" sz="1200" kern="1200" dirty="0">
                <a:solidFill>
                  <a:schemeClr val="tx1"/>
                </a:solidFill>
                <a:effectLst/>
                <a:latin typeface="+mn-lt"/>
                <a:ea typeface="+mn-ea"/>
                <a:cs typeface="+mn-cs"/>
              </a:rPr>
              <a:t>(b) Course outlines of record for all noncredit courses prepared in accordance with subdivision (c) of section 55002 shall be on file in the community college offering the course.</a:t>
            </a:r>
          </a:p>
          <a:p>
            <a:r>
              <a:rPr lang="en-US" sz="1200" kern="1200" dirty="0">
                <a:solidFill>
                  <a:schemeClr val="tx1"/>
                </a:solidFill>
                <a:effectLst/>
                <a:latin typeface="+mn-lt"/>
                <a:ea typeface="+mn-ea"/>
                <a:cs typeface="+mn-cs"/>
              </a:rPr>
              <a:t>(c) Authorities of each community college maintaining noncredit courses shall keep such current records and reports as may be required by the Chancellor.</a:t>
            </a:r>
          </a:p>
          <a:p>
            <a:r>
              <a:rPr lang="en-US" sz="1200" kern="1200" dirty="0">
                <a:solidFill>
                  <a:schemeClr val="tx1"/>
                </a:solidFill>
                <a:effectLst/>
                <a:latin typeface="+mn-lt"/>
                <a:ea typeface="+mn-ea"/>
                <a:cs typeface="+mn-cs"/>
              </a:rPr>
              <a:t>(d) The following noncredit educational programs shall be approved by the Chancellor:</a:t>
            </a:r>
          </a:p>
          <a:p>
            <a:r>
              <a:rPr lang="en-US" sz="1200" kern="1200" dirty="0">
                <a:solidFill>
                  <a:schemeClr val="tx1"/>
                </a:solidFill>
                <a:effectLst/>
                <a:latin typeface="+mn-lt"/>
                <a:ea typeface="+mn-ea"/>
                <a:cs typeface="+mn-cs"/>
              </a:rPr>
              <a:t>(1) Noncredit educational programs that qualify for enhanced funding;</a:t>
            </a:r>
          </a:p>
          <a:p>
            <a:r>
              <a:rPr lang="en-US" sz="1200" kern="1200" dirty="0">
                <a:solidFill>
                  <a:schemeClr val="tx1"/>
                </a:solidFill>
                <a:effectLst/>
                <a:latin typeface="+mn-lt"/>
                <a:ea typeface="+mn-ea"/>
                <a:cs typeface="+mn-cs"/>
              </a:rPr>
              <a:t>(2) Adult high school diploma programs as specified in section 55154; and</a:t>
            </a:r>
          </a:p>
          <a:p>
            <a:r>
              <a:rPr lang="en-US" sz="1200" kern="1200" dirty="0">
                <a:solidFill>
                  <a:schemeClr val="tx1"/>
                </a:solidFill>
                <a:effectLst/>
                <a:latin typeface="+mn-lt"/>
                <a:ea typeface="+mn-ea"/>
                <a:cs typeface="+mn-cs"/>
              </a:rPr>
              <a:t>(3) Those noncredit educational programs that are otherwise required by law to be approved by the Chancellor.</a:t>
            </a:r>
          </a:p>
          <a:p>
            <a:r>
              <a:rPr lang="en-US" sz="1200" kern="1200" dirty="0">
                <a:solidFill>
                  <a:schemeClr val="tx1"/>
                </a:solidFill>
                <a:effectLst/>
                <a:latin typeface="+mn-lt"/>
                <a:ea typeface="+mn-ea"/>
                <a:cs typeface="+mn-cs"/>
              </a:rPr>
              <a:t>(e) Noncredit educational programs requiring approval of the Chancellor shall be approved by the Chancellor in accordance with this article and on forms provided by the Chancellor.</a:t>
            </a:r>
          </a:p>
          <a:p>
            <a:r>
              <a:rPr lang="en-US" sz="1200" kern="1200" dirty="0">
                <a:solidFill>
                  <a:schemeClr val="tx1"/>
                </a:solidFill>
                <a:effectLst/>
                <a:latin typeface="+mn-lt"/>
                <a:ea typeface="+mn-ea"/>
                <a:cs typeface="+mn-cs"/>
              </a:rPr>
              <a:t>Approval of a noncredit educational program is effective until either:</a:t>
            </a:r>
          </a:p>
          <a:p>
            <a:r>
              <a:rPr lang="en-US" sz="1200" kern="1200" dirty="0">
                <a:solidFill>
                  <a:schemeClr val="tx1"/>
                </a:solidFill>
                <a:effectLst/>
                <a:latin typeface="+mn-lt"/>
                <a:ea typeface="+mn-ea"/>
                <a:cs typeface="+mn-cs"/>
              </a:rPr>
              <a:t>(1) The noncredit educational program or implementation of the noncredit educational program is discontinued or modified in any substantial way; or</a:t>
            </a:r>
          </a:p>
          <a:p>
            <a:r>
              <a:rPr lang="en-US" sz="1200" kern="1200" dirty="0">
                <a:solidFill>
                  <a:schemeClr val="tx1"/>
                </a:solidFill>
                <a:effectLst/>
                <a:latin typeface="+mn-lt"/>
                <a:ea typeface="+mn-ea"/>
                <a:cs typeface="+mn-cs"/>
              </a:rPr>
              <a:t>(2) The Chancellor evaluates the noncredit educational program after its approval on the basis of factors listed in sections 55151 or 55154, as applicable. If the Chancellor determines that the noncredit educational program should no longer be offered based on the evaluation, the Chancellor may terminate the approval and determine the effective date of termination.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56</a:t>
            </a:fld>
            <a:endParaRPr lang="en-US"/>
          </a:p>
        </p:txBody>
      </p:sp>
    </p:spTree>
    <p:extLst>
      <p:ext uri="{BB962C8B-B14F-4D97-AF65-F5344CB8AC3E}">
        <p14:creationId xmlns:p14="http://schemas.microsoft.com/office/powerpoint/2010/main" val="952815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Noncredit</a:t>
            </a:r>
            <a:r>
              <a:rPr lang="en-US" baseline="0" dirty="0"/>
              <a:t> Programs, Title 5 section 55155</a:t>
            </a:r>
            <a:endParaRPr lang="en-US" dirty="0"/>
          </a:p>
          <a:p>
            <a:r>
              <a:rPr lang="en-US" dirty="0"/>
              <a:t>- Underlined programs</a:t>
            </a:r>
            <a:r>
              <a:rPr lang="en-US" baseline="0" dirty="0"/>
              <a:t> are CDCP (EDC 84760.5; Title 5 section 55151) </a:t>
            </a:r>
          </a:p>
          <a:p>
            <a:r>
              <a:rPr lang="en-US" baseline="0" dirty="0"/>
              <a:t>- AHSD, see Title 5 section 55154</a:t>
            </a:r>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57</a:t>
            </a:fld>
            <a:endParaRPr lang="en-US" dirty="0"/>
          </a:p>
        </p:txBody>
      </p:sp>
    </p:spTree>
    <p:extLst>
      <p:ext uri="{BB962C8B-B14F-4D97-AF65-F5344CB8AC3E}">
        <p14:creationId xmlns:p14="http://schemas.microsoft.com/office/powerpoint/2010/main" val="48527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55155. Noncredit Certificates.</a:t>
            </a:r>
          </a:p>
          <a:p>
            <a:r>
              <a:rPr lang="en-US" sz="1200" kern="1200" dirty="0">
                <a:solidFill>
                  <a:schemeClr val="tx1"/>
                </a:solidFill>
                <a:effectLst/>
                <a:latin typeface="+mn-lt"/>
                <a:ea typeface="+mn-ea"/>
                <a:cs typeface="+mn-cs"/>
              </a:rPr>
              <a:t>(a) Any noncredit educational program leading to a certificate must be approved by the college curriculum committee and the district governing board.</a:t>
            </a:r>
          </a:p>
          <a:p>
            <a:r>
              <a:rPr lang="en-US" sz="1200" kern="1200" dirty="0">
                <a:solidFill>
                  <a:schemeClr val="tx1"/>
                </a:solidFill>
                <a:effectLst/>
                <a:latin typeface="+mn-lt"/>
                <a:ea typeface="+mn-ea"/>
                <a:cs typeface="+mn-cs"/>
              </a:rPr>
              <a:t>(b) All noncredit educational programs leading to a noncredit certificate of completion or certificate of competency must be approved by the Chancellor pursuant to section 55151.</a:t>
            </a:r>
          </a:p>
          <a:p>
            <a:r>
              <a:rPr lang="en-US" sz="1200" kern="1200" dirty="0">
                <a:solidFill>
                  <a:schemeClr val="tx1"/>
                </a:solidFill>
                <a:effectLst/>
                <a:latin typeface="+mn-lt"/>
                <a:ea typeface="+mn-ea"/>
                <a:cs typeface="+mn-cs"/>
              </a:rPr>
              <a:t>(c) If a district does not seek enhanced funding for a noncredit educational program, or it does not qualify for enhanced funding pursuant to section 55151, a noncredit educational program leading to a certificate may be established by the district without approval by the Chancellor except as required in section 55154. A district may award a certificate to a student completing a noncredit educational program, but may not designate or refer to it as a certificate of completion or a certificate of competency in a recognized career field pursuant to section 55151.</a:t>
            </a:r>
          </a:p>
          <a:p>
            <a:r>
              <a:rPr lang="en-US" sz="1200" kern="1200" dirty="0">
                <a:solidFill>
                  <a:schemeClr val="tx1"/>
                </a:solidFill>
                <a:effectLst/>
                <a:latin typeface="+mn-lt"/>
                <a:ea typeface="+mn-ea"/>
                <a:cs typeface="+mn-cs"/>
              </a:rPr>
              <a:t>(d) A certificate awarded to a student completing a noncredit educational program may not be referred to as a certificate of achievement regardless of its length or whether it has been approved by the Chancellor.</a:t>
            </a:r>
          </a:p>
          <a:p>
            <a:r>
              <a:rPr lang="en-US" sz="1200" kern="1200" dirty="0">
                <a:solidFill>
                  <a:schemeClr val="tx1"/>
                </a:solidFill>
                <a:effectLst/>
                <a:latin typeface="+mn-lt"/>
                <a:ea typeface="+mn-ea"/>
                <a:cs typeface="+mn-cs"/>
              </a:rPr>
              <a:t>(e) A description of each approved noncredit educational program shall be included in the college catalog.</a:t>
            </a:r>
          </a:p>
          <a:p>
            <a:r>
              <a:rPr lang="en-US" sz="1200" kern="1200" dirty="0">
                <a:solidFill>
                  <a:schemeClr val="tx1"/>
                </a:solidFill>
                <a:effectLst/>
                <a:latin typeface="+mn-lt"/>
                <a:ea typeface="+mn-ea"/>
                <a:cs typeface="+mn-cs"/>
              </a:rPr>
              <a:t>(f) Provisions of this section regarding the naming or designation of certificates shall become effective for the Fall 2008 term.</a:t>
            </a:r>
          </a:p>
          <a:p>
            <a:r>
              <a:rPr lang="en-US" sz="1200" kern="1200" dirty="0">
                <a:solidFill>
                  <a:schemeClr val="tx1"/>
                </a:solidFill>
                <a:effectLst/>
                <a:latin typeface="+mn-lt"/>
                <a:ea typeface="+mn-ea"/>
                <a:cs typeface="+mn-cs"/>
              </a:rPr>
              <a:t>Note: Authority cited: Sections 66700 and 70901, Education Code. Reference: Sections 70901 and 70902, Education Code.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58</a:t>
            </a:fld>
            <a:endParaRPr lang="en-US"/>
          </a:p>
        </p:txBody>
      </p:sp>
    </p:spTree>
    <p:extLst>
      <p:ext uri="{BB962C8B-B14F-4D97-AF65-F5344CB8AC3E}">
        <p14:creationId xmlns:p14="http://schemas.microsoft.com/office/powerpoint/2010/main" val="261308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271baba5c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271baba5c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875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CDCP is also referred to as “Enhanced Funding” </a:t>
            </a:r>
          </a:p>
        </p:txBody>
      </p:sp>
      <p:sp>
        <p:nvSpPr>
          <p:cNvPr id="4" name="Slide Number Placeholder 3"/>
          <p:cNvSpPr>
            <a:spLocks noGrp="1"/>
          </p:cNvSpPr>
          <p:nvPr>
            <p:ph type="sldNum" sz="quarter" idx="10"/>
          </p:nvPr>
        </p:nvSpPr>
        <p:spPr/>
        <p:txBody>
          <a:bodyPr/>
          <a:lstStyle/>
          <a:p>
            <a:fld id="{05F43395-C473-4D7D-AE72-9FE04ADC6358}" type="slidenum">
              <a:rPr lang="en-US" smtClean="0"/>
              <a:t>59</a:t>
            </a:fld>
            <a:endParaRPr lang="en-US"/>
          </a:p>
        </p:txBody>
      </p:sp>
    </p:spTree>
    <p:extLst>
      <p:ext uri="{BB962C8B-B14F-4D97-AF65-F5344CB8AC3E}">
        <p14:creationId xmlns:p14="http://schemas.microsoft.com/office/powerpoint/2010/main" val="1247164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Code section</a:t>
            </a:r>
            <a:r>
              <a:rPr lang="en-US" baseline="0" dirty="0"/>
              <a:t> 84760.5 provides the fundamental framework for defining CDCP noncredit courses and classes that are eligible for enhanced funding.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Only courses subject to </a:t>
            </a:r>
            <a:r>
              <a:rPr lang="en-US" sz="1200" b="1" i="0" u="none" strike="noStrike" kern="1200" baseline="0" dirty="0">
                <a:solidFill>
                  <a:schemeClr val="tx1"/>
                </a:solidFill>
                <a:latin typeface="+mn-lt"/>
                <a:ea typeface="+mn-ea"/>
                <a:cs typeface="+mn-cs"/>
              </a:rPr>
              <a:t>subdivision (b) of 84760.5 </a:t>
            </a:r>
            <a:r>
              <a:rPr lang="en-US" sz="1200" b="0" i="0" u="none" strike="noStrike" kern="1200" baseline="0" dirty="0">
                <a:solidFill>
                  <a:schemeClr val="tx1"/>
                </a:solidFill>
                <a:latin typeface="+mn-lt"/>
                <a:ea typeface="+mn-ea"/>
                <a:cs typeface="+mn-cs"/>
              </a:rPr>
              <a:t>are eligible for enhanced funding, </a:t>
            </a:r>
            <a:r>
              <a:rPr lang="en-US" sz="1200" b="1" i="0" u="none" strike="noStrike" kern="1200" baseline="0" dirty="0">
                <a:solidFill>
                  <a:schemeClr val="tx1"/>
                </a:solidFill>
                <a:latin typeface="+mn-lt"/>
                <a:ea typeface="+mn-ea"/>
                <a:cs typeface="+mn-cs"/>
              </a:rPr>
              <a:t>which limits eligibility to the following: </a:t>
            </a:r>
          </a:p>
          <a:p>
            <a:r>
              <a:rPr lang="en-US" sz="1200" b="0" i="0" u="none" strike="noStrike" kern="1200" baseline="0" dirty="0">
                <a:solidFill>
                  <a:schemeClr val="tx1"/>
                </a:solidFill>
                <a:latin typeface="+mn-lt"/>
                <a:ea typeface="+mn-ea"/>
                <a:cs typeface="+mn-cs"/>
              </a:rPr>
              <a:t>- Classes and courses in </a:t>
            </a:r>
            <a:r>
              <a:rPr lang="en-US" sz="1200" b="1" i="0" u="none" strike="noStrike" kern="1200" baseline="0" dirty="0">
                <a:solidFill>
                  <a:schemeClr val="tx1"/>
                </a:solidFill>
                <a:latin typeface="+mn-lt"/>
                <a:ea typeface="+mn-ea"/>
                <a:cs typeface="+mn-cs"/>
              </a:rPr>
              <a:t>elementary and secondary basic skills; </a:t>
            </a:r>
          </a:p>
          <a:p>
            <a:r>
              <a:rPr lang="en-US" sz="1200" b="0" i="0" u="none" strike="noStrike" kern="1200" baseline="0" dirty="0">
                <a:solidFill>
                  <a:schemeClr val="tx1"/>
                </a:solidFill>
                <a:latin typeface="+mn-lt"/>
                <a:ea typeface="+mn-ea"/>
                <a:cs typeface="+mn-cs"/>
              </a:rPr>
              <a:t>- Classes and courses for students eligible for educational services in </a:t>
            </a:r>
            <a:r>
              <a:rPr lang="en-US" sz="1200" b="1" i="0" u="none" strike="noStrike" kern="1200" baseline="0" dirty="0">
                <a:solidFill>
                  <a:schemeClr val="tx1"/>
                </a:solidFill>
                <a:latin typeface="+mn-lt"/>
                <a:ea typeface="+mn-ea"/>
                <a:cs typeface="+mn-cs"/>
              </a:rPr>
              <a:t>workforce preparation </a:t>
            </a:r>
            <a:r>
              <a:rPr lang="en-US" sz="1200" b="0" i="0" u="none" strike="noStrike" kern="1200" baseline="0" dirty="0">
                <a:solidFill>
                  <a:schemeClr val="tx1"/>
                </a:solidFill>
                <a:latin typeface="+mn-lt"/>
                <a:ea typeface="+mn-ea"/>
                <a:cs typeface="+mn-cs"/>
              </a:rPr>
              <a:t>classes in the basic skills of speaking, listening, reading, writing, mathematics, decision-making and problem-solving skills that are necessary to participate in job-specific technical training;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Short-term vocational </a:t>
            </a:r>
            <a:r>
              <a:rPr lang="en-US" sz="1200" b="0" i="0" u="none" strike="noStrike" kern="1200" baseline="0" dirty="0">
                <a:solidFill>
                  <a:schemeClr val="tx1"/>
                </a:solidFill>
                <a:latin typeface="+mn-lt"/>
                <a:ea typeface="+mn-ea"/>
                <a:cs typeface="+mn-cs"/>
              </a:rPr>
              <a:t>programs with high employment potential, as determined by the California Community Colleges chancellor in consultation with the Employment Development Department utilizing job demand data provided by that department; and </a:t>
            </a:r>
          </a:p>
          <a:p>
            <a:r>
              <a:rPr lang="en-US" sz="1200" b="0" i="0" u="none" strike="noStrike" kern="1200" baseline="0" dirty="0">
                <a:solidFill>
                  <a:schemeClr val="tx1"/>
                </a:solidFill>
                <a:latin typeface="+mn-lt"/>
                <a:ea typeface="+mn-ea"/>
                <a:cs typeface="+mn-cs"/>
              </a:rPr>
              <a:t>- Classes and courses in </a:t>
            </a:r>
            <a:r>
              <a:rPr lang="en-US" sz="1200" b="1" i="0" u="none" strike="noStrike" kern="1200" baseline="0" dirty="0">
                <a:solidFill>
                  <a:schemeClr val="tx1"/>
                </a:solidFill>
                <a:latin typeface="+mn-lt"/>
                <a:ea typeface="+mn-ea"/>
                <a:cs typeface="+mn-cs"/>
              </a:rPr>
              <a:t>English as a second language </a:t>
            </a:r>
            <a:r>
              <a:rPr lang="en-US" sz="1200" b="0" i="0" u="none" strike="noStrike" kern="1200" baseline="0" dirty="0">
                <a:solidFill>
                  <a:schemeClr val="tx1"/>
                </a:solidFill>
                <a:latin typeface="+mn-lt"/>
                <a:ea typeface="+mn-ea"/>
                <a:cs typeface="+mn-cs"/>
              </a:rPr>
              <a:t>and vocational English as a second language. </a:t>
            </a:r>
          </a:p>
          <a:p>
            <a:pPr marL="0" indent="0">
              <a:buFontTx/>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02BA7B-EE38-4E87-9AED-653F73FE1A02}" type="slidenum">
              <a:rPr lang="en-US" smtClean="0"/>
              <a:t>60</a:t>
            </a:fld>
            <a:endParaRPr lang="en-US"/>
          </a:p>
        </p:txBody>
      </p:sp>
    </p:spTree>
    <p:extLst>
      <p:ext uri="{BB962C8B-B14F-4D97-AF65-F5344CB8AC3E}">
        <p14:creationId xmlns:p14="http://schemas.microsoft.com/office/powerpoint/2010/main" val="380774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271baba5c_5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271baba5c_5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9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271baba5c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271baba5c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70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271baba5c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271baba5c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602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271baba5c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271baba5c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943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271baba5c_5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271baba5c_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637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271baba5c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271baba5c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34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271baba5c_5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271baba5c_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022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396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3/18/2019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2.xml"/><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extranet.cccco.edu/Divisions/TechResearchInfoSys/MIS/DED.aspx" TargetMode="External"/><Relationship Id="rId2" Type="http://schemas.openxmlformats.org/officeDocument/2006/relationships/hyperlink" Target="https://digitalfutures.cccco.edu/Portals/0/Documents/data-element-dictionary.pdf" TargetMode="External"/><Relationship Id="rId1" Type="http://schemas.openxmlformats.org/officeDocument/2006/relationships/slideLayout" Target="../slideLayouts/slideLayout2.xml"/><Relationship Id="rId5" Type="http://schemas.openxmlformats.org/officeDocument/2006/relationships/hyperlink" Target="https://asccc.org/" TargetMode="External"/><Relationship Id="rId4" Type="http://schemas.openxmlformats.org/officeDocument/2006/relationships/hyperlink" Target="https://datamart.cccco.edu/DataMart.aspx"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extranet.cccco.edu/Divisions/TechResearchInfoSys/MIS/DED/Course.aspx" TargetMode="External"/><Relationship Id="rId2" Type="http://schemas.openxmlformats.org/officeDocument/2006/relationships/hyperlink" Target="http://extranet.cccco.edu/Divisions/TechResearchInfoSys/MIS.aspx" TargetMode="External"/><Relationship Id="rId1" Type="http://schemas.openxmlformats.org/officeDocument/2006/relationships/slideLayout" Target="../slideLayouts/slideLayout2.xml"/><Relationship Id="rId4" Type="http://schemas.openxmlformats.org/officeDocument/2006/relationships/hyperlink" Target="https://digitalfutures.cccco.edu/Projects/Student-Success-Metrics"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7968"/>
            <a:ext cx="9144000" cy="1689270"/>
          </a:xfrm>
        </p:spPr>
        <p:txBody>
          <a:bodyPr anchor="ctr">
            <a:normAutofit fontScale="90000"/>
          </a:bodyPr>
          <a:lstStyle/>
          <a:p>
            <a:r>
              <a:rPr lang="en-US" dirty="0">
                <a:latin typeface="Times New Roman" charset="0"/>
                <a:ea typeface="Times New Roman" charset="0"/>
                <a:cs typeface="Times New Roman" charset="0"/>
              </a:rPr>
              <a:t>Spring 2019 Curriculum Regional Meetings</a:t>
            </a:r>
          </a:p>
        </p:txBody>
      </p:sp>
      <p:sp>
        <p:nvSpPr>
          <p:cNvPr id="3" name="Subtitle 2"/>
          <p:cNvSpPr>
            <a:spLocks noGrp="1"/>
          </p:cNvSpPr>
          <p:nvPr>
            <p:ph type="subTitle" idx="1"/>
          </p:nvPr>
        </p:nvSpPr>
        <p:spPr>
          <a:xfrm>
            <a:off x="574025" y="5539498"/>
            <a:ext cx="11069336" cy="1196892"/>
          </a:xfrm>
        </p:spPr>
        <p:txBody>
          <a:bodyPr anchor="t">
            <a:normAutofit lnSpcReduction="10000"/>
          </a:bodyPr>
          <a:lstStyle/>
          <a:p>
            <a:endParaRPr lang="en-US" dirty="0">
              <a:latin typeface="Times New Roman" charset="0"/>
              <a:ea typeface="Times New Roman" charset="0"/>
              <a:cs typeface="Times New Roman" charset="0"/>
            </a:endParaRPr>
          </a:p>
          <a:p>
            <a:r>
              <a:rPr lang="en-US" sz="2000" dirty="0">
                <a:solidFill>
                  <a:srgbClr val="FF0000"/>
                </a:solidFill>
                <a:latin typeface="Times New Roman" charset="0"/>
                <a:ea typeface="Times New Roman" charset="0"/>
                <a:cs typeface="Times New Roman" charset="0"/>
              </a:rPr>
              <a:t>Curriculum Regional Meetings 2019</a:t>
            </a:r>
          </a:p>
          <a:p>
            <a:r>
              <a:rPr lang="en-US" sz="2000" dirty="0">
                <a:solidFill>
                  <a:srgbClr val="FF0000"/>
                </a:solidFill>
                <a:latin typeface="Times New Roman" charset="0"/>
                <a:ea typeface="Times New Roman" charset="0"/>
                <a:cs typeface="Times New Roman" charset="0"/>
              </a:rPr>
              <a:t>March 15 – Mission College | March 16 – Irvine Valley College</a:t>
            </a:r>
          </a:p>
        </p:txBody>
      </p:sp>
      <p:pic>
        <p:nvPicPr>
          <p:cNvPr id="4" name="Picture 3" descr="ASCCC_Logo"/>
          <p:cNvPicPr/>
          <p:nvPr/>
        </p:nvPicPr>
        <p:blipFill>
          <a:blip r:embed="rId2"/>
          <a:srcRect/>
          <a:stretch>
            <a:fillRect/>
          </a:stretch>
        </p:blipFill>
        <p:spPr bwMode="auto">
          <a:xfrm>
            <a:off x="3980165" y="577536"/>
            <a:ext cx="4231670" cy="786470"/>
          </a:xfrm>
          <a:prstGeom prst="rect">
            <a:avLst/>
          </a:prstGeom>
          <a:noFill/>
          <a:ln w="9525">
            <a:noFill/>
            <a:miter lim="800000"/>
            <a:headEnd/>
            <a:tailEnd/>
          </a:ln>
        </p:spPr>
      </p:pic>
      <p:pic>
        <p:nvPicPr>
          <p:cNvPr id="5" name="Picture 4">
            <a:extLst>
              <a:ext uri="{FF2B5EF4-FFF2-40B4-BE49-F238E27FC236}">
                <a16:creationId xmlns:a16="http://schemas.microsoft.com/office/drawing/2014/main" id="{B57839EC-41D7-0C42-B22A-FD86EA7FFFB5}"/>
              </a:ext>
            </a:extLst>
          </p:cNvPr>
          <p:cNvPicPr>
            <a:picLocks noChangeAspect="1"/>
          </p:cNvPicPr>
          <p:nvPr/>
        </p:nvPicPr>
        <p:blipFill>
          <a:blip r:embed="rId3"/>
          <a:stretch>
            <a:fillRect/>
          </a:stretch>
        </p:blipFill>
        <p:spPr>
          <a:xfrm rot="20941673">
            <a:off x="1249679" y="3750700"/>
            <a:ext cx="3799090" cy="2127490"/>
          </a:xfrm>
          <a:prstGeom prst="rect">
            <a:avLst/>
          </a:prstGeom>
        </p:spPr>
      </p:pic>
      <p:pic>
        <p:nvPicPr>
          <p:cNvPr id="7" name="Picture 6">
            <a:extLst>
              <a:ext uri="{FF2B5EF4-FFF2-40B4-BE49-F238E27FC236}">
                <a16:creationId xmlns:a16="http://schemas.microsoft.com/office/drawing/2014/main" id="{A5931171-CB09-F142-AA69-1D94E17E8D75}"/>
              </a:ext>
            </a:extLst>
          </p:cNvPr>
          <p:cNvPicPr>
            <a:picLocks noChangeAspect="1"/>
          </p:cNvPicPr>
          <p:nvPr/>
        </p:nvPicPr>
        <p:blipFill>
          <a:blip r:embed="rId4"/>
          <a:stretch>
            <a:fillRect/>
          </a:stretch>
        </p:blipFill>
        <p:spPr>
          <a:xfrm rot="677406">
            <a:off x="7434595" y="3787845"/>
            <a:ext cx="3202925" cy="2127490"/>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 – Current Discussions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8933" y="1606659"/>
            <a:ext cx="10688542" cy="3539430"/>
          </a:xfrm>
          <a:prstGeom prst="rect">
            <a:avLst/>
          </a:prstGeom>
          <a:noFill/>
        </p:spPr>
        <p:txBody>
          <a:bodyPr wrap="square" rtlCol="0">
            <a:spAutoFit/>
          </a:bodyPr>
          <a:lstStyle/>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PCAH 7</a:t>
            </a:r>
            <a:r>
              <a:rPr lang="en-US" sz="2800" baseline="30000" dirty="0">
                <a:solidFill>
                  <a:srgbClr val="000000"/>
                </a:solidFill>
                <a:latin typeface="Times New Roman" panose="02020603050405020304" pitchFamily="18" charset="0"/>
                <a:cs typeface="Times New Roman" panose="02020603050405020304" pitchFamily="18" charset="0"/>
              </a:rPr>
              <a:t>th</a:t>
            </a:r>
            <a:r>
              <a:rPr lang="en-US" sz="2800" dirty="0">
                <a:solidFill>
                  <a:srgbClr val="000000"/>
                </a:solidFill>
                <a:latin typeface="Times New Roman" panose="02020603050405020304" pitchFamily="18" charset="0"/>
                <a:cs typeface="Times New Roman" panose="02020603050405020304" pitchFamily="18" charset="0"/>
              </a:rPr>
              <a:t> Edition</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Collaborative Programs</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Catalog Rights – online catalog</a:t>
            </a:r>
          </a:p>
          <a:p>
            <a:pPr marL="457200" indent="-457200">
              <a:buClr>
                <a:srgbClr val="0070C0"/>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Definition of sequence in degrees and certificates – Ed Code §84760.5, Title 5 §55000(m)</a:t>
            </a:r>
            <a:endParaRPr lang="en-US" sz="2800" dirty="0">
              <a:solidFill>
                <a:srgbClr val="000000"/>
              </a:solidFill>
              <a:latin typeface="Times New Roman" panose="02020603050405020304" pitchFamily="18" charset="0"/>
              <a:cs typeface="Times New Roman" panose="02020603050405020304" pitchFamily="18" charset="0"/>
            </a:endParaRP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Prerequisite Language on CORs</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DE Guidelines and the COR</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Certificate of Achievement – unit thresholds</a:t>
            </a:r>
          </a:p>
        </p:txBody>
      </p:sp>
    </p:spTree>
    <p:extLst>
      <p:ext uri="{BB962C8B-B14F-4D97-AF65-F5344CB8AC3E}">
        <p14:creationId xmlns:p14="http://schemas.microsoft.com/office/powerpoint/2010/main" val="20100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Certificate of Achievement</a:t>
            </a:r>
          </a:p>
        </p:txBody>
      </p:sp>
      <p:pic>
        <p:nvPicPr>
          <p:cNvPr id="5" name="Content Placeholder 4"/>
          <p:cNvPicPr>
            <a:picLocks noGrp="1"/>
          </p:cNvPicPr>
          <p:nvPr>
            <p:ph idx="1"/>
          </p:nvPr>
        </p:nvPicPr>
        <p:blipFill rotWithShape="1">
          <a:blip r:embed="rId2"/>
          <a:srcRect l="60660" t="19662" r="1093" b="14779"/>
          <a:stretch/>
        </p:blipFill>
        <p:spPr bwMode="auto">
          <a:xfrm>
            <a:off x="1321752" y="1781176"/>
            <a:ext cx="9548495" cy="46110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521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Certificate of Achievement</a:t>
            </a:r>
          </a:p>
        </p:txBody>
      </p:sp>
      <p:sp>
        <p:nvSpPr>
          <p:cNvPr id="4" name="Content Placeholder 3">
            <a:extLst>
              <a:ext uri="{FF2B5EF4-FFF2-40B4-BE49-F238E27FC236}">
                <a16:creationId xmlns:a16="http://schemas.microsoft.com/office/drawing/2014/main" id="{4BF31FDE-15BF-F140-89B6-88E15780B4F7}"/>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What it should say…</a:t>
            </a:r>
          </a:p>
          <a:p>
            <a:r>
              <a:rPr lang="en-US" dirty="0">
                <a:latin typeface="Times New Roman" panose="02020603050405020304" pitchFamily="18" charset="0"/>
                <a:cs typeface="Times New Roman" panose="02020603050405020304" pitchFamily="18" charset="0"/>
              </a:rPr>
              <a:t>M - Certificate of Achievement: 8 to fewer than 16 semester (12 to fewer than 24 quarter) units</a:t>
            </a:r>
          </a:p>
          <a:p>
            <a:r>
              <a:rPr lang="en-US" dirty="0">
                <a:latin typeface="Times New Roman" panose="02020603050405020304" pitchFamily="18" charset="0"/>
                <a:cs typeface="Times New Roman" panose="02020603050405020304" pitchFamily="18" charset="0"/>
              </a:rPr>
              <a:t>N - Certificate of Achievement: 16 or greater semester (24 or greater quarter) units</a:t>
            </a:r>
          </a:p>
          <a:p>
            <a:pPr marL="0" indent="0">
              <a:buNone/>
            </a:pPr>
            <a:r>
              <a:rPr lang="en-US" dirty="0">
                <a:latin typeface="Times New Roman" panose="02020603050405020304" pitchFamily="18" charset="0"/>
                <a:cs typeface="Times New Roman" panose="02020603050405020304" pitchFamily="18" charset="0"/>
              </a:rPr>
              <a:t>What it did say…</a:t>
            </a:r>
          </a:p>
          <a:p>
            <a:r>
              <a:rPr lang="en-US" dirty="0">
                <a:latin typeface="Times New Roman" panose="02020603050405020304" pitchFamily="18" charset="0"/>
                <a:cs typeface="Times New Roman" panose="02020603050405020304" pitchFamily="18" charset="0"/>
              </a:rPr>
              <a:t>B - Certificate of Achievement: 12 to fewer than 18 semester (18 to fewer than 27 quarter) units</a:t>
            </a:r>
          </a:p>
          <a:p>
            <a:r>
              <a:rPr lang="en-US" dirty="0">
                <a:latin typeface="Times New Roman" panose="02020603050405020304" pitchFamily="18" charset="0"/>
                <a:cs typeface="Times New Roman" panose="02020603050405020304" pitchFamily="18" charset="0"/>
              </a:rPr>
              <a:t>C - Certificate of Achievement: 18 or greater semester (27 or greater quarter) units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18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Certificate of Achievement</a:t>
            </a:r>
          </a:p>
        </p:txBody>
      </p:sp>
      <p:sp>
        <p:nvSpPr>
          <p:cNvPr id="4" name="Content Placeholder 3">
            <a:extLst>
              <a:ext uri="{FF2B5EF4-FFF2-40B4-BE49-F238E27FC236}">
                <a16:creationId xmlns:a16="http://schemas.microsoft.com/office/drawing/2014/main" id="{4BF31FDE-15BF-F140-89B6-88E15780B4F7}"/>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Certificates that are 16 to fewer than 18 semester (24 to fewer than 27 quarter) units that have not been previously approved and chaptered by the Chancellor’s Office:</a:t>
            </a:r>
          </a:p>
          <a:p>
            <a:r>
              <a:rPr lang="en-US" dirty="0">
                <a:latin typeface="Times New Roman" panose="02020603050405020304" pitchFamily="18" charset="0"/>
                <a:cs typeface="Times New Roman" panose="02020603050405020304" pitchFamily="18" charset="0"/>
              </a:rPr>
              <a:t>Must be submitted for approval and chaptering</a:t>
            </a:r>
          </a:p>
          <a:p>
            <a:pPr marL="0" indent="0">
              <a:buNone/>
            </a:pPr>
            <a:r>
              <a:rPr lang="en-US" dirty="0">
                <a:latin typeface="Times New Roman" panose="02020603050405020304" pitchFamily="18" charset="0"/>
                <a:cs typeface="Times New Roman" panose="02020603050405020304" pitchFamily="18" charset="0"/>
              </a:rPr>
              <a:t>Then…</a:t>
            </a:r>
          </a:p>
          <a:p>
            <a:r>
              <a:rPr lang="en-US" dirty="0">
                <a:latin typeface="Times New Roman" panose="02020603050405020304" pitchFamily="18" charset="0"/>
                <a:cs typeface="Times New Roman" panose="02020603050405020304" pitchFamily="18" charset="0"/>
              </a:rPr>
              <a:t>They will be called Certificates of Achievement</a:t>
            </a:r>
          </a:p>
          <a:p>
            <a:r>
              <a:rPr lang="en-US" dirty="0">
                <a:latin typeface="Times New Roman" panose="02020603050405020304" pitchFamily="18" charset="0"/>
                <a:cs typeface="Times New Roman" panose="02020603050405020304" pitchFamily="18" charset="0"/>
              </a:rPr>
              <a:t>They will be recorded on student transcript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5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Work Experience</a:t>
            </a:r>
          </a:p>
        </p:txBody>
      </p:sp>
      <p:pic>
        <p:nvPicPr>
          <p:cNvPr id="5" name="Content Placeholder 4"/>
          <p:cNvPicPr>
            <a:picLocks noGrp="1"/>
          </p:cNvPicPr>
          <p:nvPr>
            <p:ph idx="1"/>
          </p:nvPr>
        </p:nvPicPr>
        <p:blipFill rotWithShape="1">
          <a:blip r:embed="rId2"/>
          <a:srcRect l="59135" t="16521" b="6570"/>
          <a:stretch/>
        </p:blipFill>
        <p:spPr bwMode="auto">
          <a:xfrm>
            <a:off x="1101090" y="1690688"/>
            <a:ext cx="9989820" cy="4895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56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COCI User Guide</a:t>
            </a:r>
          </a:p>
        </p:txBody>
      </p:sp>
      <p:pic>
        <p:nvPicPr>
          <p:cNvPr id="5" name="Content Placeholder 4"/>
          <p:cNvPicPr>
            <a:picLocks noGrp="1"/>
          </p:cNvPicPr>
          <p:nvPr>
            <p:ph idx="1"/>
          </p:nvPr>
        </p:nvPicPr>
        <p:blipFill rotWithShape="1">
          <a:blip r:embed="rId2"/>
          <a:srcRect l="52083" t="3418" r="1442" b="4292"/>
          <a:stretch/>
        </p:blipFill>
        <p:spPr bwMode="auto">
          <a:xfrm>
            <a:off x="1671638" y="1690688"/>
            <a:ext cx="8789987" cy="474249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8189080" y="2882400"/>
              <a:ext cx="711360" cy="33840"/>
            </p14:xfrm>
          </p:contentPart>
        </mc:Choice>
        <mc:Fallback xmlns="">
          <p:pic>
            <p:nvPicPr>
              <p:cNvPr id="10" name="Ink 9"/>
              <p:cNvPicPr/>
              <p:nvPr/>
            </p:nvPicPr>
            <p:blipFill>
              <a:blip r:embed="rId4"/>
              <a:stretch>
                <a:fillRect/>
              </a:stretch>
            </p:blipFill>
            <p:spPr>
              <a:xfrm>
                <a:off x="8146960" y="2798520"/>
                <a:ext cx="795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8199160" y="3016320"/>
              <a:ext cx="741960" cy="41760"/>
            </p14:xfrm>
          </p:contentPart>
        </mc:Choice>
        <mc:Fallback xmlns="">
          <p:pic>
            <p:nvPicPr>
              <p:cNvPr id="11" name="Ink 10"/>
              <p:cNvPicPr/>
              <p:nvPr/>
            </p:nvPicPr>
            <p:blipFill>
              <a:blip r:embed="rId6"/>
              <a:stretch>
                <a:fillRect/>
              </a:stretch>
            </p:blipFill>
            <p:spPr>
              <a:xfrm>
                <a:off x="8157040" y="2932440"/>
                <a:ext cx="8262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8909800" y="3028200"/>
              <a:ext cx="102960" cy="0"/>
            </p14:xfrm>
          </p:contentPart>
        </mc:Choice>
        <mc:Fallback xmlns="">
          <p:pic>
            <p:nvPicPr>
              <p:cNvPr id="12" name="Ink 11"/>
              <p:cNvPicPr/>
              <p:nvPr/>
            </p:nvPicPr>
            <p:blipFill>
              <a:blip r:embed="rId8"/>
              <a:stretch>
                <a:fillRect/>
              </a:stretch>
            </p:blipFill>
            <p:spPr>
              <a:xfrm>
                <a:off x="0" y="0"/>
                <a:ext cx="10296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p14:cNvContentPartPr/>
              <p14:nvPr/>
            </p14:nvContentPartPr>
            <p14:xfrm>
              <a:off x="8849320" y="2896080"/>
              <a:ext cx="152640" cy="12960"/>
            </p14:xfrm>
          </p:contentPart>
        </mc:Choice>
        <mc:Fallback xmlns="">
          <p:pic>
            <p:nvPicPr>
              <p:cNvPr id="13" name="Ink 12"/>
              <p:cNvPicPr/>
              <p:nvPr/>
            </p:nvPicPr>
            <p:blipFill>
              <a:blip r:embed="rId10"/>
              <a:stretch>
                <a:fillRect/>
              </a:stretch>
            </p:blipFill>
            <p:spPr>
              <a:xfrm>
                <a:off x="8807200" y="2811840"/>
                <a:ext cx="236880" cy="181080"/>
              </a:xfrm>
              <a:prstGeom prst="rect">
                <a:avLst/>
              </a:prstGeom>
            </p:spPr>
          </p:pic>
        </mc:Fallback>
      </mc:AlternateContent>
    </p:spTree>
    <p:extLst>
      <p:ext uri="{BB962C8B-B14F-4D97-AF65-F5344CB8AC3E}">
        <p14:creationId xmlns:p14="http://schemas.microsoft.com/office/powerpoint/2010/main" val="46996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COCI Release Notes</a:t>
            </a:r>
          </a:p>
        </p:txBody>
      </p:sp>
      <p:pic>
        <p:nvPicPr>
          <p:cNvPr id="7" name="Content Placeholder 6"/>
          <p:cNvPicPr>
            <a:picLocks noGrp="1"/>
          </p:cNvPicPr>
          <p:nvPr>
            <p:ph idx="1"/>
          </p:nvPr>
        </p:nvPicPr>
        <p:blipFill rotWithShape="1">
          <a:blip r:embed="rId2"/>
          <a:srcRect l="52083" t="3417" r="15479" b="4292"/>
          <a:stretch/>
        </p:blipFill>
        <p:spPr bwMode="auto">
          <a:xfrm>
            <a:off x="1700214" y="1690687"/>
            <a:ext cx="8715374" cy="4738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942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7E4F-AD0E-AD45-8275-A7349A7B389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CIO Perspective</a:t>
            </a:r>
          </a:p>
        </p:txBody>
      </p:sp>
      <p:sp>
        <p:nvSpPr>
          <p:cNvPr id="3" name="Content Placeholder 2">
            <a:extLst>
              <a:ext uri="{FF2B5EF4-FFF2-40B4-BE49-F238E27FC236}">
                <a16:creationId xmlns:a16="http://schemas.microsoft.com/office/drawing/2014/main" id="{5F12CB7F-EAF8-3147-AC41-2525EDC5D6F0}"/>
              </a:ext>
            </a:extLst>
          </p:cNvPr>
          <p:cNvSpPr>
            <a:spLocks noGrp="1"/>
          </p:cNvSpPr>
          <p:nvPr>
            <p:ph idx="1"/>
          </p:nvPr>
        </p:nvSpPr>
        <p:spPr>
          <a:xfrm>
            <a:off x="1676400" y="1825625"/>
            <a:ext cx="8534400" cy="4625975"/>
          </a:xfrm>
        </p:spPr>
        <p:txBody>
          <a:bodyPr/>
          <a:lstStyle/>
          <a:p>
            <a:r>
              <a:rPr lang="en-US" dirty="0">
                <a:latin typeface="Times New Roman" panose="02020603050405020304" pitchFamily="18" charset="0"/>
                <a:cs typeface="Times New Roman" panose="02020603050405020304" pitchFamily="18" charset="0"/>
              </a:rPr>
              <a:t>Collaboration with ASCCC</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Working with Curriculum Committees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Current Issues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78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14551" y="114301"/>
            <a:ext cx="7786688" cy="3249988"/>
          </a:xfrm>
        </p:spPr>
        <p:txBody>
          <a:bodyPr anchor="t">
            <a:normAutofit/>
          </a:bodyPr>
          <a:lstStyle/>
          <a:p>
            <a:pPr algn="ctr">
              <a:spcBef>
                <a:spcPts val="0"/>
              </a:spcBef>
            </a:pP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The State of Curriculum:</a:t>
            </a:r>
            <a:br>
              <a:rPr lang="en-US" sz="5400" b="1"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Equity, Guided Pathways, </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a Big Picture View</a:t>
            </a:r>
          </a:p>
        </p:txBody>
      </p:sp>
      <p:pic>
        <p:nvPicPr>
          <p:cNvPr id="4" name="Picture 3">
            <a:extLst>
              <a:ext uri="{FF2B5EF4-FFF2-40B4-BE49-F238E27FC236}">
                <a16:creationId xmlns:a16="http://schemas.microsoft.com/office/drawing/2014/main" id="{E3848B3D-69A9-6F4E-8271-A133E8219956}"/>
              </a:ext>
            </a:extLst>
          </p:cNvPr>
          <p:cNvPicPr>
            <a:picLocks noChangeAspect="1"/>
          </p:cNvPicPr>
          <p:nvPr/>
        </p:nvPicPr>
        <p:blipFill>
          <a:blip r:embed="rId2"/>
          <a:stretch>
            <a:fillRect/>
          </a:stretch>
        </p:blipFill>
        <p:spPr>
          <a:xfrm>
            <a:off x="2913043" y="3364288"/>
            <a:ext cx="6315946" cy="3138112"/>
          </a:xfrm>
          <a:prstGeom prst="rect">
            <a:avLst/>
          </a:prstGeom>
        </p:spPr>
      </p:pic>
    </p:spTree>
    <p:extLst>
      <p:ext uri="{BB962C8B-B14F-4D97-AF65-F5344CB8AC3E}">
        <p14:creationId xmlns:p14="http://schemas.microsoft.com/office/powerpoint/2010/main" val="3813407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00560" y="429485"/>
            <a:ext cx="11375841"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Equity and Curriculum </a:t>
            </a:r>
            <a:endParaRPr b="1" dirty="0">
              <a:solidFill>
                <a:srgbClr val="0070C0"/>
              </a:solidFill>
              <a:latin typeface="Times New Roman" panose="02020603050405020304" pitchFamily="18" charset="0"/>
              <a:cs typeface="Times New Roman" panose="02020603050405020304" pitchFamily="18" charset="0"/>
            </a:endParaRPr>
          </a:p>
        </p:txBody>
      </p:sp>
      <p:sp>
        <p:nvSpPr>
          <p:cNvPr id="67" name="Google Shape;67;p15"/>
          <p:cNvSpPr txBox="1">
            <a:spLocks noGrp="1"/>
          </p:cNvSpPr>
          <p:nvPr>
            <p:ph type="body" idx="1"/>
          </p:nvPr>
        </p:nvSpPr>
        <p:spPr>
          <a:xfrm>
            <a:off x="415600" y="1154243"/>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Equity includes access and success for all students. Recent initiatives that focus on equity:</a:t>
            </a:r>
            <a:endParaRPr sz="3200" i="1" dirty="0">
              <a:latin typeface="Times New Roman" panose="02020603050405020304" pitchFamily="18" charset="0"/>
              <a:cs typeface="Times New Roman" panose="02020603050405020304" pitchFamily="18" charset="0"/>
            </a:endParaRPr>
          </a:p>
          <a:p>
            <a:pPr marL="0">
              <a:lnSpc>
                <a:spcPct val="100000"/>
              </a:lnSpc>
            </a:pPr>
            <a:r>
              <a:rPr lang="en" sz="3200" i="1" dirty="0">
                <a:latin typeface="Times New Roman" panose="02020603050405020304" pitchFamily="18" charset="0"/>
                <a:cs typeface="Times New Roman" panose="02020603050405020304" pitchFamily="18" charset="0"/>
              </a:rPr>
              <a:t>Guided Pathways</a:t>
            </a:r>
            <a:endParaRPr sz="3200" i="1" dirty="0">
              <a:latin typeface="Times New Roman" panose="02020603050405020304" pitchFamily="18" charset="0"/>
              <a:cs typeface="Times New Roman" panose="02020603050405020304" pitchFamily="18" charset="0"/>
            </a:endParaRPr>
          </a:p>
          <a:p>
            <a:pPr marL="0">
              <a:lnSpc>
                <a:spcPct val="100000"/>
              </a:lnSpc>
            </a:pPr>
            <a:r>
              <a:rPr lang="en" sz="3200" i="1" dirty="0">
                <a:latin typeface="Times New Roman" panose="02020603050405020304" pitchFamily="18" charset="0"/>
                <a:cs typeface="Times New Roman" panose="02020603050405020304" pitchFamily="18" charset="0"/>
              </a:rPr>
              <a:t>AB705</a:t>
            </a:r>
            <a:endParaRPr sz="3200" i="1" dirty="0">
              <a:latin typeface="Times New Roman" panose="02020603050405020304" pitchFamily="18" charset="0"/>
              <a:cs typeface="Times New Roman" panose="02020603050405020304" pitchFamily="18" charset="0"/>
            </a:endParaRPr>
          </a:p>
          <a:p>
            <a:pPr marL="0">
              <a:lnSpc>
                <a:spcPct val="100000"/>
              </a:lnSpc>
            </a:pPr>
            <a:r>
              <a:rPr lang="en" sz="3200" i="1" dirty="0">
                <a:latin typeface="Times New Roman" panose="02020603050405020304" pitchFamily="18" charset="0"/>
                <a:cs typeface="Times New Roman" panose="02020603050405020304" pitchFamily="18" charset="0"/>
              </a:rPr>
              <a:t>Student Centered Funding Formula (SCFF)</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3200" i="1" dirty="0">
              <a:latin typeface="Times New Roman" panose="02020603050405020304" pitchFamily="18" charset="0"/>
              <a:cs typeface="Times New Roman" panose="02020603050405020304" pitchFamily="18" charset="0"/>
            </a:endParaRPr>
          </a:p>
          <a:p>
            <a:pPr marL="0" indent="0">
              <a:lnSpc>
                <a:spcPct val="100000"/>
              </a:lnSpc>
              <a:buNone/>
            </a:pPr>
            <a:r>
              <a:rPr lang="en" sz="3200" i="1" dirty="0">
                <a:latin typeface="Times New Roman" panose="02020603050405020304" pitchFamily="18" charset="0"/>
                <a:cs typeface="Times New Roman" panose="02020603050405020304" pitchFamily="18" charset="0"/>
              </a:rPr>
              <a:t>The first step to assessing equity involves knowing who your students are.</a:t>
            </a:r>
          </a:p>
          <a:p>
            <a:pPr marL="514350" indent="-514350">
              <a:lnSpc>
                <a:spcPct val="100000"/>
              </a:lnSpc>
              <a:buAutoNum type="arabicPeriod"/>
            </a:pPr>
            <a:r>
              <a:rPr lang="en" sz="3200" dirty="0">
                <a:latin typeface="Times New Roman" panose="02020603050405020304" pitchFamily="18" charset="0"/>
                <a:cs typeface="Times New Roman" panose="02020603050405020304" pitchFamily="18" charset="0"/>
              </a:rPr>
              <a:t>Has your curriculum committee ever had this discussion?</a:t>
            </a:r>
          </a:p>
          <a:p>
            <a:pPr marL="514350" indent="-514350">
              <a:lnSpc>
                <a:spcPct val="100000"/>
              </a:lnSpc>
              <a:buAutoNum type="arabicPeriod"/>
            </a:pPr>
            <a:r>
              <a:rPr lang="en" sz="3200" dirty="0">
                <a:latin typeface="Times New Roman" panose="02020603050405020304" pitchFamily="18" charset="0"/>
                <a:cs typeface="Times New Roman" panose="02020603050405020304" pitchFamily="18" charset="0"/>
              </a:rPr>
              <a:t>How are these initiatives changing your curriculum  discussions/processes?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27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836907" y="470024"/>
            <a:ext cx="10364491" cy="1389774"/>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The Team</a:t>
            </a:r>
          </a:p>
        </p:txBody>
      </p:sp>
      <p:sp>
        <p:nvSpPr>
          <p:cNvPr id="3" name="Rectangle 2">
            <a:extLst>
              <a:ext uri="{FF2B5EF4-FFF2-40B4-BE49-F238E27FC236}">
                <a16:creationId xmlns:a16="http://schemas.microsoft.com/office/drawing/2014/main" id="{3684D30E-AE96-AC4B-B60E-B853B895475E}"/>
              </a:ext>
            </a:extLst>
          </p:cNvPr>
          <p:cNvSpPr/>
          <p:nvPr/>
        </p:nvSpPr>
        <p:spPr>
          <a:xfrm>
            <a:off x="335280" y="1859798"/>
            <a:ext cx="11551920" cy="4769602"/>
          </a:xfrm>
          <a:prstGeom prst="rect">
            <a:avLst/>
          </a:prstGeom>
        </p:spPr>
        <p:txBody>
          <a:bodyPr wrap="square" numCol="2">
            <a:spAutoFit/>
          </a:bodyPr>
          <a:lstStyle/>
          <a:p>
            <a:endParaRPr lang="en-US" sz="2000" b="1" dirty="0">
              <a:latin typeface="Times New Roman" panose="02020603050405020304" pitchFamily="18" charset="0"/>
              <a:ea typeface="Calibri" panose="020F0502020204030204" pitchFamily="34" charset="0"/>
            </a:endParaRPr>
          </a:p>
          <a:p>
            <a:endParaRPr lang="en-US" sz="2000" b="1" dirty="0">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ea typeface="Calibri" panose="020F0502020204030204" pitchFamily="34" charset="0"/>
              </a:rPr>
              <a:t>ASCCC 2018-19 Curriculum Committee</a:t>
            </a:r>
            <a:r>
              <a:rPr lang="en-US" sz="2000" dirty="0">
                <a:latin typeface="Times New Roman" panose="02020603050405020304" pitchFamily="18" charset="0"/>
                <a:ea typeface="Calibri" panose="020F0502020204030204" pitchFamily="34" charset="0"/>
              </a:rPr>
              <a:t>:</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Ginni</a:t>
            </a:r>
            <a:r>
              <a:rPr lang="en-US" sz="2000" dirty="0">
                <a:latin typeface="Times New Roman" panose="02020603050405020304" pitchFamily="18" charset="0"/>
                <a:ea typeface="Calibri" panose="020F0502020204030204" pitchFamily="34" charset="0"/>
                <a:cs typeface="Times New Roman" panose="02020603050405020304" pitchFamily="18" charset="0"/>
              </a:rPr>
              <a:t> May, Chair, ASCCC Treasure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Carrie Roberson, ASCCC North Representative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Stephanie Curry, Reedley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Karen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Daar</a:t>
            </a:r>
            <a:r>
              <a:rPr lang="en-US" sz="2000" dirty="0">
                <a:latin typeface="Times New Roman" panose="02020603050405020304" pitchFamily="18" charset="0"/>
                <a:ea typeface="Calibri" panose="020F0502020204030204" pitchFamily="34" charset="0"/>
                <a:cs typeface="Times New Roman" panose="02020603050405020304" pitchFamily="18" charset="0"/>
              </a:rPr>
              <a:t>, CIO LA Valley College</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Nili</a:t>
            </a:r>
            <a:r>
              <a:rPr lang="en-US" sz="2000" dirty="0">
                <a:latin typeface="Times New Roman" panose="02020603050405020304" pitchFamily="18" charset="0"/>
                <a:ea typeface="Calibri" panose="020F0502020204030204" pitchFamily="34" charset="0"/>
                <a:cs typeface="Times New Roman" panose="02020603050405020304" pitchFamily="18" charset="0"/>
              </a:rPr>
              <a:t> Kirschner, Woodland Community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Jamar London, Santa Monica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Donna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Necke</a:t>
            </a:r>
            <a:r>
              <a:rPr lang="en-US" sz="2000" dirty="0">
                <a:latin typeface="Times New Roman" panose="02020603050405020304" pitchFamily="18" charset="0"/>
                <a:ea typeface="Calibri" panose="020F0502020204030204" pitchFamily="34" charset="0"/>
                <a:cs typeface="Times New Roman" panose="02020603050405020304" pitchFamily="18" charset="0"/>
              </a:rPr>
              <a:t>, Mt. San Antonio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Aimee Tran, Saddleback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Eric Wada, Folsom Lake College</a:t>
            </a:r>
            <a:r>
              <a:rPr lang="en-US" sz="2000" dirty="0">
                <a:latin typeface="Times New Roman" panose="02020603050405020304" pitchFamily="18" charset="0"/>
                <a:ea typeface="Calibri" panose="020F0502020204030204" pitchFamily="34" charset="0"/>
              </a:rPr>
              <a:t> </a:t>
            </a: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ea typeface="Calibri" panose="020F0502020204030204" pitchFamily="34" charset="0"/>
              </a:rPr>
              <a:t>CCCCIO</a:t>
            </a:r>
            <a:r>
              <a:rPr lang="en-US" sz="2000" dirty="0">
                <a:latin typeface="Times New Roman" panose="02020603050405020304" pitchFamily="18" charset="0"/>
                <a:ea typeface="Calibri" panose="020F0502020204030204" pitchFamily="34" charset="0"/>
              </a:rPr>
              <a: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Karen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Daar</a:t>
            </a:r>
            <a:r>
              <a:rPr lang="en-US" sz="2000" dirty="0">
                <a:latin typeface="Times New Roman" panose="02020603050405020304" pitchFamily="18" charset="0"/>
                <a:ea typeface="Calibri" panose="020F0502020204030204" pitchFamily="34" charset="0"/>
                <a:cs typeface="Times New Roman" panose="02020603050405020304" pitchFamily="18" charset="0"/>
              </a:rPr>
              <a:t>, CIO LA Valley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Leandra Martin, CIO Mission College</a:t>
            </a:r>
          </a:p>
          <a:p>
            <a:r>
              <a:rPr lang="en-US" sz="2000" b="1" dirty="0">
                <a:latin typeface="Times New Roman" panose="02020603050405020304" pitchFamily="18" charset="0"/>
                <a:ea typeface="Calibri" panose="020F0502020204030204" pitchFamily="34" charset="0"/>
              </a:rPr>
              <a:t> </a:t>
            </a:r>
            <a:endParaRPr lang="en-US" sz="2000" dirty="0">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ea typeface="Calibri" panose="020F0502020204030204" pitchFamily="34" charset="0"/>
              </a:rPr>
              <a:t>California Community Colleges Chancellor’s Office – Curriculum and Instruction</a:t>
            </a:r>
            <a:r>
              <a:rPr lang="en-US" sz="2000" dirty="0">
                <a:latin typeface="Times New Roman" panose="02020603050405020304" pitchFamily="18" charset="0"/>
                <a:ea typeface="Calibri" panose="020F0502020204030204" pitchFamily="34" charset="0"/>
              </a:rPr>
              <a: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Raul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Arambula</a:t>
            </a:r>
            <a:r>
              <a:rPr lang="en-US" sz="2000" dirty="0">
                <a:latin typeface="Times New Roman" panose="02020603050405020304" pitchFamily="18" charset="0"/>
                <a:ea typeface="Calibri" panose="020F0502020204030204" pitchFamily="34" charset="0"/>
                <a:cs typeface="Times New Roman" panose="02020603050405020304" pitchFamily="18" charset="0"/>
              </a:rPr>
              <a:t>, Dean Intersegmental Support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David Garcia, Associate Governmental Program Analyst</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Njeri</a:t>
            </a:r>
            <a:r>
              <a:rPr lang="en-US" sz="2000" dirty="0">
                <a:latin typeface="Times New Roman" panose="02020603050405020304" pitchFamily="18" charset="0"/>
                <a:ea typeface="Calibri" panose="020F0502020204030204" pitchFamily="34" charset="0"/>
                <a:cs typeface="Times New Roman" panose="02020603050405020304" pitchFamily="18" charset="0"/>
              </a:rPr>
              <a:t> Griffin, Program Assistant II</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Chantee</a:t>
            </a:r>
            <a:r>
              <a:rPr lang="en-US" sz="2000" dirty="0">
                <a:latin typeface="Times New Roman" panose="02020603050405020304" pitchFamily="18" charset="0"/>
                <a:ea typeface="Calibri" panose="020F0502020204030204" pitchFamily="34" charset="0"/>
                <a:cs typeface="Times New Roman" panose="02020603050405020304" pitchFamily="18" charset="0"/>
              </a:rPr>
              <a:t> Guiney, Specialist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Kevin Lovelace, Program Assistant II</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Kevin Olson, Specialist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85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00560" y="593367"/>
            <a:ext cx="11375841"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Guiding Question </a:t>
            </a:r>
            <a:endParaRPr b="1" dirty="0">
              <a:solidFill>
                <a:srgbClr val="0070C0"/>
              </a:solidFill>
              <a:latin typeface="Times New Roman" panose="02020603050405020304" pitchFamily="18" charset="0"/>
              <a:cs typeface="Times New Roman" panose="02020603050405020304" pitchFamily="18" charset="0"/>
            </a:endParaRPr>
          </a:p>
          <a:p>
            <a:endParaRPr b="1" dirty="0">
              <a:solidFill>
                <a:srgbClr val="0070C0"/>
              </a:solidFill>
              <a:latin typeface="Times New Roman" panose="02020603050405020304" pitchFamily="18" charset="0"/>
              <a:cs typeface="Times New Roman" panose="02020603050405020304" pitchFamily="18" charset="0"/>
            </a:endParaRPr>
          </a:p>
        </p:txBody>
      </p:sp>
      <p:sp>
        <p:nvSpPr>
          <p:cNvPr id="61" name="Google Shape;61;p14"/>
          <p:cNvSpPr txBox="1">
            <a:spLocks noGrp="1"/>
          </p:cNvSpPr>
          <p:nvPr>
            <p:ph type="body" idx="1"/>
          </p:nvPr>
        </p:nvSpPr>
        <p:spPr>
          <a:xfrm>
            <a:off x="1185862" y="1557338"/>
            <a:ext cx="9658351" cy="4986338"/>
          </a:xfrm>
          <a:prstGeom prst="rect">
            <a:avLst/>
          </a:prstGeom>
        </p:spPr>
        <p:txBody>
          <a:bodyPr spcFirstLastPara="1" vert="horz" wrap="square" lIns="121900" tIns="121900" rIns="121900" bIns="121900" rtlCol="0" anchor="t" anchorCtr="0">
            <a:noAutofit/>
          </a:bodyPr>
          <a:lstStyle/>
          <a:p>
            <a:pPr marL="0" indent="0">
              <a:buNone/>
            </a:pPr>
            <a:r>
              <a:rPr lang="en" sz="3200" dirty="0">
                <a:latin typeface="Times New Roman" panose="02020603050405020304" pitchFamily="18" charset="0"/>
                <a:cs typeface="Times New Roman" panose="02020603050405020304" pitchFamily="18" charset="0"/>
              </a:rPr>
              <a:t>How have Equity and a guided pathways framework impacted curriculum roles, processes, and procedures?</a:t>
            </a:r>
            <a:endParaRPr sz="3200" dirty="0">
              <a:latin typeface="Times New Roman" panose="02020603050405020304" pitchFamily="18" charset="0"/>
              <a:cs typeface="Times New Roman" panose="02020603050405020304" pitchFamily="18" charset="0"/>
            </a:endParaRPr>
          </a:p>
          <a:p>
            <a:pPr marL="0" indent="0">
              <a:spcBef>
                <a:spcPts val="2133"/>
              </a:spcBef>
              <a:buNone/>
            </a:pPr>
            <a:r>
              <a:rPr lang="en" sz="3200" dirty="0">
                <a:latin typeface="Times New Roman" panose="02020603050405020304" pitchFamily="18" charset="0"/>
                <a:cs typeface="Times New Roman" panose="02020603050405020304" pitchFamily="18" charset="0"/>
              </a:rPr>
              <a:t>A few focus areas:</a:t>
            </a:r>
            <a:endParaRPr sz="3200" dirty="0">
              <a:latin typeface="Times New Roman" panose="02020603050405020304" pitchFamily="18" charset="0"/>
              <a:cs typeface="Times New Roman" panose="02020603050405020304" pitchFamily="18" charset="0"/>
            </a:endParaRPr>
          </a:p>
          <a:p>
            <a:pPr>
              <a:spcBef>
                <a:spcPts val="2133"/>
              </a:spcBef>
            </a:pPr>
            <a:r>
              <a:rPr lang="en" sz="3200" dirty="0">
                <a:latin typeface="Times New Roman" panose="02020603050405020304" pitchFamily="18" charset="0"/>
                <a:cs typeface="Times New Roman" panose="02020603050405020304" pitchFamily="18" charset="0"/>
              </a:rPr>
              <a:t>Curriculum Processes</a:t>
            </a:r>
            <a:endParaRPr sz="3200" dirty="0">
              <a:latin typeface="Times New Roman" panose="02020603050405020304" pitchFamily="18" charset="0"/>
              <a:cs typeface="Times New Roman" panose="02020603050405020304" pitchFamily="18" charset="0"/>
            </a:endParaRPr>
          </a:p>
          <a:p>
            <a:r>
              <a:rPr lang="en" sz="3200" dirty="0">
                <a:latin typeface="Times New Roman" panose="02020603050405020304" pitchFamily="18" charset="0"/>
                <a:cs typeface="Times New Roman" panose="02020603050405020304" pitchFamily="18" charset="0"/>
              </a:rPr>
              <a:t>Access and Enrollment Management </a:t>
            </a:r>
            <a:endParaRPr sz="3200" dirty="0">
              <a:latin typeface="Times New Roman" panose="02020603050405020304" pitchFamily="18" charset="0"/>
              <a:cs typeface="Times New Roman" panose="02020603050405020304" pitchFamily="18" charset="0"/>
            </a:endParaRPr>
          </a:p>
          <a:p>
            <a:r>
              <a:rPr lang="en" sz="3200" dirty="0">
                <a:latin typeface="Times New Roman" panose="02020603050405020304" pitchFamily="18" charset="0"/>
                <a:cs typeface="Times New Roman" panose="02020603050405020304" pitchFamily="18" charset="0"/>
              </a:rPr>
              <a:t>Program Mapping </a:t>
            </a:r>
            <a:endParaRPr sz="3200" dirty="0">
              <a:latin typeface="Times New Roman" panose="02020603050405020304" pitchFamily="18" charset="0"/>
              <a:cs typeface="Times New Roman" panose="02020603050405020304" pitchFamily="18" charset="0"/>
            </a:endParaRPr>
          </a:p>
          <a:p>
            <a:r>
              <a:rPr lang="en" sz="3200" dirty="0">
                <a:latin typeface="Times New Roman" panose="02020603050405020304" pitchFamily="18" charset="0"/>
                <a:cs typeface="Times New Roman" panose="02020603050405020304" pitchFamily="18" charset="0"/>
              </a:rPr>
              <a:t>Student Support </a:t>
            </a:r>
            <a:endParaRPr sz="3200" dirty="0">
              <a:latin typeface="Times New Roman" panose="02020603050405020304" pitchFamily="18" charset="0"/>
              <a:cs typeface="Times New Roman" panose="02020603050405020304" pitchFamily="18" charset="0"/>
            </a:endParaRPr>
          </a:p>
          <a:p>
            <a:pPr marL="0" indent="0">
              <a:spcBef>
                <a:spcPts val="2133"/>
              </a:spcBef>
              <a:buNone/>
            </a:pPr>
            <a:endParaRPr sz="3200" dirty="0">
              <a:latin typeface="Times New Roman" panose="02020603050405020304" pitchFamily="18" charset="0"/>
              <a:cs typeface="Times New Roman" panose="02020603050405020304" pitchFamily="18" charset="0"/>
            </a:endParaRPr>
          </a:p>
          <a:p>
            <a:pPr marL="0" indent="0">
              <a:spcBef>
                <a:spcPts val="2133"/>
              </a:spcBef>
              <a:buNone/>
            </a:pPr>
            <a:endParaRPr sz="3200" dirty="0">
              <a:latin typeface="Times New Roman" panose="02020603050405020304" pitchFamily="18" charset="0"/>
              <a:cs typeface="Times New Roman" panose="02020603050405020304" pitchFamily="18" charset="0"/>
            </a:endParaRPr>
          </a:p>
          <a:p>
            <a:pPr marL="0" indent="0">
              <a:spcBef>
                <a:spcPts val="2133"/>
              </a:spcBef>
              <a:spcAft>
                <a:spcPts val="2133"/>
              </a:spcAft>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625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36974" y="653643"/>
            <a:ext cx="11381265"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Guided Pathways and Curriculum </a:t>
            </a:r>
            <a:endParaRPr b="1" dirty="0">
              <a:solidFill>
                <a:srgbClr val="0070C0"/>
              </a:solidFill>
              <a:latin typeface="Times New Roman" panose="02020603050405020304" pitchFamily="18" charset="0"/>
              <a:cs typeface="Times New Roman" panose="02020603050405020304" pitchFamily="18" charset="0"/>
            </a:endParaRPr>
          </a:p>
        </p:txBody>
      </p:sp>
      <p:sp>
        <p:nvSpPr>
          <p:cNvPr id="73" name="Google Shape;73;p16"/>
          <p:cNvSpPr txBox="1">
            <a:spLocks noGrp="1"/>
          </p:cNvSpPr>
          <p:nvPr>
            <p:ph type="body" idx="1"/>
          </p:nvPr>
        </p:nvSpPr>
        <p:spPr>
          <a:xfrm>
            <a:off x="415600" y="1299915"/>
            <a:ext cx="11360800" cy="5271006"/>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Guided Pathways asks us to re-examine our curriculum “the </a:t>
            </a:r>
            <a:r>
              <a:rPr lang="en" sz="3200" i="1">
                <a:latin typeface="Times New Roman" panose="02020603050405020304" pitchFamily="18" charset="0"/>
                <a:cs typeface="Times New Roman" panose="02020603050405020304" pitchFamily="18" charset="0"/>
              </a:rPr>
              <a:t>student experience with the end </a:t>
            </a:r>
            <a:r>
              <a:rPr lang="en" sz="3200" i="1" dirty="0">
                <a:latin typeface="Times New Roman" panose="02020603050405020304" pitchFamily="18" charset="0"/>
                <a:cs typeface="Times New Roman" panose="02020603050405020304" pitchFamily="18" charset="0"/>
              </a:rPr>
              <a:t>in mind.” Implementing guided pathways may involve re-examining current policies and processes.</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3200"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role does your Curriculum Committee play in implementing a guided pathways framework at your campus? </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has your Curriculum Committee changed due to guided pathways efforts at your college?</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can you ensure that the Curriculum Committee is involved in discussions around guided pathways?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10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1938" y="393067"/>
            <a:ext cx="11568404"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Curriculum Processes:</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Are we doing the same</a:t>
            </a:r>
            <a:r>
              <a:rPr lang="en-US" sz="3200" b="1" dirty="0">
                <a:solidFill>
                  <a:srgbClr val="0070C0"/>
                </a:solidFill>
                <a:latin typeface="Times New Roman" panose="02020603050405020304" pitchFamily="18" charset="0"/>
                <a:cs typeface="Times New Roman" panose="02020603050405020304" pitchFamily="18" charset="0"/>
              </a:rPr>
              <a:t> old</a:t>
            </a:r>
            <a:r>
              <a:rPr lang="en" sz="3200" b="1" dirty="0">
                <a:solidFill>
                  <a:srgbClr val="0070C0"/>
                </a:solidFill>
                <a:latin typeface="Times New Roman" panose="02020603050405020304" pitchFamily="18" charset="0"/>
                <a:cs typeface="Times New Roman" panose="02020603050405020304" pitchFamily="18" charset="0"/>
              </a:rPr>
              <a:t> thing?</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79" name="Google Shape;79;p17"/>
          <p:cNvSpPr txBox="1">
            <a:spLocks noGrp="1"/>
          </p:cNvSpPr>
          <p:nvPr>
            <p:ph type="body" idx="1"/>
          </p:nvPr>
        </p:nvSpPr>
        <p:spPr>
          <a:xfrm>
            <a:off x="415600" y="1682307"/>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Guided Pathways implementation requires silo-busting - this includes the curriculum process!</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3200"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Have you reviewed your curriculum processes and/or structure in light of implementing guided pathways? </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Does your committee include a discussion of equity in your curriculum processes and committee training? </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equity-focused questions should the Curriculum Committee ask when reviewing curriculum?</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012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320231"/>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Program Development and the SCFF</a:t>
            </a:r>
            <a:endParaRPr b="1" dirty="0">
              <a:solidFill>
                <a:srgbClr val="0070C0"/>
              </a:solidFill>
              <a:latin typeface="Times New Roman" panose="02020603050405020304" pitchFamily="18" charset="0"/>
              <a:cs typeface="Times New Roman" panose="02020603050405020304" pitchFamily="18" charset="0"/>
            </a:endParaRPr>
          </a:p>
        </p:txBody>
      </p:sp>
      <p:sp>
        <p:nvSpPr>
          <p:cNvPr id="85" name="Google Shape;85;p18"/>
          <p:cNvSpPr txBox="1">
            <a:spLocks noGrp="1"/>
          </p:cNvSpPr>
          <p:nvPr>
            <p:ph type="body" idx="1"/>
          </p:nvPr>
        </p:nvSpPr>
        <p:spPr>
          <a:xfrm>
            <a:off x="360979" y="1063196"/>
            <a:ext cx="11360800" cy="5571519"/>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The Student-Centered Funding Formula (SCFF) may result in an increased number of program proposals. With a focus on equity and guided pathways, colleges need to ensure that programs are meaningful and valuable to students </a:t>
            </a:r>
            <a:r>
              <a:rPr lang="mr-IN" sz="3200" i="1" dirty="0">
                <a:latin typeface="Times New Roman" panose="02020603050405020304" pitchFamily="18" charset="0"/>
              </a:rPr>
              <a:t>–</a:t>
            </a:r>
            <a:r>
              <a:rPr lang="en" sz="3200" i="1" dirty="0">
                <a:latin typeface="Times New Roman" panose="02020603050405020304" pitchFamily="18" charset="0"/>
                <a:cs typeface="Times New Roman" panose="02020603050405020304" pitchFamily="18" charset="0"/>
              </a:rPr>
              <a:t> leaving </a:t>
            </a:r>
            <a:r>
              <a:rPr lang="en-US" sz="3200" i="1" dirty="0">
                <a:latin typeface="Times New Roman" panose="02020603050405020304" pitchFamily="18" charset="0"/>
                <a:cs typeface="Times New Roman" panose="02020603050405020304" pitchFamily="18" charset="0"/>
              </a:rPr>
              <a:t>C</a:t>
            </a:r>
            <a:r>
              <a:rPr lang="en" sz="3200" i="1" dirty="0">
                <a:latin typeface="Times New Roman" panose="02020603050405020304" pitchFamily="18" charset="0"/>
                <a:cs typeface="Times New Roman" panose="02020603050405020304" pitchFamily="18" charset="0"/>
              </a:rPr>
              <a:t>urriculum </a:t>
            </a:r>
            <a:r>
              <a:rPr lang="en-US" sz="3200" i="1" dirty="0">
                <a:latin typeface="Times New Roman" panose="02020603050405020304" pitchFamily="18" charset="0"/>
                <a:cs typeface="Times New Roman" panose="02020603050405020304" pitchFamily="18" charset="0"/>
              </a:rPr>
              <a:t>C</a:t>
            </a:r>
            <a:r>
              <a:rPr lang="en" sz="3200" i="1" dirty="0">
                <a:latin typeface="Times New Roman" panose="02020603050405020304" pitchFamily="18" charset="0"/>
                <a:cs typeface="Times New Roman" panose="02020603050405020304" pitchFamily="18" charset="0"/>
              </a:rPr>
              <a:t>ommittees to ask the tough questions.</a:t>
            </a:r>
            <a:endParaRPr lang="en-US" sz="1200" i="1" dirty="0">
              <a:latin typeface="Times New Roman" panose="02020603050405020304" pitchFamily="18" charset="0"/>
              <a:cs typeface="Times New Roman" panose="02020603050405020304" pitchFamily="18" charset="0"/>
            </a:endParaRPr>
          </a:p>
          <a:p>
            <a:pPr marL="0" indent="0">
              <a:lnSpc>
                <a:spcPct val="100000"/>
              </a:lnSpc>
              <a:buNone/>
            </a:pPr>
            <a:endParaRPr sz="1067"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Who can propose a new program?</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are new programs assessed for viability?</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As new interdisciplinary programs are developed, how do you ensure that all interested/impacted faculty are involved in their development and maintenance?</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010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97393" y="3930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Access/Enrollment Management</a:t>
            </a:r>
            <a:r>
              <a:rPr lang="en-US" b="1" dirty="0">
                <a:solidFill>
                  <a:srgbClr val="0070C0"/>
                </a:solidFill>
                <a:latin typeface="Times New Roman" panose="02020603050405020304" pitchFamily="18" charset="0"/>
                <a:cs typeface="Times New Roman" panose="02020603050405020304" pitchFamily="18" charset="0"/>
              </a:rPr>
              <a:t>:</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Designing with the Student in Mind </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91" name="Google Shape;91;p19"/>
          <p:cNvSpPr txBox="1">
            <a:spLocks noGrp="1"/>
          </p:cNvSpPr>
          <p:nvPr>
            <p:ph type="body" idx="1"/>
          </p:nvPr>
        </p:nvSpPr>
        <p:spPr>
          <a:xfrm>
            <a:off x="415600" y="1702939"/>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An equity framework </a:t>
            </a:r>
            <a:r>
              <a:rPr lang="en-US" sz="3200" i="1" dirty="0">
                <a:latin typeface="Times New Roman" panose="02020603050405020304" pitchFamily="18" charset="0"/>
                <a:cs typeface="Times New Roman" panose="02020603050405020304" pitchFamily="18" charset="0"/>
              </a:rPr>
              <a:t>considers </a:t>
            </a:r>
            <a:r>
              <a:rPr lang="en" sz="3200" i="1" dirty="0">
                <a:latin typeface="Times New Roman" panose="02020603050405020304" pitchFamily="18" charset="0"/>
                <a:cs typeface="Times New Roman" panose="02020603050405020304" pitchFamily="18" charset="0"/>
              </a:rPr>
              <a:t>disproportionate impact on student</a:t>
            </a:r>
            <a:r>
              <a:rPr lang="en-US" sz="3200" i="1" dirty="0">
                <a:latin typeface="Times New Roman" panose="02020603050405020304" pitchFamily="18" charset="0"/>
                <a:cs typeface="Times New Roman" panose="02020603050405020304" pitchFamily="18" charset="0"/>
              </a:rPr>
              <a:t> populations </a:t>
            </a:r>
            <a:r>
              <a:rPr lang="en" sz="3200" i="1" dirty="0">
                <a:latin typeface="Times New Roman" panose="02020603050405020304" pitchFamily="18" charset="0"/>
                <a:cs typeface="Times New Roman" panose="02020603050405020304" pitchFamily="18" charset="0"/>
              </a:rPr>
              <a:t>in course design, modality, and scheduling.</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1067"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Do your faculty, staff, and administration know your disproportionately impacted populations?</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have student equity data been used to measure the impact of course modality and scheduling on access?</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curricular innovations have been adopted in response to AB 705?</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68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15600" y="265604"/>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Program and Pathway Mapping:</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Time for Cross-</a:t>
            </a:r>
            <a:r>
              <a:rPr lang="en-US" sz="3200" b="1" dirty="0">
                <a:solidFill>
                  <a:srgbClr val="0070C0"/>
                </a:solidFill>
                <a:latin typeface="Times New Roman" panose="02020603050405020304" pitchFamily="18" charset="0"/>
                <a:cs typeface="Times New Roman" panose="02020603050405020304" pitchFamily="18" charset="0"/>
              </a:rPr>
              <a:t>f</a:t>
            </a:r>
            <a:r>
              <a:rPr lang="en" sz="3200" b="1" dirty="0">
                <a:solidFill>
                  <a:srgbClr val="0070C0"/>
                </a:solidFill>
                <a:latin typeface="Times New Roman" panose="02020603050405020304" pitchFamily="18" charset="0"/>
                <a:cs typeface="Times New Roman" panose="02020603050405020304" pitchFamily="18" charset="0"/>
              </a:rPr>
              <a:t>unctional Discussions </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97" name="Google Shape;97;p20"/>
          <p:cNvSpPr txBox="1">
            <a:spLocks noGrp="1"/>
          </p:cNvSpPr>
          <p:nvPr>
            <p:ph type="body" idx="1"/>
          </p:nvPr>
        </p:nvSpPr>
        <p:spPr>
          <a:xfrm>
            <a:off x="379187" y="1365466"/>
            <a:ext cx="11360800" cy="5492533"/>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100" i="1" dirty="0">
                <a:latin typeface="Times New Roman" panose="02020603050405020304" pitchFamily="18" charset="0"/>
                <a:cs typeface="Times New Roman" panose="02020603050405020304" pitchFamily="18" charset="0"/>
              </a:rPr>
              <a:t>Mapping programs and designing/evaluating pathways require cross-functional perspective, including discipline experts, counseling and student services, academic supports, and student voices.</a:t>
            </a:r>
            <a:endParaRPr lang="en-US" sz="3100" i="1" dirty="0">
              <a:latin typeface="Times New Roman" panose="02020603050405020304" pitchFamily="18" charset="0"/>
              <a:cs typeface="Times New Roman" panose="02020603050405020304" pitchFamily="18" charset="0"/>
            </a:endParaRPr>
          </a:p>
          <a:p>
            <a:pPr marL="0" indent="0">
              <a:lnSpc>
                <a:spcPct val="100000"/>
              </a:lnSpc>
              <a:buNone/>
            </a:pPr>
            <a:endParaRPr sz="3100"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100" dirty="0">
                <a:latin typeface="Times New Roman" panose="02020603050405020304" pitchFamily="18" charset="0"/>
                <a:cs typeface="Times New Roman" panose="02020603050405020304" pitchFamily="18" charset="0"/>
              </a:rPr>
              <a:t>How are programs being mapped at your college? Who is involved?</a:t>
            </a:r>
            <a:endParaRPr sz="31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100" dirty="0">
                <a:latin typeface="Times New Roman" panose="02020603050405020304" pitchFamily="18" charset="0"/>
                <a:cs typeface="Times New Roman" panose="02020603050405020304" pitchFamily="18" charset="0"/>
              </a:rPr>
              <a:t>Are the backgrounds, needs, and course-taking capacity of your students being considered when developing program maps?</a:t>
            </a:r>
            <a:endParaRPr sz="31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100" dirty="0">
                <a:latin typeface="Times New Roman" panose="02020603050405020304" pitchFamily="18" charset="0"/>
                <a:cs typeface="Times New Roman" panose="02020603050405020304" pitchFamily="18" charset="0"/>
              </a:rPr>
              <a:t>How can you ensure that program maps are useful to your student population?</a:t>
            </a:r>
            <a:endParaRPr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18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97392" y="374859"/>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Student Support</a:t>
            </a:r>
            <a:r>
              <a:rPr lang="en-US" b="1" dirty="0">
                <a:solidFill>
                  <a:srgbClr val="0070C0"/>
                </a:solidFill>
                <a:latin typeface="Times New Roman" panose="02020603050405020304" pitchFamily="18" charset="0"/>
                <a:cs typeface="Times New Roman" panose="02020603050405020304" pitchFamily="18" charset="0"/>
              </a:rPr>
              <a:t>:</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It</a:t>
            </a:r>
            <a:r>
              <a:rPr lang="en-US" sz="3200" b="1" dirty="0">
                <a:solidFill>
                  <a:srgbClr val="0070C0"/>
                </a:solidFill>
                <a:latin typeface="Times New Roman" panose="02020603050405020304" pitchFamily="18" charset="0"/>
                <a:cs typeface="Times New Roman" panose="02020603050405020304" pitchFamily="18" charset="0"/>
              </a:rPr>
              <a:t>’</a:t>
            </a:r>
            <a:r>
              <a:rPr lang="en" sz="3200" b="1" dirty="0">
                <a:solidFill>
                  <a:srgbClr val="0070C0"/>
                </a:solidFill>
                <a:latin typeface="Times New Roman" panose="02020603050405020304" pitchFamily="18" charset="0"/>
                <a:cs typeface="Times New Roman" panose="02020603050405020304" pitchFamily="18" charset="0"/>
              </a:rPr>
              <a:t>s not </a:t>
            </a:r>
            <a:r>
              <a:rPr lang="en-US" sz="3200" b="1" dirty="0">
                <a:solidFill>
                  <a:srgbClr val="0070C0"/>
                </a:solidFill>
                <a:latin typeface="Times New Roman" panose="02020603050405020304" pitchFamily="18" charset="0"/>
                <a:cs typeface="Times New Roman" panose="02020603050405020304" pitchFamily="18" charset="0"/>
              </a:rPr>
              <a:t>Only </a:t>
            </a:r>
            <a:r>
              <a:rPr lang="en" sz="3200" b="1" dirty="0">
                <a:solidFill>
                  <a:srgbClr val="0070C0"/>
                </a:solidFill>
                <a:latin typeface="Times New Roman" panose="02020603050405020304" pitchFamily="18" charset="0"/>
                <a:cs typeface="Times New Roman" panose="02020603050405020304" pitchFamily="18" charset="0"/>
              </a:rPr>
              <a:t>for Student Services </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103" name="Google Shape;103;p21"/>
          <p:cNvSpPr txBox="1">
            <a:spLocks noGrp="1"/>
          </p:cNvSpPr>
          <p:nvPr>
            <p:ph type="body" idx="1"/>
          </p:nvPr>
        </p:nvSpPr>
        <p:spPr>
          <a:xfrm>
            <a:off x="397393" y="1645888"/>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Silo-busting means no more division between student services and instruction.</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1067"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Are student support faculty involved in the curriculum process and do they serve on the committee?</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are good examples of student services inclusion in your Guided Pathways discussions?</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effective curricular practices have been developed and/or deployed at local colleges that support student success?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261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97392" y="374859"/>
            <a:ext cx="11360800" cy="763600"/>
          </a:xfrm>
          <a:prstGeom prst="rect">
            <a:avLst/>
          </a:prstGeom>
        </p:spPr>
        <p:txBody>
          <a:bodyPr spcFirstLastPara="1" vert="horz" wrap="square" lIns="121900" tIns="121900" rIns="121900" bIns="121900" rtlCol="0" anchor="t" anchorCtr="0">
            <a:noAutofit/>
          </a:bodyPr>
          <a:lstStyle/>
          <a:p>
            <a:pPr algn="ctr"/>
            <a:r>
              <a:rPr lang="en-US" b="1" dirty="0">
                <a:solidFill>
                  <a:srgbClr val="0070C0"/>
                </a:solidFill>
                <a:latin typeface="Times New Roman" panose="02020603050405020304" pitchFamily="18" charset="0"/>
                <a:cs typeface="Times New Roman" panose="02020603050405020304" pitchFamily="18" charset="0"/>
              </a:rPr>
              <a:t>Other Considerations?</a:t>
            </a:r>
            <a:endParaRPr sz="3200" b="1" dirty="0">
              <a:solidFill>
                <a:srgbClr val="0070C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0E5DF65-5552-4043-890B-63EBB4502125}"/>
              </a:ext>
            </a:extLst>
          </p:cNvPr>
          <p:cNvPicPr>
            <a:picLocks noChangeAspect="1"/>
          </p:cNvPicPr>
          <p:nvPr/>
        </p:nvPicPr>
        <p:blipFill>
          <a:blip r:embed="rId3"/>
          <a:stretch>
            <a:fillRect/>
          </a:stretch>
        </p:blipFill>
        <p:spPr>
          <a:xfrm>
            <a:off x="3709242" y="1645888"/>
            <a:ext cx="4534646" cy="4534646"/>
          </a:xfrm>
          <a:prstGeom prst="rect">
            <a:avLst/>
          </a:prstGeom>
        </p:spPr>
      </p:pic>
    </p:spTree>
    <p:extLst>
      <p:ext uri="{BB962C8B-B14F-4D97-AF65-F5344CB8AC3E}">
        <p14:creationId xmlns:p14="http://schemas.microsoft.com/office/powerpoint/2010/main" val="2216571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itle 1"/>
          <p:cNvSpPr txBox="1">
            <a:spLocks noGrp="1"/>
          </p:cNvSpPr>
          <p:nvPr>
            <p:ph type="title"/>
          </p:nvPr>
        </p:nvSpPr>
        <p:spPr>
          <a:prstGeom prst="rect">
            <a:avLst/>
          </a:prstGeom>
        </p:spPr>
        <p:txBody>
          <a:bodyPr/>
          <a:lstStyle/>
          <a:p>
            <a:pPr algn="ctr"/>
            <a:r>
              <a:rPr lang="en-US" b="1" dirty="0">
                <a:latin typeface="Times New Roman" panose="02020603050405020304" pitchFamily="18" charset="0"/>
                <a:cs typeface="Times New Roman" panose="02020603050405020304" pitchFamily="18" charset="0"/>
              </a:rPr>
              <a:t>Lunch</a:t>
            </a:r>
            <a:endParaRPr b="1" dirty="0">
              <a:latin typeface="Times New Roman" panose="02020603050405020304" pitchFamily="18" charset="0"/>
              <a:cs typeface="Times New Roman" panose="02020603050405020304" pitchFamily="18" charset="0"/>
            </a:endParaRPr>
          </a:p>
        </p:txBody>
      </p:sp>
      <p:pic>
        <p:nvPicPr>
          <p:cNvPr id="2" name="Content Placeholder 1">
            <a:extLst>
              <a:ext uri="{FF2B5EF4-FFF2-40B4-BE49-F238E27FC236}">
                <a16:creationId xmlns:a16="http://schemas.microsoft.com/office/drawing/2014/main" id="{1B070591-3772-ED4F-9CBC-184511F3ADF6}"/>
              </a:ext>
            </a:extLst>
          </p:cNvPr>
          <p:cNvPicPr>
            <a:picLocks noGrp="1" noChangeAspect="1"/>
          </p:cNvPicPr>
          <p:nvPr>
            <p:ph idx="1"/>
          </p:nvPr>
        </p:nvPicPr>
        <p:blipFill>
          <a:blip r:embed="rId2"/>
          <a:stretch>
            <a:fillRect/>
          </a:stretch>
        </p:blipFill>
        <p:spPr>
          <a:xfrm>
            <a:off x="2282156" y="1983783"/>
            <a:ext cx="7627688" cy="4088042"/>
          </a:xfrm>
          <a:prstGeom prst="rect">
            <a:avLst/>
          </a:prstGeom>
        </p:spPr>
      </p:pic>
    </p:spTree>
    <p:extLst>
      <p:ext uri="{BB962C8B-B14F-4D97-AF65-F5344CB8AC3E}">
        <p14:creationId xmlns:p14="http://schemas.microsoft.com/office/powerpoint/2010/main" val="38073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AB 705 Data Revision Project – Why?</a:t>
            </a:r>
          </a:p>
        </p:txBody>
      </p:sp>
      <p:pic>
        <p:nvPicPr>
          <p:cNvPr id="3" name="Picture 2">
            <a:extLst>
              <a:ext uri="{FF2B5EF4-FFF2-40B4-BE49-F238E27FC236}">
                <a16:creationId xmlns:a16="http://schemas.microsoft.com/office/drawing/2014/main" id="{3D374484-E455-EB41-AFE4-B2B1ACAA1DC5}"/>
              </a:ext>
            </a:extLst>
          </p:cNvPr>
          <p:cNvPicPr>
            <a:picLocks noChangeAspect="1"/>
          </p:cNvPicPr>
          <p:nvPr/>
        </p:nvPicPr>
        <p:blipFill>
          <a:blip r:embed="rId2"/>
          <a:stretch>
            <a:fillRect/>
          </a:stretch>
        </p:blipFill>
        <p:spPr>
          <a:xfrm>
            <a:off x="6028842" y="721963"/>
            <a:ext cx="5415150" cy="5415150"/>
          </a:xfrm>
          <a:prstGeom prst="rect">
            <a:avLst/>
          </a:prstGeom>
        </p:spPr>
      </p:pic>
    </p:spTree>
    <p:extLst>
      <p:ext uri="{BB962C8B-B14F-4D97-AF65-F5344CB8AC3E}">
        <p14:creationId xmlns:p14="http://schemas.microsoft.com/office/powerpoint/2010/main" val="382991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549831"/>
            <a:ext cx="5623560" cy="4942409"/>
          </a:xfrm>
        </p:spPr>
        <p:txBody>
          <a:bodyPr>
            <a:normAutofit fontScale="92500"/>
          </a:bodyPr>
          <a:lstStyle/>
          <a:p>
            <a:r>
              <a:rPr lang="en-US" dirty="0">
                <a:latin typeface="Times New Roman" panose="02020603050405020304" pitchFamily="18" charset="0"/>
                <a:cs typeface="Times New Roman" panose="02020603050405020304" pitchFamily="18" charset="0"/>
              </a:rPr>
              <a:t>Hot Topics – CO and 5C updates, Title 5 Changes, Credit for Prior Learning, COCI, and more…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State of Curriculum – Equity, Guided Pathways, a Big Picture View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AB 705 Data Revision Project/MIS Recoding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Noncredit Curriculum – What’s New? </a:t>
            </a:r>
          </a:p>
        </p:txBody>
      </p:sp>
      <p:pic>
        <p:nvPicPr>
          <p:cNvPr id="4" name="Picture 3">
            <a:extLst>
              <a:ext uri="{FF2B5EF4-FFF2-40B4-BE49-F238E27FC236}">
                <a16:creationId xmlns:a16="http://schemas.microsoft.com/office/drawing/2014/main" id="{E58168C6-9FBC-AE41-B18C-E337FA7A4792}"/>
              </a:ext>
            </a:extLst>
          </p:cNvPr>
          <p:cNvPicPr>
            <a:picLocks noChangeAspect="1"/>
          </p:cNvPicPr>
          <p:nvPr/>
        </p:nvPicPr>
        <p:blipFill>
          <a:blip r:embed="rId2"/>
          <a:stretch>
            <a:fillRect/>
          </a:stretch>
        </p:blipFill>
        <p:spPr>
          <a:xfrm>
            <a:off x="7354660" y="2489761"/>
            <a:ext cx="3999140" cy="2656363"/>
          </a:xfrm>
          <a:prstGeom prst="rect">
            <a:avLst/>
          </a:prstGeom>
        </p:spPr>
      </p:pic>
    </p:spTree>
    <p:extLst>
      <p:ext uri="{BB962C8B-B14F-4D97-AF65-F5344CB8AC3E}">
        <p14:creationId xmlns:p14="http://schemas.microsoft.com/office/powerpoint/2010/main" val="2729142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Why?</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456842"/>
            <a:ext cx="10515600" cy="5129938"/>
          </a:xfrm>
        </p:spPr>
        <p:txBody>
          <a:bodyPr>
            <a:normAutofit fontScale="92500" lnSpcReduction="20000"/>
          </a:bodyPr>
          <a:lstStyle/>
          <a:p>
            <a:pPr lvl="0">
              <a:buClr>
                <a:srgbClr val="0070C0"/>
              </a:buClr>
            </a:pPr>
            <a:r>
              <a:rPr lang="en-US" dirty="0">
                <a:latin typeface="Times New Roman" panose="02020603050405020304" pitchFamily="18" charset="0"/>
                <a:cs typeface="Times New Roman" panose="02020603050405020304" pitchFamily="18" charset="0"/>
              </a:rPr>
              <a:t>The Student Success Metrics for AB 705 and SCFF: all (no unit minimum) transfer-level courses with TOP Codes: </a:t>
            </a:r>
          </a:p>
          <a:p>
            <a:pPr lvl="1">
              <a:buClr>
                <a:srgbClr val="0070C0"/>
              </a:buClr>
            </a:pPr>
            <a:r>
              <a:rPr lang="en-US" dirty="0">
                <a:latin typeface="Times New Roman" panose="02020603050405020304" pitchFamily="18" charset="0"/>
                <a:cs typeface="Times New Roman" panose="02020603050405020304" pitchFamily="18" charset="0"/>
              </a:rPr>
              <a:t>1501.00 (English), </a:t>
            </a:r>
          </a:p>
          <a:p>
            <a:pPr lvl="1">
              <a:buClr>
                <a:srgbClr val="0070C0"/>
              </a:buClr>
            </a:pPr>
            <a:r>
              <a:rPr lang="en-US" dirty="0">
                <a:latin typeface="Times New Roman" panose="02020603050405020304" pitchFamily="18" charset="0"/>
                <a:cs typeface="Times New Roman" panose="02020603050405020304" pitchFamily="18" charset="0"/>
              </a:rPr>
              <a:t>1520.00 (Reading), and </a:t>
            </a:r>
          </a:p>
          <a:p>
            <a:pPr lvl="1">
              <a:buClr>
                <a:srgbClr val="0070C0"/>
              </a:buClr>
            </a:pPr>
            <a:r>
              <a:rPr lang="en-US" dirty="0">
                <a:latin typeface="Times New Roman" panose="02020603050405020304" pitchFamily="18" charset="0"/>
                <a:cs typeface="Times New Roman" panose="02020603050405020304" pitchFamily="18" charset="0"/>
              </a:rPr>
              <a:t>1701.00 (Mathematics)</a:t>
            </a:r>
          </a:p>
          <a:p>
            <a:pPr lvl="0">
              <a:buClr>
                <a:srgbClr val="0070C0"/>
              </a:buClr>
            </a:pPr>
            <a:r>
              <a:rPr lang="en-US" dirty="0">
                <a:latin typeface="Times New Roman" panose="02020603050405020304" pitchFamily="18" charset="0"/>
                <a:cs typeface="Times New Roman" panose="02020603050405020304" pitchFamily="18" charset="0"/>
              </a:rPr>
              <a:t>TOP codes are taxonomy of program – but the metric is a course within various programs with other TOP codes </a:t>
            </a:r>
          </a:p>
          <a:p>
            <a:pPr lvl="0">
              <a:buClr>
                <a:srgbClr val="0070C0"/>
              </a:buClr>
            </a:pPr>
            <a:r>
              <a:rPr lang="en-US" dirty="0">
                <a:latin typeface="Times New Roman" panose="02020603050405020304" pitchFamily="18" charset="0"/>
                <a:cs typeface="Times New Roman" panose="02020603050405020304" pitchFamily="18" charset="0"/>
              </a:rPr>
              <a:t>TOP codes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being counted such as: </a:t>
            </a:r>
          </a:p>
          <a:p>
            <a:pPr lvl="1">
              <a:buClr>
                <a:srgbClr val="0070C0"/>
              </a:buClr>
            </a:pPr>
            <a:r>
              <a:rPr lang="en-US" dirty="0">
                <a:latin typeface="Times New Roman" panose="02020603050405020304" pitchFamily="18" charset="0"/>
                <a:cs typeface="Times New Roman" panose="02020603050405020304" pitchFamily="18" charset="0"/>
              </a:rPr>
              <a:t>Quantitative Reasoning – 0401.00 (Biostats), 0502.00 (accounting), 0506.00 (Business), 0701.00 (Computer Science), 2001.00 (Psychology), 2204.00 (Economics), 2208.00 (Sociology)</a:t>
            </a:r>
          </a:p>
          <a:p>
            <a:pPr lvl="1">
              <a:buClr>
                <a:srgbClr val="0070C0"/>
              </a:buClr>
            </a:pPr>
            <a:r>
              <a:rPr lang="en-US" dirty="0">
                <a:latin typeface="Times New Roman" panose="02020603050405020304" pitchFamily="18" charset="0"/>
                <a:cs typeface="Times New Roman" panose="02020603050405020304" pitchFamily="18" charset="0"/>
              </a:rPr>
              <a:t>English Composition – 0514.00 (Office Technology), 4930.84 (ESL)</a:t>
            </a:r>
          </a:p>
          <a:p>
            <a:pPr lvl="1">
              <a:buClr>
                <a:srgbClr val="0070C0"/>
              </a:buClr>
            </a:pPr>
            <a:r>
              <a:rPr lang="en-US" dirty="0">
                <a:latin typeface="Times New Roman" panose="02020603050405020304" pitchFamily="18" charset="0"/>
                <a:cs typeface="Times New Roman" panose="02020603050405020304" pitchFamily="18" charset="0"/>
              </a:rPr>
              <a:t>ESL – Writing 4930.84, 4930.87 Integrated</a:t>
            </a:r>
          </a:p>
          <a:p>
            <a:pPr lvl="0">
              <a:buClr>
                <a:srgbClr val="0070C0"/>
              </a:buClr>
            </a:pPr>
            <a:r>
              <a:rPr lang="en-US" dirty="0">
                <a:solidFill>
                  <a:srgbClr val="FF0000"/>
                </a:solidFill>
                <a:latin typeface="Times New Roman" panose="02020603050405020304" pitchFamily="18" charset="0"/>
                <a:cs typeface="Times New Roman" panose="02020603050405020304" pitchFamily="18" charset="0"/>
              </a:rPr>
              <a:t>Success for students meeting local math competency requirements is not being counted</a:t>
            </a:r>
            <a:r>
              <a:rPr lang="en-US" dirty="0">
                <a:latin typeface="Times New Roman" panose="02020603050405020304" pitchFamily="18" charset="0"/>
                <a:cs typeface="Times New Roman" panose="02020603050405020304" pitchFamily="18" charset="0"/>
              </a:rPr>
              <a:t>.</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987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AB 705 Data Revision Project</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p:txBody>
          <a:bodyPr>
            <a:normAutofit/>
          </a:bodyPr>
          <a:lstStyle/>
          <a:p>
            <a:pPr>
              <a:buClr>
                <a:srgbClr val="0070C0"/>
              </a:buClr>
            </a:pPr>
            <a:r>
              <a:rPr lang="en-US" sz="3000" dirty="0">
                <a:latin typeface="Times New Roman" panose="02020603050405020304" pitchFamily="18" charset="0"/>
                <a:cs typeface="Times New Roman" panose="02020603050405020304" pitchFamily="18" charset="0"/>
              </a:rPr>
              <a:t>With AB 705, AB 1805, the Student Centered Funding Formula – accurate and meaningful data collection is imperative. </a:t>
            </a:r>
          </a:p>
          <a:p>
            <a:pPr marL="0" indent="0">
              <a:buClr>
                <a:srgbClr val="0070C0"/>
              </a:buClr>
              <a:buNone/>
            </a:pP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The CCCCO contracted West Ed to spearhead the AB 705 Data Revision Project to update coding.</a:t>
            </a:r>
          </a:p>
          <a:p>
            <a:pPr marL="0" indent="0">
              <a:buClr>
                <a:srgbClr val="0070C0"/>
              </a:buClr>
              <a:buNone/>
            </a:pP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Five Workgroups with stakeholder representation: Coordination, MIS, Math, English/Reading, ESL</a:t>
            </a:r>
          </a:p>
        </p:txBody>
      </p:sp>
    </p:spTree>
    <p:extLst>
      <p:ext uri="{BB962C8B-B14F-4D97-AF65-F5344CB8AC3E}">
        <p14:creationId xmlns:p14="http://schemas.microsoft.com/office/powerpoint/2010/main" val="44829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Project Overview</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Review existing MIS codes to determine changes needed to support AB705 evaluation:</a:t>
            </a:r>
          </a:p>
          <a:p>
            <a:pPr marL="0" indent="0">
              <a:buNone/>
            </a:pP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Flag (code) for competencies in quantitative reasoning, English/reading, and ESL (integrated into CB21)</a:t>
            </a:r>
          </a:p>
          <a:p>
            <a:pPr lvl="1"/>
            <a:r>
              <a:rPr lang="en-US" dirty="0">
                <a:latin typeface="Times New Roman" panose="02020603050405020304" pitchFamily="18" charset="0"/>
                <a:cs typeface="Times New Roman" panose="02020603050405020304" pitchFamily="18" charset="0"/>
              </a:rPr>
              <a:t>Flag (code) for courses fulfilling general education composition and quantitative reasoning requirements (no existing elements)</a:t>
            </a:r>
          </a:p>
          <a:p>
            <a:pPr lvl="1"/>
            <a:r>
              <a:rPr lang="en-US" dirty="0">
                <a:latin typeface="Times New Roman" panose="02020603050405020304" pitchFamily="18" charset="0"/>
                <a:cs typeface="Times New Roman" panose="02020603050405020304" pitchFamily="18" charset="0"/>
              </a:rPr>
              <a:t>Flag (code) for the specific transfer status of courses (no existing elements)</a:t>
            </a:r>
          </a:p>
          <a:p>
            <a:pPr lvl="1"/>
            <a:r>
              <a:rPr lang="en-US" dirty="0">
                <a:latin typeface="Times New Roman" panose="02020603050405020304" pitchFamily="18" charset="0"/>
                <a:cs typeface="Times New Roman" panose="02020603050405020304" pitchFamily="18" charset="0"/>
              </a:rPr>
              <a:t>Flag for support courses associated with college-level courses (no existing elements)</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04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Project Overview</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Five working groups:</a:t>
            </a:r>
          </a:p>
          <a:p>
            <a:pPr lvl="1"/>
            <a:r>
              <a:rPr lang="en-US" dirty="0">
                <a:latin typeface="Times New Roman" panose="02020603050405020304" pitchFamily="18" charset="0"/>
                <a:cs typeface="Times New Roman" panose="02020603050405020304" pitchFamily="18" charset="0"/>
              </a:rPr>
              <a:t>Faculty, CIOs, researchers, and Chancellor’s Office staff: Coordination</a:t>
            </a:r>
          </a:p>
          <a:p>
            <a:pPr lvl="1"/>
            <a:r>
              <a:rPr lang="en-US" dirty="0">
                <a:latin typeface="Times New Roman" panose="02020603050405020304" pitchFamily="18" charset="0"/>
                <a:cs typeface="Times New Roman" panose="02020603050405020304" pitchFamily="18" charset="0"/>
              </a:rPr>
              <a:t>Credit, noncredit, and K12 adult school discipline faculty: ESL</a:t>
            </a:r>
          </a:p>
          <a:p>
            <a:pPr lvl="1"/>
            <a:r>
              <a:rPr lang="en-US" dirty="0">
                <a:latin typeface="Times New Roman" panose="02020603050405020304" pitchFamily="18" charset="0"/>
                <a:cs typeface="Times New Roman" panose="02020603050405020304" pitchFamily="18" charset="0"/>
              </a:rPr>
              <a:t>Credit, noncredit, and K12 adult school discipline faculty: English &amp; Reading</a:t>
            </a:r>
          </a:p>
          <a:p>
            <a:pPr lvl="1"/>
            <a:r>
              <a:rPr lang="en-US" dirty="0">
                <a:latin typeface="Times New Roman" panose="02020603050405020304" pitchFamily="18" charset="0"/>
                <a:cs typeface="Times New Roman" panose="02020603050405020304" pitchFamily="18" charset="0"/>
              </a:rPr>
              <a:t>Credit, noncredit, and K12 adult school discipline faculty: Math</a:t>
            </a:r>
          </a:p>
          <a:p>
            <a:pPr lvl="1"/>
            <a:r>
              <a:rPr lang="en-US" dirty="0">
                <a:latin typeface="Times New Roman" panose="02020603050405020304" pitchFamily="18" charset="0"/>
                <a:cs typeface="Times New Roman" panose="02020603050405020304" pitchFamily="18" charset="0"/>
              </a:rPr>
              <a:t>Faculty, researchers, and Chancellor’s Office staff: MIS</a:t>
            </a:r>
          </a:p>
          <a:p>
            <a:pPr lvl="1"/>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Each group held 2 meetings between September 2018-January 2019</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86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95CE-04CC-42AD-BA51-76F0BF89FF20}"/>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One: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Revise the CB21 Rubrics </a:t>
            </a:r>
          </a:p>
        </p:txBody>
      </p:sp>
      <p:sp>
        <p:nvSpPr>
          <p:cNvPr id="3" name="Content Placeholder 2">
            <a:extLst>
              <a:ext uri="{FF2B5EF4-FFF2-40B4-BE49-F238E27FC236}">
                <a16:creationId xmlns:a16="http://schemas.microsoft.com/office/drawing/2014/main" id="{DCD4815B-6808-4F67-928F-5A44DE9C3855}"/>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Integrate outcomes related to quantitative reasoning, English/reading courses, and ESL from the federal Educational Functioning Levels (EFL) already in use by noncredit programs and K12 adult schools.</a:t>
            </a:r>
          </a:p>
          <a:p>
            <a:r>
              <a:rPr lang="en-US" dirty="0">
                <a:latin typeface="Times New Roman" panose="02020603050405020304" pitchFamily="18" charset="0"/>
                <a:cs typeface="Times New Roman" panose="02020603050405020304" pitchFamily="18" charset="0"/>
              </a:rPr>
              <a:t>Integrate outcomes from C-ID approved courses.</a:t>
            </a:r>
          </a:p>
          <a:p>
            <a:r>
              <a:rPr lang="en-US" dirty="0">
                <a:latin typeface="Times New Roman" panose="02020603050405020304" pitchFamily="18" charset="0"/>
                <a:cs typeface="Times New Roman" panose="02020603050405020304" pitchFamily="18" charset="0"/>
              </a:rPr>
              <a:t>ASCCC will hold regional meetings to gather feedback about the revised rubrics for math and English this March, and bring the rubric to the spring plenary.</a:t>
            </a:r>
          </a:p>
          <a:p>
            <a:r>
              <a:rPr lang="en-US" dirty="0">
                <a:latin typeface="Times New Roman" panose="02020603050405020304" pitchFamily="18" charset="0"/>
                <a:cs typeface="Times New Roman" panose="02020603050405020304" pitchFamily="18" charset="0"/>
              </a:rPr>
              <a:t>ESL will continue to work on its rubric through the spring, for review at the Curriculum Institute and over the summer.</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653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95CE-04CC-42AD-BA51-76F0BF89FF20}"/>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One: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Revise the CB21 Rubrics </a:t>
            </a:r>
          </a:p>
        </p:txBody>
      </p:sp>
      <p:sp>
        <p:nvSpPr>
          <p:cNvPr id="3" name="Content Placeholder 2">
            <a:extLst>
              <a:ext uri="{FF2B5EF4-FFF2-40B4-BE49-F238E27FC236}">
                <a16:creationId xmlns:a16="http://schemas.microsoft.com/office/drawing/2014/main" id="{DCD4815B-6808-4F67-928F-5A44DE9C3855}"/>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new rubric will enable faculty to document the </a:t>
            </a:r>
            <a:r>
              <a:rPr lang="en-US" b="1" dirty="0">
                <a:latin typeface="Times New Roman" panose="02020603050405020304" pitchFamily="18" charset="0"/>
                <a:cs typeface="Times New Roman" panose="02020603050405020304" pitchFamily="18" charset="0"/>
              </a:rPr>
              <a:t>levels</a:t>
            </a:r>
            <a:r>
              <a:rPr lang="en-US" dirty="0">
                <a:latin typeface="Times New Roman" panose="02020603050405020304" pitchFamily="18" charset="0"/>
                <a:cs typeface="Times New Roman" panose="02020603050405020304" pitchFamily="18" charset="0"/>
              </a:rPr>
              <a:t> of skills that students will have attained by the end of a broader range of pre-collegiate courses, such as pre-statistics.</a:t>
            </a:r>
          </a:p>
          <a:p>
            <a:r>
              <a:rPr lang="en-US" dirty="0">
                <a:latin typeface="Times New Roman" panose="02020603050405020304" pitchFamily="18" charset="0"/>
                <a:cs typeface="Times New Roman" panose="02020603050405020304" pitchFamily="18" charset="0"/>
              </a:rPr>
              <a:t>Having one consolidated rubric will facilitate alignment between credit, noncredit, and adult schools and allow for mirrored courses and transition from adult education and noncredit to credit.</a:t>
            </a:r>
          </a:p>
          <a:p>
            <a:r>
              <a:rPr lang="en-US" dirty="0">
                <a:latin typeface="Times New Roman" panose="02020603050405020304" pitchFamily="18" charset="0"/>
                <a:cs typeface="Times New Roman" panose="02020603050405020304" pitchFamily="18" charset="0"/>
              </a:rPr>
              <a:t>The element will continue to be used to determine skills gains in contexts like AB 705, the Student Success Metrics, and the Adult Education Program.</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163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Two: Edit Flag for Student Educational Functioning Level (SA07)</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existing code related to student scores on federal EFL pre- and post-tests should be amended to differentiate between progress in quantitative reasoning and English/reading, rather than displaying an integrated Adult Basic Education and Adult Secondary Education scores</a:t>
            </a:r>
          </a:p>
          <a:p>
            <a:r>
              <a:rPr lang="en-US" dirty="0">
                <a:latin typeface="Times New Roman" panose="02020603050405020304" pitchFamily="18" charset="0"/>
                <a:cs typeface="Times New Roman" panose="02020603050405020304" pitchFamily="18" charset="0"/>
              </a:rPr>
              <a:t>Breaking out skill levels in quantitative reasoning and English/reading can be used to provide more refined information on adult education progress for AB 705 and the Adult Education Program and will allow for an additional means of tracking skills gains for the Student Success Metrics</a:t>
            </a: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867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a:xfrm>
            <a:off x="838200" y="681037"/>
            <a:ext cx="10515600" cy="1325563"/>
          </a:xfrm>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Recommendation Three: Create a New MIS Flag for Courses that Fulfill General Education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a:xfrm>
            <a:off x="838200" y="2100943"/>
            <a:ext cx="10515600" cy="4212771"/>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Currently, the concept of passing transfer-level math and English is measured by looking at courses with math, English, and reading Taxonomy of Program (TOP) codes that also are flagged as transferrable to a four-year institution.</a:t>
            </a:r>
          </a:p>
          <a:p>
            <a:r>
              <a:rPr lang="en-US" dirty="0">
                <a:latin typeface="Times New Roman" panose="02020603050405020304" pitchFamily="18" charset="0"/>
                <a:cs typeface="Times New Roman" panose="02020603050405020304" pitchFamily="18" charset="0"/>
              </a:rPr>
              <a:t>To more accurately capture the intent of AB705 and the SCFF, data should be collected on whether:</a:t>
            </a:r>
          </a:p>
          <a:p>
            <a:pPr lvl="1"/>
            <a:r>
              <a:rPr lang="en-US" dirty="0">
                <a:latin typeface="Times New Roman" panose="02020603050405020304" pitchFamily="18" charset="0"/>
                <a:cs typeface="Times New Roman" panose="02020603050405020304" pitchFamily="18" charset="0"/>
              </a:rPr>
              <a:t>Transfer-directed students pass courses that fulfill baccalaureate degree general education quantitative reasoning and composition requirements</a:t>
            </a:r>
          </a:p>
          <a:p>
            <a:pPr lvl="1"/>
            <a:r>
              <a:rPr lang="en-US" dirty="0">
                <a:latin typeface="Times New Roman" panose="02020603050405020304" pitchFamily="18" charset="0"/>
                <a:cs typeface="Times New Roman" panose="02020603050405020304" pitchFamily="18" charset="0"/>
              </a:rPr>
              <a:t>Local associate degree or certificate-directed students pass required college-level math courses and courses that fulfill general education requirements for English composition</a:t>
            </a:r>
          </a:p>
          <a:p>
            <a:pPr lvl="1"/>
            <a:r>
              <a:rPr lang="en-US" dirty="0">
                <a:latin typeface="Times New Roman" panose="02020603050405020304" pitchFamily="18" charset="0"/>
                <a:cs typeface="Times New Roman" panose="02020603050405020304" pitchFamily="18" charset="0"/>
              </a:rPr>
              <a:t>ESL students pass courses that fulfill general education requirements for English composition </a:t>
            </a:r>
          </a:p>
          <a:p>
            <a:r>
              <a:rPr lang="en-US" dirty="0">
                <a:latin typeface="Times New Roman" panose="02020603050405020304" pitchFamily="18" charset="0"/>
                <a:cs typeface="Times New Roman" panose="02020603050405020304" pitchFamily="18" charset="0"/>
              </a:rPr>
              <a:t>The Chancellor’s Office will create a new MIS data element (CB25) and begin collecting data at the end of 2019-20</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648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Courses that Fulfill Baccalaureate Degree Mathematics and Quantitative Reasoning General Education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fontScale="85000" lnSpcReduction="20000"/>
          </a:bodyPr>
          <a:lstStyle/>
          <a:p>
            <a:pPr marL="0" indent="0">
              <a:buNone/>
            </a:pPr>
            <a:r>
              <a:rPr lang="en-US" b="1" i="1" dirty="0">
                <a:latin typeface="Times New Roman" panose="02020603050405020304" pitchFamily="18" charset="0"/>
                <a:cs typeface="Times New Roman" panose="02020603050405020304" pitchFamily="18" charset="0"/>
              </a:rPr>
              <a:t>A course should be flagged if it meets one or more of the following:</a:t>
            </a:r>
          </a:p>
          <a:p>
            <a:pPr marL="0" indent="0">
              <a:buNone/>
            </a:pP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CSU (General Education Breadth): </a:t>
            </a:r>
            <a:r>
              <a:rPr lang="en-US" dirty="0">
                <a:latin typeface="Times New Roman" panose="02020603050405020304" pitchFamily="18" charset="0"/>
                <a:cs typeface="Times New Roman" panose="02020603050405020304" pitchFamily="18" charset="0"/>
              </a:rPr>
              <a:t>Area B4: Mathematics and Quantitative Reasoning</a:t>
            </a:r>
          </a:p>
          <a:p>
            <a:pPr lvl="1"/>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UC (IGETC): </a:t>
            </a:r>
            <a:r>
              <a:rPr lang="en-US" dirty="0">
                <a:latin typeface="Times New Roman" panose="02020603050405020304" pitchFamily="18" charset="0"/>
                <a:cs typeface="Times New Roman" panose="02020603050405020304" pitchFamily="18" charset="0"/>
              </a:rPr>
              <a:t>Area 2: Mathematical Concepts and Quantitative Reasoning</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CCC Baccalaureate: </a:t>
            </a:r>
            <a:r>
              <a:rPr lang="en-US" dirty="0">
                <a:latin typeface="Times New Roman" panose="02020603050405020304" pitchFamily="18" charset="0"/>
                <a:cs typeface="Times New Roman" panose="02020603050405020304" pitchFamily="18" charset="0"/>
              </a:rPr>
              <a:t>IGETC or CSU General Education Breadth</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Other Transfer Institutions: </a:t>
            </a:r>
            <a:r>
              <a:rPr lang="en-US" dirty="0">
                <a:latin typeface="Times New Roman" panose="02020603050405020304" pitchFamily="18" charset="0"/>
                <a:cs typeface="Times New Roman" panose="02020603050405020304" pitchFamily="18" charset="0"/>
              </a:rPr>
              <a:t>Courses must have general education certification or articulation agreements that ensure the course fulfills mathematics or quantitative reasoning requirements at an accredited four-year institution</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984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Courses that Fulfill Local Associate Degree or Certificate Mathematics and Quantitative Reasoning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pPr marL="0" indent="0">
              <a:buNone/>
            </a:pPr>
            <a:r>
              <a:rPr lang="en-US" b="1" i="1" dirty="0">
                <a:latin typeface="Times New Roman" panose="02020603050405020304" pitchFamily="18" charset="0"/>
                <a:cs typeface="Times New Roman" panose="02020603050405020304" pitchFamily="18" charset="0"/>
              </a:rPr>
              <a:t>A course should be flagged if meets the Title 5 requirements for college-level quantitative reasoning:</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[Title 5 §55063]</a:t>
            </a:r>
          </a:p>
          <a:p>
            <a:endParaRPr lang="en-US" i="1" dirty="0">
              <a:latin typeface="Times New Roman" panose="02020603050405020304" pitchFamily="18" charset="0"/>
              <a:cs typeface="Times New Roman" panose="02020603050405020304" pitchFamily="18" charset="0"/>
            </a:endParaRPr>
          </a:p>
          <a:p>
            <a:pPr marL="0" indent="0" algn="ctr">
              <a:buNone/>
            </a:pPr>
            <a:r>
              <a:rPr lang="en-US" i="1" dirty="0">
                <a:latin typeface="Times New Roman" panose="02020603050405020304" pitchFamily="18" charset="0"/>
                <a:cs typeface="Times New Roman" panose="02020603050405020304" pitchFamily="18" charset="0"/>
              </a:rPr>
              <a:t>Note: </a:t>
            </a:r>
          </a:p>
          <a:p>
            <a:pPr marL="0" indent="0" algn="ctr">
              <a:buNone/>
            </a:pPr>
            <a:r>
              <a:rPr lang="en-US" i="1" dirty="0">
                <a:latin typeface="Times New Roman" panose="02020603050405020304" pitchFamily="18" charset="0"/>
                <a:cs typeface="Times New Roman" panose="02020603050405020304" pitchFamily="18" charset="0"/>
              </a:rPr>
              <a:t>Title 5 language is under consideration by the BOG March 18, 2019</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74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itle 1"/>
          <p:cNvSpPr txBox="1">
            <a:spLocks noGrp="1"/>
          </p:cNvSpPr>
          <p:nvPr>
            <p:ph type="title" idx="4294967295"/>
          </p:nvPr>
        </p:nvSpPr>
        <p:spPr>
          <a:xfrm>
            <a:off x="817112" y="1860772"/>
            <a:ext cx="10492476" cy="1411503"/>
          </a:xfrm>
          <a:prstGeom prst="rect">
            <a:avLst/>
          </a:prstGeom>
        </p:spPr>
        <p:txBody>
          <a:bodyPr anchor="t">
            <a:noAutofit/>
          </a:bodyPr>
          <a:lstStyle/>
          <a:p>
            <a:pPr algn="ctr"/>
            <a:r>
              <a:rPr lang="en-US" sz="6600" b="1" dirty="0">
                <a:solidFill>
                  <a:srgbClr val="FF0000"/>
                </a:solidFill>
                <a:latin typeface="Times New Roman" panose="02020603050405020304" pitchFamily="18" charset="0"/>
                <a:cs typeface="Times New Roman" panose="02020603050405020304" pitchFamily="18" charset="0"/>
              </a:rPr>
              <a:t>Hot Topics</a:t>
            </a:r>
            <a:endParaRPr sz="6600" b="1" dirty="0">
              <a:solidFill>
                <a:srgbClr val="C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CFEBE3A-B79E-9B45-ACFD-087BE71BDAFC}"/>
              </a:ext>
            </a:extLst>
          </p:cNvPr>
          <p:cNvPicPr>
            <a:picLocks noChangeAspect="1"/>
          </p:cNvPicPr>
          <p:nvPr/>
        </p:nvPicPr>
        <p:blipFill>
          <a:blip r:embed="rId3"/>
          <a:stretch>
            <a:fillRect/>
          </a:stretch>
        </p:blipFill>
        <p:spPr>
          <a:xfrm>
            <a:off x="3225138" y="3446932"/>
            <a:ext cx="5676424" cy="2820361"/>
          </a:xfrm>
          <a:prstGeom prst="rect">
            <a:avLst/>
          </a:prstGeom>
        </p:spPr>
      </p:pic>
      <p:pic>
        <p:nvPicPr>
          <p:cNvPr id="2" name="Picture 1">
            <a:extLst>
              <a:ext uri="{FF2B5EF4-FFF2-40B4-BE49-F238E27FC236}">
                <a16:creationId xmlns:a16="http://schemas.microsoft.com/office/drawing/2014/main" id="{58779CDD-102A-C24C-886C-0C54EB67AD3F}"/>
              </a:ext>
            </a:extLst>
          </p:cNvPr>
          <p:cNvPicPr>
            <a:picLocks noChangeAspect="1"/>
          </p:cNvPicPr>
          <p:nvPr/>
        </p:nvPicPr>
        <p:blipFill>
          <a:blip r:embed="rId4"/>
          <a:stretch>
            <a:fillRect/>
          </a:stretch>
        </p:blipFill>
        <p:spPr>
          <a:xfrm>
            <a:off x="5191646" y="260941"/>
            <a:ext cx="1524000" cy="1320800"/>
          </a:xfrm>
          <a:prstGeom prst="rect">
            <a:avLst/>
          </a:prstGeom>
        </p:spPr>
      </p:pic>
      <p:pic>
        <p:nvPicPr>
          <p:cNvPr id="3" name="Picture 2">
            <a:extLst>
              <a:ext uri="{FF2B5EF4-FFF2-40B4-BE49-F238E27FC236}">
                <a16:creationId xmlns:a16="http://schemas.microsoft.com/office/drawing/2014/main" id="{61038073-A30E-6540-B3A4-21B7413A12D5}"/>
              </a:ext>
            </a:extLst>
          </p:cNvPr>
          <p:cNvPicPr>
            <a:picLocks noChangeAspect="1"/>
          </p:cNvPicPr>
          <p:nvPr/>
        </p:nvPicPr>
        <p:blipFill>
          <a:blip r:embed="rId5"/>
          <a:stretch>
            <a:fillRect/>
          </a:stretch>
        </p:blipFill>
        <p:spPr>
          <a:xfrm>
            <a:off x="984581" y="763029"/>
            <a:ext cx="1630032" cy="2017366"/>
          </a:xfrm>
          <a:prstGeom prst="rect">
            <a:avLst/>
          </a:prstGeom>
        </p:spPr>
      </p:pic>
      <p:pic>
        <p:nvPicPr>
          <p:cNvPr id="7" name="Picture 6">
            <a:extLst>
              <a:ext uri="{FF2B5EF4-FFF2-40B4-BE49-F238E27FC236}">
                <a16:creationId xmlns:a16="http://schemas.microsoft.com/office/drawing/2014/main" id="{A0F488E5-FA2A-4F46-A622-A48A4CDA7D11}"/>
              </a:ext>
            </a:extLst>
          </p:cNvPr>
          <p:cNvPicPr>
            <a:picLocks noChangeAspect="1"/>
          </p:cNvPicPr>
          <p:nvPr/>
        </p:nvPicPr>
        <p:blipFill>
          <a:blip r:embed="rId6"/>
          <a:stretch>
            <a:fillRect/>
          </a:stretch>
        </p:blipFill>
        <p:spPr>
          <a:xfrm>
            <a:off x="9367505" y="921341"/>
            <a:ext cx="1793069" cy="2341968"/>
          </a:xfrm>
          <a:prstGeom prst="rect">
            <a:avLst/>
          </a:prstGeom>
        </p:spPr>
      </p:pic>
    </p:spTree>
    <p:extLst>
      <p:ext uri="{BB962C8B-B14F-4D97-AF65-F5344CB8AC3E}">
        <p14:creationId xmlns:p14="http://schemas.microsoft.com/office/powerpoint/2010/main" val="3349511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Courses that Fulfill English Composition General Education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fontScale="85000" lnSpcReduction="20000"/>
          </a:bodyPr>
          <a:lstStyle/>
          <a:p>
            <a:pPr marL="0" indent="0">
              <a:buNone/>
            </a:pPr>
            <a:r>
              <a:rPr lang="en-US" b="1" i="1" dirty="0">
                <a:latin typeface="Times New Roman" panose="02020603050405020304" pitchFamily="18" charset="0"/>
                <a:cs typeface="Times New Roman" panose="02020603050405020304" pitchFamily="18" charset="0"/>
              </a:rPr>
              <a:t>A course should be flagged if it meets one or more of the following:</a:t>
            </a:r>
          </a:p>
          <a:p>
            <a:pPr marL="0" indent="0">
              <a:buNone/>
            </a:pP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CSU (General Education Breadth): </a:t>
            </a:r>
            <a:r>
              <a:rPr lang="en-US" dirty="0">
                <a:latin typeface="Times New Roman" panose="02020603050405020304" pitchFamily="18" charset="0"/>
                <a:cs typeface="Times New Roman" panose="02020603050405020304" pitchFamily="18" charset="0"/>
              </a:rPr>
              <a:t>Area A2: Written Communication (Freshman Composition) and/or an Area A3: Critical Thinking course</a:t>
            </a:r>
          </a:p>
          <a:p>
            <a:pPr lvl="1"/>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UC (IGETC): </a:t>
            </a:r>
            <a:r>
              <a:rPr lang="en-US" dirty="0">
                <a:latin typeface="Times New Roman" panose="02020603050405020304" pitchFamily="18" charset="0"/>
                <a:cs typeface="Times New Roman" panose="02020603050405020304" pitchFamily="18" charset="0"/>
              </a:rPr>
              <a:t>Area 1A: English Composition and/or Area 1B: Critical Thinking and Composition</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CCC Baccalaureate: </a:t>
            </a:r>
            <a:r>
              <a:rPr lang="en-US" dirty="0">
                <a:latin typeface="Times New Roman" panose="02020603050405020304" pitchFamily="18" charset="0"/>
                <a:cs typeface="Times New Roman" panose="02020603050405020304" pitchFamily="18" charset="0"/>
              </a:rPr>
              <a:t>IGETC or CSU General Education Breadth</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Other Transfer Institutions: </a:t>
            </a:r>
            <a:r>
              <a:rPr lang="en-US" dirty="0">
                <a:latin typeface="Times New Roman" panose="02020603050405020304" pitchFamily="18" charset="0"/>
                <a:cs typeface="Times New Roman" panose="02020603050405020304" pitchFamily="18" charset="0"/>
              </a:rPr>
              <a:t>Courses must have general education certification or articulation agreements that ensure the course fulfills English Composition requirements at an accredited four-year institution</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024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Four: Create a New MIS Flag for Course Transfer Type</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Transferrable courses should be flagged to identify whether the course counts for general education, electives, or a specific major.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Initially, this flag would be applied to transferrable general education composition, quantitative reasoning, and ESL courses, and then could be expanded to other transferrable courses over time.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Chancellor’s Office will create a new MIS data element (CB26) and begin collecting data at the end of 2019-20.</a:t>
            </a:r>
          </a:p>
          <a:p>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613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Specific Transfer Status of Courses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fontScale="77500" lnSpcReduction="20000"/>
          </a:bodyPr>
          <a:lstStyle/>
          <a:p>
            <a:pPr marL="0" indent="0">
              <a:buNone/>
            </a:pPr>
            <a:r>
              <a:rPr lang="en-US" b="1" i="1" dirty="0">
                <a:latin typeface="Times New Roman" panose="02020603050405020304" pitchFamily="18" charset="0"/>
                <a:cs typeface="Times New Roman" panose="02020603050405020304" pitchFamily="18" charset="0"/>
              </a:rPr>
              <a:t>A course should be flagged to identify all of the following criteria that are relevant:</a:t>
            </a:r>
          </a:p>
          <a:p>
            <a:pPr marL="0" indent="0">
              <a:buNone/>
            </a:pPr>
            <a:r>
              <a:rPr lang="en-US" dirty="0">
                <a:latin typeface="Times New Roman" panose="02020603050405020304" pitchFamily="18" charset="0"/>
                <a:cs typeface="Times New Roman" panose="02020603050405020304" pitchFamily="18" charset="0"/>
              </a:rPr>
              <a:t>Discussion included consideration of the following – still under discussion…</a:t>
            </a:r>
          </a:p>
          <a:p>
            <a:pPr lvl="0"/>
            <a:r>
              <a:rPr lang="en-US" dirty="0">
                <a:latin typeface="Times New Roman" panose="02020603050405020304" pitchFamily="18" charset="0"/>
                <a:cs typeface="Times New Roman" panose="02020603050405020304" pitchFamily="18" charset="0"/>
              </a:rPr>
              <a:t>Elective credit at UC</a:t>
            </a:r>
          </a:p>
          <a:p>
            <a:pPr lvl="0"/>
            <a:r>
              <a:rPr lang="en-US" dirty="0">
                <a:latin typeface="Times New Roman" panose="02020603050405020304" pitchFamily="18" charset="0"/>
                <a:cs typeface="Times New Roman" panose="02020603050405020304" pitchFamily="18" charset="0"/>
              </a:rPr>
              <a:t>General ed requirement at UC</a:t>
            </a:r>
          </a:p>
          <a:p>
            <a:pPr lvl="0"/>
            <a:r>
              <a:rPr lang="en-US" dirty="0">
                <a:latin typeface="Times New Roman" panose="02020603050405020304" pitchFamily="18" charset="0"/>
                <a:cs typeface="Times New Roman" panose="02020603050405020304" pitchFamily="18" charset="0"/>
              </a:rPr>
              <a:t>Articulation agreement for a specific major at UC</a:t>
            </a:r>
          </a:p>
          <a:p>
            <a:pPr lvl="0"/>
            <a:r>
              <a:rPr lang="en-US" dirty="0">
                <a:latin typeface="Times New Roman" panose="02020603050405020304" pitchFamily="18" charset="0"/>
                <a:cs typeface="Times New Roman" panose="02020603050405020304" pitchFamily="18" charset="0"/>
              </a:rPr>
              <a:t>Elective credit at CSU</a:t>
            </a:r>
          </a:p>
          <a:p>
            <a:pPr lvl="0"/>
            <a:r>
              <a:rPr lang="en-US" dirty="0">
                <a:latin typeface="Times New Roman" panose="02020603050405020304" pitchFamily="18" charset="0"/>
                <a:cs typeface="Times New Roman" panose="02020603050405020304" pitchFamily="18" charset="0"/>
              </a:rPr>
              <a:t>General ed requirement at CSU</a:t>
            </a:r>
          </a:p>
          <a:p>
            <a:pPr lvl="0"/>
            <a:r>
              <a:rPr lang="en-US" dirty="0">
                <a:latin typeface="Times New Roman" panose="02020603050405020304" pitchFamily="18" charset="0"/>
                <a:cs typeface="Times New Roman" panose="02020603050405020304" pitchFamily="18" charset="0"/>
              </a:rPr>
              <a:t>Articulation agreement for a specific major at CSU</a:t>
            </a:r>
          </a:p>
          <a:p>
            <a:pPr lvl="0"/>
            <a:r>
              <a:rPr lang="en-US" dirty="0">
                <a:latin typeface="Times New Roman" panose="02020603050405020304" pitchFamily="18" charset="0"/>
                <a:cs typeface="Times New Roman" panose="02020603050405020304" pitchFamily="18" charset="0"/>
              </a:rPr>
              <a:t>Elective credit at another accredited four-year institution</a:t>
            </a:r>
          </a:p>
          <a:p>
            <a:r>
              <a:rPr lang="en-US" dirty="0">
                <a:latin typeface="Times New Roman" panose="02020603050405020304" pitchFamily="18" charset="0"/>
                <a:cs typeface="Times New Roman" panose="02020603050405020304" pitchFamily="18" charset="0"/>
              </a:rPr>
              <a:t>General ed requirement at another accredited four-year institution</a:t>
            </a:r>
          </a:p>
          <a:p>
            <a:r>
              <a:rPr lang="en-US" dirty="0">
                <a:latin typeface="Times New Roman" panose="02020603050405020304" pitchFamily="18" charset="0"/>
                <a:cs typeface="Times New Roman" panose="02020603050405020304" pitchFamily="18" charset="0"/>
              </a:rPr>
              <a:t>Articulation agreement for a specific major at another accredited four-year institution</a:t>
            </a:r>
          </a:p>
          <a:p>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935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Recommendation Five: Create a New MIS Flag for Support Courses Associated with College-Level Courses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It will be important to be able to identify support courses for analyses.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Chancellor’s Office should create a new MIS data element (CB27) that identifies support courses associated with college-level courses and begin collecting data at the end of 2019-20. </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endParaRPr lang="en-US" dirty="0">
              <a:solidFill>
                <a:srgbClr val="FF0000"/>
              </a:solidFill>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75490E3-572C-074B-9FD4-B301DA4967AC}"/>
              </a:ext>
            </a:extLst>
          </p:cNvPr>
          <p:cNvPicPr>
            <a:picLocks noChangeAspect="1"/>
          </p:cNvPicPr>
          <p:nvPr/>
        </p:nvPicPr>
        <p:blipFill>
          <a:blip r:embed="rId2"/>
          <a:stretch>
            <a:fillRect/>
          </a:stretch>
        </p:blipFill>
        <p:spPr>
          <a:xfrm>
            <a:off x="4237548" y="4511484"/>
            <a:ext cx="3716903" cy="1416941"/>
          </a:xfrm>
          <a:prstGeom prst="rect">
            <a:avLst/>
          </a:prstGeom>
        </p:spPr>
      </p:pic>
    </p:spTree>
    <p:extLst>
      <p:ext uri="{BB962C8B-B14F-4D97-AF65-F5344CB8AC3E}">
        <p14:creationId xmlns:p14="http://schemas.microsoft.com/office/powerpoint/2010/main" val="2946514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CE03-89CC-6E43-B244-BE42011EC848}"/>
              </a:ext>
            </a:extLst>
          </p:cNvPr>
          <p:cNvSpPr>
            <a:spLocks noGrp="1"/>
          </p:cNvSpPr>
          <p:nvPr>
            <p:ph type="title"/>
          </p:nvPr>
        </p:nvSpPr>
        <p:spPr>
          <a:xfrm>
            <a:off x="838200" y="604434"/>
            <a:ext cx="10515600" cy="635430"/>
          </a:xfrm>
        </p:spPr>
        <p:txBody>
          <a:bodyPr anchor="t">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The Plan – Recap</a:t>
            </a:r>
            <a:br>
              <a:rPr lang="en-US" dirty="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endParaRPr>
          </a:p>
        </p:txBody>
      </p:sp>
      <p:sp>
        <p:nvSpPr>
          <p:cNvPr id="3" name="Content Placeholder 2">
            <a:extLst>
              <a:ext uri="{FF2B5EF4-FFF2-40B4-BE49-F238E27FC236}">
                <a16:creationId xmlns:a16="http://schemas.microsoft.com/office/drawing/2014/main" id="{E7DE0731-89A0-8B47-80D3-77BAFE42BAEE}"/>
              </a:ext>
            </a:extLst>
          </p:cNvPr>
          <p:cNvSpPr>
            <a:spLocks noGrp="1"/>
          </p:cNvSpPr>
          <p:nvPr>
            <p:ph idx="1"/>
          </p:nvPr>
        </p:nvSpPr>
        <p:spPr>
          <a:xfrm>
            <a:off x="838200" y="1410346"/>
            <a:ext cx="10515600" cy="5207429"/>
          </a:xfrm>
        </p:spPr>
        <p:txBody>
          <a:bodyPr>
            <a:normAutofit fontScale="92500" lnSpcReduction="10000"/>
          </a:bodyPr>
          <a:lstStyle/>
          <a:p>
            <a:pPr marL="0" indent="0">
              <a:buClr>
                <a:srgbClr val="00B050"/>
              </a:buClr>
              <a:buNone/>
            </a:pPr>
            <a:r>
              <a:rPr lang="en-US" dirty="0">
                <a:latin typeface="Times New Roman" panose="02020603050405020304" pitchFamily="18" charset="0"/>
                <a:cs typeface="Times New Roman" panose="02020603050405020304" pitchFamily="18" charset="0"/>
              </a:rPr>
              <a:t>Create new data elements, in particular:</a:t>
            </a:r>
          </a:p>
          <a:p>
            <a:pPr lvl="0">
              <a:buClr>
                <a:srgbClr val="00B050"/>
              </a:buClr>
            </a:pPr>
            <a:r>
              <a:rPr lang="en-US" dirty="0">
                <a:latin typeface="Times New Roman" panose="02020603050405020304" pitchFamily="18" charset="0"/>
                <a:cs typeface="Times New Roman" panose="02020603050405020304" pitchFamily="18" charset="0"/>
              </a:rPr>
              <a:t>CB21 Identify content of English, math, ESL and related discipline courses using rubrics created by discipline workgroups based on EFLs, vetted by faculty statewide, approved by ASCCC delegates at 2019 spring plenary session – As of February 26, this coding be rolled into CB21 and the CB21 rubrics will be updated.</a:t>
            </a:r>
          </a:p>
          <a:p>
            <a:pPr lvl="0">
              <a:buClr>
                <a:srgbClr val="00B050"/>
              </a:buClr>
            </a:pPr>
            <a:r>
              <a:rPr lang="en-US" dirty="0">
                <a:latin typeface="Times New Roman" panose="02020603050405020304" pitchFamily="18" charset="0"/>
                <a:cs typeface="Times New Roman" panose="02020603050405020304" pitchFamily="18" charset="0"/>
              </a:rPr>
              <a:t>CB25 – Identify GE requirement or local competency: CSU GE Breadth/IGETC—B4/2A (math/QR) and A2, A3/1A (English Comp/Critical Thinking), local GE/competency</a:t>
            </a:r>
          </a:p>
          <a:p>
            <a:pPr lvl="0">
              <a:buClr>
                <a:srgbClr val="00B050"/>
              </a:buClr>
            </a:pPr>
            <a:r>
              <a:rPr lang="en-US" dirty="0">
                <a:latin typeface="Times New Roman" panose="02020603050405020304" pitchFamily="18" charset="0"/>
                <a:cs typeface="Times New Roman" panose="02020603050405020304" pitchFamily="18" charset="0"/>
              </a:rPr>
              <a:t>CB26 – transfer type: major, GE, elective, where to: CSU, UC, other college</a:t>
            </a:r>
          </a:p>
          <a:p>
            <a:pPr lvl="0">
              <a:buClr>
                <a:srgbClr val="00B050"/>
              </a:buClr>
            </a:pPr>
            <a:r>
              <a:rPr lang="en-US" dirty="0">
                <a:latin typeface="Times New Roman" panose="02020603050405020304" pitchFamily="18" charset="0"/>
                <a:cs typeface="Times New Roman" panose="02020603050405020304" pitchFamily="18" charset="0"/>
              </a:rPr>
              <a:t>CB27 – support course type, as of February 26, this is a binary code: support course or not a support course</a:t>
            </a:r>
          </a:p>
          <a:p>
            <a:pPr marL="0" indent="0">
              <a:buClr>
                <a:srgbClr val="00B05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415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CE03-89CC-6E43-B244-BE42011EC848}"/>
              </a:ext>
            </a:extLst>
          </p:cNvPr>
          <p:cNvSpPr>
            <a:spLocks noGrp="1"/>
          </p:cNvSpPr>
          <p:nvPr>
            <p:ph type="title"/>
          </p:nvPr>
        </p:nvSpPr>
        <p:spPr>
          <a:xfrm>
            <a:off x="838200" y="604434"/>
            <a:ext cx="10515600" cy="635430"/>
          </a:xfrm>
        </p:spPr>
        <p:txBody>
          <a:bodyPr anchor="t">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The Plan – Recap</a:t>
            </a:r>
            <a:br>
              <a:rPr lang="en-US" dirty="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endParaRPr>
          </a:p>
        </p:txBody>
      </p:sp>
      <p:sp>
        <p:nvSpPr>
          <p:cNvPr id="3" name="Content Placeholder 2">
            <a:extLst>
              <a:ext uri="{FF2B5EF4-FFF2-40B4-BE49-F238E27FC236}">
                <a16:creationId xmlns:a16="http://schemas.microsoft.com/office/drawing/2014/main" id="{E7DE0731-89A0-8B47-80D3-77BAFE42BAEE}"/>
              </a:ext>
            </a:extLst>
          </p:cNvPr>
          <p:cNvSpPr>
            <a:spLocks noGrp="1"/>
          </p:cNvSpPr>
          <p:nvPr>
            <p:ph idx="1"/>
          </p:nvPr>
        </p:nvSpPr>
        <p:spPr>
          <a:xfrm>
            <a:off x="838200" y="1410346"/>
            <a:ext cx="10515600" cy="5207429"/>
          </a:xfrm>
        </p:spPr>
        <p:txBody>
          <a:bodyPr>
            <a:normAutofit fontScale="92500"/>
          </a:bodyPr>
          <a:lstStyle/>
          <a:p>
            <a:r>
              <a:rPr lang="en-US" dirty="0">
                <a:latin typeface="Times New Roman" panose="02020603050405020304" pitchFamily="18" charset="0"/>
                <a:cs typeface="Times New Roman" panose="02020603050405020304" pitchFamily="18" charset="0"/>
              </a:rPr>
              <a:t>The Chancellor’s Office is creating/updating the MIS elements during March.</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Training and vetting of CB21 Rubrics –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word-</a:t>
            </a:r>
            <a:r>
              <a:rPr lang="en-US" dirty="0" err="1">
                <a:latin typeface="Times New Roman" panose="02020603050405020304" pitchFamily="18" charset="0"/>
                <a:cs typeface="Times New Roman" panose="02020603050405020304" pitchFamily="18" charset="0"/>
              </a:rPr>
              <a:t>smithing</a:t>
            </a:r>
            <a:r>
              <a:rPr lang="en-US" dirty="0">
                <a:latin typeface="Times New Roman" panose="02020603050405020304" pitchFamily="18" charset="0"/>
                <a:cs typeface="Times New Roman" panose="02020603050405020304" pitchFamily="18" charset="0"/>
              </a:rPr>
              <a:t> taking place in March—</a:t>
            </a:r>
            <a:r>
              <a:rPr lang="en-US" i="1" dirty="0">
                <a:latin typeface="Times New Roman" panose="02020603050405020304" pitchFamily="18" charset="0"/>
                <a:cs typeface="Times New Roman" panose="02020603050405020304" pitchFamily="18" charset="0"/>
              </a:rPr>
              <a:t>AB 705 Data Revision Project Recoding Regional Meetings: March 5, 7, 13, 18, 21</a:t>
            </a:r>
          </a:p>
          <a:p>
            <a:pPr marL="0" indent="0">
              <a:buNone/>
            </a:pP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Webinar on March 27</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the AB 705 Data Revision Project – more info to follow…</a:t>
            </a:r>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During the Curriculum Institute in July 2019, sessions will be offered where faculty can code their courses with support from curriculum experts.</a:t>
            </a:r>
          </a:p>
          <a:p>
            <a:pPr marL="0" indent="0">
              <a:buClr>
                <a:srgbClr val="00B05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902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fontScale="90000"/>
          </a:bodyPr>
          <a:lstStyle/>
          <a:p>
            <a:pPr algn="ctr"/>
            <a:r>
              <a:rPr lang="en-US" sz="5400" b="1" dirty="0">
                <a:solidFill>
                  <a:srgbClr val="FF0000"/>
                </a:solidFill>
                <a:latin typeface="Times New Roman" panose="02020603050405020304" pitchFamily="18" charset="0"/>
                <a:cs typeface="Times New Roman" panose="02020603050405020304" pitchFamily="18" charset="0"/>
              </a:rPr>
              <a:t>Noncredit Curriculum – What’s New?</a:t>
            </a:r>
          </a:p>
        </p:txBody>
      </p:sp>
      <p:pic>
        <p:nvPicPr>
          <p:cNvPr id="5" name="Picture 4">
            <a:extLst>
              <a:ext uri="{FF2B5EF4-FFF2-40B4-BE49-F238E27FC236}">
                <a16:creationId xmlns:a16="http://schemas.microsoft.com/office/drawing/2014/main" id="{A107BEB4-38C1-7A49-984E-2CAA0D4CE8E7}"/>
              </a:ext>
            </a:extLst>
          </p:cNvPr>
          <p:cNvPicPr>
            <a:picLocks noChangeAspect="1"/>
          </p:cNvPicPr>
          <p:nvPr/>
        </p:nvPicPr>
        <p:blipFill>
          <a:blip r:embed="rId2"/>
          <a:stretch>
            <a:fillRect/>
          </a:stretch>
        </p:blipFill>
        <p:spPr>
          <a:xfrm>
            <a:off x="4435211" y="2160483"/>
            <a:ext cx="3271609" cy="4350902"/>
          </a:xfrm>
          <a:prstGeom prst="rect">
            <a:avLst/>
          </a:prstGeom>
        </p:spPr>
      </p:pic>
    </p:spTree>
    <p:extLst>
      <p:ext uri="{BB962C8B-B14F-4D97-AF65-F5344CB8AC3E}">
        <p14:creationId xmlns:p14="http://schemas.microsoft.com/office/powerpoint/2010/main" val="981924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OVERVIEW</a:t>
            </a:r>
          </a:p>
        </p:txBody>
      </p:sp>
      <p:sp>
        <p:nvSpPr>
          <p:cNvPr id="3" name="Content Placeholder 2"/>
          <p:cNvSpPr>
            <a:spLocks noGrp="1"/>
          </p:cNvSpPr>
          <p:nvPr>
            <p:ph idx="1"/>
          </p:nvPr>
        </p:nvSpPr>
        <p:spPr>
          <a:xfrm>
            <a:off x="1690777" y="1436914"/>
            <a:ext cx="8678174" cy="5101909"/>
          </a:xfrm>
        </p:spPr>
        <p:txBody>
          <a:bodyPr>
            <a:noAutofit/>
          </a:bodyPr>
          <a:lstStyle/>
          <a:p>
            <a:pPr marL="0" indent="0">
              <a:lnSpc>
                <a:spcPct val="110000"/>
              </a:lnSpc>
              <a:spcBef>
                <a:spcPts val="600"/>
              </a:spcBef>
              <a:buClr>
                <a:srgbClr val="0070C0"/>
              </a:buClr>
              <a:buNone/>
            </a:pPr>
            <a:r>
              <a:rPr lang="en-US" sz="2800" dirty="0">
                <a:latin typeface="Times New Roman" panose="02020603050405020304" pitchFamily="18" charset="0"/>
                <a:ea typeface="Times New Roman" charset="0"/>
                <a:cs typeface="Times New Roman" panose="02020603050405020304" pitchFamily="18" charset="0"/>
              </a:rPr>
              <a:t>Noncredit Updates</a:t>
            </a:r>
          </a:p>
          <a:p>
            <a:pPr lvl="1">
              <a:lnSpc>
                <a:spcPct val="110000"/>
              </a:lnSpc>
              <a:spcBef>
                <a:spcPts val="600"/>
              </a:spcBef>
              <a:buClr>
                <a:srgbClr val="0070C0"/>
              </a:buClr>
            </a:pPr>
            <a:r>
              <a:rPr lang="en-US" sz="2600" dirty="0">
                <a:latin typeface="Times New Roman" panose="02020603050405020304" pitchFamily="18" charset="0"/>
                <a:ea typeface="Times New Roman" charset="0"/>
                <a:cs typeface="Times New Roman" panose="02020603050405020304" pitchFamily="18" charset="0"/>
              </a:rPr>
              <a:t>Policy Recap – Bird’s Eye View </a:t>
            </a:r>
          </a:p>
          <a:p>
            <a:pPr lvl="1">
              <a:lnSpc>
                <a:spcPct val="110000"/>
              </a:lnSpc>
              <a:spcBef>
                <a:spcPts val="600"/>
              </a:spcBef>
              <a:buClr>
                <a:srgbClr val="0070C0"/>
              </a:buClr>
            </a:pPr>
            <a:r>
              <a:rPr lang="en-US" sz="2600" dirty="0">
                <a:latin typeface="Times New Roman" panose="02020603050405020304" pitchFamily="18" charset="0"/>
                <a:ea typeface="Times New Roman" charset="0"/>
                <a:cs typeface="Times New Roman" panose="02020603050405020304" pitchFamily="18" charset="0"/>
              </a:rPr>
              <a:t>Using Noncredit for AB 705 Implementation</a:t>
            </a:r>
          </a:p>
          <a:p>
            <a:pPr lvl="1">
              <a:lnSpc>
                <a:spcPct val="110000"/>
              </a:lnSpc>
              <a:spcBef>
                <a:spcPts val="600"/>
              </a:spcBef>
              <a:buClr>
                <a:srgbClr val="0070C0"/>
              </a:buClr>
              <a:buFont typeface="Arial" panose="020B0604020202020204" pitchFamily="34" charset="0"/>
              <a:buChar char="•"/>
            </a:pPr>
            <a:r>
              <a:rPr lang="en-US" sz="2600" dirty="0">
                <a:latin typeface="Times New Roman" panose="02020603050405020304" pitchFamily="18" charset="0"/>
                <a:ea typeface="Times New Roman" charset="0"/>
                <a:cs typeface="Times New Roman" panose="02020603050405020304" pitchFamily="18" charset="0"/>
              </a:rPr>
              <a:t>Title 5 Draft Regulations</a:t>
            </a:r>
          </a:p>
          <a:p>
            <a:pPr lvl="1">
              <a:lnSpc>
                <a:spcPct val="110000"/>
              </a:lnSpc>
              <a:spcBef>
                <a:spcPts val="600"/>
              </a:spcBef>
              <a:buClr>
                <a:srgbClr val="0070C0"/>
              </a:buClr>
              <a:buFont typeface="Arial" panose="020B0604020202020204" pitchFamily="34" charset="0"/>
              <a:buChar char="•"/>
            </a:pPr>
            <a:r>
              <a:rPr lang="en-US" sz="2600" dirty="0">
                <a:latin typeface="Times New Roman" panose="02020603050405020304" pitchFamily="18" charset="0"/>
                <a:ea typeface="Times New Roman" charset="0"/>
                <a:cs typeface="Times New Roman" panose="02020603050405020304" pitchFamily="18" charset="0"/>
              </a:rPr>
              <a:t>Mirrored Courses </a:t>
            </a:r>
          </a:p>
          <a:p>
            <a:pPr lvl="1">
              <a:lnSpc>
                <a:spcPct val="110000"/>
              </a:lnSpc>
              <a:spcBef>
                <a:spcPts val="600"/>
              </a:spcBef>
              <a:buClr>
                <a:srgbClr val="0070C0"/>
              </a:buClr>
              <a:buFont typeface="Arial" panose="020B0604020202020204" pitchFamily="34" charset="0"/>
              <a:buChar char="•"/>
            </a:pPr>
            <a:r>
              <a:rPr lang="en-US" sz="2600" dirty="0">
                <a:latin typeface="Times New Roman" panose="02020603050405020304" pitchFamily="18" charset="0"/>
                <a:ea typeface="Times New Roman" charset="0"/>
                <a:cs typeface="Times New Roman" panose="02020603050405020304" pitchFamily="18" charset="0"/>
              </a:rPr>
              <a:t>ASCCC Noncredit Draft Paper</a:t>
            </a:r>
          </a:p>
          <a:p>
            <a:pPr lvl="2">
              <a:lnSpc>
                <a:spcPct val="110000"/>
              </a:lnSpc>
              <a:spcBef>
                <a:spcPts val="600"/>
              </a:spcBef>
              <a:buClr>
                <a:srgbClr val="0070C0"/>
              </a:buClr>
            </a:pPr>
            <a:endParaRPr lang="en-US" sz="2400" dirty="0">
              <a:latin typeface="Times New Roman" panose="02020603050405020304" pitchFamily="18" charset="0"/>
              <a:ea typeface="Times New Roman" charset="0"/>
              <a:cs typeface="Times New Roman" panose="02020603050405020304" pitchFamily="18" charset="0"/>
            </a:endParaRPr>
          </a:p>
          <a:p>
            <a:pPr lvl="1">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375448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0070C0"/>
                </a:solidFill>
                <a:latin typeface="Times New Roman" panose="02020603050405020304" pitchFamily="18" charset="0"/>
                <a:cs typeface="Times New Roman" panose="02020603050405020304" pitchFamily="18" charset="0"/>
              </a:rPr>
              <a:t>Noncredit policy recap…</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BIRD’S EYE VIEW</a:t>
            </a:r>
          </a:p>
        </p:txBody>
      </p:sp>
    </p:spTree>
    <p:extLst>
      <p:ext uri="{BB962C8B-B14F-4D97-AF65-F5344CB8AC3E}">
        <p14:creationId xmlns:p14="http://schemas.microsoft.com/office/powerpoint/2010/main" val="1064027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583" y="381001"/>
            <a:ext cx="7886700" cy="676275"/>
          </a:xfrm>
        </p:spPr>
        <p:txBody>
          <a:bodyPr>
            <a:normAutofit/>
          </a:bodyPr>
          <a:lstStyle/>
          <a:p>
            <a:pPr algn="ctr"/>
            <a:r>
              <a:rPr lang="en-US" sz="4050" b="1" dirty="0">
                <a:solidFill>
                  <a:srgbClr val="0070C0"/>
                </a:solidFill>
                <a:latin typeface="Times New Roman" panose="02020603050405020304" pitchFamily="18" charset="0"/>
                <a:cs typeface="Times New Roman" panose="02020603050405020304" pitchFamily="18" charset="0"/>
              </a:rPr>
              <a:t>Statutes Governing Curriculum</a:t>
            </a:r>
          </a:p>
        </p:txBody>
      </p:sp>
      <p:sp>
        <p:nvSpPr>
          <p:cNvPr id="3" name="Content Placeholder 2"/>
          <p:cNvSpPr>
            <a:spLocks noGrp="1"/>
          </p:cNvSpPr>
          <p:nvPr>
            <p:ph idx="1"/>
          </p:nvPr>
        </p:nvSpPr>
        <p:spPr>
          <a:xfrm>
            <a:off x="1179884" y="1793546"/>
            <a:ext cx="9685912" cy="3886200"/>
          </a:xfrm>
        </p:spPr>
        <p:txBody>
          <a:bodyPr>
            <a:noAutofit/>
          </a:bodyPr>
          <a:lstStyle/>
          <a:p>
            <a:pPr marL="0" indent="0">
              <a:lnSpc>
                <a:spcPct val="110000"/>
              </a:lnSpc>
              <a:spcAft>
                <a:spcPts val="1800"/>
              </a:spcAft>
              <a:buNone/>
            </a:pPr>
            <a:r>
              <a:rPr lang="en-US" sz="2600" dirty="0">
                <a:latin typeface="Times New Roman" panose="02020603050405020304" pitchFamily="18" charset="0"/>
                <a:cs typeface="Times New Roman" panose="02020603050405020304" pitchFamily="18" charset="0"/>
              </a:rPr>
              <a:t>EDUCATION CODE </a:t>
            </a:r>
          </a:p>
          <a:p>
            <a:pPr marL="0" indent="0">
              <a:lnSpc>
                <a:spcPct val="110000"/>
              </a:lnSpc>
              <a:spcAft>
                <a:spcPts val="1800"/>
              </a:spcAft>
              <a:buNone/>
            </a:pPr>
            <a:r>
              <a:rPr lang="en-US" sz="2600" dirty="0">
                <a:latin typeface="Times New Roman" panose="02020603050405020304" pitchFamily="18" charset="0"/>
                <a:cs typeface="Times New Roman" panose="02020603050405020304" pitchFamily="18" charset="0"/>
              </a:rPr>
              <a:t>   TITLE 3. POSTSECONDARY EDUCATION </a:t>
            </a:r>
          </a:p>
          <a:p>
            <a:pPr marL="342900" lvl="1" indent="0">
              <a:lnSpc>
                <a:spcPct val="110000"/>
              </a:lnSpc>
              <a:spcAft>
                <a:spcPts val="1800"/>
              </a:spcAft>
              <a:buNone/>
            </a:pPr>
            <a:r>
              <a:rPr lang="en-US" sz="2600" dirty="0">
                <a:latin typeface="Times New Roman" panose="02020603050405020304" pitchFamily="18" charset="0"/>
                <a:cs typeface="Times New Roman" panose="02020603050405020304" pitchFamily="18" charset="0"/>
              </a:rPr>
              <a:t> DIVISION 7. COMMUNITY COLLEGES </a:t>
            </a:r>
          </a:p>
          <a:p>
            <a:pPr marL="0" indent="0">
              <a:spcBef>
                <a:spcPts val="0"/>
              </a:spcBef>
              <a:buNone/>
            </a:pPr>
            <a:r>
              <a:rPr lang="en-US" sz="26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PART 43. THE CALIFORNIA COMMUNITY COLLEGES……….70900 - 70902</a:t>
            </a:r>
          </a:p>
          <a:p>
            <a:pPr marL="342900" lvl="1" indent="0" fontAlgn="base">
              <a:lnSpc>
                <a:spcPct val="110000"/>
              </a:lnSpc>
              <a:spcAft>
                <a:spcPts val="1800"/>
              </a:spcAft>
              <a:buNone/>
            </a:pPr>
            <a:r>
              <a:rPr lang="en-US" dirty="0">
                <a:latin typeface="Times New Roman" panose="02020603050405020304" pitchFamily="18" charset="0"/>
                <a:cs typeface="Times New Roman" panose="02020603050405020304" pitchFamily="18" charset="0"/>
              </a:rPr>
              <a:t>	PART 50.  FINANCE……….84000 - 85304</a:t>
            </a:r>
            <a:endParaRPr lang="en-US" sz="1500" dirty="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337736" y="4993060"/>
            <a:ext cx="2133600" cy="1373372"/>
          </a:xfrm>
          <a:prstGeom prst="rect">
            <a:avLst/>
          </a:prstGeom>
          <a:ln>
            <a:noFill/>
          </a:ln>
          <a:effectLst>
            <a:softEdge rad="112500"/>
          </a:effectLst>
        </p:spPr>
      </p:pic>
    </p:spTree>
    <p:extLst>
      <p:ext uri="{BB962C8B-B14F-4D97-AF65-F5344CB8AC3E}">
        <p14:creationId xmlns:p14="http://schemas.microsoft.com/office/powerpoint/2010/main" val="416883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771525" y="3123528"/>
            <a:ext cx="5957888" cy="3477297"/>
          </a:xfrm>
        </p:spPr>
        <p:txBody>
          <a:bodyPr anchor="t">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Chancellor’s Office Update </a:t>
            </a:r>
            <a:br>
              <a:rPr lang="en-US" b="1" dirty="0">
                <a:solidFill>
                  <a:srgbClr val="0070C0"/>
                </a:solidFill>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Spring 2019</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id="{CF54018B-DD84-9E4D-AE73-45D13A82C4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74352" y="734538"/>
            <a:ext cx="2163733" cy="5388921"/>
          </a:xfrm>
          <a:prstGeom prst="rect">
            <a:avLst/>
          </a:prstGeom>
        </p:spPr>
      </p:pic>
      <p:pic>
        <p:nvPicPr>
          <p:cNvPr id="4" name="Picture 3">
            <a:extLst>
              <a:ext uri="{FF2B5EF4-FFF2-40B4-BE49-F238E27FC236}">
                <a16:creationId xmlns:a16="http://schemas.microsoft.com/office/drawing/2014/main" id="{914C7FE7-D0E4-3D4C-82B7-240604935DCE}"/>
              </a:ext>
            </a:extLst>
          </p:cNvPr>
          <p:cNvPicPr>
            <a:picLocks noChangeAspect="1"/>
          </p:cNvPicPr>
          <p:nvPr/>
        </p:nvPicPr>
        <p:blipFill>
          <a:blip r:embed="rId4"/>
          <a:stretch>
            <a:fillRect/>
          </a:stretch>
        </p:blipFill>
        <p:spPr>
          <a:xfrm>
            <a:off x="2527616" y="358774"/>
            <a:ext cx="2645731" cy="2645731"/>
          </a:xfrm>
          <a:prstGeom prst="rect">
            <a:avLst/>
          </a:prstGeom>
        </p:spPr>
      </p:pic>
    </p:spTree>
    <p:extLst>
      <p:ext uri="{BB962C8B-B14F-4D97-AF65-F5344CB8AC3E}">
        <p14:creationId xmlns:p14="http://schemas.microsoft.com/office/powerpoint/2010/main" val="385171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407" y="646889"/>
            <a:ext cx="7886700" cy="685800"/>
          </a:xfrm>
        </p:spPr>
        <p:txBody>
          <a:bodyPr>
            <a:noAutofit/>
          </a:bodyPr>
          <a:lstStyle/>
          <a:p>
            <a:pPr algn="ctr"/>
            <a:r>
              <a:rPr lang="en-US" sz="2700" b="1" dirty="0">
                <a:solidFill>
                  <a:srgbClr val="0070C0"/>
                </a:solidFill>
                <a:latin typeface="Times New Roman" panose="02020603050405020304" pitchFamily="18" charset="0"/>
                <a:cs typeface="Times New Roman" panose="02020603050405020304" pitchFamily="18" charset="0"/>
              </a:rPr>
              <a:t>Title 5 Regulations Governing Curriculum</a:t>
            </a:r>
          </a:p>
        </p:txBody>
      </p:sp>
      <p:sp>
        <p:nvSpPr>
          <p:cNvPr id="3" name="Content Placeholder 2"/>
          <p:cNvSpPr>
            <a:spLocks noGrp="1"/>
          </p:cNvSpPr>
          <p:nvPr>
            <p:ph idx="1"/>
          </p:nvPr>
        </p:nvSpPr>
        <p:spPr>
          <a:xfrm>
            <a:off x="554194" y="1668294"/>
            <a:ext cx="8004489" cy="4747007"/>
          </a:xfrm>
        </p:spPr>
        <p:txBody>
          <a:bodyPr>
            <a:noAutofit/>
          </a:bodyPr>
          <a:lstStyle/>
          <a:p>
            <a:pPr marL="0" indent="0">
              <a:buNone/>
            </a:pPr>
            <a:r>
              <a:rPr lang="en-US" sz="1800" cap="all" dirty="0"/>
              <a:t>California Code OF REGULATIONS (CCR)</a:t>
            </a:r>
          </a:p>
          <a:p>
            <a:pPr marL="0" indent="0">
              <a:buNone/>
            </a:pPr>
            <a:r>
              <a:rPr lang="en-US" sz="1800" b="1" dirty="0"/>
              <a:t>	</a:t>
            </a:r>
            <a:r>
              <a:rPr lang="en-US" sz="1800" dirty="0"/>
              <a:t>Title 5. Education</a:t>
            </a:r>
          </a:p>
          <a:p>
            <a:pPr marL="0" indent="0">
              <a:buNone/>
            </a:pPr>
            <a:r>
              <a:rPr lang="en-US" sz="1800" dirty="0"/>
              <a:t>		Division 6. California Community Colleges </a:t>
            </a:r>
          </a:p>
          <a:p>
            <a:pPr marL="0" indent="0">
              <a:buNone/>
            </a:pPr>
            <a:r>
              <a:rPr lang="en-US" sz="1800" dirty="0"/>
              <a:t>			Chapter 1. Board of Governors</a:t>
            </a:r>
          </a:p>
          <a:p>
            <a:pPr marL="0" indent="0">
              <a:buNone/>
            </a:pPr>
            <a:r>
              <a:rPr lang="en-US" sz="1800" dirty="0"/>
              <a:t>			Chapter 2. Community College Standards </a:t>
            </a:r>
          </a:p>
          <a:p>
            <a:pPr marL="0" indent="0">
              <a:buNone/>
            </a:pPr>
            <a:r>
              <a:rPr lang="en-US" sz="1800" dirty="0"/>
              <a:t>			Chapter 3. General Provisions </a:t>
            </a:r>
          </a:p>
          <a:p>
            <a:pPr marL="0" indent="0">
              <a:buNone/>
            </a:pPr>
            <a:r>
              <a:rPr lang="en-US" sz="1800" dirty="0"/>
              <a:t>			Chapter 4. Employees</a:t>
            </a:r>
          </a:p>
          <a:p>
            <a:pPr marL="0" indent="0">
              <a:buNone/>
            </a:pPr>
            <a:r>
              <a:rPr lang="en-US" sz="1800" dirty="0"/>
              <a:t>			Chapter 5. Students </a:t>
            </a:r>
          </a:p>
          <a:p>
            <a:pPr marL="0" indent="0">
              <a:buNone/>
            </a:pPr>
            <a:r>
              <a:rPr lang="en-US" sz="1800" dirty="0"/>
              <a:t>			</a:t>
            </a:r>
            <a:r>
              <a:rPr lang="en-US" sz="1800" b="1" dirty="0"/>
              <a:t>Chapter 6. Curriculum and Instruction </a:t>
            </a:r>
          </a:p>
          <a:p>
            <a:pPr marL="0" indent="0">
              <a:buNone/>
            </a:pPr>
            <a:r>
              <a:rPr lang="en-US" sz="1800" dirty="0"/>
              <a:t>			Chapter 7. Special Programs</a:t>
            </a:r>
          </a:p>
          <a:p>
            <a:pPr marL="0" indent="0">
              <a:buNone/>
            </a:pPr>
            <a:r>
              <a:rPr lang="en-US" sz="1800" dirty="0"/>
              <a:t>			Chapter 8. Construction</a:t>
            </a:r>
          </a:p>
          <a:p>
            <a:pPr marL="0" indent="0">
              <a:buNone/>
            </a:pPr>
            <a:r>
              <a:rPr lang="en-US" sz="1800" dirty="0">
                <a:effectLst>
                  <a:outerShdw blurRad="38100" dist="38100" dir="2700000" algn="tl">
                    <a:srgbClr val="000000">
                      <a:alpha val="43137"/>
                    </a:srgbClr>
                  </a:outerShdw>
                </a:effectLst>
              </a:rPr>
              <a:t>			</a:t>
            </a:r>
            <a:r>
              <a:rPr lang="en-US" sz="1800" b="1" dirty="0"/>
              <a:t>Chapter 9. Fiscal Support</a:t>
            </a:r>
          </a:p>
          <a:p>
            <a:pPr marL="0" indent="0">
              <a:buNone/>
            </a:pPr>
            <a:r>
              <a:rPr lang="en-US" sz="1800" dirty="0"/>
              <a:t>			Chapter 10. Community College Administration </a:t>
            </a:r>
          </a:p>
          <a:p>
            <a:pPr marL="0" indent="0">
              <a:buNone/>
            </a:pPr>
            <a:r>
              <a:rPr lang="en-US" sz="1400" b="1" dirty="0"/>
              <a:t>			</a:t>
            </a:r>
          </a:p>
          <a:p>
            <a:endParaRPr lang="en-US" sz="1400" dirty="0"/>
          </a:p>
          <a:p>
            <a:pPr marL="0" indent="0">
              <a:buNone/>
            </a:pPr>
            <a:endParaRPr lang="en-US" sz="1400" dirty="0"/>
          </a:p>
        </p:txBody>
      </p:sp>
      <p:pic>
        <p:nvPicPr>
          <p:cNvPr id="5" name="Picture 4"/>
          <p:cNvPicPr>
            <a:picLocks noChangeAspect="1"/>
          </p:cNvPicPr>
          <p:nvPr/>
        </p:nvPicPr>
        <p:blipFill>
          <a:blip r:embed="rId3"/>
          <a:stretch>
            <a:fillRect/>
          </a:stretch>
        </p:blipFill>
        <p:spPr>
          <a:xfrm>
            <a:off x="9162607" y="2670197"/>
            <a:ext cx="19050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0865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NONCREDIT POLICY RECAP: COURSES </a:t>
            </a:r>
          </a:p>
        </p:txBody>
      </p:sp>
    </p:spTree>
    <p:extLst>
      <p:ext uri="{BB962C8B-B14F-4D97-AF65-F5344CB8AC3E}">
        <p14:creationId xmlns:p14="http://schemas.microsoft.com/office/powerpoint/2010/main" val="1517857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38151884"/>
              </p:ext>
            </p:extLst>
          </p:nvPr>
        </p:nvGraphicFramePr>
        <p:xfrm>
          <a:off x="1676400" y="1008759"/>
          <a:ext cx="9928698"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88068" y="6244047"/>
            <a:ext cx="11708860" cy="430887"/>
          </a:xfrm>
          <a:prstGeom prst="rect">
            <a:avLst/>
          </a:prstGeom>
          <a:noFill/>
        </p:spPr>
        <p:txBody>
          <a:bodyPr wrap="square" rtlCol="0">
            <a:spAutoFit/>
          </a:bodyPr>
          <a:lstStyle/>
          <a:p>
            <a:r>
              <a:rPr lang="en-US" sz="1100" i="1" dirty="0"/>
              <a:t>The </a:t>
            </a:r>
            <a:r>
              <a:rPr lang="en-US" sz="1100" i="1" u="sng" dirty="0"/>
              <a:t>underlined</a:t>
            </a:r>
            <a:r>
              <a:rPr lang="en-US" sz="1100" i="1" dirty="0"/>
              <a:t> instructional categories are eligible for (CDCP) enhanced funding, in accordance with Education Code 84760.5 and CCR title 5 section 55151 (i.e., </a:t>
            </a:r>
            <a:r>
              <a:rPr lang="en-US" sz="1100" i="1" u="sng" dirty="0"/>
              <a:t>ESL</a:t>
            </a:r>
            <a:r>
              <a:rPr lang="en-US" sz="1100" i="1" dirty="0"/>
              <a:t>, </a:t>
            </a:r>
            <a:r>
              <a:rPr lang="en-US" sz="1100" i="1" u="sng" dirty="0"/>
              <a:t>Elementary and Secondary Basic Skills</a:t>
            </a:r>
            <a:r>
              <a:rPr lang="en-US" sz="1100" i="1" dirty="0"/>
              <a:t>, </a:t>
            </a:r>
            <a:r>
              <a:rPr lang="en-US" sz="1100" i="1" u="sng" dirty="0"/>
              <a:t>Short-term Vocational With High Employment Potential</a:t>
            </a:r>
            <a:r>
              <a:rPr lang="en-US" sz="1100" i="1" dirty="0"/>
              <a:t>, and </a:t>
            </a:r>
            <a:r>
              <a:rPr lang="en-US" sz="1100" i="1" u="sng" dirty="0"/>
              <a:t>Workforce Preparation</a:t>
            </a:r>
            <a:r>
              <a:rPr lang="en-US" sz="1100" i="1" dirty="0"/>
              <a:t>).  </a:t>
            </a:r>
          </a:p>
        </p:txBody>
      </p:sp>
      <p:sp>
        <p:nvSpPr>
          <p:cNvPr id="4" name="Rectangle 3"/>
          <p:cNvSpPr/>
          <p:nvPr/>
        </p:nvSpPr>
        <p:spPr>
          <a:xfrm>
            <a:off x="2146998" y="423983"/>
            <a:ext cx="8001000" cy="738664"/>
          </a:xfrm>
          <a:prstGeom prst="rect">
            <a:avLst/>
          </a:prstGeom>
        </p:spPr>
        <p:txBody>
          <a:bodyPr wrap="square">
            <a:spAutoFit/>
          </a:bodyPr>
          <a:lstStyle/>
          <a:p>
            <a:pPr algn="ctr"/>
            <a:r>
              <a:rPr lang="en-US" sz="2400" b="1" i="1" dirty="0">
                <a:solidFill>
                  <a:srgbClr val="0070C0"/>
                </a:solidFill>
                <a:latin typeface="Times New Roman" panose="02020603050405020304" pitchFamily="18" charset="0"/>
                <a:cs typeface="Times New Roman" panose="02020603050405020304" pitchFamily="18" charset="0"/>
              </a:rPr>
              <a:t>Noncredit Categories Eligible for Apportionment</a:t>
            </a:r>
          </a:p>
          <a:p>
            <a:pPr algn="ctr"/>
            <a:r>
              <a:rPr lang="en-US" i="1" dirty="0">
                <a:solidFill>
                  <a:srgbClr val="0070C0"/>
                </a:solidFill>
                <a:latin typeface="Times New Roman" panose="02020603050405020304" pitchFamily="18" charset="0"/>
                <a:cs typeface="Times New Roman" panose="02020603050405020304" pitchFamily="18" charset="0"/>
              </a:rPr>
              <a:t>EC § 84757; CCR title 5 § 58160</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287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333" y="304800"/>
            <a:ext cx="7886700" cy="685800"/>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Limitations on State Aid </a:t>
            </a:r>
          </a:p>
        </p:txBody>
      </p:sp>
      <p:sp>
        <p:nvSpPr>
          <p:cNvPr id="3" name="Content Placeholder 2"/>
          <p:cNvSpPr>
            <a:spLocks noGrp="1"/>
          </p:cNvSpPr>
          <p:nvPr>
            <p:ph idx="1"/>
          </p:nvPr>
        </p:nvSpPr>
        <p:spPr>
          <a:xfrm>
            <a:off x="607931" y="1324217"/>
            <a:ext cx="7886700" cy="3607705"/>
          </a:xfrm>
        </p:spPr>
        <p:txBody>
          <a:bodyPr>
            <a:noAutofit/>
          </a:bodyPr>
          <a:lstStyle/>
          <a:p>
            <a:pPr marL="0" indent="0">
              <a:spcAft>
                <a:spcPts val="1200"/>
              </a:spcAft>
              <a:buNone/>
            </a:pPr>
            <a:r>
              <a:rPr lang="en-US" sz="2800" dirty="0">
                <a:latin typeface="Times New Roman" panose="02020603050405020304" pitchFamily="18" charset="0"/>
                <a:cs typeface="Times New Roman" panose="02020603050405020304" pitchFamily="18" charset="0"/>
              </a:rPr>
              <a:t>Title 5 § 58160. Noncredit Course Funding</a:t>
            </a:r>
          </a:p>
          <a:p>
            <a:r>
              <a:rPr lang="en-US" sz="2800" dirty="0">
                <a:latin typeface="Times New Roman" panose="02020603050405020304" pitchFamily="18" charset="0"/>
                <a:cs typeface="Times New Roman" panose="02020603050405020304" pitchFamily="18" charset="0"/>
              </a:rPr>
              <a:t>Must be approved pursuant to Title 5 sections:</a:t>
            </a:r>
          </a:p>
          <a:p>
            <a:pPr lvl="1"/>
            <a:r>
              <a:rPr lang="en-US" dirty="0">
                <a:latin typeface="Times New Roman" panose="02020603050405020304" pitchFamily="18" charset="0"/>
                <a:cs typeface="Times New Roman" panose="02020603050405020304" pitchFamily="18" charset="0"/>
              </a:rPr>
              <a:t>55002 - Standards and Criteria for Courses, and</a:t>
            </a:r>
          </a:p>
          <a:p>
            <a:pPr lvl="1"/>
            <a:r>
              <a:rPr lang="en-US" dirty="0">
                <a:latin typeface="Times New Roman" panose="02020603050405020304" pitchFamily="18" charset="0"/>
                <a:cs typeface="Times New Roman" panose="02020603050405020304" pitchFamily="18" charset="0"/>
              </a:rPr>
              <a:t>55150 - Approval of Noncredit Courses and Programs</a:t>
            </a:r>
          </a:p>
          <a:p>
            <a:r>
              <a:rPr lang="en-US" sz="2800" dirty="0">
                <a:latin typeface="Times New Roman" panose="02020603050405020304" pitchFamily="18" charset="0"/>
                <a:cs typeface="Times New Roman" panose="02020603050405020304" pitchFamily="18" charset="0"/>
              </a:rPr>
              <a:t>Must fall into one of the noncredit </a:t>
            </a:r>
          </a:p>
          <a:p>
            <a:pPr marL="0" indent="0">
              <a:buNone/>
            </a:pPr>
            <a:r>
              <a:rPr lang="en-US" sz="2800" dirty="0">
                <a:latin typeface="Times New Roman" panose="02020603050405020304" pitchFamily="18" charset="0"/>
                <a:cs typeface="Times New Roman" panose="02020603050405020304" pitchFamily="18" charset="0"/>
              </a:rPr>
              <a:t>  instructional categories eligible for </a:t>
            </a:r>
          </a:p>
          <a:p>
            <a:pPr marL="0" indent="0">
              <a:buNone/>
            </a:pPr>
            <a:r>
              <a:rPr lang="en-US" sz="2800" dirty="0">
                <a:latin typeface="Times New Roman" panose="02020603050405020304" pitchFamily="18" charset="0"/>
                <a:cs typeface="Times New Roman" panose="02020603050405020304" pitchFamily="18" charset="0"/>
              </a:rPr>
              <a:t>  state apportionment </a:t>
            </a:r>
            <a:endParaRPr lang="en-US"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412477" y="2256817"/>
            <a:ext cx="4763262" cy="3820619"/>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8918594" y="399192"/>
            <a:ext cx="1219200" cy="1224516"/>
          </a:xfrm>
          <a:prstGeom prst="rect">
            <a:avLst/>
          </a:prstGeom>
        </p:spPr>
      </p:pic>
      <p:sp>
        <p:nvSpPr>
          <p:cNvPr id="4" name="Rectangle 3"/>
          <p:cNvSpPr/>
          <p:nvPr/>
        </p:nvSpPr>
        <p:spPr>
          <a:xfrm>
            <a:off x="607931" y="6077436"/>
            <a:ext cx="11376546" cy="430887"/>
          </a:xfrm>
          <a:prstGeom prst="rect">
            <a:avLst/>
          </a:prstGeom>
        </p:spPr>
        <p:txBody>
          <a:bodyPr wrap="square">
            <a:spAutoFit/>
          </a:bodyPr>
          <a:lstStyle/>
          <a:p>
            <a:r>
              <a:rPr lang="en-US" sz="1100" b="1" dirty="0"/>
              <a:t>§ 58160. Noncredit Course Funding. </a:t>
            </a:r>
          </a:p>
          <a:p>
            <a:r>
              <a:rPr lang="en-US" sz="1100" i="1" dirty="0"/>
              <a:t>(b) The provisions of sections 58050, 58051, 58051.5, 58130 and related provisions of this chapter also apply in determining whether a noncredit course is eligible for funding.</a:t>
            </a:r>
          </a:p>
        </p:txBody>
      </p:sp>
    </p:spTree>
    <p:extLst>
      <p:ext uri="{BB962C8B-B14F-4D97-AF65-F5344CB8AC3E}">
        <p14:creationId xmlns:p14="http://schemas.microsoft.com/office/powerpoint/2010/main" val="1252054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496" y="521004"/>
            <a:ext cx="9175407" cy="693577"/>
          </a:xfrm>
        </p:spPr>
        <p:txBody>
          <a:bodyPr>
            <a:noAutofit/>
          </a:bodyPr>
          <a:lstStyle/>
          <a:p>
            <a:pPr lvl="1" algn="ctr"/>
            <a:r>
              <a:rPr lang="en-US" sz="3000" b="1" dirty="0">
                <a:solidFill>
                  <a:srgbClr val="0070C0"/>
                </a:solidFill>
                <a:latin typeface="Times New Roman" panose="02020603050405020304" pitchFamily="18" charset="0"/>
                <a:cs typeface="Times New Roman" panose="02020603050405020304" pitchFamily="18" charset="0"/>
              </a:rPr>
              <a:t>Standards and Criteria for Noncredit Courses</a:t>
            </a:r>
          </a:p>
        </p:txBody>
      </p:sp>
      <p:sp>
        <p:nvSpPr>
          <p:cNvPr id="3" name="Content Placeholder 2"/>
          <p:cNvSpPr>
            <a:spLocks noGrp="1"/>
          </p:cNvSpPr>
          <p:nvPr>
            <p:ph idx="1"/>
          </p:nvPr>
        </p:nvSpPr>
        <p:spPr>
          <a:xfrm>
            <a:off x="1118681" y="1746115"/>
            <a:ext cx="6798736" cy="4038600"/>
          </a:xfrm>
        </p:spPr>
        <p:txBody>
          <a:bodyPr>
            <a:normAutofit fontScale="92500" lnSpcReduction="10000"/>
          </a:bodyPr>
          <a:lstStyle/>
          <a:p>
            <a:pPr marL="0" indent="0">
              <a:spcAft>
                <a:spcPts val="900"/>
              </a:spcAft>
              <a:buNone/>
            </a:pPr>
            <a:r>
              <a:rPr lang="en-US" dirty="0">
                <a:latin typeface="Times New Roman" panose="02020603050405020304" pitchFamily="18" charset="0"/>
                <a:cs typeface="Times New Roman" panose="02020603050405020304" pitchFamily="18" charset="0"/>
              </a:rPr>
              <a:t>Title 5 § 55002 (c)</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noncredit course is a course which, at a minimum is…</a:t>
            </a:r>
          </a:p>
          <a:p>
            <a:pPr marL="0" indent="0">
              <a:buNone/>
            </a:pPr>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Recommended by the college and/or district curriculum committee</a:t>
            </a:r>
          </a:p>
          <a:p>
            <a:pPr marL="0" indent="0">
              <a:buNone/>
            </a:pPr>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Approved by the district governing board as a course meeting the needs of enrolled students</a:t>
            </a:r>
          </a:p>
          <a:p>
            <a:pPr marL="0" indent="0">
              <a:buNone/>
            </a:pPr>
            <a:endParaRPr lang="en-US" sz="1200" dirty="0">
              <a:latin typeface="Times New Roman" panose="02020603050405020304" pitchFamily="18" charset="0"/>
              <a:cs typeface="Times New Roman" panose="02020603050405020304" pitchFamily="18" charset="0"/>
            </a:endParaRPr>
          </a:p>
          <a:p>
            <a:pPr marL="342900" lvl="1" indent="0">
              <a:buNone/>
            </a:pPr>
            <a:endParaRPr lang="en-US" sz="15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3796621" y="5784715"/>
            <a:ext cx="5182009" cy="878322"/>
          </a:xfrm>
          <a:prstGeom prst="rect">
            <a:avLst/>
          </a:prstGeom>
          <a:ln>
            <a:noFill/>
          </a:ln>
          <a:effectLst>
            <a:softEdge rad="112500"/>
          </a:effectLst>
        </p:spPr>
      </p:pic>
    </p:spTree>
    <p:extLst>
      <p:ext uri="{BB962C8B-B14F-4D97-AF65-F5344CB8AC3E}">
        <p14:creationId xmlns:p14="http://schemas.microsoft.com/office/powerpoint/2010/main" val="1522192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NONCREDIT POLICY RECAP: CERTIFICATE PROGRAMS</a:t>
            </a:r>
          </a:p>
        </p:txBody>
      </p:sp>
    </p:spTree>
    <p:extLst>
      <p:ext uri="{BB962C8B-B14F-4D97-AF65-F5344CB8AC3E}">
        <p14:creationId xmlns:p14="http://schemas.microsoft.com/office/powerpoint/2010/main" val="2635561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298" y="292152"/>
            <a:ext cx="8609384" cy="1325563"/>
          </a:xfrm>
        </p:spPr>
        <p:txBody>
          <a:bodyPr>
            <a:noAutofit/>
          </a:bodyPr>
          <a:lstStyle/>
          <a:p>
            <a:pPr lvl="1" algn="ctr"/>
            <a:r>
              <a:rPr lang="en-US" sz="3000" b="1" dirty="0">
                <a:solidFill>
                  <a:srgbClr val="0070C0"/>
                </a:solidFill>
                <a:latin typeface="Times New Roman" panose="02020603050405020304" pitchFamily="18" charset="0"/>
                <a:cs typeface="Times New Roman" panose="02020603050405020304" pitchFamily="18" charset="0"/>
              </a:rPr>
              <a:t>Approval of Noncredit Courses and Programs</a:t>
            </a:r>
          </a:p>
        </p:txBody>
      </p:sp>
      <p:sp>
        <p:nvSpPr>
          <p:cNvPr id="3" name="Content Placeholder 2"/>
          <p:cNvSpPr>
            <a:spLocks noGrp="1"/>
          </p:cNvSpPr>
          <p:nvPr>
            <p:ph idx="1"/>
          </p:nvPr>
        </p:nvSpPr>
        <p:spPr/>
        <p:txBody>
          <a:bodyPr/>
          <a:lstStyle/>
          <a:p>
            <a:pPr marL="0" indent="0">
              <a:spcAft>
                <a:spcPts val="900"/>
              </a:spcAft>
              <a:buNone/>
            </a:pPr>
            <a:r>
              <a:rPr lang="en-US" dirty="0">
                <a:latin typeface="Times New Roman" panose="02020603050405020304" pitchFamily="18" charset="0"/>
                <a:cs typeface="Times New Roman" panose="02020603050405020304" pitchFamily="18" charset="0"/>
              </a:rPr>
              <a:t>Title 5 §55150</a:t>
            </a:r>
          </a:p>
          <a:p>
            <a:pPr marL="457200" indent="-457200">
              <a:spcAft>
                <a:spcPts val="900"/>
              </a:spcAft>
              <a:buClrTx/>
              <a:buFont typeface="+mj-lt"/>
              <a:buAutoNum type="alphaLcParenR"/>
            </a:pPr>
            <a:r>
              <a:rPr lang="en-US" dirty="0">
                <a:latin typeface="Times New Roman" panose="02020603050405020304" pitchFamily="18" charset="0"/>
                <a:cs typeface="Times New Roman" panose="02020603050405020304" pitchFamily="18" charset="0"/>
              </a:rPr>
              <a:t>Who Approves? </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Course Outline of Record (COR)</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College Recordkeeping</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Programs Approved by the Chancellor’s Office </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Program Approval Forms</a:t>
            </a: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8255729" y="2602943"/>
            <a:ext cx="3522053" cy="2624665"/>
          </a:xfrm>
          <a:prstGeom prst="rect">
            <a:avLst/>
          </a:prstGeom>
          <a:ln>
            <a:noFill/>
          </a:ln>
          <a:effectLst>
            <a:softEdge rad="112500"/>
          </a:effectLst>
        </p:spPr>
      </p:pic>
    </p:spTree>
    <p:extLst>
      <p:ext uri="{BB962C8B-B14F-4D97-AF65-F5344CB8AC3E}">
        <p14:creationId xmlns:p14="http://schemas.microsoft.com/office/powerpoint/2010/main" val="3778791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68969771"/>
              </p:ext>
            </p:extLst>
          </p:nvPr>
        </p:nvGraphicFramePr>
        <p:xfrm>
          <a:off x="1338580" y="1158240"/>
          <a:ext cx="9743440" cy="5593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600200" y="6172201"/>
            <a:ext cx="4114800" cy="461665"/>
          </a:xfrm>
          <a:prstGeom prst="rect">
            <a:avLst/>
          </a:prstGeom>
        </p:spPr>
        <p:txBody>
          <a:bodyPr wrap="square">
            <a:spAutoFit/>
          </a:bodyPr>
          <a:lstStyle/>
          <a:p>
            <a:r>
              <a:rPr lang="en-US" sz="1200" i="1" u="sng" dirty="0">
                <a:solidFill>
                  <a:schemeClr val="bg1"/>
                </a:solidFill>
              </a:rPr>
              <a:t>The underlined programs are eligible for CDCP enhanced funding, EDC 84760.5 (b)</a:t>
            </a:r>
          </a:p>
        </p:txBody>
      </p:sp>
      <p:sp>
        <p:nvSpPr>
          <p:cNvPr id="4" name="Title 1"/>
          <p:cNvSpPr txBox="1">
            <a:spLocks/>
          </p:cNvSpPr>
          <p:nvPr/>
        </p:nvSpPr>
        <p:spPr>
          <a:xfrm>
            <a:off x="1905608" y="622493"/>
            <a:ext cx="8609384" cy="789747"/>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lvl="1" algn="ctr"/>
            <a:r>
              <a:rPr lang="en-US" sz="3600" b="1" kern="0" dirty="0">
                <a:solidFill>
                  <a:srgbClr val="0070C0"/>
                </a:solidFill>
                <a:latin typeface="Times New Roman" panose="02020603050405020304" pitchFamily="18" charset="0"/>
                <a:cs typeface="Times New Roman" panose="02020603050405020304" pitchFamily="18" charset="0"/>
              </a:rPr>
              <a:t>Noncredit Programs</a:t>
            </a:r>
          </a:p>
        </p:txBody>
      </p:sp>
    </p:spTree>
    <p:extLst>
      <p:ext uri="{BB962C8B-B14F-4D97-AF65-F5344CB8AC3E}">
        <p14:creationId xmlns:p14="http://schemas.microsoft.com/office/powerpoint/2010/main" val="325535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3300" b="1" dirty="0">
                <a:solidFill>
                  <a:srgbClr val="0070C0"/>
                </a:solidFill>
                <a:latin typeface="Times New Roman" panose="02020603050405020304" pitchFamily="18" charset="0"/>
                <a:cs typeface="Times New Roman" panose="02020603050405020304" pitchFamily="18" charset="0"/>
              </a:rPr>
              <a:t>Noncredit Certificates</a:t>
            </a:r>
          </a:p>
        </p:txBody>
      </p:sp>
      <p:sp>
        <p:nvSpPr>
          <p:cNvPr id="3" name="Content Placeholder 2"/>
          <p:cNvSpPr>
            <a:spLocks noGrp="1"/>
          </p:cNvSpPr>
          <p:nvPr>
            <p:ph idx="1"/>
          </p:nvPr>
        </p:nvSpPr>
        <p:spPr/>
        <p:txBody>
          <a:bodyPr>
            <a:normAutofit/>
          </a:bodyPr>
          <a:lstStyle/>
          <a:p>
            <a:pPr marL="0" indent="0">
              <a:spcAft>
                <a:spcPts val="2400"/>
              </a:spcAft>
              <a:buNone/>
            </a:pPr>
            <a:r>
              <a:rPr lang="en-US" sz="2800" dirty="0">
                <a:latin typeface="Times New Roman" panose="02020603050405020304" pitchFamily="18" charset="0"/>
                <a:cs typeface="Times New Roman" panose="02020603050405020304" pitchFamily="18" charset="0"/>
              </a:rPr>
              <a:t>Title 5 §55155</a:t>
            </a:r>
          </a:p>
          <a:p>
            <a:pPr marL="0" indent="0">
              <a:lnSpc>
                <a:spcPct val="150000"/>
              </a:lnSpc>
              <a:buNone/>
            </a:pPr>
            <a:r>
              <a:rPr lang="en-US" dirty="0">
                <a:latin typeface="Times New Roman" panose="02020603050405020304" pitchFamily="18" charset="0"/>
                <a:cs typeface="Times New Roman" panose="02020603050405020304" pitchFamily="18" charset="0"/>
              </a:rPr>
              <a:t>(b) All noncredit educational programs leading to a</a:t>
            </a:r>
          </a:p>
          <a:p>
            <a:pPr>
              <a:lnSpc>
                <a:spcPct val="150000"/>
              </a:lnSpc>
            </a:pPr>
            <a:r>
              <a:rPr lang="en-US" dirty="0">
                <a:latin typeface="Times New Roman" panose="02020603050405020304" pitchFamily="18" charset="0"/>
                <a:cs typeface="Times New Roman" panose="02020603050405020304" pitchFamily="18" charset="0"/>
              </a:rPr>
              <a:t>Noncredit Certificate of Completion or </a:t>
            </a:r>
          </a:p>
          <a:p>
            <a:pPr>
              <a:lnSpc>
                <a:spcPct val="150000"/>
              </a:lnSpc>
            </a:pPr>
            <a:r>
              <a:rPr lang="en-US" dirty="0">
                <a:latin typeface="Times New Roman" panose="02020603050405020304" pitchFamily="18" charset="0"/>
                <a:cs typeface="Times New Roman" panose="02020603050405020304" pitchFamily="18" charset="0"/>
              </a:rPr>
              <a:t>Noncredit Certificate of Competency </a:t>
            </a:r>
          </a:p>
          <a:p>
            <a:pPr>
              <a:lnSpc>
                <a:spcPct val="100000"/>
              </a:lnSpc>
            </a:pPr>
            <a:r>
              <a:rPr lang="en-US" b="1" dirty="0">
                <a:latin typeface="Times New Roman" panose="02020603050405020304" pitchFamily="18" charset="0"/>
                <a:cs typeface="Times New Roman" panose="02020603050405020304" pitchFamily="18" charset="0"/>
              </a:rPr>
              <a:t>must be approved by the Chancellor </a:t>
            </a:r>
            <a:r>
              <a:rPr lang="en-US" dirty="0">
                <a:latin typeface="Times New Roman" panose="02020603050405020304" pitchFamily="18" charset="0"/>
                <a:cs typeface="Times New Roman" panose="02020603050405020304" pitchFamily="18" charset="0"/>
              </a:rPr>
              <a:t>pursuant to section 55151 – Career Development and College Preparation.</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342900" lvl="1" indent="0">
              <a:buNone/>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978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699" y="1828800"/>
            <a:ext cx="8221437" cy="4648200"/>
          </a:xfrm>
        </p:spPr>
        <p:txBody>
          <a:bodyPr>
            <a:normAutofit lnSpcReduction="10000"/>
          </a:bodyPr>
          <a:lstStyle/>
          <a:p>
            <a:pPr>
              <a:spcAft>
                <a:spcPts val="900"/>
              </a:spcAft>
            </a:pPr>
            <a:r>
              <a:rPr lang="en-US" dirty="0">
                <a:latin typeface="Times New Roman" panose="02020603050405020304" pitchFamily="18" charset="0"/>
                <a:cs typeface="Times New Roman" panose="02020603050405020304" pitchFamily="18" charset="0"/>
              </a:rPr>
              <a:t>CDCP –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areer </a:t>
            </a: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evelopment and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ollege </a:t>
            </a: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reparation </a:t>
            </a:r>
          </a:p>
          <a:p>
            <a:pPr>
              <a:spcAft>
                <a:spcPts val="900"/>
              </a:spcAft>
            </a:pPr>
            <a:r>
              <a:rPr lang="en-US" dirty="0">
                <a:latin typeface="Times New Roman" panose="02020603050405020304" pitchFamily="18" charset="0"/>
                <a:cs typeface="Times New Roman" panose="02020603050405020304" pitchFamily="18" charset="0"/>
              </a:rPr>
              <a:t>Community College Funding Legislation (SB 361)</a:t>
            </a:r>
          </a:p>
          <a:p>
            <a:r>
              <a:rPr lang="en-US" dirty="0">
                <a:latin typeface="Times New Roman" panose="02020603050405020304" pitchFamily="18" charset="0"/>
                <a:cs typeface="Times New Roman" panose="02020603050405020304" pitchFamily="18" charset="0"/>
              </a:rPr>
              <a:t>Education Code Statutes</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CDCP Funding (84750.5)</a:t>
            </a:r>
          </a:p>
          <a:p>
            <a:pPr lvl="1">
              <a:spcAft>
                <a:spcPts val="6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Instructional Requirements (84760.5) </a:t>
            </a:r>
          </a:p>
          <a:p>
            <a:r>
              <a:rPr lang="en-US" dirty="0">
                <a:latin typeface="Times New Roman" panose="02020603050405020304" pitchFamily="18" charset="0"/>
                <a:cs typeface="Times New Roman" panose="02020603050405020304" pitchFamily="18" charset="0"/>
              </a:rPr>
              <a:t>Title 5 Regulations</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Curriculum and Instruction (</a:t>
            </a:r>
            <a:r>
              <a:rPr lang="en-US" dirty="0" err="1">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 6, § 55151)</a:t>
            </a:r>
          </a:p>
          <a:p>
            <a:pPr lvl="1">
              <a:spcAft>
                <a:spcPts val="12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Fiscal Support (</a:t>
            </a:r>
            <a:r>
              <a:rPr lang="en-US" dirty="0" err="1">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 9) </a:t>
            </a:r>
          </a:p>
          <a:p>
            <a:pPr marL="0" indent="0">
              <a:buNone/>
            </a:pPr>
            <a:endParaRPr lang="en-US" sz="1400" b="1" i="1" dirty="0">
              <a:latin typeface="Times New Roman" panose="02020603050405020304" pitchFamily="18" charset="0"/>
              <a:cs typeface="Times New Roman" panose="02020603050405020304" pitchFamily="18" charset="0"/>
            </a:endParaRPr>
          </a:p>
          <a:p>
            <a:pPr marL="0" indent="0">
              <a:buNone/>
            </a:pPr>
            <a:r>
              <a:rPr lang="en-US" sz="1400" b="1" i="1" dirty="0">
                <a:latin typeface="Times New Roman" panose="02020603050405020304" pitchFamily="18" charset="0"/>
                <a:cs typeface="Times New Roman" panose="02020603050405020304" pitchFamily="18" charset="0"/>
              </a:rPr>
              <a:t>Note: CDCP is also referred to as noncredit “Enhanced Funding” </a:t>
            </a:r>
          </a:p>
          <a:p>
            <a:pPr>
              <a:buFont typeface="Wingdings" panose="05000000000000000000" pitchFamily="2" charset="2"/>
              <a:buChar char="ü"/>
            </a:pPr>
            <a:endParaRPr lang="en-US" sz="27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123295" y="386109"/>
            <a:ext cx="9902701" cy="12192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70C0"/>
                </a:solidFill>
                <a:latin typeface="Times New Roman" panose="02020603050405020304" pitchFamily="18" charset="0"/>
                <a:cs typeface="Times New Roman" panose="02020603050405020304" pitchFamily="18" charset="0"/>
              </a:rPr>
              <a:t>Career Development and College Preparation (CDCP) Certificates</a:t>
            </a:r>
          </a:p>
        </p:txBody>
      </p:sp>
      <p:pic>
        <p:nvPicPr>
          <p:cNvPr id="2" name="Picture 1"/>
          <p:cNvPicPr>
            <a:picLocks noChangeAspect="1"/>
          </p:cNvPicPr>
          <p:nvPr/>
        </p:nvPicPr>
        <p:blipFill>
          <a:blip r:embed="rId3"/>
          <a:stretch>
            <a:fillRect/>
          </a:stretch>
        </p:blipFill>
        <p:spPr>
          <a:xfrm>
            <a:off x="8360128" y="3322300"/>
            <a:ext cx="2381250" cy="2667000"/>
          </a:xfrm>
          <a:prstGeom prst="rect">
            <a:avLst/>
          </a:prstGeom>
          <a:ln>
            <a:noFill/>
          </a:ln>
          <a:effectLst>
            <a:softEdge rad="112500"/>
          </a:effectLst>
        </p:spPr>
      </p:pic>
    </p:spTree>
    <p:extLst>
      <p:ext uri="{BB962C8B-B14F-4D97-AF65-F5344CB8AC3E}">
        <p14:creationId xmlns:p14="http://schemas.microsoft.com/office/powerpoint/2010/main" val="213995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Chancellor’s Office</a:t>
            </a:r>
          </a:p>
        </p:txBody>
      </p:sp>
      <p:sp>
        <p:nvSpPr>
          <p:cNvPr id="3" name="Content Placeholder 2"/>
          <p:cNvSpPr>
            <a:spLocks noGrp="1"/>
          </p:cNvSpPr>
          <p:nvPr>
            <p:ph idx="1"/>
          </p:nvPr>
        </p:nvSpPr>
        <p:spPr>
          <a:xfrm>
            <a:off x="1257300" y="1825625"/>
            <a:ext cx="9629775" cy="4446588"/>
          </a:xfrm>
        </p:spPr>
        <p:txBody>
          <a:bodyPr/>
          <a:lstStyle/>
          <a:p>
            <a:r>
              <a:rPr lang="en-US" dirty="0">
                <a:latin typeface="Times New Roman" panose="02020603050405020304" pitchFamily="18" charset="0"/>
                <a:cs typeface="Times New Roman" panose="02020603050405020304" pitchFamily="18" charset="0"/>
              </a:rPr>
              <a:t>Staff</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New Region Assignments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CCAP Model – Vision Resource Center</a:t>
            </a:r>
          </a:p>
        </p:txBody>
      </p:sp>
    </p:spTree>
    <p:extLst>
      <p:ext uri="{BB962C8B-B14F-4D97-AF65-F5344CB8AC3E}">
        <p14:creationId xmlns:p14="http://schemas.microsoft.com/office/powerpoint/2010/main" val="43348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679" y="329239"/>
            <a:ext cx="10340502" cy="845187"/>
          </a:xfrm>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CDCP Certificate Requirements</a:t>
            </a:r>
          </a:p>
        </p:txBody>
      </p:sp>
      <p:sp>
        <p:nvSpPr>
          <p:cNvPr id="3" name="Content Placeholder 2"/>
          <p:cNvSpPr>
            <a:spLocks noGrp="1"/>
          </p:cNvSpPr>
          <p:nvPr>
            <p:ph idx="1"/>
          </p:nvPr>
        </p:nvSpPr>
        <p:spPr>
          <a:xfrm>
            <a:off x="661480" y="1217578"/>
            <a:ext cx="9833799" cy="5410200"/>
          </a:xfrm>
        </p:spPr>
        <p:txBody>
          <a:bodyPr>
            <a:normAutofit fontScale="92500" lnSpcReduction="20000"/>
          </a:bodyPr>
          <a:lstStyle/>
          <a:p>
            <a:pPr marL="0" indent="0">
              <a:spcAft>
                <a:spcPts val="600"/>
              </a:spcAft>
              <a:buNone/>
            </a:pPr>
            <a:r>
              <a:rPr lang="en-US" sz="3000" dirty="0">
                <a:latin typeface="Times New Roman" panose="02020603050405020304" pitchFamily="18" charset="0"/>
                <a:cs typeface="Times New Roman" panose="02020603050405020304" pitchFamily="18" charset="0"/>
              </a:rPr>
              <a:t>Ed Code § 84760.5 (b) </a:t>
            </a:r>
          </a:p>
          <a:p>
            <a:pPr marL="0" indent="0">
              <a:spcAft>
                <a:spcPts val="600"/>
              </a:spcAft>
              <a:buNone/>
            </a:pPr>
            <a:r>
              <a:rPr lang="en-US" sz="3000" dirty="0">
                <a:latin typeface="Times New Roman" panose="02020603050405020304" pitchFamily="18" charset="0"/>
                <a:cs typeface="Times New Roman" panose="02020603050405020304" pitchFamily="18" charset="0"/>
              </a:rPr>
              <a:t>Limits CDCP eligibility to courses in the following instructional categories</a:t>
            </a:r>
            <a:r>
              <a:rPr lang="en-US" sz="3000" dirty="0">
                <a:solidFill>
                  <a:srgbClr val="FF0000"/>
                </a:solidFill>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Workforce Preparation </a:t>
            </a:r>
          </a:p>
          <a:p>
            <a:r>
              <a:rPr lang="en-US" dirty="0">
                <a:latin typeface="Times New Roman" panose="02020603050405020304" pitchFamily="18" charset="0"/>
                <a:cs typeface="Times New Roman" panose="02020603050405020304" pitchFamily="18" charset="0"/>
              </a:rPr>
              <a:t>Short-term Vocational w/  </a:t>
            </a:r>
          </a:p>
          <a:p>
            <a:pPr marL="0" indent="0">
              <a:spcAft>
                <a:spcPts val="600"/>
              </a:spcAft>
              <a:buNone/>
            </a:pPr>
            <a:r>
              <a:rPr lang="en-US" dirty="0">
                <a:latin typeface="Times New Roman" panose="02020603050405020304" pitchFamily="18" charset="0"/>
                <a:cs typeface="Times New Roman" panose="02020603050405020304" pitchFamily="18" charset="0"/>
              </a:rPr>
              <a:t>    High Employment Potential</a:t>
            </a:r>
          </a:p>
          <a:p>
            <a:r>
              <a:rPr lang="en-US" dirty="0">
                <a:solidFill>
                  <a:schemeClr val="accent1">
                    <a:lumMod val="75000"/>
                  </a:schemeClr>
                </a:solidFill>
                <a:latin typeface="Times New Roman" panose="02020603050405020304" pitchFamily="18" charset="0"/>
                <a:cs typeface="Times New Roman" panose="02020603050405020304" pitchFamily="18" charset="0"/>
              </a:rPr>
              <a:t>Elementary and Secondary Basic Skills</a:t>
            </a:r>
          </a:p>
          <a:p>
            <a:r>
              <a:rPr lang="en-US" dirty="0">
                <a:solidFill>
                  <a:schemeClr val="accent1">
                    <a:lumMod val="75000"/>
                  </a:schemeClr>
                </a:solidFill>
                <a:latin typeface="Times New Roman" panose="02020603050405020304" pitchFamily="18" charset="0"/>
                <a:cs typeface="Times New Roman" panose="02020603050405020304" pitchFamily="18" charset="0"/>
              </a:rPr>
              <a:t>English as a second language (ESL) and </a:t>
            </a:r>
          </a:p>
          <a:p>
            <a:pPr marL="0" indent="0">
              <a:buNone/>
            </a:pPr>
            <a:r>
              <a:rPr lang="en-US" dirty="0">
                <a:solidFill>
                  <a:schemeClr val="accent1">
                    <a:lumMod val="75000"/>
                  </a:schemeClr>
                </a:solidFill>
                <a:latin typeface="Times New Roman" panose="02020603050405020304" pitchFamily="18" charset="0"/>
                <a:cs typeface="Times New Roman" panose="02020603050405020304" pitchFamily="18" charset="0"/>
              </a:rPr>
              <a:t>     vocational English as a second language</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000" i="1" dirty="0">
                <a:solidFill>
                  <a:srgbClr val="FF0000"/>
                </a:solidFill>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Course Data Element CB22 = A, C, I, or J </a:t>
            </a:r>
          </a:p>
          <a:p>
            <a:pPr marL="0" indent="0">
              <a:buNone/>
            </a:pPr>
            <a:r>
              <a:rPr lang="en-US" sz="2000" i="1" dirty="0">
                <a:solidFill>
                  <a:srgbClr val="FF0000"/>
                </a:solidFill>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CDCP courses and certificates cannot be limited to exclusive “special/target” populations such as Older Adults, Disabled Students, Parents, and Immigrants</a:t>
            </a:r>
          </a:p>
          <a:p>
            <a:pPr marL="0" indent="0">
              <a:buNone/>
            </a:pPr>
            <a:endParaRPr lang="en-US" sz="1800" i="1" dirty="0">
              <a:latin typeface="Times New Roman" panose="02020603050405020304" pitchFamily="18" charset="0"/>
              <a:cs typeface="Times New Roman" panose="02020603050405020304" pitchFamily="18" charset="0"/>
            </a:endParaRPr>
          </a:p>
        </p:txBody>
      </p:sp>
      <p:sp>
        <p:nvSpPr>
          <p:cNvPr id="4" name="Explosion 1 3"/>
          <p:cNvSpPr/>
          <p:nvPr/>
        </p:nvSpPr>
        <p:spPr>
          <a:xfrm>
            <a:off x="9741292" y="4252491"/>
            <a:ext cx="2386519" cy="1879362"/>
          </a:xfrm>
          <a:prstGeom prst="irregularSeal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u="sng" dirty="0"/>
              <a:t>C</a:t>
            </a:r>
            <a:r>
              <a:rPr lang="en-US" sz="1600" b="1" dirty="0"/>
              <a:t>ollege </a:t>
            </a:r>
            <a:r>
              <a:rPr lang="en-US" sz="1600" b="1" u="sng" dirty="0"/>
              <a:t>P</a:t>
            </a:r>
            <a:r>
              <a:rPr lang="en-US" sz="1600" b="1" dirty="0"/>
              <a:t>reparation</a:t>
            </a:r>
          </a:p>
        </p:txBody>
      </p:sp>
      <p:sp>
        <p:nvSpPr>
          <p:cNvPr id="5" name="Explosion 1 4"/>
          <p:cNvSpPr/>
          <p:nvPr/>
        </p:nvSpPr>
        <p:spPr>
          <a:xfrm>
            <a:off x="8311642" y="2274216"/>
            <a:ext cx="2679204" cy="1875817"/>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u="sng" dirty="0"/>
              <a:t>C</a:t>
            </a:r>
            <a:r>
              <a:rPr lang="en-US" sz="1600" b="1" dirty="0"/>
              <a:t>areer </a:t>
            </a:r>
            <a:r>
              <a:rPr lang="en-US" sz="1600" b="1" u="sng" dirty="0"/>
              <a:t>D</a:t>
            </a:r>
            <a:r>
              <a:rPr lang="en-US" sz="1600" b="1" dirty="0"/>
              <a:t>evelopment</a:t>
            </a:r>
          </a:p>
        </p:txBody>
      </p:sp>
      <p:sp>
        <p:nvSpPr>
          <p:cNvPr id="7" name="Right Brace 6"/>
          <p:cNvSpPr/>
          <p:nvPr/>
        </p:nvSpPr>
        <p:spPr>
          <a:xfrm>
            <a:off x="4400979" y="2593482"/>
            <a:ext cx="1258142" cy="1219200"/>
          </a:xfrm>
          <a:prstGeom prst="rightBrace">
            <a:avLst/>
          </a:prstGeom>
          <a:ln w="5715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Right Brace 7"/>
          <p:cNvSpPr/>
          <p:nvPr/>
        </p:nvSpPr>
        <p:spPr>
          <a:xfrm>
            <a:off x="6279930" y="3942064"/>
            <a:ext cx="1153167" cy="12192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loud 8"/>
          <p:cNvSpPr/>
          <p:nvPr/>
        </p:nvSpPr>
        <p:spPr>
          <a:xfrm>
            <a:off x="5943978" y="2614878"/>
            <a:ext cx="2082807" cy="1176408"/>
          </a:xfrm>
          <a:prstGeom prst="cloud">
            <a:avLst/>
          </a:prstGeom>
          <a:effectLst>
            <a:outerShdw blurRad="50800" dist="38100" dir="13500000" algn="b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solidFill>
                  <a:schemeClr val="bg1"/>
                </a:solidFill>
              </a:rPr>
              <a:t>Certificate of Completion </a:t>
            </a:r>
          </a:p>
          <a:p>
            <a:pPr algn="ctr"/>
            <a:r>
              <a:rPr lang="en-US" sz="1400" b="1" dirty="0">
                <a:solidFill>
                  <a:schemeClr val="bg1"/>
                </a:solidFill>
              </a:rPr>
              <a:t>Title 5, </a:t>
            </a:r>
          </a:p>
          <a:p>
            <a:pPr algn="ctr"/>
            <a:r>
              <a:rPr lang="en-US" sz="1400" b="1" dirty="0">
                <a:solidFill>
                  <a:schemeClr val="bg1"/>
                </a:solidFill>
              </a:rPr>
              <a:t>§ 55151(h)</a:t>
            </a:r>
          </a:p>
        </p:txBody>
      </p:sp>
      <p:sp>
        <p:nvSpPr>
          <p:cNvPr id="12" name="Cloud 11"/>
          <p:cNvSpPr/>
          <p:nvPr/>
        </p:nvSpPr>
        <p:spPr>
          <a:xfrm>
            <a:off x="7498541" y="4236337"/>
            <a:ext cx="2373576" cy="1226187"/>
          </a:xfrm>
          <a:prstGeom prst="cloud">
            <a:avLst/>
          </a:prstGeom>
          <a:effectLst>
            <a:outerShdw blurRad="50800" dist="38100" dir="13500000" algn="b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a:solidFill>
                  <a:schemeClr val="bg1"/>
                </a:solidFill>
              </a:rPr>
              <a:t>Certificate of Competency </a:t>
            </a:r>
          </a:p>
          <a:p>
            <a:pPr algn="ctr"/>
            <a:r>
              <a:rPr lang="en-US" sz="1400" b="1" dirty="0">
                <a:solidFill>
                  <a:schemeClr val="bg1"/>
                </a:solidFill>
              </a:rPr>
              <a:t>Title 5, </a:t>
            </a:r>
          </a:p>
          <a:p>
            <a:pPr algn="ctr"/>
            <a:r>
              <a:rPr lang="en-US" sz="1400" b="1" dirty="0">
                <a:solidFill>
                  <a:schemeClr val="bg1"/>
                </a:solidFill>
              </a:rPr>
              <a:t>§ 55151(</a:t>
            </a:r>
            <a:r>
              <a:rPr lang="en-US" sz="1400" b="1" dirty="0" err="1">
                <a:solidFill>
                  <a:schemeClr val="bg1"/>
                </a:solidFill>
              </a:rPr>
              <a:t>i</a:t>
            </a:r>
            <a:r>
              <a:rPr lang="en-US" sz="1400" b="1" dirty="0">
                <a:solidFill>
                  <a:schemeClr val="bg1"/>
                </a:solidFill>
              </a:rPr>
              <a:t>)</a:t>
            </a:r>
          </a:p>
        </p:txBody>
      </p:sp>
    </p:spTree>
    <p:extLst>
      <p:ext uri="{BB962C8B-B14F-4D97-AF65-F5344CB8AC3E}">
        <p14:creationId xmlns:p14="http://schemas.microsoft.com/office/powerpoint/2010/main" val="2342107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4EBA-AEE6-9B44-ABB9-BAADBB1E16B9}"/>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Corequisite Noncredit Course</a:t>
            </a:r>
            <a:br>
              <a:rPr lang="en-US" b="1" dirty="0">
                <a:solidFill>
                  <a:srgbClr val="0070C0"/>
                </a:solidFill>
                <a:latin typeface="Times New Roman" panose="02020603050405020304" pitchFamily="18" charset="0"/>
                <a:cs typeface="Times New Roman" panose="02020603050405020304" pitchFamily="18" charset="0"/>
              </a:rPr>
            </a:br>
            <a:r>
              <a:rPr lang="en-US" sz="3600" dirty="0">
                <a:solidFill>
                  <a:srgbClr val="0070C0"/>
                </a:solidFill>
                <a:latin typeface="Times New Roman" panose="02020603050405020304" pitchFamily="18" charset="0"/>
                <a:cs typeface="Times New Roman" panose="02020603050405020304" pitchFamily="18" charset="0"/>
              </a:rPr>
              <a:t>AB 705 Implementation</a:t>
            </a:r>
          </a:p>
        </p:txBody>
      </p:sp>
      <p:sp>
        <p:nvSpPr>
          <p:cNvPr id="3" name="Content Placeholder 2">
            <a:extLst>
              <a:ext uri="{FF2B5EF4-FFF2-40B4-BE49-F238E27FC236}">
                <a16:creationId xmlns:a16="http://schemas.microsoft.com/office/drawing/2014/main" id="{2B793D5C-ABAE-884A-AE76-4F272F46928C}"/>
              </a:ext>
            </a:extLst>
          </p:cNvPr>
          <p:cNvSpPr>
            <a:spLocks noGrp="1"/>
          </p:cNvSpPr>
          <p:nvPr>
            <p:ph idx="1"/>
          </p:nvPr>
        </p:nvSpPr>
        <p:spPr/>
        <p:txBody>
          <a:bodyPr vert="horz" lIns="91440" tIns="45720" rIns="91440" bIns="45720" rtlCol="0" anchor="t">
            <a:normAutofit/>
          </a:bodyPr>
          <a:lstStyle/>
          <a:p>
            <a:r>
              <a:rPr lang="en-US" dirty="0">
                <a:latin typeface="Times New Roman" panose="02020603050405020304" pitchFamily="18" charset="0"/>
                <a:cs typeface="Times New Roman" panose="02020603050405020304" pitchFamily="18" charset="0"/>
              </a:rPr>
              <a:t>A corequisite course in noncredit is allowable and may be required (per AB 705 FAQ released August 2018) if the college can demonstrate that the corequisite increases the likelihood of success.</a:t>
            </a:r>
          </a:p>
          <a:p>
            <a:r>
              <a:rPr lang="en-US" dirty="0">
                <a:latin typeface="Times New Roman" panose="02020603050405020304" pitchFamily="18" charset="0"/>
                <a:cs typeface="Times New Roman" panose="02020603050405020304" pitchFamily="18" charset="0"/>
              </a:rPr>
              <a:t>The corequisite course could have variable hours to allow different amounts of corequisite support to be scheduled with only one course outline.</a:t>
            </a:r>
          </a:p>
          <a:p>
            <a:r>
              <a:rPr lang="en-US" dirty="0">
                <a:latin typeface="Times New Roman" panose="02020603050405020304" pitchFamily="18" charset="0"/>
                <a:cs typeface="Times New Roman" panose="02020603050405020304" pitchFamily="18" charset="0"/>
              </a:rPr>
              <a:t>Courses are required to have an approved course outline that meets the requirements outlined in Title 5 §55002 (this includes specifying possible topics that will be covered in the course content)</a:t>
            </a:r>
          </a:p>
          <a:p>
            <a:endParaRPr lang="en-US" dirty="0">
              <a:latin typeface="Times New Roman" panose="02020603050405020304" pitchFamily="18" charset="0"/>
              <a:cs typeface="Times New Roman" panose="02020603050405020304" pitchFamily="18" charset="0"/>
            </a:endParaRPr>
          </a:p>
          <a:p>
            <a:endParaRPr lang="en-US"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483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B41C-6DC4-8C40-A204-D7D4AD052691}"/>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Corequisite Noncredit Course</a:t>
            </a:r>
            <a:br>
              <a:rPr lang="en-US" b="1" dirty="0">
                <a:solidFill>
                  <a:srgbClr val="0070C0"/>
                </a:solidFill>
                <a:latin typeface="Times New Roman" panose="02020603050405020304" pitchFamily="18" charset="0"/>
                <a:cs typeface="Times New Roman" panose="02020603050405020304" pitchFamily="18" charset="0"/>
              </a:rPr>
            </a:br>
            <a:r>
              <a:rPr lang="en-US" sz="3600" dirty="0">
                <a:solidFill>
                  <a:srgbClr val="0070C0"/>
                </a:solidFill>
                <a:latin typeface="Times New Roman" panose="02020603050405020304" pitchFamily="18" charset="0"/>
                <a:cs typeface="Times New Roman" panose="02020603050405020304" pitchFamily="18" charset="0"/>
              </a:rPr>
              <a:t>AB 705 Implementation</a:t>
            </a:r>
            <a:endParaRPr lang="en-US" dirty="0"/>
          </a:p>
        </p:txBody>
      </p:sp>
      <p:sp>
        <p:nvSpPr>
          <p:cNvPr id="3" name="Content Placeholder 2">
            <a:extLst>
              <a:ext uri="{FF2B5EF4-FFF2-40B4-BE49-F238E27FC236}">
                <a16:creationId xmlns:a16="http://schemas.microsoft.com/office/drawing/2014/main" id="{9B261E24-A875-F54B-92BA-D133371C827A}"/>
              </a:ext>
            </a:extLst>
          </p:cNvPr>
          <p:cNvSpPr>
            <a:spLocks noGrp="1"/>
          </p:cNvSpPr>
          <p:nvPr>
            <p:ph idx="1"/>
          </p:nvPr>
        </p:nvSpPr>
        <p:spPr/>
        <p:txBody>
          <a:bodyPr>
            <a:normAutofit fontScale="77500" lnSpcReduction="20000"/>
          </a:bodyPr>
          <a:lstStyle/>
          <a:p>
            <a:pPr marL="0" indent="0">
              <a:buNone/>
            </a:pPr>
            <a:r>
              <a:rPr lang="en-US" b="1" dirty="0">
                <a:latin typeface="Times New Roman" panose="02020603050405020304" pitchFamily="18" charset="0"/>
                <a:cs typeface="Times New Roman" panose="02020603050405020304" pitchFamily="18" charset="0"/>
              </a:rPr>
              <a:t>Possible Advantages</a:t>
            </a:r>
          </a:p>
          <a:p>
            <a:r>
              <a:rPr lang="en-US" dirty="0">
                <a:latin typeface="Times New Roman" panose="02020603050405020304" pitchFamily="18" charset="0"/>
                <a:cs typeface="Times New Roman" panose="02020603050405020304" pitchFamily="18" charset="0"/>
              </a:rPr>
              <a:t>Students enroll in the class for free</a:t>
            </a:r>
          </a:p>
          <a:p>
            <a:r>
              <a:rPr lang="en-US" dirty="0">
                <a:latin typeface="Times New Roman" panose="02020603050405020304" pitchFamily="18" charset="0"/>
                <a:cs typeface="Times New Roman" panose="02020603050405020304" pitchFamily="18" charset="0"/>
              </a:rPr>
              <a:t>Students don’t accumulate excess units</a:t>
            </a:r>
          </a:p>
          <a:p>
            <a:r>
              <a:rPr lang="en-US" dirty="0">
                <a:latin typeface="Times New Roman" panose="02020603050405020304" pitchFamily="18" charset="0"/>
                <a:cs typeface="Times New Roman" panose="02020603050405020304" pitchFamily="18" charset="0"/>
              </a:rPr>
              <a:t>Courses could be scheduled as open entry/open exit or regularly scheduled times</a:t>
            </a:r>
          </a:p>
          <a:p>
            <a:r>
              <a:rPr lang="en-US" dirty="0">
                <a:latin typeface="Times New Roman" panose="02020603050405020304" pitchFamily="18" charset="0"/>
                <a:cs typeface="Times New Roman" panose="02020603050405020304" pitchFamily="18" charset="0"/>
              </a:rPr>
              <a:t>Student can reenroll in the support course until they pass the transfer course</a:t>
            </a:r>
          </a:p>
          <a:p>
            <a:pPr marL="0" indent="0">
              <a:buNone/>
            </a:pPr>
            <a:r>
              <a:rPr lang="en-US" b="1" dirty="0">
                <a:latin typeface="Times New Roman" panose="02020603050405020304" pitchFamily="18" charset="0"/>
                <a:cs typeface="Times New Roman" panose="02020603050405020304" pitchFamily="18" charset="0"/>
              </a:rPr>
              <a:t>Possible Disadvantages</a:t>
            </a:r>
          </a:p>
          <a:p>
            <a:r>
              <a:rPr lang="en-US" dirty="0">
                <a:latin typeface="Times New Roman" panose="02020603050405020304" pitchFamily="18" charset="0"/>
                <a:cs typeface="Times New Roman" panose="02020603050405020304" pitchFamily="18" charset="0"/>
              </a:rPr>
              <a:t>Course would not count towards financial aid eligibility</a:t>
            </a:r>
          </a:p>
          <a:p>
            <a:r>
              <a:rPr lang="en-US" dirty="0">
                <a:latin typeface="Times New Roman" panose="02020603050405020304" pitchFamily="18" charset="0"/>
                <a:cs typeface="Times New Roman" panose="02020603050405020304" pitchFamily="18" charset="0"/>
              </a:rPr>
              <a:t>Restricted to basic skills</a:t>
            </a:r>
          </a:p>
          <a:p>
            <a:r>
              <a:rPr lang="en-US" dirty="0">
                <a:latin typeface="Times New Roman" panose="02020603050405020304" pitchFamily="18" charset="0"/>
                <a:cs typeface="Times New Roman" panose="02020603050405020304" pitchFamily="18" charset="0"/>
              </a:rPr>
              <a:t>Student may have different instructor for lecture and support course</a:t>
            </a:r>
          </a:p>
          <a:p>
            <a:r>
              <a:rPr lang="en-US" dirty="0">
                <a:latin typeface="Times New Roman" panose="02020603050405020304" pitchFamily="18" charset="0"/>
                <a:cs typeface="Times New Roman" panose="02020603050405020304" pitchFamily="18" charset="0"/>
              </a:rPr>
              <a:t>Student may be in lecture course with students that </a:t>
            </a:r>
            <a:r>
              <a:rPr lang="en-US">
                <a:latin typeface="Times New Roman" panose="02020603050405020304" pitchFamily="18" charset="0"/>
                <a:cs typeface="Times New Roman" panose="02020603050405020304" pitchFamily="18" charset="0"/>
              </a:rPr>
              <a:t>are more </a:t>
            </a:r>
            <a:r>
              <a:rPr lang="en-US" dirty="0">
                <a:latin typeface="Times New Roman" panose="02020603050405020304" pitchFamily="18" charset="0"/>
                <a:cs typeface="Times New Roman" panose="02020603050405020304" pitchFamily="18" charset="0"/>
              </a:rPr>
              <a:t>prepared</a:t>
            </a:r>
          </a:p>
          <a:p>
            <a:r>
              <a:rPr lang="en-US" dirty="0">
                <a:latin typeface="Times New Roman" panose="02020603050405020304" pitchFamily="18" charset="0"/>
                <a:cs typeface="Times New Roman" panose="02020603050405020304" pitchFamily="18" charset="0"/>
              </a:rPr>
              <a:t>Colleges would currently be paid at the noncredit rate (not enhanced funded)</a:t>
            </a:r>
          </a:p>
          <a:p>
            <a:r>
              <a:rPr lang="en-US" dirty="0">
                <a:latin typeface="Times New Roman" panose="02020603050405020304" pitchFamily="18" charset="0"/>
                <a:cs typeface="Times New Roman" panose="02020603050405020304" pitchFamily="18" charset="0"/>
              </a:rPr>
              <a:t>Courses are not covered by streamlined approval at the CO</a:t>
            </a:r>
          </a:p>
        </p:txBody>
      </p:sp>
    </p:spTree>
    <p:extLst>
      <p:ext uri="{BB962C8B-B14F-4D97-AF65-F5344CB8AC3E}">
        <p14:creationId xmlns:p14="http://schemas.microsoft.com/office/powerpoint/2010/main" val="1949349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Noncredit Short Term Review Courses</a:t>
            </a:r>
            <a:br>
              <a:rPr lang="en-US" b="1" dirty="0">
                <a:solidFill>
                  <a:srgbClr val="0070C0"/>
                </a:solidFill>
                <a:latin typeface="Times New Roman" panose="02020603050405020304" pitchFamily="18" charset="0"/>
                <a:cs typeface="Times New Roman" panose="02020603050405020304" pitchFamily="18" charset="0"/>
              </a:rPr>
            </a:br>
            <a:r>
              <a:rPr lang="en-US" sz="3600" dirty="0">
                <a:solidFill>
                  <a:srgbClr val="0070C0"/>
                </a:solidFill>
                <a:latin typeface="Times New Roman" panose="02020603050405020304" pitchFamily="18" charset="0"/>
                <a:cs typeface="Times New Roman" panose="02020603050405020304" pitchFamily="18" charset="0"/>
              </a:rPr>
              <a:t>AB 705 Implementation</a:t>
            </a:r>
          </a:p>
        </p:txBody>
      </p:sp>
      <p:sp>
        <p:nvSpPr>
          <p:cNvPr id="3" name="Content Placeholder 2"/>
          <p:cNvSpPr>
            <a:spLocks noGrp="1"/>
          </p:cNvSpPr>
          <p:nvPr>
            <p:ph idx="1"/>
          </p:nvPr>
        </p:nvSpPr>
        <p:spPr>
          <a:xfrm>
            <a:off x="1276708" y="1825624"/>
            <a:ext cx="9558069" cy="4816716"/>
          </a:xfrm>
        </p:spPr>
        <p:txBody>
          <a:bodyPr>
            <a:normAutofit lnSpcReduction="10000"/>
          </a:bodyPr>
          <a:lstStyle/>
          <a:p>
            <a:pPr marL="0" indent="0" algn="ctr">
              <a:buNone/>
            </a:pPr>
            <a:r>
              <a:rPr lang="en-US" b="1" dirty="0">
                <a:latin typeface="Times New Roman" panose="02020603050405020304" pitchFamily="18" charset="0"/>
                <a:cs typeface="Times New Roman" panose="02020603050405020304" pitchFamily="18" charset="0"/>
              </a:rPr>
              <a:t>Target Audience: </a:t>
            </a:r>
          </a:p>
          <a:p>
            <a:pPr marL="0" indent="0" algn="ctr">
              <a:buNone/>
            </a:pPr>
            <a:r>
              <a:rPr lang="en-US" b="1" dirty="0">
                <a:latin typeface="Times New Roman" panose="02020603050405020304" pitchFamily="18" charset="0"/>
                <a:cs typeface="Times New Roman" panose="02020603050405020304" pitchFamily="18" charset="0"/>
              </a:rPr>
              <a:t>Pre-enrollment and those who withdraw/fail</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Noncredit and credit faculty come together to create curriculum</a:t>
            </a:r>
          </a:p>
          <a:p>
            <a:r>
              <a:rPr lang="en-US" dirty="0">
                <a:latin typeface="Times New Roman" panose="02020603050405020304" pitchFamily="18" charset="0"/>
                <a:cs typeface="Times New Roman" panose="02020603050405020304" pitchFamily="18" charset="0"/>
              </a:rPr>
              <a:t>Free</a:t>
            </a:r>
            <a:r>
              <a:rPr lang="en-US" b="1"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Math review to include a STAT and STEM pathway</a:t>
            </a:r>
          </a:p>
          <a:p>
            <a:r>
              <a:rPr lang="en-US" dirty="0">
                <a:latin typeface="Times New Roman" panose="02020603050405020304" pitchFamily="18" charset="0"/>
                <a:cs typeface="Times New Roman" panose="02020603050405020304" pitchFamily="18" charset="0"/>
              </a:rPr>
              <a:t>Open entry/exit</a:t>
            </a:r>
          </a:p>
          <a:p>
            <a:r>
              <a:rPr lang="en-US" dirty="0">
                <a:latin typeface="Times New Roman" panose="02020603050405020304" pitchFamily="18" charset="0"/>
                <a:cs typeface="Times New Roman" panose="02020603050405020304" pitchFamily="18" charset="0"/>
              </a:rPr>
              <a:t>Flexible scheduling</a:t>
            </a:r>
          </a:p>
          <a:p>
            <a:r>
              <a:rPr lang="en-US" dirty="0">
                <a:latin typeface="Times New Roman" panose="02020603050405020304" pitchFamily="18" charset="0"/>
                <a:cs typeface="Times New Roman" panose="02020603050405020304" pitchFamily="18" charset="0"/>
              </a:rPr>
              <a:t>Customized to student need based on diagnostic testing, competency-based</a:t>
            </a:r>
          </a:p>
          <a:p>
            <a:r>
              <a:rPr lang="en-US" dirty="0">
                <a:latin typeface="Times New Roman" panose="02020603050405020304" pitchFamily="18" charset="0"/>
                <a:cs typeface="Times New Roman" panose="02020603050405020304" pitchFamily="18" charset="0"/>
              </a:rPr>
              <a:t>Embedded tutors and counselors</a:t>
            </a:r>
          </a:p>
        </p:txBody>
      </p:sp>
    </p:spTree>
    <p:extLst>
      <p:ext uri="{BB962C8B-B14F-4D97-AF65-F5344CB8AC3E}">
        <p14:creationId xmlns:p14="http://schemas.microsoft.com/office/powerpoint/2010/main" val="770621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a:xfrm>
            <a:off x="838200" y="589412"/>
            <a:ext cx="10515600" cy="1325563"/>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Placement of Students from Noncredit/Adult Education</a:t>
            </a:r>
            <a:br>
              <a:rPr lang="en-US" b="1" dirty="0">
                <a:solidFill>
                  <a:srgbClr val="0070C0"/>
                </a:solidFill>
                <a:latin typeface="Times New Roman" panose="02020603050405020304" pitchFamily="18" charset="0"/>
                <a:cs typeface="Times New Roman" panose="02020603050405020304" pitchFamily="18" charset="0"/>
              </a:rPr>
            </a:br>
            <a:r>
              <a:rPr lang="en-US" sz="4000" dirty="0">
                <a:solidFill>
                  <a:srgbClr val="0070C0"/>
                </a:solidFill>
                <a:latin typeface="Times New Roman" panose="02020603050405020304" pitchFamily="18" charset="0"/>
                <a:cs typeface="Times New Roman" panose="02020603050405020304" pitchFamily="18" charset="0"/>
              </a:rPr>
              <a:t>AB 705 Implementation</a:t>
            </a:r>
            <a:endParaRPr lang="en-US" sz="4000"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a:xfrm>
            <a:off x="838200" y="2222440"/>
            <a:ext cx="10515600" cy="4351338"/>
          </a:xfrm>
        </p:spPr>
        <p:txBody>
          <a:bodyPr/>
          <a:lstStyle/>
          <a:p>
            <a:r>
              <a:rPr lang="en-US" dirty="0">
                <a:latin typeface="Times New Roman" panose="02020603050405020304" pitchFamily="18" charset="0"/>
                <a:cs typeface="Times New Roman" panose="02020603050405020304" pitchFamily="18" charset="0"/>
              </a:rPr>
              <a:t>Students with an Adult High School Diploma</a:t>
            </a:r>
          </a:p>
          <a:p>
            <a:pPr lvl="1"/>
            <a:r>
              <a:rPr lang="en-US" dirty="0">
                <a:latin typeface="Times New Roman" panose="02020603050405020304" pitchFamily="18" charset="0"/>
                <a:cs typeface="Times New Roman" panose="02020603050405020304" pitchFamily="18" charset="0"/>
              </a:rPr>
              <a:t>Would be placed like traditional high school students</a:t>
            </a:r>
          </a:p>
          <a:p>
            <a:pPr lvl="1"/>
            <a:r>
              <a:rPr lang="en-US" dirty="0">
                <a:latin typeface="Times New Roman" panose="02020603050405020304" pitchFamily="18" charset="0"/>
                <a:cs typeface="Times New Roman" panose="02020603050405020304" pitchFamily="18" charset="0"/>
              </a:rPr>
              <a:t>Transcript data is good for a minimum of 10 years</a:t>
            </a:r>
          </a:p>
          <a:p>
            <a:pPr marL="457200" lvl="1"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Students with High School Equivalency (GED/</a:t>
            </a:r>
            <a:r>
              <a:rPr lang="en-US" dirty="0" err="1">
                <a:latin typeface="Times New Roman" panose="02020603050405020304" pitchFamily="18" charset="0"/>
                <a:cs typeface="Times New Roman" panose="02020603050405020304" pitchFamily="18" charset="0"/>
              </a:rPr>
              <a:t>HiSET</a:t>
            </a:r>
            <a:r>
              <a:rPr lang="en-US" dirty="0">
                <a:latin typeface="Times New Roman" panose="02020603050405020304" pitchFamily="18" charset="0"/>
                <a:cs typeface="Times New Roman" panose="02020603050405020304" pitchFamily="18" charset="0"/>
              </a:rPr>
              <a:t>/TASC)</a:t>
            </a:r>
          </a:p>
          <a:p>
            <a:pPr lvl="1"/>
            <a:r>
              <a:rPr lang="en-US" dirty="0">
                <a:latin typeface="Times New Roman" panose="02020603050405020304" pitchFamily="18" charset="0"/>
                <a:cs typeface="Times New Roman" panose="02020603050405020304" pitchFamily="18" charset="0"/>
              </a:rPr>
              <a:t>No statewide placement rules have been determined yet</a:t>
            </a:r>
          </a:p>
          <a:p>
            <a:pPr lvl="1"/>
            <a:r>
              <a:rPr lang="en-US" dirty="0">
                <a:latin typeface="Times New Roman" panose="02020603050405020304" pitchFamily="18" charset="0"/>
                <a:cs typeface="Times New Roman" panose="02020603050405020304" pitchFamily="18" charset="0"/>
              </a:rPr>
              <a:t>Students would be placed based on a college’s local evaluation</a:t>
            </a:r>
          </a:p>
          <a:p>
            <a:pPr lvl="1"/>
            <a:r>
              <a:rPr lang="en-US" dirty="0">
                <a:latin typeface="Times New Roman" panose="02020603050405020304" pitchFamily="18" charset="0"/>
                <a:cs typeface="Times New Roman" panose="02020603050405020304" pitchFamily="18" charset="0"/>
              </a:rPr>
              <a:t>The Chancellor’s Office is assembling a group to determine whether additional guidance should be developed.</a:t>
            </a:r>
          </a:p>
        </p:txBody>
      </p:sp>
    </p:spTree>
    <p:extLst>
      <p:ext uri="{BB962C8B-B14F-4D97-AF65-F5344CB8AC3E}">
        <p14:creationId xmlns:p14="http://schemas.microsoft.com/office/powerpoint/2010/main" val="4056902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3758-F898-EC41-A638-8265366278AB}"/>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Title 5 Regulations – Changes…?</a:t>
            </a:r>
          </a:p>
        </p:txBody>
      </p:sp>
      <p:sp>
        <p:nvSpPr>
          <p:cNvPr id="3" name="Content Placeholder 2">
            <a:extLst>
              <a:ext uri="{FF2B5EF4-FFF2-40B4-BE49-F238E27FC236}">
                <a16:creationId xmlns:a16="http://schemas.microsoft.com/office/drawing/2014/main" id="{BE746743-3581-A446-89CF-30E70964E724}"/>
              </a:ext>
            </a:extLst>
          </p:cNvPr>
          <p:cNvSpPr>
            <a:spLocks noGrp="1"/>
          </p:cNvSpPr>
          <p:nvPr>
            <p:ph idx="1"/>
          </p:nvPr>
        </p:nvSpPr>
        <p:spPr>
          <a:xfrm>
            <a:off x="838200" y="1620308"/>
            <a:ext cx="10515600" cy="4831291"/>
          </a:xfrm>
        </p:spPr>
        <p:txBody>
          <a:bodyPr>
            <a:normAutofit lnSpcReduction="10000"/>
          </a:bodyPr>
          <a:lstStyle/>
          <a:p>
            <a:pPr marL="0" indent="0">
              <a:buClr>
                <a:srgbClr val="0070C0"/>
              </a:buClr>
              <a:buNone/>
            </a:pPr>
            <a:r>
              <a:rPr lang="en-US" b="1" dirty="0">
                <a:latin typeface="Times New Roman" panose="02020603050405020304" pitchFamily="18" charset="0"/>
                <a:cs typeface="Times New Roman" panose="02020603050405020304" pitchFamily="18" charset="0"/>
              </a:rPr>
              <a:t>ASCCC Resolution 9.02 F18 </a:t>
            </a:r>
            <a:r>
              <a:rPr lang="en-US" dirty="0">
                <a:latin typeface="Times New Roman" panose="02020603050405020304" pitchFamily="18" charset="0"/>
                <a:cs typeface="Times New Roman" panose="02020603050405020304" pitchFamily="18" charset="0"/>
              </a:rPr>
              <a:t>calls for noncredit curriculum approval processes to be equalized to credit curriculum approval processes.</a:t>
            </a:r>
          </a:p>
          <a:p>
            <a:pPr marL="0" indent="0">
              <a:buClr>
                <a:srgbClr val="0070C0"/>
              </a:buClr>
              <a:buNone/>
            </a:pPr>
            <a:endParaRPr lang="en-US" dirty="0">
              <a:latin typeface="Times New Roman" panose="02020603050405020304" pitchFamily="18" charset="0"/>
              <a:cs typeface="Times New Roman" panose="02020603050405020304" pitchFamily="18" charset="0"/>
            </a:endParaRPr>
          </a:p>
          <a:p>
            <a:pPr marL="0" indent="0" algn="ctr">
              <a:buClr>
                <a:srgbClr val="0070C0"/>
              </a:buClr>
              <a:buNone/>
            </a:pPr>
            <a:r>
              <a:rPr lang="en-US" b="1" dirty="0">
                <a:latin typeface="Times New Roman" panose="02020603050405020304" pitchFamily="18" charset="0"/>
                <a:cs typeface="Times New Roman" panose="02020603050405020304" pitchFamily="18" charset="0"/>
              </a:rPr>
              <a:t>Title 5 Sections under consideration:</a:t>
            </a:r>
          </a:p>
          <a:p>
            <a:pPr marL="0" indent="0" algn="ctr">
              <a:buClr>
                <a:srgbClr val="0070C0"/>
              </a:buClr>
              <a:buNone/>
            </a:pPr>
            <a:endParaRPr lang="en-US" dirty="0">
              <a:latin typeface="Times New Roman" panose="02020603050405020304" pitchFamily="18" charset="0"/>
              <a:cs typeface="Times New Roman" panose="02020603050405020304" pitchFamily="18" charset="0"/>
            </a:endParaRPr>
          </a:p>
          <a:p>
            <a:pPr>
              <a:buClr>
                <a:srgbClr val="0070C0"/>
              </a:buClr>
            </a:pPr>
            <a:r>
              <a:rPr lang="en-US" dirty="0">
                <a:latin typeface="Times New Roman" panose="02020603050405020304" pitchFamily="18" charset="0"/>
                <a:cs typeface="Times New Roman" panose="02020603050405020304" pitchFamily="18" charset="0"/>
              </a:rPr>
              <a:t>§55150 – Approval of Noncredit Courses and Programs</a:t>
            </a:r>
          </a:p>
          <a:p>
            <a:pPr>
              <a:buClr>
                <a:srgbClr val="0070C0"/>
              </a:buClr>
            </a:pPr>
            <a:r>
              <a:rPr lang="en-US" dirty="0">
                <a:latin typeface="Times New Roman" panose="02020603050405020304" pitchFamily="18" charset="0"/>
                <a:cs typeface="Times New Roman" panose="02020603050405020304" pitchFamily="18" charset="0"/>
              </a:rPr>
              <a:t>§55151 – Career Development and College Preparation</a:t>
            </a:r>
          </a:p>
          <a:p>
            <a:pPr>
              <a:buClr>
                <a:srgbClr val="0070C0"/>
              </a:buClr>
            </a:pPr>
            <a:r>
              <a:rPr lang="en-US" dirty="0">
                <a:latin typeface="Times New Roman" panose="02020603050405020304" pitchFamily="18" charset="0"/>
                <a:cs typeface="Times New Roman" panose="02020603050405020304" pitchFamily="18" charset="0"/>
              </a:rPr>
              <a:t>§55154 – Adult High School Diploma Programs</a:t>
            </a:r>
          </a:p>
          <a:p>
            <a:pPr>
              <a:buClr>
                <a:srgbClr val="0070C0"/>
              </a:buClr>
            </a:pPr>
            <a:r>
              <a:rPr lang="en-US" dirty="0">
                <a:latin typeface="Times New Roman" panose="02020603050405020304" pitchFamily="18" charset="0"/>
                <a:cs typeface="Times New Roman" panose="02020603050405020304" pitchFamily="18" charset="0"/>
              </a:rPr>
              <a:t>§55155 – Noncredit Certificates</a:t>
            </a:r>
          </a:p>
          <a:p>
            <a:pPr>
              <a:buClr>
                <a:srgbClr val="0070C0"/>
              </a:buClr>
            </a:pPr>
            <a:r>
              <a:rPr lang="en-US" dirty="0">
                <a:latin typeface="Times New Roman" panose="02020603050405020304" pitchFamily="18" charset="0"/>
                <a:cs typeface="Times New Roman" panose="02020603050405020304" pitchFamily="18" charset="0"/>
              </a:rPr>
              <a:t>§58160 – Noncredit Course Funding </a:t>
            </a:r>
          </a:p>
        </p:txBody>
      </p:sp>
    </p:spTree>
    <p:extLst>
      <p:ext uri="{BB962C8B-B14F-4D97-AF65-F5344CB8AC3E}">
        <p14:creationId xmlns:p14="http://schemas.microsoft.com/office/powerpoint/2010/main" val="42422582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Credit Curriculum Approval</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92500" lnSpcReduction="10000"/>
          </a:bodyPr>
          <a:lstStyle/>
          <a:p>
            <a:pPr marL="0" indent="0" algn="ctr">
              <a:buClr>
                <a:srgbClr val="0070C0"/>
              </a:buClr>
              <a:buNone/>
            </a:pPr>
            <a:r>
              <a:rPr lang="en-US" dirty="0">
                <a:latin typeface="Times New Roman" panose="02020603050405020304" pitchFamily="18" charset="0"/>
                <a:cs typeface="Times New Roman" panose="02020603050405020304" pitchFamily="18" charset="0"/>
              </a:rPr>
              <a:t>Automated Curriculum Approval</a:t>
            </a:r>
          </a:p>
          <a:p>
            <a:pPr>
              <a:buClr>
                <a:srgbClr val="0070C0"/>
              </a:buClr>
            </a:pPr>
            <a:r>
              <a:rPr lang="en-US" dirty="0">
                <a:latin typeface="Times New Roman" panose="02020603050405020304" pitchFamily="18" charset="0"/>
                <a:cs typeface="Times New Roman" panose="02020603050405020304" pitchFamily="18" charset="0"/>
              </a:rPr>
              <a:t>Recommended by Curriculum Committee/Academic Senate </a:t>
            </a:r>
          </a:p>
          <a:p>
            <a:pPr>
              <a:buClr>
                <a:srgbClr val="0070C0"/>
              </a:buClr>
            </a:pPr>
            <a:r>
              <a:rPr lang="en-US" dirty="0">
                <a:latin typeface="Times New Roman" panose="02020603050405020304" pitchFamily="18" charset="0"/>
                <a:cs typeface="Times New Roman" panose="02020603050405020304" pitchFamily="18" charset="0"/>
              </a:rPr>
              <a:t>Approved by Local Board of Trustees </a:t>
            </a:r>
          </a:p>
          <a:p>
            <a:pPr>
              <a:buClr>
                <a:srgbClr val="0070C0"/>
              </a:buClr>
            </a:pPr>
            <a:r>
              <a:rPr lang="en-US" dirty="0">
                <a:latin typeface="Times New Roman" panose="02020603050405020304" pitchFamily="18" charset="0"/>
                <a:cs typeface="Times New Roman" panose="02020603050405020304" pitchFamily="18" charset="0"/>
              </a:rPr>
              <a:t>Chaptered by the Chancellor’s Office </a:t>
            </a:r>
          </a:p>
          <a:p>
            <a:pPr>
              <a:buClr>
                <a:srgbClr val="0070C0"/>
              </a:buClr>
            </a:pPr>
            <a:r>
              <a:rPr lang="en-US" dirty="0">
                <a:latin typeface="Times New Roman" panose="02020603050405020304" pitchFamily="18" charset="0"/>
                <a:cs typeface="Times New Roman" panose="02020603050405020304" pitchFamily="18" charset="0"/>
              </a:rPr>
              <a:t>Certified by the Curriculum Chair, CIO, Academic Senate President, CEO:</a:t>
            </a:r>
          </a:p>
          <a:p>
            <a:pPr lvl="1">
              <a:buClr>
                <a:srgbClr val="0070C0"/>
              </a:buClr>
            </a:pPr>
            <a:r>
              <a:rPr lang="en-US" dirty="0">
                <a:latin typeface="Times New Roman" panose="02020603050405020304" pitchFamily="18" charset="0"/>
                <a:cs typeface="Times New Roman" panose="02020603050405020304" pitchFamily="18" charset="0"/>
              </a:rPr>
              <a:t>All credit courses</a:t>
            </a:r>
          </a:p>
          <a:p>
            <a:pPr lvl="1">
              <a:buClr>
                <a:srgbClr val="0070C0"/>
              </a:buClr>
            </a:pPr>
            <a:r>
              <a:rPr lang="en-US" dirty="0">
                <a:latin typeface="Times New Roman" panose="02020603050405020304" pitchFamily="18" charset="0"/>
                <a:cs typeface="Times New Roman" panose="02020603050405020304" pitchFamily="18" charset="0"/>
              </a:rPr>
              <a:t>Modified credit programs with the exception of ADTs</a:t>
            </a:r>
          </a:p>
          <a:p>
            <a:pPr lvl="1">
              <a:buClr>
                <a:srgbClr val="0070C0"/>
              </a:buClr>
            </a:pPr>
            <a:r>
              <a:rPr lang="en-US" dirty="0">
                <a:latin typeface="Times New Roman" panose="02020603050405020304" pitchFamily="18" charset="0"/>
                <a:cs typeface="Times New Roman" panose="02020603050405020304" pitchFamily="18" charset="0"/>
              </a:rPr>
              <a:t>New credit programs with a goal of local program with the exception of new CTE credit programs and Apprenticeship</a:t>
            </a:r>
          </a:p>
          <a:p>
            <a:pPr>
              <a:buClr>
                <a:srgbClr val="0070C0"/>
              </a:buClr>
            </a:pPr>
            <a:r>
              <a:rPr lang="en-US" dirty="0">
                <a:latin typeface="Times New Roman" panose="02020603050405020304" pitchFamily="18" charset="0"/>
                <a:cs typeface="Times New Roman" panose="02020603050405020304" pitchFamily="18" charset="0"/>
              </a:rPr>
              <a:t>The Chancellor may at any time limit or terminate the college district’s ability to self-certify such curriculum.</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648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Noncredit Curriculum Approval – </a:t>
            </a:r>
            <a:r>
              <a:rPr lang="en-US" b="1" dirty="0">
                <a:solidFill>
                  <a:srgbClr val="FF0000"/>
                </a:solidFill>
                <a:latin typeface="Times New Roman" panose="02020603050405020304" pitchFamily="18" charset="0"/>
                <a:cs typeface="Times New Roman" panose="02020603050405020304" pitchFamily="18" charset="0"/>
              </a:rPr>
              <a:t>Concept</a:t>
            </a:r>
            <a:br>
              <a:rPr lang="en-US" b="1"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Has </a:t>
            </a:r>
            <a:r>
              <a:rPr lang="en-US" sz="3600" b="1" dirty="0">
                <a:solidFill>
                  <a:srgbClr val="FF0000"/>
                </a:solidFill>
                <a:latin typeface="Times New Roman" panose="02020603050405020304" pitchFamily="18" charset="0"/>
                <a:cs typeface="Times New Roman" panose="02020603050405020304" pitchFamily="18" charset="0"/>
              </a:rPr>
              <a:t>not</a:t>
            </a:r>
            <a:r>
              <a:rPr lang="en-US" sz="3600" dirty="0">
                <a:solidFill>
                  <a:srgbClr val="FF0000"/>
                </a:solidFill>
                <a:latin typeface="Times New Roman" panose="02020603050405020304" pitchFamily="18" charset="0"/>
                <a:cs typeface="Times New Roman" panose="02020603050405020304" pitchFamily="18" charset="0"/>
              </a:rPr>
              <a:t> been approved</a:t>
            </a:r>
            <a:endParaRPr lang="en-US" sz="3600" dirty="0">
              <a:solidFill>
                <a:srgbClr val="FF0000"/>
              </a:solidFill>
            </a:endParaRPr>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92500" lnSpcReduction="10000"/>
          </a:bodyPr>
          <a:lstStyle/>
          <a:p>
            <a:pPr marL="0" indent="0" algn="ctr">
              <a:buClr>
                <a:srgbClr val="0070C0"/>
              </a:buClr>
              <a:buNone/>
            </a:pPr>
            <a:r>
              <a:rPr lang="en-US" dirty="0">
                <a:latin typeface="Times New Roman" panose="02020603050405020304" pitchFamily="18" charset="0"/>
                <a:cs typeface="Times New Roman" panose="02020603050405020304" pitchFamily="18" charset="0"/>
              </a:rPr>
              <a:t>Automated Curriculum Approval</a:t>
            </a:r>
          </a:p>
          <a:p>
            <a:pPr>
              <a:buClr>
                <a:srgbClr val="0070C0"/>
              </a:buClr>
            </a:pPr>
            <a:r>
              <a:rPr lang="en-US" dirty="0">
                <a:latin typeface="Times New Roman" panose="02020603050405020304" pitchFamily="18" charset="0"/>
                <a:cs typeface="Times New Roman" panose="02020603050405020304" pitchFamily="18" charset="0"/>
              </a:rPr>
              <a:t>Recommended by Curriculum Committee/Academic Senate </a:t>
            </a:r>
          </a:p>
          <a:p>
            <a:pPr>
              <a:buClr>
                <a:srgbClr val="0070C0"/>
              </a:buClr>
            </a:pPr>
            <a:r>
              <a:rPr lang="en-US" dirty="0">
                <a:latin typeface="Times New Roman" panose="02020603050405020304" pitchFamily="18" charset="0"/>
                <a:cs typeface="Times New Roman" panose="02020603050405020304" pitchFamily="18" charset="0"/>
              </a:rPr>
              <a:t>Approved by Local Board of Trustees </a:t>
            </a:r>
          </a:p>
          <a:p>
            <a:pPr>
              <a:buClr>
                <a:srgbClr val="0070C0"/>
              </a:buClr>
            </a:pPr>
            <a:r>
              <a:rPr lang="en-US" dirty="0">
                <a:latin typeface="Times New Roman" panose="02020603050405020304" pitchFamily="18" charset="0"/>
                <a:cs typeface="Times New Roman" panose="02020603050405020304" pitchFamily="18" charset="0"/>
              </a:rPr>
              <a:t>Chaptered by the Chancellor’s Office </a:t>
            </a:r>
          </a:p>
          <a:p>
            <a:pPr>
              <a:buClr>
                <a:srgbClr val="0070C0"/>
              </a:buClr>
            </a:pPr>
            <a:r>
              <a:rPr lang="en-US" dirty="0">
                <a:latin typeface="Times New Roman" panose="02020603050405020304" pitchFamily="18" charset="0"/>
                <a:cs typeface="Times New Roman" panose="02020603050405020304" pitchFamily="18" charset="0"/>
              </a:rPr>
              <a:t>Certified by the Curriculum Chair, CIO, Academic Senate President, CEO:</a:t>
            </a:r>
          </a:p>
          <a:p>
            <a:pPr lvl="1">
              <a:buClr>
                <a:srgbClr val="0070C0"/>
              </a:buClr>
            </a:pPr>
            <a:r>
              <a:rPr lang="en-US" dirty="0">
                <a:latin typeface="Times New Roman" panose="02020603050405020304" pitchFamily="18" charset="0"/>
                <a:cs typeface="Times New Roman" panose="02020603050405020304" pitchFamily="18" charset="0"/>
              </a:rPr>
              <a:t>All noncredit courses</a:t>
            </a:r>
          </a:p>
          <a:p>
            <a:pPr lvl="1">
              <a:buClr>
                <a:srgbClr val="0070C0"/>
              </a:buClr>
            </a:pPr>
            <a:r>
              <a:rPr lang="en-US" dirty="0">
                <a:latin typeface="Times New Roman" panose="02020603050405020304" pitchFamily="18" charset="0"/>
                <a:cs typeface="Times New Roman" panose="02020603050405020304" pitchFamily="18" charset="0"/>
              </a:rPr>
              <a:t>Modified noncredit programs</a:t>
            </a:r>
          </a:p>
          <a:p>
            <a:pPr lvl="1">
              <a:buClr>
                <a:srgbClr val="0070C0"/>
              </a:buClr>
            </a:pPr>
            <a:r>
              <a:rPr lang="en-US" dirty="0">
                <a:latin typeface="Times New Roman" panose="02020603050405020304" pitchFamily="18" charset="0"/>
                <a:cs typeface="Times New Roman" panose="02020603050405020304" pitchFamily="18" charset="0"/>
              </a:rPr>
              <a:t>New noncredit programs with the exception of CDCP short-term vocational noncredit programs</a:t>
            </a:r>
          </a:p>
          <a:p>
            <a:pPr>
              <a:buClr>
                <a:srgbClr val="0070C0"/>
              </a:buClr>
            </a:pPr>
            <a:r>
              <a:rPr lang="en-US" dirty="0">
                <a:latin typeface="Times New Roman" panose="02020603050405020304" pitchFamily="18" charset="0"/>
                <a:cs typeface="Times New Roman" panose="02020603050405020304" pitchFamily="18" charset="0"/>
              </a:rPr>
              <a:t>The Chancellor may at any time limit or terminate the college district’s ability to self-certify such curriculum.</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372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Mirrored Courses – Credit/Noncredit </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92500" lnSpcReduction="10000"/>
          </a:bodyPr>
          <a:lstStyle/>
          <a:p>
            <a:pPr>
              <a:buClr>
                <a:srgbClr val="0070C0"/>
              </a:buClr>
            </a:pPr>
            <a:r>
              <a:rPr lang="en-US" dirty="0">
                <a:latin typeface="Times New Roman" panose="02020603050405020304" pitchFamily="18" charset="0"/>
                <a:cs typeface="Times New Roman" panose="02020603050405020304" pitchFamily="18" charset="0"/>
              </a:rPr>
              <a:t>Colleges can have equivalent versions of credit and noncredit courses (usually seen in ESL or short term vocational).</a:t>
            </a:r>
          </a:p>
          <a:p>
            <a:pPr>
              <a:buClr>
                <a:srgbClr val="0070C0"/>
              </a:buClr>
            </a:pPr>
            <a:r>
              <a:rPr lang="en-US" dirty="0">
                <a:latin typeface="Times New Roman" panose="02020603050405020304" pitchFamily="18" charset="0"/>
                <a:cs typeface="Times New Roman" panose="02020603050405020304" pitchFamily="18" charset="0"/>
              </a:rPr>
              <a:t>These courses can be scheduled at the same time, with the same instructor (instructor must meet credit minimum qualifications) and have credit and noncredit students enrolled.</a:t>
            </a:r>
          </a:p>
          <a:p>
            <a:pPr>
              <a:buClr>
                <a:srgbClr val="0070C0"/>
              </a:buClr>
            </a:pPr>
            <a:r>
              <a:rPr lang="en-US" dirty="0">
                <a:latin typeface="Times New Roman" panose="02020603050405020304" pitchFamily="18" charset="0"/>
                <a:cs typeface="Times New Roman" panose="02020603050405020304" pitchFamily="18" charset="0"/>
              </a:rPr>
              <a:t>Colleges can choose whether they allow noncredit students to petition for course credit through credit by exam.</a:t>
            </a:r>
          </a:p>
          <a:p>
            <a:pPr>
              <a:buClr>
                <a:srgbClr val="0070C0"/>
              </a:buClr>
            </a:pPr>
            <a:r>
              <a:rPr lang="en-US" dirty="0">
                <a:latin typeface="Times New Roman" panose="02020603050405020304" pitchFamily="18" charset="0"/>
                <a:cs typeface="Times New Roman" panose="02020603050405020304" pitchFamily="18" charset="0"/>
              </a:rPr>
              <a:t>These types of courses can be helpful for students that are transitioning from noncredit into credit.</a:t>
            </a:r>
          </a:p>
          <a:p>
            <a:pPr>
              <a:buClr>
                <a:srgbClr val="0070C0"/>
              </a:buClr>
            </a:pPr>
            <a:r>
              <a:rPr lang="en-US" dirty="0">
                <a:latin typeface="Times New Roman" panose="02020603050405020304" pitchFamily="18" charset="0"/>
                <a:cs typeface="Times New Roman" panose="02020603050405020304" pitchFamily="18" charset="0"/>
              </a:rPr>
              <a:t>5C has recommended that automated approval of noncredit course that mirrors an approved credit course – February 2018</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850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Draft Noncredit Paper from ASCCC</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lstStyle/>
          <a:p>
            <a:pPr>
              <a:buClr>
                <a:srgbClr val="0070C0"/>
              </a:buClr>
            </a:pPr>
            <a:r>
              <a:rPr lang="en-US" dirty="0">
                <a:latin typeface="Times New Roman" panose="02020603050405020304" pitchFamily="18" charset="0"/>
                <a:cs typeface="Times New Roman" panose="02020603050405020304" pitchFamily="18" charset="0"/>
              </a:rPr>
              <a:t>Noncredit Instruction: Opportunity and Challenge by ASCCC Noncredit Committee</a:t>
            </a:r>
          </a:p>
          <a:p>
            <a:pPr>
              <a:buClr>
                <a:srgbClr val="0070C0"/>
              </a:buClr>
            </a:pP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Reading at ASCCC Executive Committee February 2019</a:t>
            </a:r>
          </a:p>
          <a:p>
            <a:pPr>
              <a:buClr>
                <a:srgbClr val="0070C0"/>
              </a:buClr>
            </a:pP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Reading at ASCCC Executive Committee March 2019</a:t>
            </a:r>
          </a:p>
          <a:p>
            <a:pPr>
              <a:buClr>
                <a:srgbClr val="0070C0"/>
              </a:buClr>
            </a:pPr>
            <a:r>
              <a:rPr lang="en-US" dirty="0">
                <a:latin typeface="Times New Roman" panose="02020603050405020304" pitchFamily="18" charset="0"/>
                <a:cs typeface="Times New Roman" panose="02020603050405020304" pitchFamily="18" charset="0"/>
              </a:rPr>
              <a:t>Draft for ASCCC Spring 2019 Plenary Session Consideration</a:t>
            </a:r>
          </a:p>
          <a:p>
            <a:pPr>
              <a:buClr>
                <a:srgbClr val="0070C0"/>
              </a:buClr>
            </a:pPr>
            <a:r>
              <a:rPr lang="en-US" dirty="0">
                <a:latin typeface="Times New Roman" panose="02020603050405020304" pitchFamily="18" charset="0"/>
                <a:cs typeface="Times New Roman" panose="02020603050405020304" pitchFamily="18" charset="0"/>
              </a:rPr>
              <a:t>Final Edits and Formatting during summer 2019 (provided it is approved at the plenary session)</a:t>
            </a:r>
          </a:p>
        </p:txBody>
      </p:sp>
    </p:spTree>
    <p:extLst>
      <p:ext uri="{BB962C8B-B14F-4D97-AF65-F5344CB8AC3E}">
        <p14:creationId xmlns:p14="http://schemas.microsoft.com/office/powerpoint/2010/main" val="137085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8933" y="1301859"/>
            <a:ext cx="10688542" cy="4893647"/>
          </a:xfrm>
          <a:prstGeom prst="rect">
            <a:avLst/>
          </a:prstGeom>
          <a:noFill/>
        </p:spPr>
        <p:txBody>
          <a:bodyPr wrap="square" rtlCol="0">
            <a:spAutoFit/>
          </a:bodyPr>
          <a:lstStyle/>
          <a:p>
            <a:pPr algn="ctr">
              <a:buClr>
                <a:srgbClr val="0070C0"/>
              </a:buClr>
            </a:pPr>
            <a:r>
              <a:rPr lang="en-US" sz="2400" dirty="0">
                <a:solidFill>
                  <a:srgbClr val="000000"/>
                </a:solidFill>
                <a:latin typeface="Times New Roman" panose="02020603050405020304" pitchFamily="18" charset="0"/>
                <a:cs typeface="Times New Roman" panose="02020603050405020304" pitchFamily="18" charset="0"/>
              </a:rPr>
              <a:t>What is 5C anyway?</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Co-chaired by ASCCC and CIO representatives</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California Community Colleges Curriculum Committee (CCCCC = 5C) recommendations and guidance to the Chancellor’s Office on local and regional implementation of curriculum policy and regulations throughout the California Community College system</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5C is responsible for the development and revision of all title 5 regulations related to curriculum and instruction, the PCAH, the Baccalaureate Degrees Handbook, and all other recommendations that require approval by the Board of Governors.  </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formulating its recommendations to the Board of Governors, the 5C shall consult with all appropriate constituencies, and shall rely primarily on the advice and judgment of the Academic Senate.</a:t>
            </a:r>
          </a:p>
          <a:p>
            <a:pPr marL="457200" indent="-457200">
              <a:buClr>
                <a:srgbClr val="0070C0"/>
              </a:buClr>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4117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88F7-D9AF-BB4E-AAFF-5B181C484765}"/>
              </a:ext>
            </a:extLst>
          </p:cNvPr>
          <p:cNvSpPr>
            <a:spLocks noGrp="1"/>
          </p:cNvSpPr>
          <p:nvPr>
            <p:ph type="title" idx="4294967295"/>
          </p:nvPr>
        </p:nvSpPr>
        <p:spPr>
          <a:xfrm>
            <a:off x="773722" y="1"/>
            <a:ext cx="10515600" cy="2110154"/>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Questions?</a:t>
            </a:r>
          </a:p>
        </p:txBody>
      </p:sp>
      <p:sp>
        <p:nvSpPr>
          <p:cNvPr id="3" name="Text Placeholder 2">
            <a:extLst>
              <a:ext uri="{FF2B5EF4-FFF2-40B4-BE49-F238E27FC236}">
                <a16:creationId xmlns:a16="http://schemas.microsoft.com/office/drawing/2014/main" id="{CF9D8772-512A-7643-9804-6D90A6BE9CAF}"/>
              </a:ext>
            </a:extLst>
          </p:cNvPr>
          <p:cNvSpPr>
            <a:spLocks noGrp="1"/>
          </p:cNvSpPr>
          <p:nvPr>
            <p:ph type="body" idx="4294967295"/>
          </p:nvPr>
        </p:nvSpPr>
        <p:spPr>
          <a:xfrm>
            <a:off x="773722" y="5180714"/>
            <a:ext cx="10515600" cy="1500187"/>
          </a:xfrm>
        </p:spPr>
        <p:txBody>
          <a:bodyPr>
            <a:normAutofit/>
          </a:bodyPr>
          <a:lstStyle/>
          <a:p>
            <a:pPr marL="0" indent="0" algn="ctr">
              <a:buNone/>
            </a:pPr>
            <a:r>
              <a:rPr lang="en-US" sz="6600" dirty="0">
                <a:solidFill>
                  <a:srgbClr val="C00000"/>
                </a:solidFill>
                <a:latin typeface="Times New Roman" panose="02020603050405020304" pitchFamily="18" charset="0"/>
                <a:cs typeface="Times New Roman" panose="02020603050405020304" pitchFamily="18" charset="0"/>
              </a:rPr>
              <a:t>Thank You!</a:t>
            </a:r>
          </a:p>
        </p:txBody>
      </p:sp>
      <p:pic>
        <p:nvPicPr>
          <p:cNvPr id="5" name="Picture 4"/>
          <p:cNvPicPr>
            <a:picLocks noChangeAspect="1"/>
          </p:cNvPicPr>
          <p:nvPr/>
        </p:nvPicPr>
        <p:blipFill>
          <a:blip r:embed="rId2"/>
          <a:stretch>
            <a:fillRect/>
          </a:stretch>
        </p:blipFill>
        <p:spPr>
          <a:xfrm>
            <a:off x="3805382" y="1643400"/>
            <a:ext cx="4304145" cy="3355200"/>
          </a:xfrm>
          <a:prstGeom prst="rect">
            <a:avLst/>
          </a:prstGeom>
        </p:spPr>
      </p:pic>
    </p:spTree>
    <p:extLst>
      <p:ext uri="{BB962C8B-B14F-4D97-AF65-F5344CB8AC3E}">
        <p14:creationId xmlns:p14="http://schemas.microsoft.com/office/powerpoint/2010/main" val="1511488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AE7E-7DB7-4E43-B733-CD5E334F2C39}"/>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4ABE16D7-0CA5-D545-95C9-A34ABFB8B38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Student Success Metrics Dash Board, Second Build 1-18-2019: </a:t>
            </a:r>
            <a:r>
              <a:rPr lang="en-US" dirty="0">
                <a:latin typeface="Times New Roman" panose="02020603050405020304" pitchFamily="18" charset="0"/>
                <a:cs typeface="Times New Roman" panose="02020603050405020304" pitchFamily="18" charset="0"/>
                <a:hlinkClick r:id="rId2"/>
              </a:rPr>
              <a:t>https://digitalfutures.cccco.edu/Portals/0/Documents/data-element-dictionary.pdf</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CCCCO Data Element Dictionary: </a:t>
            </a:r>
            <a:r>
              <a:rPr lang="en-US" dirty="0">
                <a:latin typeface="Times New Roman" panose="02020603050405020304" pitchFamily="18" charset="0"/>
                <a:cs typeface="Times New Roman" panose="02020603050405020304" pitchFamily="18" charset="0"/>
                <a:hlinkClick r:id="rId3"/>
              </a:rPr>
              <a:t>http://extranet.cccco.edu/Divisions/TechResearchInfoSys/MIS/DED.aspx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CCCCO MIS Data Mart: </a:t>
            </a:r>
            <a:r>
              <a:rPr lang="en-US" dirty="0">
                <a:latin typeface="Times New Roman" panose="02020603050405020304" pitchFamily="18" charset="0"/>
                <a:cs typeface="Times New Roman" panose="02020603050405020304" pitchFamily="18" charset="0"/>
                <a:hlinkClick r:id="rId4"/>
              </a:rPr>
              <a:t>https://datamart.cccco.edu/DataMart.aspx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Academic Senate for California Community Colleges: </a:t>
            </a:r>
            <a:r>
              <a:rPr lang="en-US" dirty="0">
                <a:latin typeface="Times New Roman" panose="02020603050405020304" pitchFamily="18" charset="0"/>
                <a:cs typeface="Times New Roman" panose="02020603050405020304" pitchFamily="18" charset="0"/>
                <a:hlinkClick r:id="rId5"/>
              </a:rPr>
              <a:t>https://asccc.org</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8255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7030A0"/>
                </a:solidFill>
                <a:latin typeface="Times New Roman" panose="02020603050405020304" pitchFamily="18" charset="0"/>
                <a:cs typeface="Times New Roman" panose="02020603050405020304" pitchFamily="18" charset="0"/>
              </a:rPr>
              <a:t>Some Acronyms and Definitions</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659568" y="1487837"/>
            <a:ext cx="10807908"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MIS – Chancellor’s Office Management Information System: </a:t>
            </a:r>
            <a:r>
              <a:rPr lang="en-US" sz="2400" u="sng" dirty="0">
                <a:latin typeface="Times New Roman" panose="02020603050405020304" pitchFamily="18" charset="0"/>
                <a:cs typeface="Times New Roman" panose="02020603050405020304" pitchFamily="18" charset="0"/>
                <a:hlinkClick r:id="rId2"/>
              </a:rPr>
              <a:t>http://extranet.cccco.edu/Divisions/TechResearchInfoSys/MIS.aspx</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CB – Course Basic: signifies the domain of the data element. These codes are assigned to courses for tracking and analyses. The CB data elements can be found here: </a:t>
            </a:r>
            <a:r>
              <a:rPr lang="en-US" sz="2400" u="sng" dirty="0">
                <a:latin typeface="Times New Roman" panose="02020603050405020304" pitchFamily="18" charset="0"/>
                <a:cs typeface="Times New Roman" panose="02020603050405020304" pitchFamily="18" charset="0"/>
                <a:hlinkClick r:id="rId3"/>
              </a:rPr>
              <a:t>http://extranet.cccco.edu/Divisions/TechResearchInfoSys/MIS/DED/Course.aspx</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ESL – English as a Second Language</a:t>
            </a:r>
          </a:p>
          <a:p>
            <a:r>
              <a:rPr lang="en-US" sz="2400" dirty="0">
                <a:latin typeface="Times New Roman" panose="02020603050405020304" pitchFamily="18" charset="0"/>
                <a:cs typeface="Times New Roman" panose="02020603050405020304" pitchFamily="18" charset="0"/>
              </a:rPr>
              <a:t>SCFF – Student Centered Funding Formula</a:t>
            </a:r>
          </a:p>
          <a:p>
            <a:r>
              <a:rPr lang="en-US" sz="2400" dirty="0">
                <a:latin typeface="Times New Roman" panose="02020603050405020304" pitchFamily="18" charset="0"/>
                <a:cs typeface="Times New Roman" panose="02020603050405020304" pitchFamily="18" charset="0"/>
              </a:rPr>
              <a:t>EFL – Educational Functioning Level: used in noncredit and adult education to define competency levels</a:t>
            </a:r>
          </a:p>
          <a:p>
            <a:r>
              <a:rPr lang="en-US" sz="2400" dirty="0">
                <a:latin typeface="Times New Roman" panose="02020603050405020304" pitchFamily="18" charset="0"/>
                <a:cs typeface="Times New Roman" panose="02020603050405020304" pitchFamily="18" charset="0"/>
              </a:rPr>
              <a:t>SSM – Student Success Metrics: </a:t>
            </a:r>
            <a:r>
              <a:rPr lang="en-US" sz="2400" u="sng" dirty="0">
                <a:latin typeface="Times New Roman" panose="02020603050405020304" pitchFamily="18" charset="0"/>
                <a:cs typeface="Times New Roman" panose="02020603050405020304" pitchFamily="18" charset="0"/>
                <a:hlinkClick r:id="rId4"/>
              </a:rPr>
              <a:t>https://digitalfutures.cccco.edu/Projects/Student-Success-Metrics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0381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58584" y="529977"/>
            <a:ext cx="7715194" cy="699216"/>
          </a:xfrm>
        </p:spPr>
        <p:txBody>
          <a:bodyPr>
            <a:normAutofit/>
          </a:bodyPr>
          <a:lstStyle/>
          <a:p>
            <a:pPr algn="ctr"/>
            <a:r>
              <a:rPr lang="en-US" sz="4000" b="1" dirty="0">
                <a:latin typeface="Times New Roman" panose="02020603050405020304" pitchFamily="18" charset="0"/>
                <a:cs typeface="Times New Roman" panose="02020603050405020304" pitchFamily="18" charset="0"/>
              </a:rPr>
              <a:t>Acronyms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989351" y="1528997"/>
            <a:ext cx="10854304" cy="4766872"/>
          </a:xfrm>
        </p:spPr>
        <p:txBody>
          <a:bodyPr numCol="2">
            <a:noAutofit/>
          </a:bodyPr>
          <a:lstStyle/>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ASCCC – Academic Senate for California Community Colleges</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CCCCO or CO – California Community Colleges Chancellor’s Office or Chancellor’s Office</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CSU GE – California State University General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IGETC – Intersegmental General Education Transfer Curriculum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SCFF – Student Centered Funding Formula</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ADT – Associate Degree for Transfer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CTE – Career and Technical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LMI – Labor Market Information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PCAH – Program and Course Approval Handbook</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AAM – Articulation Agreement for Major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SOC – Standard Occupational Classification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TOP – Taxonomy of Program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EDD – Employment Development Department</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CDCP – Career Development and College Preparation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COR – Course Outline of Record</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COCO – Chancellor’s Office Curriculum Inventory</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CWE – Cooperative Work Experience</a:t>
            </a:r>
          </a:p>
        </p:txBody>
      </p:sp>
    </p:spTree>
    <p:extLst>
      <p:ext uri="{BB962C8B-B14F-4D97-AF65-F5344CB8AC3E}">
        <p14:creationId xmlns:p14="http://schemas.microsoft.com/office/powerpoint/2010/main" val="196023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 – Title 5 Regulations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95867" y="1487837"/>
            <a:ext cx="10671608" cy="3600986"/>
          </a:xfrm>
          <a:prstGeom prst="rect">
            <a:avLst/>
          </a:prstGeom>
          <a:noFill/>
        </p:spPr>
        <p:txBody>
          <a:bodyPr wrap="square" rtlCol="0">
            <a:spAutoFit/>
          </a:bodyPr>
          <a:lstStyle/>
          <a:p>
            <a:pPr algn="ctr">
              <a:buClr>
                <a:srgbClr val="0070C0"/>
              </a:buClr>
            </a:pPr>
            <a:r>
              <a:rPr lang="en-US" sz="3200" dirty="0">
                <a:solidFill>
                  <a:srgbClr val="000000"/>
                </a:solidFill>
                <a:latin typeface="Times New Roman" panose="02020603050405020304" pitchFamily="18" charset="0"/>
                <a:cs typeface="Times New Roman" panose="02020603050405020304" pitchFamily="18" charset="0"/>
              </a:rPr>
              <a:t>Overall process</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5C drafts changes based on request from stakeholders (1</a:t>
            </a:r>
            <a:r>
              <a:rPr lang="en-US" sz="2800" baseline="30000" dirty="0">
                <a:solidFill>
                  <a:srgbClr val="000000"/>
                </a:solidFill>
                <a:latin typeface="Times New Roman" panose="02020603050405020304" pitchFamily="18" charset="0"/>
                <a:cs typeface="Times New Roman" panose="02020603050405020304" pitchFamily="18" charset="0"/>
              </a:rPr>
              <a:t>st</a:t>
            </a:r>
            <a:r>
              <a:rPr lang="en-US" sz="2800" dirty="0">
                <a:solidFill>
                  <a:srgbClr val="000000"/>
                </a:solidFill>
                <a:latin typeface="Times New Roman" panose="02020603050405020304" pitchFamily="18" charset="0"/>
                <a:cs typeface="Times New Roman" panose="02020603050405020304" pitchFamily="18" charset="0"/>
              </a:rPr>
              <a:t> and 2</a:t>
            </a:r>
            <a:r>
              <a:rPr lang="en-US" sz="2800" baseline="30000" dirty="0">
                <a:solidFill>
                  <a:srgbClr val="000000"/>
                </a:solidFill>
                <a:latin typeface="Times New Roman" panose="02020603050405020304" pitchFamily="18" charset="0"/>
                <a:cs typeface="Times New Roman" panose="02020603050405020304" pitchFamily="18" charset="0"/>
              </a:rPr>
              <a:t>nd</a:t>
            </a:r>
            <a:r>
              <a:rPr lang="en-US" sz="2800" dirty="0">
                <a:solidFill>
                  <a:srgbClr val="000000"/>
                </a:solidFill>
                <a:latin typeface="Times New Roman" panose="02020603050405020304" pitchFamily="18" charset="0"/>
                <a:cs typeface="Times New Roman" panose="02020603050405020304" pitchFamily="18" charset="0"/>
              </a:rPr>
              <a:t> Reading)</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Forward to legal counsel and Consultation Council</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Board of Governors (1</a:t>
            </a:r>
            <a:r>
              <a:rPr lang="en-US" sz="2800" baseline="30000" dirty="0">
                <a:solidFill>
                  <a:srgbClr val="000000"/>
                </a:solidFill>
                <a:latin typeface="Times New Roman" panose="02020603050405020304" pitchFamily="18" charset="0"/>
                <a:cs typeface="Times New Roman" panose="02020603050405020304" pitchFamily="18" charset="0"/>
              </a:rPr>
              <a:t>st</a:t>
            </a:r>
            <a:r>
              <a:rPr lang="en-US" sz="2800" dirty="0">
                <a:solidFill>
                  <a:srgbClr val="000000"/>
                </a:solidFill>
                <a:latin typeface="Times New Roman" panose="02020603050405020304" pitchFamily="18" charset="0"/>
                <a:cs typeface="Times New Roman" panose="02020603050405020304" pitchFamily="18" charset="0"/>
              </a:rPr>
              <a:t> Reading, public comment period, 2</a:t>
            </a:r>
            <a:r>
              <a:rPr lang="en-US" sz="2800" baseline="30000" dirty="0">
                <a:solidFill>
                  <a:srgbClr val="000000"/>
                </a:solidFill>
                <a:latin typeface="Times New Roman" panose="02020603050405020304" pitchFamily="18" charset="0"/>
                <a:cs typeface="Times New Roman" panose="02020603050405020304" pitchFamily="18" charset="0"/>
              </a:rPr>
              <a:t>nd</a:t>
            </a:r>
            <a:r>
              <a:rPr lang="en-US" sz="2800" dirty="0">
                <a:solidFill>
                  <a:srgbClr val="000000"/>
                </a:solidFill>
                <a:latin typeface="Times New Roman" panose="02020603050405020304" pitchFamily="18" charset="0"/>
                <a:cs typeface="Times New Roman" panose="02020603050405020304" pitchFamily="18" charset="0"/>
              </a:rPr>
              <a:t> Reading)</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Department of Finance…</a:t>
            </a:r>
          </a:p>
          <a:p>
            <a:pPr>
              <a:buClr>
                <a:srgbClr val="0070C0"/>
              </a:buClr>
            </a:pP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01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 – Title 5 Regulations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8932" y="1301858"/>
            <a:ext cx="10688543" cy="5201424"/>
          </a:xfrm>
          <a:prstGeom prst="rect">
            <a:avLst/>
          </a:prstGeom>
          <a:noFill/>
        </p:spPr>
        <p:txBody>
          <a:bodyPr wrap="square" rtlCol="0">
            <a:spAutoFit/>
          </a:bodyPr>
          <a:lstStyle/>
          <a:p>
            <a:pPr algn="ctr">
              <a:buClr>
                <a:srgbClr val="0070C0"/>
              </a:buClr>
            </a:pPr>
            <a:r>
              <a:rPr lang="en-US" sz="2800" dirty="0">
                <a:solidFill>
                  <a:srgbClr val="0070C0"/>
                </a:solidFill>
                <a:latin typeface="Times New Roman" panose="02020603050405020304" pitchFamily="18" charset="0"/>
                <a:cs typeface="Times New Roman" panose="02020603050405020304" pitchFamily="18" charset="0"/>
              </a:rPr>
              <a:t>2</a:t>
            </a:r>
            <a:r>
              <a:rPr lang="en-US" sz="2800" baseline="30000" dirty="0">
                <a:solidFill>
                  <a:srgbClr val="0070C0"/>
                </a:solidFill>
                <a:latin typeface="Times New Roman" panose="02020603050405020304" pitchFamily="18" charset="0"/>
                <a:cs typeface="Times New Roman" panose="02020603050405020304" pitchFamily="18" charset="0"/>
              </a:rPr>
              <a:t>nd</a:t>
            </a:r>
            <a:r>
              <a:rPr lang="en-US" sz="2800" dirty="0">
                <a:solidFill>
                  <a:srgbClr val="0070C0"/>
                </a:solidFill>
                <a:latin typeface="Times New Roman" panose="02020603050405020304" pitchFamily="18" charset="0"/>
                <a:cs typeface="Times New Roman" panose="02020603050405020304" pitchFamily="18" charset="0"/>
              </a:rPr>
              <a:t> Reading at Board of Governors meeting on March 18</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AB 705 Implementation</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§55002 – Standards and Criteria for Courses</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§55003 – Policies for Prerequisites, Corequisites and Advisories on Recommended Preparation</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§55063 – Minimum Requirements for Associate Degree</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§55500 – Scope and Intent</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§55522 – </a:t>
            </a:r>
            <a:r>
              <a:rPr lang="en-US" sz="2400" u="sng" dirty="0">
                <a:solidFill>
                  <a:srgbClr val="000000"/>
                </a:solidFill>
                <a:latin typeface="Times New Roman" panose="02020603050405020304" pitchFamily="18" charset="0"/>
                <a:cs typeface="Times New Roman" panose="02020603050405020304" pitchFamily="18" charset="0"/>
              </a:rPr>
              <a:t>English and Mathematics Placement and </a:t>
            </a:r>
            <a:r>
              <a:rPr lang="en-US" sz="2400" dirty="0">
                <a:solidFill>
                  <a:srgbClr val="000000"/>
                </a:solidFill>
                <a:latin typeface="Times New Roman" panose="02020603050405020304" pitchFamily="18" charset="0"/>
                <a:cs typeface="Times New Roman" panose="02020603050405020304" pitchFamily="18" charset="0"/>
              </a:rPr>
              <a:t>Assessment</a:t>
            </a:r>
          </a:p>
          <a:p>
            <a:pPr lvl="1">
              <a:buClr>
                <a:srgbClr val="0070C0"/>
              </a:buClr>
            </a:pPr>
            <a:endParaRPr lang="en-US" sz="2400" dirty="0">
              <a:solidFill>
                <a:srgbClr val="000000"/>
              </a:solidFill>
              <a:latin typeface="Times New Roman" panose="02020603050405020304" pitchFamily="18" charset="0"/>
              <a:cs typeface="Times New Roman" panose="02020603050405020304" pitchFamily="18" charset="0"/>
            </a:endParaRPr>
          </a:p>
          <a:p>
            <a:pPr algn="ctr">
              <a:buClr>
                <a:srgbClr val="0070C0"/>
              </a:buClr>
            </a:pPr>
            <a:r>
              <a:rPr lang="en-US" sz="2800" dirty="0">
                <a:solidFill>
                  <a:srgbClr val="0070C0"/>
                </a:solidFill>
                <a:latin typeface="Times New Roman" panose="02020603050405020304" pitchFamily="18" charset="0"/>
                <a:cs typeface="Times New Roman" panose="02020603050405020304" pitchFamily="18" charset="0"/>
              </a:rPr>
              <a:t>2</a:t>
            </a:r>
            <a:r>
              <a:rPr lang="en-US" sz="2800" baseline="30000" dirty="0">
                <a:solidFill>
                  <a:srgbClr val="0070C0"/>
                </a:solidFill>
                <a:latin typeface="Times New Roman" panose="02020603050405020304" pitchFamily="18" charset="0"/>
                <a:cs typeface="Times New Roman" panose="02020603050405020304" pitchFamily="18" charset="0"/>
              </a:rPr>
              <a:t>nd</a:t>
            </a:r>
            <a:r>
              <a:rPr lang="en-US" sz="2800" dirty="0">
                <a:solidFill>
                  <a:srgbClr val="0070C0"/>
                </a:solidFill>
                <a:latin typeface="Times New Roman" panose="02020603050405020304" pitchFamily="18" charset="0"/>
                <a:cs typeface="Times New Roman" panose="02020603050405020304" pitchFamily="18" charset="0"/>
              </a:rPr>
              <a:t> Reading at 5C on March 14</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Noncredit Curriculum Approval Processes (later in presentation)</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AB 1786 and SB 1071 – Credit for Prior Learning</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§55050 – </a:t>
            </a:r>
            <a:r>
              <a:rPr lang="en-US" sz="2400" u="sng" dirty="0">
                <a:solidFill>
                  <a:srgbClr val="000000"/>
                </a:solidFill>
                <a:latin typeface="Times New Roman" panose="02020603050405020304" pitchFamily="18" charset="0"/>
                <a:cs typeface="Times New Roman" panose="02020603050405020304" pitchFamily="18" charset="0"/>
              </a:rPr>
              <a:t>Credit for Prior Learning</a:t>
            </a:r>
            <a:r>
              <a:rPr lang="en-US" sz="2400" dirty="0">
                <a:solidFill>
                  <a:srgbClr val="000000"/>
                </a:solidFill>
                <a:latin typeface="Times New Roman" panose="02020603050405020304" pitchFamily="18" charset="0"/>
                <a:cs typeface="Times New Roman" panose="02020603050405020304" pitchFamily="18" charset="0"/>
              </a:rPr>
              <a:t> </a:t>
            </a:r>
            <a:r>
              <a:rPr lang="en-US" sz="2400" strike="sngStrike" dirty="0">
                <a:solidFill>
                  <a:srgbClr val="000000"/>
                </a:solidFill>
                <a:latin typeface="Times New Roman" panose="02020603050405020304" pitchFamily="18" charset="0"/>
                <a:cs typeface="Times New Roman" panose="02020603050405020304" pitchFamily="18" charset="0"/>
              </a:rPr>
              <a:t>Credit by Examination</a:t>
            </a:r>
          </a:p>
        </p:txBody>
      </p:sp>
    </p:spTree>
    <p:extLst>
      <p:ext uri="{BB962C8B-B14F-4D97-AF65-F5344CB8AC3E}">
        <p14:creationId xmlns:p14="http://schemas.microsoft.com/office/powerpoint/2010/main" val="2383839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2407</TotalTime>
  <Words>6193</Words>
  <Application>Microsoft Office PowerPoint</Application>
  <PresentationFormat>Widescreen</PresentationFormat>
  <Paragraphs>621</Paragraphs>
  <Slides>73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Calibri Light</vt:lpstr>
      <vt:lpstr>Times New Roman</vt:lpstr>
      <vt:lpstr>Wingdings</vt:lpstr>
      <vt:lpstr>Office Theme</vt:lpstr>
      <vt:lpstr>Spring 2019 Curriculum Regional Meetings</vt:lpstr>
      <vt:lpstr>The Team</vt:lpstr>
      <vt:lpstr>Overview</vt:lpstr>
      <vt:lpstr>Hot Topics</vt:lpstr>
      <vt:lpstr>Chancellor’s Office Update  Spring 2019  </vt:lpstr>
      <vt:lpstr>Chancellor’s Office</vt:lpstr>
      <vt:lpstr>5C Updates</vt:lpstr>
      <vt:lpstr>5C Updates – Title 5 Regulations</vt:lpstr>
      <vt:lpstr>5C Updates – Title 5 Regulations</vt:lpstr>
      <vt:lpstr>5C Updates – Current Discussions</vt:lpstr>
      <vt:lpstr>Certificate of Achievement</vt:lpstr>
      <vt:lpstr>Certificate of Achievement</vt:lpstr>
      <vt:lpstr>Certificate of Achievement</vt:lpstr>
      <vt:lpstr>Work Experience</vt:lpstr>
      <vt:lpstr>COCI User Guide</vt:lpstr>
      <vt:lpstr>COCI Release Notes</vt:lpstr>
      <vt:lpstr>CIO Perspective</vt:lpstr>
      <vt:lpstr> The State of Curriculum: Equity, Guided Pathways,  a Big Picture View</vt:lpstr>
      <vt:lpstr>Equity and Curriculum </vt:lpstr>
      <vt:lpstr>Guiding Question  </vt:lpstr>
      <vt:lpstr>Guided Pathways and Curriculum </vt:lpstr>
      <vt:lpstr>Curriculum Processes: Are we doing the same old thing?</vt:lpstr>
      <vt:lpstr>Program Development and the SCFF</vt:lpstr>
      <vt:lpstr>Access/Enrollment Management: Designing with the Student in Mind </vt:lpstr>
      <vt:lpstr>Program and Pathway Mapping: Time for Cross-functional Discussions </vt:lpstr>
      <vt:lpstr>Student Support: It’s not Only for Student Services </vt:lpstr>
      <vt:lpstr>Other Considerations?</vt:lpstr>
      <vt:lpstr>Lunch</vt:lpstr>
      <vt:lpstr>AB 705 Data Revision Project – Why?</vt:lpstr>
      <vt:lpstr>Why?</vt:lpstr>
      <vt:lpstr>AB 705 Data Revision Project</vt:lpstr>
      <vt:lpstr>Project Overview</vt:lpstr>
      <vt:lpstr>Project Overview</vt:lpstr>
      <vt:lpstr>Recommendation One:  Revise the CB21 Rubrics </vt:lpstr>
      <vt:lpstr>Recommendation One:  Revise the CB21 Rubrics </vt:lpstr>
      <vt:lpstr>Recommendation Two: Edit Flag for Student Educational Functioning Level (SA07)</vt:lpstr>
      <vt:lpstr>Recommendation Three: Create a New MIS Flag for Courses that Fulfill General Education Requirements</vt:lpstr>
      <vt:lpstr>Courses that Fulfill Baccalaureate Degree Mathematics and Quantitative Reasoning General Education Requirements</vt:lpstr>
      <vt:lpstr>Courses that Fulfill Local Associate Degree or Certificate Mathematics and Quantitative Reasoning Requirements</vt:lpstr>
      <vt:lpstr>Courses that Fulfill English Composition General Education Requirements</vt:lpstr>
      <vt:lpstr>Recommendation Four: Create a New MIS Flag for Course Transfer Type</vt:lpstr>
      <vt:lpstr>Specific Transfer Status of Courses</vt:lpstr>
      <vt:lpstr>Recommendation Five: Create a New MIS Flag for Support Courses Associated with College-Level Courses</vt:lpstr>
      <vt:lpstr>The Plan – Recap </vt:lpstr>
      <vt:lpstr>The Plan – Recap </vt:lpstr>
      <vt:lpstr>Noncredit Curriculum – What’s New?</vt:lpstr>
      <vt:lpstr>OVERVIEW</vt:lpstr>
      <vt:lpstr>Noncredit policy recap… BIRD’S EYE VIEW</vt:lpstr>
      <vt:lpstr>Statutes Governing Curriculum</vt:lpstr>
      <vt:lpstr>Title 5 Regulations Governing Curriculum</vt:lpstr>
      <vt:lpstr>NONCREDIT POLICY RECAP: COURSES </vt:lpstr>
      <vt:lpstr>PowerPoint Presentation</vt:lpstr>
      <vt:lpstr>Limitations on State Aid </vt:lpstr>
      <vt:lpstr>Standards and Criteria for Noncredit Courses</vt:lpstr>
      <vt:lpstr>NONCREDIT POLICY RECAP: CERTIFICATE PROGRAMS</vt:lpstr>
      <vt:lpstr>Approval of Noncredit Courses and Programs</vt:lpstr>
      <vt:lpstr>PowerPoint Presentation</vt:lpstr>
      <vt:lpstr>Noncredit Certificates</vt:lpstr>
      <vt:lpstr>PowerPoint Presentation</vt:lpstr>
      <vt:lpstr>CDCP Certificate Requirements</vt:lpstr>
      <vt:lpstr>Corequisite Noncredit Course AB 705 Implementation</vt:lpstr>
      <vt:lpstr>Corequisite Noncredit Course AB 705 Implementation</vt:lpstr>
      <vt:lpstr>Noncredit Short Term Review Courses AB 705 Implementation</vt:lpstr>
      <vt:lpstr>Placement of Students from Noncredit/Adult Education AB 705 Implementation</vt:lpstr>
      <vt:lpstr>Title 5 Regulations – Changes…?</vt:lpstr>
      <vt:lpstr>Credit Curriculum Approval</vt:lpstr>
      <vt:lpstr>Noncredit Curriculum Approval – Concept Has not been approved</vt:lpstr>
      <vt:lpstr>Mirrored Courses – Credit/Noncredit </vt:lpstr>
      <vt:lpstr>Draft Noncredit Paper from ASCCC</vt:lpstr>
      <vt:lpstr>Questions?</vt:lpstr>
      <vt:lpstr>Resources</vt:lpstr>
      <vt:lpstr>Some Acronyms and Definitions</vt:lpstr>
      <vt:lpstr>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Kyoko Hatano</cp:lastModifiedBy>
  <cp:revision>230</cp:revision>
  <dcterms:created xsi:type="dcterms:W3CDTF">2017-10-02T12:56:57Z</dcterms:created>
  <dcterms:modified xsi:type="dcterms:W3CDTF">2019-03-18T20:48:36Z</dcterms:modified>
</cp:coreProperties>
</file>