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aleway"/>
      <p:regular r:id="rId31"/>
      <p:bold r:id="rId32"/>
      <p:italic r:id="rId33"/>
      <p:boldItalic r:id="rId34"/>
    </p:embeddedFont>
    <p:embeddedFont>
      <p:font typeface="Roboto"/>
      <p:regular r:id="rId35"/>
      <p:bold r:id="rId36"/>
      <p:italic r:id="rId37"/>
      <p:boldItalic r:id="rId38"/>
    </p:embeddedFont>
    <p:embeddedFont>
      <p:font typeface="La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20" Type="http://schemas.openxmlformats.org/officeDocument/2006/relationships/slide" Target="slides/slide15.xml"/><Relationship Id="rId42" Type="http://schemas.openxmlformats.org/officeDocument/2006/relationships/font" Target="fonts/Lato-boldItalic.fntdata"/><Relationship Id="rId41" Type="http://schemas.openxmlformats.org/officeDocument/2006/relationships/font" Target="fonts/Lato-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aleway-italic.fntdata"/><Relationship Id="rId10" Type="http://schemas.openxmlformats.org/officeDocument/2006/relationships/slide" Target="slides/slide5.xml"/><Relationship Id="rId32" Type="http://schemas.openxmlformats.org/officeDocument/2006/relationships/font" Target="fonts/Raleway-bold.fntdata"/><Relationship Id="rId13" Type="http://schemas.openxmlformats.org/officeDocument/2006/relationships/slide" Target="slides/slide8.xml"/><Relationship Id="rId35" Type="http://schemas.openxmlformats.org/officeDocument/2006/relationships/font" Target="fonts/Roboto-regular.fntdata"/><Relationship Id="rId12" Type="http://schemas.openxmlformats.org/officeDocument/2006/relationships/slide" Target="slides/slide7.xml"/><Relationship Id="rId34" Type="http://schemas.openxmlformats.org/officeDocument/2006/relationships/font" Target="fonts/Raleway-boldItalic.fntdata"/><Relationship Id="rId15" Type="http://schemas.openxmlformats.org/officeDocument/2006/relationships/slide" Target="slides/slide10.xml"/><Relationship Id="rId37" Type="http://schemas.openxmlformats.org/officeDocument/2006/relationships/font" Target="fonts/Roboto-italic.fntdata"/><Relationship Id="rId14" Type="http://schemas.openxmlformats.org/officeDocument/2006/relationships/slide" Target="slides/slide9.xml"/><Relationship Id="rId36" Type="http://schemas.openxmlformats.org/officeDocument/2006/relationships/font" Target="fonts/Roboto-bold.fntdata"/><Relationship Id="rId17" Type="http://schemas.openxmlformats.org/officeDocument/2006/relationships/slide" Target="slides/slide12.xml"/><Relationship Id="rId39" Type="http://schemas.openxmlformats.org/officeDocument/2006/relationships/font" Target="fonts/Lato-regular.fntdata"/><Relationship Id="rId16" Type="http://schemas.openxmlformats.org/officeDocument/2006/relationships/slide" Target="slides/slide11.xml"/><Relationship Id="rId38" Type="http://schemas.openxmlformats.org/officeDocument/2006/relationships/font" Target="fonts/Roboto-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gd251bb473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d251bb473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cb9a0b074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cb9a0b074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7375dee5d2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7375dee5d2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7375dee5d2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7375dee5d2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7375dee5d2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7375dee5d2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7375dee5d2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7375dee5d2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7375dee5d2_0_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375dee5d2_0_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7375dee5d2_0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7375dee5d2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7375dee5d2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7375dee5d2_0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Google Shape;175;g7375dee5d2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7375dee5d2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g7375dee5d2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7375dee5d2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cb9a0b074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cb9a0b074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7375dee5d2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7375dee5d2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7375dee5d2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7375dee5d2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g7375dee5d2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7375dee5d2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cb9a0b074_1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cb9a0b074_1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7375dee5d2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7375dee5d2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7375dee5d2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7375dee5d2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7375dee5d2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7375dee5d2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g7375dee5d2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375dee5d2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g7375dee5d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375dee5d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7375dee5d2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375dee5d2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d251bb473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d251bb473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hyperlink" Target="https://asccc.org/college_directory" TargetMode="External"/><Relationship Id="rId6" Type="http://schemas.openxmlformats.org/officeDocument/2006/relationships/hyperlink" Target="https://asccc.org/college_directory" TargetMode="External"/><Relationship Id="rId7" Type="http://schemas.openxmlformats.org/officeDocument/2006/relationships/hyperlink" Target="https://asccc.org/file/delegatechangeform-finaldocx"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hyperlink" Target="https://www.asccc.org/sites/default/files/e.Ballot%20Sample%20Ballot.pdf"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hyperlink" Target="https://asccc.org/resources/resolutions"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hyperlink" Target="https://asccc.org/about/bylaws" TargetMode="External"/><Relationship Id="rId5" Type="http://schemas.openxmlformats.org/officeDocument/2006/relationships/hyperlink" Target="https://asccc.org/file/revised-responsibilities-3-2-180-3docx" TargetMode="External"/><Relationship Id="rId6" Type="http://schemas.openxmlformats.org/officeDocument/2006/relationships/hyperlink" Target="https://asccc.org/sites/default/files/Candidate%20Information%20Session%20Handout.pdf" TargetMode="External"/><Relationship Id="rId7" Type="http://schemas.openxmlformats.org/officeDocument/2006/relationships/hyperlink" Target="https://asccc.org/asccc-executive-committee-elections" TargetMode="External"/><Relationship Id="rId8" Type="http://schemas.openxmlformats.org/officeDocument/2006/relationships/hyperlink" Target="https://asccc.org/papers/academic-senate-rule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hyperlink" Target="https://docs.google.com/forms/d/e/1FAIpQLSd-bBQDSRkeWE7SJKJcyIXMiSDZxLu4SPfEp9R2AxU1lj24VA/viewfor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hyperlink" Target="https://codes.findlaw.com/ca/corporations-code/corp-sect-7140.html"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90275" y="46497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sz="4000"/>
          </a:p>
          <a:p>
            <a:pPr indent="0" lvl="0" marL="0" rtl="0" algn="l">
              <a:spcBef>
                <a:spcPts val="0"/>
              </a:spcBef>
              <a:spcAft>
                <a:spcPts val="0"/>
              </a:spcAft>
              <a:buNone/>
            </a:pPr>
            <a:r>
              <a:rPr lang="en" sz="4000">
                <a:latin typeface="Roboto"/>
                <a:ea typeface="Roboto"/>
                <a:cs typeface="Roboto"/>
                <a:sym typeface="Roboto"/>
              </a:rPr>
              <a:t>Elections Process in a State of Emergency</a:t>
            </a:r>
            <a:endParaRPr sz="4000"/>
          </a:p>
        </p:txBody>
      </p:sp>
      <p:sp>
        <p:nvSpPr>
          <p:cNvPr id="73" name="Google Shape;73;p13"/>
          <p:cNvSpPr txBox="1"/>
          <p:nvPr>
            <p:ph idx="1" type="subTitle"/>
          </p:nvPr>
        </p:nvSpPr>
        <p:spPr>
          <a:xfrm>
            <a:off x="2390275" y="2783000"/>
            <a:ext cx="6331500" cy="204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t/>
            </a:r>
            <a:endParaRPr b="1" sz="4800">
              <a:latin typeface="Raleway"/>
              <a:ea typeface="Raleway"/>
              <a:cs typeface="Raleway"/>
              <a:sym typeface="Raleway"/>
            </a:endParaRPr>
          </a:p>
          <a:p>
            <a:pPr indent="0" lvl="0" marL="0" rtl="0" algn="l">
              <a:spcBef>
                <a:spcPts val="0"/>
              </a:spcBef>
              <a:spcAft>
                <a:spcPts val="0"/>
              </a:spcAft>
              <a:buNone/>
            </a:pPr>
            <a:r>
              <a:rPr b="1" lang="en">
                <a:solidFill>
                  <a:srgbClr val="000000"/>
                </a:solidFill>
                <a:latin typeface="Raleway"/>
                <a:ea typeface="Raleway"/>
                <a:cs typeface="Raleway"/>
                <a:sym typeface="Raleway"/>
              </a:rPr>
              <a:t>Wendy Brill-Wynkoop</a:t>
            </a:r>
            <a:endParaRPr b="1">
              <a:solidFill>
                <a:srgbClr val="000000"/>
              </a:solidFill>
              <a:latin typeface="Raleway"/>
              <a:ea typeface="Raleway"/>
              <a:cs typeface="Raleway"/>
              <a:sym typeface="Raleway"/>
            </a:endParaRPr>
          </a:p>
          <a:p>
            <a:pPr indent="0" lvl="0" marL="0" rtl="0" algn="l">
              <a:spcBef>
                <a:spcPts val="0"/>
              </a:spcBef>
              <a:spcAft>
                <a:spcPts val="0"/>
              </a:spcAft>
              <a:buNone/>
            </a:pPr>
            <a:r>
              <a:rPr lang="en">
                <a:solidFill>
                  <a:srgbClr val="000000"/>
                </a:solidFill>
                <a:latin typeface="Raleway"/>
                <a:ea typeface="Raleway"/>
                <a:cs typeface="Raleway"/>
                <a:sym typeface="Raleway"/>
              </a:rPr>
              <a:t>ASCCC Elections Chair</a:t>
            </a:r>
            <a:endParaRPr>
              <a:solidFill>
                <a:srgbClr val="000000"/>
              </a:solidFill>
              <a:latin typeface="Raleway"/>
              <a:ea typeface="Raleway"/>
              <a:cs typeface="Raleway"/>
              <a:sym typeface="Raleway"/>
            </a:endParaRPr>
          </a:p>
          <a:p>
            <a:pPr indent="0" lvl="0" marL="0" rtl="0" algn="l">
              <a:spcBef>
                <a:spcPts val="0"/>
              </a:spcBef>
              <a:spcAft>
                <a:spcPts val="0"/>
              </a:spcAft>
              <a:buNone/>
            </a:pPr>
            <a:r>
              <a:rPr lang="en">
                <a:solidFill>
                  <a:srgbClr val="000000"/>
                </a:solidFill>
                <a:latin typeface="Raleway"/>
                <a:ea typeface="Raleway"/>
                <a:cs typeface="Raleway"/>
                <a:sym typeface="Raleway"/>
              </a:rPr>
              <a:t>elections@asccc.org</a:t>
            </a:r>
            <a:endParaRPr sz="2400"/>
          </a:p>
        </p:txBody>
      </p:sp>
      <p:pic>
        <p:nvPicPr>
          <p:cNvPr id="74" name="Google Shape;74;p13"/>
          <p:cNvPicPr preferRelativeResize="0"/>
          <p:nvPr/>
        </p:nvPicPr>
        <p:blipFill>
          <a:blip r:embed="rId3">
            <a:alphaModFix/>
          </a:blip>
          <a:stretch>
            <a:fillRect/>
          </a:stretch>
        </p:blipFill>
        <p:spPr>
          <a:xfrm>
            <a:off x="2519250" y="464975"/>
            <a:ext cx="6183977" cy="132839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Google Shape;129;p22"/>
          <p:cNvSpPr txBox="1"/>
          <p:nvPr>
            <p:ph type="title"/>
          </p:nvPr>
        </p:nvSpPr>
        <p:spPr>
          <a:xfrm>
            <a:off x="649250" y="349425"/>
            <a:ext cx="8028900" cy="4539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3000">
              <a:solidFill>
                <a:schemeClr val="dk1"/>
              </a:solidFill>
              <a:latin typeface="Arial"/>
              <a:ea typeface="Arial"/>
              <a:cs typeface="Arial"/>
              <a:sym typeface="Arial"/>
            </a:endParaRPr>
          </a:p>
          <a:p>
            <a:pPr indent="0" lvl="0" marL="0" rtl="0" algn="l">
              <a:lnSpc>
                <a:spcPct val="115000"/>
              </a:lnSpc>
              <a:spcBef>
                <a:spcPts val="900"/>
              </a:spcBef>
              <a:spcAft>
                <a:spcPts val="0"/>
              </a:spcAft>
              <a:buNone/>
            </a:pPr>
            <a:r>
              <a:rPr lang="en" sz="3000">
                <a:solidFill>
                  <a:schemeClr val="dk1"/>
                </a:solidFill>
                <a:latin typeface="Arial"/>
                <a:ea typeface="Arial"/>
                <a:cs typeface="Arial"/>
                <a:sym typeface="Arial"/>
              </a:rPr>
              <a:t>ASCCC 2020 Elections Timetable</a:t>
            </a:r>
            <a:endParaRPr sz="3000">
              <a:solidFill>
                <a:schemeClr val="dk1"/>
              </a:solidFill>
            </a:endParaRPr>
          </a:p>
          <a:p>
            <a:pPr indent="0" lvl="0" marL="0" rtl="0" algn="l">
              <a:lnSpc>
                <a:spcPct val="115000"/>
              </a:lnSpc>
              <a:spcBef>
                <a:spcPts val="900"/>
              </a:spcBef>
              <a:spcAft>
                <a:spcPts val="0"/>
              </a:spcAft>
              <a:buNone/>
            </a:pPr>
            <a:r>
              <a:rPr b="0" lang="en" sz="1400">
                <a:latin typeface="Arial"/>
                <a:ea typeface="Arial"/>
                <a:cs typeface="Arial"/>
                <a:sym typeface="Arial"/>
              </a:rPr>
              <a:t>March 30, 2020: Call for Executive Committee Nominations</a:t>
            </a:r>
            <a:endParaRPr b="0" sz="1400">
              <a:latin typeface="Arial"/>
              <a:ea typeface="Arial"/>
              <a:cs typeface="Arial"/>
              <a:sym typeface="Arial"/>
            </a:endParaRPr>
          </a:p>
          <a:p>
            <a:pPr indent="0" lvl="0" marL="0" rtl="0" algn="l">
              <a:lnSpc>
                <a:spcPct val="115000"/>
              </a:lnSpc>
              <a:spcBef>
                <a:spcPts val="1200"/>
              </a:spcBef>
              <a:spcAft>
                <a:spcPts val="0"/>
              </a:spcAft>
              <a:buNone/>
            </a:pPr>
            <a:r>
              <a:rPr b="0" lang="en" sz="1400">
                <a:latin typeface="Arial"/>
                <a:ea typeface="Arial"/>
                <a:cs typeface="Arial"/>
                <a:sym typeface="Arial"/>
              </a:rPr>
              <a:t>April 17, 2020: Closing date for Executive Committee Nominations</a:t>
            </a:r>
            <a:endParaRPr b="0" sz="1400">
              <a:latin typeface="Arial"/>
              <a:ea typeface="Arial"/>
              <a:cs typeface="Arial"/>
              <a:sym typeface="Arial"/>
            </a:endParaRPr>
          </a:p>
          <a:p>
            <a:pPr indent="0" lvl="0" marL="0" rtl="0" algn="l">
              <a:lnSpc>
                <a:spcPct val="115000"/>
              </a:lnSpc>
              <a:spcBef>
                <a:spcPts val="1200"/>
              </a:spcBef>
              <a:spcAft>
                <a:spcPts val="0"/>
              </a:spcAft>
              <a:buNone/>
            </a:pPr>
            <a:r>
              <a:rPr b="0" lang="en" sz="1400">
                <a:latin typeface="Arial"/>
                <a:ea typeface="Arial"/>
                <a:cs typeface="Arial"/>
                <a:sym typeface="Arial"/>
              </a:rPr>
              <a:t>April 23, 2020: All candidates listed on ASCCC Elections Page</a:t>
            </a:r>
            <a:endParaRPr b="0" sz="1400">
              <a:latin typeface="Arial"/>
              <a:ea typeface="Arial"/>
              <a:cs typeface="Arial"/>
              <a:sym typeface="Arial"/>
            </a:endParaRPr>
          </a:p>
          <a:p>
            <a:pPr indent="0" lvl="0" marL="0" rtl="0" algn="l">
              <a:lnSpc>
                <a:spcPct val="115000"/>
              </a:lnSpc>
              <a:spcBef>
                <a:spcPts val="1200"/>
              </a:spcBef>
              <a:spcAft>
                <a:spcPts val="0"/>
              </a:spcAft>
              <a:buNone/>
            </a:pPr>
            <a:r>
              <a:rPr b="0" lang="en" sz="1400">
                <a:latin typeface="Arial"/>
                <a:ea typeface="Arial"/>
                <a:cs typeface="Arial"/>
                <a:sym typeface="Arial"/>
              </a:rPr>
              <a:t>April 27, 2020: Elections open by E-Ballot – up to 3 rounds of voting may occur and will be determined once all candidate nomination forms are received.</a:t>
            </a:r>
            <a:endParaRPr b="0" sz="1400">
              <a:latin typeface="Arial"/>
              <a:ea typeface="Arial"/>
              <a:cs typeface="Arial"/>
              <a:sym typeface="Arial"/>
            </a:endParaRPr>
          </a:p>
          <a:p>
            <a:pPr indent="0" lvl="0" marL="0" rtl="0" algn="l">
              <a:lnSpc>
                <a:spcPct val="115000"/>
              </a:lnSpc>
              <a:spcBef>
                <a:spcPts val="1200"/>
              </a:spcBef>
              <a:spcAft>
                <a:spcPts val="0"/>
              </a:spcAft>
              <a:buNone/>
            </a:pPr>
            <a:r>
              <a:rPr b="0" lang="en" sz="1400">
                <a:latin typeface="Arial"/>
                <a:ea typeface="Arial"/>
                <a:cs typeface="Arial"/>
                <a:sym typeface="Arial"/>
              </a:rPr>
              <a:t>May 15, 2020: Elections close</a:t>
            </a:r>
            <a:endParaRPr b="0" sz="1400">
              <a:latin typeface="Arial"/>
              <a:ea typeface="Arial"/>
              <a:cs typeface="Arial"/>
              <a:sym typeface="Arial"/>
            </a:endParaRPr>
          </a:p>
          <a:p>
            <a:pPr indent="0" lvl="0" marL="0" rtl="0" algn="l">
              <a:lnSpc>
                <a:spcPct val="115000"/>
              </a:lnSpc>
              <a:spcBef>
                <a:spcPts val="1200"/>
              </a:spcBef>
              <a:spcAft>
                <a:spcPts val="0"/>
              </a:spcAft>
              <a:buNone/>
            </a:pPr>
            <a:r>
              <a:rPr b="0" lang="en" sz="1400">
                <a:latin typeface="Arial"/>
                <a:ea typeface="Arial"/>
                <a:cs typeface="Arial"/>
                <a:sym typeface="Arial"/>
              </a:rPr>
              <a:t>May 18, 2020: Complete candidate winners listed on ASCCC Page</a:t>
            </a:r>
            <a:endParaRPr b="0" sz="1400">
              <a:latin typeface="Arial"/>
              <a:ea typeface="Arial"/>
              <a:cs typeface="Arial"/>
              <a:sym typeface="Arial"/>
            </a:endParaRPr>
          </a:p>
          <a:p>
            <a:pPr indent="0" lvl="0" marL="0" rtl="0" algn="l">
              <a:lnSpc>
                <a:spcPct val="115000"/>
              </a:lnSpc>
              <a:spcBef>
                <a:spcPts val="1200"/>
              </a:spcBef>
              <a:spcAft>
                <a:spcPts val="0"/>
              </a:spcAft>
              <a:buNone/>
            </a:pPr>
            <a:r>
              <a:rPr b="0" lang="en" sz="1400">
                <a:latin typeface="Arial"/>
                <a:ea typeface="Arial"/>
                <a:cs typeface="Arial"/>
                <a:sym typeface="Arial"/>
              </a:rPr>
              <a:t>May 25, 2020: If needed: special elections open</a:t>
            </a:r>
            <a:endParaRPr b="0" sz="1400">
              <a:latin typeface="Arial"/>
              <a:ea typeface="Arial"/>
              <a:cs typeface="Arial"/>
              <a:sym typeface="Arial"/>
            </a:endParaRPr>
          </a:p>
          <a:p>
            <a:pPr indent="0" lvl="0" marL="0" rtl="0" algn="l">
              <a:spcBef>
                <a:spcPts val="1200"/>
              </a:spcBef>
              <a:spcAft>
                <a:spcPts val="1000"/>
              </a:spcAft>
              <a:buNone/>
            </a:pPr>
            <a:r>
              <a:t/>
            </a:r>
            <a:endParaRPr b="0"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33" name="Shape 133"/>
        <p:cNvGrpSpPr/>
        <p:nvPr/>
      </p:nvGrpSpPr>
      <p:grpSpPr>
        <a:xfrm>
          <a:off x="0" y="0"/>
          <a:ext cx="0" cy="0"/>
          <a:chOff x="0" y="0"/>
          <a:chExt cx="0" cy="0"/>
        </a:xfrm>
      </p:grpSpPr>
      <p:pic>
        <p:nvPicPr>
          <p:cNvPr id="134" name="Google Shape;134;p23"/>
          <p:cNvPicPr preferRelativeResize="0"/>
          <p:nvPr/>
        </p:nvPicPr>
        <p:blipFill>
          <a:blip r:embed="rId3">
            <a:alphaModFix/>
          </a:blip>
          <a:stretch>
            <a:fillRect/>
          </a:stretch>
        </p:blipFill>
        <p:spPr>
          <a:xfrm>
            <a:off x="151275" y="162725"/>
            <a:ext cx="8795826" cy="4818049"/>
          </a:xfrm>
          <a:prstGeom prst="rect">
            <a:avLst/>
          </a:prstGeom>
          <a:noFill/>
          <a:ln>
            <a:noFill/>
          </a:ln>
        </p:spPr>
      </p:pic>
      <p:pic>
        <p:nvPicPr>
          <p:cNvPr descr="Piece of duct tape sticking a note to the slide" id="135" name="Google Shape;135;p23"/>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136" name="Google Shape;136;p23"/>
          <p:cNvSpPr txBox="1"/>
          <p:nvPr/>
        </p:nvSpPr>
        <p:spPr>
          <a:xfrm>
            <a:off x="1491175" y="773950"/>
            <a:ext cx="5748600" cy="675900"/>
          </a:xfrm>
          <a:prstGeom prst="rect">
            <a:avLst/>
          </a:prstGeom>
          <a:noFill/>
          <a:ln>
            <a:noFill/>
          </a:ln>
        </p:spPr>
        <p:txBody>
          <a:bodyPr anchorCtr="0" anchor="b" bIns="91425" lIns="91425" spcFirstLastPara="1" rIns="91425" wrap="square" tIns="91425">
            <a:noAutofit/>
          </a:bodyPr>
          <a:lstStyle/>
          <a:p>
            <a:pPr indent="0" lvl="0" marL="457200" rtl="0" algn="l">
              <a:lnSpc>
                <a:spcPct val="115000"/>
              </a:lnSpc>
              <a:spcBef>
                <a:spcPts val="0"/>
              </a:spcBef>
              <a:spcAft>
                <a:spcPts val="900"/>
              </a:spcAft>
              <a:buNone/>
            </a:pPr>
            <a:r>
              <a:rPr b="1" lang="en" sz="1800">
                <a:solidFill>
                  <a:srgbClr val="574C45"/>
                </a:solidFill>
              </a:rPr>
              <a:t>NOTIFICATION OF DELEGATES TO ASCCC</a:t>
            </a:r>
            <a:endParaRPr b="1" sz="3000">
              <a:solidFill>
                <a:schemeClr val="lt2"/>
              </a:solidFill>
              <a:latin typeface="Raleway"/>
              <a:ea typeface="Raleway"/>
              <a:cs typeface="Raleway"/>
              <a:sym typeface="Raleway"/>
            </a:endParaRPr>
          </a:p>
        </p:txBody>
      </p:sp>
      <p:sp>
        <p:nvSpPr>
          <p:cNvPr id="137" name="Google Shape;137;p23"/>
          <p:cNvSpPr txBox="1"/>
          <p:nvPr>
            <p:ph idx="4294967295" type="body"/>
          </p:nvPr>
        </p:nvSpPr>
        <p:spPr>
          <a:xfrm>
            <a:off x="842850" y="1375925"/>
            <a:ext cx="7405500" cy="3207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Raleway"/>
              <a:buChar char="➔"/>
            </a:pPr>
            <a:r>
              <a:rPr lang="en">
                <a:solidFill>
                  <a:srgbClr val="574C45"/>
                </a:solidFill>
                <a:latin typeface="Arial"/>
                <a:ea typeface="Arial"/>
                <a:cs typeface="Arial"/>
                <a:sym typeface="Arial"/>
              </a:rPr>
              <a:t>In order to conduct the online election, we will need each member Senate to verify that we have the college’s correct delegate for voting.</a:t>
            </a:r>
            <a:endParaRPr>
              <a:solidFill>
                <a:srgbClr val="574C45"/>
              </a:solidFill>
              <a:latin typeface="Arial"/>
              <a:ea typeface="Arial"/>
              <a:cs typeface="Arial"/>
              <a:sym typeface="Arial"/>
            </a:endParaRPr>
          </a:p>
          <a:p>
            <a:pPr indent="-342900" lvl="0" marL="457200" rtl="0" algn="l">
              <a:spcBef>
                <a:spcPts val="0"/>
              </a:spcBef>
              <a:spcAft>
                <a:spcPts val="0"/>
              </a:spcAft>
              <a:buClr>
                <a:schemeClr val="dk1"/>
              </a:buClr>
              <a:buSzPts val="1800"/>
              <a:buFont typeface="Raleway"/>
              <a:buChar char="➔"/>
            </a:pPr>
            <a:r>
              <a:rPr lang="en">
                <a:solidFill>
                  <a:srgbClr val="574C45"/>
                </a:solidFill>
                <a:latin typeface="Arial"/>
                <a:ea typeface="Arial"/>
                <a:cs typeface="Arial"/>
                <a:sym typeface="Arial"/>
              </a:rPr>
              <a:t>The Senate President listed in the </a:t>
            </a:r>
            <a:r>
              <a:rPr lang="en">
                <a:solidFill>
                  <a:schemeClr val="dk1"/>
                </a:solidFill>
                <a:uFill>
                  <a:noFill/>
                </a:uFill>
                <a:latin typeface="Arial"/>
                <a:ea typeface="Arial"/>
                <a:cs typeface="Arial"/>
                <a:sym typeface="Arial"/>
                <a:hlinkClick r:id="rId5"/>
              </a:rPr>
              <a:t>Senate Directory</a:t>
            </a:r>
            <a:r>
              <a:rPr lang="en">
                <a:solidFill>
                  <a:srgbClr val="B11701"/>
                </a:solidFill>
                <a:uFill>
                  <a:noFill/>
                </a:uFill>
                <a:latin typeface="Arial"/>
                <a:ea typeface="Arial"/>
                <a:cs typeface="Arial"/>
                <a:sym typeface="Arial"/>
                <a:hlinkClick r:id="rId6"/>
              </a:rPr>
              <a:t> </a:t>
            </a:r>
            <a:r>
              <a:rPr lang="en">
                <a:solidFill>
                  <a:srgbClr val="574C45"/>
                </a:solidFill>
                <a:latin typeface="Arial"/>
                <a:ea typeface="Arial"/>
                <a:cs typeface="Arial"/>
                <a:sym typeface="Arial"/>
              </a:rPr>
              <a:t>for each campus, will need to complete the </a:t>
            </a:r>
            <a:r>
              <a:rPr lang="en">
                <a:solidFill>
                  <a:schemeClr val="dk1"/>
                </a:solidFill>
                <a:uFill>
                  <a:noFill/>
                </a:uFill>
                <a:latin typeface="Arial"/>
                <a:ea typeface="Arial"/>
                <a:cs typeface="Arial"/>
                <a:sym typeface="Arial"/>
                <a:hlinkClick r:id="rId7"/>
              </a:rPr>
              <a:t>Delegate Change Form</a:t>
            </a:r>
            <a:r>
              <a:rPr lang="en">
                <a:solidFill>
                  <a:srgbClr val="574C45"/>
                </a:solidFill>
                <a:latin typeface="Arial"/>
                <a:ea typeface="Arial"/>
                <a:cs typeface="Arial"/>
                <a:sym typeface="Arial"/>
              </a:rPr>
              <a:t>. </a:t>
            </a:r>
            <a:endParaRPr>
              <a:solidFill>
                <a:srgbClr val="574C45"/>
              </a:solidFill>
              <a:latin typeface="Arial"/>
              <a:ea typeface="Arial"/>
              <a:cs typeface="Arial"/>
              <a:sym typeface="Arial"/>
            </a:endParaRPr>
          </a:p>
          <a:p>
            <a:pPr indent="-342900" lvl="0" marL="457200" rtl="0" algn="l">
              <a:spcBef>
                <a:spcPts val="0"/>
              </a:spcBef>
              <a:spcAft>
                <a:spcPts val="0"/>
              </a:spcAft>
              <a:buClr>
                <a:schemeClr val="dk1"/>
              </a:buClr>
              <a:buSzPts val="1800"/>
              <a:buFont typeface="Raleway"/>
              <a:buChar char="➔"/>
            </a:pPr>
            <a:r>
              <a:rPr lang="en">
                <a:solidFill>
                  <a:srgbClr val="574C45"/>
                </a:solidFill>
                <a:latin typeface="Arial"/>
                <a:ea typeface="Arial"/>
                <a:cs typeface="Arial"/>
                <a:sym typeface="Arial"/>
              </a:rPr>
              <a:t>The college will not be able to vote in the online election unless this form is submitted. </a:t>
            </a:r>
            <a:endParaRPr>
              <a:solidFill>
                <a:srgbClr val="574C45"/>
              </a:solidFill>
              <a:latin typeface="Arial"/>
              <a:ea typeface="Arial"/>
              <a:cs typeface="Arial"/>
              <a:sym typeface="Arial"/>
            </a:endParaRPr>
          </a:p>
          <a:p>
            <a:pPr indent="-342900" lvl="0" marL="457200" rtl="0" algn="l">
              <a:spcBef>
                <a:spcPts val="0"/>
              </a:spcBef>
              <a:spcAft>
                <a:spcPts val="0"/>
              </a:spcAft>
              <a:buClr>
                <a:schemeClr val="dk1"/>
              </a:buClr>
              <a:buSzPts val="1800"/>
              <a:buFont typeface="Raleway"/>
              <a:buChar char="➔"/>
            </a:pPr>
            <a:r>
              <a:rPr lang="en">
                <a:solidFill>
                  <a:srgbClr val="574C45"/>
                </a:solidFill>
                <a:latin typeface="Arial"/>
                <a:ea typeface="Arial"/>
                <a:cs typeface="Arial"/>
                <a:sym typeface="Arial"/>
              </a:rPr>
              <a:t>Another delegate form will be mailed out to current mForms must be emailed to the ASCCC Office - </a:t>
            </a:r>
            <a:r>
              <a:rPr lang="en">
                <a:solidFill>
                  <a:schemeClr val="dk1"/>
                </a:solidFill>
                <a:latin typeface="Arial"/>
                <a:ea typeface="Arial"/>
                <a:cs typeface="Arial"/>
                <a:sym typeface="Arial"/>
              </a:rPr>
              <a:t>elections@asccc.org</a:t>
            </a:r>
            <a:r>
              <a:rPr lang="en">
                <a:solidFill>
                  <a:srgbClr val="574C45"/>
                </a:solidFill>
                <a:latin typeface="Arial"/>
                <a:ea typeface="Arial"/>
                <a:cs typeface="Arial"/>
                <a:sym typeface="Arial"/>
              </a:rPr>
              <a:t> by April 17, 2020. </a:t>
            </a:r>
            <a:endParaRPr>
              <a:solidFill>
                <a:srgbClr val="574C45"/>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41" name="Shape 141"/>
        <p:cNvGrpSpPr/>
        <p:nvPr/>
      </p:nvGrpSpPr>
      <p:grpSpPr>
        <a:xfrm>
          <a:off x="0" y="0"/>
          <a:ext cx="0" cy="0"/>
          <a:chOff x="0" y="0"/>
          <a:chExt cx="0" cy="0"/>
        </a:xfrm>
      </p:grpSpPr>
      <p:sp>
        <p:nvSpPr>
          <p:cNvPr id="142" name="Google Shape;142;p24"/>
          <p:cNvSpPr txBox="1"/>
          <p:nvPr>
            <p:ph type="title"/>
          </p:nvPr>
        </p:nvSpPr>
        <p:spPr>
          <a:xfrm>
            <a:off x="739375" y="387950"/>
            <a:ext cx="8084400" cy="4305300"/>
          </a:xfrm>
          <a:prstGeom prst="rect">
            <a:avLst/>
          </a:prstGeom>
        </p:spPr>
        <p:txBody>
          <a:bodyPr anchorCtr="0" anchor="t" bIns="91425" lIns="91425" spcFirstLastPara="1" rIns="91425" wrap="square" tIns="91425">
            <a:noAutofit/>
          </a:bodyPr>
          <a:lstStyle/>
          <a:p>
            <a:pPr indent="0" lvl="0" marL="0" rtl="0" algn="l">
              <a:lnSpc>
                <a:spcPct val="115000"/>
              </a:lnSpc>
              <a:spcBef>
                <a:spcPts val="1500"/>
              </a:spcBef>
              <a:spcAft>
                <a:spcPts val="0"/>
              </a:spcAft>
              <a:buNone/>
            </a:pPr>
            <a:r>
              <a:rPr lang="en" sz="2400">
                <a:solidFill>
                  <a:schemeClr val="lt1"/>
                </a:solidFill>
                <a:latin typeface="Arial"/>
                <a:ea typeface="Arial"/>
                <a:cs typeface="Arial"/>
                <a:sym typeface="Arial"/>
              </a:rPr>
              <a:t>Instant Runoff Voting</a:t>
            </a:r>
            <a:endParaRPr sz="2400">
              <a:solidFill>
                <a:schemeClr val="lt1"/>
              </a:solidFill>
              <a:latin typeface="Arial"/>
              <a:ea typeface="Arial"/>
              <a:cs typeface="Arial"/>
              <a:sym typeface="Arial"/>
            </a:endParaRPr>
          </a:p>
          <a:p>
            <a:pPr indent="0" lvl="0" marL="0" rtl="0" algn="l">
              <a:lnSpc>
                <a:spcPct val="115000"/>
              </a:lnSpc>
              <a:spcBef>
                <a:spcPts val="1500"/>
              </a:spcBef>
              <a:spcAft>
                <a:spcPts val="0"/>
              </a:spcAft>
              <a:buNone/>
            </a:pPr>
            <a:r>
              <a:rPr lang="en" sz="1800">
                <a:latin typeface="Arial"/>
                <a:ea typeface="Arial"/>
                <a:cs typeface="Arial"/>
                <a:sym typeface="Arial"/>
              </a:rPr>
              <a:t>Indicate a preference for the candidate that they most desire by marking that candidate’s name with the number 1, followed by marking their second choice candidate with the number 2, and so on for all candidates in the order that the delegate prefers.</a:t>
            </a:r>
            <a:endParaRPr sz="1800">
              <a:latin typeface="Arial"/>
              <a:ea typeface="Arial"/>
              <a:cs typeface="Arial"/>
              <a:sym typeface="Arial"/>
            </a:endParaRPr>
          </a:p>
          <a:p>
            <a:pPr indent="0" lvl="0" marL="0" rtl="0" algn="l">
              <a:lnSpc>
                <a:spcPct val="115000"/>
              </a:lnSpc>
              <a:spcBef>
                <a:spcPts val="1500"/>
              </a:spcBef>
              <a:spcAft>
                <a:spcPts val="0"/>
              </a:spcAft>
              <a:buClr>
                <a:schemeClr val="dk2"/>
              </a:buClr>
              <a:buSzPts val="1100"/>
              <a:buFont typeface="Arial"/>
              <a:buNone/>
            </a:pPr>
            <a:r>
              <a:rPr lang="en" sz="2400">
                <a:solidFill>
                  <a:schemeClr val="lt1"/>
                </a:solidFill>
                <a:latin typeface="Arial"/>
                <a:ea typeface="Arial"/>
                <a:cs typeface="Arial"/>
                <a:sym typeface="Arial"/>
              </a:rPr>
              <a:t>Three ballots over three weeks</a:t>
            </a:r>
            <a:endParaRPr sz="2400">
              <a:solidFill>
                <a:schemeClr val="lt1"/>
              </a:solidFill>
              <a:latin typeface="Arial"/>
              <a:ea typeface="Arial"/>
              <a:cs typeface="Arial"/>
              <a:sym typeface="Arial"/>
            </a:endParaRPr>
          </a:p>
          <a:p>
            <a:pPr indent="-342900" lvl="0" marL="457200" rtl="0" algn="l">
              <a:lnSpc>
                <a:spcPct val="115000"/>
              </a:lnSpc>
              <a:spcBef>
                <a:spcPts val="1500"/>
              </a:spcBef>
              <a:spcAft>
                <a:spcPts val="0"/>
              </a:spcAft>
              <a:buSzPts val="1800"/>
              <a:buFont typeface="Arial"/>
              <a:buChar char="●"/>
            </a:pPr>
            <a:r>
              <a:rPr lang="en" sz="1800">
                <a:latin typeface="Arial"/>
                <a:ea typeface="Arial"/>
                <a:cs typeface="Arial"/>
                <a:sym typeface="Arial"/>
              </a:rPr>
              <a:t>Officer and At-Large positions</a:t>
            </a:r>
            <a:endParaRPr sz="1800">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 sz="1800">
                <a:latin typeface="Arial"/>
                <a:ea typeface="Arial"/>
                <a:cs typeface="Arial"/>
                <a:sym typeface="Arial"/>
              </a:rPr>
              <a:t>North and South Representatives,</a:t>
            </a:r>
            <a:endParaRPr sz="1800">
              <a:latin typeface="Arial"/>
              <a:ea typeface="Arial"/>
              <a:cs typeface="Arial"/>
              <a:sym typeface="Arial"/>
            </a:endParaRPr>
          </a:p>
          <a:p>
            <a:pPr indent="-342900" lvl="0" marL="457200" rtl="0" algn="l">
              <a:lnSpc>
                <a:spcPct val="115000"/>
              </a:lnSpc>
              <a:spcBef>
                <a:spcPts val="0"/>
              </a:spcBef>
              <a:spcAft>
                <a:spcPts val="0"/>
              </a:spcAft>
              <a:buSzPts val="1800"/>
              <a:buFont typeface="Arial"/>
              <a:buChar char="●"/>
            </a:pPr>
            <a:r>
              <a:rPr lang="en" sz="1800">
                <a:latin typeface="Arial"/>
                <a:ea typeface="Arial"/>
                <a:cs typeface="Arial"/>
                <a:sym typeface="Arial"/>
              </a:rPr>
              <a:t>Area Representatives last</a:t>
            </a:r>
            <a:endParaRPr sz="1800">
              <a:latin typeface="Arial"/>
              <a:ea typeface="Arial"/>
              <a:cs typeface="Arial"/>
              <a:sym typeface="Arial"/>
            </a:endParaRPr>
          </a:p>
          <a:p>
            <a:pPr indent="0" lvl="0" marL="0" rtl="0" algn="l">
              <a:lnSpc>
                <a:spcPct val="115000"/>
              </a:lnSpc>
              <a:spcBef>
                <a:spcPts val="1500"/>
              </a:spcBef>
              <a:spcAft>
                <a:spcPts val="0"/>
              </a:spcAft>
              <a:buClr>
                <a:schemeClr val="dk2"/>
              </a:buClr>
              <a:buSzPts val="1100"/>
              <a:buFont typeface="Arial"/>
              <a:buNone/>
            </a:pPr>
            <a:r>
              <a:rPr lang="en" sz="1800">
                <a:solidFill>
                  <a:srgbClr val="FFFFFF"/>
                </a:solidFill>
                <a:latin typeface="Arial"/>
                <a:ea typeface="Arial"/>
                <a:cs typeface="Arial"/>
                <a:sym typeface="Arial"/>
              </a:rPr>
              <a:t>Delegates will receive separate emails for each balloting cycle. </a:t>
            </a:r>
            <a:endParaRPr sz="1800">
              <a:solidFill>
                <a:srgbClr val="FFFFFF"/>
              </a:solidFill>
              <a:latin typeface="Arial"/>
              <a:ea typeface="Arial"/>
              <a:cs typeface="Arial"/>
              <a:sym typeface="Arial"/>
            </a:endParaRPr>
          </a:p>
          <a:p>
            <a:pPr indent="0" lvl="0" marL="0" rtl="0" algn="l">
              <a:spcBef>
                <a:spcPts val="0"/>
              </a:spcBef>
              <a:spcAft>
                <a:spcPts val="0"/>
              </a:spcAft>
              <a:buNone/>
            </a:pPr>
            <a:r>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pic>
        <p:nvPicPr>
          <p:cNvPr id="147" name="Google Shape;147;p25"/>
          <p:cNvPicPr preferRelativeResize="0"/>
          <p:nvPr/>
        </p:nvPicPr>
        <p:blipFill>
          <a:blip r:embed="rId3">
            <a:alphaModFix/>
          </a:blip>
          <a:stretch>
            <a:fillRect/>
          </a:stretch>
        </p:blipFill>
        <p:spPr>
          <a:xfrm>
            <a:off x="381000" y="152400"/>
            <a:ext cx="8318875" cy="4838700"/>
          </a:xfrm>
          <a:prstGeom prst="rect">
            <a:avLst/>
          </a:prstGeom>
          <a:noFill/>
          <a:ln>
            <a:noFill/>
          </a:ln>
        </p:spPr>
      </p:pic>
      <p:sp>
        <p:nvSpPr>
          <p:cNvPr id="148" name="Google Shape;148;p25"/>
          <p:cNvSpPr txBox="1"/>
          <p:nvPr/>
        </p:nvSpPr>
        <p:spPr>
          <a:xfrm>
            <a:off x="5593300" y="4120550"/>
            <a:ext cx="2436600" cy="50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u="sng">
                <a:solidFill>
                  <a:schemeClr val="hlink"/>
                </a:solidFill>
                <a:hlinkClick r:id="rId4"/>
              </a:rPr>
              <a:t>Ballot Tutorial</a:t>
            </a:r>
            <a:endParaRPr b="1"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id="153" name="Google Shape;153;p26"/>
          <p:cNvPicPr preferRelativeResize="0"/>
          <p:nvPr/>
        </p:nvPicPr>
        <p:blipFill>
          <a:blip r:embed="rId3">
            <a:alphaModFix/>
          </a:blip>
          <a:stretch>
            <a:fillRect/>
          </a:stretch>
        </p:blipFill>
        <p:spPr>
          <a:xfrm>
            <a:off x="1434175" y="152400"/>
            <a:ext cx="5919129" cy="48386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pic>
        <p:nvPicPr>
          <p:cNvPr id="158" name="Google Shape;158;p27"/>
          <p:cNvPicPr preferRelativeResize="0"/>
          <p:nvPr/>
        </p:nvPicPr>
        <p:blipFill>
          <a:blip r:embed="rId3">
            <a:alphaModFix/>
          </a:blip>
          <a:stretch>
            <a:fillRect/>
          </a:stretch>
        </p:blipFill>
        <p:spPr>
          <a:xfrm>
            <a:off x="457200" y="152400"/>
            <a:ext cx="8244308" cy="48387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pic>
        <p:nvPicPr>
          <p:cNvPr id="163" name="Google Shape;163;p28"/>
          <p:cNvPicPr preferRelativeResize="0"/>
          <p:nvPr/>
        </p:nvPicPr>
        <p:blipFill>
          <a:blip r:embed="rId3">
            <a:alphaModFix/>
          </a:blip>
          <a:stretch>
            <a:fillRect/>
          </a:stretch>
        </p:blipFill>
        <p:spPr>
          <a:xfrm>
            <a:off x="646950" y="152400"/>
            <a:ext cx="8059159" cy="4838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Google Shape;168;p29"/>
          <p:cNvPicPr preferRelativeResize="0"/>
          <p:nvPr/>
        </p:nvPicPr>
        <p:blipFill>
          <a:blip r:embed="rId3">
            <a:alphaModFix/>
          </a:blip>
          <a:stretch>
            <a:fillRect/>
          </a:stretch>
        </p:blipFill>
        <p:spPr>
          <a:xfrm>
            <a:off x="152400" y="152400"/>
            <a:ext cx="8000395" cy="4838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id="173" name="Google Shape;173;p30"/>
          <p:cNvPicPr preferRelativeResize="0"/>
          <p:nvPr/>
        </p:nvPicPr>
        <p:blipFill>
          <a:blip r:embed="rId3">
            <a:alphaModFix/>
          </a:blip>
          <a:stretch>
            <a:fillRect/>
          </a:stretch>
        </p:blipFill>
        <p:spPr>
          <a:xfrm>
            <a:off x="873950" y="112025"/>
            <a:ext cx="7396091" cy="48387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pic>
        <p:nvPicPr>
          <p:cNvPr id="178" name="Google Shape;178;p31"/>
          <p:cNvPicPr preferRelativeResize="0"/>
          <p:nvPr/>
        </p:nvPicPr>
        <p:blipFill>
          <a:blip r:embed="rId3">
            <a:alphaModFix/>
          </a:blip>
          <a:stretch>
            <a:fillRect/>
          </a:stretch>
        </p:blipFill>
        <p:spPr>
          <a:xfrm>
            <a:off x="1010275" y="152400"/>
            <a:ext cx="6755414" cy="48387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78" name="Shape 78"/>
        <p:cNvGrpSpPr/>
        <p:nvPr/>
      </p:nvGrpSpPr>
      <p:grpSpPr>
        <a:xfrm>
          <a:off x="0" y="0"/>
          <a:ext cx="0" cy="0"/>
          <a:chOff x="0" y="0"/>
          <a:chExt cx="0" cy="0"/>
        </a:xfrm>
      </p:grpSpPr>
      <p:pic>
        <p:nvPicPr>
          <p:cNvPr id="79" name="Google Shape;79;p14"/>
          <p:cNvPicPr preferRelativeResize="0"/>
          <p:nvPr/>
        </p:nvPicPr>
        <p:blipFill>
          <a:blip r:embed="rId3">
            <a:alphaModFix/>
          </a:blip>
          <a:stretch>
            <a:fillRect/>
          </a:stretch>
        </p:blipFill>
        <p:spPr>
          <a:xfrm>
            <a:off x="1350575" y="162725"/>
            <a:ext cx="6453925" cy="4818049"/>
          </a:xfrm>
          <a:prstGeom prst="rect">
            <a:avLst/>
          </a:prstGeom>
          <a:noFill/>
          <a:ln>
            <a:noFill/>
          </a:ln>
        </p:spPr>
      </p:pic>
      <p:pic>
        <p:nvPicPr>
          <p:cNvPr descr="Piece of duct tape sticking a note to the slide" id="80" name="Google Shape;80;p14"/>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81" name="Google Shape;81;p14"/>
          <p:cNvSpPr txBox="1"/>
          <p:nvPr/>
        </p:nvSpPr>
        <p:spPr>
          <a:xfrm>
            <a:off x="1804450" y="687400"/>
            <a:ext cx="57234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Changes to Elections Process</a:t>
            </a:r>
            <a:endParaRPr b="1" sz="3000">
              <a:solidFill>
                <a:schemeClr val="lt2"/>
              </a:solidFill>
              <a:latin typeface="Raleway"/>
              <a:ea typeface="Raleway"/>
              <a:cs typeface="Raleway"/>
              <a:sym typeface="Raleway"/>
            </a:endParaRPr>
          </a:p>
        </p:txBody>
      </p:sp>
      <p:sp>
        <p:nvSpPr>
          <p:cNvPr id="82" name="Google Shape;82;p14"/>
          <p:cNvSpPr txBox="1"/>
          <p:nvPr>
            <p:ph idx="4294967295" type="body"/>
          </p:nvPr>
        </p:nvSpPr>
        <p:spPr>
          <a:xfrm>
            <a:off x="1804450" y="1538750"/>
            <a:ext cx="5479800" cy="316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latin typeface="Raleway"/>
                <a:ea typeface="Raleway"/>
                <a:cs typeface="Raleway"/>
                <a:sym typeface="Raleway"/>
              </a:rPr>
              <a:t>Before the move to Electronic Ballots the ASCCC had several resolutions in Fall 2019 that changed the Senate Rules on elections</a:t>
            </a:r>
            <a:endParaRPr sz="1200">
              <a:solidFill>
                <a:schemeClr val="dk2"/>
              </a:solidFill>
              <a:latin typeface="Raleway"/>
              <a:ea typeface="Raleway"/>
              <a:cs typeface="Raleway"/>
              <a:sym typeface="Raleway"/>
            </a:endParaRPr>
          </a:p>
          <a:p>
            <a:pPr indent="-317500" lvl="0" marL="457200" rtl="0" algn="l">
              <a:spcBef>
                <a:spcPts val="16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Elimination of Trickle Down/Changes to nominations</a:t>
            </a:r>
            <a:br>
              <a:rPr lang="en" sz="1400">
                <a:latin typeface="Raleway"/>
                <a:ea typeface="Raleway"/>
                <a:cs typeface="Raleway"/>
                <a:sym typeface="Raleway"/>
              </a:rPr>
            </a:br>
            <a:r>
              <a:rPr lang="en" sz="1200">
                <a:latin typeface="Raleway"/>
                <a:ea typeface="Raleway"/>
                <a:cs typeface="Raleway"/>
                <a:sym typeface="Raleway"/>
              </a:rPr>
              <a:t>A candidate can only run for a total of two Executive Committee Seats. Nominations are limited from the floor.</a:t>
            </a: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a:solidFill>
                  <a:schemeClr val="dk1"/>
                </a:solidFill>
                <a:latin typeface="Raleway"/>
                <a:ea typeface="Raleway"/>
                <a:cs typeface="Raleway"/>
                <a:sym typeface="Raleway"/>
              </a:rPr>
              <a:t>Instant Runoff Voting</a:t>
            </a:r>
            <a:br>
              <a:rPr lang="en" sz="1400">
                <a:latin typeface="Raleway"/>
                <a:ea typeface="Raleway"/>
                <a:cs typeface="Raleway"/>
                <a:sym typeface="Raleway"/>
              </a:rPr>
            </a:br>
            <a:r>
              <a:rPr lang="en" sz="1200">
                <a:latin typeface="Raleway"/>
                <a:ea typeface="Raleway"/>
                <a:cs typeface="Raleway"/>
                <a:sym typeface="Raleway"/>
              </a:rPr>
              <a:t>Delegates rank candidates in order to assure one candidate will receive the majority vote in an election</a:t>
            </a:r>
            <a:endParaRPr sz="1200">
              <a:latin typeface="Raleway"/>
              <a:ea typeface="Raleway"/>
              <a:cs typeface="Raleway"/>
              <a:sym typeface="Raleway"/>
            </a:endParaRPr>
          </a:p>
          <a:p>
            <a:pPr indent="-317500" lvl="0" marL="457200" rtl="0" algn="l">
              <a:spcBef>
                <a:spcPts val="1000"/>
              </a:spcBef>
              <a:spcAft>
                <a:spcPts val="1000"/>
              </a:spcAft>
              <a:buClr>
                <a:schemeClr val="dk1"/>
              </a:buClr>
              <a:buSzPts val="1400"/>
              <a:buFont typeface="Raleway"/>
              <a:buChar char="➔"/>
            </a:pPr>
            <a:r>
              <a:rPr b="1" lang="en" sz="1400">
                <a:solidFill>
                  <a:schemeClr val="dk1"/>
                </a:solidFill>
                <a:latin typeface="Raleway"/>
                <a:ea typeface="Raleway"/>
                <a:cs typeface="Raleway"/>
                <a:sym typeface="Raleway"/>
              </a:rPr>
              <a:t>Change the Order of Elections</a:t>
            </a:r>
            <a:br>
              <a:rPr lang="en" sz="1400">
                <a:latin typeface="Raleway"/>
                <a:ea typeface="Raleway"/>
                <a:cs typeface="Raleway"/>
                <a:sym typeface="Raleway"/>
              </a:rPr>
            </a:br>
            <a:r>
              <a:rPr lang="en" sz="1200">
                <a:latin typeface="Raleway"/>
                <a:ea typeface="Raleway"/>
                <a:cs typeface="Raleway"/>
                <a:sym typeface="Raleway"/>
              </a:rPr>
              <a:t>At-Large election will be run before other non-officer Exec Comm seats</a:t>
            </a:r>
            <a:endParaRPr sz="1200">
              <a:solidFill>
                <a:schemeClr val="dk2"/>
              </a:solidFill>
              <a:latin typeface="Raleway"/>
              <a:ea typeface="Raleway"/>
              <a:cs typeface="Raleway"/>
              <a:sym typeface="Raleway"/>
            </a:endParaRPr>
          </a:p>
        </p:txBody>
      </p:sp>
      <p:sp>
        <p:nvSpPr>
          <p:cNvPr id="83" name="Google Shape;83;p14"/>
          <p:cNvSpPr txBox="1"/>
          <p:nvPr/>
        </p:nvSpPr>
        <p:spPr>
          <a:xfrm>
            <a:off x="4949950" y="4794000"/>
            <a:ext cx="2577900" cy="361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u="sng">
                <a:solidFill>
                  <a:schemeClr val="lt1"/>
                </a:solidFill>
                <a:hlinkClick r:id="rId5"/>
              </a:rPr>
              <a:t>https://asccc.org/resources/resolutions</a:t>
            </a:r>
            <a:endParaRPr>
              <a:solidFill>
                <a:schemeClr val="lt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pic>
        <p:nvPicPr>
          <p:cNvPr id="183" name="Google Shape;183;p32"/>
          <p:cNvPicPr preferRelativeResize="0"/>
          <p:nvPr/>
        </p:nvPicPr>
        <p:blipFill>
          <a:blip r:embed="rId3">
            <a:alphaModFix/>
          </a:blip>
          <a:stretch>
            <a:fillRect/>
          </a:stretch>
        </p:blipFill>
        <p:spPr>
          <a:xfrm>
            <a:off x="525825" y="152400"/>
            <a:ext cx="8008883" cy="48387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87" name="Shape 187"/>
        <p:cNvGrpSpPr/>
        <p:nvPr/>
      </p:nvGrpSpPr>
      <p:grpSpPr>
        <a:xfrm>
          <a:off x="0" y="0"/>
          <a:ext cx="0" cy="0"/>
          <a:chOff x="0" y="0"/>
          <a:chExt cx="0" cy="0"/>
        </a:xfrm>
      </p:grpSpPr>
      <p:pic>
        <p:nvPicPr>
          <p:cNvPr id="188" name="Google Shape;188;p33"/>
          <p:cNvPicPr preferRelativeResize="0"/>
          <p:nvPr/>
        </p:nvPicPr>
        <p:blipFill>
          <a:blip r:embed="rId3">
            <a:alphaModFix/>
          </a:blip>
          <a:stretch>
            <a:fillRect/>
          </a:stretch>
        </p:blipFill>
        <p:spPr>
          <a:xfrm>
            <a:off x="129675" y="162725"/>
            <a:ext cx="8867850" cy="4818049"/>
          </a:xfrm>
          <a:prstGeom prst="rect">
            <a:avLst/>
          </a:prstGeom>
          <a:noFill/>
          <a:ln>
            <a:noFill/>
          </a:ln>
        </p:spPr>
      </p:pic>
      <p:pic>
        <p:nvPicPr>
          <p:cNvPr descr="Piece of duct tape sticking a note to the slide" id="189" name="Google Shape;189;p33"/>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190" name="Google Shape;190;p33"/>
          <p:cNvSpPr txBox="1"/>
          <p:nvPr/>
        </p:nvSpPr>
        <p:spPr>
          <a:xfrm>
            <a:off x="691575" y="687400"/>
            <a:ext cx="77007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ASCCC Elections Resource Documents</a:t>
            </a:r>
            <a:endParaRPr b="1" sz="3000">
              <a:solidFill>
                <a:schemeClr val="lt2"/>
              </a:solidFill>
              <a:latin typeface="Raleway"/>
              <a:ea typeface="Raleway"/>
              <a:cs typeface="Raleway"/>
              <a:sym typeface="Raleway"/>
            </a:endParaRPr>
          </a:p>
        </p:txBody>
      </p:sp>
      <p:sp>
        <p:nvSpPr>
          <p:cNvPr id="191" name="Google Shape;191;p33"/>
          <p:cNvSpPr txBox="1"/>
          <p:nvPr>
            <p:ph idx="4294967295" type="body"/>
          </p:nvPr>
        </p:nvSpPr>
        <p:spPr>
          <a:xfrm>
            <a:off x="857250" y="1377475"/>
            <a:ext cx="7621500" cy="33279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Raleway"/>
              <a:buChar char="➔"/>
            </a:pPr>
            <a:r>
              <a:rPr b="1" lang="en" sz="1400" u="sng">
                <a:solidFill>
                  <a:schemeClr val="hlink"/>
                </a:solidFill>
                <a:latin typeface="Raleway"/>
                <a:ea typeface="Raleway"/>
                <a:cs typeface="Raleway"/>
                <a:sym typeface="Raleway"/>
                <a:hlinkClick r:id="rId5"/>
              </a:rPr>
              <a:t>Executive Committee Revised Responsibilities</a:t>
            </a:r>
            <a:endParaRPr sz="1200">
              <a:latin typeface="Raleway"/>
              <a:ea typeface="Raleway"/>
              <a:cs typeface="Raleway"/>
              <a:sym typeface="Raleway"/>
            </a:endParaRPr>
          </a:p>
          <a:p>
            <a:pPr indent="0" lvl="0" marL="457200" rtl="0" algn="l">
              <a:spcBef>
                <a:spcPts val="1000"/>
              </a:spcBef>
              <a:spcAft>
                <a:spcPts val="0"/>
              </a:spcAft>
              <a:buNone/>
            </a:pPr>
            <a:r>
              <a:rPr lang="en" sz="900">
                <a:solidFill>
                  <a:srgbClr val="574C45"/>
                </a:solidFill>
                <a:latin typeface="Arial"/>
                <a:ea typeface="Arial"/>
                <a:cs typeface="Arial"/>
                <a:sym typeface="Arial"/>
              </a:rPr>
              <a:t>The ASCCC Executive Committee is responsible for ensuring the organization is acting in the best interest of the ASCCC members. To this end, the Executive Committee provides strategic guidance for the successful achievement of the ASCCC's Mission. The Executive Committee oversees the strategic plan of the ASCCC and its organizational performance, reviews high-level organizational goals and policies, makes high-level decisions, reviews Executive Director performance, and serves as a community advocate for the ASCCC. </a:t>
            </a:r>
            <a:endParaRPr sz="900">
              <a:solidFill>
                <a:srgbClr val="574C45"/>
              </a:solidFill>
              <a:latin typeface="Arial"/>
              <a:ea typeface="Arial"/>
              <a:cs typeface="Arial"/>
              <a:sym typeface="Arial"/>
            </a:endParaRPr>
          </a:p>
          <a:p>
            <a:pPr indent="-317500" lvl="0" marL="457200" rtl="0" algn="l">
              <a:spcBef>
                <a:spcPts val="1000"/>
              </a:spcBef>
              <a:spcAft>
                <a:spcPts val="0"/>
              </a:spcAft>
              <a:buClr>
                <a:schemeClr val="dk1"/>
              </a:buClr>
              <a:buSzPts val="1400"/>
              <a:buFont typeface="Raleway"/>
              <a:buChar char="➔"/>
            </a:pPr>
            <a:r>
              <a:rPr b="1" lang="en" sz="1400" u="sng">
                <a:solidFill>
                  <a:schemeClr val="hlink"/>
                </a:solidFill>
                <a:latin typeface="Raleway"/>
                <a:ea typeface="Raleway"/>
                <a:cs typeface="Raleway"/>
                <a:sym typeface="Raleway"/>
                <a:hlinkClick r:id="rId6"/>
              </a:rPr>
              <a:t>Candidate Information Session Handout</a:t>
            </a:r>
            <a:endParaRPr/>
          </a:p>
          <a:p>
            <a:pPr indent="-317500" lvl="0" marL="457200" rtl="0" algn="l">
              <a:spcBef>
                <a:spcPts val="1000"/>
              </a:spcBef>
              <a:spcAft>
                <a:spcPts val="0"/>
              </a:spcAft>
              <a:buClr>
                <a:schemeClr val="dk1"/>
              </a:buClr>
              <a:buSzPts val="1400"/>
              <a:buFont typeface="Raleway"/>
              <a:buChar char="➔"/>
            </a:pPr>
            <a:r>
              <a:rPr b="1" lang="en" sz="1400" u="sng">
                <a:solidFill>
                  <a:schemeClr val="hlink"/>
                </a:solidFill>
                <a:latin typeface="Raleway"/>
                <a:ea typeface="Raleway"/>
                <a:cs typeface="Raleway"/>
                <a:sym typeface="Raleway"/>
                <a:hlinkClick r:id="rId7"/>
              </a:rPr>
              <a:t>ASCCC Elections Website</a:t>
            </a:r>
            <a:r>
              <a:rPr b="1" lang="en" sz="1400">
                <a:solidFill>
                  <a:schemeClr val="dk1"/>
                </a:solidFill>
                <a:latin typeface="Raleway"/>
                <a:ea typeface="Raleway"/>
                <a:cs typeface="Raleway"/>
                <a:sym typeface="Raleway"/>
              </a:rPr>
              <a:t> </a:t>
            </a:r>
            <a:endParaRPr sz="1200">
              <a:latin typeface="Raleway"/>
              <a:ea typeface="Raleway"/>
              <a:cs typeface="Raleway"/>
              <a:sym typeface="Raleway"/>
            </a:endParaRPr>
          </a:p>
          <a:p>
            <a:pPr indent="-317500" lvl="0" marL="457200" rtl="0" algn="l">
              <a:spcBef>
                <a:spcPts val="1000"/>
              </a:spcBef>
              <a:spcAft>
                <a:spcPts val="0"/>
              </a:spcAft>
              <a:buClr>
                <a:schemeClr val="dk1"/>
              </a:buClr>
              <a:buSzPts val="1400"/>
              <a:buFont typeface="Raleway"/>
              <a:buChar char="➔"/>
            </a:pPr>
            <a:r>
              <a:rPr b="1" lang="en" sz="1400" u="sng">
                <a:solidFill>
                  <a:schemeClr val="hlink"/>
                </a:solidFill>
                <a:latin typeface="Raleway"/>
                <a:ea typeface="Raleway"/>
                <a:cs typeface="Raleway"/>
                <a:sym typeface="Raleway"/>
                <a:hlinkClick r:id="rId8"/>
              </a:rPr>
              <a:t>Senate Rules</a:t>
            </a:r>
            <a:endParaRPr sz="1400">
              <a:latin typeface="Raleway"/>
              <a:ea typeface="Raleway"/>
              <a:cs typeface="Raleway"/>
              <a:sym typeface="Raleway"/>
            </a:endParaRPr>
          </a:p>
          <a:p>
            <a:pPr indent="-317500" lvl="0" marL="457200" rtl="0" algn="l">
              <a:spcBef>
                <a:spcPts val="1000"/>
              </a:spcBef>
              <a:spcAft>
                <a:spcPts val="1000"/>
              </a:spcAft>
              <a:buClr>
                <a:schemeClr val="dk1"/>
              </a:buClr>
              <a:buSzPts val="1400"/>
              <a:buFont typeface="Raleway"/>
              <a:buChar char="➔"/>
            </a:pPr>
            <a:r>
              <a:rPr b="1" lang="en" sz="1400" u="sng">
                <a:solidFill>
                  <a:schemeClr val="hlink"/>
                </a:solidFill>
                <a:latin typeface="Raleway"/>
                <a:ea typeface="Raleway"/>
                <a:cs typeface="Raleway"/>
                <a:sym typeface="Raleway"/>
                <a:hlinkClick r:id="rId9"/>
              </a:rPr>
              <a:t>Bylaws</a:t>
            </a:r>
            <a:br>
              <a:rPr lang="en" sz="1400">
                <a:latin typeface="Raleway"/>
                <a:ea typeface="Raleway"/>
                <a:cs typeface="Raleway"/>
                <a:sym typeface="Raleway"/>
              </a:rPr>
            </a:br>
            <a:endParaRPr sz="1200">
              <a:latin typeface="Raleway"/>
              <a:ea typeface="Raleway"/>
              <a:cs typeface="Raleway"/>
              <a:sym typeface="Raleway"/>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4"/>
          <p:cNvSpPr txBox="1"/>
          <p:nvPr>
            <p:ph type="title"/>
          </p:nvPr>
        </p:nvSpPr>
        <p:spPr>
          <a:xfrm>
            <a:off x="254375" y="273750"/>
            <a:ext cx="8548800" cy="4531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1"/>
                </a:solidFill>
              </a:rPr>
              <a:t>All candidates for election to the Executive Committee shall meet at least one of these criteria:</a:t>
            </a:r>
            <a:r>
              <a:rPr lang="en" sz="2400"/>
              <a:t> </a:t>
            </a:r>
            <a:endParaRPr sz="2400"/>
          </a:p>
          <a:p>
            <a:pPr indent="0" lvl="0" marL="0" rtl="0" algn="l">
              <a:spcBef>
                <a:spcPts val="0"/>
              </a:spcBef>
              <a:spcAft>
                <a:spcPts val="0"/>
              </a:spcAft>
              <a:buNone/>
            </a:pPr>
            <a:r>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b="0" lang="en" sz="1800"/>
              <a:t>1) is a Delegate or a local senate president; </a:t>
            </a:r>
            <a:endParaRPr b="0" sz="1800"/>
          </a:p>
          <a:p>
            <a:pPr indent="0" lvl="0" marL="0" rtl="0" algn="l">
              <a:spcBef>
                <a:spcPts val="0"/>
              </a:spcBef>
              <a:spcAft>
                <a:spcPts val="0"/>
              </a:spcAft>
              <a:buNone/>
            </a:pPr>
            <a:r>
              <a:t/>
            </a:r>
            <a:endParaRPr b="0" sz="1800"/>
          </a:p>
          <a:p>
            <a:pPr indent="0" lvl="0" marL="0" rtl="0" algn="l">
              <a:spcBef>
                <a:spcPts val="0"/>
              </a:spcBef>
              <a:spcAft>
                <a:spcPts val="0"/>
              </a:spcAft>
              <a:buNone/>
            </a:pPr>
            <a:r>
              <a:rPr b="0" lang="en" sz="1800"/>
              <a:t>2) has within the last three years immediately preceding the election been a local senate president or an ASCCC Executive Committee member or officer; or</a:t>
            </a:r>
            <a:endParaRPr b="0" sz="1800"/>
          </a:p>
          <a:p>
            <a:pPr indent="0" lvl="0" marL="0" rtl="0" algn="l">
              <a:spcBef>
                <a:spcPts val="0"/>
              </a:spcBef>
              <a:spcAft>
                <a:spcPts val="0"/>
              </a:spcAft>
              <a:buNone/>
            </a:pPr>
            <a:r>
              <a:t/>
            </a:r>
            <a:endParaRPr b="0" sz="1800"/>
          </a:p>
          <a:p>
            <a:pPr indent="0" lvl="0" marL="0" rtl="0" algn="l">
              <a:spcBef>
                <a:spcPts val="0"/>
              </a:spcBef>
              <a:spcAft>
                <a:spcPts val="0"/>
              </a:spcAft>
              <a:buNone/>
            </a:pPr>
            <a:r>
              <a:rPr b="0" lang="en" sz="1800"/>
              <a:t>3) has been nominated by a resolution of a Member Senate. The minutes of the meeting at which that resolution was adopted must be submitted to the Elections Committee chair with the nomination of the individual.</a:t>
            </a:r>
            <a:endParaRPr b="0" sz="18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35"/>
          <p:cNvSpPr txBox="1"/>
          <p:nvPr>
            <p:ph type="title"/>
          </p:nvPr>
        </p:nvSpPr>
        <p:spPr>
          <a:xfrm>
            <a:off x="283100" y="414000"/>
            <a:ext cx="8529000" cy="4391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rPr>
              <a:t>The Executive Committee’s composition and annual elections </a:t>
            </a:r>
            <a:endParaRPr sz="1800">
              <a:solidFill>
                <a:schemeClr val="dk1"/>
              </a:solidFill>
            </a:endParaRPr>
          </a:p>
          <a:p>
            <a:pPr indent="0" lvl="0" marL="0" rtl="0" algn="l">
              <a:spcBef>
                <a:spcPts val="0"/>
              </a:spcBef>
              <a:spcAft>
                <a:spcPts val="0"/>
              </a:spcAft>
              <a:buNone/>
            </a:pPr>
            <a:r>
              <a:rPr lang="en" sz="1800">
                <a:solidFill>
                  <a:schemeClr val="dk1"/>
                </a:solidFill>
              </a:rPr>
              <a:t>are part of the ASCCC’s by-laws. </a:t>
            </a:r>
            <a:endParaRPr sz="18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rPr lang="en" sz="1200">
                <a:solidFill>
                  <a:schemeClr val="dk1"/>
                </a:solidFill>
              </a:rPr>
              <a:t>Officers Positions: Term 06/10/2020 – 06/09/2021 (one-year term) </a:t>
            </a:r>
            <a:endParaRPr sz="1200">
              <a:solidFill>
                <a:schemeClr val="dk1"/>
              </a:solidFill>
            </a:endParaRPr>
          </a:p>
          <a:p>
            <a:pPr indent="0" lvl="0" marL="0" rtl="0" algn="l">
              <a:spcBef>
                <a:spcPts val="0"/>
              </a:spcBef>
              <a:spcAft>
                <a:spcPts val="0"/>
              </a:spcAft>
              <a:buNone/>
            </a:pPr>
            <a:r>
              <a:rPr lang="en" sz="1200"/>
              <a:t>Start of term: either the first day of June Orientation or June 10, whichever comes first; and End of term: either the Executive Committee meeting in June or June 9, whichever date comes first. </a:t>
            </a:r>
            <a:endParaRPr sz="1200"/>
          </a:p>
          <a:p>
            <a:pPr indent="0" lvl="0" marL="457200" rtl="0" algn="l">
              <a:spcBef>
                <a:spcPts val="0"/>
              </a:spcBef>
              <a:spcAft>
                <a:spcPts val="0"/>
              </a:spcAft>
              <a:buNone/>
            </a:pPr>
            <a:r>
              <a:rPr lang="en" sz="1200"/>
              <a:t>● President </a:t>
            </a:r>
            <a:endParaRPr sz="1200"/>
          </a:p>
          <a:p>
            <a:pPr indent="0" lvl="0" marL="457200" rtl="0" algn="l">
              <a:spcBef>
                <a:spcPts val="0"/>
              </a:spcBef>
              <a:spcAft>
                <a:spcPts val="0"/>
              </a:spcAft>
              <a:buNone/>
            </a:pPr>
            <a:r>
              <a:rPr lang="en" sz="1200"/>
              <a:t>● Vice President </a:t>
            </a:r>
            <a:endParaRPr sz="1200"/>
          </a:p>
          <a:p>
            <a:pPr indent="0" lvl="0" marL="457200" rtl="0" algn="l">
              <a:spcBef>
                <a:spcPts val="0"/>
              </a:spcBef>
              <a:spcAft>
                <a:spcPts val="0"/>
              </a:spcAft>
              <a:buNone/>
            </a:pPr>
            <a:r>
              <a:rPr lang="en" sz="1200"/>
              <a:t>● Secretary </a:t>
            </a:r>
            <a:endParaRPr sz="1200"/>
          </a:p>
          <a:p>
            <a:pPr indent="0" lvl="0" marL="457200" rtl="0" algn="l">
              <a:spcBef>
                <a:spcPts val="0"/>
              </a:spcBef>
              <a:spcAft>
                <a:spcPts val="0"/>
              </a:spcAft>
              <a:buNone/>
            </a:pPr>
            <a:r>
              <a:rPr lang="en" sz="1200"/>
              <a:t>● Treasurer </a:t>
            </a:r>
            <a:endParaRPr sz="1200"/>
          </a:p>
          <a:p>
            <a:pPr indent="0" lvl="0" marL="457200" rtl="0" algn="l">
              <a:spcBef>
                <a:spcPts val="0"/>
              </a:spcBef>
              <a:spcAft>
                <a:spcPts val="0"/>
              </a:spcAft>
              <a:buNone/>
            </a:pPr>
            <a:r>
              <a:t/>
            </a:r>
            <a:endParaRPr sz="1200"/>
          </a:p>
          <a:p>
            <a:pPr indent="0" lvl="0" marL="0" rtl="0" algn="l">
              <a:spcBef>
                <a:spcPts val="0"/>
              </a:spcBef>
              <a:spcAft>
                <a:spcPts val="0"/>
              </a:spcAft>
              <a:buNone/>
            </a:pPr>
            <a:r>
              <a:rPr lang="en" sz="1200">
                <a:solidFill>
                  <a:schemeClr val="dk1"/>
                </a:solidFill>
              </a:rPr>
              <a:t>Executive Committee Representatives: Term 06/10/2020 – 06/09/2022 (two-year terms) </a:t>
            </a:r>
            <a:endParaRPr sz="1200">
              <a:solidFill>
                <a:schemeClr val="dk1"/>
              </a:solidFill>
            </a:endParaRPr>
          </a:p>
          <a:p>
            <a:pPr indent="0" lvl="0" marL="0" rtl="0" algn="l">
              <a:spcBef>
                <a:spcPts val="0"/>
              </a:spcBef>
              <a:spcAft>
                <a:spcPts val="0"/>
              </a:spcAft>
              <a:buNone/>
            </a:pPr>
            <a:r>
              <a:rPr lang="en" sz="1200"/>
              <a:t>Start of term: either the first day of June Orientation or June 10, whichever comes first; and End of term: either the Executive Committee meeting in June or June 9, whichever date comes first. </a:t>
            </a:r>
            <a:endParaRPr sz="1200"/>
          </a:p>
          <a:p>
            <a:pPr indent="0" lvl="0" marL="457200" rtl="0" algn="l">
              <a:spcBef>
                <a:spcPts val="0"/>
              </a:spcBef>
              <a:spcAft>
                <a:spcPts val="0"/>
              </a:spcAft>
              <a:buNone/>
            </a:pPr>
            <a:r>
              <a:rPr lang="en" sz="1200"/>
              <a:t>● Area A one-year term (06/10/2020 – 06/09/2021) </a:t>
            </a:r>
            <a:endParaRPr sz="1200"/>
          </a:p>
          <a:p>
            <a:pPr indent="0" lvl="0" marL="457200" rtl="0" algn="l">
              <a:spcBef>
                <a:spcPts val="0"/>
              </a:spcBef>
              <a:spcAft>
                <a:spcPts val="0"/>
              </a:spcAft>
              <a:buNone/>
            </a:pPr>
            <a:r>
              <a:rPr lang="en" sz="1200"/>
              <a:t>● Area B </a:t>
            </a:r>
            <a:endParaRPr sz="1200"/>
          </a:p>
          <a:p>
            <a:pPr indent="0" lvl="0" marL="457200" rtl="0" algn="l">
              <a:spcBef>
                <a:spcPts val="0"/>
              </a:spcBef>
              <a:spcAft>
                <a:spcPts val="0"/>
              </a:spcAft>
              <a:buNone/>
            </a:pPr>
            <a:r>
              <a:rPr lang="en" sz="1200"/>
              <a:t>● Area C </a:t>
            </a:r>
            <a:endParaRPr sz="1200"/>
          </a:p>
          <a:p>
            <a:pPr indent="0" lvl="0" marL="457200" rtl="0" algn="l">
              <a:spcBef>
                <a:spcPts val="0"/>
              </a:spcBef>
              <a:spcAft>
                <a:spcPts val="0"/>
              </a:spcAft>
              <a:buNone/>
            </a:pPr>
            <a:r>
              <a:rPr lang="en" sz="1200"/>
              <a:t>● North Representative </a:t>
            </a:r>
            <a:endParaRPr sz="1200"/>
          </a:p>
          <a:p>
            <a:pPr indent="0" lvl="0" marL="457200" rtl="0" algn="l">
              <a:spcBef>
                <a:spcPts val="0"/>
              </a:spcBef>
              <a:spcAft>
                <a:spcPts val="0"/>
              </a:spcAft>
              <a:buNone/>
            </a:pPr>
            <a:r>
              <a:rPr lang="en" sz="1200"/>
              <a:t>● South Representative </a:t>
            </a:r>
            <a:endParaRPr sz="1200"/>
          </a:p>
          <a:p>
            <a:pPr indent="0" lvl="0" marL="457200" rtl="0" algn="l">
              <a:spcBef>
                <a:spcPts val="0"/>
              </a:spcBef>
              <a:spcAft>
                <a:spcPts val="0"/>
              </a:spcAft>
              <a:buNone/>
            </a:pPr>
            <a:r>
              <a:rPr lang="en" sz="1200"/>
              <a:t>● At-Large Representative </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3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Nomination Information</a:t>
            </a:r>
            <a:endParaRPr/>
          </a:p>
        </p:txBody>
      </p:sp>
      <p:sp>
        <p:nvSpPr>
          <p:cNvPr id="207" name="Google Shape;207;p36"/>
          <p:cNvSpPr txBox="1"/>
          <p:nvPr/>
        </p:nvSpPr>
        <p:spPr>
          <a:xfrm>
            <a:off x="353000" y="1159825"/>
            <a:ext cx="8362800" cy="3789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574C45"/>
                </a:solidFill>
              </a:rPr>
              <a:t>Nominations for this election will only be accepted by completing the </a:t>
            </a:r>
            <a:r>
              <a:rPr b="1" lang="en" sz="1800">
                <a:solidFill>
                  <a:schemeClr val="dk1"/>
                </a:solidFill>
                <a:uFill>
                  <a:noFill/>
                </a:uFill>
                <a:hlinkClick r:id="rId3"/>
              </a:rPr>
              <a:t>Executive Committee Candidate Form</a:t>
            </a:r>
            <a:r>
              <a:rPr lang="en" sz="1800">
                <a:solidFill>
                  <a:srgbClr val="574C45"/>
                </a:solidFill>
              </a:rPr>
              <a:t>. </a:t>
            </a:r>
            <a:endParaRPr sz="1800">
              <a:solidFill>
                <a:srgbClr val="574C45"/>
              </a:solidFill>
            </a:endParaRPr>
          </a:p>
          <a:p>
            <a:pPr indent="-342900" lvl="0" marL="914400" rtl="0" algn="l">
              <a:lnSpc>
                <a:spcPct val="115000"/>
              </a:lnSpc>
              <a:spcBef>
                <a:spcPts val="900"/>
              </a:spcBef>
              <a:spcAft>
                <a:spcPts val="0"/>
              </a:spcAft>
              <a:buClr>
                <a:srgbClr val="574C45"/>
              </a:buClr>
              <a:buSzPts val="1800"/>
              <a:buChar char="➔"/>
            </a:pPr>
            <a:r>
              <a:rPr lang="en" sz="1800">
                <a:solidFill>
                  <a:srgbClr val="574C45"/>
                </a:solidFill>
              </a:rPr>
              <a:t>This form must be submitted by </a:t>
            </a:r>
            <a:r>
              <a:rPr b="1" lang="en" sz="1800">
                <a:solidFill>
                  <a:srgbClr val="574C45"/>
                </a:solidFill>
              </a:rPr>
              <a:t>April 17, 2020</a:t>
            </a:r>
            <a:r>
              <a:rPr lang="en" sz="1800">
                <a:solidFill>
                  <a:srgbClr val="574C45"/>
                </a:solidFill>
              </a:rPr>
              <a:t>. </a:t>
            </a:r>
            <a:endParaRPr sz="1800">
              <a:solidFill>
                <a:srgbClr val="574C45"/>
              </a:solidFill>
            </a:endParaRPr>
          </a:p>
          <a:p>
            <a:pPr indent="0" lvl="0" marL="0" rtl="0" algn="l">
              <a:lnSpc>
                <a:spcPct val="115000"/>
              </a:lnSpc>
              <a:spcBef>
                <a:spcPts val="900"/>
              </a:spcBef>
              <a:spcAft>
                <a:spcPts val="0"/>
              </a:spcAft>
              <a:buNone/>
            </a:pPr>
            <a:r>
              <a:rPr b="1" lang="en" sz="1800">
                <a:solidFill>
                  <a:srgbClr val="574C45"/>
                </a:solidFill>
              </a:rPr>
              <a:t>Candidate Materials</a:t>
            </a:r>
            <a:endParaRPr b="1" sz="1800">
              <a:solidFill>
                <a:srgbClr val="574C45"/>
              </a:solidFill>
            </a:endParaRPr>
          </a:p>
          <a:p>
            <a:pPr indent="-342900" lvl="0" marL="914400" rtl="0" algn="l">
              <a:lnSpc>
                <a:spcPct val="115000"/>
              </a:lnSpc>
              <a:spcBef>
                <a:spcPts val="900"/>
              </a:spcBef>
              <a:spcAft>
                <a:spcPts val="0"/>
              </a:spcAft>
              <a:buClr>
                <a:srgbClr val="574C45"/>
              </a:buClr>
              <a:buSzPts val="1800"/>
              <a:buChar char="➔"/>
            </a:pPr>
            <a:r>
              <a:rPr lang="en" sz="1800">
                <a:solidFill>
                  <a:srgbClr val="574C45"/>
                </a:solidFill>
              </a:rPr>
              <a:t>Candidate Statement</a:t>
            </a:r>
            <a:endParaRPr sz="1800">
              <a:solidFill>
                <a:srgbClr val="574C45"/>
              </a:solidFill>
            </a:endParaRPr>
          </a:p>
          <a:p>
            <a:pPr indent="-342900" lvl="0" marL="914400" rtl="0" algn="l">
              <a:lnSpc>
                <a:spcPct val="115000"/>
              </a:lnSpc>
              <a:spcBef>
                <a:spcPts val="0"/>
              </a:spcBef>
              <a:spcAft>
                <a:spcPts val="0"/>
              </a:spcAft>
              <a:buClr>
                <a:srgbClr val="574C45"/>
              </a:buClr>
              <a:buSzPts val="1800"/>
              <a:buChar char="➔"/>
            </a:pPr>
            <a:r>
              <a:rPr lang="en" sz="1800">
                <a:solidFill>
                  <a:srgbClr val="574C45"/>
                </a:solidFill>
              </a:rPr>
              <a:t>Speech - in video format</a:t>
            </a:r>
            <a:endParaRPr sz="1800">
              <a:solidFill>
                <a:srgbClr val="574C45"/>
              </a:solidFill>
            </a:endParaRPr>
          </a:p>
          <a:p>
            <a:pPr indent="-342900" lvl="0" marL="914400" rtl="0" algn="l">
              <a:lnSpc>
                <a:spcPct val="115000"/>
              </a:lnSpc>
              <a:spcBef>
                <a:spcPts val="0"/>
              </a:spcBef>
              <a:spcAft>
                <a:spcPts val="0"/>
              </a:spcAft>
              <a:buClr>
                <a:srgbClr val="574C45"/>
              </a:buClr>
              <a:buSzPts val="1800"/>
              <a:buChar char="➔"/>
            </a:pPr>
            <a:r>
              <a:rPr lang="en" sz="1800">
                <a:solidFill>
                  <a:srgbClr val="574C45"/>
                </a:solidFill>
              </a:rPr>
              <a:t>Copy of local senate resolution (if applicable)</a:t>
            </a:r>
            <a:endParaRPr sz="1800">
              <a:solidFill>
                <a:srgbClr val="574C45"/>
              </a:solidFill>
            </a:endParaRPr>
          </a:p>
          <a:p>
            <a:pPr indent="-342900" lvl="0" marL="914400" rtl="0" algn="l">
              <a:lnSpc>
                <a:spcPct val="115000"/>
              </a:lnSpc>
              <a:spcBef>
                <a:spcPts val="0"/>
              </a:spcBef>
              <a:spcAft>
                <a:spcPts val="0"/>
              </a:spcAft>
              <a:buClr>
                <a:srgbClr val="574C45"/>
              </a:buClr>
              <a:buSzPts val="1800"/>
              <a:buChar char="➔"/>
            </a:pPr>
            <a:r>
              <a:rPr lang="en" sz="1800">
                <a:solidFill>
                  <a:srgbClr val="574C45"/>
                </a:solidFill>
              </a:rPr>
              <a:t>Submitted by April 22, 2020</a:t>
            </a:r>
            <a:endParaRPr sz="1800">
              <a:solidFill>
                <a:srgbClr val="574C45"/>
              </a:solidFill>
            </a:endParaRPr>
          </a:p>
          <a:p>
            <a:pPr indent="0" lvl="0" marL="0" rtl="0" algn="l">
              <a:lnSpc>
                <a:spcPct val="115000"/>
              </a:lnSpc>
              <a:spcBef>
                <a:spcPts val="900"/>
              </a:spcBef>
              <a:spcAft>
                <a:spcPts val="0"/>
              </a:spcAft>
              <a:buClr>
                <a:schemeClr val="dk2"/>
              </a:buClr>
              <a:buSzPts val="1100"/>
              <a:buFont typeface="Arial"/>
              <a:buNone/>
            </a:pPr>
            <a:r>
              <a:rPr lang="en" sz="1800">
                <a:solidFill>
                  <a:srgbClr val="574C45"/>
                </a:solidFill>
              </a:rPr>
              <a:t>If you have questions about meeting deadlines, please contact ASCCC Executive Director Krystinne Mica – </a:t>
            </a:r>
            <a:r>
              <a:rPr lang="en" sz="1800">
                <a:solidFill>
                  <a:schemeClr val="dk1"/>
                </a:solidFill>
              </a:rPr>
              <a:t>Krystinne@asccc.org.</a:t>
            </a:r>
            <a:endParaRPr sz="1800">
              <a:solidFill>
                <a:schemeClr val="dk1"/>
              </a:solidFill>
            </a:endParaRPr>
          </a:p>
          <a:p>
            <a:pPr indent="0" lvl="0" marL="0" rtl="0" algn="l">
              <a:spcBef>
                <a:spcPts val="900"/>
              </a:spcBef>
              <a:spcAft>
                <a:spcPts val="0"/>
              </a:spcAft>
              <a:buNone/>
            </a:pPr>
            <a:r>
              <a:t/>
            </a:r>
            <a:endParaRPr sz="1800">
              <a:latin typeface="Lato"/>
              <a:ea typeface="Lato"/>
              <a:cs typeface="Lato"/>
              <a:sym typeface="La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211" name="Shape 211"/>
        <p:cNvGrpSpPr/>
        <p:nvPr/>
      </p:nvGrpSpPr>
      <p:grpSpPr>
        <a:xfrm>
          <a:off x="0" y="0"/>
          <a:ext cx="0" cy="0"/>
          <a:chOff x="0" y="0"/>
          <a:chExt cx="0" cy="0"/>
        </a:xfrm>
      </p:grpSpPr>
      <p:pic>
        <p:nvPicPr>
          <p:cNvPr id="212" name="Google Shape;212;p37"/>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descr="Piece of duct tape sticking a note to the slide" id="213" name="Google Shape;213;p37"/>
          <p:cNvPicPr preferRelativeResize="0"/>
          <p:nvPr/>
        </p:nvPicPr>
        <p:blipFill rotWithShape="1">
          <a:blip r:embed="rId4">
            <a:alphaModFix/>
          </a:blip>
          <a:srcRect b="10011" l="9244" r="2118" t="5926"/>
          <a:stretch/>
        </p:blipFill>
        <p:spPr>
          <a:xfrm rot="154828">
            <a:off x="3536000" y="147301"/>
            <a:ext cx="2072000" cy="736050"/>
          </a:xfrm>
          <a:prstGeom prst="rect">
            <a:avLst/>
          </a:prstGeom>
          <a:noFill/>
          <a:ln>
            <a:noFill/>
          </a:ln>
        </p:spPr>
      </p:pic>
      <p:sp>
        <p:nvSpPr>
          <p:cNvPr id="214" name="Google Shape;214;p37"/>
          <p:cNvSpPr txBox="1"/>
          <p:nvPr/>
        </p:nvSpPr>
        <p:spPr>
          <a:xfrm>
            <a:off x="2780100" y="2075597"/>
            <a:ext cx="3432900" cy="7626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b="1" lang="en" sz="3000">
                <a:solidFill>
                  <a:schemeClr val="lt2"/>
                </a:solidFill>
                <a:latin typeface="Raleway"/>
                <a:ea typeface="Raleway"/>
                <a:cs typeface="Raleway"/>
                <a:sym typeface="Raleway"/>
              </a:rPr>
              <a:t>Questions? </a:t>
            </a:r>
            <a:endParaRPr b="1" sz="3000">
              <a:solidFill>
                <a:schemeClr val="lt2"/>
              </a:solidFill>
              <a:latin typeface="Raleway"/>
              <a:ea typeface="Raleway"/>
              <a:cs typeface="Raleway"/>
              <a:sym typeface="Ralew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pic>
        <p:nvPicPr>
          <p:cNvPr id="88" name="Google Shape;88;p15"/>
          <p:cNvPicPr preferRelativeResize="0"/>
          <p:nvPr/>
        </p:nvPicPr>
        <p:blipFill>
          <a:blip r:embed="rId3">
            <a:alphaModFix/>
          </a:blip>
          <a:stretch>
            <a:fillRect/>
          </a:stretch>
        </p:blipFill>
        <p:spPr>
          <a:xfrm>
            <a:off x="201800" y="1773800"/>
            <a:ext cx="8839200" cy="3081725"/>
          </a:xfrm>
          <a:prstGeom prst="rect">
            <a:avLst/>
          </a:prstGeom>
          <a:noFill/>
          <a:ln>
            <a:noFill/>
          </a:ln>
        </p:spPr>
      </p:pic>
      <p:sp>
        <p:nvSpPr>
          <p:cNvPr id="89" name="Google Shape;89;p15"/>
          <p:cNvSpPr txBox="1"/>
          <p:nvPr/>
        </p:nvSpPr>
        <p:spPr>
          <a:xfrm>
            <a:off x="345675" y="382200"/>
            <a:ext cx="8436000" cy="1068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2"/>
              </a:buClr>
              <a:buSzPts val="1100"/>
              <a:buFont typeface="Arial"/>
              <a:buNone/>
            </a:pPr>
            <a:r>
              <a:rPr b="1" lang="en" sz="2400">
                <a:solidFill>
                  <a:schemeClr val="dk1"/>
                </a:solidFill>
              </a:rPr>
              <a:t>Align Terms of Office in Bylaws to Practice</a:t>
            </a:r>
            <a:endParaRPr b="1" sz="2400">
              <a:solidFill>
                <a:schemeClr val="dk1"/>
              </a:solidFill>
            </a:endParaRPr>
          </a:p>
          <a:p>
            <a:pPr indent="0" lvl="0" marL="0" rtl="0" algn="l">
              <a:lnSpc>
                <a:spcPct val="115000"/>
              </a:lnSpc>
              <a:spcBef>
                <a:spcPts val="0"/>
              </a:spcBef>
              <a:spcAft>
                <a:spcPts val="800"/>
              </a:spcAft>
              <a:buNone/>
            </a:pPr>
            <a:r>
              <a:rPr lang="en" sz="2400">
                <a:solidFill>
                  <a:schemeClr val="dk1"/>
                </a:solidFill>
              </a:rPr>
              <a:t>Fall 2019 - Resolution Number 1.01	</a:t>
            </a:r>
            <a:endParaRPr sz="2400">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Google Shape;94;p1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2"/>
              </a:buClr>
              <a:buSzPts val="1100"/>
              <a:buFont typeface="Arial"/>
              <a:buNone/>
            </a:pPr>
            <a:r>
              <a:rPr lang="en" sz="2400">
                <a:solidFill>
                  <a:schemeClr val="dk1"/>
                </a:solidFill>
                <a:latin typeface="Arial"/>
                <a:ea typeface="Arial"/>
                <a:cs typeface="Arial"/>
                <a:sym typeface="Arial"/>
              </a:rPr>
              <a:t>Adopt Instant Runoff Voting</a:t>
            </a:r>
            <a:endParaRPr sz="2400">
              <a:solidFill>
                <a:schemeClr val="dk1"/>
              </a:solidFill>
              <a:latin typeface="Arial"/>
              <a:ea typeface="Arial"/>
              <a:cs typeface="Arial"/>
              <a:sym typeface="Arial"/>
            </a:endParaRPr>
          </a:p>
          <a:p>
            <a:pPr indent="0" lvl="0" marL="0" rtl="0" algn="l">
              <a:lnSpc>
                <a:spcPct val="115000"/>
              </a:lnSpc>
              <a:spcBef>
                <a:spcPts val="0"/>
              </a:spcBef>
              <a:spcAft>
                <a:spcPts val="800"/>
              </a:spcAft>
              <a:buNone/>
            </a:pPr>
            <a:r>
              <a:rPr b="0" lang="en" sz="2400">
                <a:solidFill>
                  <a:schemeClr val="dk1"/>
                </a:solidFill>
                <a:latin typeface="Arial"/>
                <a:ea typeface="Arial"/>
                <a:cs typeface="Arial"/>
                <a:sym typeface="Arial"/>
              </a:rPr>
              <a:t>Fall 2019 - Resolution Number</a:t>
            </a:r>
            <a:r>
              <a:rPr lang="en" sz="2400">
                <a:solidFill>
                  <a:schemeClr val="dk1"/>
                </a:solidFill>
                <a:latin typeface="Arial"/>
                <a:ea typeface="Arial"/>
                <a:cs typeface="Arial"/>
                <a:sym typeface="Arial"/>
              </a:rPr>
              <a:t>:  </a:t>
            </a:r>
            <a:r>
              <a:rPr b="0" lang="en" sz="2400">
                <a:solidFill>
                  <a:schemeClr val="dk1"/>
                </a:solidFill>
                <a:latin typeface="Arial"/>
                <a:ea typeface="Arial"/>
                <a:cs typeface="Arial"/>
                <a:sym typeface="Arial"/>
              </a:rPr>
              <a:t>0</a:t>
            </a:r>
            <a:r>
              <a:rPr b="0" lang="en" sz="2400">
                <a:solidFill>
                  <a:schemeClr val="dk1"/>
                </a:solidFill>
                <a:latin typeface="Arial"/>
                <a:ea typeface="Arial"/>
                <a:cs typeface="Arial"/>
                <a:sym typeface="Arial"/>
              </a:rPr>
              <a:t>1.02</a:t>
            </a:r>
            <a:endParaRPr sz="2400">
              <a:solidFill>
                <a:schemeClr val="dk1"/>
              </a:solidFill>
              <a:latin typeface="Arial"/>
              <a:ea typeface="Arial"/>
              <a:cs typeface="Arial"/>
              <a:sym typeface="Arial"/>
            </a:endParaRPr>
          </a:p>
        </p:txBody>
      </p:sp>
      <p:pic>
        <p:nvPicPr>
          <p:cNvPr id="95" name="Google Shape;95;p16"/>
          <p:cNvPicPr preferRelativeResize="0"/>
          <p:nvPr/>
        </p:nvPicPr>
        <p:blipFill>
          <a:blip r:embed="rId3">
            <a:alphaModFix/>
          </a:blip>
          <a:stretch>
            <a:fillRect/>
          </a:stretch>
        </p:blipFill>
        <p:spPr>
          <a:xfrm>
            <a:off x="1518650" y="1376200"/>
            <a:ext cx="5197377" cy="359842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7"/>
          <p:cNvSpPr txBox="1"/>
          <p:nvPr>
            <p:ph type="title"/>
          </p:nvPr>
        </p:nvSpPr>
        <p:spPr>
          <a:xfrm>
            <a:off x="234150" y="440400"/>
            <a:ext cx="8487600" cy="6354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None/>
            </a:pPr>
            <a:r>
              <a:rPr lang="en" sz="2400">
                <a:solidFill>
                  <a:schemeClr val="dk1"/>
                </a:solidFill>
                <a:latin typeface="Arial"/>
                <a:ea typeface="Arial"/>
                <a:cs typeface="Arial"/>
                <a:sym typeface="Arial"/>
              </a:rPr>
              <a:t>Adopt Instant Runoff Voting</a:t>
            </a:r>
            <a:endParaRPr sz="2400">
              <a:solidFill>
                <a:schemeClr val="dk1"/>
              </a:solidFill>
              <a:latin typeface="Arial"/>
              <a:ea typeface="Arial"/>
              <a:cs typeface="Arial"/>
              <a:sym typeface="Arial"/>
            </a:endParaRPr>
          </a:p>
          <a:p>
            <a:pPr indent="0" lvl="0" marL="0" rtl="0" algn="l">
              <a:lnSpc>
                <a:spcPct val="115000"/>
              </a:lnSpc>
              <a:spcBef>
                <a:spcPts val="0"/>
              </a:spcBef>
              <a:spcAft>
                <a:spcPts val="800"/>
              </a:spcAft>
              <a:buNone/>
            </a:pPr>
            <a:r>
              <a:rPr b="0" lang="en" sz="2400">
                <a:solidFill>
                  <a:schemeClr val="dk1"/>
                </a:solidFill>
                <a:latin typeface="Arial"/>
                <a:ea typeface="Arial"/>
                <a:cs typeface="Arial"/>
                <a:sym typeface="Arial"/>
              </a:rPr>
              <a:t>Fall 2019 - Resolution Number</a:t>
            </a:r>
            <a:r>
              <a:rPr lang="en" sz="2400">
                <a:solidFill>
                  <a:schemeClr val="dk1"/>
                </a:solidFill>
                <a:latin typeface="Arial"/>
                <a:ea typeface="Arial"/>
                <a:cs typeface="Arial"/>
                <a:sym typeface="Arial"/>
              </a:rPr>
              <a:t>:  </a:t>
            </a:r>
            <a:r>
              <a:rPr b="0" lang="en" sz="2400">
                <a:solidFill>
                  <a:schemeClr val="dk1"/>
                </a:solidFill>
                <a:latin typeface="Arial"/>
                <a:ea typeface="Arial"/>
                <a:cs typeface="Arial"/>
                <a:sym typeface="Arial"/>
              </a:rPr>
              <a:t>01.02  (continued)</a:t>
            </a:r>
            <a:endParaRPr sz="2400">
              <a:solidFill>
                <a:schemeClr val="dk1"/>
              </a:solidFill>
            </a:endParaRPr>
          </a:p>
        </p:txBody>
      </p:sp>
      <p:sp>
        <p:nvSpPr>
          <p:cNvPr id="101" name="Google Shape;101;p17"/>
          <p:cNvSpPr txBox="1"/>
          <p:nvPr>
            <p:ph idx="4294967295" type="body"/>
          </p:nvPr>
        </p:nvSpPr>
        <p:spPr>
          <a:xfrm>
            <a:off x="394350" y="1595775"/>
            <a:ext cx="8327400" cy="325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1400">
                <a:solidFill>
                  <a:srgbClr val="574C45"/>
                </a:solidFill>
                <a:latin typeface="Arial"/>
                <a:ea typeface="Arial"/>
                <a:cs typeface="Arial"/>
                <a:sym typeface="Arial"/>
              </a:rPr>
              <a:t>e. If any candidate receives a majority (greater than 50%) of number 1 votes, that candidate will be declared the winner. </a:t>
            </a:r>
            <a:r>
              <a:rPr b="1" i="1" lang="en" sz="1400">
                <a:solidFill>
                  <a:srgbClr val="574C45"/>
                </a:solidFill>
                <a:latin typeface="Arial"/>
                <a:ea typeface="Arial"/>
                <a:cs typeface="Arial"/>
                <a:sym typeface="Arial"/>
              </a:rPr>
              <a:t>If none of the candidates for a position receives a majority of number 1 votes from the delegates present and voting, the candidate with the fewest number 1 votes will be removed from consideration. The number 2 vote on the ballots of those delegates who gave preference to the candidate no longer under consideration will then be applied.</a:t>
            </a:r>
            <a:r>
              <a:rPr i="1" lang="en" sz="1400">
                <a:solidFill>
                  <a:srgbClr val="574C45"/>
                </a:solidFill>
                <a:latin typeface="Arial"/>
                <a:ea typeface="Arial"/>
                <a:cs typeface="Arial"/>
                <a:sym typeface="Arial"/>
              </a:rPr>
              <a:t> This iterative process will be applied from the ballots until one of the candidates reaches a majority.</a:t>
            </a:r>
            <a:endParaRPr i="1" sz="1400">
              <a:solidFill>
                <a:srgbClr val="574C45"/>
              </a:solidFill>
              <a:latin typeface="Arial"/>
              <a:ea typeface="Arial"/>
              <a:cs typeface="Arial"/>
              <a:sym typeface="Arial"/>
            </a:endParaRPr>
          </a:p>
          <a:p>
            <a:pPr indent="0" lvl="0" marL="0" rtl="0" algn="l">
              <a:spcBef>
                <a:spcPts val="1600"/>
              </a:spcBef>
              <a:spcAft>
                <a:spcPts val="1600"/>
              </a:spcAft>
              <a:buNone/>
            </a:pPr>
            <a:r>
              <a:rPr i="1" lang="en" sz="1400">
                <a:solidFill>
                  <a:srgbClr val="574C45"/>
                </a:solidFill>
                <a:latin typeface="Arial"/>
                <a:ea typeface="Arial"/>
                <a:cs typeface="Arial"/>
                <a:sym typeface="Arial"/>
              </a:rPr>
              <a:t>f. If the final two candidates are tied as the result of preferential balloting, the candidate from the shared majority to whom the delegates bestowed the most number 1 votes will be declared the winner. Iteratively, in the event that both of the candidates with the shared majority receive the same amount of number 1 votes, the candidate with the highest amount of number 2 votes will be the winner, and so on.</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id="106" name="Google Shape;106;p18"/>
          <p:cNvPicPr preferRelativeResize="0"/>
          <p:nvPr/>
        </p:nvPicPr>
        <p:blipFill>
          <a:blip r:embed="rId3">
            <a:alphaModFix/>
          </a:blip>
          <a:stretch>
            <a:fillRect/>
          </a:stretch>
        </p:blipFill>
        <p:spPr>
          <a:xfrm>
            <a:off x="152400" y="1707950"/>
            <a:ext cx="8839197" cy="2381409"/>
          </a:xfrm>
          <a:prstGeom prst="rect">
            <a:avLst/>
          </a:prstGeom>
          <a:noFill/>
          <a:ln>
            <a:noFill/>
          </a:ln>
        </p:spPr>
      </p:pic>
      <p:sp>
        <p:nvSpPr>
          <p:cNvPr id="107" name="Google Shape;107;p18"/>
          <p:cNvSpPr txBox="1"/>
          <p:nvPr/>
        </p:nvSpPr>
        <p:spPr>
          <a:xfrm>
            <a:off x="320975" y="217600"/>
            <a:ext cx="8670600" cy="10371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2"/>
              </a:buClr>
              <a:buSzPts val="1100"/>
              <a:buFont typeface="Arial"/>
              <a:buNone/>
            </a:pPr>
            <a:r>
              <a:rPr b="1" lang="en" sz="2400">
                <a:solidFill>
                  <a:schemeClr val="dk1"/>
                </a:solidFill>
              </a:rPr>
              <a:t>Limit Nominations from the Floor</a:t>
            </a:r>
            <a:endParaRPr b="1" sz="2400">
              <a:solidFill>
                <a:schemeClr val="dk1"/>
              </a:solidFill>
            </a:endParaRPr>
          </a:p>
          <a:p>
            <a:pPr indent="0" lvl="0" marL="0" rtl="0" algn="l">
              <a:lnSpc>
                <a:spcPct val="115000"/>
              </a:lnSpc>
              <a:spcBef>
                <a:spcPts val="0"/>
              </a:spcBef>
              <a:spcAft>
                <a:spcPts val="0"/>
              </a:spcAft>
              <a:buClr>
                <a:schemeClr val="dk2"/>
              </a:buClr>
              <a:buSzPts val="1100"/>
              <a:buFont typeface="Arial"/>
              <a:buNone/>
            </a:pPr>
            <a:r>
              <a:rPr lang="en" sz="2400">
                <a:solidFill>
                  <a:schemeClr val="dk1"/>
                </a:solidFill>
              </a:rPr>
              <a:t>Fall 2019 - Resolution Number: 01.04</a:t>
            </a:r>
            <a:endParaRPr sz="2400">
              <a:solidFill>
                <a:schemeClr val="dk1"/>
              </a:solidFill>
            </a:endParaRPr>
          </a:p>
          <a:p>
            <a:pPr indent="0" lvl="0" marL="0" rtl="0" algn="l">
              <a:spcBef>
                <a:spcPts val="800"/>
              </a:spcBef>
              <a:spcAft>
                <a:spcPts val="0"/>
              </a:spcAft>
              <a:buNone/>
            </a:pPr>
            <a:r>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19"/>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l">
              <a:lnSpc>
                <a:spcPct val="130000"/>
              </a:lnSpc>
              <a:spcBef>
                <a:spcPts val="0"/>
              </a:spcBef>
              <a:spcAft>
                <a:spcPts val="0"/>
              </a:spcAft>
              <a:buClr>
                <a:schemeClr val="dk2"/>
              </a:buClr>
              <a:buSzPts val="1100"/>
              <a:buFont typeface="Arial"/>
              <a:buNone/>
            </a:pPr>
            <a:r>
              <a:rPr lang="en" sz="2400">
                <a:solidFill>
                  <a:schemeClr val="dk1"/>
                </a:solidFill>
                <a:latin typeface="Arial"/>
                <a:ea typeface="Arial"/>
                <a:cs typeface="Arial"/>
                <a:sym typeface="Arial"/>
              </a:rPr>
              <a:t>Reverse the Order of the Area, North/South, and At-Large Representative Elections</a:t>
            </a:r>
            <a:endParaRPr sz="2400">
              <a:solidFill>
                <a:schemeClr val="dk1"/>
              </a:solidFill>
              <a:latin typeface="Arial"/>
              <a:ea typeface="Arial"/>
              <a:cs typeface="Arial"/>
              <a:sym typeface="Arial"/>
            </a:endParaRPr>
          </a:p>
          <a:p>
            <a:pPr indent="0" lvl="0" marL="0" rtl="0" algn="l">
              <a:lnSpc>
                <a:spcPct val="115000"/>
              </a:lnSpc>
              <a:spcBef>
                <a:spcPts val="0"/>
              </a:spcBef>
              <a:spcAft>
                <a:spcPts val="800"/>
              </a:spcAft>
              <a:buNone/>
            </a:pPr>
            <a:r>
              <a:rPr b="0" lang="en" sz="2400">
                <a:solidFill>
                  <a:schemeClr val="dk1"/>
                </a:solidFill>
                <a:latin typeface="Arial"/>
                <a:ea typeface="Arial"/>
                <a:cs typeface="Arial"/>
                <a:sym typeface="Arial"/>
              </a:rPr>
              <a:t>Fall 2019 - Resolution Number: 01.05</a:t>
            </a:r>
            <a:endParaRPr b="0" sz="2400">
              <a:solidFill>
                <a:schemeClr val="dk1"/>
              </a:solidFill>
              <a:latin typeface="Georgia"/>
              <a:ea typeface="Georgia"/>
              <a:cs typeface="Georgia"/>
              <a:sym typeface="Georgia"/>
            </a:endParaRPr>
          </a:p>
        </p:txBody>
      </p:sp>
      <p:pic>
        <p:nvPicPr>
          <p:cNvPr id="113" name="Google Shape;113;p19"/>
          <p:cNvPicPr preferRelativeResize="0"/>
          <p:nvPr/>
        </p:nvPicPr>
        <p:blipFill>
          <a:blip r:embed="rId3">
            <a:alphaModFix/>
          </a:blip>
          <a:stretch>
            <a:fillRect/>
          </a:stretch>
        </p:blipFill>
        <p:spPr>
          <a:xfrm>
            <a:off x="343225" y="2410225"/>
            <a:ext cx="8457550" cy="162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20"/>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dk1"/>
                </a:solidFill>
                <a:latin typeface="Arial"/>
                <a:ea typeface="Arial"/>
                <a:cs typeface="Arial"/>
                <a:sym typeface="Arial"/>
              </a:rPr>
              <a:t>Clarify Nomination Process and Eliminate “Trickling”</a:t>
            </a:r>
            <a:endParaRPr sz="2400">
              <a:solidFill>
                <a:schemeClr val="dk1"/>
              </a:solidFill>
              <a:latin typeface="Arial"/>
              <a:ea typeface="Arial"/>
              <a:cs typeface="Arial"/>
              <a:sym typeface="Arial"/>
            </a:endParaRPr>
          </a:p>
          <a:p>
            <a:pPr indent="0" lvl="0" marL="0" rtl="0" algn="l">
              <a:lnSpc>
                <a:spcPct val="115000"/>
              </a:lnSpc>
              <a:spcBef>
                <a:spcPts val="0"/>
              </a:spcBef>
              <a:spcAft>
                <a:spcPts val="800"/>
              </a:spcAft>
              <a:buNone/>
            </a:pPr>
            <a:r>
              <a:rPr b="0" lang="en" sz="2400">
                <a:solidFill>
                  <a:schemeClr val="dk1"/>
                </a:solidFill>
                <a:latin typeface="Arial"/>
                <a:ea typeface="Arial"/>
                <a:cs typeface="Arial"/>
                <a:sym typeface="Arial"/>
              </a:rPr>
              <a:t>Fall 2019 - Resolution Number: 01.07</a:t>
            </a:r>
            <a:endParaRPr b="0" sz="2400">
              <a:solidFill>
                <a:schemeClr val="dk1"/>
              </a:solidFill>
              <a:latin typeface="Arial"/>
              <a:ea typeface="Arial"/>
              <a:cs typeface="Arial"/>
              <a:sym typeface="Arial"/>
            </a:endParaRPr>
          </a:p>
        </p:txBody>
      </p:sp>
      <p:pic>
        <p:nvPicPr>
          <p:cNvPr id="119" name="Google Shape;119;p20"/>
          <p:cNvPicPr preferRelativeResize="0"/>
          <p:nvPr/>
        </p:nvPicPr>
        <p:blipFill>
          <a:blip r:embed="rId3">
            <a:alphaModFix/>
          </a:blip>
          <a:stretch>
            <a:fillRect/>
          </a:stretch>
        </p:blipFill>
        <p:spPr>
          <a:xfrm>
            <a:off x="144000" y="1841975"/>
            <a:ext cx="8839200" cy="14595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21"/>
          <p:cNvSpPr txBox="1"/>
          <p:nvPr>
            <p:ph type="title"/>
          </p:nvPr>
        </p:nvSpPr>
        <p:spPr>
          <a:xfrm>
            <a:off x="663925" y="712150"/>
            <a:ext cx="8250900" cy="383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dk1"/>
                </a:solidFill>
              </a:rPr>
              <a:t>2020 Spring Plenary canceled </a:t>
            </a:r>
            <a:endParaRPr sz="3600">
              <a:solidFill>
                <a:schemeClr val="dk1"/>
              </a:solidFill>
            </a:endParaRPr>
          </a:p>
          <a:p>
            <a:pPr indent="0" lvl="0" marL="0" rtl="0" algn="l">
              <a:spcBef>
                <a:spcPts val="0"/>
              </a:spcBef>
              <a:spcAft>
                <a:spcPts val="0"/>
              </a:spcAft>
              <a:buNone/>
            </a:pPr>
            <a:r>
              <a:rPr lang="en" sz="2400">
                <a:latin typeface="Arial"/>
                <a:ea typeface="Arial"/>
                <a:cs typeface="Arial"/>
                <a:sym typeface="Arial"/>
              </a:rPr>
              <a:t>NOTICE OF CHANGE TO PROCESS</a:t>
            </a:r>
            <a:endParaRPr sz="2400">
              <a:latin typeface="Arial"/>
              <a:ea typeface="Arial"/>
              <a:cs typeface="Arial"/>
              <a:sym typeface="Arial"/>
            </a:endParaRPr>
          </a:p>
          <a:p>
            <a:pPr indent="0" lvl="0" marL="0" rtl="0" algn="l">
              <a:spcBef>
                <a:spcPts val="0"/>
              </a:spcBef>
              <a:spcAft>
                <a:spcPts val="0"/>
              </a:spcAft>
              <a:buNone/>
            </a:pPr>
            <a:r>
              <a:t/>
            </a:r>
            <a:endParaRPr sz="1600">
              <a:latin typeface="Arial"/>
              <a:ea typeface="Arial"/>
              <a:cs typeface="Arial"/>
              <a:sym typeface="Arial"/>
            </a:endParaRPr>
          </a:p>
          <a:p>
            <a:pPr indent="0" lvl="0" marL="0" rtl="0" algn="l">
              <a:lnSpc>
                <a:spcPct val="115000"/>
              </a:lnSpc>
              <a:spcBef>
                <a:spcPts val="0"/>
              </a:spcBef>
              <a:spcAft>
                <a:spcPts val="900"/>
              </a:spcAft>
              <a:buNone/>
            </a:pPr>
            <a:r>
              <a:rPr b="0" lang="en" sz="1600">
                <a:latin typeface="Arial"/>
                <a:ea typeface="Arial"/>
                <a:cs typeface="Arial"/>
                <a:sym typeface="Arial"/>
              </a:rPr>
              <a:t>For the spring 2020 term, the ASCCC will be conducting elections by online written ballot, using the software company E-ballot. To note, ASCCC Bylaws Article IV, Section 2 require that elections be held during a plenary session. </a:t>
            </a:r>
            <a:r>
              <a:rPr lang="en" sz="1600">
                <a:latin typeface="Arial"/>
                <a:ea typeface="Arial"/>
                <a:cs typeface="Arial"/>
                <a:sym typeface="Arial"/>
              </a:rPr>
              <a:t>However, in our current state of emergency, the ASCCC does not have the ability to hold a traditional in-person plenary session and postponing the elections would severely disrupt the continued governance of the ASCCC. In lieu of holding an in-person election, the ASCCC is invoking </a:t>
            </a:r>
            <a:r>
              <a:rPr lang="en" sz="1600">
                <a:solidFill>
                  <a:schemeClr val="dk1"/>
                </a:solidFill>
                <a:uFill>
                  <a:noFill/>
                </a:uFill>
                <a:latin typeface="Arial"/>
                <a:ea typeface="Arial"/>
                <a:cs typeface="Arial"/>
                <a:sym typeface="Arial"/>
                <a:hlinkClick r:id="rId3"/>
              </a:rPr>
              <a:t>California Corporations Code (Section 7140(m))</a:t>
            </a:r>
            <a:r>
              <a:rPr lang="en" sz="1600">
                <a:latin typeface="Arial"/>
                <a:ea typeface="Arial"/>
                <a:cs typeface="Arial"/>
                <a:sym typeface="Arial"/>
              </a:rPr>
              <a:t> that permit the leadership body of an organization to take certain actions to protect the interests and functions of the corporation in the event of a genuine emergency.</a:t>
            </a:r>
            <a:endParaRPr sz="1600"/>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