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459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Shape 93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Shape 88"/>
          <p:cNvSpPr/>
          <p:nvPr/>
        </p:nvSpPr>
        <p:spPr>
          <a:xfrm>
            <a:off x="-19333" y="-68400"/>
            <a:ext cx="12192000" cy="6027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boyd@chaffey.edu" TargetMode="External"/><Relationship Id="rId4" Type="http://schemas.openxmlformats.org/officeDocument/2006/relationships/hyperlink" Target="mailto:Eric.Wada@flc.losrios.edu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Portals/1/AA/Credit/2013Files/TOPmanual6_2009_09corrected_12.5.13.pdf" TargetMode="External"/><Relationship Id="rId4" Type="http://schemas.openxmlformats.org/officeDocument/2006/relationships/hyperlink" Target="http://extranet.cccco.edu/Portals/1/AA/Credit/CrosswalkTOP6to2010CIP.pdf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ipeds/cipcode/searchresults.aspx?y=55&amp;ca=2" TargetMode="External"/><Relationship Id="rId4" Type="http://schemas.openxmlformats.org/officeDocument/2006/relationships/hyperlink" Target="https://www.onetonline.org/crosswalk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ls.gov/soc/2018/major_groups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xtranet.cccco.edu/Divisions/WorkforceandEconDev/CareerEducationPractices/PerkinsIV/OnlineTrainingTutorials/Accountability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>
            <a:off x="415650" y="1368701"/>
            <a:ext cx="11360700" cy="2410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Applying TOP Code</a:t>
            </a:r>
            <a:endParaRPr sz="5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Alignment Principles</a:t>
            </a:r>
            <a:endParaRPr sz="5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Throughout All Curriculum </a:t>
            </a: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415650" y="4427158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Marie Boyd, Chaffey College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Eric Wada, Folsom Lake College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TOP Code Alignment Project - Purpose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ensure that these codes appropriately match the content of the curriculum.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>
                <a:solidFill>
                  <a:srgbClr val="000000"/>
                </a:solidFill>
              </a:rPr>
              <a:t>Elements of the process below can be used for non-CTE programs.</a:t>
            </a:r>
            <a:br>
              <a:rPr lang="en-US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424" y="2858077"/>
            <a:ext cx="3723050" cy="31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TOP Code Alignment Project - Benefits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75663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More money for your college</a:t>
            </a:r>
            <a:endParaRPr sz="28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More aid available for your students</a:t>
            </a:r>
            <a:endParaRPr sz="28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Information to support cross-college alignment clear documentation on target occupations and more specific information on the skills included in the program, which can support articulation.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5175" y="1536623"/>
            <a:ext cx="3527715" cy="77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8314" y="1356866"/>
            <a:ext cx="195262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5894" y="2643207"/>
            <a:ext cx="28575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1893" y="3918368"/>
            <a:ext cx="2098203" cy="209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TOP Code Alignment Project - Benefits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4756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Better statewide/national data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Less work for your college*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Access to experts*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Ensure data integrity</a:t>
            </a:r>
            <a:endParaRPr sz="28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*unique to CTE TOP code project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1999" y="1605130"/>
            <a:ext cx="45624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3012" y="4723971"/>
            <a:ext cx="38481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550" y="3363369"/>
            <a:ext cx="4762500" cy="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The Process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UcPeriod"/>
            </a:pPr>
            <a:r>
              <a:rPr lang="en-US" sz="2800">
                <a:solidFill>
                  <a:schemeClr val="dk1"/>
                </a:solidFill>
              </a:rPr>
              <a:t>Document Codes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UcPeriod"/>
            </a:pPr>
            <a:r>
              <a:rPr lang="en-US" sz="2800">
                <a:solidFill>
                  <a:schemeClr val="dk1"/>
                </a:solidFill>
              </a:rPr>
              <a:t>Code Alignment Workshop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UcPeriod"/>
            </a:pPr>
            <a:r>
              <a:rPr lang="en-US" sz="2800">
                <a:solidFill>
                  <a:schemeClr val="dk1"/>
                </a:solidFill>
              </a:rPr>
              <a:t>Final Review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720" y="1356879"/>
            <a:ext cx="37433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A. Document Codes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(Kick-off call between TOP Code Alignment team and College team. It is recommended that the Curriculum chair and/or Curriculum Specialist be included on this call.)  This could be an initial call for faculty buy-in.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College Team selects (CTE) curriculum to be examined during the TOP Code Alignment process – both courses and awards </a:t>
            </a:r>
            <a:endParaRPr i="1" dirty="0">
              <a:solidFill>
                <a:schemeClr val="tx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After this selection has occurred, (</a:t>
            </a:r>
            <a:r>
              <a:rPr lang="en-US" dirty="0" err="1">
                <a:solidFill>
                  <a:schemeClr val="tx1"/>
                </a:solidFill>
              </a:rPr>
              <a:t>WestEd</a:t>
            </a:r>
            <a:r>
              <a:rPr lang="en-US" dirty="0">
                <a:solidFill>
                  <a:schemeClr val="tx1"/>
                </a:solidFill>
              </a:rPr>
              <a:t> and Centers of Excellence) compile a Code binder that lists the following:</a:t>
            </a:r>
            <a:endParaRPr dirty="0">
              <a:solidFill>
                <a:schemeClr val="tx1"/>
              </a:solidFill>
            </a:endParaRPr>
          </a:p>
          <a:p>
            <a:pPr marL="914400" lvl="1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tx1"/>
                </a:solidFill>
              </a:rPr>
              <a:t>All possible codes and their descriptions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tx1"/>
                </a:solidFill>
              </a:rPr>
              <a:t>Codes currently used by the College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tx1"/>
                </a:solidFill>
              </a:rPr>
              <a:t>Codes used by other Colleges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tx1"/>
                </a:solidFill>
              </a:rPr>
              <a:t>Code crosswalks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tx1"/>
                </a:solidFill>
              </a:rPr>
              <a:t>Cross-over courses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Jobs across similar awards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The next slide shows a method for documenting existing codes.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0" y="593375"/>
            <a:ext cx="6504300" cy="12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A. Gathering</a:t>
            </a:r>
            <a:endParaRPr sz="48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Information on Codes</a:t>
            </a:r>
            <a:endParaRPr sz="48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15600" y="2218775"/>
            <a:ext cx="3431100" cy="381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rgbClr val="000000"/>
                </a:solidFill>
              </a:rPr>
              <a:t>This task is normally done by the college researcher (with support from the CTE Data Unlocked Expert.)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683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rgbClr val="000000"/>
                </a:solidFill>
              </a:rPr>
              <a:t>The college can (use CTE Data Unlocked funds to) pay a faculty member or consultant to fill it out.</a:t>
            </a: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806800" y="6031000"/>
            <a:ext cx="4308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t="4452"/>
          <a:stretch/>
        </p:blipFill>
        <p:spPr>
          <a:xfrm>
            <a:off x="6504401" y="593376"/>
            <a:ext cx="5687600" cy="6257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B. Code Alignment Workshop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Face to face meeting where faculty review the Code binders that list possible codes and their descriptors, and determine which codes best describe the program/award(s). 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Meeting is facilitated by the TOP Code Alignment team assigned to the College. This team includes an ASCCC-appointed curriculum expert, and a Center of Excellence Labor Market Information expert.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Discipline faculty will come for a 1-2 hour segment to work with the team on their program.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Curriculum committee chair/member should plan on attending the entire day.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00" y="593375"/>
            <a:ext cx="12192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B. Face to Face Meeting: Alignment Discussions</a:t>
            </a:r>
            <a:endParaRPr sz="42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1565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Start by discussing what jobs the students are training for (SOC)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Then discuss what subject areas/content the program covers (CIP)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Move on to a review of the currently assigned TOP code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Then look at the codes assigned to the courses in that award (TOP6)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Check the SAM codes for sequencing of courses in the award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Lastly, how to the programs fit together. How do the codes crosswalk with each other? Does anything that has been discovered necessitate a change?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B. A Visual of this Discussion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284" name="Shape 2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0902" y="2272392"/>
            <a:ext cx="9726000" cy="3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0" y="427350"/>
            <a:ext cx="12192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600"/>
              <a:t>1. Discussing what jobs the students are training for (SOC)</a:t>
            </a:r>
            <a:endParaRPr sz="36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30025" y="1126825"/>
            <a:ext cx="52386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Typically selected as part of the program planning/approval process.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Select no more than 3-5 occupations per award.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Select 6-digit SOC codes; stay away from 8-digit codes (there is no labor market data for them).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Each occupation is assigned a “typical” entry-level education and “typical” on-the-job training. Ask: Will my students be qualified for employment in this occupation right after they complete my program?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The faculty determined that its curriculum was only focused on the first of the three possible occupations. The other jobs are the focus of other accounting certificates.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</p:txBody>
      </p:sp>
      <p:sp>
        <p:nvSpPr>
          <p:cNvPr id="291" name="Shape 291"/>
          <p:cNvSpPr txBox="1"/>
          <p:nvPr/>
        </p:nvSpPr>
        <p:spPr>
          <a:xfrm>
            <a:off x="331375" y="6267300"/>
            <a:ext cx="64977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538" y="1190848"/>
            <a:ext cx="5329562" cy="5040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Shape 293"/>
          <p:cNvCxnSpPr/>
          <p:nvPr/>
        </p:nvCxnSpPr>
        <p:spPr>
          <a:xfrm rot="10800000" flipH="1">
            <a:off x="5540583" y="3031188"/>
            <a:ext cx="1288500" cy="20781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Goals for This Presentation</a:t>
            </a: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Review the TOP Code Alignment Project and its benefits</a:t>
            </a:r>
            <a:endParaRPr sz="28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Review TOP, CIP, SOC and SAM codes and their uses</a:t>
            </a:r>
            <a:endParaRPr sz="28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Review possible uses of TOP Code alignment with transfer courses</a:t>
            </a:r>
            <a:endParaRPr sz="28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Review TOP Code Alignment in light of Guided Pathways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593375"/>
            <a:ext cx="12192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SOC codes are used in demand and supply calculations</a:t>
            </a:r>
            <a:endParaRPr sz="36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0" y="6016575"/>
            <a:ext cx="52587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301" name="Shape 3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73698"/>
            <a:ext cx="7108500" cy="3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529" y="3736577"/>
            <a:ext cx="6724470" cy="31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15650" y="362875"/>
            <a:ext cx="11709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2. Discussing what subject areas/content the program covers (CIP)</a:t>
            </a: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15650" y="1867975"/>
            <a:ext cx="55326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Selected by various college staff for accreditation, gainful employment reporting, financial aid, and veterans programs, sometimes using a crosswalk posted by the Chancellor’s Office.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Select only 1 CIP per award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Look for the best fit based on CIP description and what is taught in your program.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Choose how many digits in the CIP code, based on how broad or specific the program is.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Remember that CIP sometimes provides an opportunity for a more specific code.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The faculty determined the accounting program is inadvertently being reported as a retail management program to federal agencies.</a:t>
            </a:r>
            <a:endParaRPr sz="2000" dirty="0"/>
          </a:p>
        </p:txBody>
      </p:sp>
      <p:sp>
        <p:nvSpPr>
          <p:cNvPr id="309" name="Shape 309"/>
          <p:cNvSpPr txBox="1"/>
          <p:nvPr/>
        </p:nvSpPr>
        <p:spPr>
          <a:xfrm>
            <a:off x="3443425" y="6189450"/>
            <a:ext cx="55326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033" y="1180575"/>
            <a:ext cx="5171570" cy="495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Shape 311"/>
          <p:cNvCxnSpPr/>
          <p:nvPr/>
        </p:nvCxnSpPr>
        <p:spPr>
          <a:xfrm flipV="1">
            <a:off x="5771300" y="3773714"/>
            <a:ext cx="1181733" cy="161576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400"/>
              <a:t>3. Review the currently assigned TOP code</a:t>
            </a:r>
            <a:br>
              <a:rPr lang="en-US" sz="4400"/>
            </a:b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51456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Usually part of the curriculum approval process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Select the California Program Code (TOP)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Select only 1 TOP Code per award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Some TOP codes and/or delimitation could be out of date; find the best fit within the existing </a:t>
            </a:r>
            <a:r>
              <a:rPr lang="en-US" sz="2000" dirty="0" smtClean="0">
                <a:solidFill>
                  <a:srgbClr val="000000"/>
                </a:solidFill>
              </a:rPr>
              <a:t>structure.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 smtClean="0">
                <a:solidFill>
                  <a:srgbClr val="000000"/>
                </a:solidFill>
              </a:rPr>
              <a:t>Through </a:t>
            </a:r>
            <a:r>
              <a:rPr lang="en-US" sz="2000" dirty="0">
                <a:solidFill>
                  <a:srgbClr val="000000"/>
                </a:solidFill>
              </a:rPr>
              <a:t>the Code Alignment Project, we will document common programs for which there is no TOP code.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rgbClr val="000000"/>
                </a:solidFill>
              </a:rPr>
              <a:t>The faculty affirmed that the correct state code is being used for its accounting certificate.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200" y="1356867"/>
            <a:ext cx="6215100" cy="448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36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400"/>
              <a:t>4. Examine the codes assigned to the courses in that award (TOP6)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15600" y="3616300"/>
            <a:ext cx="4050600" cy="263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Select the California Course codes (TOP)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The faculty found that while the course codes regarding content were correct, the sequence of courses was incorrect.</a:t>
            </a:r>
            <a:endParaRPr sz="2000" dirty="0"/>
          </a:p>
        </p:txBody>
      </p:sp>
      <p:sp>
        <p:nvSpPr>
          <p:cNvPr id="326" name="Shape 326"/>
          <p:cNvSpPr txBox="1"/>
          <p:nvPr/>
        </p:nvSpPr>
        <p:spPr>
          <a:xfrm>
            <a:off x="415600" y="6002175"/>
            <a:ext cx="59238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5039" y="552300"/>
            <a:ext cx="5080149" cy="575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400"/>
              <a:t>5. Check the SAM codes for sequencing of courses in the award</a:t>
            </a:r>
            <a:endParaRPr sz="4400"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15600" y="2085301"/>
            <a:ext cx="11360700" cy="400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Usually SAM codes are assigned during the curriculum approval process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Validating SAM Codes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Arrange courses in their logical sequence.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Pay attention to which courses are marked as introductory versus further in the sequence, particularly if many students take intro courses without intending to major in the program.</a:t>
            </a:r>
            <a:endParaRPr dirty="0"/>
          </a:p>
        </p:txBody>
      </p:sp>
      <p:sp>
        <p:nvSpPr>
          <p:cNvPr id="334" name="Shape 334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Dueling TOP Codes 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*0514		</a:t>
            </a:r>
            <a:r>
              <a:rPr lang="en-US" dirty="0" smtClean="0">
                <a:solidFill>
                  <a:schemeClr val="dk1"/>
                </a:solidFill>
              </a:rPr>
              <a:t>Office </a:t>
            </a:r>
            <a:r>
              <a:rPr lang="en-US" dirty="0">
                <a:solidFill>
                  <a:schemeClr val="dk1"/>
                </a:solidFill>
              </a:rPr>
              <a:t>Technology 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*0702.10 		Software Application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*0614		</a:t>
            </a:r>
            <a:r>
              <a:rPr lang="en-US" dirty="0" smtClean="0">
                <a:solidFill>
                  <a:schemeClr val="dk1"/>
                </a:solidFill>
              </a:rPr>
              <a:t>Digital </a:t>
            </a:r>
            <a:r>
              <a:rPr lang="en-US" dirty="0">
                <a:solidFill>
                  <a:schemeClr val="dk1"/>
                </a:solidFill>
              </a:rPr>
              <a:t>Media 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*07XX 		Computer Technology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*0614.60 		Computer Graphics and Digital Imagery 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********************************************************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*0709.10		E-Commerce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*0501		</a:t>
            </a:r>
            <a:r>
              <a:rPr lang="en-US" dirty="0" smtClean="0">
                <a:solidFill>
                  <a:schemeClr val="dk1"/>
                </a:solidFill>
              </a:rPr>
              <a:t>Business </a:t>
            </a:r>
            <a:r>
              <a:rPr lang="en-US" dirty="0">
                <a:solidFill>
                  <a:schemeClr val="dk1"/>
                </a:solidFill>
              </a:rPr>
              <a:t>and Commerce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**********************************************************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0801 		</a:t>
            </a:r>
            <a:r>
              <a:rPr lang="en-US" dirty="0" smtClean="0">
                <a:solidFill>
                  <a:schemeClr val="dk1"/>
                </a:solidFill>
              </a:rPr>
              <a:t>Education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*1305.50 		The School Age Child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4901.20		Liberal Studies (Elementary Teacher ADT)</a:t>
            </a:r>
            <a:endParaRPr dirty="0">
              <a:solidFill>
                <a:schemeClr val="dk1"/>
              </a:solidFill>
            </a:endParaRPr>
          </a:p>
          <a:p>
            <a:pPr marL="228600" lvl="0" indent="-1651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dk1"/>
                </a:solidFill>
              </a:rPr>
              <a:t>4930.60/.62 	Elementary and Secondary Education</a:t>
            </a:r>
            <a:endParaRPr dirty="0"/>
          </a:p>
        </p:txBody>
      </p:sp>
      <p:sp>
        <p:nvSpPr>
          <p:cNvPr id="341" name="Shape 341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4753500" cy="52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6. How do the programs fit together. How do the codes crosswalk with each other? Does anything that has been discovered necessitate a change?</a:t>
            </a:r>
            <a:endParaRPr sz="3600"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5374800" y="743600"/>
            <a:ext cx="6372300" cy="54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Things to Know BEFORE Changing Codes:  </a:t>
            </a:r>
            <a:r>
              <a:rPr lang="en-US" sz="2400">
                <a:solidFill>
                  <a:schemeClr val="dk1"/>
                </a:solidFill>
              </a:rPr>
              <a:t>I.e. How do codes get changed? 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TOP - Awards</a:t>
            </a:r>
            <a:r>
              <a:rPr lang="en-US">
                <a:solidFill>
                  <a:schemeClr val="dk1"/>
                </a:solidFill>
              </a:rPr>
              <a:t>: codes must be submitted to the Chancellor’s Office for a review before they can be changed in the Curriculum Inventory.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TOP - Courses</a:t>
            </a:r>
            <a:r>
              <a:rPr lang="en-US">
                <a:solidFill>
                  <a:schemeClr val="dk1"/>
                </a:solidFill>
              </a:rPr>
              <a:t>: codes can be changed in the new Curriculum Inventory, without review by the Chancellor’s Office.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SAM</a:t>
            </a:r>
            <a:r>
              <a:rPr lang="en-US">
                <a:solidFill>
                  <a:schemeClr val="dk1"/>
                </a:solidFill>
              </a:rPr>
              <a:t>: codes can be changed in your college’s local data system and in COCI, without review by the Chancellor’s Office.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C. Final Review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College will review proposed changes, determine which changes to make and move forward with those changes through your local and state </a:t>
            </a:r>
            <a:r>
              <a:rPr lang="en-US" sz="2800" dirty="0" smtClean="0">
                <a:solidFill>
                  <a:srgbClr val="000000"/>
                </a:solidFill>
              </a:rPr>
              <a:t>processes.</a:t>
            </a:r>
            <a:endParaRPr lang="en-US" sz="2800" dirty="0">
              <a:solidFill>
                <a:srgbClr val="000000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Your </a:t>
            </a:r>
            <a:r>
              <a:rPr lang="en-US" sz="2800" dirty="0">
                <a:solidFill>
                  <a:srgbClr val="000000"/>
                </a:solidFill>
              </a:rPr>
              <a:t>College will share what you decided with the CTE data Unlocked team to help validate code crosswalks.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College can continue the process with additional CTE programs/awards.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CTE and Non CTE (Transfer) Curriculum</a:t>
            </a: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Is there a reason to extend this process to transfer-level courses?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Stackable local certificates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Streamlined approval forthcoming from CCCCO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Outcomes-based funding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</a:rPr>
              <a:t>Link to program review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Program currency and relevance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Designing innovative curriculum to meet other student needs.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Integrating transfer-level courses into CTE curriculum</a:t>
            </a:r>
            <a:endParaRPr sz="2400" dirty="0"/>
          </a:p>
        </p:txBody>
      </p:sp>
      <p:sp>
        <p:nvSpPr>
          <p:cNvPr id="362" name="Shape 362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TOP Code Alignment and Guided Pathways</a:t>
            </a:r>
            <a:endParaRPr sz="4400"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How does this process link into Guided Pathways?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0179" y="2199741"/>
            <a:ext cx="38100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TOP Code Alignment Project - Definition</a:t>
            </a: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 faculty-led process for examining the reporting codes (TOP, CIP, SOC, and SAM) that have been assigned to CTE courses and program awards.</a:t>
            </a:r>
            <a:endParaRPr sz="28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Joint project of the ASCCC, Chancellor’s Office, Centers of Excellence and WestEd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Code Alignment and Guided Pathways	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 </a:t>
            </a:r>
            <a:br>
              <a:rPr lang="en-US" sz="4400"/>
            </a:br>
            <a:endParaRPr sz="4400"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Leveling courses</a:t>
            </a:r>
            <a:endParaRPr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Clear course sequencing and scheduling for students</a:t>
            </a:r>
            <a:endParaRPr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How does your college plan for scheduling sequential courses and capstone courses?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How are these plans advertised to students?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Employment guidance for students who are uncertain</a:t>
            </a:r>
            <a:endParaRPr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How does your college advertise career guidance, and is this a part of your curriculum process?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Increase awareness of majors that students would not have considered</a:t>
            </a:r>
            <a:endParaRPr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Many students will not get a job in the field in which they majored</a:t>
            </a: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For More Information on TOP Code Alignment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http://doingwhatmatters.cccco.edu/LaunchBoard/CodeAlignment.aspx</a:t>
            </a:r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Marie Boyd, Curriculum Chair, Chaffey College </a:t>
            </a:r>
            <a:r>
              <a:rPr lang="en-US" u="sng">
                <a:solidFill>
                  <a:srgbClr val="0563C1"/>
                </a:solidFill>
                <a:hlinkClick r:id="rId3"/>
              </a:rPr>
              <a:t>marie.boyd@chaffey.edu</a:t>
            </a:r>
            <a:endParaRPr>
              <a:solidFill>
                <a:schemeClr val="dk1"/>
              </a:solidFill>
            </a:endParaRPr>
          </a:p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Eric Wada, ASCCC Curriculum Committee, Folsom Lake College</a:t>
            </a:r>
            <a:endParaRPr>
              <a:solidFill>
                <a:schemeClr val="dk1"/>
              </a:solidFill>
            </a:endParaRPr>
          </a:p>
          <a:p>
            <a:pPr marL="1778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Eric.Wada@flc.losrios.edu</a:t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15600" y="470750"/>
            <a:ext cx="11360700" cy="79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Codes Refresher - TOP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15650" y="1361321"/>
            <a:ext cx="11360700" cy="4555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82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TOP – Taxonomy of Programs </a:t>
            </a:r>
            <a:endParaRPr sz="2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Only used in California Community Colleges; first published in 1979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Originally based on the federal government’s Higher Education General Information Survey (HEGIS) which was replaced in 1979-80 by  the Classification of Instructional Programs (CIP)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Originally started out with 2-4 digits and had evolved to 4-6 digits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 * added in 1983 to indicate CTE programs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Used in COCI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Two, Four, and Six Digits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Tied to State </a:t>
            </a:r>
            <a:r>
              <a:rPr lang="en-US" sz="1800" dirty="0" smtClean="0">
                <a:solidFill>
                  <a:schemeClr val="dk1"/>
                </a:solidFill>
              </a:rPr>
              <a:t>apportionment</a:t>
            </a:r>
          </a:p>
          <a:p>
            <a:pPr marL="800100" lvl="1" indent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                                          </a:t>
            </a:r>
            <a:r>
              <a:rPr lang="en-US" sz="1800" dirty="0" smtClean="0">
                <a:solidFill>
                  <a:schemeClr val="dk1"/>
                </a:solidFill>
              </a:rPr>
              <a:t>EXAMPLE</a:t>
            </a:r>
          </a:p>
          <a:p>
            <a:pPr marL="457200" lvl="0" indent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u="sng" dirty="0">
                <a:solidFill>
                  <a:srgbClr val="0563C1"/>
                </a:solidFill>
                <a:hlinkClick r:id="rId3"/>
              </a:rPr>
              <a:t>TOP Directory</a:t>
            </a:r>
            <a:r>
              <a:rPr lang="en-US" sz="1800" dirty="0">
                <a:solidFill>
                  <a:schemeClr val="dk1"/>
                </a:solidFill>
              </a:rPr>
              <a:t> – Most recent revision: 2012; some new, unpublished codes</a:t>
            </a:r>
            <a:r>
              <a:rPr lang="en-US" sz="1800" dirty="0" smtClean="0">
                <a:solidFill>
                  <a:schemeClr val="dk1"/>
                </a:solidFill>
              </a:rPr>
              <a:t>.</a:t>
            </a:r>
          </a:p>
          <a:p>
            <a:pPr marL="800100" lvl="1" indent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u="sng" dirty="0">
                <a:solidFill>
                  <a:srgbClr val="0563C1"/>
                </a:solidFill>
                <a:hlinkClick r:id="rId4"/>
              </a:rPr>
              <a:t>CCCCO TOP/CIP Crosswalk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68" name="Shape 168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sp>
        <p:nvSpPr>
          <p:cNvPr id="169" name="Shape 169"/>
          <p:cNvSpPr txBox="1"/>
          <p:nvPr/>
        </p:nvSpPr>
        <p:spPr>
          <a:xfrm>
            <a:off x="6954350" y="3220925"/>
            <a:ext cx="60504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*01		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*0109 	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Horticulture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*0109.10 	Landscape</a:t>
            </a:r>
            <a:endParaRPr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*0109.20 	Floriculture</a:t>
            </a:r>
            <a:endParaRPr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*0109.30	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Nursery</a:t>
            </a:r>
            <a:endParaRPr dirty="0"/>
          </a:p>
        </p:txBody>
      </p:sp>
      <p:cxnSp>
        <p:nvCxnSpPr>
          <p:cNvPr id="170" name="Shape 170"/>
          <p:cNvCxnSpPr/>
          <p:nvPr/>
        </p:nvCxnSpPr>
        <p:spPr>
          <a:xfrm rot="10800000" flipH="1">
            <a:off x="5763050" y="3862847"/>
            <a:ext cx="1524000" cy="630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" name="Shape 171"/>
          <p:cNvSpPr txBox="1"/>
          <p:nvPr/>
        </p:nvSpPr>
        <p:spPr>
          <a:xfrm>
            <a:off x="7446956" y="3225171"/>
            <a:ext cx="2694300" cy="1498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/>
              <a:t>TOP Codes and Curriculum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82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How are TOP codes assigned to courses and programs?  To what extent are faculty involved?</a:t>
            </a:r>
            <a:endParaRPr sz="28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What is the role of faculty in selecting CIP and SOC Codes at your college?</a:t>
            </a:r>
            <a:endParaRPr sz="28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How can you ensure faculty primacy in selecting TOP Codes?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Codes Refresher – CIP 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6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CIP – Classification of Programs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The federal standard for postsecondary instructional program classification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Tied to federal financial aid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Used for Gainful Employment which is reported on your program’s website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Used for tracking Baccalaureate Degrees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Used for Veterans’ financial aid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Used for Accreditation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Not yet in COCI</a:t>
            </a:r>
            <a:endParaRPr sz="1800" dirty="0">
              <a:solidFill>
                <a:schemeClr val="dk1"/>
              </a:solidFill>
            </a:endParaRPr>
          </a:p>
          <a:p>
            <a:pPr marL="1828800" lvl="3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EXAMPLE      	2 – digit		14	</a:t>
            </a:r>
            <a:r>
              <a:rPr lang="en-US" sz="1800" dirty="0" smtClean="0">
                <a:solidFill>
                  <a:schemeClr val="dk1"/>
                </a:solidFill>
              </a:rPr>
              <a:t>Engineering</a:t>
            </a:r>
            <a:endParaRPr sz="1800" dirty="0">
              <a:solidFill>
                <a:srgbClr val="FF0000"/>
              </a:solidFill>
            </a:endParaRPr>
          </a:p>
          <a:p>
            <a:pPr marL="3200400" lvl="0" indent="4572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4 – digit		14.08	Civil Engineering</a:t>
            </a:r>
            <a:endParaRPr sz="1800" dirty="0">
              <a:solidFill>
                <a:schemeClr val="dk1"/>
              </a:solidFill>
            </a:endParaRPr>
          </a:p>
          <a:p>
            <a:pPr marL="3200400" lvl="0" indent="4572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6 – digit   	14.0804	Transportation &amp; Highway Engineering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 u="sng" dirty="0">
                <a:solidFill>
                  <a:srgbClr val="0563C1"/>
                </a:solidFill>
                <a:hlinkClick r:id="rId3"/>
              </a:rPr>
              <a:t>CIP Code Directory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800" u="sng" dirty="0">
                <a:solidFill>
                  <a:srgbClr val="0563C1"/>
                </a:solidFill>
                <a:hlinkClick r:id="rId4"/>
              </a:rPr>
              <a:t>O*NET Crosswalk CIP/SOC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85" name="Shape 185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sp>
        <p:nvSpPr>
          <p:cNvPr id="186" name="Shape 186"/>
          <p:cNvSpPr txBox="1"/>
          <p:nvPr/>
        </p:nvSpPr>
        <p:spPr>
          <a:xfrm>
            <a:off x="4160577" y="3688843"/>
            <a:ext cx="6743279" cy="11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Codes Refresher - SOC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82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SOC – Standard Occupational Classification</a:t>
            </a:r>
            <a:endParaRPr sz="2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Managed by the U.S. Dept. Labor, Bureau of Labor Statistics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Used by federal agencies to classify workers into occupational categories for the purpose of collecting, calculating, or disseminating data. 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Used when calculating supply and demand and developing labor market projections for job openings.</a:t>
            </a:r>
            <a:endParaRPr sz="1800" dirty="0">
              <a:solidFill>
                <a:schemeClr val="dk1"/>
              </a:solidFill>
            </a:endParaRPr>
          </a:p>
          <a:p>
            <a:pPr marL="1219200" lvl="1" indent="-419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Tracks program completers to make sure they end up in a recognized occupation (SOC Code)</a:t>
            </a:r>
            <a:endParaRPr sz="1800" dirty="0">
              <a:solidFill>
                <a:schemeClr val="dk1"/>
              </a:solidFill>
            </a:endParaRPr>
          </a:p>
          <a:p>
            <a:pPr marL="3657600" lvl="0" indent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45720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sz="2800" dirty="0">
                <a:solidFill>
                  <a:schemeClr val="dk1"/>
                </a:solidFill>
              </a:rPr>
              <a:t>                </a:t>
            </a:r>
            <a:r>
              <a:rPr lang="en-US" sz="1800" dirty="0">
                <a:solidFill>
                  <a:schemeClr val="dk1"/>
                </a:solidFill>
              </a:rPr>
              <a:t>EXAMPLE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 smtClean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 smtClean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u="sng" dirty="0">
                <a:solidFill>
                  <a:srgbClr val="0563C1"/>
                </a:solidFill>
                <a:hlinkClick r:id="rId3"/>
              </a:rPr>
              <a:t>2018 Standard Occupational Classification</a:t>
            </a:r>
            <a:r>
              <a:rPr lang="en-US" sz="2800" dirty="0"/>
              <a:t/>
            </a:r>
            <a:br>
              <a:rPr lang="en-US" sz="2800" dirty="0"/>
            </a:br>
            <a:endParaRPr sz="2800" dirty="0"/>
          </a:p>
        </p:txBody>
      </p:sp>
      <p:sp>
        <p:nvSpPr>
          <p:cNvPr id="193" name="Shape 193"/>
          <p:cNvSpPr txBox="1"/>
          <p:nvPr/>
        </p:nvSpPr>
        <p:spPr>
          <a:xfrm>
            <a:off x="0" y="59877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  <p:sp>
        <p:nvSpPr>
          <p:cNvPr id="194" name="Shape 194"/>
          <p:cNvSpPr txBox="1"/>
          <p:nvPr/>
        </p:nvSpPr>
        <p:spPr>
          <a:xfrm>
            <a:off x="8140275" y="3904450"/>
            <a:ext cx="8298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5120025" y="3904450"/>
            <a:ext cx="60747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11-1000  Top Executives 11-1010  Chief Executives</a:t>
            </a:r>
            <a:endParaRPr sz="18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</a:rPr>
              <a:t>11-1011  </a:t>
            </a:r>
            <a:r>
              <a:rPr lang="en-US" sz="1800" i="0" u="sng" strike="noStrike" cap="none">
                <a:solidFill>
                  <a:schemeClr val="hlink"/>
                </a:solidFill>
                <a:hlinkClick r:id="rId3"/>
              </a:rPr>
              <a:t>Chief Executives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11-1020  General and Operations Managers</a:t>
            </a:r>
            <a:endParaRPr sz="18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</a:rPr>
              <a:t>11-1021  </a:t>
            </a:r>
            <a:r>
              <a:rPr lang="en-US" sz="1800" i="0" u="sng" strike="noStrike" cap="none">
                <a:solidFill>
                  <a:schemeClr val="hlink"/>
                </a:solidFill>
                <a:hlinkClick r:id="rId3"/>
              </a:rPr>
              <a:t>General and Operations Managers</a:t>
            </a: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5129100" y="3904450"/>
            <a:ext cx="5662200" cy="129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15600" y="4060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Codes Refresher – SAM (CB09)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15650" y="1151399"/>
            <a:ext cx="11360700" cy="48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19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Student Accountability Model (SAM) codes help identify pathways within CTE programs, such as which courses are introductory and which are the capstone courses.</a:t>
            </a:r>
            <a:endParaRPr sz="1800" dirty="0">
              <a:solidFill>
                <a:schemeClr val="dk1"/>
              </a:solidFill>
            </a:endParaRPr>
          </a:p>
          <a:p>
            <a:pPr marL="609600" lvl="0" indent="-419100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SAM codes are used to determine Perkins and Strong Workforce Program funding and in the calculations for the Student Success Scorecard, CTE Outcomes Survey, and </a:t>
            </a:r>
            <a:r>
              <a:rPr lang="en-US" sz="1800" dirty="0" err="1">
                <a:solidFill>
                  <a:schemeClr val="dk1"/>
                </a:solidFill>
              </a:rPr>
              <a:t>LaunchBoard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609600" lvl="0" indent="-419100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SAM codes affect calculations about students who took </a:t>
            </a:r>
            <a:r>
              <a:rPr lang="en-US" sz="1800" dirty="0" err="1">
                <a:solidFill>
                  <a:schemeClr val="dk1"/>
                </a:solidFill>
              </a:rPr>
              <a:t>ono</a:t>
            </a:r>
            <a:r>
              <a:rPr lang="en-US" sz="1800" dirty="0">
                <a:solidFill>
                  <a:schemeClr val="dk1"/>
                </a:solidFill>
              </a:rPr>
              <a:t>-intro courses and skills-builders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	*(A)  Apprenticeship </a:t>
            </a:r>
            <a:r>
              <a:rPr lang="en-US" sz="1800" dirty="0">
                <a:solidFill>
                  <a:schemeClr val="dk1"/>
                </a:solidFill>
              </a:rPr>
              <a:t>(offered to apprentices only)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	*(B)  Advanced Occupational </a:t>
            </a:r>
            <a:endParaRPr sz="1800" dirty="0">
              <a:solidFill>
                <a:schemeClr val="dk1"/>
              </a:solidFill>
            </a:endParaRPr>
          </a:p>
          <a:p>
            <a:pPr marL="571500" lvl="0" indent="0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		A “B” course is offered in one specific occupational area only and clearly labels its taker as a major in this area. The course may be a </a:t>
            </a:r>
            <a:r>
              <a:rPr lang="en-US" sz="1200" dirty="0" smtClean="0">
                <a:solidFill>
                  <a:schemeClr val="dk1"/>
                </a:solidFill>
              </a:rPr>
              <a:t>		“</a:t>
            </a:r>
            <a:r>
              <a:rPr lang="en-US" sz="1200" dirty="0">
                <a:solidFill>
                  <a:schemeClr val="dk1"/>
                </a:solidFill>
              </a:rPr>
              <a:t>capstone course” that is taken as the last requirement for a career technical education program.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	*(C)  Clearly Occupational </a:t>
            </a:r>
            <a:r>
              <a:rPr lang="en-US" sz="1800" dirty="0">
                <a:solidFill>
                  <a:schemeClr val="dk1"/>
                </a:solidFill>
              </a:rPr>
              <a:t>(but not advanced)</a:t>
            </a:r>
            <a:endParaRPr sz="1800" dirty="0">
              <a:solidFill>
                <a:schemeClr val="dk1"/>
              </a:solidFill>
            </a:endParaRPr>
          </a:p>
          <a:p>
            <a:pPr marL="571500" lvl="0" indent="0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		Courses will generally be taken by students in the middle stages of their programs and should be of difficulty level sufficient to detract </a:t>
            </a:r>
            <a:r>
              <a:rPr lang="en-US" sz="1200" dirty="0" smtClean="0">
                <a:solidFill>
                  <a:schemeClr val="dk1"/>
                </a:solidFill>
              </a:rPr>
              <a:t>		“</a:t>
            </a:r>
            <a:r>
              <a:rPr lang="en-US" sz="1200" dirty="0">
                <a:solidFill>
                  <a:schemeClr val="dk1"/>
                </a:solidFill>
              </a:rPr>
              <a:t>drop-ins.”</a:t>
            </a: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	*(D)  Possibly Occupational</a:t>
            </a:r>
            <a:endParaRPr sz="1800" dirty="0">
              <a:solidFill>
                <a:schemeClr val="dk1"/>
              </a:solidFill>
            </a:endParaRPr>
          </a:p>
          <a:p>
            <a:pPr marL="571500" lvl="0" indent="0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		“D” courses are those taken by students in the beginning stages of their occupational programs. The “D” priority can also be used </a:t>
            </a:r>
            <a:r>
              <a:rPr lang="en-US" sz="1200" dirty="0" smtClean="0">
                <a:solidFill>
                  <a:schemeClr val="dk1"/>
                </a:solidFill>
              </a:rPr>
              <a:t>for</a:t>
            </a:r>
          </a:p>
          <a:p>
            <a:pPr marL="571500" lvl="0" indent="0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	</a:t>
            </a:r>
            <a:r>
              <a:rPr lang="en-US" sz="1200" dirty="0" smtClean="0">
                <a:solidFill>
                  <a:schemeClr val="dk1"/>
                </a:solidFill>
              </a:rPr>
              <a:t>	</a:t>
            </a:r>
            <a:r>
              <a:rPr lang="en-US" sz="1200" dirty="0" smtClean="0">
                <a:solidFill>
                  <a:schemeClr val="dk1"/>
                </a:solidFill>
              </a:rPr>
              <a:t>service </a:t>
            </a:r>
            <a:r>
              <a:rPr lang="en-US" sz="1200" dirty="0">
                <a:solidFill>
                  <a:schemeClr val="dk1"/>
                </a:solidFill>
              </a:rPr>
              <a:t>(or survey) courses for other occupational Programs.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  	(E)  Non-Occupational</a:t>
            </a:r>
            <a:endParaRPr sz="1800" dirty="0">
              <a:solidFill>
                <a:schemeClr val="dk1"/>
              </a:solidFill>
            </a:endParaRPr>
          </a:p>
          <a:p>
            <a:pPr marL="571500" lvl="0" indent="0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sz="1200" dirty="0">
                <a:solidFill>
                  <a:schemeClr val="dk1"/>
                </a:solidFill>
              </a:rPr>
              <a:t>		These courses are non-occupational.</a:t>
            </a:r>
            <a:endParaRPr sz="1200" dirty="0">
              <a:solidFill>
                <a:schemeClr val="dk1"/>
              </a:solidFill>
            </a:endParaRPr>
          </a:p>
          <a:p>
            <a:pPr marL="571500" lvl="0" indent="0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0000"/>
                </a:solidFill>
              </a:rPr>
              <a:t>Which ones only qualify for Perkins?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SAM Codes and Perkins Funding</a:t>
            </a: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More Information at CCCCO Workforce and Economic Development.  </a:t>
            </a:r>
            <a:r>
              <a:rPr lang="en-US" sz="1300" u="sng">
                <a:solidFill>
                  <a:srgbClr val="0563C1"/>
                </a:solidFill>
                <a:hlinkClick r:id="rId3"/>
              </a:rPr>
              <a:t>http://extranet.cccco.edu/Divisions/WorkforceandEconDev/CareerEducationPractices/PerkinsIV/OnlineTrainingTutorials/Accountability.aspx</a:t>
            </a:r>
            <a:endParaRPr sz="13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But as an example, a “concentrator” is defined as</a:t>
            </a:r>
            <a:endParaRPr sz="2800">
              <a:solidFill>
                <a:schemeClr val="dk1"/>
              </a:solidFill>
            </a:endParaRPr>
          </a:p>
          <a:p>
            <a:pPr marL="1219200" lvl="1" indent="-419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</a:rPr>
              <a:t>“Students enrolling during a cohort year (most recent three years) and successfully completing 12 units in Career Technical Education in a two-digit TOP of which one course was a Sam A-C is then counted within the system and considered a </a:t>
            </a:r>
            <a:r>
              <a:rPr lang="en-US" sz="1800" b="1" u="sng">
                <a:solidFill>
                  <a:schemeClr val="dk1"/>
                </a:solidFill>
              </a:rPr>
              <a:t>concentrator</a:t>
            </a:r>
            <a:r>
              <a:rPr lang="en-US" sz="1800">
                <a:solidFill>
                  <a:schemeClr val="dk1"/>
                </a:solidFill>
              </a:rPr>
              <a:t>.”</a:t>
            </a:r>
            <a:endParaRPr sz="1800">
              <a:solidFill>
                <a:schemeClr val="dk1"/>
              </a:solidFill>
            </a:endParaRPr>
          </a:p>
          <a:p>
            <a:pPr marL="60960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The number of concentrators is a key comparison in Perkins accountability reporting.  The number of CTE concentrators who complete, persist, and leave are reported as ratios.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0" y="6016567"/>
            <a:ext cx="12192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ASCCC Curriculum Institute</a:t>
            </a:r>
            <a:br>
              <a:rPr lang="en-US" sz="1300"/>
            </a:br>
            <a:r>
              <a:rPr lang="en-US" sz="1300"/>
              <a:t>July 11-14, 2018 </a:t>
            </a:r>
            <a:r>
              <a:rPr lang="en-US" sz="1300">
                <a:solidFill>
                  <a:srgbClr val="000000"/>
                </a:solidFill>
              </a:rPr>
              <a:t>Riverside Convention Center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2068</Words>
  <Application>Microsoft Macintosh PowerPoint</Application>
  <PresentationFormat>Custom</PresentationFormat>
  <Paragraphs>366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Simple Light</vt:lpstr>
      <vt:lpstr>Applying TOP Code Alignment Principles Throughout All Curriculum </vt:lpstr>
      <vt:lpstr>Goals for This Presentation   </vt:lpstr>
      <vt:lpstr>TOP Code Alignment Project - Definition   </vt:lpstr>
      <vt:lpstr>Codes Refresher - TOP    </vt:lpstr>
      <vt:lpstr>TOP Codes and Curriculum    </vt:lpstr>
      <vt:lpstr>Codes Refresher – CIP      </vt:lpstr>
      <vt:lpstr>Codes Refresher - SOC    </vt:lpstr>
      <vt:lpstr>Codes Refresher – SAM (CB09)    </vt:lpstr>
      <vt:lpstr>SAM Codes and Perkins Funding     </vt:lpstr>
      <vt:lpstr>TOP Code Alignment Project - Purpose      </vt:lpstr>
      <vt:lpstr>TOP Code Alignment Project - Benefits       </vt:lpstr>
      <vt:lpstr>TOP Code Alignment Project - Benefits       </vt:lpstr>
      <vt:lpstr>The Process       </vt:lpstr>
      <vt:lpstr>A. Document Codes       </vt:lpstr>
      <vt:lpstr>A. Gathering Information on Codes        </vt:lpstr>
      <vt:lpstr>B. Code Alignment Workshop       </vt:lpstr>
      <vt:lpstr>B. Face to Face Meeting: Alignment Discussions         </vt:lpstr>
      <vt:lpstr>B. A Visual of this Discussion        </vt:lpstr>
      <vt:lpstr>1. Discussing what jobs the students are training for (SOC)        </vt:lpstr>
      <vt:lpstr>SOC codes are used in demand and supply calculations        </vt:lpstr>
      <vt:lpstr>2. Discussing what subject areas/content the program covers (CIP)</vt:lpstr>
      <vt:lpstr>3. Review the currently assigned TOP code          </vt:lpstr>
      <vt:lpstr>4. Examine the codes assigned to the courses in that award (TOP6)        </vt:lpstr>
      <vt:lpstr>5. Check the SAM codes for sequencing of courses in the award</vt:lpstr>
      <vt:lpstr>Dueling TOP Codes          </vt:lpstr>
      <vt:lpstr>6. How do the programs fit together. How do the codes crosswalk with each other? Does anything that has been discovered necessitate a change?</vt:lpstr>
      <vt:lpstr>C. Final Review        </vt:lpstr>
      <vt:lpstr>CTE and Non CTE (Transfer) Curriculum </vt:lpstr>
      <vt:lpstr>TOP Code Alignment and Guided Pathways</vt:lpstr>
      <vt:lpstr>Code Alignment and Guided Pathways         </vt:lpstr>
      <vt:lpstr>For More Information on TOP Code Alignment       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TOP Code Alignment Principles Throughout All Curriculum </dc:title>
  <cp:lastModifiedBy>Eric Wada</cp:lastModifiedBy>
  <cp:revision>3</cp:revision>
  <dcterms:modified xsi:type="dcterms:W3CDTF">2018-07-10T21:19:50Z</dcterms:modified>
</cp:coreProperties>
</file>