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9" r:id="rId5"/>
    <p:sldId id="447" r:id="rId6"/>
    <p:sldId id="444" r:id="rId7"/>
    <p:sldId id="445" r:id="rId8"/>
    <p:sldId id="446" r:id="rId9"/>
    <p:sldId id="443" r:id="rId10"/>
    <p:sldId id="274" r:id="rId11"/>
    <p:sldId id="259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3" autoAdjust="0"/>
    <p:restoredTop sz="81643" autoAdjust="0"/>
  </p:normalViewPr>
  <p:slideViewPr>
    <p:cSldViewPr snapToGrid="0" snapToObjects="1">
      <p:cViewPr varScale="1">
        <p:scale>
          <a:sx n="53" d="100"/>
          <a:sy n="53" d="100"/>
        </p:scale>
        <p:origin x="1531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7344A-5F61-8149-BA3A-94AA966AF607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30D31B-F40D-B34E-A6A6-2332AF492BF4}">
      <dgm:prSet phldrT="[Text]"/>
      <dgm:spPr/>
      <dgm:t>
        <a:bodyPr/>
        <a:lstStyle/>
        <a:p>
          <a:r>
            <a:rPr lang="en-US" dirty="0"/>
            <a:t>Build cross agency partnerships and clarify roles</a:t>
          </a:r>
        </a:p>
      </dgm:t>
    </dgm:pt>
    <dgm:pt modelId="{CF3133CA-2497-7943-A61F-9A8AFEAE436C}" type="parTrans" cxnId="{D63CDF01-62FE-4C46-ADC6-C978E6D75D64}">
      <dgm:prSet/>
      <dgm:spPr/>
      <dgm:t>
        <a:bodyPr/>
        <a:lstStyle/>
        <a:p>
          <a:endParaRPr lang="en-US"/>
        </a:p>
      </dgm:t>
    </dgm:pt>
    <dgm:pt modelId="{B3F04A5D-48BD-6846-8C5D-B84BE98E0528}" type="sibTrans" cxnId="{D63CDF01-62FE-4C46-ADC6-C978E6D75D64}">
      <dgm:prSet/>
      <dgm:spPr/>
      <dgm:t>
        <a:bodyPr/>
        <a:lstStyle/>
        <a:p>
          <a:endParaRPr lang="en-US"/>
        </a:p>
      </dgm:t>
    </dgm:pt>
    <dgm:pt modelId="{67121266-66FC-4B40-9BA2-65F93A91AA0B}">
      <dgm:prSet phldrT="[Text]"/>
      <dgm:spPr/>
      <dgm:t>
        <a:bodyPr/>
        <a:lstStyle/>
        <a:p>
          <a:r>
            <a:rPr lang="en-US" dirty="0"/>
            <a:t>Identify sector or industry and engage employers </a:t>
          </a:r>
        </a:p>
      </dgm:t>
    </dgm:pt>
    <dgm:pt modelId="{DBCD5820-525C-9E4C-8D4C-6FAF2CF61916}" type="parTrans" cxnId="{68FC1A99-F5EA-1D4F-8ECC-6A786B43494B}">
      <dgm:prSet/>
      <dgm:spPr/>
      <dgm:t>
        <a:bodyPr/>
        <a:lstStyle/>
        <a:p>
          <a:endParaRPr lang="en-US"/>
        </a:p>
      </dgm:t>
    </dgm:pt>
    <dgm:pt modelId="{74433C58-1DD1-C543-85A8-CDEF579C1753}" type="sibTrans" cxnId="{68FC1A99-F5EA-1D4F-8ECC-6A786B43494B}">
      <dgm:prSet/>
      <dgm:spPr/>
      <dgm:t>
        <a:bodyPr/>
        <a:lstStyle/>
        <a:p>
          <a:endParaRPr lang="en-US"/>
        </a:p>
      </dgm:t>
    </dgm:pt>
    <dgm:pt modelId="{8769903E-7EBB-4D43-9459-F4B9D6D2545B}">
      <dgm:prSet phldrT="[Text]"/>
      <dgm:spPr/>
      <dgm:t>
        <a:bodyPr/>
        <a:lstStyle/>
        <a:p>
          <a:r>
            <a:rPr lang="en-US" dirty="0"/>
            <a:t>Design education and training programs</a:t>
          </a:r>
        </a:p>
      </dgm:t>
    </dgm:pt>
    <dgm:pt modelId="{6C1CBBD6-C173-2642-8449-F9BDE8C3C54A}" type="parTrans" cxnId="{0444ADBC-0563-A04B-B9CF-B5DC711FE3E2}">
      <dgm:prSet/>
      <dgm:spPr/>
      <dgm:t>
        <a:bodyPr/>
        <a:lstStyle/>
        <a:p>
          <a:endParaRPr lang="en-US"/>
        </a:p>
      </dgm:t>
    </dgm:pt>
    <dgm:pt modelId="{1585FCC3-EBC4-4447-B736-192064D17507}" type="sibTrans" cxnId="{0444ADBC-0563-A04B-B9CF-B5DC711FE3E2}">
      <dgm:prSet/>
      <dgm:spPr/>
      <dgm:t>
        <a:bodyPr/>
        <a:lstStyle/>
        <a:p>
          <a:endParaRPr lang="en-US"/>
        </a:p>
      </dgm:t>
    </dgm:pt>
    <dgm:pt modelId="{3A124ED0-DEFE-7D4D-82E2-6A188D6F6DA6}">
      <dgm:prSet phldrT="[Text]"/>
      <dgm:spPr/>
      <dgm:t>
        <a:bodyPr/>
        <a:lstStyle/>
        <a:p>
          <a:r>
            <a:rPr lang="en-US" dirty="0"/>
            <a:t>Identify funding needs and resources</a:t>
          </a:r>
        </a:p>
      </dgm:t>
    </dgm:pt>
    <dgm:pt modelId="{C69A498F-29E6-7D4C-AA03-B45281FDA314}" type="parTrans" cxnId="{52F480A3-5E52-884E-B782-4333AA7A12BB}">
      <dgm:prSet/>
      <dgm:spPr/>
      <dgm:t>
        <a:bodyPr/>
        <a:lstStyle/>
        <a:p>
          <a:endParaRPr lang="en-US"/>
        </a:p>
      </dgm:t>
    </dgm:pt>
    <dgm:pt modelId="{F905FEBD-CA62-0243-AF0E-B478436541B6}" type="sibTrans" cxnId="{52F480A3-5E52-884E-B782-4333AA7A12BB}">
      <dgm:prSet/>
      <dgm:spPr/>
      <dgm:t>
        <a:bodyPr/>
        <a:lstStyle/>
        <a:p>
          <a:endParaRPr lang="en-US"/>
        </a:p>
      </dgm:t>
    </dgm:pt>
    <dgm:pt modelId="{A9CF5B77-9CBC-0642-8A52-A72721F9BFF0}">
      <dgm:prSet/>
      <dgm:spPr/>
      <dgm:t>
        <a:bodyPr/>
        <a:lstStyle/>
        <a:p>
          <a:r>
            <a:rPr lang="en-US" dirty="0"/>
            <a:t>Align policies and programs</a:t>
          </a:r>
        </a:p>
      </dgm:t>
    </dgm:pt>
    <dgm:pt modelId="{A0FC6E92-494D-5147-B893-4CCE7905DDDF}" type="parTrans" cxnId="{F3ECB543-6450-AB49-A678-ABC5E2340AEA}">
      <dgm:prSet/>
      <dgm:spPr/>
      <dgm:t>
        <a:bodyPr/>
        <a:lstStyle/>
        <a:p>
          <a:endParaRPr lang="en-US"/>
        </a:p>
      </dgm:t>
    </dgm:pt>
    <dgm:pt modelId="{7F10618F-962F-2648-AC13-FE6141CC6E77}" type="sibTrans" cxnId="{F3ECB543-6450-AB49-A678-ABC5E2340AEA}">
      <dgm:prSet/>
      <dgm:spPr/>
      <dgm:t>
        <a:bodyPr/>
        <a:lstStyle/>
        <a:p>
          <a:endParaRPr lang="en-US"/>
        </a:p>
      </dgm:t>
    </dgm:pt>
    <dgm:pt modelId="{BC36AE43-F500-4240-BAF0-042227F75484}">
      <dgm:prSet/>
      <dgm:spPr/>
      <dgm:t>
        <a:bodyPr/>
        <a:lstStyle/>
        <a:p>
          <a:r>
            <a:rPr lang="en-US" dirty="0"/>
            <a:t>Measure community economic impact</a:t>
          </a:r>
        </a:p>
      </dgm:t>
    </dgm:pt>
    <dgm:pt modelId="{A1166783-A264-4A48-B0A4-804E5291F442}" type="parTrans" cxnId="{4801BD6F-D615-0D49-9F7C-68389A5FC43F}">
      <dgm:prSet/>
      <dgm:spPr/>
      <dgm:t>
        <a:bodyPr/>
        <a:lstStyle/>
        <a:p>
          <a:endParaRPr lang="en-US"/>
        </a:p>
      </dgm:t>
    </dgm:pt>
    <dgm:pt modelId="{ED337A57-75B0-424A-92F3-577A535A9FD5}" type="sibTrans" cxnId="{4801BD6F-D615-0D49-9F7C-68389A5FC43F}">
      <dgm:prSet/>
      <dgm:spPr/>
      <dgm:t>
        <a:bodyPr/>
        <a:lstStyle/>
        <a:p>
          <a:endParaRPr lang="en-US"/>
        </a:p>
      </dgm:t>
    </dgm:pt>
    <dgm:pt modelId="{825C3C00-DB50-354B-BEF3-D9593E70D23C}">
      <dgm:prSet/>
      <dgm:spPr/>
      <dgm:t>
        <a:bodyPr/>
        <a:lstStyle/>
        <a:p>
          <a:r>
            <a:rPr lang="en-US"/>
            <a:t>Measure system change and performance</a:t>
          </a:r>
          <a:endParaRPr lang="en-US" dirty="0"/>
        </a:p>
      </dgm:t>
    </dgm:pt>
    <dgm:pt modelId="{EDD76134-273B-3149-9450-9E8B2DCACA6E}" type="parTrans" cxnId="{1DB61546-802E-6B4E-89EC-F784E5C55EF9}">
      <dgm:prSet/>
      <dgm:spPr/>
      <dgm:t>
        <a:bodyPr/>
        <a:lstStyle/>
        <a:p>
          <a:endParaRPr lang="en-US"/>
        </a:p>
      </dgm:t>
    </dgm:pt>
    <dgm:pt modelId="{0764C846-DFAF-C84B-B821-362CFA1D5F88}" type="sibTrans" cxnId="{1DB61546-802E-6B4E-89EC-F784E5C55EF9}">
      <dgm:prSet/>
      <dgm:spPr/>
      <dgm:t>
        <a:bodyPr/>
        <a:lstStyle/>
        <a:p>
          <a:endParaRPr lang="en-US"/>
        </a:p>
      </dgm:t>
    </dgm:pt>
    <dgm:pt modelId="{94EFBCFC-647D-FB4D-9842-8B75FF88983C}" type="pres">
      <dgm:prSet presAssocID="{16A7344A-5F61-8149-BA3A-94AA966AF607}" presName="Name0" presStyleCnt="0">
        <dgm:presLayoutVars>
          <dgm:dir/>
          <dgm:resizeHandles val="exact"/>
        </dgm:presLayoutVars>
      </dgm:prSet>
      <dgm:spPr/>
    </dgm:pt>
    <dgm:pt modelId="{2A0AD20A-C458-524D-8C13-7188272656FD}" type="pres">
      <dgm:prSet presAssocID="{16A7344A-5F61-8149-BA3A-94AA966AF607}" presName="cycle" presStyleCnt="0"/>
      <dgm:spPr/>
    </dgm:pt>
    <dgm:pt modelId="{BAF94734-D22A-0949-BB3D-A4D2CD71EC41}" type="pres">
      <dgm:prSet presAssocID="{4230D31B-F40D-B34E-A6A6-2332AF492BF4}" presName="nodeFirstNode" presStyleLbl="node1" presStyleIdx="0" presStyleCnt="7">
        <dgm:presLayoutVars>
          <dgm:bulletEnabled val="1"/>
        </dgm:presLayoutVars>
      </dgm:prSet>
      <dgm:spPr/>
    </dgm:pt>
    <dgm:pt modelId="{65432475-D4EF-A94C-8171-32B646D29CBA}" type="pres">
      <dgm:prSet presAssocID="{B3F04A5D-48BD-6846-8C5D-B84BE98E0528}" presName="sibTransFirstNode" presStyleLbl="bgShp" presStyleIdx="0" presStyleCnt="1"/>
      <dgm:spPr/>
    </dgm:pt>
    <dgm:pt modelId="{F7E486F1-5335-0E41-B37B-03DBA8C34F21}" type="pres">
      <dgm:prSet presAssocID="{67121266-66FC-4B40-9BA2-65F93A91AA0B}" presName="nodeFollowingNodes" presStyleLbl="node1" presStyleIdx="1" presStyleCnt="7">
        <dgm:presLayoutVars>
          <dgm:bulletEnabled val="1"/>
        </dgm:presLayoutVars>
      </dgm:prSet>
      <dgm:spPr/>
    </dgm:pt>
    <dgm:pt modelId="{8D8A2267-9EB2-0249-BD22-1A6B3D60F391}" type="pres">
      <dgm:prSet presAssocID="{8769903E-7EBB-4D43-9459-F4B9D6D2545B}" presName="nodeFollowingNodes" presStyleLbl="node1" presStyleIdx="2" presStyleCnt="7">
        <dgm:presLayoutVars>
          <dgm:bulletEnabled val="1"/>
        </dgm:presLayoutVars>
      </dgm:prSet>
      <dgm:spPr/>
    </dgm:pt>
    <dgm:pt modelId="{87976284-EC30-A741-B533-B0F625F238B0}" type="pres">
      <dgm:prSet presAssocID="{3A124ED0-DEFE-7D4D-82E2-6A188D6F6DA6}" presName="nodeFollowingNodes" presStyleLbl="node1" presStyleIdx="3" presStyleCnt="7">
        <dgm:presLayoutVars>
          <dgm:bulletEnabled val="1"/>
        </dgm:presLayoutVars>
      </dgm:prSet>
      <dgm:spPr/>
    </dgm:pt>
    <dgm:pt modelId="{7A3BC10A-E75F-3F47-95BC-F8F54CBF3E70}" type="pres">
      <dgm:prSet presAssocID="{A9CF5B77-9CBC-0642-8A52-A72721F9BFF0}" presName="nodeFollowingNodes" presStyleLbl="node1" presStyleIdx="4" presStyleCnt="7">
        <dgm:presLayoutVars>
          <dgm:bulletEnabled val="1"/>
        </dgm:presLayoutVars>
      </dgm:prSet>
      <dgm:spPr/>
    </dgm:pt>
    <dgm:pt modelId="{29794E34-AFC2-8443-ADFB-9FC3AA9053C1}" type="pres">
      <dgm:prSet presAssocID="{825C3C00-DB50-354B-BEF3-D9593E70D23C}" presName="nodeFollowingNodes" presStyleLbl="node1" presStyleIdx="5" presStyleCnt="7">
        <dgm:presLayoutVars>
          <dgm:bulletEnabled val="1"/>
        </dgm:presLayoutVars>
      </dgm:prSet>
      <dgm:spPr/>
    </dgm:pt>
    <dgm:pt modelId="{94659755-0E34-1746-A038-A1F848E1762C}" type="pres">
      <dgm:prSet presAssocID="{BC36AE43-F500-4240-BAF0-042227F75484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D63CDF01-62FE-4C46-ADC6-C978E6D75D64}" srcId="{16A7344A-5F61-8149-BA3A-94AA966AF607}" destId="{4230D31B-F40D-B34E-A6A6-2332AF492BF4}" srcOrd="0" destOrd="0" parTransId="{CF3133CA-2497-7943-A61F-9A8AFEAE436C}" sibTransId="{B3F04A5D-48BD-6846-8C5D-B84BE98E0528}"/>
    <dgm:cxn modelId="{E15F892D-7F47-4F4F-8CC4-CB61D5CFED43}" type="presOf" srcId="{4230D31B-F40D-B34E-A6A6-2332AF492BF4}" destId="{BAF94734-D22A-0949-BB3D-A4D2CD71EC41}" srcOrd="0" destOrd="0" presId="urn:microsoft.com/office/officeart/2005/8/layout/cycle3"/>
    <dgm:cxn modelId="{F3ECB543-6450-AB49-A678-ABC5E2340AEA}" srcId="{16A7344A-5F61-8149-BA3A-94AA966AF607}" destId="{A9CF5B77-9CBC-0642-8A52-A72721F9BFF0}" srcOrd="4" destOrd="0" parTransId="{A0FC6E92-494D-5147-B893-4CCE7905DDDF}" sibTransId="{7F10618F-962F-2648-AC13-FE6141CC6E77}"/>
    <dgm:cxn modelId="{1DB61546-802E-6B4E-89EC-F784E5C55EF9}" srcId="{16A7344A-5F61-8149-BA3A-94AA966AF607}" destId="{825C3C00-DB50-354B-BEF3-D9593E70D23C}" srcOrd="5" destOrd="0" parTransId="{EDD76134-273B-3149-9450-9E8B2DCACA6E}" sibTransId="{0764C846-DFAF-C84B-B821-362CFA1D5F88}"/>
    <dgm:cxn modelId="{BA66E06B-C953-6748-9C3B-8AD5E07F2DDB}" type="presOf" srcId="{BC36AE43-F500-4240-BAF0-042227F75484}" destId="{94659755-0E34-1746-A038-A1F848E1762C}" srcOrd="0" destOrd="0" presId="urn:microsoft.com/office/officeart/2005/8/layout/cycle3"/>
    <dgm:cxn modelId="{2C76F96C-1776-B445-A467-1C52078FA907}" type="presOf" srcId="{A9CF5B77-9CBC-0642-8A52-A72721F9BFF0}" destId="{7A3BC10A-E75F-3F47-95BC-F8F54CBF3E70}" srcOrd="0" destOrd="0" presId="urn:microsoft.com/office/officeart/2005/8/layout/cycle3"/>
    <dgm:cxn modelId="{85BB654D-7574-8041-A06F-A68988BDC98C}" type="presOf" srcId="{3A124ED0-DEFE-7D4D-82E2-6A188D6F6DA6}" destId="{87976284-EC30-A741-B533-B0F625F238B0}" srcOrd="0" destOrd="0" presId="urn:microsoft.com/office/officeart/2005/8/layout/cycle3"/>
    <dgm:cxn modelId="{4801BD6F-D615-0D49-9F7C-68389A5FC43F}" srcId="{16A7344A-5F61-8149-BA3A-94AA966AF607}" destId="{BC36AE43-F500-4240-BAF0-042227F75484}" srcOrd="6" destOrd="0" parTransId="{A1166783-A264-4A48-B0A4-804E5291F442}" sibTransId="{ED337A57-75B0-424A-92F3-577A535A9FD5}"/>
    <dgm:cxn modelId="{94C2C38A-D648-1042-80AD-2F5C6DF6CB63}" type="presOf" srcId="{8769903E-7EBB-4D43-9459-F4B9D6D2545B}" destId="{8D8A2267-9EB2-0249-BD22-1A6B3D60F391}" srcOrd="0" destOrd="0" presId="urn:microsoft.com/office/officeart/2005/8/layout/cycle3"/>
    <dgm:cxn modelId="{06C87293-566F-7E45-B222-89C80F63A5A0}" type="presOf" srcId="{67121266-66FC-4B40-9BA2-65F93A91AA0B}" destId="{F7E486F1-5335-0E41-B37B-03DBA8C34F21}" srcOrd="0" destOrd="0" presId="urn:microsoft.com/office/officeart/2005/8/layout/cycle3"/>
    <dgm:cxn modelId="{68FC1A99-F5EA-1D4F-8ECC-6A786B43494B}" srcId="{16A7344A-5F61-8149-BA3A-94AA966AF607}" destId="{67121266-66FC-4B40-9BA2-65F93A91AA0B}" srcOrd="1" destOrd="0" parTransId="{DBCD5820-525C-9E4C-8D4C-6FAF2CF61916}" sibTransId="{74433C58-1DD1-C543-85A8-CDEF579C1753}"/>
    <dgm:cxn modelId="{52F480A3-5E52-884E-B782-4333AA7A12BB}" srcId="{16A7344A-5F61-8149-BA3A-94AA966AF607}" destId="{3A124ED0-DEFE-7D4D-82E2-6A188D6F6DA6}" srcOrd="3" destOrd="0" parTransId="{C69A498F-29E6-7D4C-AA03-B45281FDA314}" sibTransId="{F905FEBD-CA62-0243-AF0E-B478436541B6}"/>
    <dgm:cxn modelId="{4B925DB8-FBDD-7549-B9A5-B1E08648002E}" type="presOf" srcId="{16A7344A-5F61-8149-BA3A-94AA966AF607}" destId="{94EFBCFC-647D-FB4D-9842-8B75FF88983C}" srcOrd="0" destOrd="0" presId="urn:microsoft.com/office/officeart/2005/8/layout/cycle3"/>
    <dgm:cxn modelId="{0444ADBC-0563-A04B-B9CF-B5DC711FE3E2}" srcId="{16A7344A-5F61-8149-BA3A-94AA966AF607}" destId="{8769903E-7EBB-4D43-9459-F4B9D6D2545B}" srcOrd="2" destOrd="0" parTransId="{6C1CBBD6-C173-2642-8449-F9BDE8C3C54A}" sibTransId="{1585FCC3-EBC4-4447-B736-192064D17507}"/>
    <dgm:cxn modelId="{52A395CF-9666-8B4F-8AA7-17C763629F5B}" type="presOf" srcId="{B3F04A5D-48BD-6846-8C5D-B84BE98E0528}" destId="{65432475-D4EF-A94C-8171-32B646D29CBA}" srcOrd="0" destOrd="0" presId="urn:microsoft.com/office/officeart/2005/8/layout/cycle3"/>
    <dgm:cxn modelId="{4BC356E3-BEC6-1640-8736-A354FA21DE11}" type="presOf" srcId="{825C3C00-DB50-354B-BEF3-D9593E70D23C}" destId="{29794E34-AFC2-8443-ADFB-9FC3AA9053C1}" srcOrd="0" destOrd="0" presId="urn:microsoft.com/office/officeart/2005/8/layout/cycle3"/>
    <dgm:cxn modelId="{C15F8679-0AB0-8A40-9A67-B11536561D11}" type="presParOf" srcId="{94EFBCFC-647D-FB4D-9842-8B75FF88983C}" destId="{2A0AD20A-C458-524D-8C13-7188272656FD}" srcOrd="0" destOrd="0" presId="urn:microsoft.com/office/officeart/2005/8/layout/cycle3"/>
    <dgm:cxn modelId="{CB0CB807-8954-264B-A7DC-36E564F4DC49}" type="presParOf" srcId="{2A0AD20A-C458-524D-8C13-7188272656FD}" destId="{BAF94734-D22A-0949-BB3D-A4D2CD71EC41}" srcOrd="0" destOrd="0" presId="urn:microsoft.com/office/officeart/2005/8/layout/cycle3"/>
    <dgm:cxn modelId="{936CA057-D919-A24A-97DB-D2381B665F53}" type="presParOf" srcId="{2A0AD20A-C458-524D-8C13-7188272656FD}" destId="{65432475-D4EF-A94C-8171-32B646D29CBA}" srcOrd="1" destOrd="0" presId="urn:microsoft.com/office/officeart/2005/8/layout/cycle3"/>
    <dgm:cxn modelId="{908CEA69-DEC0-6B46-97BB-88C51936B1ED}" type="presParOf" srcId="{2A0AD20A-C458-524D-8C13-7188272656FD}" destId="{F7E486F1-5335-0E41-B37B-03DBA8C34F21}" srcOrd="2" destOrd="0" presId="urn:microsoft.com/office/officeart/2005/8/layout/cycle3"/>
    <dgm:cxn modelId="{9940BC02-3591-E64D-8CA5-E391C9FAA70F}" type="presParOf" srcId="{2A0AD20A-C458-524D-8C13-7188272656FD}" destId="{8D8A2267-9EB2-0249-BD22-1A6B3D60F391}" srcOrd="3" destOrd="0" presId="urn:microsoft.com/office/officeart/2005/8/layout/cycle3"/>
    <dgm:cxn modelId="{2FCBF7C6-7DC0-B64A-A8BA-0CE4DC626E6B}" type="presParOf" srcId="{2A0AD20A-C458-524D-8C13-7188272656FD}" destId="{87976284-EC30-A741-B533-B0F625F238B0}" srcOrd="4" destOrd="0" presId="urn:microsoft.com/office/officeart/2005/8/layout/cycle3"/>
    <dgm:cxn modelId="{473BED48-6785-6F47-945A-AC2586BC833F}" type="presParOf" srcId="{2A0AD20A-C458-524D-8C13-7188272656FD}" destId="{7A3BC10A-E75F-3F47-95BC-F8F54CBF3E70}" srcOrd="5" destOrd="0" presId="urn:microsoft.com/office/officeart/2005/8/layout/cycle3"/>
    <dgm:cxn modelId="{EB2FCF07-CBFF-394F-BF6A-D5D1321F7362}" type="presParOf" srcId="{2A0AD20A-C458-524D-8C13-7188272656FD}" destId="{29794E34-AFC2-8443-ADFB-9FC3AA9053C1}" srcOrd="6" destOrd="0" presId="urn:microsoft.com/office/officeart/2005/8/layout/cycle3"/>
    <dgm:cxn modelId="{BB68F358-490B-7B40-BE32-CA8561272C06}" type="presParOf" srcId="{2A0AD20A-C458-524D-8C13-7188272656FD}" destId="{94659755-0E34-1746-A038-A1F848E1762C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32475-D4EF-A94C-8171-32B646D29CBA}">
      <dsp:nvSpPr>
        <dsp:cNvPr id="0" name=""/>
        <dsp:cNvSpPr/>
      </dsp:nvSpPr>
      <dsp:spPr>
        <a:xfrm>
          <a:off x="867712" y="-38543"/>
          <a:ext cx="6137182" cy="6137182"/>
        </a:xfrm>
        <a:prstGeom prst="circularArrow">
          <a:avLst>
            <a:gd name="adj1" fmla="val 5544"/>
            <a:gd name="adj2" fmla="val 330680"/>
            <a:gd name="adj3" fmla="val 14504566"/>
            <a:gd name="adj4" fmla="val 1695664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F94734-D22A-0949-BB3D-A4D2CD71EC41}">
      <dsp:nvSpPr>
        <dsp:cNvPr id="0" name=""/>
        <dsp:cNvSpPr/>
      </dsp:nvSpPr>
      <dsp:spPr>
        <a:xfrm>
          <a:off x="2973370" y="2786"/>
          <a:ext cx="1925867" cy="9629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Build cross agency partnerships and clarify roles</a:t>
          </a:r>
        </a:p>
      </dsp:txBody>
      <dsp:txXfrm>
        <a:off x="3020377" y="49793"/>
        <a:ext cx="1831853" cy="868919"/>
      </dsp:txXfrm>
    </dsp:sp>
    <dsp:sp modelId="{F7E486F1-5335-0E41-B37B-03DBA8C34F21}">
      <dsp:nvSpPr>
        <dsp:cNvPr id="0" name=""/>
        <dsp:cNvSpPr/>
      </dsp:nvSpPr>
      <dsp:spPr>
        <a:xfrm>
          <a:off x="5019529" y="988164"/>
          <a:ext cx="1925867" cy="9629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 sector or industry and engage employers </a:t>
          </a:r>
        </a:p>
      </dsp:txBody>
      <dsp:txXfrm>
        <a:off x="5066536" y="1035171"/>
        <a:ext cx="1831853" cy="868919"/>
      </dsp:txXfrm>
    </dsp:sp>
    <dsp:sp modelId="{8D8A2267-9EB2-0249-BD22-1A6B3D60F391}">
      <dsp:nvSpPr>
        <dsp:cNvPr id="0" name=""/>
        <dsp:cNvSpPr/>
      </dsp:nvSpPr>
      <dsp:spPr>
        <a:xfrm>
          <a:off x="5524888" y="3202289"/>
          <a:ext cx="1925867" cy="9629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Design education and training programs</a:t>
          </a:r>
        </a:p>
      </dsp:txBody>
      <dsp:txXfrm>
        <a:off x="5571895" y="3249296"/>
        <a:ext cx="1831853" cy="868919"/>
      </dsp:txXfrm>
    </dsp:sp>
    <dsp:sp modelId="{87976284-EC30-A741-B533-B0F625F238B0}">
      <dsp:nvSpPr>
        <dsp:cNvPr id="0" name=""/>
        <dsp:cNvSpPr/>
      </dsp:nvSpPr>
      <dsp:spPr>
        <a:xfrm>
          <a:off x="4108902" y="4977879"/>
          <a:ext cx="1925867" cy="9629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 funding needs and resources</a:t>
          </a:r>
        </a:p>
      </dsp:txBody>
      <dsp:txXfrm>
        <a:off x="4155909" y="5024886"/>
        <a:ext cx="1831853" cy="868919"/>
      </dsp:txXfrm>
    </dsp:sp>
    <dsp:sp modelId="{7A3BC10A-E75F-3F47-95BC-F8F54CBF3E70}">
      <dsp:nvSpPr>
        <dsp:cNvPr id="0" name=""/>
        <dsp:cNvSpPr/>
      </dsp:nvSpPr>
      <dsp:spPr>
        <a:xfrm>
          <a:off x="1837837" y="4977879"/>
          <a:ext cx="1925867" cy="9629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Align policies and programs</a:t>
          </a:r>
        </a:p>
      </dsp:txBody>
      <dsp:txXfrm>
        <a:off x="1884844" y="5024886"/>
        <a:ext cx="1831853" cy="868919"/>
      </dsp:txXfrm>
    </dsp:sp>
    <dsp:sp modelId="{29794E34-AFC2-8443-ADFB-9FC3AA9053C1}">
      <dsp:nvSpPr>
        <dsp:cNvPr id="0" name=""/>
        <dsp:cNvSpPr/>
      </dsp:nvSpPr>
      <dsp:spPr>
        <a:xfrm>
          <a:off x="421851" y="3202289"/>
          <a:ext cx="1925867" cy="9629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Measure system change and performance</a:t>
          </a:r>
          <a:endParaRPr lang="en-US" sz="1500" kern="1200" dirty="0"/>
        </a:p>
      </dsp:txBody>
      <dsp:txXfrm>
        <a:off x="468858" y="3249296"/>
        <a:ext cx="1831853" cy="868919"/>
      </dsp:txXfrm>
    </dsp:sp>
    <dsp:sp modelId="{94659755-0E34-1746-A038-A1F848E1762C}">
      <dsp:nvSpPr>
        <dsp:cNvPr id="0" name=""/>
        <dsp:cNvSpPr/>
      </dsp:nvSpPr>
      <dsp:spPr>
        <a:xfrm>
          <a:off x="927211" y="988164"/>
          <a:ext cx="1925867" cy="9629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Measure community economic impact</a:t>
          </a:r>
        </a:p>
      </dsp:txBody>
      <dsp:txXfrm>
        <a:off x="974218" y="1035171"/>
        <a:ext cx="1831853" cy="868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4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42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52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37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57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8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0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July 16,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rystinne@asccc.or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Miguel@asccc.org" TargetMode="External"/><Relationship Id="rId5" Type="http://schemas.openxmlformats.org/officeDocument/2006/relationships/hyperlink" Target="mailto:RobersonCa@butte.edu" TargetMode="External"/><Relationship Id="rId4" Type="http://schemas.openxmlformats.org/officeDocument/2006/relationships/hyperlink" Target="mailto:ngriffin@CCCCO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urldefense.proofpoint.com/v2/url?u=http-3A__c-2Did.net&amp;d=DwMFaQ&amp;c=2mkf2LtcPYbxZNbe14MkEA&amp;r=cEbP7WsRN4FOkQaqSaOvlkQ72xRPZ-oHGhvxNLIRFEg&amp;m=QR8CYgmM_jnCUXaDbdf1q2ffQ_WeaHQvQTW2qDTrIDg&amp;s=U6fmCQgNrnTvL07FToNDuJQVbVcz3GB2CrHEqXJ9osA&amp;e=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billTextClient.xhtml?bill_id=201920200SB46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679" y="1521912"/>
            <a:ext cx="8611644" cy="1830888"/>
          </a:xfrm>
        </p:spPr>
        <p:txBody>
          <a:bodyPr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C-ID and CTE: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Framework and Perspectives </a:t>
            </a:r>
            <a:endParaRPr lang="en-US" sz="3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8956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Krystinne Mica, ASCCC Executive Director</a:t>
            </a: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Carrie Roberson, ASCCC North Representative</a:t>
            </a: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Miguel Rother, ASCCC Director of Grants &amp; Initiatives</a:t>
            </a:r>
          </a:p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900" b="1" dirty="0">
                <a:solidFill>
                  <a:schemeClr val="accent1"/>
                </a:solidFill>
                <a:cs typeface="Times New Roman"/>
              </a:rPr>
              <a:t>2019 Curriculum Institute- Decoding Your Curriculum</a:t>
            </a:r>
          </a:p>
          <a:p>
            <a:pPr algn="ctr" fontAlgn="base"/>
            <a:r>
              <a:rPr lang="en-US" sz="1900" dirty="0"/>
              <a:t>Friday, July 12</a:t>
            </a:r>
          </a:p>
          <a:p>
            <a:pPr algn="ctr" fontAlgn="base"/>
            <a:r>
              <a:rPr lang="en-US" sz="1900" dirty="0"/>
              <a:t>9:00 am – 10:15 am</a:t>
            </a:r>
          </a:p>
          <a:p>
            <a:pPr algn="ctr"/>
            <a:r>
              <a:rPr lang="en-US" sz="1800" b="1" dirty="0">
                <a:solidFill>
                  <a:schemeClr val="accent1"/>
                </a:solidFill>
                <a:cs typeface="Times New Roman"/>
              </a:rPr>
              <a:t> </a:t>
            </a:r>
          </a:p>
        </p:txBody>
      </p:sp>
      <p:pic>
        <p:nvPicPr>
          <p:cNvPr id="6" name="Picture 5" descr="Academic Senate for California Community Colleges, celebrating 50 years">
            <a:extLst>
              <a:ext uri="{FF2B5EF4-FFF2-40B4-BE49-F238E27FC236}">
                <a16:creationId xmlns:a16="http://schemas.microsoft.com/office/drawing/2014/main" id="{F7D86394-97B1-4A50-9566-A75BB6CDF2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98" y="504173"/>
            <a:ext cx="4572000" cy="110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B6AF-048A-499E-BF57-BDF7BD33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TURN! </a:t>
            </a:r>
          </a:p>
        </p:txBody>
      </p:sp>
      <p:pic>
        <p:nvPicPr>
          <p:cNvPr id="4" name="Picture 2" descr="Image result for Career and technical education">
            <a:extLst>
              <a:ext uri="{FF2B5EF4-FFF2-40B4-BE49-F238E27FC236}">
                <a16:creationId xmlns:a16="http://schemas.microsoft.com/office/drawing/2014/main" id="{06A8D9D7-2A9D-4A59-9AC4-2CB3C93BE31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924736">
            <a:off x="386717" y="2365656"/>
            <a:ext cx="4746419" cy="38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EEAB-B1A9-4B43-A789-B10C29195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3200" y="1673352"/>
            <a:ext cx="4089600" cy="47183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What can the ASCCC do to support your local college C-ID efforts?</a:t>
            </a:r>
          </a:p>
        </p:txBody>
      </p:sp>
    </p:spTree>
    <p:extLst>
      <p:ext uri="{BB962C8B-B14F-4D97-AF65-F5344CB8AC3E}">
        <p14:creationId xmlns:p14="http://schemas.microsoft.com/office/powerpoint/2010/main" val="350360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QUESTIONS…&amp; THANK YOU!</a:t>
            </a:r>
          </a:p>
        </p:txBody>
      </p:sp>
      <p:pic>
        <p:nvPicPr>
          <p:cNvPr id="6" name="Picture 2" descr="questions">
            <a:extLst>
              <a:ext uri="{FF2B5EF4-FFF2-40B4-BE49-F238E27FC236}">
                <a16:creationId xmlns:a16="http://schemas.microsoft.com/office/drawing/2014/main" id="{42B6F758-AABE-4679-B3B7-6C1F5C80071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6389" y="1294179"/>
            <a:ext cx="5007816" cy="471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C7C79-E7DE-423B-BAB3-306CE53E6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363" y="2649600"/>
            <a:ext cx="8392438" cy="41269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Krystinne Mica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Krystinne@asccc.org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/>
              <a:t>Njeri</a:t>
            </a:r>
            <a:r>
              <a:rPr lang="en-US" dirty="0"/>
              <a:t> Griffin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ngriffin@CCCCO.edu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Carrie Roberson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RobersonCa@butte.edu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Miguel Rother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Miguel@asccc.org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3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we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have questions? We have answers! Come to this breakout session to hear the latest in C-ID news, hear about current efforts around career technical education (CTE) C-ID, and engage in dialogue with the presenters. If you have a burning question related to C-ID, this breakout is for you!</a:t>
            </a:r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600200"/>
            <a:ext cx="8530223" cy="5032332"/>
          </a:xfrm>
        </p:spPr>
        <p:txBody>
          <a:bodyPr>
            <a:normAutofit/>
          </a:bodyPr>
          <a:lstStyle/>
          <a:p>
            <a:r>
              <a:rPr lang="en-US" dirty="0"/>
              <a:t>Realities!</a:t>
            </a:r>
          </a:p>
          <a:p>
            <a:r>
              <a:rPr lang="en-US" dirty="0"/>
              <a:t>CTE for student success</a:t>
            </a:r>
          </a:p>
          <a:p>
            <a:r>
              <a:rPr lang="en-US" dirty="0"/>
              <a:t>CTE C-ID</a:t>
            </a:r>
          </a:p>
          <a:p>
            <a:pPr lvl="1"/>
            <a:r>
              <a:rPr lang="en-US" dirty="0"/>
              <a:t>SB 462 - </a:t>
            </a:r>
            <a:r>
              <a:rPr lang="en-US" sz="2000" dirty="0"/>
              <a:t>Urban and Rural Forest and Woodlands Restoration and Fire Resiliency Workforce Program</a:t>
            </a:r>
            <a:endParaRPr lang="en-US" dirty="0"/>
          </a:p>
          <a:p>
            <a:r>
              <a:rPr lang="en-US" dirty="0"/>
              <a:t>Activity </a:t>
            </a:r>
          </a:p>
          <a:p>
            <a:r>
              <a:rPr lang="en-US" dirty="0"/>
              <a:t>Q&amp;A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uccess, learn, lead">
            <a:extLst>
              <a:ext uri="{FF2B5EF4-FFF2-40B4-BE49-F238E27FC236}">
                <a16:creationId xmlns:a16="http://schemas.microsoft.com/office/drawing/2014/main" id="{3DDF1875-382D-496F-9290-6C27D7237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14" y="3813067"/>
            <a:ext cx="3860886" cy="289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56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A159-513F-4457-AC80-F7EDA5372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5782"/>
            <a:ext cx="8229600" cy="103966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REALITIES!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B40C-345F-47A8-B168-D87DB2C21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888" y="1524000"/>
            <a:ext cx="8379912" cy="2747375"/>
          </a:xfrm>
        </p:spPr>
        <p:txBody>
          <a:bodyPr>
            <a:normAutofit/>
          </a:bodyPr>
          <a:lstStyle/>
          <a:p>
            <a:r>
              <a:rPr lang="en-US" dirty="0"/>
              <a:t>Students and the student experience</a:t>
            </a:r>
          </a:p>
          <a:p>
            <a:r>
              <a:rPr lang="en-US" dirty="0"/>
              <a:t>Workforce needs/ data</a:t>
            </a:r>
          </a:p>
          <a:p>
            <a:r>
              <a:rPr lang="en-US" dirty="0"/>
              <a:t>System driven by legislation and law</a:t>
            </a:r>
          </a:p>
          <a:p>
            <a:r>
              <a:rPr lang="en-US" dirty="0"/>
              <a:t>Considerations: UNIQUE local college/district, department/program, course</a:t>
            </a:r>
          </a:p>
        </p:txBody>
      </p:sp>
      <p:pic>
        <p:nvPicPr>
          <p:cNvPr id="6" name="Picture 5" descr="check boxes">
            <a:extLst>
              <a:ext uri="{FF2B5EF4-FFF2-40B4-BE49-F238E27FC236}">
                <a16:creationId xmlns:a16="http://schemas.microsoft.com/office/drawing/2014/main" id="{E3772F20-50A2-4A8B-8D9E-9F5EF09D7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767" y="3782298"/>
            <a:ext cx="3463446" cy="290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9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Some Stats</a:t>
            </a:r>
            <a:r>
              <a:rPr lang="mr-IN" b="1" dirty="0"/>
              <a:t>…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" y="1646445"/>
            <a:ext cx="4038600" cy="438715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A9DF0-9998-4F37-9563-7A1CF58D1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2800" y="1673352"/>
            <a:ext cx="4194000" cy="471830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Total of 102 finalized CTE C-ID descriptors that colleges can submit courses for review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Total of 340 CCC courses approved for CTE descriptors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10 CTE MC finalized and available on </a:t>
            </a:r>
            <a:r>
              <a:rPr lang="en-US" sz="2400" dirty="0">
                <a:hlinkClick r:id="rId4"/>
              </a:rPr>
              <a:t>c-id.net</a:t>
            </a:r>
            <a:r>
              <a:rPr lang="en-US" sz="2400" dirty="0"/>
              <a:t> for colleges to use</a:t>
            </a:r>
          </a:p>
        </p:txBody>
      </p:sp>
    </p:spTree>
    <p:extLst>
      <p:ext uri="{BB962C8B-B14F-4D97-AF65-F5344CB8AC3E}">
        <p14:creationId xmlns:p14="http://schemas.microsoft.com/office/powerpoint/2010/main" val="10126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/>
              <a:t>CCC Baccalaureate Programs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4800"/>
            <a:ext cx="8229600" cy="4432200"/>
          </a:xfrm>
        </p:spPr>
        <p:txBody>
          <a:bodyPr/>
          <a:lstStyle/>
          <a:p>
            <a:r>
              <a:rPr lang="en-US" dirty="0"/>
              <a:t>Working on four model curricula to align with CCC Baccalaureate programs in: </a:t>
            </a:r>
          </a:p>
          <a:p>
            <a:pPr lvl="1"/>
            <a:r>
              <a:rPr lang="en-US" dirty="0"/>
              <a:t>Respiratory Care</a:t>
            </a:r>
          </a:p>
          <a:p>
            <a:pPr lvl="1"/>
            <a:r>
              <a:rPr lang="en-US" dirty="0"/>
              <a:t>Biomanufacturing </a:t>
            </a:r>
          </a:p>
          <a:p>
            <a:pPr lvl="1"/>
            <a:r>
              <a:rPr lang="en-US" dirty="0"/>
              <a:t>Automotive Technology</a:t>
            </a:r>
          </a:p>
          <a:p>
            <a:pPr lvl="1"/>
            <a:r>
              <a:rPr lang="en-US" dirty="0"/>
              <a:t>Dental Hygiene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7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UC Transfer Pathways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Created jointly by the CCC and the UC based on several priorities shared by the two systems: </a:t>
            </a:r>
          </a:p>
          <a:p>
            <a:pPr lvl="1"/>
            <a:r>
              <a:rPr lang="en-US" dirty="0"/>
              <a:t>Expanding inclusive access </a:t>
            </a:r>
          </a:p>
          <a:p>
            <a:pPr lvl="1"/>
            <a:r>
              <a:rPr lang="en-US" dirty="0"/>
              <a:t>Thorough academic preparation</a:t>
            </a:r>
          </a:p>
          <a:p>
            <a:r>
              <a:rPr lang="en-US" dirty="0"/>
              <a:t>Similar guarantee as ADT-s: guaranteed admission into the UC system (not campus specific)</a:t>
            </a:r>
          </a:p>
          <a:p>
            <a:pPr lvl="1"/>
            <a:r>
              <a:rPr lang="en-US" dirty="0"/>
              <a:t>Student must meet minimum GPA of 3.5</a:t>
            </a:r>
          </a:p>
          <a:p>
            <a:r>
              <a:rPr lang="en-US" dirty="0"/>
              <a:t>Student completes lower division prep at CCC</a:t>
            </a:r>
          </a:p>
          <a:p>
            <a:pPr lvl="1"/>
            <a:r>
              <a:rPr lang="en-US" dirty="0"/>
              <a:t>Chemistry </a:t>
            </a:r>
            <a:r>
              <a:rPr lang="mr-IN" dirty="0"/>
              <a:t>–</a:t>
            </a:r>
            <a:r>
              <a:rPr lang="en-US" dirty="0"/>
              <a:t> utilizes 40 units aligned to existing C-ID descriptors</a:t>
            </a:r>
          </a:p>
          <a:p>
            <a:pPr lvl="1"/>
            <a:r>
              <a:rPr lang="en-US" dirty="0"/>
              <a:t>Physics </a:t>
            </a:r>
            <a:r>
              <a:rPr lang="mr-IN" dirty="0"/>
              <a:t>–</a:t>
            </a:r>
            <a:r>
              <a:rPr lang="en-US" dirty="0"/>
              <a:t> utilizes 45 units aligned to existing C-ID descriptors</a:t>
            </a:r>
          </a:p>
          <a:p>
            <a:r>
              <a:rPr lang="en-US" dirty="0"/>
              <a:t>Transfer into UC as full-time student should allow student to complete the degree within 2 years</a:t>
            </a:r>
          </a:p>
        </p:txBody>
      </p:sp>
    </p:spTree>
    <p:extLst>
      <p:ext uri="{BB962C8B-B14F-4D97-AF65-F5344CB8AC3E}">
        <p14:creationId xmlns:p14="http://schemas.microsoft.com/office/powerpoint/2010/main" val="3304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b="1" dirty="0">
                <a:hlinkClick r:id="rId3"/>
              </a:rPr>
              <a:t>SB 462 </a:t>
            </a:r>
            <a:r>
              <a:rPr lang="mr-IN" b="1" dirty="0"/>
              <a:t>–</a:t>
            </a:r>
            <a:r>
              <a:rPr lang="en-US" b="1" dirty="0"/>
              <a:t>  </a:t>
            </a:r>
            <a:r>
              <a:rPr lang="en-US" sz="2000" b="1" dirty="0"/>
              <a:t>Urban and Rural Forest and Woodlands Restoration and Fire Resiliency Workforce Program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bill would require the CCC Chancellor’s Office, working in collaboration with the ASCCC, to develop a forest and woodlands restoration workforce model curriculum and vocational programs to be offered by community college districts commencing on or before July 31, 2021.</a:t>
            </a:r>
          </a:p>
          <a:p>
            <a:pPr fontAlgn="base"/>
            <a:r>
              <a:rPr lang="en-US" dirty="0"/>
              <a:t>The MC and the related vocational programs shall accomplish all of the following:</a:t>
            </a:r>
          </a:p>
          <a:p>
            <a:pPr lvl="1" fontAlgn="base"/>
            <a:r>
              <a:rPr lang="en-US" i="1" dirty="0"/>
              <a:t>Provide professional training in fire projects</a:t>
            </a:r>
          </a:p>
          <a:p>
            <a:pPr lvl="1" fontAlgn="base"/>
            <a:r>
              <a:rPr lang="en-US" i="1" dirty="0"/>
              <a:t>Focus on ecological concerns</a:t>
            </a:r>
          </a:p>
          <a:p>
            <a:pPr lvl="1" fontAlgn="base"/>
            <a:r>
              <a:rPr lang="en-US" i="1" dirty="0"/>
              <a:t>Train students in retrofitting houses</a:t>
            </a:r>
          </a:p>
          <a:p>
            <a:pPr lvl="1" fontAlgn="base"/>
            <a:r>
              <a:rPr lang="en-US" i="1" dirty="0"/>
              <a:t>Train students in urban forestry</a:t>
            </a:r>
          </a:p>
          <a:p>
            <a:pPr lvl="1" fontAlgn="base"/>
            <a:r>
              <a:rPr lang="en-US" i="1" dirty="0"/>
              <a:t>Train students in policies related to management of vegetation and infrastructures </a:t>
            </a:r>
          </a:p>
          <a:p>
            <a:pPr lvl="1" fontAlgn="base"/>
            <a:endParaRPr lang="en-US" i="1" dirty="0"/>
          </a:p>
          <a:p>
            <a:pPr lvl="1" fontAlgn="base"/>
            <a:endParaRPr lang="en-US" i="1" dirty="0"/>
          </a:p>
          <a:p>
            <a:pPr lvl="1" fontAlgn="base"/>
            <a:endParaRPr lang="en-US" i="1" dirty="0"/>
          </a:p>
          <a:p>
            <a:pPr lvl="1" fontAlgn="base"/>
            <a:endParaRPr lang="en-US" i="1" dirty="0"/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07011324"/>
              </p:ext>
            </p:extLst>
          </p:nvPr>
        </p:nvGraphicFramePr>
        <p:xfrm>
          <a:off x="820455" y="626301"/>
          <a:ext cx="7872608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32766" y="2988945"/>
            <a:ext cx="36479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ELEMENTS of</a:t>
            </a:r>
          </a:p>
          <a:p>
            <a:pPr algn="ctr"/>
            <a:r>
              <a:rPr lang="en-US" sz="2100" b="1" dirty="0"/>
              <a:t>Career/Technical Pathways</a:t>
            </a:r>
          </a:p>
        </p:txBody>
      </p:sp>
    </p:spTree>
    <p:extLst>
      <p:ext uri="{BB962C8B-B14F-4D97-AF65-F5344CB8AC3E}">
        <p14:creationId xmlns:p14="http://schemas.microsoft.com/office/powerpoint/2010/main" val="1884891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4045</TotalTime>
  <Words>517</Words>
  <Application>Microsoft Office PowerPoint</Application>
  <PresentationFormat>On-screen Show (4:3)</PresentationFormat>
  <Paragraphs>161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Clarity</vt:lpstr>
      <vt:lpstr>C-ID and CTE:  A Framework and Perspectives </vt:lpstr>
      <vt:lpstr>Here we are…</vt:lpstr>
      <vt:lpstr>TODAY</vt:lpstr>
      <vt:lpstr>REALITIES!</vt:lpstr>
      <vt:lpstr>Some Stats…</vt:lpstr>
      <vt:lpstr>CCC Baccalaureate Programs</vt:lpstr>
      <vt:lpstr>UC Transfer Pathways </vt:lpstr>
      <vt:lpstr>SB 462 –  Urban and Rural Forest and Woodlands Restoration and Fire Resiliency Workforce Program </vt:lpstr>
      <vt:lpstr>PowerPoint Presentation</vt:lpstr>
      <vt:lpstr>YOUR TURN! </vt:lpstr>
      <vt:lpstr>QUESTIONS…&amp;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Roberson, Carrie</cp:lastModifiedBy>
  <cp:revision>88</cp:revision>
  <cp:lastPrinted>2019-06-12T13:46:17Z</cp:lastPrinted>
  <dcterms:created xsi:type="dcterms:W3CDTF">2015-10-21T19:14:41Z</dcterms:created>
  <dcterms:modified xsi:type="dcterms:W3CDTF">2019-07-16T13:41:03Z</dcterms:modified>
</cp:coreProperties>
</file>