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embedTrueTypeFonts="1" saveSubsetFonts="1" autoCompressPictures="0">
  <p:sldMasterIdLst>
    <p:sldMasterId id="2147483672" r:id="rId1"/>
  </p:sldMasterIdLst>
  <p:notesMasterIdLst>
    <p:notesMasterId r:id="rId37"/>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Lst>
  <p:sldSz cx="9144000" cy="5143500" type="screen16x9"/>
  <p:notesSz cx="6858000" cy="9144000"/>
  <p:embeddedFontLst>
    <p:embeddedFont>
      <p:font typeface="Calibri" panose="020F0502020204030204" pitchFamily="34" charset="0"/>
      <p:regular r:id="rId38"/>
      <p:bold r:id="rId39"/>
      <p:italic r:id="rId40"/>
      <p:boldItalic r:id="rId41"/>
    </p:embeddedFont>
    <p:embeddedFont>
      <p:font typeface="Corbel" panose="020B0503020204020204"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9DBCB"/>
    <a:srgbClr val="FFE7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637" autoAdjust="0"/>
  </p:normalViewPr>
  <p:slideViewPr>
    <p:cSldViewPr snapToGrid="0">
      <p:cViewPr varScale="1">
        <p:scale>
          <a:sx n="71" d="100"/>
          <a:sy n="71" d="100"/>
        </p:scale>
        <p:origin x="1142" y="3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urldefense.proofpoint.com/v2/url?u=https-3A__asccc.org_sites_default_files_Download-2520Agenda-5F27.pdf&amp;d=DwMGaQ&amp;c=2mkf2LtcPYbxZNbe14MkEA&amp;r=cEbP7WsRN4FOkQaqSaOvlkQ72xRPZ-oHGhvxNLIRFEg&amp;m=LM6SeVe22bdsJxWxb7hSCyF_uZS7e2r8XYeNvU6Oj90&amp;s=hVrPm3aZGlAGMICm6WsdXLzG8BeOeKxw8wBmhVWJf7M&amp;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5ba9c5bf8b_2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g5ba9c5bf8b_2_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8" name="Google Shape;138;g5ba9c5bf8b_2_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5ba9c5bf8b_2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98" name="Google Shape;198;g5ba9c5bf8b_2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5ba9c5bf8b_2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04" name="Google Shape;204;g5ba9c5bf8b_2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5ba9c5bf8b_2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10" name="Google Shape;210;g5ba9c5bf8b_2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5ba9c5bf8b_2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16" name="Google Shape;216;g5ba9c5bf8b_2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5ba9c5bf8b_2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22" name="Google Shape;222;g5ba9c5bf8b_2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5d0ca7d3c9_2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5d0ca7d3c9_2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5ba9c5bf8b_2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35" name="Google Shape;235;g5ba9c5bf8b_2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5ba9c5bf8b_2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g5ba9c5bf8b_2_17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2" name="Google Shape;242;g5ba9c5bf8b_2_17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5ba9c5bf8b_2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7" name="Google Shape;247;g5ba9c5bf8b_2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5d0ca7d3c9_2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53" name="Google Shape;253;g5d0ca7d3c9_2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5ba9c5bf8b_2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g5ba9c5bf8b_2_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5ba9c5bf8b_2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endParaRPr dirty="0"/>
          </a:p>
        </p:txBody>
      </p:sp>
      <p:sp>
        <p:nvSpPr>
          <p:cNvPr id="258" name="Google Shape;258;g5ba9c5bf8b_2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5ba9c5bf8b_2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g5ba9c5bf8b_2_2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dirty="0"/>
              <a:t>(Reference for attendees—skip during pres.) </a:t>
            </a:r>
            <a:endParaRPr dirty="0"/>
          </a:p>
        </p:txBody>
      </p:sp>
      <p:sp>
        <p:nvSpPr>
          <p:cNvPr id="264" name="Google Shape;264;g5ba9c5bf8b_2_2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ba9c5bf8b_2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g5ba9c5bf8b_2_2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dirty="0"/>
              <a:t>(Reference for attendees—skip during pres.) </a:t>
            </a:r>
            <a:endParaRPr dirty="0"/>
          </a:p>
          <a:p>
            <a:pPr marL="0" lvl="0" indent="0" algn="l" rtl="0">
              <a:spcBef>
                <a:spcPts val="0"/>
              </a:spcBef>
              <a:spcAft>
                <a:spcPts val="0"/>
              </a:spcAft>
              <a:buNone/>
            </a:pPr>
            <a:endParaRPr dirty="0"/>
          </a:p>
        </p:txBody>
      </p:sp>
      <p:sp>
        <p:nvSpPr>
          <p:cNvPr id="271" name="Google Shape;271;g5ba9c5bf8b_2_2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5ba9c5bf8b_2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g5ba9c5bf8b_2_2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dirty="0"/>
              <a:t>(Reference for attendees—skip during pres.) </a:t>
            </a:r>
            <a:endParaRPr dirty="0"/>
          </a:p>
          <a:p>
            <a:pPr marL="0" lvl="0" indent="0" algn="l" rtl="0">
              <a:spcBef>
                <a:spcPts val="0"/>
              </a:spcBef>
              <a:spcAft>
                <a:spcPts val="0"/>
              </a:spcAft>
              <a:buNone/>
            </a:pPr>
            <a:endParaRPr dirty="0"/>
          </a:p>
        </p:txBody>
      </p:sp>
      <p:sp>
        <p:nvSpPr>
          <p:cNvPr id="278" name="Google Shape;278;g5ba9c5bf8b_2_2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5cfcbaa453_4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5cfcbaa453_4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 dirty="0">
                <a:solidFill>
                  <a:schemeClr val="dk1"/>
                </a:solidFill>
              </a:rPr>
              <a:t>(Reference for attendees—skip during pres.)</a:t>
            </a:r>
            <a:endParaRPr dirty="0">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5ba9c5bf8b_2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g5ba9c5bf8b_2_2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dirty="0"/>
              <a:t>(Reference for attendees—skip during pres.) </a:t>
            </a:r>
            <a:endParaRPr dirty="0"/>
          </a:p>
          <a:p>
            <a:pPr marL="0" lvl="0" indent="0" algn="l" rtl="0">
              <a:spcBef>
                <a:spcPts val="0"/>
              </a:spcBef>
              <a:spcAft>
                <a:spcPts val="0"/>
              </a:spcAft>
              <a:buNone/>
            </a:pPr>
            <a:endParaRPr dirty="0"/>
          </a:p>
        </p:txBody>
      </p:sp>
      <p:sp>
        <p:nvSpPr>
          <p:cNvPr id="291" name="Google Shape;291;g5ba9c5bf8b_2_2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5ba9c5bf8b_2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g5ba9c5bf8b_2_2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dirty="0"/>
              <a:t>(Reference for attendees—skip during pres.) </a:t>
            </a:r>
            <a:endParaRPr dirty="0"/>
          </a:p>
          <a:p>
            <a:pPr marL="0" lvl="0" indent="0" algn="l" rtl="0">
              <a:spcBef>
                <a:spcPts val="0"/>
              </a:spcBef>
              <a:spcAft>
                <a:spcPts val="0"/>
              </a:spcAft>
              <a:buNone/>
            </a:pPr>
            <a:endParaRPr dirty="0"/>
          </a:p>
        </p:txBody>
      </p:sp>
      <p:sp>
        <p:nvSpPr>
          <p:cNvPr id="298" name="Google Shape;298;g5ba9c5bf8b_2_2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5ba9c5bf8b_2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g5ba9c5bf8b_2_2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dirty="0"/>
              <a:t>(Reference for attendees—skip during pres.) </a:t>
            </a:r>
            <a:endParaRPr dirty="0"/>
          </a:p>
          <a:p>
            <a:pPr marL="0" lvl="0" indent="0" algn="l" rtl="0">
              <a:spcBef>
                <a:spcPts val="0"/>
              </a:spcBef>
              <a:spcAft>
                <a:spcPts val="0"/>
              </a:spcAft>
              <a:buNone/>
            </a:pPr>
            <a:endParaRPr dirty="0"/>
          </a:p>
        </p:txBody>
      </p:sp>
      <p:sp>
        <p:nvSpPr>
          <p:cNvPr id="305" name="Google Shape;305;g5ba9c5bf8b_2_25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5ba9c5bf8b_2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endParaRPr dirty="0"/>
          </a:p>
        </p:txBody>
      </p:sp>
      <p:sp>
        <p:nvSpPr>
          <p:cNvPr id="311" name="Google Shape;311;g5ba9c5bf8b_2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5d0ca7d3c9_2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17" name="Google Shape;317;g5d0ca7d3c9_2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5ba9c5bf8b_2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7" name="Google Shape;157;g5ba9c5bf8b_2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5d0ca7d3c9_2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322" name="Google Shape;322;g5d0ca7d3c9_2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5d0ca7d3c9_2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328" name="Google Shape;328;g5d0ca7d3c9_2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5d0ca7d3c9_2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334" name="Google Shape;334;g5d0ca7d3c9_2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5d0ca7d3c9_2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340" name="Google Shape;340;g5d0ca7d3c9_2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5d0ca7d3c9_2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46" name="Google Shape;346;g5d0ca7d3c9_2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5ba9c5bf8b_2_3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2" name="Google Shape;352;g5ba9c5bf8b_2_3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5ba9c5bf8b_2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g5ba9c5bf8b_2_1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200" dirty="0">
                <a:solidFill>
                  <a:schemeClr val="dk1"/>
                </a:solidFill>
                <a:highlight>
                  <a:srgbClr val="FFFFFF"/>
                </a:highlight>
                <a:latin typeface="Calibri"/>
                <a:ea typeface="Calibri"/>
                <a:cs typeface="Calibri"/>
                <a:sym typeface="Calibri"/>
              </a:rPr>
              <a:t>Draft is public in the </a:t>
            </a:r>
            <a:r>
              <a:rPr lang="en" sz="1200" u="sng" dirty="0">
                <a:solidFill>
                  <a:schemeClr val="hlink"/>
                </a:solidFill>
                <a:highlight>
                  <a:srgbClr val="FFFFFF"/>
                </a:highlight>
                <a:latin typeface="Calibri"/>
                <a:ea typeface="Calibri"/>
                <a:cs typeface="Calibri"/>
                <a:sym typeface="Calibri"/>
                <a:hlinkClick r:id="rId3"/>
              </a:rPr>
              <a:t>ASCCC Executive Committee Agenda_ June meeting</a:t>
            </a:r>
            <a:endParaRPr dirty="0"/>
          </a:p>
        </p:txBody>
      </p:sp>
      <p:sp>
        <p:nvSpPr>
          <p:cNvPr id="163" name="Google Shape;163;g5ba9c5bf8b_2_10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5ba9c5bf8b_2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9" name="Google Shape;169;g5ba9c5bf8b_2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5ba9c5bf8b_2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5" name="Google Shape;175;g5ba9c5bf8b_2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5ba9c5bf8b_2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CARRIE</a:t>
            </a:r>
            <a:endParaRPr/>
          </a:p>
        </p:txBody>
      </p:sp>
      <p:sp>
        <p:nvSpPr>
          <p:cNvPr id="181" name="Google Shape;181;g5ba9c5bf8b_2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5d0ca7d3c9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7" name="Google Shape;187;g5d0ca7d3c9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5ba9c5bf8b_2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92" name="Google Shape;192;g5ba9c5bf8b_2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8"/>
        <p:cNvGrpSpPr/>
        <p:nvPr/>
      </p:nvGrpSpPr>
      <p:grpSpPr>
        <a:xfrm>
          <a:off x="0" y="0"/>
          <a:ext cx="0" cy="0"/>
          <a:chOff x="0" y="0"/>
          <a:chExt cx="0" cy="0"/>
        </a:xfrm>
      </p:grpSpPr>
      <p:sp>
        <p:nvSpPr>
          <p:cNvPr id="59" name="Google Shape;59;p14"/>
          <p:cNvSpPr txBox="1">
            <a:spLocks noGrp="1"/>
          </p:cNvSpPr>
          <p:nvPr>
            <p:ph type="ctrTitle"/>
          </p:nvPr>
        </p:nvSpPr>
        <p:spPr>
          <a:xfrm>
            <a:off x="685800" y="1028700"/>
            <a:ext cx="7848600" cy="1445419"/>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5400"/>
              <a:buFont typeface="Arial"/>
              <a:buNone/>
              <a:defRPr sz="54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4"/>
          <p:cNvSpPr txBox="1">
            <a:spLocks noGrp="1"/>
          </p:cNvSpPr>
          <p:nvPr>
            <p:ph type="subTitle" idx="1"/>
          </p:nvPr>
        </p:nvSpPr>
        <p:spPr>
          <a:xfrm>
            <a:off x="685800" y="2628900"/>
            <a:ext cx="6400800" cy="1314450"/>
          </a:xfrm>
          <a:prstGeom prst="rect">
            <a:avLst/>
          </a:prstGeom>
          <a:noFill/>
          <a:ln>
            <a:noFill/>
          </a:ln>
        </p:spPr>
        <p:txBody>
          <a:bodyPr spcFirstLastPara="1" wrap="square" lIns="91425" tIns="45700" rIns="91425" bIns="45700" anchor="t" anchorCtr="0">
            <a:noAutofit/>
          </a:bodyPr>
          <a:lstStyle>
            <a:lvl1pPr lvl="0" algn="l">
              <a:spcBef>
                <a:spcPts val="480"/>
              </a:spcBef>
              <a:spcAft>
                <a:spcPts val="0"/>
              </a:spcAft>
              <a:buSzPts val="2040"/>
              <a:buNone/>
              <a:defRPr>
                <a:solidFill>
                  <a:srgbClr val="3F3F3F"/>
                </a:solidFill>
              </a:defRPr>
            </a:lvl1pPr>
            <a:lvl2pPr lvl="1" algn="ctr">
              <a:spcBef>
                <a:spcPts val="400"/>
              </a:spcBef>
              <a:spcAft>
                <a:spcPts val="0"/>
              </a:spcAft>
              <a:buSzPts val="1700"/>
              <a:buNone/>
              <a:defRPr>
                <a:solidFill>
                  <a:srgbClr val="888888"/>
                </a:solidFill>
              </a:defRPr>
            </a:lvl2pPr>
            <a:lvl3pPr lvl="2" algn="ctr">
              <a:spcBef>
                <a:spcPts val="360"/>
              </a:spcBef>
              <a:spcAft>
                <a:spcPts val="0"/>
              </a:spcAft>
              <a:buSzPts val="1620"/>
              <a:buNone/>
              <a:defRPr>
                <a:solidFill>
                  <a:srgbClr val="888888"/>
                </a:solidFill>
              </a:defRPr>
            </a:lvl3pPr>
            <a:lvl4pPr lvl="3" algn="ctr">
              <a:spcBef>
                <a:spcPts val="320"/>
              </a:spcBef>
              <a:spcAft>
                <a:spcPts val="0"/>
              </a:spcAft>
              <a:buSzPts val="1600"/>
              <a:buNone/>
              <a:defRPr>
                <a:solidFill>
                  <a:srgbClr val="888888"/>
                </a:solidFill>
              </a:defRPr>
            </a:lvl4pPr>
            <a:lvl5pPr lvl="4" algn="ctr">
              <a:spcBef>
                <a:spcPts val="280"/>
              </a:spcBef>
              <a:spcAft>
                <a:spcPts val="0"/>
              </a:spcAft>
              <a:buSzPts val="1400"/>
              <a:buNone/>
              <a:defRPr>
                <a:solidFill>
                  <a:srgbClr val="888888"/>
                </a:solidFill>
              </a:defRPr>
            </a:lvl5pPr>
            <a:lvl6pPr lvl="5" algn="ctr">
              <a:spcBef>
                <a:spcPts val="260"/>
              </a:spcBef>
              <a:spcAft>
                <a:spcPts val="0"/>
              </a:spcAft>
              <a:buSzPts val="1300"/>
              <a:buNone/>
              <a:defRPr>
                <a:solidFill>
                  <a:srgbClr val="888888"/>
                </a:solidFill>
              </a:defRPr>
            </a:lvl6pPr>
            <a:lvl7pPr lvl="6" algn="ctr">
              <a:spcBef>
                <a:spcPts val="260"/>
              </a:spcBef>
              <a:spcAft>
                <a:spcPts val="0"/>
              </a:spcAft>
              <a:buSzPts val="1300"/>
              <a:buNone/>
              <a:defRPr>
                <a:solidFill>
                  <a:srgbClr val="888888"/>
                </a:solidFill>
              </a:defRPr>
            </a:lvl7pPr>
            <a:lvl8pPr lvl="7" algn="ctr">
              <a:spcBef>
                <a:spcPts val="260"/>
              </a:spcBef>
              <a:spcAft>
                <a:spcPts val="0"/>
              </a:spcAft>
              <a:buSzPts val="1300"/>
              <a:buNone/>
              <a:defRPr>
                <a:solidFill>
                  <a:srgbClr val="888888"/>
                </a:solidFill>
              </a:defRPr>
            </a:lvl8pPr>
            <a:lvl9pPr lvl="8" algn="ctr">
              <a:spcBef>
                <a:spcPts val="260"/>
              </a:spcBef>
              <a:spcAft>
                <a:spcPts val="0"/>
              </a:spcAft>
              <a:buSzPts val="1300"/>
              <a:buNone/>
              <a:defRPr>
                <a:solidFill>
                  <a:srgbClr val="888888"/>
                </a:solidFill>
              </a:defRPr>
            </a:lvl9pPr>
          </a:lstStyle>
          <a:p>
            <a:endParaRPr/>
          </a:p>
        </p:txBody>
      </p:sp>
      <p:cxnSp>
        <p:nvCxnSpPr>
          <p:cNvPr id="64" name="Google Shape;64;p14"/>
          <p:cNvCxnSpPr/>
          <p:nvPr/>
        </p:nvCxnSpPr>
        <p:spPr>
          <a:xfrm>
            <a:off x="685800" y="2548890"/>
            <a:ext cx="7848600" cy="1191"/>
          </a:xfrm>
          <a:prstGeom prst="straightConnector1">
            <a:avLst/>
          </a:prstGeom>
          <a:noFill/>
          <a:ln w="19050" cap="flat" cmpd="sng">
            <a:solidFill>
              <a:schemeClr val="dk2"/>
            </a:solidFill>
            <a:prstDash val="solid"/>
            <a:round/>
            <a:headEnd type="none" w="sm" len="sm"/>
            <a:tailEnd type="none" w="sm" len="sm"/>
          </a:ln>
        </p:spPr>
      </p:cxnSp>
      <p:sp>
        <p:nvSpPr>
          <p:cNvPr id="9" name="Google Shape;74;p16"/>
          <p:cNvSpPr txBox="1">
            <a:spLocks/>
          </p:cNvSpPr>
          <p:nvPr userDrawn="1"/>
        </p:nvSpPr>
        <p:spPr>
          <a:xfrm>
            <a:off x="7620000" y="13716"/>
            <a:ext cx="1066800" cy="24688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1400" b="1" i="0" u="none" strike="noStrike" cap="none">
                <a:solidFill>
                  <a:srgbClr val="FFFFFF"/>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1" i="0" u="none" strike="noStrike" cap="none">
                <a:solidFill>
                  <a:srgbClr val="FFFFFF"/>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1" i="0" u="none" strike="noStrike" cap="none">
                <a:solidFill>
                  <a:srgbClr val="FFFFFF"/>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1" i="0" u="none" strike="noStrike" cap="none">
                <a:solidFill>
                  <a:srgbClr val="FFFFFF"/>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1" i="0" u="none" strike="noStrike" cap="none">
                <a:solidFill>
                  <a:srgbClr val="FFFFFF"/>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1" i="0" u="none" strike="noStrike" cap="none">
                <a:solidFill>
                  <a:srgbClr val="FFFFFF"/>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1" i="0" u="none" strike="noStrike" cap="none">
                <a:solidFill>
                  <a:srgbClr val="FFFFFF"/>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1" i="0" u="none" strike="noStrike" cap="none">
                <a:solidFill>
                  <a:srgbClr val="FFFFFF"/>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1" i="0" u="none" strike="noStrike" cap="none">
                <a:solidFill>
                  <a:srgbClr val="FFFFFF"/>
                </a:solidFill>
                <a:latin typeface="Arial"/>
                <a:ea typeface="Arial"/>
                <a:cs typeface="Arial"/>
                <a:sym typeface="Arial"/>
              </a:defRPr>
            </a:lvl9pPr>
          </a:lstStyle>
          <a:p>
            <a:fld id="{00000000-1234-1234-1234-123412341234}" type="slidenum">
              <a:rPr lang="en" smtClean="0"/>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6"/>
        <p:cNvGrpSpPr/>
        <p:nvPr/>
      </p:nvGrpSpPr>
      <p:grpSpPr>
        <a:xfrm>
          <a:off x="0" y="0"/>
          <a:ext cx="0" cy="0"/>
          <a:chOff x="0" y="0"/>
          <a:chExt cx="0" cy="0"/>
        </a:xfrm>
      </p:grpSpPr>
      <p:sp>
        <p:nvSpPr>
          <p:cNvPr id="117" name="Google Shape;117;p23"/>
          <p:cNvSpPr txBox="1">
            <a:spLocks noGrp="1"/>
          </p:cNvSpPr>
          <p:nvPr>
            <p:ph type="title"/>
          </p:nvPr>
        </p:nvSpPr>
        <p:spPr>
          <a:xfrm>
            <a:off x="457200" y="594360"/>
            <a:ext cx="2142680" cy="94869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2400"/>
              <a:buFont typeface="Arial"/>
              <a:buNone/>
              <a:defRPr sz="24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23"/>
          <p:cNvSpPr>
            <a:spLocks noGrp="1"/>
          </p:cNvSpPr>
          <p:nvPr>
            <p:ph type="pic" idx="2"/>
          </p:nvPr>
        </p:nvSpPr>
        <p:spPr>
          <a:xfrm>
            <a:off x="2858610" y="628651"/>
            <a:ext cx="5904390" cy="4125342"/>
          </a:xfrm>
          <a:prstGeom prst="rect">
            <a:avLst/>
          </a:prstGeom>
          <a:solidFill>
            <a:schemeClr val="lt2"/>
          </a:solidFill>
          <a:ln w="76200" cap="flat" cmpd="sng">
            <a:solidFill>
              <a:srgbClr val="FFFFFF"/>
            </a:solidFill>
            <a:prstDash val="solid"/>
            <a:miter lim="800000"/>
            <a:headEnd type="none" w="sm" len="sm"/>
            <a:tailEnd type="none" w="sm" len="sm"/>
          </a:ln>
          <a:effectLst>
            <a:outerShdw blurRad="50800" dist="12700" dir="5400000" algn="t" rotWithShape="0">
              <a:srgbClr val="000000">
                <a:alpha val="58823"/>
              </a:srgbClr>
            </a:outerShdw>
          </a:effectLst>
        </p:spPr>
        <p:txBody>
          <a:bodyPr spcFirstLastPara="1" wrap="square" lIns="91425" tIns="45700" rIns="91425" bIns="45700" anchor="t" anchorCtr="0">
            <a:noAutofit/>
          </a:bodyPr>
          <a:lstStyle>
            <a:lvl1pPr marR="0" lvl="0" algn="l" rtl="0">
              <a:spcBef>
                <a:spcPts val="640"/>
              </a:spcBef>
              <a:spcAft>
                <a:spcPts val="0"/>
              </a:spcAft>
              <a:buClr>
                <a:schemeClr val="accent1"/>
              </a:buClr>
              <a:buSzPts val="272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accent1"/>
              </a:buClr>
              <a:buSzPts val="238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accent1"/>
              </a:buClr>
              <a:buSzPts val="216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19" name="Google Shape;119;p23"/>
          <p:cNvSpPr txBox="1">
            <a:spLocks noGrp="1"/>
          </p:cNvSpPr>
          <p:nvPr>
            <p:ph type="body" idx="1"/>
          </p:nvPr>
        </p:nvSpPr>
        <p:spPr>
          <a:xfrm>
            <a:off x="457200" y="1600200"/>
            <a:ext cx="2139696" cy="318211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19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9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122" name="Google Shape;122;p23"/>
          <p:cNvSpPr txBox="1">
            <a:spLocks noGrp="1"/>
          </p:cNvSpPr>
          <p:nvPr>
            <p:ph type="sldNum" idx="12"/>
          </p:nvPr>
        </p:nvSpPr>
        <p:spPr>
          <a:xfrm>
            <a:off x="7620000" y="13716"/>
            <a:ext cx="1066800" cy="246888"/>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3"/>
        <p:cNvGrpSpPr/>
        <p:nvPr/>
      </p:nvGrpSpPr>
      <p:grpSpPr>
        <a:xfrm>
          <a:off x="0" y="0"/>
          <a:ext cx="0" cy="0"/>
          <a:chOff x="0" y="0"/>
          <a:chExt cx="0" cy="0"/>
        </a:xfrm>
      </p:grpSpPr>
      <p:sp>
        <p:nvSpPr>
          <p:cNvPr id="124" name="Google Shape;124;p24"/>
          <p:cNvSpPr txBox="1">
            <a:spLocks noGrp="1"/>
          </p:cNvSpPr>
          <p:nvPr>
            <p:ph type="title"/>
          </p:nvPr>
        </p:nvSpPr>
        <p:spPr>
          <a:xfrm>
            <a:off x="457200" y="400050"/>
            <a:ext cx="8229600" cy="7429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24"/>
          <p:cNvSpPr txBox="1">
            <a:spLocks noGrp="1"/>
          </p:cNvSpPr>
          <p:nvPr>
            <p:ph type="body" idx="1"/>
          </p:nvPr>
        </p:nvSpPr>
        <p:spPr>
          <a:xfrm rot="5400000">
            <a:off x="2743200" y="-1085850"/>
            <a:ext cx="3657600" cy="8229600"/>
          </a:xfrm>
          <a:prstGeom prst="rect">
            <a:avLst/>
          </a:prstGeom>
          <a:noFill/>
          <a:ln>
            <a:noFill/>
          </a:ln>
        </p:spPr>
        <p:txBody>
          <a:bodyPr spcFirstLastPara="1" wrap="square" lIns="91425" tIns="45700" rIns="91425" bIns="45700" anchor="t" anchorCtr="0">
            <a:noAutofit/>
          </a:bodyPr>
          <a:lstStyle>
            <a:lvl1pPr marL="457200" lvl="0" indent="-325755" algn="l">
              <a:spcBef>
                <a:spcPts val="360"/>
              </a:spcBef>
              <a:spcAft>
                <a:spcPts val="0"/>
              </a:spcAft>
              <a:buSzPts val="1530"/>
              <a:buChar char="•"/>
              <a:defRPr/>
            </a:lvl1pPr>
            <a:lvl2pPr marL="914400" lvl="1" indent="-325755" algn="l">
              <a:spcBef>
                <a:spcPts val="360"/>
              </a:spcBef>
              <a:spcAft>
                <a:spcPts val="0"/>
              </a:spcAft>
              <a:buSzPts val="153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28" name="Google Shape;128;p24"/>
          <p:cNvSpPr txBox="1">
            <a:spLocks noGrp="1"/>
          </p:cNvSpPr>
          <p:nvPr>
            <p:ph type="sldNum" idx="12"/>
          </p:nvPr>
        </p:nvSpPr>
        <p:spPr>
          <a:xfrm>
            <a:off x="7620000" y="13716"/>
            <a:ext cx="1066800" cy="246888"/>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9"/>
        <p:cNvGrpSpPr/>
        <p:nvPr/>
      </p:nvGrpSpPr>
      <p:grpSpPr>
        <a:xfrm>
          <a:off x="0" y="0"/>
          <a:ext cx="0" cy="0"/>
          <a:chOff x="0" y="0"/>
          <a:chExt cx="0" cy="0"/>
        </a:xfrm>
      </p:grpSpPr>
      <p:sp>
        <p:nvSpPr>
          <p:cNvPr id="130" name="Google Shape;130;p25"/>
          <p:cNvSpPr txBox="1">
            <a:spLocks noGrp="1"/>
          </p:cNvSpPr>
          <p:nvPr>
            <p:ph type="title"/>
          </p:nvPr>
        </p:nvSpPr>
        <p:spPr>
          <a:xfrm rot="5400000">
            <a:off x="5457825" y="1628775"/>
            <a:ext cx="4400550" cy="20574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25"/>
          <p:cNvSpPr txBox="1">
            <a:spLocks noGrp="1"/>
          </p:cNvSpPr>
          <p:nvPr>
            <p:ph type="body" idx="1"/>
          </p:nvPr>
        </p:nvSpPr>
        <p:spPr>
          <a:xfrm rot="5400000">
            <a:off x="1266825" y="-352425"/>
            <a:ext cx="4400550" cy="6019800"/>
          </a:xfrm>
          <a:prstGeom prst="rect">
            <a:avLst/>
          </a:prstGeom>
          <a:noFill/>
          <a:ln>
            <a:noFill/>
          </a:ln>
        </p:spPr>
        <p:txBody>
          <a:bodyPr spcFirstLastPara="1" wrap="square" lIns="91425" tIns="45700" rIns="91425" bIns="45700" anchor="t" anchorCtr="0">
            <a:noAutofit/>
          </a:bodyPr>
          <a:lstStyle>
            <a:lvl1pPr marL="457200" lvl="0" indent="-325755" algn="l">
              <a:spcBef>
                <a:spcPts val="360"/>
              </a:spcBef>
              <a:spcAft>
                <a:spcPts val="0"/>
              </a:spcAft>
              <a:buSzPts val="1530"/>
              <a:buChar char="•"/>
              <a:defRPr/>
            </a:lvl1pPr>
            <a:lvl2pPr marL="914400" lvl="1" indent="-325755" algn="l">
              <a:spcBef>
                <a:spcPts val="360"/>
              </a:spcBef>
              <a:spcAft>
                <a:spcPts val="0"/>
              </a:spcAft>
              <a:buSzPts val="153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34" name="Google Shape;134;p25"/>
          <p:cNvSpPr txBox="1">
            <a:spLocks noGrp="1"/>
          </p:cNvSpPr>
          <p:nvPr>
            <p:ph type="sldNum" idx="12"/>
          </p:nvPr>
        </p:nvSpPr>
        <p:spPr>
          <a:xfrm>
            <a:off x="7620000" y="13716"/>
            <a:ext cx="1066800" cy="246888"/>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spcBef>
                <a:spcPts val="0"/>
              </a:spcBef>
              <a:spcAft>
                <a:spcPts val="0"/>
              </a:spcAft>
              <a:buClr>
                <a:schemeClr val="dk2"/>
              </a:buClr>
              <a:buSzPts val="2800"/>
              <a:buFont typeface="Arial"/>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7" name="Google Shape;67;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spcBef>
                <a:spcPts val="0"/>
              </a:spcBef>
              <a:spcAft>
                <a:spcPts val="0"/>
              </a:spcAft>
              <a:buSzPts val="1800"/>
              <a:buChar char="●"/>
              <a:defRPr/>
            </a:lvl1pPr>
            <a:lvl2pPr marL="914400" lvl="1" indent="-317500" algn="l">
              <a:spcBef>
                <a:spcPts val="1600"/>
              </a:spcBef>
              <a:spcAft>
                <a:spcPts val="0"/>
              </a:spcAft>
              <a:buSzPts val="1400"/>
              <a:buChar char="○"/>
              <a:defRPr/>
            </a:lvl2pPr>
            <a:lvl3pPr marL="1371600" lvl="2" indent="-317500" algn="l">
              <a:spcBef>
                <a:spcPts val="1600"/>
              </a:spcBef>
              <a:spcAft>
                <a:spcPts val="0"/>
              </a:spcAft>
              <a:buSzPts val="1400"/>
              <a:buChar char="■"/>
              <a:defRPr/>
            </a:lvl3pPr>
            <a:lvl4pPr marL="1828800" lvl="3" indent="-317500" algn="l">
              <a:spcBef>
                <a:spcPts val="1600"/>
              </a:spcBef>
              <a:spcAft>
                <a:spcPts val="0"/>
              </a:spcAft>
              <a:buSzPts val="1400"/>
              <a:buChar char="●"/>
              <a:defRPr/>
            </a:lvl4pPr>
            <a:lvl5pPr marL="2286000" lvl="4" indent="-317500" algn="l">
              <a:spcBef>
                <a:spcPts val="1600"/>
              </a:spcBef>
              <a:spcAft>
                <a:spcPts val="0"/>
              </a:spcAft>
              <a:buSzPts val="1400"/>
              <a:buChar char="○"/>
              <a:defRPr/>
            </a:lvl5pPr>
            <a:lvl6pPr marL="2743200" lvl="5" indent="-317500" algn="l">
              <a:spcBef>
                <a:spcPts val="1600"/>
              </a:spcBef>
              <a:spcAft>
                <a:spcPts val="0"/>
              </a:spcAft>
              <a:buSzPts val="1400"/>
              <a:buChar char="■"/>
              <a:defRPr/>
            </a:lvl6pPr>
            <a:lvl7pPr marL="3200400" lvl="6" indent="-317500" algn="l">
              <a:spcBef>
                <a:spcPts val="1600"/>
              </a:spcBef>
              <a:spcAft>
                <a:spcPts val="0"/>
              </a:spcAft>
              <a:buSzPts val="1400"/>
              <a:buChar char="●"/>
              <a:defRPr/>
            </a:lvl7pPr>
            <a:lvl8pPr marL="3657600" lvl="7" indent="-317500" algn="l">
              <a:spcBef>
                <a:spcPts val="1600"/>
              </a:spcBef>
              <a:spcAft>
                <a:spcPts val="0"/>
              </a:spcAft>
              <a:buSzPts val="1400"/>
              <a:buChar char="○"/>
              <a:defRPr/>
            </a:lvl8pPr>
            <a:lvl9pPr marL="4114800" lvl="8" indent="-317500" algn="l">
              <a:spcBef>
                <a:spcPts val="1600"/>
              </a:spcBef>
              <a:spcAft>
                <a:spcPts val="1600"/>
              </a:spcAft>
              <a:buSzPts val="1400"/>
              <a:buChar char="■"/>
              <a:defRPr/>
            </a:lvl9pPr>
          </a:lstStyle>
          <a:p>
            <a:endParaRPr/>
          </a:p>
        </p:txBody>
      </p:sp>
      <p:sp>
        <p:nvSpPr>
          <p:cNvPr id="68" name="Google Shape;68;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buClr>
                <a:srgbClr val="FFFFFF"/>
              </a:buClr>
              <a:buSzPts val="1400"/>
              <a:buFont typeface="Arial"/>
              <a:buNone/>
              <a:defRPr sz="1400" b="1" i="0" u="none" strike="noStrike" cap="none">
                <a:solidFill>
                  <a:srgbClr val="FFFFFF"/>
                </a:solidFill>
                <a:latin typeface="Arial"/>
                <a:ea typeface="Arial"/>
                <a:cs typeface="Arial"/>
                <a:sym typeface="Arial"/>
              </a:defRPr>
            </a:lvl1pPr>
            <a:lvl2pPr marL="0" marR="0" lvl="1" indent="0" algn="r">
              <a:buClr>
                <a:srgbClr val="FFFFFF"/>
              </a:buClr>
              <a:buSzPts val="1400"/>
              <a:buFont typeface="Arial"/>
              <a:buNone/>
              <a:defRPr sz="1400" b="1" i="0" u="none" strike="noStrike" cap="none">
                <a:solidFill>
                  <a:srgbClr val="FFFFFF"/>
                </a:solidFill>
                <a:latin typeface="Arial"/>
                <a:ea typeface="Arial"/>
                <a:cs typeface="Arial"/>
                <a:sym typeface="Arial"/>
              </a:defRPr>
            </a:lvl2pPr>
            <a:lvl3pPr marL="0" marR="0" lvl="2" indent="0" algn="r">
              <a:buClr>
                <a:srgbClr val="FFFFFF"/>
              </a:buClr>
              <a:buSzPts val="1400"/>
              <a:buFont typeface="Arial"/>
              <a:buNone/>
              <a:defRPr sz="1400" b="1" i="0" u="none" strike="noStrike" cap="none">
                <a:solidFill>
                  <a:srgbClr val="FFFFFF"/>
                </a:solidFill>
                <a:latin typeface="Arial"/>
                <a:ea typeface="Arial"/>
                <a:cs typeface="Arial"/>
                <a:sym typeface="Arial"/>
              </a:defRPr>
            </a:lvl3pPr>
            <a:lvl4pPr marL="0" marR="0" lvl="3" indent="0" algn="r">
              <a:buClr>
                <a:srgbClr val="FFFFFF"/>
              </a:buClr>
              <a:buSzPts val="1400"/>
              <a:buFont typeface="Arial"/>
              <a:buNone/>
              <a:defRPr sz="1400" b="1" i="0" u="none" strike="noStrike" cap="none">
                <a:solidFill>
                  <a:srgbClr val="FFFFFF"/>
                </a:solidFill>
                <a:latin typeface="Arial"/>
                <a:ea typeface="Arial"/>
                <a:cs typeface="Arial"/>
                <a:sym typeface="Arial"/>
              </a:defRPr>
            </a:lvl4pPr>
            <a:lvl5pPr marL="0" marR="0" lvl="4" indent="0" algn="r">
              <a:buClr>
                <a:srgbClr val="FFFFFF"/>
              </a:buClr>
              <a:buSzPts val="1400"/>
              <a:buFont typeface="Arial"/>
              <a:buNone/>
              <a:defRPr sz="1400" b="1" i="0" u="none" strike="noStrike" cap="none">
                <a:solidFill>
                  <a:srgbClr val="FFFFFF"/>
                </a:solidFill>
                <a:latin typeface="Arial"/>
                <a:ea typeface="Arial"/>
                <a:cs typeface="Arial"/>
                <a:sym typeface="Arial"/>
              </a:defRPr>
            </a:lvl5pPr>
            <a:lvl6pPr marL="0" marR="0" lvl="5" indent="0" algn="r">
              <a:buClr>
                <a:srgbClr val="FFFFFF"/>
              </a:buClr>
              <a:buSzPts val="1400"/>
              <a:buFont typeface="Arial"/>
              <a:buNone/>
              <a:defRPr sz="1400" b="1" i="0" u="none" strike="noStrike" cap="none">
                <a:solidFill>
                  <a:srgbClr val="FFFFFF"/>
                </a:solidFill>
                <a:latin typeface="Arial"/>
                <a:ea typeface="Arial"/>
                <a:cs typeface="Arial"/>
                <a:sym typeface="Arial"/>
              </a:defRPr>
            </a:lvl6pPr>
            <a:lvl7pPr marL="0" marR="0" lvl="6" indent="0" algn="r">
              <a:buClr>
                <a:srgbClr val="FFFFFF"/>
              </a:buClr>
              <a:buSzPts val="1400"/>
              <a:buFont typeface="Arial"/>
              <a:buNone/>
              <a:defRPr sz="1400" b="1" i="0" u="none" strike="noStrike" cap="none">
                <a:solidFill>
                  <a:srgbClr val="FFFFFF"/>
                </a:solidFill>
                <a:latin typeface="Arial"/>
                <a:ea typeface="Arial"/>
                <a:cs typeface="Arial"/>
                <a:sym typeface="Arial"/>
              </a:defRPr>
            </a:lvl7pPr>
            <a:lvl8pPr marL="0" marR="0" lvl="7" indent="0" algn="r">
              <a:buClr>
                <a:srgbClr val="FFFFFF"/>
              </a:buClr>
              <a:buSzPts val="1400"/>
              <a:buFont typeface="Arial"/>
              <a:buNone/>
              <a:defRPr sz="1400" b="1" i="0" u="none" strike="noStrike" cap="none">
                <a:solidFill>
                  <a:srgbClr val="FFFFFF"/>
                </a:solidFill>
                <a:latin typeface="Arial"/>
                <a:ea typeface="Arial"/>
                <a:cs typeface="Arial"/>
                <a:sym typeface="Arial"/>
              </a:defRPr>
            </a:lvl8pPr>
            <a:lvl9pPr marL="0" marR="0" lvl="8" indent="0" algn="r">
              <a:buClr>
                <a:srgbClr val="FFFFFF"/>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 name="Google Shape;74;p16"/>
          <p:cNvSpPr txBox="1">
            <a:spLocks/>
          </p:cNvSpPr>
          <p:nvPr userDrawn="1"/>
        </p:nvSpPr>
        <p:spPr>
          <a:xfrm>
            <a:off x="7620000" y="13716"/>
            <a:ext cx="1066800" cy="24688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1400" b="1" i="0" u="none" strike="noStrike" cap="none">
                <a:solidFill>
                  <a:srgbClr val="FFFFFF"/>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1" i="0" u="none" strike="noStrike" cap="none">
                <a:solidFill>
                  <a:srgbClr val="FFFFFF"/>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1" i="0" u="none" strike="noStrike" cap="none">
                <a:solidFill>
                  <a:srgbClr val="FFFFFF"/>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1" i="0" u="none" strike="noStrike" cap="none">
                <a:solidFill>
                  <a:srgbClr val="FFFFFF"/>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1" i="0" u="none" strike="noStrike" cap="none">
                <a:solidFill>
                  <a:srgbClr val="FFFFFF"/>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1" i="0" u="none" strike="noStrike" cap="none">
                <a:solidFill>
                  <a:srgbClr val="FFFFFF"/>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1" i="0" u="none" strike="noStrike" cap="none">
                <a:solidFill>
                  <a:srgbClr val="FFFFFF"/>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1" i="0" u="none" strike="noStrike" cap="none">
                <a:solidFill>
                  <a:srgbClr val="FFFFFF"/>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1" i="0" u="none" strike="noStrike" cap="none">
                <a:solidFill>
                  <a:srgbClr val="FFFFFF"/>
                </a:solidFill>
                <a:latin typeface="Arial"/>
                <a:ea typeface="Arial"/>
                <a:cs typeface="Arial"/>
                <a:sym typeface="Arial"/>
              </a:defRPr>
            </a:lvl9pPr>
          </a:lstStyle>
          <a:p>
            <a:fld id="{00000000-1234-1234-1234-123412341234}" type="slidenum">
              <a:rPr lang="en" smtClean="0"/>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457200" y="400050"/>
            <a:ext cx="8229600" cy="7429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6"/>
          <p:cNvSpPr txBox="1">
            <a:spLocks noGrp="1"/>
          </p:cNvSpPr>
          <p:nvPr>
            <p:ph type="body" idx="1"/>
          </p:nvPr>
        </p:nvSpPr>
        <p:spPr>
          <a:xfrm>
            <a:off x="457200" y="1200150"/>
            <a:ext cx="8229600" cy="3657600"/>
          </a:xfrm>
          <a:prstGeom prst="rect">
            <a:avLst/>
          </a:prstGeom>
          <a:noFill/>
          <a:ln>
            <a:noFill/>
          </a:ln>
        </p:spPr>
        <p:txBody>
          <a:bodyPr spcFirstLastPara="1" wrap="square" lIns="91425" tIns="45700" rIns="91425" bIns="45700" anchor="t" anchorCtr="0">
            <a:noAutofit/>
          </a:bodyPr>
          <a:lstStyle>
            <a:lvl1pPr marL="457200" lvl="0" indent="-325755" algn="l">
              <a:spcBef>
                <a:spcPts val="360"/>
              </a:spcBef>
              <a:spcAft>
                <a:spcPts val="0"/>
              </a:spcAft>
              <a:buSzPts val="1530"/>
              <a:buChar char="•"/>
              <a:defRPr/>
            </a:lvl1pPr>
            <a:lvl2pPr marL="914400" lvl="1" indent="-325755" algn="l">
              <a:spcBef>
                <a:spcPts val="360"/>
              </a:spcBef>
              <a:spcAft>
                <a:spcPts val="0"/>
              </a:spcAft>
              <a:buSzPts val="153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4" name="Google Shape;74;p16"/>
          <p:cNvSpPr txBox="1">
            <a:spLocks noGrp="1"/>
          </p:cNvSpPr>
          <p:nvPr>
            <p:ph type="sldNum" idx="12"/>
          </p:nvPr>
        </p:nvSpPr>
        <p:spPr>
          <a:xfrm>
            <a:off x="7620000" y="13716"/>
            <a:ext cx="1066800" cy="246888"/>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75"/>
        <p:cNvGrpSpPr/>
        <p:nvPr/>
      </p:nvGrpSpPr>
      <p:grpSpPr>
        <a:xfrm>
          <a:off x="0" y="0"/>
          <a:ext cx="0" cy="0"/>
          <a:chOff x="0" y="0"/>
          <a:chExt cx="0" cy="0"/>
        </a:xfrm>
      </p:grpSpPr>
      <p:sp>
        <p:nvSpPr>
          <p:cNvPr id="76" name="Google Shape;76;p17"/>
          <p:cNvSpPr txBox="1">
            <a:spLocks noGrp="1"/>
          </p:cNvSpPr>
          <p:nvPr>
            <p:ph type="title"/>
          </p:nvPr>
        </p:nvSpPr>
        <p:spPr>
          <a:xfrm>
            <a:off x="722313" y="1771650"/>
            <a:ext cx="7772400" cy="1650206"/>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4800"/>
              <a:buFont typeface="Arial"/>
              <a:buNone/>
              <a:defRPr sz="48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7"/>
          <p:cNvSpPr txBox="1">
            <a:spLocks noGrp="1"/>
          </p:cNvSpPr>
          <p:nvPr>
            <p:ph type="body" idx="1"/>
          </p:nvPr>
        </p:nvSpPr>
        <p:spPr>
          <a:xfrm>
            <a:off x="722313" y="3470148"/>
            <a:ext cx="7772400" cy="1125140"/>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SzPts val="2040"/>
              <a:buNone/>
              <a:defRPr sz="2400">
                <a:solidFill>
                  <a:schemeClr val="lt2"/>
                </a:solidFill>
              </a:defRPr>
            </a:lvl1pPr>
            <a:lvl2pPr marL="914400" lvl="1" indent="-228600" algn="l">
              <a:spcBef>
                <a:spcPts val="360"/>
              </a:spcBef>
              <a:spcAft>
                <a:spcPts val="0"/>
              </a:spcAft>
              <a:buSzPts val="1530"/>
              <a:buNone/>
              <a:defRPr sz="1800">
                <a:solidFill>
                  <a:schemeClr val="lt1"/>
                </a:solidFill>
              </a:defRPr>
            </a:lvl2pPr>
            <a:lvl3pPr marL="1371600" lvl="2" indent="-228600" algn="l">
              <a:spcBef>
                <a:spcPts val="320"/>
              </a:spcBef>
              <a:spcAft>
                <a:spcPts val="0"/>
              </a:spcAft>
              <a:buSzPts val="1440"/>
              <a:buNone/>
              <a:defRPr sz="1600">
                <a:solidFill>
                  <a:schemeClr val="lt1"/>
                </a:solidFill>
              </a:defRPr>
            </a:lvl3pPr>
            <a:lvl4pPr marL="1828800" lvl="3" indent="-228600" algn="l">
              <a:spcBef>
                <a:spcPts val="280"/>
              </a:spcBef>
              <a:spcAft>
                <a:spcPts val="0"/>
              </a:spcAft>
              <a:buSzPts val="1400"/>
              <a:buNone/>
              <a:defRPr sz="1400">
                <a:solidFill>
                  <a:schemeClr val="lt1"/>
                </a:solidFill>
              </a:defRPr>
            </a:lvl4pPr>
            <a:lvl5pPr marL="2286000" lvl="4" indent="-228600" algn="l">
              <a:spcBef>
                <a:spcPts val="280"/>
              </a:spcBef>
              <a:spcAft>
                <a:spcPts val="0"/>
              </a:spcAft>
              <a:buSzPts val="1400"/>
              <a:buNone/>
              <a:defRPr sz="1400">
                <a:solidFill>
                  <a:schemeClr val="lt1"/>
                </a:solidFill>
              </a:defRPr>
            </a:lvl5pPr>
            <a:lvl6pPr marL="2743200" lvl="5" indent="-228600" algn="l">
              <a:spcBef>
                <a:spcPts val="280"/>
              </a:spcBef>
              <a:spcAft>
                <a:spcPts val="0"/>
              </a:spcAft>
              <a:buSzPts val="1400"/>
              <a:buNone/>
              <a:defRPr sz="1400">
                <a:solidFill>
                  <a:schemeClr val="lt1"/>
                </a:solidFill>
              </a:defRPr>
            </a:lvl6pPr>
            <a:lvl7pPr marL="3200400" lvl="6" indent="-228600" algn="l">
              <a:spcBef>
                <a:spcPts val="280"/>
              </a:spcBef>
              <a:spcAft>
                <a:spcPts val="0"/>
              </a:spcAft>
              <a:buSzPts val="1400"/>
              <a:buNone/>
              <a:defRPr sz="1400">
                <a:solidFill>
                  <a:schemeClr val="lt1"/>
                </a:solidFill>
              </a:defRPr>
            </a:lvl7pPr>
            <a:lvl8pPr marL="3657600" lvl="7" indent="-228600" algn="l">
              <a:spcBef>
                <a:spcPts val="280"/>
              </a:spcBef>
              <a:spcAft>
                <a:spcPts val="0"/>
              </a:spcAft>
              <a:buSzPts val="1400"/>
              <a:buNone/>
              <a:defRPr sz="1400">
                <a:solidFill>
                  <a:schemeClr val="lt1"/>
                </a:solidFill>
              </a:defRPr>
            </a:lvl8pPr>
            <a:lvl9pPr marL="4114800" lvl="8" indent="-228600" algn="l">
              <a:spcBef>
                <a:spcPts val="280"/>
              </a:spcBef>
              <a:spcAft>
                <a:spcPts val="0"/>
              </a:spcAft>
              <a:buSzPts val="1400"/>
              <a:buNone/>
              <a:defRPr sz="1400">
                <a:solidFill>
                  <a:schemeClr val="lt1"/>
                </a:solidFill>
              </a:defRPr>
            </a:lvl9pPr>
          </a:lstStyle>
          <a:p>
            <a:endParaRPr/>
          </a:p>
        </p:txBody>
      </p:sp>
      <p:sp>
        <p:nvSpPr>
          <p:cNvPr id="80" name="Google Shape;80;p17"/>
          <p:cNvSpPr txBox="1">
            <a:spLocks noGrp="1"/>
          </p:cNvSpPr>
          <p:nvPr>
            <p:ph type="sldNum" idx="12"/>
          </p:nvPr>
        </p:nvSpPr>
        <p:spPr>
          <a:xfrm>
            <a:off x="7620000" y="13716"/>
            <a:ext cx="1066800" cy="246888"/>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cxnSp>
        <p:nvCxnSpPr>
          <p:cNvPr id="81" name="Google Shape;81;p17"/>
          <p:cNvCxnSpPr/>
          <p:nvPr/>
        </p:nvCxnSpPr>
        <p:spPr>
          <a:xfrm>
            <a:off x="731520" y="3449574"/>
            <a:ext cx="7848600" cy="1191"/>
          </a:xfrm>
          <a:prstGeom prst="straightConnector1">
            <a:avLst/>
          </a:prstGeom>
          <a:noFill/>
          <a:ln w="19050" cap="flat" cmpd="sng">
            <a:solidFill>
              <a:schemeClr val="lt2"/>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a:off x="457200" y="400050"/>
            <a:ext cx="8229600" cy="7429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8"/>
          <p:cNvSpPr txBox="1">
            <a:spLocks noGrp="1"/>
          </p:cNvSpPr>
          <p:nvPr>
            <p:ph type="body" idx="1"/>
          </p:nvPr>
        </p:nvSpPr>
        <p:spPr>
          <a:xfrm>
            <a:off x="457200" y="1255014"/>
            <a:ext cx="4038600" cy="3538728"/>
          </a:xfrm>
          <a:prstGeom prst="rect">
            <a:avLst/>
          </a:prstGeom>
          <a:noFill/>
          <a:ln>
            <a:noFill/>
          </a:ln>
        </p:spPr>
        <p:txBody>
          <a:bodyPr spcFirstLastPara="1" wrap="square" lIns="91425" tIns="45700" rIns="91425" bIns="45700" anchor="t" anchorCtr="0">
            <a:noAutofit/>
          </a:bodyPr>
          <a:lstStyle>
            <a:lvl1pPr marL="457200" lvl="0" indent="-379730" algn="l">
              <a:spcBef>
                <a:spcPts val="560"/>
              </a:spcBef>
              <a:spcAft>
                <a:spcPts val="0"/>
              </a:spcAft>
              <a:buSzPts val="2380"/>
              <a:buChar char="•"/>
              <a:defRPr sz="2800"/>
            </a:lvl1pPr>
            <a:lvl2pPr marL="914400" lvl="1" indent="-358140" algn="l">
              <a:spcBef>
                <a:spcPts val="480"/>
              </a:spcBef>
              <a:spcAft>
                <a:spcPts val="0"/>
              </a:spcAft>
              <a:buSzPts val="2040"/>
              <a:buChar char="•"/>
              <a:defRPr sz="2400"/>
            </a:lvl2pPr>
            <a:lvl3pPr marL="1371600" lvl="2" indent="-342900" algn="l">
              <a:spcBef>
                <a:spcPts val="400"/>
              </a:spcBef>
              <a:spcAft>
                <a:spcPts val="0"/>
              </a:spcAft>
              <a:buSzPts val="18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85" name="Google Shape;85;p18"/>
          <p:cNvSpPr txBox="1">
            <a:spLocks noGrp="1"/>
          </p:cNvSpPr>
          <p:nvPr>
            <p:ph type="body" idx="2"/>
          </p:nvPr>
        </p:nvSpPr>
        <p:spPr>
          <a:xfrm>
            <a:off x="4648200" y="1255014"/>
            <a:ext cx="4038600" cy="3538728"/>
          </a:xfrm>
          <a:prstGeom prst="rect">
            <a:avLst/>
          </a:prstGeom>
          <a:noFill/>
          <a:ln>
            <a:noFill/>
          </a:ln>
        </p:spPr>
        <p:txBody>
          <a:bodyPr spcFirstLastPara="1" wrap="square" lIns="91425" tIns="45700" rIns="91425" bIns="45700" anchor="t" anchorCtr="0">
            <a:noAutofit/>
          </a:bodyPr>
          <a:lstStyle>
            <a:lvl1pPr marL="457200" lvl="0" indent="-379730" algn="l">
              <a:spcBef>
                <a:spcPts val="560"/>
              </a:spcBef>
              <a:spcAft>
                <a:spcPts val="0"/>
              </a:spcAft>
              <a:buSzPts val="2380"/>
              <a:buChar char="•"/>
              <a:defRPr sz="2800"/>
            </a:lvl1pPr>
            <a:lvl2pPr marL="914400" lvl="1" indent="-358140" algn="l">
              <a:spcBef>
                <a:spcPts val="480"/>
              </a:spcBef>
              <a:spcAft>
                <a:spcPts val="0"/>
              </a:spcAft>
              <a:buSzPts val="2040"/>
              <a:buChar char="•"/>
              <a:defRPr sz="2400"/>
            </a:lvl2pPr>
            <a:lvl3pPr marL="1371600" lvl="2" indent="-342900" algn="l">
              <a:spcBef>
                <a:spcPts val="400"/>
              </a:spcBef>
              <a:spcAft>
                <a:spcPts val="0"/>
              </a:spcAft>
              <a:buSzPts val="18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88" name="Google Shape;88;p18"/>
          <p:cNvSpPr txBox="1">
            <a:spLocks noGrp="1"/>
          </p:cNvSpPr>
          <p:nvPr>
            <p:ph type="sldNum" idx="12"/>
          </p:nvPr>
        </p:nvSpPr>
        <p:spPr>
          <a:xfrm>
            <a:off x="7620000" y="13716"/>
            <a:ext cx="1066800" cy="246888"/>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8" name="Google Shape;73;p16"/>
          <p:cNvSpPr txBox="1">
            <a:spLocks/>
          </p:cNvSpPr>
          <p:nvPr userDrawn="1"/>
        </p:nvSpPr>
        <p:spPr>
          <a:xfrm>
            <a:off x="2514603" y="10289"/>
            <a:ext cx="4114800" cy="24688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en-US" dirty="0"/>
              <a:t>2019 ASCCC Curriculum Institute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457200" y="400050"/>
            <a:ext cx="8229600" cy="7429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40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19"/>
          <p:cNvSpPr txBox="1">
            <a:spLocks noGrp="1"/>
          </p:cNvSpPr>
          <p:nvPr>
            <p:ph type="body" idx="1"/>
          </p:nvPr>
        </p:nvSpPr>
        <p:spPr>
          <a:xfrm>
            <a:off x="457200" y="1257300"/>
            <a:ext cx="3931920" cy="479822"/>
          </a:xfrm>
          <a:prstGeom prst="rect">
            <a:avLst/>
          </a:prstGeom>
          <a:noFill/>
          <a:ln>
            <a:noFill/>
          </a:ln>
        </p:spPr>
        <p:txBody>
          <a:bodyPr spcFirstLastPara="1" wrap="square" lIns="91425" tIns="45700" rIns="91425" bIns="45700" anchor="ctr" anchorCtr="0">
            <a:noAutofit/>
          </a:bodyPr>
          <a:lstStyle>
            <a:lvl1pPr marL="457200" lvl="0" indent="-228600" algn="ctr">
              <a:spcBef>
                <a:spcPts val="400"/>
              </a:spcBef>
              <a:spcAft>
                <a:spcPts val="0"/>
              </a:spcAft>
              <a:buSzPts val="1700"/>
              <a:buNone/>
              <a:defRPr sz="2000" b="0">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62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92" name="Google Shape;92;p19"/>
          <p:cNvSpPr txBox="1">
            <a:spLocks noGrp="1"/>
          </p:cNvSpPr>
          <p:nvPr>
            <p:ph type="body" idx="2"/>
          </p:nvPr>
        </p:nvSpPr>
        <p:spPr>
          <a:xfrm>
            <a:off x="457200" y="1828800"/>
            <a:ext cx="3931920" cy="2963466"/>
          </a:xfrm>
          <a:prstGeom prst="rect">
            <a:avLst/>
          </a:prstGeom>
          <a:noFill/>
          <a:ln>
            <a:noFill/>
          </a:ln>
        </p:spPr>
        <p:txBody>
          <a:bodyPr spcFirstLastPara="1" wrap="square" lIns="91425" tIns="45700" rIns="91425" bIns="45700" anchor="t" anchorCtr="0">
            <a:noAutofit/>
          </a:bodyPr>
          <a:lstStyle>
            <a:lvl1pPr marL="457200" lvl="0" indent="-358140" algn="l">
              <a:spcBef>
                <a:spcPts val="480"/>
              </a:spcBef>
              <a:spcAft>
                <a:spcPts val="0"/>
              </a:spcAft>
              <a:buSzPts val="2040"/>
              <a:buChar char="•"/>
              <a:defRPr sz="2400"/>
            </a:lvl1pPr>
            <a:lvl2pPr marL="914400" lvl="1" indent="-336550" algn="l">
              <a:spcBef>
                <a:spcPts val="400"/>
              </a:spcBef>
              <a:spcAft>
                <a:spcPts val="0"/>
              </a:spcAft>
              <a:buSzPts val="1700"/>
              <a:buChar char="•"/>
              <a:defRPr sz="2000"/>
            </a:lvl2pPr>
            <a:lvl3pPr marL="1371600" lvl="2" indent="-331469" algn="l">
              <a:spcBef>
                <a:spcPts val="360"/>
              </a:spcBef>
              <a:spcAft>
                <a:spcPts val="0"/>
              </a:spcAft>
              <a:buSzPts val="162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93" name="Google Shape;93;p19"/>
          <p:cNvSpPr txBox="1">
            <a:spLocks noGrp="1"/>
          </p:cNvSpPr>
          <p:nvPr>
            <p:ph type="body" idx="3"/>
          </p:nvPr>
        </p:nvSpPr>
        <p:spPr>
          <a:xfrm>
            <a:off x="4754880" y="1257300"/>
            <a:ext cx="3931920" cy="479822"/>
          </a:xfrm>
          <a:prstGeom prst="rect">
            <a:avLst/>
          </a:prstGeom>
          <a:noFill/>
          <a:ln>
            <a:noFill/>
          </a:ln>
        </p:spPr>
        <p:txBody>
          <a:bodyPr spcFirstLastPara="1" wrap="square" lIns="91425" tIns="45700" rIns="91425" bIns="45700" anchor="ctr" anchorCtr="0">
            <a:noAutofit/>
          </a:bodyPr>
          <a:lstStyle>
            <a:lvl1pPr marL="457200" lvl="0" indent="-228600" algn="ctr">
              <a:spcBef>
                <a:spcPts val="400"/>
              </a:spcBef>
              <a:spcAft>
                <a:spcPts val="0"/>
              </a:spcAft>
              <a:buSzPts val="1700"/>
              <a:buNone/>
              <a:defRPr sz="2000" b="0">
                <a:solidFill>
                  <a:schemeClr val="dk2"/>
                </a:solidFill>
                <a:latin typeface="Arial"/>
                <a:ea typeface="Arial"/>
                <a:cs typeface="Arial"/>
                <a:sym typeface="Aria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62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94" name="Google Shape;94;p19"/>
          <p:cNvSpPr txBox="1">
            <a:spLocks noGrp="1"/>
          </p:cNvSpPr>
          <p:nvPr>
            <p:ph type="body" idx="4"/>
          </p:nvPr>
        </p:nvSpPr>
        <p:spPr>
          <a:xfrm>
            <a:off x="4754880" y="1828800"/>
            <a:ext cx="3931920" cy="2963466"/>
          </a:xfrm>
          <a:prstGeom prst="rect">
            <a:avLst/>
          </a:prstGeom>
          <a:noFill/>
          <a:ln>
            <a:noFill/>
          </a:ln>
        </p:spPr>
        <p:txBody>
          <a:bodyPr spcFirstLastPara="1" wrap="square" lIns="91425" tIns="45700" rIns="91425" bIns="45700" anchor="t" anchorCtr="0">
            <a:noAutofit/>
          </a:bodyPr>
          <a:lstStyle>
            <a:lvl1pPr marL="457200" lvl="0" indent="-358140" algn="l">
              <a:spcBef>
                <a:spcPts val="480"/>
              </a:spcBef>
              <a:spcAft>
                <a:spcPts val="0"/>
              </a:spcAft>
              <a:buSzPts val="2040"/>
              <a:buChar char="•"/>
              <a:defRPr sz="2400"/>
            </a:lvl1pPr>
            <a:lvl2pPr marL="914400" lvl="1" indent="-336550" algn="l">
              <a:spcBef>
                <a:spcPts val="400"/>
              </a:spcBef>
              <a:spcAft>
                <a:spcPts val="0"/>
              </a:spcAft>
              <a:buSzPts val="1700"/>
              <a:buChar char="•"/>
              <a:defRPr sz="2000"/>
            </a:lvl2pPr>
            <a:lvl3pPr marL="1371600" lvl="2" indent="-331469" algn="l">
              <a:spcBef>
                <a:spcPts val="360"/>
              </a:spcBef>
              <a:spcAft>
                <a:spcPts val="0"/>
              </a:spcAft>
              <a:buSzPts val="162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97" name="Google Shape;97;p19"/>
          <p:cNvSpPr txBox="1">
            <a:spLocks noGrp="1"/>
          </p:cNvSpPr>
          <p:nvPr>
            <p:ph type="sldNum" idx="12"/>
          </p:nvPr>
        </p:nvSpPr>
        <p:spPr>
          <a:xfrm>
            <a:off x="7620000" y="13716"/>
            <a:ext cx="1066800" cy="246888"/>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cxnSp>
        <p:nvCxnSpPr>
          <p:cNvPr id="98" name="Google Shape;98;p19"/>
          <p:cNvCxnSpPr/>
          <p:nvPr/>
        </p:nvCxnSpPr>
        <p:spPr>
          <a:xfrm rot="5400000">
            <a:off x="2806462" y="3034268"/>
            <a:ext cx="3531870" cy="794"/>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sp>
        <p:nvSpPr>
          <p:cNvPr id="100" name="Google Shape;100;p20"/>
          <p:cNvSpPr txBox="1">
            <a:spLocks noGrp="1"/>
          </p:cNvSpPr>
          <p:nvPr>
            <p:ph type="title"/>
          </p:nvPr>
        </p:nvSpPr>
        <p:spPr>
          <a:xfrm>
            <a:off x="457200" y="400050"/>
            <a:ext cx="8229600" cy="7429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20"/>
          <p:cNvSpPr txBox="1">
            <a:spLocks noGrp="1"/>
          </p:cNvSpPr>
          <p:nvPr>
            <p:ph type="sldNum" idx="12"/>
          </p:nvPr>
        </p:nvSpPr>
        <p:spPr>
          <a:xfrm>
            <a:off x="7620000" y="13716"/>
            <a:ext cx="1066800" cy="246888"/>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4"/>
        <p:cNvGrpSpPr/>
        <p:nvPr/>
      </p:nvGrpSpPr>
      <p:grpSpPr>
        <a:xfrm>
          <a:off x="0" y="0"/>
          <a:ext cx="0" cy="0"/>
          <a:chOff x="0" y="0"/>
          <a:chExt cx="0" cy="0"/>
        </a:xfrm>
      </p:grpSpPr>
      <p:sp>
        <p:nvSpPr>
          <p:cNvPr id="107" name="Google Shape;107;p21"/>
          <p:cNvSpPr txBox="1">
            <a:spLocks noGrp="1"/>
          </p:cNvSpPr>
          <p:nvPr>
            <p:ph type="sldNum" idx="12"/>
          </p:nvPr>
        </p:nvSpPr>
        <p:spPr>
          <a:xfrm>
            <a:off x="7620000" y="13716"/>
            <a:ext cx="1066800" cy="246888"/>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8"/>
        <p:cNvGrpSpPr/>
        <p:nvPr/>
      </p:nvGrpSpPr>
      <p:grpSpPr>
        <a:xfrm>
          <a:off x="0" y="0"/>
          <a:ext cx="0" cy="0"/>
          <a:chOff x="0" y="0"/>
          <a:chExt cx="0" cy="0"/>
        </a:xfrm>
      </p:grpSpPr>
      <p:sp>
        <p:nvSpPr>
          <p:cNvPr id="109" name="Google Shape;109;p22"/>
          <p:cNvSpPr txBox="1">
            <a:spLocks noGrp="1"/>
          </p:cNvSpPr>
          <p:nvPr>
            <p:ph type="title"/>
          </p:nvPr>
        </p:nvSpPr>
        <p:spPr>
          <a:xfrm>
            <a:off x="457200" y="594060"/>
            <a:ext cx="2139696" cy="94640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2400"/>
              <a:buFont typeface="Arial"/>
              <a:buNone/>
              <a:defRPr sz="24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22"/>
          <p:cNvSpPr txBox="1">
            <a:spLocks noGrp="1"/>
          </p:cNvSpPr>
          <p:nvPr>
            <p:ph type="body" idx="1"/>
          </p:nvPr>
        </p:nvSpPr>
        <p:spPr>
          <a:xfrm>
            <a:off x="2971800" y="594060"/>
            <a:ext cx="5715000" cy="4183380"/>
          </a:xfrm>
          <a:prstGeom prst="rect">
            <a:avLst/>
          </a:prstGeom>
          <a:noFill/>
          <a:ln>
            <a:noFill/>
          </a:ln>
        </p:spPr>
        <p:txBody>
          <a:bodyPr spcFirstLastPara="1" wrap="square" lIns="91425" tIns="45700" rIns="91425" bIns="45700" anchor="t" anchorCtr="0">
            <a:noAutofit/>
          </a:bodyPr>
          <a:lstStyle>
            <a:lvl1pPr marL="457200" lvl="0" indent="-401320" algn="l">
              <a:spcBef>
                <a:spcPts val="640"/>
              </a:spcBef>
              <a:spcAft>
                <a:spcPts val="0"/>
              </a:spcAft>
              <a:buSzPts val="2720"/>
              <a:buChar char="•"/>
              <a:defRPr sz="3200"/>
            </a:lvl1pPr>
            <a:lvl2pPr marL="914400" lvl="1" indent="-379730" algn="l">
              <a:spcBef>
                <a:spcPts val="560"/>
              </a:spcBef>
              <a:spcAft>
                <a:spcPts val="0"/>
              </a:spcAft>
              <a:buSzPts val="2380"/>
              <a:buChar char="•"/>
              <a:defRPr sz="2800"/>
            </a:lvl2pPr>
            <a:lvl3pPr marL="1371600" lvl="2" indent="-365760" algn="l">
              <a:spcBef>
                <a:spcPts val="480"/>
              </a:spcBef>
              <a:spcAft>
                <a:spcPts val="0"/>
              </a:spcAft>
              <a:buSzPts val="216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111" name="Google Shape;111;p22"/>
          <p:cNvSpPr txBox="1">
            <a:spLocks noGrp="1"/>
          </p:cNvSpPr>
          <p:nvPr>
            <p:ph type="body" idx="2"/>
          </p:nvPr>
        </p:nvSpPr>
        <p:spPr>
          <a:xfrm>
            <a:off x="457201" y="1597914"/>
            <a:ext cx="2139696" cy="3182711"/>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19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9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114" name="Google Shape;114;p22"/>
          <p:cNvSpPr txBox="1">
            <a:spLocks noGrp="1"/>
          </p:cNvSpPr>
          <p:nvPr>
            <p:ph type="sldNum" idx="12"/>
          </p:nvPr>
        </p:nvSpPr>
        <p:spPr>
          <a:xfrm>
            <a:off x="7620000" y="13716"/>
            <a:ext cx="1066800" cy="246888"/>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cxnSp>
        <p:nvCxnSpPr>
          <p:cNvPr id="115" name="Google Shape;115;p22"/>
          <p:cNvCxnSpPr/>
          <p:nvPr/>
        </p:nvCxnSpPr>
        <p:spPr>
          <a:xfrm rot="5400000">
            <a:off x="684114" y="2684956"/>
            <a:ext cx="4183380" cy="1588"/>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p:nvPr/>
        </p:nvSpPr>
        <p:spPr>
          <a:xfrm>
            <a:off x="0" y="165590"/>
            <a:ext cx="9144000" cy="17145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2" name="Google Shape;52;p13"/>
          <p:cNvSpPr txBox="1">
            <a:spLocks noGrp="1"/>
          </p:cNvSpPr>
          <p:nvPr>
            <p:ph type="title"/>
          </p:nvPr>
        </p:nvSpPr>
        <p:spPr>
          <a:xfrm>
            <a:off x="457200" y="400050"/>
            <a:ext cx="8229600" cy="74295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2"/>
              </a:buClr>
              <a:buSzPts val="4000"/>
              <a:buFont typeface="Arial"/>
              <a:buNone/>
              <a:defRPr sz="40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 name="Google Shape;53;p13"/>
          <p:cNvSpPr txBox="1">
            <a:spLocks noGrp="1"/>
          </p:cNvSpPr>
          <p:nvPr>
            <p:ph type="body" idx="1"/>
          </p:nvPr>
        </p:nvSpPr>
        <p:spPr>
          <a:xfrm>
            <a:off x="457200" y="1200150"/>
            <a:ext cx="8229600" cy="3657600"/>
          </a:xfrm>
          <a:prstGeom prst="rect">
            <a:avLst/>
          </a:prstGeom>
          <a:noFill/>
          <a:ln>
            <a:noFill/>
          </a:ln>
        </p:spPr>
        <p:txBody>
          <a:bodyPr spcFirstLastPara="1" wrap="square" lIns="91425" tIns="45700" rIns="91425" bIns="45700" anchor="t" anchorCtr="0">
            <a:noAutofit/>
          </a:bodyPr>
          <a:lstStyle>
            <a:lvl1pPr marL="457200" marR="0" lvl="0" indent="-358140" algn="l" rtl="0">
              <a:spcBef>
                <a:spcPts val="480"/>
              </a:spcBef>
              <a:spcAft>
                <a:spcPts val="0"/>
              </a:spcAft>
              <a:buClr>
                <a:schemeClr val="accent1"/>
              </a:buClr>
              <a:buSzPts val="2040"/>
              <a:buFont typeface="Arial"/>
              <a:buChar char="•"/>
              <a:defRPr sz="2400" b="0" i="0" u="none" strike="noStrike" cap="none">
                <a:solidFill>
                  <a:schemeClr val="dk1"/>
                </a:solidFill>
                <a:latin typeface="Arial"/>
                <a:ea typeface="Arial"/>
                <a:cs typeface="Arial"/>
                <a:sym typeface="Arial"/>
              </a:defRPr>
            </a:lvl1pPr>
            <a:lvl2pPr marL="914400" marR="0" lvl="1" indent="-336550" algn="l" rtl="0">
              <a:spcBef>
                <a:spcPts val="400"/>
              </a:spcBef>
              <a:spcAft>
                <a:spcPts val="0"/>
              </a:spcAft>
              <a:buClr>
                <a:schemeClr val="accent1"/>
              </a:buClr>
              <a:buSzPts val="1700"/>
              <a:buFont typeface="Arial"/>
              <a:buChar char="•"/>
              <a:defRPr sz="2000" b="0" i="0" u="none" strike="noStrike" cap="none">
                <a:solidFill>
                  <a:schemeClr val="dk1"/>
                </a:solidFill>
                <a:latin typeface="Arial"/>
                <a:ea typeface="Arial"/>
                <a:cs typeface="Arial"/>
                <a:sym typeface="Arial"/>
              </a:defRPr>
            </a:lvl2pPr>
            <a:lvl3pPr marL="1371600" marR="0" lvl="2" indent="-331469" algn="l" rtl="0">
              <a:spcBef>
                <a:spcPts val="360"/>
              </a:spcBef>
              <a:spcAft>
                <a:spcPts val="0"/>
              </a:spcAft>
              <a:buClr>
                <a:schemeClr val="accent1"/>
              </a:buClr>
              <a:buSzPts val="162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6pPr>
            <a:lvl7pPr marL="3200400" marR="0" lvl="6"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7pPr>
            <a:lvl8pPr marL="3657600" marR="0" lvl="7"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8pPr>
            <a:lvl9pPr marL="4114800" marR="0" lvl="8"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9pPr>
          </a:lstStyle>
          <a:p>
            <a:endParaRPr/>
          </a:p>
        </p:txBody>
      </p:sp>
      <p:sp>
        <p:nvSpPr>
          <p:cNvPr id="54" name="Google Shape;54;p13"/>
          <p:cNvSpPr/>
          <p:nvPr/>
        </p:nvSpPr>
        <p:spPr>
          <a:xfrm>
            <a:off x="0" y="0"/>
            <a:ext cx="9144000" cy="27432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7" name="Google Shape;57;p13"/>
          <p:cNvSpPr txBox="1">
            <a:spLocks noGrp="1"/>
          </p:cNvSpPr>
          <p:nvPr>
            <p:ph type="sldNum" idx="12"/>
          </p:nvPr>
        </p:nvSpPr>
        <p:spPr>
          <a:xfrm>
            <a:off x="7620000" y="13716"/>
            <a:ext cx="1066800" cy="246888"/>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400" b="1" i="0" u="none" strike="noStrike" cap="none">
                <a:solidFill>
                  <a:srgbClr val="FFFFFF"/>
                </a:solidFill>
                <a:latin typeface="Arial"/>
                <a:ea typeface="Arial"/>
                <a:cs typeface="Arial"/>
                <a:sym typeface="Arial"/>
              </a:defRPr>
            </a:lvl1pPr>
            <a:lvl2pPr marL="0" marR="0" lvl="1" indent="0" algn="l" rtl="0">
              <a:spcBef>
                <a:spcPts val="0"/>
              </a:spcBef>
              <a:buNone/>
              <a:defRPr sz="1400" b="1" i="0" u="none" strike="noStrike" cap="none">
                <a:solidFill>
                  <a:srgbClr val="FFFFFF"/>
                </a:solidFill>
                <a:latin typeface="Arial"/>
                <a:ea typeface="Arial"/>
                <a:cs typeface="Arial"/>
                <a:sym typeface="Arial"/>
              </a:defRPr>
            </a:lvl2pPr>
            <a:lvl3pPr marL="0" marR="0" lvl="2" indent="0" algn="l" rtl="0">
              <a:spcBef>
                <a:spcPts val="0"/>
              </a:spcBef>
              <a:buNone/>
              <a:defRPr sz="1400" b="1" i="0" u="none" strike="noStrike" cap="none">
                <a:solidFill>
                  <a:srgbClr val="FFFFFF"/>
                </a:solidFill>
                <a:latin typeface="Arial"/>
                <a:ea typeface="Arial"/>
                <a:cs typeface="Arial"/>
                <a:sym typeface="Arial"/>
              </a:defRPr>
            </a:lvl3pPr>
            <a:lvl4pPr marL="0" marR="0" lvl="3" indent="0" algn="l" rtl="0">
              <a:spcBef>
                <a:spcPts val="0"/>
              </a:spcBef>
              <a:buNone/>
              <a:defRPr sz="1400" b="1" i="0" u="none" strike="noStrike" cap="none">
                <a:solidFill>
                  <a:srgbClr val="FFFFFF"/>
                </a:solidFill>
                <a:latin typeface="Arial"/>
                <a:ea typeface="Arial"/>
                <a:cs typeface="Arial"/>
                <a:sym typeface="Arial"/>
              </a:defRPr>
            </a:lvl4pPr>
            <a:lvl5pPr marL="0" marR="0" lvl="4" indent="0" algn="l" rtl="0">
              <a:spcBef>
                <a:spcPts val="0"/>
              </a:spcBef>
              <a:buNone/>
              <a:defRPr sz="1400" b="1" i="0" u="none" strike="noStrike" cap="none">
                <a:solidFill>
                  <a:srgbClr val="FFFFFF"/>
                </a:solidFill>
                <a:latin typeface="Arial"/>
                <a:ea typeface="Arial"/>
                <a:cs typeface="Arial"/>
                <a:sym typeface="Arial"/>
              </a:defRPr>
            </a:lvl5pPr>
            <a:lvl6pPr marL="0" marR="0" lvl="5" indent="0" algn="l" rtl="0">
              <a:spcBef>
                <a:spcPts val="0"/>
              </a:spcBef>
              <a:buNone/>
              <a:defRPr sz="1400" b="1" i="0" u="none" strike="noStrike" cap="none">
                <a:solidFill>
                  <a:srgbClr val="FFFFFF"/>
                </a:solidFill>
                <a:latin typeface="Arial"/>
                <a:ea typeface="Arial"/>
                <a:cs typeface="Arial"/>
                <a:sym typeface="Arial"/>
              </a:defRPr>
            </a:lvl6pPr>
            <a:lvl7pPr marL="0" marR="0" lvl="6" indent="0" algn="l" rtl="0">
              <a:spcBef>
                <a:spcPts val="0"/>
              </a:spcBef>
              <a:buNone/>
              <a:defRPr sz="1400" b="1" i="0" u="none" strike="noStrike" cap="none">
                <a:solidFill>
                  <a:srgbClr val="FFFFFF"/>
                </a:solidFill>
                <a:latin typeface="Arial"/>
                <a:ea typeface="Arial"/>
                <a:cs typeface="Arial"/>
                <a:sym typeface="Arial"/>
              </a:defRPr>
            </a:lvl7pPr>
            <a:lvl8pPr marL="0" marR="0" lvl="7" indent="0" algn="l" rtl="0">
              <a:spcBef>
                <a:spcPts val="0"/>
              </a:spcBef>
              <a:buNone/>
              <a:defRPr sz="1400" b="1" i="0" u="none" strike="noStrike" cap="none">
                <a:solidFill>
                  <a:srgbClr val="FFFFFF"/>
                </a:solidFill>
                <a:latin typeface="Arial"/>
                <a:ea typeface="Arial"/>
                <a:cs typeface="Arial"/>
                <a:sym typeface="Arial"/>
              </a:defRPr>
            </a:lvl8pPr>
            <a:lvl9pPr marL="0" marR="0" lvl="8" indent="0" algn="l" rtl="0">
              <a:spcBef>
                <a:spcPts val="0"/>
              </a:spcBef>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9" name="Google Shape;73;p16"/>
          <p:cNvSpPr txBox="1">
            <a:spLocks/>
          </p:cNvSpPr>
          <p:nvPr userDrawn="1"/>
        </p:nvSpPr>
        <p:spPr>
          <a:xfrm>
            <a:off x="2514603" y="10289"/>
            <a:ext cx="4114800" cy="24688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en-US" dirty="0"/>
              <a:t>2019 ASCCC Curriculum Institute</a:t>
            </a: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govt.westlaw.com/calregs/Document/ID2A31BD0D48411DEBC02831C6D6C108E?viewType=FullText&amp;listSource=Search&amp;originationContext=Search+Result&amp;transitionType=SearchItem&amp;contextData=(sc.Search)&amp;navigationPath=Search/v1/results/navigation/i0ad62d340000016bd2c485a8c18f6bb9?Nav%3dREGULATION_PUBLICVIEW%26fragmentIdentifier%3dID2A31BD0D48411DEBC02831C6D6C108E%26startIndex%3d1%26transitionType%3dSearchItem%26contextData%3d(sc.Default)%26originationContext%3dSearch%20Result&amp;list=REGULATION_PUBLICVIEW&amp;rank=1&amp;t_T1=5&amp;t_T2=55210&amp;t_S1=CA+ADC+s"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govt.westlaw.com/calregs/Document/IDAE26E0027264F9591A6365410A53503?viewType=FullText&amp;originationContext=documenttoc&amp;transitionType=CategoryPageItem&amp;contextData=(sc.Default)"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govt.westlaw.com/calregs/Document/IB07ACBB0D48511DEBC02831C6D6C108E?viewType=FullText&amp;listSource=Search&amp;originationContext=Search+Result&amp;transitionType=SearchItem&amp;contextData=(sc.Search)&amp;navigationPath=Search/v1/results/navigation/i0ad62d340000016bd2c5924bc18f6bd4?Nav%3dREGULATION_PUBLICVIEW%26fragmentIdentifier%3dIB07ACBB0D48511DEBC02831C6D6C108E%26startIndex%3d1%26transitionType%3dSearchItem%26contextData%3d(sc.Default)%26originationContext%3dSearch%20Result&amp;list=REGULATION_PUBLICVIEW&amp;rank=2&amp;t_T1=5&amp;t_T2=58003&amp;t_S1=CA+ADC+s"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hyperlink" Target="https://govt.westlaw.com/calregs/Document/IB624D6A0D48511DEBC02831C6D6C108E?viewType=FullText&amp;listSource=Search&amp;originationContext=Search+Result&amp;transitionType=SearchItem&amp;contextData=(sc.Search)&amp;navigationPath=Search/v1/results/navigation/i0ad62d340000016bd2c6aef4c18f6be3?Nav%3dREGULATION_PUBLICVIEW%26fragmentIdentifier%3dIB624D6A0D48511DEBC02831C6D6C108E%26startIndex%3d1%26transitionType%3dSearchItem%26contextData%3d(sc.Default)%26originationContext%3dSearch%20Result&amp;list=REGULATION_PUBLICVIEW&amp;rank=1&amp;t_T1=5&amp;t_T2=58009&amp;t_S1=CA+ADC+s" TargetMode="External"/><Relationship Id="rId5" Type="http://schemas.openxmlformats.org/officeDocument/2006/relationships/hyperlink" Target="https://govt.westlaw.com/calregs/Document/IB4EAA8F0D48511DEBC02831C6D6C108E?viewType=FullText&amp;listSource=Search&amp;originationContext=Search+Result&amp;transitionType=SearchItem&amp;contextData=(sc.Search)&amp;navigationPath=Search/v1/results/navigation/i0ad62d340000016bd2c63013c18f6bd8?Nav%3dREGULATION_PUBLICVIEW%26fragmentIdentifier%3dIB4EAA8F0D48511DEBC02831C6D6C108E%26startIndex%3d1%26transitionType%3dSearchItem%26contextData%3d(sc.Default)%26originationContext%3dSearch%20Result&amp;list=REGULATION_PUBLICVIEW&amp;rank=1&amp;t_T1=5&amp;t_T2=58007&amp;t_S1=CA+ADC+s" TargetMode="External"/><Relationship Id="rId4" Type="http://schemas.openxmlformats.org/officeDocument/2006/relationships/hyperlink" Target="https://govt.westlaw.com/calregs/Document/ICC429FB0BE1011E4BD3CC9706BA5168A?contextData=%28sc.Default%29&amp;transitionType=Default"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mailto:gdyer@taftcollege.edu"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hyperlink" Target="mailto:robersonca@butte.edu" TargetMode="External"/><Relationship Id="rId4" Type="http://schemas.openxmlformats.org/officeDocument/2006/relationships/hyperlink" Target="mailto:nkirschn@yccd.edu"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title"/>
          <p:cNvSpPr txBox="1">
            <a:spLocks noGrp="1"/>
          </p:cNvSpPr>
          <p:nvPr>
            <p:ph type="ctrTitle"/>
          </p:nvPr>
        </p:nvSpPr>
        <p:spPr>
          <a:xfrm>
            <a:off x="685800" y="1028700"/>
            <a:ext cx="7848600" cy="1445419"/>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2"/>
              </a:buClr>
              <a:buSzPts val="4000"/>
              <a:buFont typeface="Arial"/>
              <a:buNone/>
            </a:pPr>
            <a:r>
              <a:rPr lang="en" sz="2800" dirty="0">
                <a:latin typeface="+mj-lt"/>
                <a:ea typeface="Arial"/>
                <a:cs typeface="Arial"/>
                <a:sym typeface="Arial"/>
              </a:rPr>
              <a:t>DISTANCE EDUCATION:</a:t>
            </a:r>
            <a:br>
              <a:rPr lang="en" sz="2800" dirty="0">
                <a:latin typeface="+mj-lt"/>
                <a:ea typeface="Arial"/>
                <a:cs typeface="Arial"/>
                <a:sym typeface="Arial"/>
              </a:rPr>
            </a:br>
            <a:r>
              <a:rPr lang="en" sz="2800" dirty="0">
                <a:latin typeface="+mj-lt"/>
                <a:ea typeface="Arial"/>
                <a:cs typeface="Arial"/>
                <a:sym typeface="Arial"/>
              </a:rPr>
              <a:t>DEFINITIONS, GUIDELINES, </a:t>
            </a:r>
            <a:br>
              <a:rPr lang="en" sz="2800" dirty="0">
                <a:latin typeface="+mj-lt"/>
                <a:ea typeface="Arial"/>
                <a:cs typeface="Arial"/>
                <a:sym typeface="Arial"/>
              </a:rPr>
            </a:br>
            <a:r>
              <a:rPr lang="en" sz="2800" dirty="0">
                <a:latin typeface="+mj-lt"/>
                <a:ea typeface="Arial"/>
                <a:cs typeface="Arial"/>
                <a:sym typeface="Arial"/>
              </a:rPr>
              <a:t>AND THEN SOME….</a:t>
            </a:r>
            <a:endParaRPr sz="2800" cap="none" dirty="0">
              <a:latin typeface="+mj-lt"/>
              <a:ea typeface="Arial"/>
              <a:cs typeface="Arial"/>
              <a:sym typeface="Arial"/>
            </a:endParaRPr>
          </a:p>
        </p:txBody>
      </p:sp>
      <p:sp>
        <p:nvSpPr>
          <p:cNvPr id="141" name="presenters"/>
          <p:cNvSpPr txBox="1">
            <a:spLocks noGrp="1"/>
          </p:cNvSpPr>
          <p:nvPr>
            <p:ph type="subTitle" idx="1"/>
          </p:nvPr>
        </p:nvSpPr>
        <p:spPr>
          <a:xfrm>
            <a:off x="685800" y="3133635"/>
            <a:ext cx="7848600" cy="131445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2040"/>
              <a:buNone/>
            </a:pPr>
            <a:r>
              <a:rPr lang="en" dirty="0">
                <a:latin typeface="+mn-lt"/>
                <a:ea typeface="Corbel"/>
                <a:cs typeface="Corbel"/>
                <a:sym typeface="Corbel"/>
              </a:rPr>
              <a:t>Geoffrey Dyer, ASCCC Executive Committee</a:t>
            </a:r>
            <a:endParaRPr dirty="0">
              <a:latin typeface="+mn-lt"/>
            </a:endParaRPr>
          </a:p>
          <a:p>
            <a:pPr marL="0" lvl="0" indent="0" algn="ctr" rtl="0">
              <a:spcBef>
                <a:spcPts val="0"/>
              </a:spcBef>
              <a:spcAft>
                <a:spcPts val="0"/>
              </a:spcAft>
              <a:buSzPts val="2040"/>
              <a:buNone/>
            </a:pPr>
            <a:r>
              <a:rPr lang="en" dirty="0">
                <a:latin typeface="+mn-lt"/>
                <a:ea typeface="Corbel"/>
                <a:cs typeface="Corbel"/>
                <a:sym typeface="Corbel"/>
              </a:rPr>
              <a:t>Nili Kirschner, ASCCC Curriculum Committee</a:t>
            </a:r>
            <a:endParaRPr dirty="0">
              <a:latin typeface="+mn-lt"/>
            </a:endParaRPr>
          </a:p>
          <a:p>
            <a:pPr marL="0" lvl="0" indent="0" algn="ctr" rtl="0">
              <a:spcBef>
                <a:spcPts val="0"/>
              </a:spcBef>
              <a:spcAft>
                <a:spcPts val="0"/>
              </a:spcAft>
              <a:buSzPts val="2040"/>
              <a:buNone/>
            </a:pPr>
            <a:r>
              <a:rPr lang="en" dirty="0">
                <a:latin typeface="+mn-lt"/>
                <a:ea typeface="Corbel"/>
                <a:cs typeface="Corbel"/>
                <a:sym typeface="Corbel"/>
              </a:rPr>
              <a:t>Carrie Roberson, ASCCC Executive Committee</a:t>
            </a:r>
            <a:endParaRPr dirty="0">
              <a:latin typeface="+mn-lt"/>
            </a:endParaRPr>
          </a:p>
          <a:p>
            <a:pPr marL="0" lvl="0" indent="0" algn="l" rtl="0">
              <a:spcBef>
                <a:spcPts val="480"/>
              </a:spcBef>
              <a:spcAft>
                <a:spcPts val="0"/>
              </a:spcAft>
              <a:buSzPts val="2040"/>
              <a:buNone/>
            </a:pPr>
            <a:endParaRPr dirty="0">
              <a:latin typeface="+mn-lt"/>
              <a:ea typeface="Times New Roman"/>
              <a:cs typeface="Times New Roman"/>
              <a:sym typeface="Times New Roman"/>
            </a:endParaRPr>
          </a:p>
        </p:txBody>
      </p:sp>
      <p:pic>
        <p:nvPicPr>
          <p:cNvPr id="142" name="logo" descr="Academic Senate for California Community Colleges - Celebrating 50 years" title="ASCCC Logo"/>
          <p:cNvPicPr preferRelativeResize="0"/>
          <p:nvPr/>
        </p:nvPicPr>
        <p:blipFill rotWithShape="1">
          <a:blip r:embed="rId3">
            <a:alphaModFix/>
          </a:blip>
          <a:srcRect/>
          <a:stretch/>
        </p:blipFill>
        <p:spPr>
          <a:xfrm>
            <a:off x="2690527" y="85177"/>
            <a:ext cx="3695283" cy="718673"/>
          </a:xfrm>
          <a:prstGeom prst="rect">
            <a:avLst/>
          </a:prstGeom>
          <a:noFill/>
          <a:ln>
            <a:noFill/>
          </a:ln>
          <a:effectLst>
            <a:glow rad="228600">
              <a:schemeClr val="accent2">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Heading"/>
          <p:cNvSpPr txBox="1">
            <a:spLocks noGrp="1"/>
          </p:cNvSpPr>
          <p:nvPr>
            <p:ph type="title"/>
          </p:nvPr>
        </p:nvSpPr>
        <p:spPr>
          <a:xfrm>
            <a:off x="457200" y="400050"/>
            <a:ext cx="8229600" cy="7429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Arial"/>
              <a:buNone/>
            </a:pPr>
            <a:r>
              <a:rPr lang="en" sz="3600" dirty="0">
                <a:latin typeface="+mj-lt"/>
              </a:rPr>
              <a:t>Online Categories</a:t>
            </a:r>
            <a:endParaRPr sz="3600" dirty="0">
              <a:latin typeface="+mj-lt"/>
              <a:sym typeface="Arial"/>
            </a:endParaRPr>
          </a:p>
        </p:txBody>
      </p:sp>
      <p:sp>
        <p:nvSpPr>
          <p:cNvPr id="201" name="Body"/>
          <p:cNvSpPr txBox="1">
            <a:spLocks noGrp="1"/>
          </p:cNvSpPr>
          <p:nvPr>
            <p:ph type="body" idx="1"/>
          </p:nvPr>
        </p:nvSpPr>
        <p:spPr>
          <a:xfrm>
            <a:off x="457200" y="1200150"/>
            <a:ext cx="8229600" cy="3657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040"/>
              <a:buNone/>
            </a:pPr>
            <a:r>
              <a:rPr lang="en" sz="1800" dirty="0">
                <a:latin typeface="+mn-lt"/>
              </a:rPr>
              <a:t>With 95% of distance education offered via internet-based interaction, in the California community colleges, there are three categories of “online” education:</a:t>
            </a:r>
            <a:endParaRPr sz="1800" dirty="0">
              <a:latin typeface="+mn-lt"/>
            </a:endParaRPr>
          </a:p>
          <a:p>
            <a:pPr marL="182880" lvl="0" indent="-167640" algn="l" rtl="0">
              <a:spcBef>
                <a:spcPts val="1000"/>
              </a:spcBef>
              <a:spcAft>
                <a:spcPts val="0"/>
              </a:spcAft>
              <a:buSzPts val="1800"/>
              <a:buChar char="•"/>
            </a:pPr>
            <a:r>
              <a:rPr lang="en" sz="1800" b="1" dirty="0">
                <a:latin typeface="+mn-lt"/>
              </a:rPr>
              <a:t>Fully Online (FO)</a:t>
            </a:r>
            <a:r>
              <a:rPr lang="en" sz="1800" dirty="0">
                <a:latin typeface="+mn-lt"/>
              </a:rPr>
              <a:t>: all instruction is online</a:t>
            </a:r>
            <a:endParaRPr sz="1800" dirty="0">
              <a:latin typeface="+mn-lt"/>
            </a:endParaRPr>
          </a:p>
          <a:p>
            <a:pPr marL="182880" lvl="0" indent="-167640" algn="l" rtl="0">
              <a:spcBef>
                <a:spcPts val="1000"/>
              </a:spcBef>
              <a:spcAft>
                <a:spcPts val="0"/>
              </a:spcAft>
              <a:buSzPts val="1800"/>
              <a:buChar char="•"/>
            </a:pPr>
            <a:r>
              <a:rPr lang="en" sz="1800" b="1" dirty="0">
                <a:latin typeface="+mn-lt"/>
              </a:rPr>
              <a:t>Partially Online (PO)</a:t>
            </a:r>
            <a:r>
              <a:rPr lang="en" sz="1800" dirty="0">
                <a:latin typeface="+mn-lt"/>
              </a:rPr>
              <a:t>: online instruction with scheduled on-campus meetings and/or assessments</a:t>
            </a:r>
            <a:endParaRPr sz="1800" dirty="0">
              <a:latin typeface="+mn-lt"/>
            </a:endParaRPr>
          </a:p>
          <a:p>
            <a:pPr marL="182880" lvl="0" indent="-167640" algn="l" rtl="0">
              <a:spcBef>
                <a:spcPts val="1000"/>
              </a:spcBef>
              <a:spcAft>
                <a:spcPts val="0"/>
              </a:spcAft>
              <a:buSzPts val="1800"/>
              <a:buChar char="•"/>
            </a:pPr>
            <a:r>
              <a:rPr lang="en" sz="1800" b="1" dirty="0">
                <a:latin typeface="+mn-lt"/>
              </a:rPr>
              <a:t>Online with Flexible in-person component (OFI)</a:t>
            </a:r>
            <a:r>
              <a:rPr lang="en" sz="1800" dirty="0">
                <a:latin typeface="+mn-lt"/>
              </a:rPr>
              <a:t>: online instruction with in-person/proctored assessment/activities at a flexible time and place</a:t>
            </a:r>
            <a:endParaRPr sz="1800" dirty="0">
              <a:latin typeface="+mn-lt"/>
            </a:endParaRPr>
          </a:p>
          <a:p>
            <a:pPr marL="182880" lvl="0" indent="-53339" algn="l" rtl="0">
              <a:spcBef>
                <a:spcPts val="480"/>
              </a:spcBef>
              <a:spcAft>
                <a:spcPts val="0"/>
              </a:spcAft>
              <a:buSzPts val="2040"/>
              <a:buNone/>
            </a:pPr>
            <a:endParaRPr sz="1800" dirty="0">
              <a:latin typeface="+mn-lt"/>
            </a:endParaRPr>
          </a:p>
        </p:txBody>
      </p:sp>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10</a:t>
            </a:fld>
            <a:endParaRPr lang="e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Heading"/>
          <p:cNvSpPr txBox="1">
            <a:spLocks noGrp="1"/>
          </p:cNvSpPr>
          <p:nvPr>
            <p:ph type="title"/>
          </p:nvPr>
        </p:nvSpPr>
        <p:spPr>
          <a:xfrm>
            <a:off x="457200" y="400050"/>
            <a:ext cx="8229600" cy="7429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Arial"/>
              <a:buNone/>
            </a:pPr>
            <a:r>
              <a:rPr lang="en" sz="2800" dirty="0">
                <a:latin typeface="+mj-lt"/>
                <a:sym typeface="Arial"/>
              </a:rPr>
              <a:t>Fully Online (</a:t>
            </a:r>
            <a:r>
              <a:rPr lang="en" sz="2800" dirty="0">
                <a:latin typeface="+mj-lt"/>
                <a:ea typeface="Corbel"/>
                <a:cs typeface="Corbel"/>
                <a:sym typeface="Corbel"/>
              </a:rPr>
              <a:t>§</a:t>
            </a:r>
            <a:r>
              <a:rPr lang="en" sz="2800" dirty="0">
                <a:latin typeface="+mj-lt"/>
                <a:sym typeface="Arial"/>
              </a:rPr>
              <a:t>55200)</a:t>
            </a:r>
            <a:endParaRPr sz="2800" dirty="0">
              <a:latin typeface="+mj-lt"/>
              <a:sym typeface="Arial"/>
            </a:endParaRPr>
          </a:p>
        </p:txBody>
      </p:sp>
      <p:sp>
        <p:nvSpPr>
          <p:cNvPr id="207" name="Body"/>
          <p:cNvSpPr txBox="1">
            <a:spLocks noGrp="1"/>
          </p:cNvSpPr>
          <p:nvPr>
            <p:ph type="body" idx="1"/>
          </p:nvPr>
        </p:nvSpPr>
        <p:spPr>
          <a:xfrm>
            <a:off x="457200" y="1200150"/>
            <a:ext cx="8229600" cy="3657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040"/>
              <a:buNone/>
            </a:pPr>
            <a:r>
              <a:rPr lang="en" sz="2000" b="1" dirty="0">
                <a:latin typeface="+mn-lt"/>
              </a:rPr>
              <a:t>FO, also known as “100% online” – </a:t>
            </a:r>
            <a:endParaRPr sz="2000" b="1" dirty="0">
              <a:latin typeface="+mn-lt"/>
            </a:endParaRPr>
          </a:p>
          <a:p>
            <a:pPr marL="0" lvl="0" indent="0" algn="l" rtl="0">
              <a:spcBef>
                <a:spcPts val="1000"/>
              </a:spcBef>
              <a:spcAft>
                <a:spcPts val="1000"/>
              </a:spcAft>
              <a:buSzPts val="2040"/>
              <a:buNone/>
            </a:pPr>
            <a:r>
              <a:rPr lang="en" sz="2000" dirty="0">
                <a:latin typeface="+mn-lt"/>
              </a:rPr>
              <a:t>Instruction involving regular and effective online interaction that takes place synchronously or asynchronously and is supported by online materials and activities delivered through the college's learning management system, and through the use of other required materials. All approved instructional contact hours are delivered through these online interactions. Fully online classes do not require in-person assessments or activities. If synchronous activities are required, the schedule of classes indicates dates and times.</a:t>
            </a:r>
            <a:endParaRPr sz="2000" dirty="0">
              <a:latin typeface="+mn-lt"/>
            </a:endParaRPr>
          </a:p>
        </p:txBody>
      </p:sp>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11</a:t>
            </a:fld>
            <a:endParaRPr lang="en"/>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Heading"/>
          <p:cNvSpPr txBox="1">
            <a:spLocks noGrp="1"/>
          </p:cNvSpPr>
          <p:nvPr>
            <p:ph type="title"/>
          </p:nvPr>
        </p:nvSpPr>
        <p:spPr>
          <a:xfrm>
            <a:off x="457200" y="400050"/>
            <a:ext cx="8229600" cy="7429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Arial"/>
              <a:buNone/>
            </a:pPr>
            <a:r>
              <a:rPr lang="en" sz="2800" dirty="0">
                <a:latin typeface="+mj-lt"/>
                <a:sym typeface="Arial"/>
              </a:rPr>
              <a:t>Partially Online (</a:t>
            </a:r>
            <a:r>
              <a:rPr lang="en" sz="2800" dirty="0">
                <a:latin typeface="+mj-lt"/>
                <a:ea typeface="Corbel"/>
                <a:cs typeface="Corbel"/>
                <a:sym typeface="Corbel"/>
              </a:rPr>
              <a:t>§</a:t>
            </a:r>
            <a:r>
              <a:rPr lang="en" sz="2800" dirty="0">
                <a:latin typeface="+mj-lt"/>
                <a:sym typeface="Arial"/>
              </a:rPr>
              <a:t>55200)</a:t>
            </a:r>
            <a:endParaRPr sz="2800" dirty="0">
              <a:latin typeface="+mj-lt"/>
              <a:sym typeface="Arial"/>
            </a:endParaRPr>
          </a:p>
        </p:txBody>
      </p:sp>
      <p:sp>
        <p:nvSpPr>
          <p:cNvPr id="213" name="Body"/>
          <p:cNvSpPr txBox="1">
            <a:spLocks noGrp="1"/>
          </p:cNvSpPr>
          <p:nvPr>
            <p:ph type="body" idx="1"/>
          </p:nvPr>
        </p:nvSpPr>
        <p:spPr>
          <a:xfrm>
            <a:off x="457200" y="1200150"/>
            <a:ext cx="8229600" cy="3657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040"/>
              <a:buNone/>
            </a:pPr>
            <a:r>
              <a:rPr lang="en" sz="2000" b="1" dirty="0"/>
              <a:t>PO, also known as “hybrid” – </a:t>
            </a:r>
            <a:endParaRPr sz="2000" b="1" dirty="0"/>
          </a:p>
          <a:p>
            <a:pPr marL="0" lvl="0" indent="0" algn="l" rtl="0">
              <a:spcBef>
                <a:spcPts val="1000"/>
              </a:spcBef>
              <a:spcAft>
                <a:spcPts val="1000"/>
              </a:spcAft>
              <a:buSzPts val="2040"/>
              <a:buNone/>
            </a:pPr>
            <a:r>
              <a:rPr lang="en" sz="2000" dirty="0"/>
              <a:t>Instruction involving regular and effective online interaction for some portion of </a:t>
            </a:r>
            <a:r>
              <a:rPr lang="en" sz="2000" dirty="0">
                <a:latin typeface="+mn-lt"/>
              </a:rPr>
              <a:t>the</a:t>
            </a:r>
            <a:r>
              <a:rPr lang="en" sz="2000" dirty="0"/>
              <a:t> approved contact hours that takes place synchronously or asynchronously and is supported by materials and activities delivered in person and online through the college's learning management system, and through the use of other required materials. Any portion of a class that is delivered online must follow a separate approval process. The approved online portion must meet the regular and effective contact regulation. The schedule of classes indicates dates, times and locations of the required in-person components. </a:t>
            </a:r>
            <a:endParaRPr sz="2000" dirty="0"/>
          </a:p>
        </p:txBody>
      </p:sp>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12</a:t>
            </a:fld>
            <a:endParaRPr lang="en"/>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Heading"/>
          <p:cNvSpPr txBox="1">
            <a:spLocks noGrp="1"/>
          </p:cNvSpPr>
          <p:nvPr>
            <p:ph type="title"/>
          </p:nvPr>
        </p:nvSpPr>
        <p:spPr>
          <a:xfrm>
            <a:off x="457200" y="400050"/>
            <a:ext cx="8229600" cy="7429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600"/>
              <a:buFont typeface="Arial"/>
              <a:buNone/>
            </a:pPr>
            <a:r>
              <a:rPr lang="en" sz="2800" dirty="0">
                <a:latin typeface="+mj-lt"/>
                <a:sym typeface="Arial"/>
              </a:rPr>
              <a:t>Online w/Flexible In-Person Component  (</a:t>
            </a:r>
            <a:r>
              <a:rPr lang="en" sz="2800" dirty="0">
                <a:latin typeface="+mj-lt"/>
                <a:ea typeface="Corbel"/>
                <a:cs typeface="Corbel"/>
                <a:sym typeface="Corbel"/>
              </a:rPr>
              <a:t>§</a:t>
            </a:r>
            <a:r>
              <a:rPr lang="en" sz="2800" dirty="0">
                <a:latin typeface="+mj-lt"/>
                <a:sym typeface="Arial"/>
              </a:rPr>
              <a:t>55200)</a:t>
            </a:r>
            <a:endParaRPr sz="2800" dirty="0">
              <a:latin typeface="+mj-lt"/>
            </a:endParaRPr>
          </a:p>
        </p:txBody>
      </p:sp>
      <p:sp>
        <p:nvSpPr>
          <p:cNvPr id="219" name="Body"/>
          <p:cNvSpPr txBox="1">
            <a:spLocks noGrp="1"/>
          </p:cNvSpPr>
          <p:nvPr>
            <p:ph type="body" idx="1"/>
          </p:nvPr>
        </p:nvSpPr>
        <p:spPr>
          <a:xfrm>
            <a:off x="457200" y="1200150"/>
            <a:ext cx="8229600" cy="3657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040"/>
              <a:buNone/>
            </a:pPr>
            <a:r>
              <a:rPr lang="en" sz="2000" b="1" dirty="0"/>
              <a:t>OFI – </a:t>
            </a:r>
            <a:endParaRPr sz="2000" b="1" dirty="0"/>
          </a:p>
          <a:p>
            <a:pPr marL="0" lvl="0" indent="0" algn="l" rtl="0">
              <a:spcBef>
                <a:spcPts val="1000"/>
              </a:spcBef>
              <a:spcAft>
                <a:spcPts val="0"/>
              </a:spcAft>
              <a:buSzPts val="2040"/>
              <a:buNone/>
            </a:pPr>
            <a:r>
              <a:rPr lang="en" sz="2000" dirty="0"/>
              <a:t>Instruction </a:t>
            </a:r>
            <a:r>
              <a:rPr lang="en" sz="2000" dirty="0">
                <a:latin typeface="+mn-lt"/>
              </a:rPr>
              <a:t>involving</a:t>
            </a:r>
            <a:r>
              <a:rPr lang="en" sz="2000" dirty="0"/>
              <a:t> regular and effective online interaction that takes place synchronously or asynchronously and is supported by online materials and activities delivered through the college’s learning management system, and through the use of other required materials. Approved instructional contact hours are delivered through online interactions, supplemented by required in-person assessments or activities that are available at approved locations during a specified range of time. The schedule of classes indicates dates, times and locations of all required in-person components. </a:t>
            </a:r>
            <a:endParaRPr sz="2000" dirty="0"/>
          </a:p>
          <a:p>
            <a:pPr marL="0" lvl="0" indent="0" algn="l" rtl="0">
              <a:spcBef>
                <a:spcPts val="480"/>
              </a:spcBef>
              <a:spcAft>
                <a:spcPts val="0"/>
              </a:spcAft>
              <a:buSzPts val="2040"/>
              <a:buNone/>
            </a:pPr>
            <a:endParaRPr sz="2000" dirty="0"/>
          </a:p>
        </p:txBody>
      </p:sp>
      <p:sp>
        <p:nvSpPr>
          <p:cNvPr id="4" name="Slide Number Placeholder 3"/>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13</a:t>
            </a:fld>
            <a:endParaRPr lang="en"/>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5" name="Heading"/>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latin typeface="+mj-lt"/>
              </a:rPr>
              <a:t>Distinction between PO and OFI</a:t>
            </a:r>
            <a:endParaRPr sz="3600">
              <a:latin typeface="+mj-lt"/>
            </a:endParaRPr>
          </a:p>
        </p:txBody>
      </p:sp>
      <p:sp>
        <p:nvSpPr>
          <p:cNvPr id="224" name="Body"/>
          <p:cNvSpPr txBox="1">
            <a:spLocks noGrp="1"/>
          </p:cNvSpPr>
          <p:nvPr>
            <p:ph type="body" idx="1"/>
          </p:nvPr>
        </p:nvSpPr>
        <p:spPr>
          <a:xfrm>
            <a:off x="311700" y="1423138"/>
            <a:ext cx="8520600" cy="3416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 sz="2000">
                <a:latin typeface="+mn-lt"/>
              </a:rPr>
              <a:t>A course section in which all approved contact hours and student interaction take place online, but that includes required in-person assessment or activities that are available at a pre-approved location that may be chosen by the student during a specified range of time. </a:t>
            </a:r>
            <a:endParaRPr sz="2000">
              <a:latin typeface="+mn-lt"/>
            </a:endParaRPr>
          </a:p>
          <a:p>
            <a:pPr marL="457200" lvl="0" indent="0" algn="l" rtl="0">
              <a:lnSpc>
                <a:spcPct val="90000"/>
              </a:lnSpc>
              <a:spcBef>
                <a:spcPts val="1000"/>
              </a:spcBef>
              <a:spcAft>
                <a:spcPts val="0"/>
              </a:spcAft>
              <a:buNone/>
            </a:pPr>
            <a:r>
              <a:rPr lang="en" sz="2000">
                <a:latin typeface="+mn-lt"/>
              </a:rPr>
              <a:t>For example, a student who lives in San Diego is enrolled in an OFI class in Sacramento which includes 4 required proctored assessments during the final week of each of the four months during the semester. The student takes instruction online and chooses a day during the final week of each month when the Proctoring Center at Mesa College is available and takes the required assessment there. </a:t>
            </a:r>
            <a:endParaRPr sz="2000">
              <a:latin typeface="+mn-lt"/>
            </a:endParaRPr>
          </a:p>
          <a:p>
            <a:pPr marL="0" lvl="0" indent="0" algn="l" rtl="0">
              <a:lnSpc>
                <a:spcPct val="90000"/>
              </a:lnSpc>
              <a:spcBef>
                <a:spcPts val="480"/>
              </a:spcBef>
              <a:spcAft>
                <a:spcPts val="0"/>
              </a:spcAft>
              <a:buSzPts val="2040"/>
              <a:buNone/>
            </a:pPr>
            <a:endParaRPr sz="2000">
              <a:latin typeface="+mn-lt"/>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Heading"/>
          <p:cNvSpPr txBox="1">
            <a:spLocks noGrp="1"/>
          </p:cNvSpPr>
          <p:nvPr>
            <p:ph type="title"/>
          </p:nvPr>
        </p:nvSpPr>
        <p:spPr>
          <a:xfrm>
            <a:off x="457200" y="400050"/>
            <a:ext cx="8229600" cy="567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sz="2800">
                <a:latin typeface="+mj-lt"/>
              </a:rPr>
              <a:t>More examples (not exhaustive!)</a:t>
            </a:r>
            <a:endParaRPr sz="2800">
              <a:latin typeface="+mj-lt"/>
            </a:endParaRPr>
          </a:p>
        </p:txBody>
      </p:sp>
      <p:sp>
        <p:nvSpPr>
          <p:cNvPr id="231" name="Body column 1"/>
          <p:cNvSpPr txBox="1">
            <a:spLocks noGrp="1"/>
          </p:cNvSpPr>
          <p:nvPr>
            <p:ph type="body" idx="1"/>
          </p:nvPr>
        </p:nvSpPr>
        <p:spPr>
          <a:xfrm>
            <a:off x="457200" y="1056300"/>
            <a:ext cx="4038600" cy="3737700"/>
          </a:xfrm>
          <a:prstGeom prst="rect">
            <a:avLst/>
          </a:prstGeom>
          <a:solidFill>
            <a:srgbClr val="D9D9D9"/>
          </a:solidFill>
          <a:ln w="9525" cap="flat" cmpd="sng">
            <a:solidFill>
              <a:srgbClr val="CCCCCC"/>
            </a:solidFill>
            <a:prstDash val="solid"/>
            <a:round/>
            <a:headEnd type="none" w="sm" len="sm"/>
            <a:tailEnd type="none" w="sm" len="sm"/>
          </a:ln>
        </p:spPr>
        <p:txBody>
          <a:bodyPr spcFirstLastPara="1" wrap="square" lIns="91425" tIns="45700" rIns="91425" bIns="45700" anchor="t" anchorCtr="0">
            <a:noAutofit/>
          </a:bodyPr>
          <a:lstStyle/>
          <a:p>
            <a:pPr marL="0" lvl="0" indent="0" algn="ctr" rtl="0">
              <a:spcBef>
                <a:spcPts val="560"/>
              </a:spcBef>
              <a:spcAft>
                <a:spcPts val="0"/>
              </a:spcAft>
              <a:buNone/>
            </a:pPr>
            <a:r>
              <a:rPr lang="en" sz="1600" b="1">
                <a:latin typeface="+mn-lt"/>
              </a:rPr>
              <a:t>PO</a:t>
            </a:r>
            <a:endParaRPr sz="1600" b="1">
              <a:latin typeface="+mn-lt"/>
            </a:endParaRPr>
          </a:p>
          <a:p>
            <a:pPr marL="285750" lvl="0" indent="-330200" algn="l" rtl="0">
              <a:spcBef>
                <a:spcPts val="1000"/>
              </a:spcBef>
              <a:spcAft>
                <a:spcPts val="0"/>
              </a:spcAft>
              <a:buSzPts val="1600"/>
              <a:buChar char="•"/>
            </a:pPr>
            <a:r>
              <a:rPr lang="en" sz="1600">
                <a:latin typeface="+mn-lt"/>
              </a:rPr>
              <a:t>Online instruction with required exams on campus on four Saturdays</a:t>
            </a:r>
            <a:endParaRPr sz="1600">
              <a:latin typeface="+mn-lt"/>
            </a:endParaRPr>
          </a:p>
          <a:p>
            <a:pPr marL="285750" lvl="0" indent="-330200" algn="l" rtl="0">
              <a:spcBef>
                <a:spcPts val="1000"/>
              </a:spcBef>
              <a:spcAft>
                <a:spcPts val="0"/>
              </a:spcAft>
              <a:buSzPts val="1600"/>
              <a:buChar char="•"/>
            </a:pPr>
            <a:r>
              <a:rPr lang="en" sz="1600">
                <a:latin typeface="+mn-lt"/>
              </a:rPr>
              <a:t>Requirement to attend a specific museum at a specific time as part of instruction hours</a:t>
            </a:r>
            <a:endParaRPr sz="1600">
              <a:latin typeface="+mn-lt"/>
            </a:endParaRPr>
          </a:p>
          <a:p>
            <a:pPr marL="285750" lvl="0" indent="-330200" algn="l" rtl="0">
              <a:spcBef>
                <a:spcPts val="1000"/>
              </a:spcBef>
              <a:spcAft>
                <a:spcPts val="1000"/>
              </a:spcAft>
              <a:buSzPts val="1600"/>
              <a:buChar char="•"/>
            </a:pPr>
            <a:r>
              <a:rPr lang="en" sz="1600">
                <a:latin typeface="+mn-lt"/>
              </a:rPr>
              <a:t>Required lab on a particular campus or at a particular time</a:t>
            </a:r>
            <a:endParaRPr sz="1600">
              <a:latin typeface="+mn-lt"/>
            </a:endParaRPr>
          </a:p>
        </p:txBody>
      </p:sp>
      <p:sp>
        <p:nvSpPr>
          <p:cNvPr id="232" name="Body column 2"/>
          <p:cNvSpPr txBox="1">
            <a:spLocks noGrp="1"/>
          </p:cNvSpPr>
          <p:nvPr>
            <p:ph type="body" idx="2"/>
          </p:nvPr>
        </p:nvSpPr>
        <p:spPr>
          <a:xfrm>
            <a:off x="4648200" y="1056125"/>
            <a:ext cx="4038600" cy="3737700"/>
          </a:xfrm>
          <a:prstGeom prst="rect">
            <a:avLst/>
          </a:prstGeom>
          <a:solidFill>
            <a:srgbClr val="E6B8AF"/>
          </a:solidFill>
          <a:ln w="9525" cap="flat" cmpd="sng">
            <a:solidFill>
              <a:srgbClr val="E2CACA"/>
            </a:solidFill>
            <a:prstDash val="solid"/>
            <a:round/>
            <a:headEnd type="none" w="sm" len="sm"/>
            <a:tailEnd type="none" w="sm" len="sm"/>
          </a:ln>
        </p:spPr>
        <p:txBody>
          <a:bodyPr spcFirstLastPara="1" wrap="square" lIns="91425" tIns="45700" rIns="91425" bIns="45700" anchor="t" anchorCtr="0">
            <a:noAutofit/>
          </a:bodyPr>
          <a:lstStyle/>
          <a:p>
            <a:pPr marL="0" lvl="0" indent="0" algn="ctr" rtl="0">
              <a:spcBef>
                <a:spcPts val="560"/>
              </a:spcBef>
              <a:spcAft>
                <a:spcPts val="0"/>
              </a:spcAft>
              <a:buNone/>
            </a:pPr>
            <a:r>
              <a:rPr lang="en" sz="1600" b="1">
                <a:latin typeface="+mn-lt"/>
              </a:rPr>
              <a:t>OFI</a:t>
            </a:r>
            <a:endParaRPr sz="1600" b="1">
              <a:latin typeface="+mn-lt"/>
            </a:endParaRPr>
          </a:p>
          <a:p>
            <a:pPr marL="285750" lvl="0" indent="-330200" algn="l" rtl="0">
              <a:spcBef>
                <a:spcPts val="1000"/>
              </a:spcBef>
              <a:spcAft>
                <a:spcPts val="0"/>
              </a:spcAft>
              <a:buSzPts val="1600"/>
              <a:buChar char="•"/>
            </a:pPr>
            <a:r>
              <a:rPr lang="en" sz="1600">
                <a:latin typeface="+mn-lt"/>
              </a:rPr>
              <a:t>Online class with required proctored exams at a proctoring location near the student and during a specified period.</a:t>
            </a:r>
            <a:endParaRPr sz="1600">
              <a:latin typeface="+mn-lt"/>
            </a:endParaRPr>
          </a:p>
          <a:p>
            <a:pPr marL="285750" lvl="0" indent="-330200" algn="l" rtl="0">
              <a:spcBef>
                <a:spcPts val="1000"/>
              </a:spcBef>
              <a:spcAft>
                <a:spcPts val="0"/>
              </a:spcAft>
              <a:buSzPts val="1600"/>
              <a:buChar char="•"/>
            </a:pPr>
            <a:r>
              <a:rPr lang="en" sz="1600">
                <a:latin typeface="+mn-lt"/>
              </a:rPr>
              <a:t>Requirement to attend a museum tour as part of instructional hours at a museum near the student during a specified time period.</a:t>
            </a:r>
            <a:endParaRPr sz="1600">
              <a:latin typeface="+mn-lt"/>
            </a:endParaRPr>
          </a:p>
          <a:p>
            <a:pPr marL="285750" lvl="0" indent="-330200" algn="l" rtl="0">
              <a:spcBef>
                <a:spcPts val="1000"/>
              </a:spcBef>
              <a:spcAft>
                <a:spcPts val="0"/>
              </a:spcAft>
              <a:buSzPts val="1600"/>
              <a:buChar char="•"/>
            </a:pPr>
            <a:r>
              <a:rPr lang="en" sz="1600">
                <a:latin typeface="+mn-lt"/>
              </a:rPr>
              <a:t>Requirement to perform a lab at a collaborating college facility near the student during open lab hours over a range of time during a designated period (M-F, 3:00 PM to 9:00PM)</a:t>
            </a:r>
            <a:endParaRPr sz="1600">
              <a:latin typeface="+mn-lt"/>
            </a:endParaRPr>
          </a:p>
          <a:p>
            <a:pPr marL="0" lvl="0" indent="0" algn="l" rtl="0">
              <a:spcBef>
                <a:spcPts val="1000"/>
              </a:spcBef>
              <a:spcAft>
                <a:spcPts val="1000"/>
              </a:spcAft>
              <a:buNone/>
            </a:pPr>
            <a:endParaRPr sz="1600">
              <a:latin typeface="+mn-lt"/>
            </a:endParaRPr>
          </a:p>
        </p:txBody>
      </p:sp>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15</a:t>
            </a:fld>
            <a:endParaRPr lang="en"/>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Heading"/>
          <p:cNvSpPr txBox="1">
            <a:spLocks noGrp="1"/>
          </p:cNvSpPr>
          <p:nvPr>
            <p:ph type="title"/>
          </p:nvPr>
        </p:nvSpPr>
        <p:spPr>
          <a:xfrm>
            <a:off x="457200" y="400050"/>
            <a:ext cx="8229600" cy="7429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Arial"/>
              <a:buNone/>
            </a:pPr>
            <a:r>
              <a:rPr lang="en" sz="3600">
                <a:latin typeface="+mj-lt"/>
                <a:ea typeface="Arial"/>
                <a:cs typeface="Arial"/>
                <a:sym typeface="Arial"/>
              </a:rPr>
              <a:t>FO, PO, or OFI?</a:t>
            </a:r>
            <a:endParaRPr sz="3600">
              <a:latin typeface="+mj-lt"/>
              <a:ea typeface="Arial"/>
              <a:cs typeface="Arial"/>
              <a:sym typeface="Arial"/>
            </a:endParaRPr>
          </a:p>
        </p:txBody>
      </p:sp>
      <p:sp>
        <p:nvSpPr>
          <p:cNvPr id="238" name="Body"/>
          <p:cNvSpPr txBox="1">
            <a:spLocks noGrp="1"/>
          </p:cNvSpPr>
          <p:nvPr>
            <p:ph type="body" idx="1"/>
          </p:nvPr>
        </p:nvSpPr>
        <p:spPr>
          <a:xfrm>
            <a:off x="457200" y="1200150"/>
            <a:ext cx="8229600" cy="3657600"/>
          </a:xfrm>
          <a:prstGeom prst="rect">
            <a:avLst/>
          </a:prstGeom>
          <a:noFill/>
          <a:ln>
            <a:noFill/>
          </a:ln>
        </p:spPr>
        <p:txBody>
          <a:bodyPr spcFirstLastPara="1" wrap="square" lIns="91425" tIns="45700" rIns="91425" bIns="45700" anchor="t" anchorCtr="0">
            <a:noAutofit/>
          </a:bodyPr>
          <a:lstStyle/>
          <a:p>
            <a:pPr marL="182880" lvl="0" indent="-193040" algn="l" rtl="0">
              <a:spcBef>
                <a:spcPts val="0"/>
              </a:spcBef>
              <a:spcAft>
                <a:spcPts val="0"/>
              </a:spcAft>
              <a:buSzPts val="2200"/>
              <a:buChar char="•"/>
            </a:pPr>
            <a:r>
              <a:rPr lang="en" sz="2200">
                <a:latin typeface="+mn-lt"/>
              </a:rPr>
              <a:t>An English class with required timed writing assessments proctored completely online through Proctorio in Canvas. </a:t>
            </a:r>
            <a:endParaRPr sz="2200">
              <a:latin typeface="+mn-lt"/>
            </a:endParaRPr>
          </a:p>
          <a:p>
            <a:pPr marL="182880" lvl="0" indent="-193040" algn="l" rtl="0">
              <a:spcBef>
                <a:spcPts val="1000"/>
              </a:spcBef>
              <a:spcAft>
                <a:spcPts val="0"/>
              </a:spcAft>
              <a:buSzPts val="2200"/>
              <a:buChar char="•"/>
            </a:pPr>
            <a:r>
              <a:rPr lang="en" sz="2200">
                <a:latin typeface="+mn-lt"/>
              </a:rPr>
              <a:t>An English class with required timed writing assessments during designated periods which students can perform at a variety of approved proctoring locations geographically close to the student. </a:t>
            </a:r>
            <a:endParaRPr sz="2200">
              <a:latin typeface="+mn-lt"/>
            </a:endParaRPr>
          </a:p>
          <a:p>
            <a:pPr marL="182880" lvl="0" indent="-193040" algn="l" rtl="0">
              <a:spcBef>
                <a:spcPts val="1000"/>
              </a:spcBef>
              <a:spcAft>
                <a:spcPts val="1000"/>
              </a:spcAft>
              <a:buSzPts val="2200"/>
              <a:buChar char="•"/>
            </a:pPr>
            <a:r>
              <a:rPr lang="en" sz="2200">
                <a:latin typeface="+mn-lt"/>
              </a:rPr>
              <a:t>An English class with required timed writing assignments which students must complete at the college campus on certain designated days  </a:t>
            </a:r>
            <a:endParaRPr sz="2200">
              <a:latin typeface="+mn-lt"/>
            </a:endParaRPr>
          </a:p>
        </p:txBody>
      </p:sp>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16</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8">
                                            <p:txEl>
                                              <p:pRg st="0" end="0"/>
                                            </p:txEl>
                                          </p:spTgt>
                                        </p:tgtEl>
                                        <p:attrNameLst>
                                          <p:attrName>style.visibility</p:attrName>
                                        </p:attrNameLst>
                                      </p:cBhvr>
                                      <p:to>
                                        <p:strVal val="visible"/>
                                      </p:to>
                                    </p:set>
                                    <p:animEffect transition="in" filter="fade">
                                      <p:cBhvr>
                                        <p:cTn id="7" dur="500"/>
                                        <p:tgtEl>
                                          <p:spTgt spid="2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8">
                                            <p:txEl>
                                              <p:pRg st="1" end="1"/>
                                            </p:txEl>
                                          </p:spTgt>
                                        </p:tgtEl>
                                        <p:attrNameLst>
                                          <p:attrName>style.visibility</p:attrName>
                                        </p:attrNameLst>
                                      </p:cBhvr>
                                      <p:to>
                                        <p:strVal val="visible"/>
                                      </p:to>
                                    </p:set>
                                    <p:animEffect transition="in" filter="fade">
                                      <p:cBhvr>
                                        <p:cTn id="12" dur="500"/>
                                        <p:tgtEl>
                                          <p:spTgt spid="23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8">
                                            <p:txEl>
                                              <p:pRg st="2" end="2"/>
                                            </p:txEl>
                                          </p:spTgt>
                                        </p:tgtEl>
                                        <p:attrNameLst>
                                          <p:attrName>style.visibility</p:attrName>
                                        </p:attrNameLst>
                                      </p:cBhvr>
                                      <p:to>
                                        <p:strVal val="visible"/>
                                      </p:to>
                                    </p:set>
                                    <p:animEffect transition="in" filter="fade">
                                      <p:cBhvr>
                                        <p:cTn id="17" dur="500"/>
                                        <p:tgtEl>
                                          <p:spTgt spid="23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Body"/>
          <p:cNvSpPr txBox="1">
            <a:spLocks noGrp="1"/>
          </p:cNvSpPr>
          <p:nvPr>
            <p:ph type="body" idx="1"/>
          </p:nvPr>
        </p:nvSpPr>
        <p:spPr>
          <a:xfrm>
            <a:off x="457200" y="443925"/>
            <a:ext cx="8229600" cy="4577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dirty="0">
                <a:latin typeface="+mj-lt"/>
                <a:ea typeface="Corbel"/>
                <a:cs typeface="Corbel"/>
                <a:sym typeface="Corbel"/>
              </a:rPr>
              <a:t>What is the purpose of having definitions?</a:t>
            </a:r>
            <a:endParaRPr dirty="0">
              <a:latin typeface="+mj-lt"/>
              <a:ea typeface="Corbel"/>
              <a:cs typeface="Corbel"/>
              <a:sym typeface="Corbel"/>
            </a:endParaRPr>
          </a:p>
          <a:p>
            <a:pPr marL="182880" lvl="0" indent="-124459" algn="l" rtl="0">
              <a:spcBef>
                <a:spcPts val="1000"/>
              </a:spcBef>
              <a:spcAft>
                <a:spcPts val="0"/>
              </a:spcAft>
              <a:buSzPts val="1800"/>
              <a:buFont typeface="Corbel"/>
              <a:buChar char="•"/>
            </a:pPr>
            <a:r>
              <a:rPr lang="en" sz="1800" dirty="0">
                <a:latin typeface="+mn-lt"/>
                <a:ea typeface="Corbel"/>
                <a:cs typeface="Corbel"/>
                <a:sym typeface="Corbel"/>
              </a:rPr>
              <a:t>So students know what they’re signing up for</a:t>
            </a:r>
            <a:endParaRPr sz="1800" dirty="0">
              <a:latin typeface="+mn-lt"/>
              <a:ea typeface="Corbel"/>
              <a:cs typeface="Corbel"/>
              <a:sym typeface="Corbel"/>
            </a:endParaRPr>
          </a:p>
          <a:p>
            <a:pPr marL="182880" lvl="0" indent="-124459" algn="l" rtl="0">
              <a:spcBef>
                <a:spcPts val="1000"/>
              </a:spcBef>
              <a:spcAft>
                <a:spcPts val="0"/>
              </a:spcAft>
              <a:buSzPts val="1800"/>
              <a:buFont typeface="Corbel"/>
              <a:buChar char="•"/>
            </a:pPr>
            <a:r>
              <a:rPr lang="en" sz="1800" dirty="0">
                <a:latin typeface="+mn-lt"/>
                <a:ea typeface="Corbel"/>
                <a:cs typeface="Corbel"/>
                <a:sym typeface="Corbel"/>
              </a:rPr>
              <a:t>To promote access</a:t>
            </a:r>
            <a:endParaRPr sz="1800" dirty="0">
              <a:latin typeface="+mn-lt"/>
              <a:ea typeface="Corbel"/>
              <a:cs typeface="Corbel"/>
              <a:sym typeface="Corbel"/>
            </a:endParaRPr>
          </a:p>
          <a:p>
            <a:pPr marL="182880" lvl="0" indent="-124459" algn="l" rtl="0">
              <a:spcBef>
                <a:spcPts val="1000"/>
              </a:spcBef>
              <a:spcAft>
                <a:spcPts val="0"/>
              </a:spcAft>
              <a:buSzPts val="1800"/>
              <a:buFont typeface="Corbel"/>
              <a:buChar char="•"/>
            </a:pPr>
            <a:r>
              <a:rPr lang="en" sz="1800" dirty="0">
                <a:latin typeface="+mn-lt"/>
                <a:ea typeface="Corbel"/>
                <a:cs typeface="Corbel"/>
                <a:sym typeface="Corbel"/>
              </a:rPr>
              <a:t>Potential for clarity in CVC-OEI Course Finder/Finish Faster!/Excel </a:t>
            </a:r>
            <a:endParaRPr sz="1800" dirty="0">
              <a:latin typeface="+mn-lt"/>
              <a:ea typeface="Corbel"/>
              <a:cs typeface="Corbel"/>
              <a:sym typeface="Corbel"/>
            </a:endParaRPr>
          </a:p>
          <a:p>
            <a:pPr marL="0" lvl="0" indent="0" algn="l" rtl="0">
              <a:spcBef>
                <a:spcPts val="1000"/>
              </a:spcBef>
              <a:spcAft>
                <a:spcPts val="0"/>
              </a:spcAft>
              <a:buNone/>
            </a:pPr>
            <a:r>
              <a:rPr lang="en" dirty="0">
                <a:latin typeface="+mn-lt"/>
                <a:ea typeface="Corbel"/>
                <a:cs typeface="Corbel"/>
                <a:sym typeface="Corbel"/>
              </a:rPr>
              <a:t>Are the definitions prohibitive?</a:t>
            </a:r>
            <a:endParaRPr dirty="0">
              <a:latin typeface="+mn-lt"/>
              <a:ea typeface="Corbel"/>
              <a:cs typeface="Corbel"/>
              <a:sym typeface="Corbel"/>
            </a:endParaRPr>
          </a:p>
          <a:p>
            <a:pPr marL="182880" lvl="0" indent="-167640" algn="l" rtl="0">
              <a:spcBef>
                <a:spcPts val="1000"/>
              </a:spcBef>
              <a:spcAft>
                <a:spcPts val="0"/>
              </a:spcAft>
              <a:buSzPts val="1800"/>
              <a:buChar char="•"/>
            </a:pPr>
            <a:r>
              <a:rPr lang="en" sz="1800" dirty="0">
                <a:latin typeface="+mn-lt"/>
                <a:ea typeface="Corbel"/>
                <a:cs typeface="Corbel"/>
                <a:sym typeface="Corbel"/>
              </a:rPr>
              <a:t>Definitions don’t exclude any type of online offering; instead they provide a system of classifying online offerings.</a:t>
            </a:r>
            <a:endParaRPr sz="1800" dirty="0">
              <a:latin typeface="+mn-lt"/>
              <a:ea typeface="Corbel"/>
              <a:cs typeface="Corbel"/>
              <a:sym typeface="Corbel"/>
            </a:endParaRPr>
          </a:p>
          <a:p>
            <a:pPr marL="0" lvl="0" indent="0" algn="l" rtl="0">
              <a:spcBef>
                <a:spcPts val="1000"/>
              </a:spcBef>
              <a:spcAft>
                <a:spcPts val="0"/>
              </a:spcAft>
              <a:buNone/>
            </a:pPr>
            <a:r>
              <a:rPr lang="en" dirty="0">
                <a:latin typeface="+mn-lt"/>
                <a:ea typeface="Corbel"/>
                <a:cs typeface="Corbel"/>
                <a:sym typeface="Corbel"/>
              </a:rPr>
              <a:t>How does the local college apply the DE categories?</a:t>
            </a:r>
            <a:endParaRPr dirty="0">
              <a:latin typeface="+mn-lt"/>
              <a:ea typeface="Corbel"/>
              <a:cs typeface="Corbel"/>
              <a:sym typeface="Corbel"/>
            </a:endParaRPr>
          </a:p>
          <a:p>
            <a:pPr marL="182880" lvl="0" indent="-200025" algn="l" rtl="0">
              <a:spcBef>
                <a:spcPts val="1000"/>
              </a:spcBef>
              <a:spcAft>
                <a:spcPts val="0"/>
              </a:spcAft>
              <a:buSzPts val="1800"/>
              <a:buChar char="•"/>
            </a:pPr>
            <a:r>
              <a:rPr lang="en" sz="1800" dirty="0">
                <a:latin typeface="+mn-lt"/>
                <a:ea typeface="Corbel"/>
                <a:cs typeface="Corbel"/>
                <a:sym typeface="Corbel"/>
              </a:rPr>
              <a:t>Draft DE Guidelines do not direct districts on use of three categories. </a:t>
            </a:r>
            <a:endParaRPr sz="1800" dirty="0">
              <a:latin typeface="+mn-lt"/>
            </a:endParaRPr>
          </a:p>
          <a:p>
            <a:pPr marL="182880" lvl="0" indent="-200025" algn="l" rtl="0">
              <a:spcBef>
                <a:spcPts val="1000"/>
              </a:spcBef>
              <a:spcAft>
                <a:spcPts val="1000"/>
              </a:spcAft>
              <a:buSzPts val="1800"/>
              <a:buChar char="•"/>
            </a:pPr>
            <a:r>
              <a:rPr lang="en" sz="1800" dirty="0">
                <a:latin typeface="+mn-lt"/>
                <a:ea typeface="Corbel"/>
                <a:cs typeface="Corbel"/>
                <a:sym typeface="Corbel"/>
              </a:rPr>
              <a:t>Logical, student-friendly place to identify: class schedule.</a:t>
            </a:r>
            <a:endParaRPr sz="1800" dirty="0">
              <a:latin typeface="+mn-lt"/>
              <a:ea typeface="Corbel"/>
              <a:cs typeface="Corbel"/>
              <a:sym typeface="Corbel"/>
            </a:endParaRPr>
          </a:p>
        </p:txBody>
      </p:sp>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17</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4">
                                            <p:txEl>
                                              <p:pRg st="0" end="0"/>
                                            </p:txEl>
                                          </p:spTgt>
                                        </p:tgtEl>
                                        <p:attrNameLst>
                                          <p:attrName>style.visibility</p:attrName>
                                        </p:attrNameLst>
                                      </p:cBhvr>
                                      <p:to>
                                        <p:strVal val="visible"/>
                                      </p:to>
                                    </p:set>
                                    <p:animEffect transition="in" filter="fade">
                                      <p:cBhvr>
                                        <p:cTn id="7" dur="1000"/>
                                        <p:tgtEl>
                                          <p:spTgt spid="2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4">
                                            <p:txEl>
                                              <p:pRg st="1" end="1"/>
                                            </p:txEl>
                                          </p:spTgt>
                                        </p:tgtEl>
                                        <p:attrNameLst>
                                          <p:attrName>style.visibility</p:attrName>
                                        </p:attrNameLst>
                                      </p:cBhvr>
                                      <p:to>
                                        <p:strVal val="visible"/>
                                      </p:to>
                                    </p:set>
                                    <p:animEffect transition="in" filter="fade">
                                      <p:cBhvr>
                                        <p:cTn id="12" dur="1000"/>
                                        <p:tgtEl>
                                          <p:spTgt spid="24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4">
                                            <p:txEl>
                                              <p:pRg st="2" end="2"/>
                                            </p:txEl>
                                          </p:spTgt>
                                        </p:tgtEl>
                                        <p:attrNameLst>
                                          <p:attrName>style.visibility</p:attrName>
                                        </p:attrNameLst>
                                      </p:cBhvr>
                                      <p:to>
                                        <p:strVal val="visible"/>
                                      </p:to>
                                    </p:set>
                                    <p:animEffect transition="in" filter="fade">
                                      <p:cBhvr>
                                        <p:cTn id="17" dur="1000"/>
                                        <p:tgtEl>
                                          <p:spTgt spid="24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4">
                                            <p:txEl>
                                              <p:pRg st="3" end="3"/>
                                            </p:txEl>
                                          </p:spTgt>
                                        </p:tgtEl>
                                        <p:attrNameLst>
                                          <p:attrName>style.visibility</p:attrName>
                                        </p:attrNameLst>
                                      </p:cBhvr>
                                      <p:to>
                                        <p:strVal val="visible"/>
                                      </p:to>
                                    </p:set>
                                    <p:animEffect transition="in" filter="fade">
                                      <p:cBhvr>
                                        <p:cTn id="22" dur="1000"/>
                                        <p:tgtEl>
                                          <p:spTgt spid="24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4">
                                            <p:txEl>
                                              <p:pRg st="4" end="4"/>
                                            </p:txEl>
                                          </p:spTgt>
                                        </p:tgtEl>
                                        <p:attrNameLst>
                                          <p:attrName>style.visibility</p:attrName>
                                        </p:attrNameLst>
                                      </p:cBhvr>
                                      <p:to>
                                        <p:strVal val="visible"/>
                                      </p:to>
                                    </p:set>
                                    <p:animEffect transition="in" filter="fade">
                                      <p:cBhvr>
                                        <p:cTn id="27" dur="1000"/>
                                        <p:tgtEl>
                                          <p:spTgt spid="24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4">
                                            <p:txEl>
                                              <p:pRg st="5" end="5"/>
                                            </p:txEl>
                                          </p:spTgt>
                                        </p:tgtEl>
                                        <p:attrNameLst>
                                          <p:attrName>style.visibility</p:attrName>
                                        </p:attrNameLst>
                                      </p:cBhvr>
                                      <p:to>
                                        <p:strVal val="visible"/>
                                      </p:to>
                                    </p:set>
                                    <p:animEffect transition="in" filter="fade">
                                      <p:cBhvr>
                                        <p:cTn id="32" dur="1000"/>
                                        <p:tgtEl>
                                          <p:spTgt spid="24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4">
                                            <p:txEl>
                                              <p:pRg st="6" end="6"/>
                                            </p:txEl>
                                          </p:spTgt>
                                        </p:tgtEl>
                                        <p:attrNameLst>
                                          <p:attrName>style.visibility</p:attrName>
                                        </p:attrNameLst>
                                      </p:cBhvr>
                                      <p:to>
                                        <p:strVal val="visible"/>
                                      </p:to>
                                    </p:set>
                                    <p:animEffect transition="in" filter="fade">
                                      <p:cBhvr>
                                        <p:cTn id="37" dur="1000"/>
                                        <p:tgtEl>
                                          <p:spTgt spid="24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44">
                                            <p:txEl>
                                              <p:pRg st="7" end="7"/>
                                            </p:txEl>
                                          </p:spTgt>
                                        </p:tgtEl>
                                        <p:attrNameLst>
                                          <p:attrName>style.visibility</p:attrName>
                                        </p:attrNameLst>
                                      </p:cBhvr>
                                      <p:to>
                                        <p:strVal val="visible"/>
                                      </p:to>
                                    </p:set>
                                    <p:animEffect transition="in" filter="fade">
                                      <p:cBhvr>
                                        <p:cTn id="42" dur="1000"/>
                                        <p:tgtEl>
                                          <p:spTgt spid="24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44">
                                            <p:txEl>
                                              <p:pRg st="8" end="8"/>
                                            </p:txEl>
                                          </p:spTgt>
                                        </p:tgtEl>
                                        <p:attrNameLst>
                                          <p:attrName>style.visibility</p:attrName>
                                        </p:attrNameLst>
                                      </p:cBhvr>
                                      <p:to>
                                        <p:strVal val="visible"/>
                                      </p:to>
                                    </p:set>
                                    <p:animEffect transition="in" filter="fade">
                                      <p:cBhvr>
                                        <p:cTn id="47" dur="1000"/>
                                        <p:tgtEl>
                                          <p:spTgt spid="24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Heading"/>
          <p:cNvSpPr txBox="1">
            <a:spLocks noGrp="1"/>
          </p:cNvSpPr>
          <p:nvPr>
            <p:ph type="title"/>
          </p:nvPr>
        </p:nvSpPr>
        <p:spPr>
          <a:xfrm>
            <a:off x="457200" y="400050"/>
            <a:ext cx="8229600" cy="7429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600"/>
              <a:buFont typeface="Arial"/>
              <a:buNone/>
            </a:pPr>
            <a:r>
              <a:rPr lang="en" sz="3000">
                <a:latin typeface="+mj-lt"/>
                <a:sym typeface="Arial"/>
              </a:rPr>
              <a:t>Do the Definitions Change</a:t>
            </a:r>
            <a:r>
              <a:rPr lang="en" sz="3000">
                <a:latin typeface="+mj-lt"/>
              </a:rPr>
              <a:t> the </a:t>
            </a:r>
            <a:r>
              <a:rPr lang="en" sz="3000">
                <a:latin typeface="+mj-lt"/>
                <a:sym typeface="Arial"/>
              </a:rPr>
              <a:t>51% Rule? </a:t>
            </a:r>
            <a:endParaRPr sz="3000">
              <a:latin typeface="+mj-lt"/>
              <a:sym typeface="Arial"/>
            </a:endParaRPr>
          </a:p>
        </p:txBody>
      </p:sp>
      <p:sp>
        <p:nvSpPr>
          <p:cNvPr id="250" name="Body"/>
          <p:cNvSpPr txBox="1">
            <a:spLocks noGrp="1"/>
          </p:cNvSpPr>
          <p:nvPr>
            <p:ph type="body" idx="1"/>
          </p:nvPr>
        </p:nvSpPr>
        <p:spPr>
          <a:xfrm>
            <a:off x="457200" y="1200150"/>
            <a:ext cx="8229600" cy="3657600"/>
          </a:xfrm>
          <a:prstGeom prst="rect">
            <a:avLst/>
          </a:prstGeom>
          <a:noFill/>
          <a:ln>
            <a:noFill/>
          </a:ln>
        </p:spPr>
        <p:txBody>
          <a:bodyPr spcFirstLastPara="1" wrap="square" lIns="91425" tIns="45700" rIns="91425" bIns="45700" anchor="t" anchorCtr="0">
            <a:noAutofit/>
          </a:bodyPr>
          <a:lstStyle/>
          <a:p>
            <a:pPr marL="182880" lvl="0" indent="-182880" algn="l" rtl="0">
              <a:spcBef>
                <a:spcPts val="0"/>
              </a:spcBef>
              <a:spcAft>
                <a:spcPts val="0"/>
              </a:spcAft>
              <a:buSzPts val="2040"/>
              <a:buChar char="•"/>
            </a:pPr>
            <a:r>
              <a:rPr lang="en" sz="2000" dirty="0">
                <a:latin typeface="+mn-lt"/>
              </a:rPr>
              <a:t>NO - </a:t>
            </a:r>
            <a:r>
              <a:rPr lang="en" sz="2000" dirty="0">
                <a:latin typeface="+mn-lt"/>
                <a:ea typeface="Corbel"/>
                <a:cs typeface="Corbel"/>
                <a:sym typeface="Corbel"/>
              </a:rPr>
              <a:t>§ 55210 was unchanged by the recent Title 5 update. </a:t>
            </a:r>
            <a:endParaRPr sz="2000" dirty="0">
              <a:latin typeface="+mn-lt"/>
            </a:endParaRPr>
          </a:p>
          <a:p>
            <a:pPr marL="182880" lvl="0" indent="-182880" algn="l" rtl="0">
              <a:spcBef>
                <a:spcPts val="1000"/>
              </a:spcBef>
              <a:spcAft>
                <a:spcPts val="0"/>
              </a:spcAft>
              <a:buSzPts val="2040"/>
              <a:buChar char="•"/>
            </a:pPr>
            <a:r>
              <a:rPr lang="en" sz="2000" dirty="0">
                <a:latin typeface="+mn-lt"/>
              </a:rPr>
              <a:t>The 51% rule (</a:t>
            </a:r>
            <a:r>
              <a:rPr lang="en" sz="2000" u="sng" dirty="0">
                <a:solidFill>
                  <a:srgbClr val="C00000"/>
                </a:solidFill>
                <a:latin typeface="+mn-lt"/>
                <a:ea typeface="Corbel"/>
                <a:cs typeface="Corbel"/>
                <a:sym typeface="Corbel"/>
                <a:hlinkClick r:id="rId3">
                  <a:extLst>
                    <a:ext uri="{A12FA001-AC4F-418D-AE19-62706E023703}">
                      <ahyp:hlinkClr xmlns:ahyp="http://schemas.microsoft.com/office/drawing/2018/hyperlinkcolor" val="tx"/>
                    </a:ext>
                  </a:extLst>
                </a:hlinkClick>
              </a:rPr>
              <a:t>§ 55210</a:t>
            </a:r>
            <a:r>
              <a:rPr lang="en" sz="2000" dirty="0">
                <a:latin typeface="+mn-lt"/>
                <a:ea typeface="Corbel"/>
                <a:cs typeface="Corbel"/>
                <a:sym typeface="Corbel"/>
              </a:rPr>
              <a:t>) deals with MIS coding, reporting to CO, and annual reporting to local boards. </a:t>
            </a:r>
            <a:endParaRPr sz="2000" dirty="0">
              <a:latin typeface="+mn-lt"/>
            </a:endParaRPr>
          </a:p>
          <a:p>
            <a:pPr marL="182880" lvl="0" indent="-182880" algn="l" rtl="0">
              <a:spcBef>
                <a:spcPts val="1000"/>
              </a:spcBef>
              <a:spcAft>
                <a:spcPts val="0"/>
              </a:spcAft>
              <a:buSzPts val="2040"/>
              <a:buChar char="•"/>
            </a:pPr>
            <a:r>
              <a:rPr lang="en" sz="2000" dirty="0">
                <a:latin typeface="+mn-lt"/>
                <a:ea typeface="Corbel"/>
                <a:cs typeface="Corbel"/>
                <a:sym typeface="Corbel"/>
              </a:rPr>
              <a:t>A PO class or an OFI class may or may not require the coding and reporting required in § 55210, depending on the portion of the class that is delivered through DE. </a:t>
            </a:r>
            <a:endParaRPr sz="2000" dirty="0">
              <a:latin typeface="+mn-lt"/>
            </a:endParaRPr>
          </a:p>
          <a:p>
            <a:pPr marL="182880" lvl="0" indent="-182880" algn="l" rtl="0">
              <a:spcBef>
                <a:spcPts val="1000"/>
              </a:spcBef>
              <a:spcAft>
                <a:spcPts val="1000"/>
              </a:spcAft>
              <a:buSzPts val="2040"/>
              <a:buChar char="•"/>
            </a:pPr>
            <a:r>
              <a:rPr lang="en" sz="2000" dirty="0">
                <a:latin typeface="+mn-lt"/>
                <a:ea typeface="Corbel"/>
                <a:cs typeface="Corbel"/>
                <a:sym typeface="Corbel"/>
              </a:rPr>
              <a:t>EXAMPLE: A PO class in which less than 51% of the course is delivered online would not require the coding and reporting required in § 55210. </a:t>
            </a:r>
            <a:endParaRPr sz="2000" dirty="0">
              <a:latin typeface="+mn-lt"/>
            </a:endParaRPr>
          </a:p>
        </p:txBody>
      </p:sp>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18</a:t>
            </a:fld>
            <a:endParaRPr lang="en"/>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Shape 254"/>
        <p:cNvGrpSpPr/>
        <p:nvPr/>
      </p:nvGrpSpPr>
      <p:grpSpPr>
        <a:xfrm>
          <a:off x="0" y="0"/>
          <a:ext cx="0" cy="0"/>
          <a:chOff x="0" y="0"/>
          <a:chExt cx="0" cy="0"/>
        </a:xfrm>
      </p:grpSpPr>
      <p:sp>
        <p:nvSpPr>
          <p:cNvPr id="255" name="Section Heading"/>
          <p:cNvSpPr txBox="1">
            <a:spLocks noGrp="1"/>
          </p:cNvSpPr>
          <p:nvPr>
            <p:ph type="title"/>
          </p:nvPr>
        </p:nvSpPr>
        <p:spPr>
          <a:xfrm>
            <a:off x="499450" y="2200350"/>
            <a:ext cx="8229600" cy="742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2"/>
              </a:buClr>
              <a:buSzPts val="2800"/>
              <a:buFont typeface="Arial"/>
              <a:buNone/>
            </a:pPr>
            <a:r>
              <a:rPr lang="en" sz="4800">
                <a:latin typeface="+mj-lt"/>
              </a:rPr>
              <a:t>Accessibility</a:t>
            </a:r>
            <a:endParaRPr sz="4800">
              <a:latin typeface="+mj-lt"/>
            </a:endParaRPr>
          </a:p>
        </p:txBody>
      </p:sp>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19</a:t>
            </a:fld>
            <a:endParaRPr lang="e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Heading"/>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2800"/>
              <a:buFont typeface="Arial"/>
              <a:buNone/>
            </a:pPr>
            <a:r>
              <a:rPr lang="en" sz="3600" dirty="0">
                <a:latin typeface="+mj-lt"/>
              </a:rPr>
              <a:t>Today’s</a:t>
            </a:r>
            <a:r>
              <a:rPr lang="en" sz="3600" dirty="0">
                <a:latin typeface="+mj-lt"/>
                <a:sym typeface="Arial"/>
              </a:rPr>
              <a:t> Learning Outcomes</a:t>
            </a:r>
            <a:endParaRPr sz="3600" dirty="0">
              <a:latin typeface="+mj-lt"/>
            </a:endParaRPr>
          </a:p>
        </p:txBody>
      </p:sp>
      <p:sp>
        <p:nvSpPr>
          <p:cNvPr id="154" name="Body"/>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dirty="0">
                <a:latin typeface="+mn-lt"/>
                <a:ea typeface="Corbel"/>
                <a:cs typeface="Corbel"/>
                <a:sym typeface="Corbel"/>
              </a:rPr>
              <a:t>Review Title 5 definition of Distance Education (DE)</a:t>
            </a:r>
            <a:endParaRPr dirty="0">
              <a:latin typeface="+mn-lt"/>
              <a:ea typeface="Corbel"/>
              <a:cs typeface="Corbel"/>
              <a:sym typeface="Corbel"/>
            </a:endParaRPr>
          </a:p>
          <a:p>
            <a:pPr marL="457200" lvl="0" indent="-342900" algn="l" rtl="0">
              <a:spcBef>
                <a:spcPts val="1000"/>
              </a:spcBef>
              <a:spcAft>
                <a:spcPts val="0"/>
              </a:spcAft>
              <a:buSzPts val="1800"/>
              <a:buAutoNum type="arabicPeriod"/>
            </a:pPr>
            <a:r>
              <a:rPr lang="en" dirty="0">
                <a:latin typeface="+mn-lt"/>
                <a:ea typeface="Corbel"/>
                <a:cs typeface="Corbel"/>
                <a:sym typeface="Corbel"/>
              </a:rPr>
              <a:t>Distinguish between 3 types of online education:</a:t>
            </a:r>
            <a:endParaRPr dirty="0">
              <a:latin typeface="+mn-lt"/>
              <a:ea typeface="Corbel"/>
              <a:cs typeface="Corbel"/>
              <a:sym typeface="Corbel"/>
            </a:endParaRPr>
          </a:p>
          <a:p>
            <a:pPr marL="914400" lvl="1" indent="-342900" algn="l" rtl="0">
              <a:spcBef>
                <a:spcPts val="1000"/>
              </a:spcBef>
              <a:spcAft>
                <a:spcPts val="0"/>
              </a:spcAft>
              <a:buSzPts val="1800"/>
              <a:buAutoNum type="alphaLcPeriod"/>
            </a:pPr>
            <a:r>
              <a:rPr lang="en" sz="1800" dirty="0">
                <a:latin typeface="+mn-lt"/>
                <a:ea typeface="Corbel"/>
                <a:cs typeface="Corbel"/>
                <a:sym typeface="Corbel"/>
              </a:rPr>
              <a:t>Fully online (FO)</a:t>
            </a:r>
            <a:endParaRPr sz="1800" dirty="0">
              <a:latin typeface="+mn-lt"/>
              <a:ea typeface="Corbel"/>
              <a:cs typeface="Corbel"/>
              <a:sym typeface="Corbel"/>
            </a:endParaRPr>
          </a:p>
          <a:p>
            <a:pPr marL="914400" lvl="1" indent="-342900" algn="l" rtl="0">
              <a:spcBef>
                <a:spcPts val="1000"/>
              </a:spcBef>
              <a:spcAft>
                <a:spcPts val="0"/>
              </a:spcAft>
              <a:buSzPts val="1800"/>
              <a:buAutoNum type="alphaLcPeriod"/>
            </a:pPr>
            <a:r>
              <a:rPr lang="en" sz="1800" dirty="0">
                <a:latin typeface="+mn-lt"/>
                <a:ea typeface="Corbel"/>
                <a:cs typeface="Corbel"/>
                <a:sym typeface="Corbel"/>
              </a:rPr>
              <a:t>Partially online (PO)</a:t>
            </a:r>
            <a:endParaRPr sz="1800" dirty="0">
              <a:latin typeface="+mn-lt"/>
              <a:ea typeface="Corbel"/>
              <a:cs typeface="Corbel"/>
              <a:sym typeface="Corbel"/>
            </a:endParaRPr>
          </a:p>
          <a:p>
            <a:pPr marL="914400" lvl="1" indent="-342900" algn="l" rtl="0">
              <a:spcBef>
                <a:spcPts val="480"/>
              </a:spcBef>
              <a:spcAft>
                <a:spcPts val="0"/>
              </a:spcAft>
              <a:buSzPts val="1800"/>
              <a:buFont typeface="Corbel"/>
              <a:buAutoNum type="alphaLcPeriod"/>
            </a:pPr>
            <a:r>
              <a:rPr lang="en" sz="1800" dirty="0">
                <a:latin typeface="+mn-lt"/>
                <a:ea typeface="Corbel"/>
                <a:cs typeface="Corbel"/>
                <a:sym typeface="Corbel"/>
              </a:rPr>
              <a:t>Online with flexible in-person component (OFI)</a:t>
            </a:r>
            <a:endParaRPr sz="1800" dirty="0">
              <a:latin typeface="+mn-lt"/>
              <a:ea typeface="Corbel"/>
              <a:cs typeface="Corbel"/>
              <a:sym typeface="Corbel"/>
            </a:endParaRPr>
          </a:p>
          <a:p>
            <a:pPr marL="457200" lvl="0" indent="-342900" algn="l" rtl="0">
              <a:spcBef>
                <a:spcPts val="1000"/>
              </a:spcBef>
              <a:spcAft>
                <a:spcPts val="0"/>
              </a:spcAft>
              <a:buSzPts val="1800"/>
              <a:buAutoNum type="arabicPeriod"/>
            </a:pPr>
            <a:r>
              <a:rPr lang="en" dirty="0">
                <a:latin typeface="+mn-lt"/>
                <a:ea typeface="Corbel"/>
                <a:cs typeface="Corbel"/>
                <a:sym typeface="Corbel"/>
              </a:rPr>
              <a:t>Discuss interplay between DE</a:t>
            </a:r>
            <a:r>
              <a:rPr lang="en">
                <a:latin typeface="+mn-lt"/>
                <a:ea typeface="Corbel"/>
                <a:cs typeface="Corbel"/>
                <a:sym typeface="Corbel"/>
              </a:rPr>
              <a:t>, accessibility, </a:t>
            </a:r>
            <a:r>
              <a:rPr lang="en" dirty="0">
                <a:latin typeface="+mn-lt"/>
                <a:ea typeface="Corbel"/>
                <a:cs typeface="Corbel"/>
                <a:sym typeface="Corbel"/>
              </a:rPr>
              <a:t>and equity</a:t>
            </a:r>
          </a:p>
          <a:p>
            <a:pPr>
              <a:spcBef>
                <a:spcPts val="1000"/>
              </a:spcBef>
              <a:buFont typeface="Arial"/>
              <a:buAutoNum type="arabicPeriod"/>
            </a:pPr>
            <a:r>
              <a:rPr lang="en-US" dirty="0">
                <a:ea typeface="Corbel"/>
                <a:cs typeface="Corbel"/>
                <a:sym typeface="Corbel"/>
              </a:rPr>
              <a:t>Review alternative attendance procedure for DE labs</a:t>
            </a: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Body"/>
          <p:cNvSpPr txBox="1">
            <a:spLocks noGrp="1"/>
          </p:cNvSpPr>
          <p:nvPr>
            <p:ph type="body" idx="1"/>
          </p:nvPr>
        </p:nvSpPr>
        <p:spPr>
          <a:xfrm>
            <a:off x="457200" y="652150"/>
            <a:ext cx="8229600" cy="4205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040"/>
              <a:buNone/>
            </a:pPr>
            <a:r>
              <a:rPr lang="en" dirty="0">
                <a:latin typeface="+mn-lt"/>
              </a:rPr>
              <a:t>Title 5, §55200 requires DE courses to be accessible, in compliance the ADA and 508</a:t>
            </a:r>
            <a:endParaRPr dirty="0">
              <a:latin typeface="+mn-lt"/>
            </a:endParaRPr>
          </a:p>
          <a:p>
            <a:pPr marL="0" lvl="0" indent="0" algn="l" rtl="0">
              <a:spcBef>
                <a:spcPts val="1000"/>
              </a:spcBef>
              <a:spcAft>
                <a:spcPts val="0"/>
              </a:spcAft>
              <a:buSzPts val="2040"/>
              <a:buNone/>
            </a:pPr>
            <a:r>
              <a:rPr lang="en" dirty="0">
                <a:latin typeface="+mn-lt"/>
              </a:rPr>
              <a:t>Draft DE guidelines include 9 principles of accessibility:</a:t>
            </a:r>
            <a:endParaRPr dirty="0">
              <a:latin typeface="+mn-lt"/>
            </a:endParaRPr>
          </a:p>
          <a:p>
            <a:pPr marL="457200" lvl="0" indent="-342900" algn="l" rtl="0">
              <a:lnSpc>
                <a:spcPct val="90000"/>
              </a:lnSpc>
              <a:spcBef>
                <a:spcPts val="1000"/>
              </a:spcBef>
              <a:spcAft>
                <a:spcPts val="0"/>
              </a:spcAft>
              <a:buSzPts val="1800"/>
              <a:buAutoNum type="arabicPeriod"/>
            </a:pPr>
            <a:r>
              <a:rPr lang="en" sz="1800" dirty="0">
                <a:latin typeface="+mn-lt"/>
              </a:rPr>
              <a:t>All DE materials must be created with UD</a:t>
            </a:r>
            <a:endParaRPr sz="1800" dirty="0">
              <a:latin typeface="+mn-lt"/>
            </a:endParaRPr>
          </a:p>
          <a:p>
            <a:pPr marL="457200" lvl="0" indent="-342900" algn="l" rtl="0">
              <a:lnSpc>
                <a:spcPct val="90000"/>
              </a:lnSpc>
              <a:spcBef>
                <a:spcPts val="0"/>
              </a:spcBef>
              <a:spcAft>
                <a:spcPts val="0"/>
              </a:spcAft>
              <a:buSzPts val="1800"/>
              <a:buAutoNum type="arabicPeriod"/>
            </a:pPr>
            <a:r>
              <a:rPr lang="en" sz="1800" dirty="0">
                <a:latin typeface="+mn-lt"/>
              </a:rPr>
              <a:t>Campus procedures for DE</a:t>
            </a:r>
            <a:endParaRPr sz="1800" dirty="0">
              <a:latin typeface="+mn-lt"/>
            </a:endParaRPr>
          </a:p>
          <a:p>
            <a:pPr marL="457200" lvl="0" indent="-342900" algn="l" rtl="0">
              <a:lnSpc>
                <a:spcPct val="90000"/>
              </a:lnSpc>
              <a:spcBef>
                <a:spcPts val="0"/>
              </a:spcBef>
              <a:spcAft>
                <a:spcPts val="0"/>
              </a:spcAft>
              <a:buSzPts val="1800"/>
              <a:buAutoNum type="arabicPeriod"/>
            </a:pPr>
            <a:r>
              <a:rPr lang="en" sz="1800" dirty="0">
                <a:latin typeface="+mn-lt"/>
              </a:rPr>
              <a:t>Accessibility supersedes accommodations </a:t>
            </a:r>
            <a:endParaRPr sz="1800" dirty="0">
              <a:latin typeface="+mn-lt"/>
            </a:endParaRPr>
          </a:p>
          <a:p>
            <a:pPr marL="457200" lvl="0" indent="-342900" algn="l" rtl="0">
              <a:lnSpc>
                <a:spcPct val="90000"/>
              </a:lnSpc>
              <a:spcBef>
                <a:spcPts val="0"/>
              </a:spcBef>
              <a:spcAft>
                <a:spcPts val="0"/>
              </a:spcAft>
              <a:buSzPts val="1800"/>
              <a:buAutoNum type="arabicPeriod"/>
            </a:pPr>
            <a:r>
              <a:rPr lang="en" sz="1800" dirty="0">
                <a:latin typeface="+mn-lt"/>
              </a:rPr>
              <a:t>Accommodations should enhance native accessibility</a:t>
            </a:r>
            <a:endParaRPr sz="1800" dirty="0">
              <a:latin typeface="+mn-lt"/>
            </a:endParaRPr>
          </a:p>
          <a:p>
            <a:pPr marL="457200" lvl="0" indent="-342900" algn="l" rtl="0">
              <a:lnSpc>
                <a:spcPct val="90000"/>
              </a:lnSpc>
              <a:spcBef>
                <a:spcPts val="0"/>
              </a:spcBef>
              <a:spcAft>
                <a:spcPts val="0"/>
              </a:spcAft>
              <a:buSzPts val="1800"/>
              <a:buAutoNum type="arabicPeriod"/>
            </a:pPr>
            <a:r>
              <a:rPr lang="en" sz="1800" dirty="0">
                <a:latin typeface="+mn-lt"/>
              </a:rPr>
              <a:t>Academic experience is equal to students with or without disabilities </a:t>
            </a:r>
          </a:p>
          <a:p>
            <a:pPr marL="457200" lvl="0" indent="-342900" algn="l" rtl="0">
              <a:lnSpc>
                <a:spcPct val="90000"/>
              </a:lnSpc>
              <a:spcBef>
                <a:spcPts val="0"/>
              </a:spcBef>
              <a:spcAft>
                <a:spcPts val="0"/>
              </a:spcAft>
              <a:buSzPts val="1800"/>
              <a:buAutoNum type="arabicPeriod"/>
            </a:pPr>
            <a:r>
              <a:rPr lang="en" sz="1800" dirty="0">
                <a:latin typeface="+mn-lt"/>
              </a:rPr>
              <a:t>Course and materials reviewed</a:t>
            </a:r>
            <a:endParaRPr sz="1800" dirty="0">
              <a:latin typeface="+mn-lt"/>
            </a:endParaRPr>
          </a:p>
          <a:p>
            <a:pPr marL="457200" lvl="0" indent="-342900" algn="l" rtl="0">
              <a:lnSpc>
                <a:spcPct val="90000"/>
              </a:lnSpc>
              <a:spcBef>
                <a:spcPts val="0"/>
              </a:spcBef>
              <a:spcAft>
                <a:spcPts val="0"/>
              </a:spcAft>
              <a:buSzPts val="1800"/>
              <a:buAutoNum type="arabicPeriod"/>
            </a:pPr>
            <a:r>
              <a:rPr lang="en" sz="1800" dirty="0">
                <a:latin typeface="+mn-lt"/>
              </a:rPr>
              <a:t>Undue costs claims rejected </a:t>
            </a:r>
            <a:endParaRPr sz="1800" dirty="0">
              <a:latin typeface="+mn-lt"/>
            </a:endParaRPr>
          </a:p>
          <a:p>
            <a:pPr marL="457200" lvl="0" indent="-342900" algn="l" rtl="0">
              <a:lnSpc>
                <a:spcPct val="90000"/>
              </a:lnSpc>
              <a:spcBef>
                <a:spcPts val="0"/>
              </a:spcBef>
              <a:spcAft>
                <a:spcPts val="0"/>
              </a:spcAft>
              <a:buSzPts val="1800"/>
              <a:buAutoNum type="arabicPeriod"/>
            </a:pPr>
            <a:r>
              <a:rPr lang="en" sz="1800" dirty="0">
                <a:latin typeface="+mn-lt"/>
              </a:rPr>
              <a:t>Colleges must provide accomodations, regardless of cost or alteration of instructional activity </a:t>
            </a:r>
            <a:endParaRPr sz="1800" dirty="0">
              <a:latin typeface="+mn-lt"/>
            </a:endParaRPr>
          </a:p>
          <a:p>
            <a:pPr marL="457200" lvl="0" indent="-342900" algn="l" rtl="0">
              <a:lnSpc>
                <a:spcPct val="90000"/>
              </a:lnSpc>
              <a:spcBef>
                <a:spcPts val="0"/>
              </a:spcBef>
              <a:spcAft>
                <a:spcPts val="0"/>
              </a:spcAft>
              <a:buSzPts val="1800"/>
              <a:buAutoNum type="arabicPeriod"/>
            </a:pPr>
            <a:r>
              <a:rPr lang="en" sz="1800" dirty="0">
                <a:latin typeface="+mn-lt"/>
              </a:rPr>
              <a:t>Faculty, admin, and staff are responsible for ensuring accessibility</a:t>
            </a:r>
            <a:endParaRPr sz="1800" dirty="0">
              <a:latin typeface="+mn-lt"/>
            </a:endParaRPr>
          </a:p>
          <a:p>
            <a:pPr marL="182880" lvl="0" indent="-53339" algn="l" rtl="0">
              <a:spcBef>
                <a:spcPts val="0"/>
              </a:spcBef>
              <a:spcAft>
                <a:spcPts val="0"/>
              </a:spcAft>
              <a:buSzPts val="2040"/>
              <a:buNone/>
            </a:pPr>
            <a:endParaRPr dirty="0">
              <a:latin typeface="+mn-lt"/>
            </a:endParaRPr>
          </a:p>
        </p:txBody>
      </p:sp>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20</a:t>
            </a:fld>
            <a:endParaRPr lang="en"/>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Heading"/>
          <p:cNvSpPr txBox="1">
            <a:spLocks noGrp="1"/>
          </p:cNvSpPr>
          <p:nvPr>
            <p:ph type="title"/>
          </p:nvPr>
        </p:nvSpPr>
        <p:spPr>
          <a:xfrm>
            <a:off x="457200" y="400050"/>
            <a:ext cx="8229600" cy="7429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600"/>
              <a:buFont typeface="Arial"/>
              <a:buNone/>
            </a:pPr>
            <a:r>
              <a:rPr lang="en" sz="3600">
                <a:latin typeface="+mj-lt"/>
                <a:sym typeface="Arial"/>
              </a:rPr>
              <a:t>Accessibility Principles </a:t>
            </a:r>
            <a:r>
              <a:rPr lang="en" sz="3600">
                <a:latin typeface="+mj-lt"/>
              </a:rPr>
              <a:t>1-2</a:t>
            </a:r>
            <a:endParaRPr sz="3600">
              <a:latin typeface="+mj-lt"/>
              <a:sym typeface="Arial"/>
            </a:endParaRPr>
          </a:p>
        </p:txBody>
      </p:sp>
      <p:sp>
        <p:nvSpPr>
          <p:cNvPr id="267" name="Body"/>
          <p:cNvSpPr txBox="1">
            <a:spLocks noGrp="1"/>
          </p:cNvSpPr>
          <p:nvPr>
            <p:ph type="body" idx="1"/>
          </p:nvPr>
        </p:nvSpPr>
        <p:spPr>
          <a:xfrm>
            <a:off x="457200" y="1200150"/>
            <a:ext cx="8229600" cy="3657600"/>
          </a:xfrm>
          <a:prstGeom prst="rect">
            <a:avLst/>
          </a:prstGeom>
          <a:noFill/>
          <a:ln>
            <a:noFill/>
          </a:ln>
        </p:spPr>
        <p:txBody>
          <a:bodyPr spcFirstLastPara="1" wrap="square" lIns="91425" tIns="45700" rIns="91425" bIns="45700" anchor="t" anchorCtr="0">
            <a:noAutofit/>
          </a:bodyPr>
          <a:lstStyle/>
          <a:p>
            <a:pPr marL="457200" lvl="0" indent="-325755" algn="l" rtl="0">
              <a:spcBef>
                <a:spcPts val="0"/>
              </a:spcBef>
              <a:spcAft>
                <a:spcPts val="2400"/>
              </a:spcAft>
              <a:buSzPts val="1530"/>
              <a:buAutoNum type="arabicPeriod"/>
            </a:pPr>
            <a:r>
              <a:rPr lang="en" dirty="0">
                <a:latin typeface="+mn-lt"/>
              </a:rPr>
              <a:t>All distance education instructional materials must be created utilizing principles of universal design to afford all students maximum opportunity to access distance education resources in an equally effective manner.</a:t>
            </a:r>
          </a:p>
          <a:p>
            <a:pPr marL="457200" lvl="0" indent="-325755" algn="l" rtl="0">
              <a:spcBef>
                <a:spcPts val="0"/>
              </a:spcBef>
              <a:spcAft>
                <a:spcPts val="0"/>
              </a:spcAft>
              <a:buSzPts val="1530"/>
              <a:buAutoNum type="arabicPeriod"/>
            </a:pPr>
            <a:r>
              <a:rPr lang="en" dirty="0">
                <a:latin typeface="+mn-lt"/>
              </a:rPr>
              <a:t>Accessibility should be addressed through appropriate campus procedures as defined under </a:t>
            </a:r>
            <a:r>
              <a:rPr lang="en" u="sng" dirty="0">
                <a:solidFill>
                  <a:srgbClr val="C00000"/>
                </a:solidFill>
                <a:latin typeface="+mn-lt"/>
              </a:rPr>
              <a:t>T</a:t>
            </a:r>
            <a:r>
              <a:rPr lang="en" u="sng" dirty="0">
                <a:solidFill>
                  <a:srgbClr val="C00000"/>
                </a:solidFill>
                <a:latin typeface="+mn-lt"/>
                <a:hlinkClick r:id="rId3">
                  <a:extLst>
                    <a:ext uri="{A12FA001-AC4F-418D-AE19-62706E023703}">
                      <ahyp:hlinkClr xmlns:ahyp="http://schemas.microsoft.com/office/drawing/2018/hyperlinkcolor" val="tx"/>
                    </a:ext>
                  </a:extLst>
                </a:hlinkClick>
              </a:rPr>
              <a:t>itle 5, section 56027</a:t>
            </a:r>
            <a:r>
              <a:rPr lang="en" dirty="0">
                <a:latin typeface="+mn-lt"/>
              </a:rPr>
              <a:t>.</a:t>
            </a:r>
            <a:endParaRPr dirty="0">
              <a:latin typeface="+mn-lt"/>
            </a:endParaRPr>
          </a:p>
        </p:txBody>
      </p:sp>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21</a:t>
            </a:fld>
            <a:endParaRPr lang="en"/>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4" name="Body"/>
          <p:cNvSpPr txBox="1">
            <a:spLocks noGrp="1"/>
          </p:cNvSpPr>
          <p:nvPr>
            <p:ph type="body" idx="1"/>
          </p:nvPr>
        </p:nvSpPr>
        <p:spPr>
          <a:xfrm>
            <a:off x="457200" y="1200150"/>
            <a:ext cx="8229600" cy="3657600"/>
          </a:xfrm>
          <a:prstGeom prst="rect">
            <a:avLst/>
          </a:prstGeom>
          <a:noFill/>
          <a:ln>
            <a:noFill/>
          </a:ln>
        </p:spPr>
        <p:txBody>
          <a:bodyPr spcFirstLastPara="1" wrap="square" lIns="91425" tIns="45700" rIns="91425" bIns="45700" anchor="t" anchorCtr="0">
            <a:noAutofit/>
          </a:bodyPr>
          <a:lstStyle/>
          <a:p>
            <a:pPr marL="457200" lvl="0" indent="-368300" algn="l" rtl="0">
              <a:spcBef>
                <a:spcPts val="0"/>
              </a:spcBef>
              <a:spcAft>
                <a:spcPts val="0"/>
              </a:spcAft>
              <a:buSzPts val="2200"/>
              <a:buAutoNum type="arabicPeriod" startAt="3"/>
            </a:pPr>
            <a:r>
              <a:rPr lang="en" sz="2200">
                <a:latin typeface="+mn-lt"/>
              </a:rPr>
              <a:t>Difference between accessibility and accommodations: accessibility occurs on the front-end and applies to all; accommodations are individualized and designed to mitigate an educational limitation in the educational setting.  Colleges must strive to provide course materials that are ACCESSIBLE, meaning that they can be used equally by any student without requiring a request for accommodation. This is as opposed to providing course materials that students with disabilities could only use with the provision of some type of ACCOMMODATION.</a:t>
            </a:r>
            <a:endParaRPr sz="2200">
              <a:latin typeface="+mn-lt"/>
            </a:endParaRPr>
          </a:p>
          <a:p>
            <a:pPr marL="457200" lvl="0" indent="0" algn="l" rtl="0">
              <a:spcBef>
                <a:spcPts val="480"/>
              </a:spcBef>
              <a:spcAft>
                <a:spcPts val="0"/>
              </a:spcAft>
              <a:buNone/>
            </a:pPr>
            <a:endParaRPr sz="2200">
              <a:latin typeface="+mn-lt"/>
            </a:endParaRPr>
          </a:p>
        </p:txBody>
      </p:sp>
      <p:sp>
        <p:nvSpPr>
          <p:cNvPr id="273" name="Heading"/>
          <p:cNvSpPr txBox="1">
            <a:spLocks noGrp="1"/>
          </p:cNvSpPr>
          <p:nvPr>
            <p:ph type="title"/>
          </p:nvPr>
        </p:nvSpPr>
        <p:spPr>
          <a:xfrm>
            <a:off x="457200" y="400050"/>
            <a:ext cx="8229600" cy="7429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600"/>
              <a:buFont typeface="Arial"/>
              <a:buNone/>
            </a:pPr>
            <a:r>
              <a:rPr lang="en" sz="3600">
                <a:latin typeface="+mj-lt"/>
                <a:sym typeface="Arial"/>
              </a:rPr>
              <a:t>Accessibility Principle</a:t>
            </a:r>
            <a:r>
              <a:rPr lang="en" sz="3600">
                <a:latin typeface="+mj-lt"/>
              </a:rPr>
              <a:t> 3</a:t>
            </a:r>
            <a:endParaRPr sz="3600">
              <a:latin typeface="+mj-lt"/>
              <a:sym typeface="Arial"/>
            </a:endParaRPr>
          </a:p>
        </p:txBody>
      </p:sp>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22</a:t>
            </a:fld>
            <a:endParaRPr lang="en"/>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Heading"/>
          <p:cNvSpPr txBox="1">
            <a:spLocks noGrp="1"/>
          </p:cNvSpPr>
          <p:nvPr>
            <p:ph type="title"/>
          </p:nvPr>
        </p:nvSpPr>
        <p:spPr>
          <a:xfrm>
            <a:off x="457200" y="400050"/>
            <a:ext cx="8229600" cy="7429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600"/>
              <a:buFont typeface="Arial"/>
              <a:buNone/>
            </a:pPr>
            <a:r>
              <a:rPr lang="en" sz="3600">
                <a:latin typeface="+mj-lt"/>
                <a:sym typeface="Arial"/>
              </a:rPr>
              <a:t>Accessibility Principle </a:t>
            </a:r>
            <a:r>
              <a:rPr lang="en" sz="3600">
                <a:latin typeface="+mj-lt"/>
              </a:rPr>
              <a:t>4</a:t>
            </a:r>
            <a:endParaRPr sz="3600">
              <a:latin typeface="+mj-lt"/>
              <a:sym typeface="Arial"/>
            </a:endParaRPr>
          </a:p>
        </p:txBody>
      </p:sp>
      <p:sp>
        <p:nvSpPr>
          <p:cNvPr id="281" name="Body"/>
          <p:cNvSpPr txBox="1">
            <a:spLocks noGrp="1"/>
          </p:cNvSpPr>
          <p:nvPr>
            <p:ph type="body" idx="1"/>
          </p:nvPr>
        </p:nvSpPr>
        <p:spPr>
          <a:xfrm>
            <a:off x="457200" y="1200150"/>
            <a:ext cx="8229600" cy="3657600"/>
          </a:xfrm>
          <a:prstGeom prst="rect">
            <a:avLst/>
          </a:prstGeom>
          <a:noFill/>
          <a:ln>
            <a:noFill/>
          </a:ln>
        </p:spPr>
        <p:txBody>
          <a:bodyPr spcFirstLastPara="1" wrap="square" lIns="91425" tIns="45700" rIns="91425" bIns="45700" anchor="t" anchorCtr="0">
            <a:noAutofit/>
          </a:bodyPr>
          <a:lstStyle/>
          <a:p>
            <a:pPr marL="457200" lvl="0" indent="-342900" algn="l" rtl="0">
              <a:lnSpc>
                <a:spcPct val="80000"/>
              </a:lnSpc>
              <a:spcBef>
                <a:spcPts val="0"/>
              </a:spcBef>
              <a:spcAft>
                <a:spcPts val="0"/>
              </a:spcAft>
              <a:buSzPts val="1800"/>
              <a:buAutoNum type="arabicPeriod" startAt="4"/>
            </a:pPr>
            <a:r>
              <a:rPr lang="en" sz="1800">
                <a:latin typeface="+mn-lt"/>
              </a:rPr>
              <a:t>Adoption of accommodations, (e.g. assigning assistants, American Sign Language interpreters, readers) to work with an individual student to provide access to distance education resources should only be considered as when efforts to enhance the native accessibility of the course material.</a:t>
            </a:r>
            <a:endParaRPr sz="1800">
              <a:latin typeface="+mn-lt"/>
            </a:endParaRPr>
          </a:p>
          <a:p>
            <a:pPr marL="457200" lvl="0" indent="0" algn="l" rtl="0">
              <a:lnSpc>
                <a:spcPct val="80000"/>
              </a:lnSpc>
              <a:spcBef>
                <a:spcPts val="444"/>
              </a:spcBef>
              <a:spcAft>
                <a:spcPts val="0"/>
              </a:spcAft>
              <a:buNone/>
            </a:pPr>
            <a:endParaRPr sz="1800">
              <a:latin typeface="+mn-lt"/>
            </a:endParaRPr>
          </a:p>
          <a:p>
            <a:pPr marL="457200" lvl="0" indent="0" algn="l" rtl="0">
              <a:lnSpc>
                <a:spcPct val="80000"/>
              </a:lnSpc>
              <a:spcBef>
                <a:spcPts val="444"/>
              </a:spcBef>
              <a:spcAft>
                <a:spcPts val="0"/>
              </a:spcAft>
              <a:buNone/>
            </a:pPr>
            <a:r>
              <a:rPr lang="en" sz="1800">
                <a:latin typeface="+mn-lt"/>
              </a:rPr>
              <a:t>All DE resources or materials purchased or leased from a third-party provider must be accessible to students with disabilities, unless doing so would fundamentally alter the nature of the instructional activity. This also includes all course content linked, but not contained within, the course management system. Where faculty adopt third-party instructional resources not controlled by the college, steps must be taken by the college to ensure that such sites are accessible or provide the same material by other accessible means.  Consistent with directions from the Office of State Auditor in 2018, colleges should perform an annual audit of online course materials, including third-party materials, to ensure accessibility.</a:t>
            </a:r>
            <a:endParaRPr sz="1800">
              <a:latin typeface="+mn-lt"/>
            </a:endParaRPr>
          </a:p>
          <a:p>
            <a:pPr marL="457200" lvl="0" indent="0" algn="l" rtl="0">
              <a:lnSpc>
                <a:spcPct val="80000"/>
              </a:lnSpc>
              <a:spcBef>
                <a:spcPts val="0"/>
              </a:spcBef>
              <a:spcAft>
                <a:spcPts val="0"/>
              </a:spcAft>
              <a:buNone/>
            </a:pPr>
            <a:r>
              <a:rPr lang="en" sz="1800">
                <a:latin typeface="+mn-lt"/>
              </a:rPr>
              <a:t> </a:t>
            </a:r>
            <a:endParaRPr sz="1800">
              <a:latin typeface="+mn-lt"/>
            </a:endParaRPr>
          </a:p>
        </p:txBody>
      </p:sp>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23</a:t>
            </a:fld>
            <a:endParaRPr lang="en"/>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7" name="Body"/>
          <p:cNvSpPr txBox="1">
            <a:spLocks noGrp="1"/>
          </p:cNvSpPr>
          <p:nvPr>
            <p:ph type="body" idx="1"/>
          </p:nvPr>
        </p:nvSpPr>
        <p:spPr>
          <a:xfrm>
            <a:off x="457200" y="1200150"/>
            <a:ext cx="8229600" cy="3657600"/>
          </a:xfrm>
          <a:prstGeom prst="rect">
            <a:avLst/>
          </a:prstGeom>
        </p:spPr>
        <p:txBody>
          <a:bodyPr spcFirstLastPara="1" wrap="square" lIns="91425" tIns="45700" rIns="91425" bIns="45700" anchor="t" anchorCtr="0">
            <a:noAutofit/>
          </a:bodyPr>
          <a:lstStyle/>
          <a:p>
            <a:pPr marL="457200" lvl="0" indent="-381000" algn="l" rtl="0">
              <a:lnSpc>
                <a:spcPct val="90000"/>
              </a:lnSpc>
              <a:spcBef>
                <a:spcPts val="0"/>
              </a:spcBef>
              <a:spcAft>
                <a:spcPts val="0"/>
              </a:spcAft>
              <a:buSzPts val="2400"/>
              <a:buAutoNum type="arabicPeriod" startAt="5"/>
            </a:pPr>
            <a:r>
              <a:rPr lang="en">
                <a:latin typeface="+mn-lt"/>
              </a:rPr>
              <a:t>Distance education courses, resources and materials must be designed and delivered in such a way that the academic experience is equally effective for students with or without disabilities. If you need guidance in this area, contact the California Community Colleges Accessibility Center, the ADA or DSPS Coordinator on your campus or other resource personnel who handles instructional accessibility issues for your college. </a:t>
            </a:r>
            <a:endParaRPr>
              <a:latin typeface="+mn-lt"/>
            </a:endParaRPr>
          </a:p>
        </p:txBody>
      </p:sp>
      <p:sp>
        <p:nvSpPr>
          <p:cNvPr id="286" name="Heading"/>
          <p:cNvSpPr txBox="1">
            <a:spLocks noGrp="1"/>
          </p:cNvSpPr>
          <p:nvPr>
            <p:ph type="title"/>
          </p:nvPr>
        </p:nvSpPr>
        <p:spPr>
          <a:xfrm>
            <a:off x="457200" y="400050"/>
            <a:ext cx="8229600" cy="742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sz="3600">
                <a:latin typeface="+mj-lt"/>
              </a:rPr>
              <a:t>Accessibility Principle 5</a:t>
            </a:r>
            <a:endParaRPr sz="3600">
              <a:latin typeface="+mj-lt"/>
            </a:endParaRPr>
          </a:p>
        </p:txBody>
      </p:sp>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24</a:t>
            </a:fld>
            <a:endParaRPr lang="en"/>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Heading"/>
          <p:cNvSpPr txBox="1">
            <a:spLocks noGrp="1"/>
          </p:cNvSpPr>
          <p:nvPr>
            <p:ph type="title"/>
          </p:nvPr>
        </p:nvSpPr>
        <p:spPr>
          <a:xfrm>
            <a:off x="457200" y="400050"/>
            <a:ext cx="8229600" cy="7429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600"/>
              <a:buFont typeface="Arial"/>
              <a:buNone/>
            </a:pPr>
            <a:r>
              <a:rPr lang="en" sz="3600">
                <a:latin typeface="+mj-lt"/>
                <a:sym typeface="Arial"/>
              </a:rPr>
              <a:t>Accessibility Principle</a:t>
            </a:r>
            <a:r>
              <a:rPr lang="en" sz="3600">
                <a:latin typeface="+mj-lt"/>
              </a:rPr>
              <a:t> 6</a:t>
            </a:r>
            <a:endParaRPr sz="3600">
              <a:latin typeface="+mj-lt"/>
              <a:sym typeface="Arial"/>
            </a:endParaRPr>
          </a:p>
        </p:txBody>
      </p:sp>
      <p:sp>
        <p:nvSpPr>
          <p:cNvPr id="294" name="Body"/>
          <p:cNvSpPr txBox="1">
            <a:spLocks noGrp="1"/>
          </p:cNvSpPr>
          <p:nvPr>
            <p:ph type="body" idx="1"/>
          </p:nvPr>
        </p:nvSpPr>
        <p:spPr>
          <a:xfrm>
            <a:off x="457200" y="1200150"/>
            <a:ext cx="8229600" cy="3657600"/>
          </a:xfrm>
          <a:prstGeom prst="rect">
            <a:avLst/>
          </a:prstGeom>
          <a:noFill/>
          <a:ln>
            <a:noFill/>
          </a:ln>
        </p:spPr>
        <p:txBody>
          <a:bodyPr spcFirstLastPara="1" wrap="square" lIns="91425" tIns="45700" rIns="91425" bIns="45700" anchor="t" anchorCtr="0">
            <a:noAutofit/>
          </a:bodyPr>
          <a:lstStyle/>
          <a:p>
            <a:pPr marL="457200" lvl="0" indent="-368300" algn="l" rtl="0">
              <a:lnSpc>
                <a:spcPct val="90000"/>
              </a:lnSpc>
              <a:spcBef>
                <a:spcPts val="0"/>
              </a:spcBef>
              <a:spcAft>
                <a:spcPts val="0"/>
              </a:spcAft>
              <a:buSzPts val="2200"/>
              <a:buAutoNum type="arabicPeriod" startAt="6"/>
            </a:pPr>
            <a:r>
              <a:rPr lang="en" sz="2200">
                <a:latin typeface="+mn-lt"/>
              </a:rPr>
              <a:t>The Chancellor’s Office recommends that the curriculum for each DE course and its associated materials and resources be reviewed and revised, as necessary, when the course undergoes curriculum review pursuant to title 5, sections 55002 and 55206, as part of the accreditation process. In the event that a student with a disability enrolls in a DE course that has not been reviewed for accessibility, the district or college will be responsible for acting in a timely manner and making any requested modifications to the materials or resources used in the course, unless doing so would fundamentally alter the nature of the instructional activity.</a:t>
            </a:r>
            <a:endParaRPr sz="2200">
              <a:latin typeface="+mn-lt"/>
            </a:endParaRPr>
          </a:p>
          <a:p>
            <a:pPr marL="0" lvl="0" indent="0" algn="l" rtl="0">
              <a:lnSpc>
                <a:spcPct val="90000"/>
              </a:lnSpc>
              <a:spcBef>
                <a:spcPts val="408"/>
              </a:spcBef>
              <a:spcAft>
                <a:spcPts val="0"/>
              </a:spcAft>
              <a:buSzPts val="1734"/>
              <a:buNone/>
            </a:pPr>
            <a:endParaRPr sz="2200">
              <a:latin typeface="+mn-lt"/>
            </a:endParaRPr>
          </a:p>
        </p:txBody>
      </p:sp>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25</a:t>
            </a:fld>
            <a:endParaRPr lang="en"/>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Heading"/>
          <p:cNvSpPr txBox="1">
            <a:spLocks noGrp="1"/>
          </p:cNvSpPr>
          <p:nvPr>
            <p:ph type="title"/>
          </p:nvPr>
        </p:nvSpPr>
        <p:spPr>
          <a:xfrm>
            <a:off x="457200" y="400050"/>
            <a:ext cx="8229600" cy="7429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600"/>
              <a:buFont typeface="Arial"/>
              <a:buNone/>
            </a:pPr>
            <a:r>
              <a:rPr lang="en" sz="3600">
                <a:latin typeface="+mj-lt"/>
                <a:sym typeface="Arial"/>
              </a:rPr>
              <a:t>Accessibility Principle</a:t>
            </a:r>
            <a:r>
              <a:rPr lang="en" sz="3600">
                <a:latin typeface="+mj-lt"/>
              </a:rPr>
              <a:t> 7</a:t>
            </a:r>
            <a:endParaRPr sz="3600">
              <a:latin typeface="+mj-lt"/>
              <a:sym typeface="Arial"/>
            </a:endParaRPr>
          </a:p>
        </p:txBody>
      </p:sp>
      <p:sp>
        <p:nvSpPr>
          <p:cNvPr id="301" name="Body"/>
          <p:cNvSpPr txBox="1">
            <a:spLocks noGrp="1"/>
          </p:cNvSpPr>
          <p:nvPr>
            <p:ph type="body" idx="1"/>
          </p:nvPr>
        </p:nvSpPr>
        <p:spPr>
          <a:xfrm>
            <a:off x="457200" y="1200150"/>
            <a:ext cx="8229600" cy="3657600"/>
          </a:xfrm>
          <a:prstGeom prst="rect">
            <a:avLst/>
          </a:prstGeom>
          <a:noFill/>
          <a:ln>
            <a:noFill/>
          </a:ln>
        </p:spPr>
        <p:txBody>
          <a:bodyPr spcFirstLastPara="1" wrap="square" lIns="91425" tIns="45700" rIns="91425" bIns="45700" anchor="t" anchorCtr="0">
            <a:noAutofit/>
          </a:bodyPr>
          <a:lstStyle/>
          <a:p>
            <a:pPr marL="457200" lvl="0" indent="-325755" algn="l" rtl="0">
              <a:lnSpc>
                <a:spcPct val="90000"/>
              </a:lnSpc>
              <a:spcBef>
                <a:spcPts val="0"/>
              </a:spcBef>
              <a:spcAft>
                <a:spcPts val="0"/>
              </a:spcAft>
              <a:buSzPts val="1530"/>
              <a:buAutoNum type="arabicPeriod" startAt="7"/>
            </a:pPr>
            <a:r>
              <a:rPr lang="en">
                <a:latin typeface="+mn-lt"/>
              </a:rPr>
              <a:t>In the event that a discrimination complaint is filed alleging that a college has selected software and/or hardware that is not accessible for persons with disabilities, the Chancellor’s Office and the U.S. Department of Education, Office for Civil Rights will not generally accept a claim of undue burden based on the subsequent substantial expense of providing access, when such costs could have been significantly reduced by considering the issue of accessibility at the time of initial selection.</a:t>
            </a:r>
            <a:endParaRPr>
              <a:latin typeface="+mn-lt"/>
            </a:endParaRPr>
          </a:p>
          <a:p>
            <a:pPr marL="0" lvl="0" indent="0" algn="l" rtl="0">
              <a:lnSpc>
                <a:spcPct val="90000"/>
              </a:lnSpc>
              <a:spcBef>
                <a:spcPts val="444"/>
              </a:spcBef>
              <a:spcAft>
                <a:spcPts val="0"/>
              </a:spcAft>
              <a:buSzPts val="1887"/>
              <a:buNone/>
            </a:pPr>
            <a:endParaRPr>
              <a:latin typeface="+mn-lt"/>
            </a:endParaRPr>
          </a:p>
        </p:txBody>
      </p:sp>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26</a:t>
            </a:fld>
            <a:endParaRPr lang="en"/>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Heading"/>
          <p:cNvSpPr txBox="1">
            <a:spLocks noGrp="1"/>
          </p:cNvSpPr>
          <p:nvPr>
            <p:ph type="title"/>
          </p:nvPr>
        </p:nvSpPr>
        <p:spPr>
          <a:xfrm>
            <a:off x="457200" y="400050"/>
            <a:ext cx="8229600" cy="7429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600"/>
              <a:buFont typeface="Arial"/>
              <a:buNone/>
            </a:pPr>
            <a:r>
              <a:rPr lang="en" sz="3600">
                <a:latin typeface="+mj-lt"/>
                <a:sym typeface="Arial"/>
              </a:rPr>
              <a:t>Accessibility Principles 8-</a:t>
            </a:r>
            <a:r>
              <a:rPr lang="en" sz="3600">
                <a:latin typeface="+mj-lt"/>
              </a:rPr>
              <a:t>9</a:t>
            </a:r>
            <a:endParaRPr sz="3600">
              <a:latin typeface="+mj-lt"/>
              <a:sym typeface="Arial"/>
            </a:endParaRPr>
          </a:p>
        </p:txBody>
      </p:sp>
      <p:sp>
        <p:nvSpPr>
          <p:cNvPr id="308" name="Body"/>
          <p:cNvSpPr txBox="1">
            <a:spLocks noGrp="1"/>
          </p:cNvSpPr>
          <p:nvPr>
            <p:ph type="body" idx="1"/>
          </p:nvPr>
        </p:nvSpPr>
        <p:spPr>
          <a:xfrm>
            <a:off x="457200" y="1200150"/>
            <a:ext cx="8229600" cy="3657600"/>
          </a:xfrm>
          <a:prstGeom prst="rect">
            <a:avLst/>
          </a:prstGeom>
          <a:noFill/>
          <a:ln>
            <a:noFill/>
          </a:ln>
        </p:spPr>
        <p:txBody>
          <a:bodyPr spcFirstLastPara="1" wrap="square" lIns="91425" tIns="45700" rIns="91425" bIns="45700" anchor="t" anchorCtr="0">
            <a:noAutofit/>
          </a:bodyPr>
          <a:lstStyle/>
          <a:p>
            <a:pPr marL="457200" lvl="0" indent="-355600" algn="l" rtl="0">
              <a:lnSpc>
                <a:spcPct val="90000"/>
              </a:lnSpc>
              <a:spcBef>
                <a:spcPts val="444"/>
              </a:spcBef>
              <a:spcAft>
                <a:spcPts val="0"/>
              </a:spcAft>
              <a:buSzPts val="2000"/>
              <a:buAutoNum type="arabicPeriod" startAt="8"/>
            </a:pPr>
            <a:r>
              <a:rPr lang="en" sz="2000">
                <a:latin typeface="+mn-lt"/>
              </a:rPr>
              <a:t>In all cases, even where the college can demonstrate that a requested accommodation would involve a fundamental alteration in the nature of the instructional activity or would impose an undue financial and administrative burden, the college must provide an alternative accommodation that is equally effective for the student if such an accommodation is available</a:t>
            </a:r>
            <a:endParaRPr sz="2000">
              <a:latin typeface="+mn-lt"/>
            </a:endParaRPr>
          </a:p>
          <a:p>
            <a:pPr marL="457200" lvl="0" indent="0" algn="l" rtl="0">
              <a:spcBef>
                <a:spcPts val="0"/>
              </a:spcBef>
              <a:spcAft>
                <a:spcPts val="0"/>
              </a:spcAft>
              <a:buNone/>
            </a:pPr>
            <a:endParaRPr sz="2000">
              <a:latin typeface="+mn-lt"/>
            </a:endParaRPr>
          </a:p>
          <a:p>
            <a:pPr marL="457200" lvl="0" indent="-355600" algn="l" rtl="0">
              <a:spcBef>
                <a:spcPts val="0"/>
              </a:spcBef>
              <a:spcAft>
                <a:spcPts val="0"/>
              </a:spcAft>
              <a:buSzPts val="2000"/>
              <a:buAutoNum type="arabicPeriod" startAt="9"/>
            </a:pPr>
            <a:r>
              <a:rPr lang="en" sz="2000">
                <a:latin typeface="+mn-lt"/>
              </a:rPr>
              <a:t>The college is responsible for assuring that distance education courses, materials and resources are accessible to students with disabilities. All college administrators, faculty and staff who are involved in the use of this instructional mode share this obligation</a:t>
            </a:r>
            <a:endParaRPr sz="2000">
              <a:latin typeface="+mn-lt"/>
            </a:endParaRPr>
          </a:p>
        </p:txBody>
      </p:sp>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27</a:t>
            </a:fld>
            <a:endParaRPr lang="en"/>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Heading"/>
          <p:cNvSpPr txBox="1">
            <a:spLocks noGrp="1"/>
          </p:cNvSpPr>
          <p:nvPr>
            <p:ph type="title"/>
          </p:nvPr>
        </p:nvSpPr>
        <p:spPr>
          <a:xfrm>
            <a:off x="457200" y="400050"/>
            <a:ext cx="8229600" cy="7429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600"/>
              <a:buFont typeface="Arial"/>
              <a:buNone/>
            </a:pPr>
            <a:r>
              <a:rPr lang="en" sz="3600">
                <a:latin typeface="+mj-lt"/>
              </a:rPr>
              <a:t>Reviewing Courses for Accessibility</a:t>
            </a:r>
            <a:endParaRPr sz="3600">
              <a:latin typeface="+mj-lt"/>
              <a:sym typeface="Arial"/>
            </a:endParaRPr>
          </a:p>
        </p:txBody>
      </p:sp>
      <p:sp>
        <p:nvSpPr>
          <p:cNvPr id="314" name="Body"/>
          <p:cNvSpPr txBox="1">
            <a:spLocks noGrp="1"/>
          </p:cNvSpPr>
          <p:nvPr>
            <p:ph type="body" idx="1"/>
          </p:nvPr>
        </p:nvSpPr>
        <p:spPr>
          <a:xfrm>
            <a:off x="457200" y="1200150"/>
            <a:ext cx="8229600" cy="3657600"/>
          </a:xfrm>
          <a:prstGeom prst="rect">
            <a:avLst/>
          </a:prstGeom>
          <a:noFill/>
          <a:ln>
            <a:noFill/>
          </a:ln>
        </p:spPr>
        <p:txBody>
          <a:bodyPr spcFirstLastPara="1" wrap="square" lIns="91425" tIns="45700" rIns="91425" bIns="45700" anchor="t" anchorCtr="0">
            <a:noAutofit/>
          </a:bodyPr>
          <a:lstStyle/>
          <a:p>
            <a:pPr marL="182880" lvl="0" indent="-182880" algn="l" rtl="0">
              <a:spcBef>
                <a:spcPts val="0"/>
              </a:spcBef>
              <a:spcAft>
                <a:spcPts val="0"/>
              </a:spcAft>
              <a:buSzPts val="2040"/>
              <a:buChar char="•"/>
            </a:pPr>
            <a:r>
              <a:rPr lang="en" dirty="0">
                <a:latin typeface="+mn-lt"/>
                <a:ea typeface="Corbel"/>
                <a:cs typeface="Corbel"/>
                <a:sym typeface="Corbel"/>
              </a:rPr>
              <a:t>Separate DE review required in § 55206 </a:t>
            </a:r>
            <a:endParaRPr dirty="0">
              <a:latin typeface="+mn-lt"/>
            </a:endParaRPr>
          </a:p>
          <a:p>
            <a:pPr marL="182880" lvl="0" indent="-182880" algn="l" rtl="0">
              <a:spcBef>
                <a:spcPts val="480"/>
              </a:spcBef>
              <a:spcAft>
                <a:spcPts val="0"/>
              </a:spcAft>
              <a:buSzPts val="2040"/>
              <a:buChar char="•"/>
            </a:pPr>
            <a:r>
              <a:rPr lang="en" dirty="0">
                <a:latin typeface="+mn-lt"/>
                <a:ea typeface="Corbel"/>
                <a:cs typeface="Corbel"/>
                <a:sym typeface="Corbel"/>
              </a:rPr>
              <a:t>Separate course review typically happens at level of COR, not at level of section </a:t>
            </a:r>
            <a:endParaRPr dirty="0">
              <a:latin typeface="+mn-lt"/>
            </a:endParaRPr>
          </a:p>
          <a:p>
            <a:pPr marL="457200" lvl="1" indent="-215265" algn="l" rtl="0">
              <a:spcBef>
                <a:spcPts val="480"/>
              </a:spcBef>
              <a:spcAft>
                <a:spcPts val="0"/>
              </a:spcAft>
              <a:buSzPts val="2040"/>
              <a:buChar char="•"/>
            </a:pPr>
            <a:r>
              <a:rPr lang="en" dirty="0">
                <a:latin typeface="+mn-lt"/>
                <a:ea typeface="Corbel"/>
                <a:cs typeface="Corbel"/>
                <a:sym typeface="Corbel"/>
              </a:rPr>
              <a:t>Can assist in providing foundation for accessibility </a:t>
            </a:r>
            <a:endParaRPr dirty="0">
              <a:latin typeface="+mn-lt"/>
            </a:endParaRPr>
          </a:p>
          <a:p>
            <a:pPr marL="457200" lvl="1" indent="-215265" algn="l" rtl="0">
              <a:spcBef>
                <a:spcPts val="480"/>
              </a:spcBef>
              <a:spcAft>
                <a:spcPts val="0"/>
              </a:spcAft>
              <a:buSzPts val="2040"/>
              <a:buChar char="•"/>
            </a:pPr>
            <a:r>
              <a:rPr lang="en" dirty="0">
                <a:latin typeface="+mn-lt"/>
                <a:ea typeface="Corbel"/>
                <a:cs typeface="Corbel"/>
                <a:sym typeface="Corbel"/>
              </a:rPr>
              <a:t>Will not ensure accessibility of all sections</a:t>
            </a:r>
            <a:endParaRPr dirty="0">
              <a:latin typeface="+mn-lt"/>
              <a:ea typeface="Corbel"/>
              <a:cs typeface="Corbel"/>
              <a:sym typeface="Corbel"/>
            </a:endParaRPr>
          </a:p>
          <a:p>
            <a:pPr marL="0" lvl="0" indent="0" algn="l" rtl="0">
              <a:spcBef>
                <a:spcPts val="480"/>
              </a:spcBef>
              <a:spcAft>
                <a:spcPts val="0"/>
              </a:spcAft>
              <a:buNone/>
            </a:pPr>
            <a:endParaRPr dirty="0">
              <a:latin typeface="+mn-lt"/>
              <a:ea typeface="Corbel"/>
              <a:cs typeface="Corbel"/>
              <a:sym typeface="Corbel"/>
            </a:endParaRPr>
          </a:p>
          <a:p>
            <a:pPr marL="0" lvl="0" indent="0" algn="l" rtl="0">
              <a:spcBef>
                <a:spcPts val="480"/>
              </a:spcBef>
              <a:spcAft>
                <a:spcPts val="0"/>
              </a:spcAft>
              <a:buNone/>
            </a:pPr>
            <a:r>
              <a:rPr lang="en" i="1" dirty="0">
                <a:latin typeface="+mn-lt"/>
                <a:ea typeface="Corbel"/>
                <a:cs typeface="Corbel"/>
                <a:sym typeface="Corbel"/>
              </a:rPr>
              <a:t>How do your colleges ensure accessibility of all sections?</a:t>
            </a:r>
            <a:endParaRPr i="1" dirty="0">
              <a:latin typeface="+mn-lt"/>
              <a:ea typeface="Corbel"/>
              <a:cs typeface="Corbel"/>
              <a:sym typeface="Corbel"/>
            </a:endParaRPr>
          </a:p>
        </p:txBody>
      </p:sp>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28</a:t>
            </a:fld>
            <a:endParaRPr lang="en"/>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Shape 318"/>
        <p:cNvGrpSpPr/>
        <p:nvPr/>
      </p:nvGrpSpPr>
      <p:grpSpPr>
        <a:xfrm>
          <a:off x="0" y="0"/>
          <a:ext cx="0" cy="0"/>
          <a:chOff x="0" y="0"/>
          <a:chExt cx="0" cy="0"/>
        </a:xfrm>
      </p:grpSpPr>
      <p:sp>
        <p:nvSpPr>
          <p:cNvPr id="319" name="Section heading"/>
          <p:cNvSpPr txBox="1">
            <a:spLocks noGrp="1"/>
          </p:cNvSpPr>
          <p:nvPr>
            <p:ph type="title"/>
          </p:nvPr>
        </p:nvSpPr>
        <p:spPr>
          <a:xfrm>
            <a:off x="499450" y="2200350"/>
            <a:ext cx="8229600" cy="742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2"/>
              </a:buClr>
              <a:buSzPts val="2800"/>
              <a:buFont typeface="Arial"/>
              <a:buNone/>
            </a:pPr>
            <a:r>
              <a:rPr lang="en" sz="4800">
                <a:latin typeface="+mj-lt"/>
              </a:rPr>
              <a:t>DE Attendance Accounting</a:t>
            </a:r>
            <a:endParaRPr sz="4800">
              <a:latin typeface="+mj-lt"/>
            </a:endParaRPr>
          </a:p>
        </p:txBody>
      </p:sp>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29</a:t>
            </a:fld>
            <a:endParaRPr lang="e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Shape 158"/>
        <p:cNvGrpSpPr/>
        <p:nvPr/>
      </p:nvGrpSpPr>
      <p:grpSpPr>
        <a:xfrm>
          <a:off x="0" y="0"/>
          <a:ext cx="0" cy="0"/>
          <a:chOff x="0" y="0"/>
          <a:chExt cx="0" cy="0"/>
        </a:xfrm>
      </p:grpSpPr>
      <p:sp>
        <p:nvSpPr>
          <p:cNvPr id="159" name="Section Heading"/>
          <p:cNvSpPr txBox="1">
            <a:spLocks noGrp="1"/>
          </p:cNvSpPr>
          <p:nvPr>
            <p:ph type="title"/>
          </p:nvPr>
        </p:nvSpPr>
        <p:spPr>
          <a:xfrm>
            <a:off x="275550" y="1418000"/>
            <a:ext cx="8725500" cy="3554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2"/>
              </a:buClr>
              <a:buSzPts val="2800"/>
              <a:buFont typeface="Arial"/>
              <a:buNone/>
            </a:pPr>
            <a:r>
              <a:rPr lang="en" sz="3600" dirty="0">
                <a:solidFill>
                  <a:schemeClr val="tx1"/>
                </a:solidFill>
                <a:latin typeface="+mj-lt"/>
              </a:rPr>
              <a:t>Draft 2019 </a:t>
            </a:r>
            <a:endParaRPr sz="3600" dirty="0">
              <a:solidFill>
                <a:schemeClr val="tx1"/>
              </a:solidFill>
              <a:latin typeface="+mj-lt"/>
            </a:endParaRPr>
          </a:p>
          <a:p>
            <a:pPr marL="0" lvl="0" indent="0" algn="ctr" rtl="0">
              <a:spcBef>
                <a:spcPts val="0"/>
              </a:spcBef>
              <a:spcAft>
                <a:spcPts val="0"/>
              </a:spcAft>
              <a:buClr>
                <a:schemeClr val="dk2"/>
              </a:buClr>
              <a:buSzPts val="2800"/>
              <a:buFont typeface="Arial"/>
              <a:buNone/>
            </a:pPr>
            <a:r>
              <a:rPr lang="en" sz="3600" dirty="0">
                <a:solidFill>
                  <a:schemeClr val="tx1"/>
                </a:solidFill>
                <a:latin typeface="+mj-lt"/>
              </a:rPr>
              <a:t>Distance Education (DE) Guidelines</a:t>
            </a:r>
            <a:br>
              <a:rPr lang="en" sz="3600" dirty="0">
                <a:solidFill>
                  <a:schemeClr val="tx1"/>
                </a:solidFill>
                <a:latin typeface="+mj-lt"/>
              </a:rPr>
            </a:br>
            <a:r>
              <a:rPr lang="en" sz="3600" dirty="0">
                <a:solidFill>
                  <a:schemeClr val="tx1"/>
                </a:solidFill>
                <a:latin typeface="+mj-lt"/>
              </a:rPr>
              <a:t>(As of May 17)</a:t>
            </a:r>
            <a:endParaRPr sz="3600" dirty="0">
              <a:solidFill>
                <a:schemeClr val="tx1"/>
              </a:solidFill>
              <a:latin typeface="+mj-lt"/>
            </a:endParaRPr>
          </a:p>
          <a:p>
            <a:pPr marL="0" lvl="0" indent="0" algn="ctr" rtl="0">
              <a:spcBef>
                <a:spcPts val="0"/>
              </a:spcBef>
              <a:spcAft>
                <a:spcPts val="0"/>
              </a:spcAft>
              <a:buClr>
                <a:schemeClr val="dk1"/>
              </a:buClr>
              <a:buSzPts val="1100"/>
              <a:buFont typeface="Arial"/>
              <a:buNone/>
            </a:pPr>
            <a:br>
              <a:rPr lang="en" sz="2000" dirty="0">
                <a:solidFill>
                  <a:schemeClr val="tx1"/>
                </a:solidFill>
                <a:latin typeface="+mj-lt"/>
                <a:ea typeface="Source Sans Pro"/>
                <a:cs typeface="Source Sans Pro"/>
                <a:sym typeface="Source Sans Pro"/>
              </a:rPr>
            </a:br>
            <a:r>
              <a:rPr lang="en" sz="2000" dirty="0">
                <a:solidFill>
                  <a:schemeClr val="tx1"/>
                </a:solidFill>
                <a:latin typeface="+mj-lt"/>
                <a:ea typeface="Source Sans Pro"/>
                <a:cs typeface="Source Sans Pro"/>
                <a:sym typeface="Source Sans Pro"/>
              </a:rPr>
              <a:t>Prepared by Distance Education and Education </a:t>
            </a:r>
            <a:br>
              <a:rPr lang="en" sz="2000" dirty="0">
                <a:solidFill>
                  <a:schemeClr val="tx1"/>
                </a:solidFill>
                <a:latin typeface="+mj-lt"/>
                <a:ea typeface="Source Sans Pro"/>
                <a:cs typeface="Source Sans Pro"/>
                <a:sym typeface="Source Sans Pro"/>
              </a:rPr>
            </a:br>
            <a:r>
              <a:rPr lang="en" sz="2000" dirty="0">
                <a:solidFill>
                  <a:schemeClr val="tx1"/>
                </a:solidFill>
                <a:latin typeface="+mj-lt"/>
                <a:ea typeface="Source Sans Pro"/>
                <a:cs typeface="Source Sans Pro"/>
                <a:sym typeface="Source Sans Pro"/>
              </a:rPr>
              <a:t>Technology Advisory Committee (DEETAC)</a:t>
            </a:r>
            <a:endParaRPr sz="2000" dirty="0">
              <a:solidFill>
                <a:schemeClr val="tx1"/>
              </a:solidFill>
              <a:latin typeface="+mj-lt"/>
              <a:ea typeface="Source Sans Pro"/>
              <a:cs typeface="Source Sans Pro"/>
              <a:sym typeface="Source Sans Pro"/>
            </a:endParaRPr>
          </a:p>
        </p:txBody>
      </p:sp>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3</a:t>
            </a:fld>
            <a:endParaRPr lang="en"/>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Heading"/>
          <p:cNvSpPr txBox="1">
            <a:spLocks noGrp="1"/>
          </p:cNvSpPr>
          <p:nvPr>
            <p:ph type="title"/>
          </p:nvPr>
        </p:nvSpPr>
        <p:spPr>
          <a:xfrm>
            <a:off x="457200" y="400050"/>
            <a:ext cx="8229600" cy="742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600"/>
              <a:buFont typeface="Arial"/>
              <a:buNone/>
            </a:pPr>
            <a:r>
              <a:rPr lang="en" sz="3600">
                <a:latin typeface="+mj-lt"/>
              </a:rPr>
              <a:t>Where to find formulas:</a:t>
            </a:r>
            <a:endParaRPr sz="3600">
              <a:latin typeface="+mj-lt"/>
              <a:sym typeface="Arial"/>
            </a:endParaRPr>
          </a:p>
        </p:txBody>
      </p:sp>
      <p:sp>
        <p:nvSpPr>
          <p:cNvPr id="325" name="Body"/>
          <p:cNvSpPr txBox="1">
            <a:spLocks noGrp="1"/>
          </p:cNvSpPr>
          <p:nvPr>
            <p:ph type="body" idx="1"/>
          </p:nvPr>
        </p:nvSpPr>
        <p:spPr>
          <a:xfrm>
            <a:off x="457200" y="1364125"/>
            <a:ext cx="8229600" cy="3493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dirty="0">
                <a:latin typeface="+mn-lt"/>
              </a:rPr>
              <a:t>FTES Computation (</a:t>
            </a:r>
            <a:r>
              <a:rPr lang="en" u="sng" dirty="0">
                <a:solidFill>
                  <a:srgbClr val="C00000"/>
                </a:solidFill>
                <a:latin typeface="+mn-lt"/>
                <a:hlinkClick r:id="rId3">
                  <a:extLst>
                    <a:ext uri="{A12FA001-AC4F-418D-AE19-62706E023703}">
                      <ahyp:hlinkClr xmlns:ahyp="http://schemas.microsoft.com/office/drawing/2018/hyperlinkcolor" val="tx"/>
                    </a:ext>
                  </a:extLst>
                </a:hlinkClick>
              </a:rPr>
              <a:t>§ 58003.1</a:t>
            </a:r>
            <a:r>
              <a:rPr lang="en" dirty="0">
                <a:latin typeface="+mn-lt"/>
              </a:rPr>
              <a:t>)</a:t>
            </a:r>
            <a:endParaRPr dirty="0">
              <a:latin typeface="+mn-lt"/>
            </a:endParaRPr>
          </a:p>
          <a:p>
            <a:pPr marL="457200" lvl="1" indent="-227330" algn="l" rtl="0">
              <a:spcBef>
                <a:spcPts val="400"/>
              </a:spcBef>
              <a:spcAft>
                <a:spcPts val="0"/>
              </a:spcAft>
              <a:buSzPts val="2400"/>
              <a:buChar char="•"/>
            </a:pPr>
            <a:r>
              <a:rPr lang="en" sz="2400" dirty="0">
                <a:latin typeface="+mn-lt"/>
              </a:rPr>
              <a:t>Weekly, daily, actual, or alternative</a:t>
            </a:r>
            <a:endParaRPr sz="2400" dirty="0">
              <a:latin typeface="+mn-lt"/>
            </a:endParaRPr>
          </a:p>
          <a:p>
            <a:pPr marL="182880" lvl="0" indent="0" algn="l" rtl="0">
              <a:spcBef>
                <a:spcPts val="480"/>
              </a:spcBef>
              <a:spcAft>
                <a:spcPts val="0"/>
              </a:spcAft>
              <a:buNone/>
            </a:pPr>
            <a:endParaRPr lang="en-US" dirty="0">
              <a:latin typeface="+mn-lt"/>
            </a:endParaRPr>
          </a:p>
          <a:p>
            <a:pPr marL="0" lvl="0" indent="0">
              <a:spcBef>
                <a:spcPts val="480"/>
              </a:spcBef>
              <a:buNone/>
            </a:pPr>
            <a:r>
              <a:rPr lang="en" dirty="0">
                <a:latin typeface="+mn-lt"/>
              </a:rPr>
              <a:t>Positive Attendance (</a:t>
            </a:r>
            <a:r>
              <a:rPr lang="en" u="sng" dirty="0">
                <a:solidFill>
                  <a:srgbClr val="C00000"/>
                </a:solidFill>
                <a:hlinkClick r:id="rId4"/>
              </a:rPr>
              <a:t>§ 58006</a:t>
            </a:r>
            <a:r>
              <a:rPr lang="en" u="sng" dirty="0">
                <a:solidFill>
                  <a:srgbClr val="C00000"/>
                </a:solidFill>
              </a:rPr>
              <a:t>)</a:t>
            </a:r>
            <a:endParaRPr lang="en" dirty="0">
              <a:latin typeface="+mn-lt"/>
            </a:endParaRPr>
          </a:p>
          <a:p>
            <a:pPr marL="0" lvl="0" indent="0" algn="l" rtl="0">
              <a:spcBef>
                <a:spcPts val="480"/>
              </a:spcBef>
              <a:spcAft>
                <a:spcPts val="0"/>
              </a:spcAft>
              <a:buNone/>
            </a:pPr>
            <a:endParaRPr lang="en" dirty="0">
              <a:latin typeface="+mn-lt"/>
            </a:endParaRPr>
          </a:p>
          <a:p>
            <a:pPr marL="0" lvl="0" indent="0" algn="l" rtl="0">
              <a:spcBef>
                <a:spcPts val="480"/>
              </a:spcBef>
              <a:spcAft>
                <a:spcPts val="0"/>
              </a:spcAft>
              <a:buNone/>
            </a:pPr>
            <a:r>
              <a:rPr lang="en" dirty="0">
                <a:latin typeface="+mn-lt"/>
              </a:rPr>
              <a:t>Noncredit (</a:t>
            </a:r>
            <a:r>
              <a:rPr lang="en" u="sng" dirty="0">
                <a:solidFill>
                  <a:srgbClr val="C00000"/>
                </a:solidFill>
                <a:latin typeface="+mn-lt"/>
                <a:hlinkClick r:id="rId5">
                  <a:extLst>
                    <a:ext uri="{A12FA001-AC4F-418D-AE19-62706E023703}">
                      <ahyp:hlinkClr xmlns:ahyp="http://schemas.microsoft.com/office/drawing/2018/hyperlinkcolor" val="tx"/>
                    </a:ext>
                  </a:extLst>
                </a:hlinkClick>
              </a:rPr>
              <a:t>§58007</a:t>
            </a:r>
            <a:r>
              <a:rPr lang="en" dirty="0">
                <a:latin typeface="+mn-lt"/>
              </a:rPr>
              <a:t>)</a:t>
            </a:r>
            <a:endParaRPr dirty="0">
              <a:latin typeface="+mn-lt"/>
            </a:endParaRPr>
          </a:p>
          <a:p>
            <a:pPr marL="0" lvl="0" indent="0" algn="l" rtl="0">
              <a:spcBef>
                <a:spcPts val="480"/>
              </a:spcBef>
              <a:spcAft>
                <a:spcPts val="0"/>
              </a:spcAft>
              <a:buNone/>
            </a:pPr>
            <a:endParaRPr dirty="0">
              <a:latin typeface="+mn-lt"/>
            </a:endParaRPr>
          </a:p>
          <a:p>
            <a:pPr marL="0" lvl="0" indent="0" algn="l" rtl="0">
              <a:spcBef>
                <a:spcPts val="480"/>
              </a:spcBef>
              <a:spcAft>
                <a:spcPts val="0"/>
              </a:spcAft>
              <a:buNone/>
            </a:pPr>
            <a:r>
              <a:rPr lang="en" dirty="0">
                <a:latin typeface="+mn-lt"/>
              </a:rPr>
              <a:t>DE Labs (</a:t>
            </a:r>
            <a:r>
              <a:rPr lang="en" u="sng" dirty="0">
                <a:solidFill>
                  <a:srgbClr val="C00000"/>
                </a:solidFill>
                <a:latin typeface="+mn-lt"/>
                <a:hlinkClick r:id="rId6">
                  <a:extLst>
                    <a:ext uri="{A12FA001-AC4F-418D-AE19-62706E023703}">
                      <ahyp:hlinkClr xmlns:ahyp="http://schemas.microsoft.com/office/drawing/2018/hyperlinkcolor" val="tx"/>
                    </a:ext>
                  </a:extLst>
                </a:hlinkClick>
              </a:rPr>
              <a:t>§58009</a:t>
            </a:r>
            <a:r>
              <a:rPr lang="en" dirty="0">
                <a:latin typeface="+mn-lt"/>
              </a:rPr>
              <a:t>)</a:t>
            </a:r>
            <a:endParaRPr dirty="0">
              <a:latin typeface="+mn-lt"/>
            </a:endParaRPr>
          </a:p>
          <a:p>
            <a:pPr marL="457200" lvl="1" indent="-74929" algn="l" rtl="0">
              <a:spcBef>
                <a:spcPts val="400"/>
              </a:spcBef>
              <a:spcAft>
                <a:spcPts val="0"/>
              </a:spcAft>
              <a:buSzPts val="1700"/>
              <a:buNone/>
            </a:pPr>
            <a:endParaRPr sz="2400" dirty="0">
              <a:latin typeface="+mn-lt"/>
            </a:endParaRPr>
          </a:p>
          <a:p>
            <a:pPr marL="274320" lvl="1" indent="0" algn="l" rtl="0">
              <a:spcBef>
                <a:spcPts val="400"/>
              </a:spcBef>
              <a:spcAft>
                <a:spcPts val="0"/>
              </a:spcAft>
              <a:buSzPts val="1700"/>
              <a:buNone/>
            </a:pPr>
            <a:endParaRPr sz="2400" dirty="0">
              <a:latin typeface="+mn-lt"/>
            </a:endParaRPr>
          </a:p>
        </p:txBody>
      </p:sp>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30</a:t>
            </a:fld>
            <a:endParaRPr lang="en"/>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Heading"/>
          <p:cNvSpPr txBox="1">
            <a:spLocks noGrp="1"/>
          </p:cNvSpPr>
          <p:nvPr>
            <p:ph type="title"/>
          </p:nvPr>
        </p:nvSpPr>
        <p:spPr>
          <a:xfrm>
            <a:off x="457200" y="400050"/>
            <a:ext cx="8229600" cy="985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600"/>
              <a:buFont typeface="Arial"/>
              <a:buNone/>
            </a:pPr>
            <a:r>
              <a:rPr lang="en" sz="3000">
                <a:latin typeface="+mj-lt"/>
                <a:ea typeface="Arial"/>
                <a:cs typeface="Arial"/>
                <a:sym typeface="Arial"/>
              </a:rPr>
              <a:t>Attendance Procedure for DE Labs Guidance (§58009)</a:t>
            </a:r>
            <a:endParaRPr sz="3000">
              <a:latin typeface="+mj-lt"/>
              <a:ea typeface="Arial"/>
              <a:cs typeface="Arial"/>
              <a:sym typeface="Arial"/>
            </a:endParaRPr>
          </a:p>
        </p:txBody>
      </p:sp>
      <p:sp>
        <p:nvSpPr>
          <p:cNvPr id="331" name="Body"/>
          <p:cNvSpPr txBox="1">
            <a:spLocks noGrp="1"/>
          </p:cNvSpPr>
          <p:nvPr>
            <p:ph type="body" idx="1"/>
          </p:nvPr>
        </p:nvSpPr>
        <p:spPr>
          <a:xfrm>
            <a:off x="457200" y="1486400"/>
            <a:ext cx="8229600" cy="3371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040"/>
              <a:buNone/>
            </a:pPr>
            <a:r>
              <a:rPr lang="en" sz="2000">
                <a:latin typeface="+mn-lt"/>
              </a:rPr>
              <a:t>“Weekly Student Contact Hours (WSCH) in credit distance education laboratory courses shall be determined by counting student contact hours in the same manner as in credit non-distance education laboratory courses (e.g., the contact hours that would have been generated had the course been taught on campus). Non-laboratory credit distance education courses using the alternative attendance accounting procedure must still determine WSCH based on the number of units of credit. For purposes of this provision only, a ‘distance education laboratory course’ means a distance education course which consists partly or exclusively of laboratory work.” </a:t>
            </a:r>
            <a:endParaRPr sz="2000">
              <a:latin typeface="+mn-lt"/>
              <a:ea typeface="Corbel"/>
              <a:cs typeface="Corbel"/>
              <a:sym typeface="Corbel"/>
            </a:endParaRPr>
          </a:p>
        </p:txBody>
      </p:sp>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31</a:t>
            </a:fld>
            <a:endParaRPr lang="en"/>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Heading"/>
          <p:cNvSpPr txBox="1">
            <a:spLocks noGrp="1"/>
          </p:cNvSpPr>
          <p:nvPr>
            <p:ph type="title"/>
          </p:nvPr>
        </p:nvSpPr>
        <p:spPr>
          <a:xfrm>
            <a:off x="457200" y="400050"/>
            <a:ext cx="8229600" cy="1315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600"/>
              <a:buFont typeface="Arial"/>
              <a:buNone/>
            </a:pPr>
            <a:r>
              <a:rPr lang="en" sz="3000">
                <a:latin typeface="+mj-lt"/>
                <a:sym typeface="Arial"/>
              </a:rPr>
              <a:t>Attendance Procedure for DE Labs (§58009)</a:t>
            </a:r>
            <a:br>
              <a:rPr lang="en" sz="3000">
                <a:latin typeface="+mj-lt"/>
                <a:ea typeface="Corbel"/>
                <a:cs typeface="Corbel"/>
                <a:sym typeface="Corbel"/>
              </a:rPr>
            </a:br>
            <a:endParaRPr sz="3000">
              <a:latin typeface="+mj-lt"/>
              <a:sym typeface="Arial"/>
            </a:endParaRPr>
          </a:p>
        </p:txBody>
      </p:sp>
      <p:sp>
        <p:nvSpPr>
          <p:cNvPr id="337" name="Body"/>
          <p:cNvSpPr txBox="1">
            <a:spLocks noGrp="1"/>
          </p:cNvSpPr>
          <p:nvPr>
            <p:ph type="body" idx="1"/>
          </p:nvPr>
        </p:nvSpPr>
        <p:spPr>
          <a:xfrm>
            <a:off x="457200" y="1715850"/>
            <a:ext cx="8229600" cy="3142200"/>
          </a:xfrm>
          <a:prstGeom prst="rect">
            <a:avLst/>
          </a:prstGeom>
          <a:noFill/>
          <a:ln>
            <a:noFill/>
          </a:ln>
        </p:spPr>
        <p:txBody>
          <a:bodyPr spcFirstLastPara="1" wrap="square" lIns="91425" tIns="45700" rIns="91425" bIns="45700" anchor="t" anchorCtr="0">
            <a:noAutofit/>
          </a:bodyPr>
          <a:lstStyle/>
          <a:p>
            <a:pPr marL="182880" lvl="0" indent="-182880" algn="l" rtl="0">
              <a:spcBef>
                <a:spcPts val="0"/>
              </a:spcBef>
              <a:spcAft>
                <a:spcPts val="0"/>
              </a:spcAft>
              <a:buSzPts val="2040"/>
              <a:buChar char="•"/>
            </a:pPr>
            <a:r>
              <a:rPr lang="en" dirty="0">
                <a:latin typeface="+mn-lt"/>
                <a:ea typeface="Corbel"/>
                <a:cs typeface="Corbel"/>
                <a:sym typeface="Corbel"/>
              </a:rPr>
              <a:t>Regulations do not prohibit DE labs</a:t>
            </a:r>
            <a:endParaRPr dirty="0">
              <a:latin typeface="+mn-lt"/>
            </a:endParaRPr>
          </a:p>
          <a:p>
            <a:pPr marL="182880" lvl="0" indent="-182880" algn="l" rtl="0">
              <a:spcBef>
                <a:spcPts val="1000"/>
              </a:spcBef>
              <a:spcAft>
                <a:spcPts val="1000"/>
              </a:spcAft>
              <a:buSzPts val="2040"/>
              <a:buChar char="•"/>
            </a:pPr>
            <a:r>
              <a:rPr lang="en" dirty="0">
                <a:latin typeface="+mn-lt"/>
                <a:ea typeface="Corbel"/>
                <a:cs typeface="Corbel"/>
                <a:sym typeface="Corbel"/>
              </a:rPr>
              <a:t>For DE labs, WSCH is determined as if the class were a face-to-face class. </a:t>
            </a:r>
          </a:p>
          <a:p>
            <a:pPr marL="182880" lvl="0" indent="-182880" algn="l" rtl="0">
              <a:spcBef>
                <a:spcPts val="1000"/>
              </a:spcBef>
              <a:spcAft>
                <a:spcPts val="1000"/>
              </a:spcAft>
              <a:buSzPts val="2040"/>
              <a:buChar char="•"/>
            </a:pPr>
            <a:r>
              <a:rPr lang="en-US" dirty="0">
                <a:latin typeface="+mn-lt"/>
                <a:ea typeface="Corbel"/>
                <a:cs typeface="Corbel"/>
                <a:sym typeface="Corbel"/>
              </a:rPr>
              <a:t>S</a:t>
            </a:r>
            <a:r>
              <a:rPr lang="en" dirty="0">
                <a:latin typeface="+mn-lt"/>
                <a:ea typeface="Corbel"/>
                <a:cs typeface="Corbel"/>
                <a:sym typeface="Corbel"/>
              </a:rPr>
              <a:t>hort-Term DE labs use </a:t>
            </a:r>
            <a:r>
              <a:rPr lang="en">
                <a:latin typeface="+mn-lt"/>
                <a:ea typeface="Corbel"/>
                <a:cs typeface="Corbel"/>
                <a:sym typeface="Corbel"/>
              </a:rPr>
              <a:t>same term length </a:t>
            </a:r>
            <a:r>
              <a:rPr lang="en" dirty="0">
                <a:latin typeface="+mn-lt"/>
                <a:ea typeface="Corbel"/>
                <a:cs typeface="Corbel"/>
                <a:sym typeface="Corbel"/>
              </a:rPr>
              <a:t>multiplier as primary term DE labs </a:t>
            </a:r>
            <a:endParaRPr dirty="0">
              <a:latin typeface="+mn-lt"/>
              <a:ea typeface="Corbel"/>
              <a:cs typeface="Corbel"/>
              <a:sym typeface="Corbel"/>
            </a:endParaRPr>
          </a:p>
        </p:txBody>
      </p:sp>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32</a:t>
            </a:fld>
            <a:endParaRPr lang="en"/>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Heading"/>
          <p:cNvSpPr txBox="1">
            <a:spLocks noGrp="1"/>
          </p:cNvSpPr>
          <p:nvPr>
            <p:ph type="title"/>
          </p:nvPr>
        </p:nvSpPr>
        <p:spPr>
          <a:xfrm>
            <a:off x="457200" y="400050"/>
            <a:ext cx="8229600" cy="742800"/>
          </a:xfrm>
          <a:prstGeom prst="rect">
            <a:avLst/>
          </a:prstGeom>
          <a:noFill/>
          <a:ln>
            <a:noFill/>
          </a:ln>
        </p:spPr>
        <p:txBody>
          <a:bodyPr spcFirstLastPara="1" wrap="square" lIns="91425" tIns="45700" rIns="91425" bIns="45700" anchor="ctr" anchorCtr="0">
            <a:noAutofit/>
          </a:bodyPr>
          <a:lstStyle/>
          <a:p>
            <a:pPr lvl="0">
              <a:buSzPts val="2040"/>
            </a:pPr>
            <a:r>
              <a:rPr lang="en-US" sz="2400" b="1" dirty="0">
                <a:latin typeface="+mj-lt"/>
              </a:rPr>
              <a:t>Example 1: Computation of a 1 unit distance education laboratory course (semester length course)</a:t>
            </a:r>
          </a:p>
        </p:txBody>
      </p:sp>
      <p:sp>
        <p:nvSpPr>
          <p:cNvPr id="343" name="Body"/>
          <p:cNvSpPr txBox="1">
            <a:spLocks noGrp="1"/>
          </p:cNvSpPr>
          <p:nvPr>
            <p:ph type="body" idx="1"/>
          </p:nvPr>
        </p:nvSpPr>
        <p:spPr>
          <a:xfrm>
            <a:off x="486460" y="1434690"/>
            <a:ext cx="8229600" cy="34305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SzPts val="2040"/>
              <a:buNone/>
            </a:pPr>
            <a:r>
              <a:rPr lang="en" sz="2200" dirty="0">
                <a:latin typeface="+mn-lt"/>
              </a:rPr>
              <a:t>3 WSCH to represent the contact hours that would have normally been generated had the 1-unit laboratory course not been on the alternative attendance accounting procedure – 3 WSCH x 30 students x 17.5 Term Length Multiplier (TLM) = 1,575 hours 1,575/525 = 3.0 FTES.</a:t>
            </a:r>
            <a:endParaRPr sz="2200" dirty="0">
              <a:latin typeface="+mn-lt"/>
            </a:endParaRPr>
          </a:p>
          <a:p>
            <a:pPr marL="0" lvl="0" indent="0" algn="l" rtl="0">
              <a:spcBef>
                <a:spcPts val="480"/>
              </a:spcBef>
              <a:spcAft>
                <a:spcPts val="0"/>
              </a:spcAft>
              <a:buSzPts val="2040"/>
              <a:buNone/>
            </a:pPr>
            <a:endParaRPr sz="2200" i="1" dirty="0">
              <a:latin typeface="+mn-lt"/>
              <a:ea typeface="Corbel"/>
              <a:cs typeface="Corbel"/>
              <a:sym typeface="Corbel"/>
            </a:endParaRPr>
          </a:p>
        </p:txBody>
      </p:sp>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33</a:t>
            </a:fld>
            <a:endParaRPr lang="en"/>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Heading"/>
          <p:cNvSpPr txBox="1">
            <a:spLocks noGrp="1"/>
          </p:cNvSpPr>
          <p:nvPr>
            <p:ph type="title"/>
          </p:nvPr>
        </p:nvSpPr>
        <p:spPr>
          <a:xfrm>
            <a:off x="446237" y="473200"/>
            <a:ext cx="8250488" cy="521665"/>
          </a:xfrm>
          <a:prstGeom prst="rect">
            <a:avLst/>
          </a:prstGeom>
          <a:noFill/>
          <a:ln>
            <a:noFill/>
          </a:ln>
        </p:spPr>
        <p:txBody>
          <a:bodyPr spcFirstLastPara="1" wrap="square" lIns="91425" tIns="45700" rIns="91425" bIns="45700" anchor="ctr" anchorCtr="0">
            <a:noAutofit/>
          </a:bodyPr>
          <a:lstStyle/>
          <a:p>
            <a:pPr lvl="0">
              <a:buSzPts val="1427"/>
            </a:pPr>
            <a:r>
              <a:rPr lang="en-US" sz="2400" b="1" dirty="0"/>
              <a:t>Example 2: Computation of a 1 unit distance education </a:t>
            </a:r>
            <a:r>
              <a:rPr lang="en-US" sz="2400" b="1" dirty="0">
                <a:latin typeface="+mj-lt"/>
              </a:rPr>
              <a:t>laboratory</a:t>
            </a:r>
            <a:r>
              <a:rPr lang="en-US" sz="2400" b="1" dirty="0"/>
              <a:t> course (short term course)</a:t>
            </a:r>
            <a:endParaRPr lang="en-US" sz="2400" dirty="0"/>
          </a:p>
        </p:txBody>
      </p:sp>
      <p:sp>
        <p:nvSpPr>
          <p:cNvPr id="349" name="Body"/>
          <p:cNvSpPr txBox="1">
            <a:spLocks noGrp="1"/>
          </p:cNvSpPr>
          <p:nvPr>
            <p:ph type="body" idx="1"/>
          </p:nvPr>
        </p:nvSpPr>
        <p:spPr>
          <a:xfrm>
            <a:off x="607173" y="992550"/>
            <a:ext cx="7918402" cy="3850112"/>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336"/>
              </a:spcBef>
              <a:spcAft>
                <a:spcPts val="0"/>
              </a:spcAft>
              <a:buSzPts val="1428"/>
              <a:buNone/>
            </a:pPr>
            <a:endParaRPr sz="2000" b="1" dirty="0">
              <a:latin typeface="+mn-lt"/>
            </a:endParaRPr>
          </a:p>
          <a:p>
            <a:pPr marL="0" lvl="0" indent="0" algn="l" rtl="0">
              <a:lnSpc>
                <a:spcPct val="80000"/>
              </a:lnSpc>
              <a:spcBef>
                <a:spcPts val="0"/>
              </a:spcBef>
              <a:spcAft>
                <a:spcPts val="1800"/>
              </a:spcAft>
              <a:buSzPts val="1427"/>
              <a:buNone/>
            </a:pPr>
            <a:r>
              <a:rPr lang="en" sz="2000" dirty="0">
                <a:latin typeface="+mn-lt"/>
              </a:rPr>
              <a:t>Uses same formula/</a:t>
            </a:r>
            <a:r>
              <a:rPr lang="en-US" sz="2000" dirty="0">
                <a:latin typeface="+mn-lt"/>
              </a:rPr>
              <a:t>computation</a:t>
            </a:r>
            <a:r>
              <a:rPr lang="en" sz="2000" dirty="0">
                <a:latin typeface="+mn-lt"/>
              </a:rPr>
              <a:t> from previous slide</a:t>
            </a:r>
            <a:endParaRPr sz="2000" dirty="0">
              <a:latin typeface="+mn-lt"/>
            </a:endParaRPr>
          </a:p>
          <a:p>
            <a:pPr marL="0" lvl="0" indent="0" algn="l" rtl="0">
              <a:lnSpc>
                <a:spcPct val="80000"/>
              </a:lnSpc>
              <a:spcBef>
                <a:spcPts val="0"/>
              </a:spcBef>
              <a:spcAft>
                <a:spcPts val="1800"/>
              </a:spcAft>
              <a:buSzPts val="1427"/>
              <a:buNone/>
            </a:pPr>
            <a:r>
              <a:rPr lang="en" sz="2000" dirty="0">
                <a:latin typeface="+mn-lt"/>
              </a:rPr>
              <a:t>Section 58009(d) allows districts to use a course length multiplier that produces the same total weekly student contact hours for the same student effort as would be generated in such courses conducted in the primary term.  In this example, the course length multiplier used is 17.5 even though the shortened term in only 8 weeks in length).</a:t>
            </a:r>
            <a:endParaRPr sz="2000" dirty="0">
              <a:latin typeface="+mn-lt"/>
            </a:endParaRPr>
          </a:p>
        </p:txBody>
      </p:sp>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34</a:t>
            </a:fld>
            <a:endParaRPr lang="en"/>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Shape 353"/>
        <p:cNvGrpSpPr/>
        <p:nvPr/>
      </p:nvGrpSpPr>
      <p:grpSpPr>
        <a:xfrm>
          <a:off x="0" y="0"/>
          <a:ext cx="0" cy="0"/>
          <a:chOff x="0" y="0"/>
          <a:chExt cx="0" cy="0"/>
        </a:xfrm>
      </p:grpSpPr>
      <p:sp>
        <p:nvSpPr>
          <p:cNvPr id="354" name="Heading"/>
          <p:cNvSpPr txBox="1">
            <a:spLocks noGrp="1"/>
          </p:cNvSpPr>
          <p:nvPr>
            <p:ph type="title"/>
          </p:nvPr>
        </p:nvSpPr>
        <p:spPr>
          <a:xfrm>
            <a:off x="457200" y="400050"/>
            <a:ext cx="8229600" cy="7429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000"/>
              <a:buFont typeface="Arial"/>
              <a:buNone/>
            </a:pPr>
            <a:r>
              <a:rPr lang="en">
                <a:latin typeface="+mj-lt"/>
                <a:ea typeface="Arial"/>
                <a:cs typeface="Arial"/>
                <a:sym typeface="Arial"/>
              </a:rPr>
              <a:t>Thank You!</a:t>
            </a:r>
            <a:endParaRPr>
              <a:latin typeface="+mj-lt"/>
              <a:ea typeface="Arial"/>
              <a:cs typeface="Arial"/>
              <a:sym typeface="Arial"/>
            </a:endParaRPr>
          </a:p>
        </p:txBody>
      </p:sp>
      <p:sp>
        <p:nvSpPr>
          <p:cNvPr id="355" name="Body"/>
          <p:cNvSpPr txBox="1">
            <a:spLocks noGrp="1"/>
          </p:cNvSpPr>
          <p:nvPr>
            <p:ph type="body" idx="1"/>
          </p:nvPr>
        </p:nvSpPr>
        <p:spPr>
          <a:xfrm>
            <a:off x="457200" y="1200150"/>
            <a:ext cx="8229600" cy="3787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mn-lt"/>
            </a:endParaRPr>
          </a:p>
          <a:p>
            <a:pPr marL="0" lvl="0" indent="0" algn="l" rtl="0">
              <a:spcBef>
                <a:spcPts val="0"/>
              </a:spcBef>
              <a:spcAft>
                <a:spcPts val="0"/>
              </a:spcAft>
              <a:buNone/>
            </a:pPr>
            <a:r>
              <a:rPr lang="en" dirty="0">
                <a:solidFill>
                  <a:schemeClr val="tx1"/>
                </a:solidFill>
                <a:latin typeface="+mn-lt"/>
              </a:rPr>
              <a:t>GEOFFREY DYER</a:t>
            </a:r>
            <a:endParaRPr dirty="0">
              <a:solidFill>
                <a:schemeClr val="tx1"/>
              </a:solidFill>
              <a:latin typeface="+mn-lt"/>
            </a:endParaRPr>
          </a:p>
          <a:p>
            <a:pPr marL="182880" lvl="0" indent="-182880" algn="l" rtl="0">
              <a:spcBef>
                <a:spcPts val="0"/>
              </a:spcBef>
              <a:spcAft>
                <a:spcPts val="0"/>
              </a:spcAft>
              <a:buSzPts val="2040"/>
              <a:buChar char="•"/>
            </a:pPr>
            <a:r>
              <a:rPr lang="en" u="sng" dirty="0">
                <a:solidFill>
                  <a:srgbClr val="C00000"/>
                </a:solidFill>
                <a:latin typeface="+mn-lt"/>
                <a:hlinkClick r:id="rId3">
                  <a:extLst>
                    <a:ext uri="{A12FA001-AC4F-418D-AE19-62706E023703}">
                      <ahyp:hlinkClr xmlns:ahyp="http://schemas.microsoft.com/office/drawing/2018/hyperlinkcolor" val="tx"/>
                    </a:ext>
                  </a:extLst>
                </a:hlinkClick>
              </a:rPr>
              <a:t>gdyer@taftcollege.edu</a:t>
            </a:r>
            <a:endParaRPr dirty="0">
              <a:solidFill>
                <a:srgbClr val="C00000"/>
              </a:solidFill>
              <a:latin typeface="+mn-lt"/>
            </a:endParaRPr>
          </a:p>
          <a:p>
            <a:pPr marL="0" lvl="0" indent="0" algn="l" rtl="0">
              <a:spcBef>
                <a:spcPts val="480"/>
              </a:spcBef>
              <a:spcAft>
                <a:spcPts val="0"/>
              </a:spcAft>
              <a:buNone/>
            </a:pPr>
            <a:endParaRPr dirty="0">
              <a:solidFill>
                <a:schemeClr val="bg2"/>
              </a:solidFill>
              <a:latin typeface="+mn-lt"/>
            </a:endParaRPr>
          </a:p>
          <a:p>
            <a:pPr marL="0" lvl="0" indent="0" algn="l" rtl="0">
              <a:spcBef>
                <a:spcPts val="480"/>
              </a:spcBef>
              <a:spcAft>
                <a:spcPts val="0"/>
              </a:spcAft>
              <a:buNone/>
            </a:pPr>
            <a:r>
              <a:rPr lang="en" dirty="0">
                <a:solidFill>
                  <a:schemeClr val="bg2"/>
                </a:solidFill>
                <a:latin typeface="+mn-lt"/>
              </a:rPr>
              <a:t>NILI KIRSCHNER</a:t>
            </a:r>
            <a:endParaRPr dirty="0">
              <a:solidFill>
                <a:schemeClr val="bg2"/>
              </a:solidFill>
              <a:latin typeface="+mn-lt"/>
            </a:endParaRPr>
          </a:p>
          <a:p>
            <a:pPr marL="182880" lvl="0" indent="-182880" algn="l" rtl="0">
              <a:spcBef>
                <a:spcPts val="480"/>
              </a:spcBef>
              <a:spcAft>
                <a:spcPts val="0"/>
              </a:spcAft>
              <a:buSzPts val="2040"/>
              <a:buChar char="•"/>
            </a:pPr>
            <a:r>
              <a:rPr lang="en" u="sng" dirty="0">
                <a:solidFill>
                  <a:srgbClr val="C00000"/>
                </a:solidFill>
                <a:latin typeface="+mn-lt"/>
                <a:hlinkClick r:id="rId4">
                  <a:extLst>
                    <a:ext uri="{A12FA001-AC4F-418D-AE19-62706E023703}">
                      <ahyp:hlinkClr xmlns:ahyp="http://schemas.microsoft.com/office/drawing/2018/hyperlinkcolor" val="tx"/>
                    </a:ext>
                  </a:extLst>
                </a:hlinkClick>
              </a:rPr>
              <a:t>nkirschn@yccd.edu</a:t>
            </a:r>
            <a:endParaRPr dirty="0">
              <a:solidFill>
                <a:srgbClr val="C00000"/>
              </a:solidFill>
              <a:latin typeface="+mn-lt"/>
            </a:endParaRPr>
          </a:p>
          <a:p>
            <a:pPr marL="0" lvl="0" indent="0" algn="l" rtl="0">
              <a:spcBef>
                <a:spcPts val="480"/>
              </a:spcBef>
              <a:spcAft>
                <a:spcPts val="0"/>
              </a:spcAft>
              <a:buNone/>
            </a:pPr>
            <a:endParaRPr dirty="0">
              <a:solidFill>
                <a:schemeClr val="bg2"/>
              </a:solidFill>
              <a:latin typeface="+mn-lt"/>
            </a:endParaRPr>
          </a:p>
          <a:p>
            <a:pPr marL="0" lvl="0" indent="0" algn="l" rtl="0">
              <a:spcBef>
                <a:spcPts val="480"/>
              </a:spcBef>
              <a:spcAft>
                <a:spcPts val="0"/>
              </a:spcAft>
              <a:buNone/>
            </a:pPr>
            <a:r>
              <a:rPr lang="en" dirty="0">
                <a:solidFill>
                  <a:schemeClr val="bg2"/>
                </a:solidFill>
                <a:latin typeface="+mn-lt"/>
              </a:rPr>
              <a:t>CARRIE ROBERSON</a:t>
            </a:r>
            <a:endParaRPr dirty="0">
              <a:solidFill>
                <a:schemeClr val="bg2"/>
              </a:solidFill>
              <a:latin typeface="+mn-lt"/>
            </a:endParaRPr>
          </a:p>
          <a:p>
            <a:pPr marL="182880" lvl="0" indent="-182880" algn="l" rtl="0">
              <a:spcBef>
                <a:spcPts val="480"/>
              </a:spcBef>
              <a:spcAft>
                <a:spcPts val="0"/>
              </a:spcAft>
              <a:buSzPts val="2040"/>
              <a:buChar char="•"/>
            </a:pPr>
            <a:r>
              <a:rPr lang="en" u="sng" dirty="0">
                <a:solidFill>
                  <a:srgbClr val="C00000"/>
                </a:solidFill>
                <a:latin typeface="+mn-lt"/>
                <a:hlinkClick r:id="rId5">
                  <a:extLst>
                    <a:ext uri="{A12FA001-AC4F-418D-AE19-62706E023703}">
                      <ahyp:hlinkClr xmlns:ahyp="http://schemas.microsoft.com/office/drawing/2018/hyperlinkcolor" val="tx"/>
                    </a:ext>
                  </a:extLst>
                </a:hlinkClick>
              </a:rPr>
              <a:t>robersonca@butte.edu</a:t>
            </a:r>
            <a:r>
              <a:rPr lang="en" dirty="0">
                <a:solidFill>
                  <a:srgbClr val="C00000"/>
                </a:solidFill>
                <a:latin typeface="+mn-lt"/>
              </a:rPr>
              <a:t> </a:t>
            </a:r>
            <a:endParaRPr dirty="0">
              <a:solidFill>
                <a:srgbClr val="C00000"/>
              </a:solidFill>
              <a:latin typeface="+mn-lt"/>
            </a:endParaRPr>
          </a:p>
          <a:p>
            <a:pPr marL="0" lvl="0" indent="0" algn="l" rtl="0">
              <a:spcBef>
                <a:spcPts val="480"/>
              </a:spcBef>
              <a:spcAft>
                <a:spcPts val="0"/>
              </a:spcAft>
              <a:buSzPts val="2040"/>
              <a:buNone/>
            </a:pPr>
            <a:endParaRPr dirty="0">
              <a:latin typeface="+mn-lt"/>
            </a:endParaRPr>
          </a:p>
        </p:txBody>
      </p:sp>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35</a:t>
            </a:fld>
            <a:endParaRPr lang="e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6" name="Body"/>
          <p:cNvSpPr txBox="1">
            <a:spLocks noGrp="1"/>
          </p:cNvSpPr>
          <p:nvPr>
            <p:ph type="body" idx="1"/>
          </p:nvPr>
        </p:nvSpPr>
        <p:spPr>
          <a:xfrm>
            <a:off x="457200" y="689548"/>
            <a:ext cx="8229600" cy="416820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1200"/>
              </a:spcAft>
              <a:buNone/>
            </a:pPr>
            <a:r>
              <a:rPr lang="en" dirty="0">
                <a:latin typeface="+mn-lt"/>
                <a:ea typeface="Corbel"/>
                <a:cs typeface="Corbel"/>
                <a:sym typeface="Corbel"/>
              </a:rPr>
              <a:t>Title 5 § 55200-55210 updates published in spring, 2019</a:t>
            </a:r>
            <a:endParaRPr dirty="0">
              <a:latin typeface="+mn-lt"/>
            </a:endParaRPr>
          </a:p>
          <a:p>
            <a:pPr marL="457200" lvl="1" indent="-215265" algn="l" rtl="0">
              <a:spcBef>
                <a:spcPts val="480"/>
              </a:spcBef>
              <a:spcAft>
                <a:spcPts val="1200"/>
              </a:spcAft>
              <a:buSzPts val="2040"/>
              <a:buChar char="•"/>
            </a:pPr>
            <a:r>
              <a:rPr lang="en" dirty="0">
                <a:latin typeface="+mn-lt"/>
                <a:ea typeface="Corbel"/>
                <a:cs typeface="Corbel"/>
                <a:sym typeface="Corbel"/>
              </a:rPr>
              <a:t>ASCCC </a:t>
            </a:r>
            <a:r>
              <a:rPr lang="en-US" dirty="0">
                <a:latin typeface="+mn-lt"/>
                <a:ea typeface="Corbel"/>
                <a:cs typeface="Corbel"/>
                <a:sym typeface="Corbel"/>
              </a:rPr>
              <a:t>e</a:t>
            </a:r>
            <a:r>
              <a:rPr lang="en" dirty="0">
                <a:latin typeface="+mn-lt"/>
                <a:ea typeface="Corbel"/>
                <a:cs typeface="Corbel"/>
                <a:sym typeface="Corbel"/>
              </a:rPr>
              <a:t>ndorsed draft </a:t>
            </a:r>
            <a:r>
              <a:rPr lang="en-US" dirty="0">
                <a:latin typeface="+mn-lt"/>
                <a:ea typeface="Corbel"/>
                <a:cs typeface="Corbel"/>
                <a:sym typeface="Corbel"/>
              </a:rPr>
              <a:t>T</a:t>
            </a:r>
            <a:r>
              <a:rPr lang="en" dirty="0">
                <a:latin typeface="+mn-lt"/>
                <a:ea typeface="Corbel"/>
                <a:cs typeface="Corbel"/>
                <a:sym typeface="Corbel"/>
              </a:rPr>
              <a:t>itle 5 updates in spring, 2018 </a:t>
            </a:r>
            <a:endParaRPr dirty="0">
              <a:latin typeface="+mn-lt"/>
              <a:ea typeface="Corbel"/>
              <a:cs typeface="Corbel"/>
              <a:sym typeface="Corbel"/>
            </a:endParaRPr>
          </a:p>
          <a:p>
            <a:pPr marL="0" lvl="0" indent="0" algn="l" rtl="0">
              <a:spcBef>
                <a:spcPts val="2000"/>
              </a:spcBef>
              <a:spcAft>
                <a:spcPts val="1200"/>
              </a:spcAft>
              <a:buNone/>
            </a:pPr>
            <a:r>
              <a:rPr lang="en" dirty="0">
                <a:latin typeface="+mn-lt"/>
                <a:ea typeface="Corbel"/>
                <a:cs typeface="Corbel"/>
                <a:sym typeface="Corbel"/>
              </a:rPr>
              <a:t>DEETAC created new, draft DE guidelines in 2018-2019 </a:t>
            </a:r>
            <a:endParaRPr dirty="0">
              <a:latin typeface="+mn-lt"/>
            </a:endParaRPr>
          </a:p>
          <a:p>
            <a:pPr marL="457200" lvl="1" indent="-215265" algn="l" rtl="0">
              <a:spcBef>
                <a:spcPts val="480"/>
              </a:spcBef>
              <a:spcAft>
                <a:spcPts val="1200"/>
              </a:spcAft>
              <a:buSzPts val="2040"/>
              <a:buChar char="•"/>
            </a:pPr>
            <a:r>
              <a:rPr lang="en" dirty="0">
                <a:latin typeface="+mn-lt"/>
                <a:ea typeface="Corbel"/>
                <a:cs typeface="Corbel"/>
                <a:sym typeface="Corbel"/>
              </a:rPr>
              <a:t>ASCCC </a:t>
            </a:r>
            <a:r>
              <a:rPr lang="en-US" dirty="0">
                <a:latin typeface="+mn-lt"/>
                <a:ea typeface="Corbel"/>
                <a:cs typeface="Corbel"/>
                <a:sym typeface="Corbel"/>
              </a:rPr>
              <a:t>e</a:t>
            </a:r>
            <a:r>
              <a:rPr lang="en" dirty="0">
                <a:latin typeface="+mn-lt"/>
                <a:ea typeface="Corbel"/>
                <a:cs typeface="Corbel"/>
                <a:sym typeface="Corbel"/>
              </a:rPr>
              <a:t>ndorsed guidelines’ draft online definitions in spring, 2019</a:t>
            </a:r>
            <a:endParaRPr dirty="0">
              <a:latin typeface="+mn-lt"/>
              <a:ea typeface="Corbel"/>
              <a:cs typeface="Corbel"/>
              <a:sym typeface="Corbel"/>
            </a:endParaRPr>
          </a:p>
          <a:p>
            <a:pPr marL="457200" lvl="1" indent="-215265" algn="l" rtl="0">
              <a:spcBef>
                <a:spcPts val="480"/>
              </a:spcBef>
              <a:spcAft>
                <a:spcPts val="1200"/>
              </a:spcAft>
              <a:buSzPts val="2040"/>
              <a:buChar char="•"/>
            </a:pPr>
            <a:r>
              <a:rPr lang="en" dirty="0">
                <a:latin typeface="+mn-lt"/>
                <a:ea typeface="Corbel"/>
                <a:cs typeface="Corbel"/>
                <a:sym typeface="Corbel"/>
              </a:rPr>
              <a:t>Draft guidelines have gone to CCC Curriculum Committee (5</a:t>
            </a:r>
            <a:r>
              <a:rPr lang="en-US" dirty="0">
                <a:latin typeface="+mn-lt"/>
                <a:ea typeface="Corbel"/>
                <a:cs typeface="Corbel"/>
                <a:sym typeface="Corbel"/>
              </a:rPr>
              <a:t>C</a:t>
            </a:r>
            <a:r>
              <a:rPr lang="en" dirty="0">
                <a:latin typeface="+mn-lt"/>
                <a:ea typeface="Corbel"/>
                <a:cs typeface="Corbel"/>
                <a:sym typeface="Corbel"/>
              </a:rPr>
              <a:t>)</a:t>
            </a:r>
            <a:endParaRPr dirty="0">
              <a:latin typeface="+mn-lt"/>
              <a:ea typeface="Corbel"/>
              <a:cs typeface="Corbel"/>
              <a:sym typeface="Corbel"/>
            </a:endParaRPr>
          </a:p>
          <a:p>
            <a:pPr marL="457200" lvl="1" indent="-215265" algn="l" rtl="0">
              <a:spcBef>
                <a:spcPts val="480"/>
              </a:spcBef>
              <a:spcAft>
                <a:spcPts val="1200"/>
              </a:spcAft>
              <a:buSzPts val="2040"/>
              <a:buChar char="•"/>
            </a:pPr>
            <a:r>
              <a:rPr lang="en" dirty="0">
                <a:latin typeface="+mn-lt"/>
                <a:ea typeface="Corbel"/>
                <a:cs typeface="Corbel"/>
                <a:sym typeface="Corbel"/>
              </a:rPr>
              <a:t>Will go to Telecommunications and Technology Advisory Committee (TTAC)  in fall, per BoG Standing Order 409, for review and approval</a:t>
            </a:r>
            <a:endParaRPr dirty="0">
              <a:latin typeface="+mn-lt"/>
              <a:ea typeface="Corbel"/>
              <a:cs typeface="Corbel"/>
              <a:sym typeface="Corbel"/>
            </a:endParaRPr>
          </a:p>
        </p:txBody>
      </p:sp>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4</a:t>
            </a:fld>
            <a:endParaRPr lang="e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Heading"/>
          <p:cNvSpPr txBox="1">
            <a:spLocks noGrp="1"/>
          </p:cNvSpPr>
          <p:nvPr>
            <p:ph type="title"/>
          </p:nvPr>
        </p:nvSpPr>
        <p:spPr>
          <a:xfrm>
            <a:off x="457200" y="400050"/>
            <a:ext cx="8229600" cy="7429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Arial"/>
              <a:buNone/>
            </a:pPr>
            <a:r>
              <a:rPr lang="en" sz="3600" dirty="0">
                <a:latin typeface="+mj-lt"/>
                <a:ea typeface="Arial"/>
                <a:cs typeface="Arial"/>
                <a:sym typeface="Arial"/>
              </a:rPr>
              <a:t>Purpose of DE Guidelines </a:t>
            </a:r>
            <a:endParaRPr sz="3600" dirty="0">
              <a:latin typeface="+mj-lt"/>
              <a:ea typeface="Arial"/>
              <a:cs typeface="Arial"/>
              <a:sym typeface="Arial"/>
            </a:endParaRPr>
          </a:p>
        </p:txBody>
      </p:sp>
      <p:sp>
        <p:nvSpPr>
          <p:cNvPr id="172" name="Body"/>
          <p:cNvSpPr txBox="1">
            <a:spLocks noGrp="1"/>
          </p:cNvSpPr>
          <p:nvPr>
            <p:ph type="body" idx="1"/>
          </p:nvPr>
        </p:nvSpPr>
        <p:spPr>
          <a:xfrm>
            <a:off x="457200" y="1200150"/>
            <a:ext cx="8229600" cy="3657600"/>
          </a:xfrm>
          <a:prstGeom prst="rect">
            <a:avLst/>
          </a:prstGeom>
          <a:noFill/>
          <a:ln>
            <a:noFill/>
          </a:ln>
        </p:spPr>
        <p:txBody>
          <a:bodyPr spcFirstLastPara="1" wrap="square" lIns="91425" tIns="45700" rIns="91425" bIns="45700" anchor="t" anchorCtr="0">
            <a:noAutofit/>
          </a:bodyPr>
          <a:lstStyle/>
          <a:p>
            <a:pPr marL="182880" lvl="0" indent="-187959" algn="l" rtl="0">
              <a:spcBef>
                <a:spcPts val="0"/>
              </a:spcBef>
              <a:spcAft>
                <a:spcPts val="0"/>
              </a:spcAft>
              <a:buSzPts val="2800"/>
              <a:buChar char="•"/>
            </a:pPr>
            <a:r>
              <a:rPr lang="en" dirty="0">
                <a:latin typeface="+mn-lt"/>
                <a:ea typeface="Corbel"/>
                <a:cs typeface="Corbel"/>
                <a:sym typeface="Corbel"/>
              </a:rPr>
              <a:t>“To provide overall guidance and assistance to individuals and institutions seeking to understand and apply the system’s rules on the design, approval, conduct, and reporting of distance education within California Community Colleges”</a:t>
            </a:r>
            <a:endParaRPr dirty="0">
              <a:latin typeface="+mn-lt"/>
            </a:endParaRPr>
          </a:p>
          <a:p>
            <a:pPr marL="182880" lvl="0" indent="-187959" algn="l" rtl="0">
              <a:spcBef>
                <a:spcPts val="1500"/>
              </a:spcBef>
              <a:spcAft>
                <a:spcPts val="1500"/>
              </a:spcAft>
              <a:buSzPts val="2800"/>
              <a:buChar char="•"/>
            </a:pPr>
            <a:r>
              <a:rPr lang="en" dirty="0">
                <a:latin typeface="+mn-lt"/>
                <a:ea typeface="Corbel"/>
                <a:cs typeface="Corbel"/>
                <a:sym typeface="Corbel"/>
              </a:rPr>
              <a:t>“Districts following these guidelines are assured that they will likely be in compliance with all regulatory requirements”</a:t>
            </a:r>
            <a:endParaRPr dirty="0">
              <a:latin typeface="+mn-lt"/>
              <a:ea typeface="Corbel"/>
              <a:cs typeface="Corbel"/>
              <a:sym typeface="Corbel"/>
            </a:endParaRPr>
          </a:p>
        </p:txBody>
      </p:sp>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5</a:t>
            </a:fld>
            <a:endParaRPr lang="e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Heading"/>
          <p:cNvSpPr txBox="1">
            <a:spLocks noGrp="1"/>
          </p:cNvSpPr>
          <p:nvPr>
            <p:ph type="title"/>
          </p:nvPr>
        </p:nvSpPr>
        <p:spPr>
          <a:xfrm>
            <a:off x="457200" y="400050"/>
            <a:ext cx="8229600" cy="92441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Arial"/>
              <a:buNone/>
            </a:pPr>
            <a:r>
              <a:rPr lang="en" sz="3600" dirty="0">
                <a:latin typeface="+mj-lt"/>
                <a:ea typeface="Arial"/>
                <a:cs typeface="Arial"/>
                <a:sym typeface="Arial"/>
              </a:rPr>
              <a:t>Scope of DE Guidelines </a:t>
            </a:r>
            <a:endParaRPr sz="3600" dirty="0">
              <a:latin typeface="+mj-lt"/>
              <a:ea typeface="Arial"/>
              <a:cs typeface="Arial"/>
              <a:sym typeface="Arial"/>
            </a:endParaRPr>
          </a:p>
        </p:txBody>
      </p:sp>
      <p:sp>
        <p:nvSpPr>
          <p:cNvPr id="178" name="Body"/>
          <p:cNvSpPr txBox="1">
            <a:spLocks noGrp="1"/>
          </p:cNvSpPr>
          <p:nvPr>
            <p:ph type="body" idx="1"/>
          </p:nvPr>
        </p:nvSpPr>
        <p:spPr>
          <a:xfrm>
            <a:off x="457200" y="1442300"/>
            <a:ext cx="8229600" cy="3415449"/>
          </a:xfrm>
          <a:prstGeom prst="rect">
            <a:avLst/>
          </a:prstGeom>
          <a:noFill/>
          <a:ln>
            <a:noFill/>
          </a:ln>
        </p:spPr>
        <p:txBody>
          <a:bodyPr spcFirstLastPara="1" wrap="square" lIns="91425" tIns="45700" rIns="91425" bIns="45700" anchor="t" anchorCtr="0">
            <a:noAutofit/>
          </a:bodyPr>
          <a:lstStyle/>
          <a:p>
            <a:pPr marL="182880" lvl="0" indent="-182880" algn="l" rtl="0">
              <a:spcBef>
                <a:spcPts val="0"/>
              </a:spcBef>
              <a:spcAft>
                <a:spcPts val="0"/>
              </a:spcAft>
              <a:buSzPts val="2040"/>
              <a:buChar char="•"/>
            </a:pPr>
            <a:r>
              <a:rPr lang="en" sz="2200" dirty="0">
                <a:latin typeface="+mn-lt"/>
                <a:ea typeface="Corbel"/>
                <a:cs typeface="Corbel"/>
                <a:sym typeface="Corbel"/>
              </a:rPr>
              <a:t>Regulations and Guidance, Title 5 § § 55200-55210</a:t>
            </a:r>
            <a:endParaRPr sz="2200" dirty="0">
              <a:latin typeface="+mn-lt"/>
            </a:endParaRPr>
          </a:p>
          <a:p>
            <a:pPr marL="182880" lvl="0" indent="-182880" algn="l" rtl="0">
              <a:spcBef>
                <a:spcPts val="1000"/>
              </a:spcBef>
              <a:spcAft>
                <a:spcPts val="0"/>
              </a:spcAft>
              <a:buSzPts val="2040"/>
              <a:buChar char="•"/>
            </a:pPr>
            <a:r>
              <a:rPr lang="en" sz="2200" dirty="0">
                <a:latin typeface="+mn-lt"/>
                <a:ea typeface="Corbel"/>
                <a:cs typeface="Corbel"/>
                <a:sym typeface="Corbel"/>
              </a:rPr>
              <a:t>Attendance Accounting, Title 5 § 58003.1-58056</a:t>
            </a:r>
            <a:endParaRPr sz="2200" dirty="0">
              <a:latin typeface="+mn-lt"/>
            </a:endParaRPr>
          </a:p>
          <a:p>
            <a:pPr marL="182880" lvl="0" indent="-182880" algn="l" rtl="0">
              <a:spcBef>
                <a:spcPts val="1000"/>
              </a:spcBef>
              <a:spcAft>
                <a:spcPts val="0"/>
              </a:spcAft>
              <a:buSzPts val="2040"/>
              <a:buChar char="•"/>
            </a:pPr>
            <a:r>
              <a:rPr lang="en" sz="2200" dirty="0">
                <a:latin typeface="+mn-lt"/>
                <a:ea typeface="Corbel"/>
                <a:cs typeface="Corbel"/>
                <a:sym typeface="Corbel"/>
              </a:rPr>
              <a:t>Apportionment for Tutoring, Title 5 §58170</a:t>
            </a:r>
            <a:endParaRPr sz="2200" dirty="0">
              <a:latin typeface="+mn-lt"/>
            </a:endParaRPr>
          </a:p>
          <a:p>
            <a:pPr marL="182880" lvl="0" indent="-182880" algn="l" rtl="0">
              <a:spcBef>
                <a:spcPts val="1000"/>
              </a:spcBef>
              <a:spcAft>
                <a:spcPts val="0"/>
              </a:spcAft>
              <a:buSzPts val="2040"/>
              <a:buChar char="•"/>
            </a:pPr>
            <a:r>
              <a:rPr lang="en" sz="2200" dirty="0">
                <a:latin typeface="+mn-lt"/>
                <a:ea typeface="Corbel"/>
                <a:cs typeface="Corbel"/>
                <a:sym typeface="Corbel"/>
              </a:rPr>
              <a:t>Instructional and Other Materials Definitions, Title 5 §59402</a:t>
            </a:r>
            <a:endParaRPr sz="2200" dirty="0">
              <a:latin typeface="+mn-lt"/>
            </a:endParaRPr>
          </a:p>
          <a:p>
            <a:pPr marL="182880" lvl="0" indent="-182880" algn="l" rtl="0">
              <a:spcBef>
                <a:spcPts val="1000"/>
              </a:spcBef>
              <a:spcAft>
                <a:spcPts val="0"/>
              </a:spcAft>
              <a:buSzPts val="2040"/>
              <a:buChar char="•"/>
            </a:pPr>
            <a:r>
              <a:rPr lang="en" sz="2200" dirty="0">
                <a:latin typeface="+mn-lt"/>
                <a:ea typeface="Corbel"/>
                <a:cs typeface="Corbel"/>
                <a:sym typeface="Corbel"/>
              </a:rPr>
              <a:t>Ed Code establishing OEI Cross-Enrollment parameters </a:t>
            </a:r>
            <a:endParaRPr sz="2200" dirty="0">
              <a:latin typeface="+mn-lt"/>
            </a:endParaRPr>
          </a:p>
          <a:p>
            <a:pPr marL="182880" lvl="0" indent="-182880" algn="l" rtl="0">
              <a:spcBef>
                <a:spcPts val="1000"/>
              </a:spcBef>
              <a:spcAft>
                <a:spcPts val="1000"/>
              </a:spcAft>
              <a:buSzPts val="2040"/>
              <a:buChar char="•"/>
            </a:pPr>
            <a:r>
              <a:rPr lang="en" sz="2200" dirty="0">
                <a:latin typeface="+mn-lt"/>
                <a:ea typeface="Corbel"/>
                <a:cs typeface="Corbel"/>
                <a:sym typeface="Corbel"/>
              </a:rPr>
              <a:t>Audit Requirements</a:t>
            </a:r>
            <a:endParaRPr sz="2200" dirty="0">
              <a:latin typeface="+mn-lt"/>
              <a:ea typeface="Corbel"/>
              <a:cs typeface="Corbel"/>
              <a:sym typeface="Corbel"/>
            </a:endParaRPr>
          </a:p>
        </p:txBody>
      </p:sp>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6</a:t>
            </a:fld>
            <a:endParaRPr lang="e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Heading"/>
          <p:cNvSpPr txBox="1">
            <a:spLocks noGrp="1"/>
          </p:cNvSpPr>
          <p:nvPr>
            <p:ph type="title"/>
          </p:nvPr>
        </p:nvSpPr>
        <p:spPr>
          <a:xfrm>
            <a:off x="457200" y="400050"/>
            <a:ext cx="8229600" cy="7429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600"/>
              <a:buFont typeface="Arial"/>
              <a:buNone/>
            </a:pPr>
            <a:r>
              <a:rPr lang="en" sz="3600">
                <a:latin typeface="+mj-lt"/>
                <a:ea typeface="Arial"/>
                <a:cs typeface="Arial"/>
                <a:sym typeface="Arial"/>
              </a:rPr>
              <a:t>Key Areas of College Interest</a:t>
            </a:r>
            <a:endParaRPr sz="3600">
              <a:latin typeface="+mj-lt"/>
              <a:ea typeface="Arial"/>
              <a:cs typeface="Arial"/>
              <a:sym typeface="Arial"/>
            </a:endParaRPr>
          </a:p>
        </p:txBody>
      </p:sp>
      <p:sp>
        <p:nvSpPr>
          <p:cNvPr id="184" name="Body"/>
          <p:cNvSpPr txBox="1">
            <a:spLocks noGrp="1"/>
          </p:cNvSpPr>
          <p:nvPr>
            <p:ph type="body" idx="1"/>
          </p:nvPr>
        </p:nvSpPr>
        <p:spPr>
          <a:xfrm>
            <a:off x="457200" y="964276"/>
            <a:ext cx="8229600" cy="3893474"/>
          </a:xfrm>
          <a:prstGeom prst="rect">
            <a:avLst/>
          </a:prstGeom>
          <a:noFill/>
          <a:ln>
            <a:noFill/>
          </a:ln>
        </p:spPr>
        <p:txBody>
          <a:bodyPr spcFirstLastPara="1" wrap="square" lIns="91425" tIns="45700" rIns="91425" bIns="45700" anchor="t" anchorCtr="0">
            <a:noAutofit/>
          </a:bodyPr>
          <a:lstStyle/>
          <a:p>
            <a:pPr marL="182880" lvl="0" indent="-182880" algn="l" rtl="0">
              <a:spcBef>
                <a:spcPts val="0"/>
              </a:spcBef>
              <a:spcAft>
                <a:spcPts val="0"/>
              </a:spcAft>
              <a:buSzPts val="2040"/>
              <a:buChar char="•"/>
            </a:pPr>
            <a:r>
              <a:rPr lang="en" dirty="0">
                <a:latin typeface="+mn-lt"/>
                <a:ea typeface="Corbel"/>
                <a:cs typeface="Corbel"/>
                <a:sym typeface="Corbel"/>
              </a:rPr>
              <a:t>Accessibility (§ § 55200, 55206)</a:t>
            </a:r>
            <a:endParaRPr dirty="0">
              <a:latin typeface="+mn-lt"/>
            </a:endParaRPr>
          </a:p>
          <a:p>
            <a:pPr marL="182880" lvl="0" indent="-182880" algn="l" rtl="0">
              <a:spcBef>
                <a:spcPts val="480"/>
              </a:spcBef>
              <a:spcAft>
                <a:spcPts val="0"/>
              </a:spcAft>
              <a:buSzPts val="2040"/>
              <a:buChar char="•"/>
            </a:pPr>
            <a:r>
              <a:rPr lang="en" dirty="0">
                <a:latin typeface="+mn-lt"/>
                <a:ea typeface="Corbel"/>
                <a:cs typeface="Corbel"/>
                <a:sym typeface="Corbel"/>
              </a:rPr>
              <a:t>Regular Effective Contact (§ 55204)</a:t>
            </a:r>
            <a:endParaRPr dirty="0">
              <a:latin typeface="+mn-lt"/>
            </a:endParaRPr>
          </a:p>
          <a:p>
            <a:pPr marL="182880" lvl="0" indent="-182880" algn="l" rtl="0">
              <a:spcBef>
                <a:spcPts val="480"/>
              </a:spcBef>
              <a:spcAft>
                <a:spcPts val="0"/>
              </a:spcAft>
              <a:buSzPts val="2040"/>
              <a:buChar char="•"/>
            </a:pPr>
            <a:r>
              <a:rPr lang="en" dirty="0">
                <a:latin typeface="+mn-lt"/>
                <a:ea typeface="Corbel"/>
                <a:cs typeface="Corbel"/>
                <a:sym typeface="Corbel"/>
              </a:rPr>
              <a:t>Separate DE Course Review/DE Addendum (§ 55206)</a:t>
            </a:r>
            <a:endParaRPr dirty="0">
              <a:latin typeface="+mn-lt"/>
            </a:endParaRPr>
          </a:p>
          <a:p>
            <a:pPr marL="182880" lvl="0" indent="-182880" algn="l" rtl="0">
              <a:spcBef>
                <a:spcPts val="480"/>
              </a:spcBef>
              <a:spcAft>
                <a:spcPts val="0"/>
              </a:spcAft>
              <a:buSzPts val="2040"/>
              <a:buChar char="•"/>
            </a:pPr>
            <a:r>
              <a:rPr lang="en" dirty="0">
                <a:latin typeface="+mn-lt"/>
                <a:ea typeface="Corbel"/>
                <a:cs typeface="Corbel"/>
                <a:sym typeface="Corbel"/>
              </a:rPr>
              <a:t>51% Rule (§ 55210) </a:t>
            </a:r>
            <a:endParaRPr dirty="0">
              <a:latin typeface="+mn-lt"/>
            </a:endParaRPr>
          </a:p>
          <a:p>
            <a:pPr marL="182880" lvl="0" indent="-182880" algn="l" rtl="0">
              <a:spcBef>
                <a:spcPts val="480"/>
              </a:spcBef>
              <a:spcAft>
                <a:spcPts val="0"/>
              </a:spcAft>
              <a:buSzPts val="2040"/>
              <a:buChar char="•"/>
            </a:pPr>
            <a:r>
              <a:rPr lang="en" dirty="0">
                <a:latin typeface="+mn-lt"/>
                <a:ea typeface="Corbel"/>
                <a:cs typeface="Corbel"/>
                <a:sym typeface="Corbel"/>
              </a:rPr>
              <a:t>DE FTES Calculations (§ 58003.1)</a:t>
            </a:r>
            <a:endParaRPr dirty="0">
              <a:latin typeface="+mn-lt"/>
            </a:endParaRPr>
          </a:p>
          <a:p>
            <a:pPr marL="182880" lvl="0" indent="-182880">
              <a:spcBef>
                <a:spcPts val="480"/>
              </a:spcBef>
              <a:buSzPts val="2040"/>
            </a:pPr>
            <a:r>
              <a:rPr lang="en" dirty="0">
                <a:latin typeface="+mn-lt"/>
                <a:ea typeface="Corbel"/>
                <a:cs typeface="Corbel"/>
                <a:sym typeface="Corbel"/>
              </a:rPr>
              <a:t>FTES for Noncredit DE (§</a:t>
            </a:r>
            <a:r>
              <a:rPr lang="en" dirty="0">
                <a:ea typeface="Corbel"/>
                <a:cs typeface="Corbel"/>
                <a:sym typeface="Corbel"/>
              </a:rPr>
              <a:t>§</a:t>
            </a:r>
            <a:r>
              <a:rPr lang="en" dirty="0">
                <a:latin typeface="+mn-lt"/>
                <a:ea typeface="Corbel"/>
                <a:cs typeface="Corbel"/>
                <a:sym typeface="Corbel"/>
              </a:rPr>
              <a:t> 58003.1, 55204, 58006, 58007) </a:t>
            </a:r>
            <a:endParaRPr dirty="0">
              <a:latin typeface="+mn-lt"/>
            </a:endParaRPr>
          </a:p>
          <a:p>
            <a:pPr marL="182880" lvl="0" indent="-182880" algn="l" rtl="0">
              <a:spcBef>
                <a:spcPts val="480"/>
              </a:spcBef>
              <a:spcAft>
                <a:spcPts val="0"/>
              </a:spcAft>
              <a:buSzPts val="2040"/>
              <a:buChar char="•"/>
            </a:pPr>
            <a:r>
              <a:rPr lang="en" dirty="0">
                <a:latin typeface="+mn-lt"/>
                <a:ea typeface="Corbel"/>
                <a:cs typeface="Corbel"/>
                <a:sym typeface="Corbel"/>
              </a:rPr>
              <a:t>Attendance procedure for DE Labs (§ 58009)</a:t>
            </a:r>
            <a:endParaRPr dirty="0">
              <a:latin typeface="+mn-lt"/>
            </a:endParaRPr>
          </a:p>
          <a:p>
            <a:pPr marL="182880" lvl="0" indent="-182880" algn="l" rtl="0">
              <a:spcBef>
                <a:spcPts val="480"/>
              </a:spcBef>
              <a:spcAft>
                <a:spcPts val="0"/>
              </a:spcAft>
              <a:buSzPts val="2040"/>
              <a:buChar char="•"/>
            </a:pPr>
            <a:r>
              <a:rPr lang="en" dirty="0">
                <a:latin typeface="+mn-lt"/>
                <a:ea typeface="Corbel"/>
                <a:cs typeface="Corbel"/>
                <a:sym typeface="Corbel"/>
              </a:rPr>
              <a:t>DE Definitions, including FO, PO, and OFI (§55200)  </a:t>
            </a:r>
            <a:endParaRPr dirty="0">
              <a:latin typeface="+mn-lt"/>
              <a:ea typeface="Corbel"/>
              <a:cs typeface="Corbel"/>
              <a:sym typeface="Corbel"/>
            </a:endParaRPr>
          </a:p>
        </p:txBody>
      </p:sp>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7</a:t>
            </a:fld>
            <a:endParaRPr lang="e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Shape 188"/>
        <p:cNvGrpSpPr/>
        <p:nvPr/>
      </p:nvGrpSpPr>
      <p:grpSpPr>
        <a:xfrm>
          <a:off x="0" y="0"/>
          <a:ext cx="0" cy="0"/>
          <a:chOff x="0" y="0"/>
          <a:chExt cx="0" cy="0"/>
        </a:xfrm>
      </p:grpSpPr>
      <p:sp>
        <p:nvSpPr>
          <p:cNvPr id="189" name="Section Heading"/>
          <p:cNvSpPr txBox="1">
            <a:spLocks noGrp="1"/>
          </p:cNvSpPr>
          <p:nvPr>
            <p:ph type="title"/>
          </p:nvPr>
        </p:nvSpPr>
        <p:spPr>
          <a:xfrm>
            <a:off x="499450" y="2200350"/>
            <a:ext cx="8229600" cy="742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2"/>
              </a:buClr>
              <a:buSzPts val="2800"/>
              <a:buFont typeface="Arial"/>
              <a:buNone/>
            </a:pPr>
            <a:r>
              <a:rPr lang="en" sz="4800">
                <a:latin typeface="+mj-lt"/>
              </a:rPr>
              <a:t>Definitions</a:t>
            </a:r>
            <a:endParaRPr sz="4800">
              <a:latin typeface="+mj-lt"/>
            </a:endParaRPr>
          </a:p>
        </p:txBody>
      </p:sp>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8</a:t>
            </a:fld>
            <a:endParaRPr lang="e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Heading"/>
          <p:cNvSpPr txBox="1">
            <a:spLocks noGrp="1"/>
          </p:cNvSpPr>
          <p:nvPr>
            <p:ph type="title"/>
          </p:nvPr>
        </p:nvSpPr>
        <p:spPr>
          <a:xfrm>
            <a:off x="457200" y="400050"/>
            <a:ext cx="8229600" cy="7429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Arial"/>
              <a:buNone/>
            </a:pPr>
            <a:r>
              <a:rPr lang="en" sz="3600" dirty="0">
                <a:latin typeface="+mj-lt"/>
                <a:sym typeface="Arial"/>
              </a:rPr>
              <a:t>Definitions (</a:t>
            </a:r>
            <a:r>
              <a:rPr lang="en" sz="3600" dirty="0">
                <a:latin typeface="+mj-lt"/>
                <a:ea typeface="Corbel"/>
                <a:cs typeface="Corbel"/>
                <a:sym typeface="Corbel"/>
              </a:rPr>
              <a:t>§</a:t>
            </a:r>
            <a:r>
              <a:rPr lang="en" sz="3600" dirty="0">
                <a:latin typeface="+mj-lt"/>
                <a:sym typeface="Arial"/>
              </a:rPr>
              <a:t>55200)</a:t>
            </a:r>
            <a:endParaRPr sz="3600" dirty="0">
              <a:latin typeface="+mj-lt"/>
              <a:sym typeface="Arial"/>
            </a:endParaRPr>
          </a:p>
        </p:txBody>
      </p:sp>
      <p:sp>
        <p:nvSpPr>
          <p:cNvPr id="195" name="Body"/>
          <p:cNvSpPr txBox="1">
            <a:spLocks noGrp="1"/>
          </p:cNvSpPr>
          <p:nvPr>
            <p:ph type="body" idx="1"/>
          </p:nvPr>
        </p:nvSpPr>
        <p:spPr>
          <a:xfrm>
            <a:off x="457200" y="1200150"/>
            <a:ext cx="8229600" cy="3657600"/>
          </a:xfrm>
          <a:prstGeom prst="rect">
            <a:avLst/>
          </a:prstGeom>
          <a:noFill/>
          <a:ln>
            <a:noFill/>
          </a:ln>
        </p:spPr>
        <p:txBody>
          <a:bodyPr spcFirstLastPara="1" wrap="square" lIns="91425" tIns="45700" rIns="91425" bIns="45700" anchor="t" anchorCtr="0">
            <a:noAutofit/>
          </a:bodyPr>
          <a:lstStyle/>
          <a:p>
            <a:pPr marL="182880" lvl="0" indent="-193040" algn="l" rtl="0">
              <a:spcBef>
                <a:spcPts val="0"/>
              </a:spcBef>
              <a:spcAft>
                <a:spcPts val="0"/>
              </a:spcAft>
              <a:buSzPts val="2200"/>
              <a:buChar char="•"/>
            </a:pPr>
            <a:r>
              <a:rPr lang="en" sz="2200" dirty="0">
                <a:latin typeface="+mn-lt"/>
              </a:rPr>
              <a:t>“Distance education means instruction in which the instructor and student are separated by time and/or distance and interact through the assistance of technology. All distance education is subject to the general requirements of this chapter as well as the specific requirements of this article. In addition, instruction provided as distance education is subject to the requirements of the Americans with Disabilities Act (42 U.S.C. § 12100 et seq.) and section 508 of the Rehabilitation Act of 1973, as amended (29 U.S.C. § 794d).”</a:t>
            </a:r>
            <a:endParaRPr sz="2200" dirty="0">
              <a:latin typeface="+mn-lt"/>
            </a:endParaRPr>
          </a:p>
        </p:txBody>
      </p:sp>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9</a:t>
            </a:fld>
            <a:endParaRPr lang="en"/>
          </a:p>
        </p:txBody>
      </p:sp>
    </p:spTree>
  </p:cSld>
  <p:clrMapOvr>
    <a:masterClrMapping/>
  </p:clrMapOvr>
</p:sld>
</file>

<file path=ppt/theme/theme1.xml><?xml version="1.0" encoding="utf-8"?>
<a:theme xmlns:a="http://schemas.openxmlformats.org/drawingml/2006/main" name="Clarity">
  <a:themeElements>
    <a:clrScheme name="Custom 3">
      <a:dk1>
        <a:srgbClr val="000000"/>
      </a:dk1>
      <a:lt1>
        <a:srgbClr val="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C00000"/>
      </a:hlink>
      <a:folHlink>
        <a:srgbClr val="C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2640</Words>
  <Application>Microsoft Office PowerPoint</Application>
  <PresentationFormat>On-screen Show (16:9)</PresentationFormat>
  <Paragraphs>210</Paragraphs>
  <Slides>35</Slides>
  <Notes>35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Calibri</vt:lpstr>
      <vt:lpstr>Arial</vt:lpstr>
      <vt:lpstr>Corbel</vt:lpstr>
      <vt:lpstr>Clarity</vt:lpstr>
      <vt:lpstr>DISTANCE EDUCATION: DEFINITIONS, GUIDELINES,  AND THEN SOME….</vt:lpstr>
      <vt:lpstr>Today’s Learning Outcomes</vt:lpstr>
      <vt:lpstr>Draft 2019  Distance Education (DE) Guidelines (As of May 17)  Prepared by Distance Education and Education  Technology Advisory Committee (DEETAC)</vt:lpstr>
      <vt:lpstr>PowerPoint Presentation</vt:lpstr>
      <vt:lpstr>Purpose of DE Guidelines </vt:lpstr>
      <vt:lpstr>Scope of DE Guidelines </vt:lpstr>
      <vt:lpstr>Key Areas of College Interest</vt:lpstr>
      <vt:lpstr>Definitions</vt:lpstr>
      <vt:lpstr>Definitions (§55200)</vt:lpstr>
      <vt:lpstr>Online Categories</vt:lpstr>
      <vt:lpstr>Fully Online (§55200)</vt:lpstr>
      <vt:lpstr>Partially Online (§55200)</vt:lpstr>
      <vt:lpstr>Online w/Flexible In-Person Component  (§55200)</vt:lpstr>
      <vt:lpstr>Distinction between PO and OFI</vt:lpstr>
      <vt:lpstr>More examples (not exhaustive!)</vt:lpstr>
      <vt:lpstr>FO, PO, or OFI?</vt:lpstr>
      <vt:lpstr>PowerPoint Presentation</vt:lpstr>
      <vt:lpstr>Do the Definitions Change the 51% Rule? </vt:lpstr>
      <vt:lpstr>Accessibility</vt:lpstr>
      <vt:lpstr>PowerPoint Presentation</vt:lpstr>
      <vt:lpstr>Accessibility Principles 1-2</vt:lpstr>
      <vt:lpstr>Accessibility Principle 3</vt:lpstr>
      <vt:lpstr>Accessibility Principle 4</vt:lpstr>
      <vt:lpstr>Accessibility Principle 5</vt:lpstr>
      <vt:lpstr>Accessibility Principle 6</vt:lpstr>
      <vt:lpstr>Accessibility Principle 7</vt:lpstr>
      <vt:lpstr>Accessibility Principles 8-9</vt:lpstr>
      <vt:lpstr>Reviewing Courses for Accessibility</vt:lpstr>
      <vt:lpstr>DE Attendance Accounting</vt:lpstr>
      <vt:lpstr>Where to find formulas:</vt:lpstr>
      <vt:lpstr>Attendance Procedure for DE Labs Guidance (§58009)</vt:lpstr>
      <vt:lpstr>Attendance Procedure for DE Labs (§58009) </vt:lpstr>
      <vt:lpstr>Example 1: Computation of a 1 unit distance education laboratory course (semester length course)</vt:lpstr>
      <vt:lpstr>Example 2: Computation of a 1 unit distance education laboratory course (short term course)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2019-07-16T13:44:54Z</dcterms:modified>
</cp:coreProperties>
</file>