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theme/theme6.xml" ContentType="application/vnd.openxmlformats-officedocument.theme+xml"/>
  <Override PartName="/ppt/slideLayouts/slideLayout39.xml" ContentType="application/vnd.openxmlformats-officedocument.presentationml.slideLayout+xml"/>
  <Override PartName="/ppt/theme/theme7.xml" ContentType="application/vnd.openxmlformats-officedocument.theme+xml"/>
  <Override PartName="/ppt/slideLayouts/slideLayout40.xml" ContentType="application/vnd.openxmlformats-officedocument.presentationml.slideLayout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4" r:id="rId2"/>
    <p:sldMasterId id="2147483682" r:id="rId3"/>
    <p:sldMasterId id="2147483672" r:id="rId4"/>
    <p:sldMasterId id="2147483674" r:id="rId5"/>
    <p:sldMasterId id="2147483676" r:id="rId6"/>
    <p:sldMasterId id="2147483678" r:id="rId7"/>
    <p:sldMasterId id="2147483680" r:id="rId8"/>
  </p:sldMasterIdLst>
  <p:sldIdLst>
    <p:sldId id="256" r:id="rId9"/>
    <p:sldId id="266" r:id="rId10"/>
    <p:sldId id="265" r:id="rId11"/>
    <p:sldId id="264" r:id="rId12"/>
    <p:sldId id="267" r:id="rId13"/>
    <p:sldId id="260" r:id="rId14"/>
    <p:sldId id="269" r:id="rId15"/>
    <p:sldId id="275" r:id="rId16"/>
    <p:sldId id="296" r:id="rId17"/>
    <p:sldId id="271" r:id="rId18"/>
    <p:sldId id="261" r:id="rId19"/>
    <p:sldId id="274" r:id="rId20"/>
    <p:sldId id="273" r:id="rId21"/>
    <p:sldId id="302" r:id="rId22"/>
    <p:sldId id="289" r:id="rId23"/>
    <p:sldId id="281" r:id="rId24"/>
    <p:sldId id="290" r:id="rId25"/>
    <p:sldId id="283" r:id="rId26"/>
    <p:sldId id="259" r:id="rId27"/>
    <p:sldId id="279" r:id="rId28"/>
    <p:sldId id="278" r:id="rId29"/>
    <p:sldId id="280" r:id="rId30"/>
    <p:sldId id="270" r:id="rId31"/>
    <p:sldId id="291" r:id="rId32"/>
    <p:sldId id="293" r:id="rId33"/>
    <p:sldId id="284" r:id="rId34"/>
    <p:sldId id="272" r:id="rId35"/>
    <p:sldId id="292" r:id="rId36"/>
    <p:sldId id="298" r:id="rId37"/>
    <p:sldId id="257" r:id="rId38"/>
    <p:sldId id="300" r:id="rId39"/>
    <p:sldId id="301" r:id="rId40"/>
    <p:sldId id="294" r:id="rId41"/>
    <p:sldId id="277" r:id="rId42"/>
    <p:sldId id="288" r:id="rId43"/>
    <p:sldId id="286" r:id="rId44"/>
    <p:sldId id="297" r:id="rId45"/>
    <p:sldId id="285" r:id="rId46"/>
    <p:sldId id="303" r:id="rId47"/>
    <p:sldId id="305" r:id="rId48"/>
    <p:sldId id="304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0917"/>
    <a:srgbClr val="C39BE1"/>
    <a:srgbClr val="ED43E5"/>
    <a:srgbClr val="FFF2C9"/>
    <a:srgbClr val="E82606"/>
    <a:srgbClr val="FF0000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5" d="100"/>
          <a:sy n="45" d="100"/>
        </p:scale>
        <p:origin x="58" y="7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BEA7E1-CEBD-49BD-B9FD-B489FB98060F}" type="doc">
      <dgm:prSet loTypeId="urn:diagrams.loki3.com/TabbedArc+Icon" loCatId="relationship" qsTypeId="urn:microsoft.com/office/officeart/2005/8/quickstyle/simple1" qsCatId="simple" csTypeId="urn:microsoft.com/office/officeart/2005/8/colors/accent1_2" csCatId="accent1" phldr="1"/>
      <dgm:spPr/>
    </dgm:pt>
    <dgm:pt modelId="{0A78DB2B-54BB-4A03-963E-6ACC519FB95D}">
      <dgm:prSet phldrT="[Text]"/>
      <dgm:spPr/>
      <dgm:t>
        <a:bodyPr/>
        <a:lstStyle/>
        <a:p>
          <a:r>
            <a:rPr lang="en-US" dirty="0"/>
            <a:t>Counseling PLOs</a:t>
          </a:r>
        </a:p>
      </dgm:t>
    </dgm:pt>
    <dgm:pt modelId="{3D542338-B349-4848-86D5-1700D7002CF9}" type="parTrans" cxnId="{2E430E1D-A77D-48A3-9D51-E5F8BE786318}">
      <dgm:prSet/>
      <dgm:spPr/>
      <dgm:t>
        <a:bodyPr/>
        <a:lstStyle/>
        <a:p>
          <a:endParaRPr lang="en-US"/>
        </a:p>
      </dgm:t>
    </dgm:pt>
    <dgm:pt modelId="{D7477F55-FD65-4A4A-A7C1-3495D3340F27}" type="sibTrans" cxnId="{2E430E1D-A77D-48A3-9D51-E5F8BE786318}">
      <dgm:prSet/>
      <dgm:spPr/>
      <dgm:t>
        <a:bodyPr/>
        <a:lstStyle/>
        <a:p>
          <a:endParaRPr lang="en-US"/>
        </a:p>
      </dgm:t>
    </dgm:pt>
    <dgm:pt modelId="{2D00894C-4862-4203-A955-50122F0FAACB}">
      <dgm:prSet phldrT="[Text]"/>
      <dgm:spPr/>
      <dgm:t>
        <a:bodyPr/>
        <a:lstStyle/>
        <a:p>
          <a:r>
            <a:rPr lang="en-US" dirty="0"/>
            <a:t>Financial Aid PLOs</a:t>
          </a:r>
        </a:p>
      </dgm:t>
    </dgm:pt>
    <dgm:pt modelId="{424B1E54-D4FE-4C8D-8C9A-8A85D2653860}" type="parTrans" cxnId="{3CFCFF49-14C4-4E56-B103-B3B8353DF040}">
      <dgm:prSet/>
      <dgm:spPr/>
      <dgm:t>
        <a:bodyPr/>
        <a:lstStyle/>
        <a:p>
          <a:endParaRPr lang="en-US"/>
        </a:p>
      </dgm:t>
    </dgm:pt>
    <dgm:pt modelId="{79A3B508-0004-49C6-B0AC-468DCE0C8CDB}" type="sibTrans" cxnId="{3CFCFF49-14C4-4E56-B103-B3B8353DF040}">
      <dgm:prSet/>
      <dgm:spPr/>
      <dgm:t>
        <a:bodyPr/>
        <a:lstStyle/>
        <a:p>
          <a:endParaRPr lang="en-US"/>
        </a:p>
      </dgm:t>
    </dgm:pt>
    <dgm:pt modelId="{7B205447-5705-46CB-A5B5-449B84889CB0}">
      <dgm:prSet phldrT="[Text]"/>
      <dgm:spPr/>
      <dgm:t>
        <a:bodyPr/>
        <a:lstStyle/>
        <a:p>
          <a:r>
            <a:rPr lang="en-US" dirty="0"/>
            <a:t>Tutoring  PLOs</a:t>
          </a:r>
        </a:p>
      </dgm:t>
    </dgm:pt>
    <dgm:pt modelId="{3AA298D2-42DA-4E77-B72D-5B657181DBE3}" type="parTrans" cxnId="{86912DB5-1390-4B44-9526-F48AFC9F9C04}">
      <dgm:prSet/>
      <dgm:spPr/>
      <dgm:t>
        <a:bodyPr/>
        <a:lstStyle/>
        <a:p>
          <a:endParaRPr lang="en-US"/>
        </a:p>
      </dgm:t>
    </dgm:pt>
    <dgm:pt modelId="{5CF535C9-D8F0-48AA-BE3D-43C45380DFA9}" type="sibTrans" cxnId="{86912DB5-1390-4B44-9526-F48AFC9F9C04}">
      <dgm:prSet/>
      <dgm:spPr/>
      <dgm:t>
        <a:bodyPr/>
        <a:lstStyle/>
        <a:p>
          <a:endParaRPr lang="en-US"/>
        </a:p>
      </dgm:t>
    </dgm:pt>
    <dgm:pt modelId="{B2DEB5E9-53BE-4E0A-AA18-FF46F9B16081}">
      <dgm:prSet/>
      <dgm:spPr/>
      <dgm:t>
        <a:bodyPr/>
        <a:lstStyle/>
        <a:p>
          <a:r>
            <a:rPr lang="en-US" dirty="0"/>
            <a:t>Student Development PLOs</a:t>
          </a:r>
        </a:p>
      </dgm:t>
    </dgm:pt>
    <dgm:pt modelId="{8753424D-5E54-4EF0-9B49-67CE7E14419F}" type="parTrans" cxnId="{B5EF3BFE-BD4A-48FA-A9B9-1423392942D4}">
      <dgm:prSet/>
      <dgm:spPr/>
      <dgm:t>
        <a:bodyPr/>
        <a:lstStyle/>
        <a:p>
          <a:endParaRPr lang="en-US"/>
        </a:p>
      </dgm:t>
    </dgm:pt>
    <dgm:pt modelId="{85DC1E77-2D1D-4E73-882A-4F2590D24C3D}" type="sibTrans" cxnId="{B5EF3BFE-BD4A-48FA-A9B9-1423392942D4}">
      <dgm:prSet/>
      <dgm:spPr/>
      <dgm:t>
        <a:bodyPr/>
        <a:lstStyle/>
        <a:p>
          <a:endParaRPr lang="en-US"/>
        </a:p>
      </dgm:t>
    </dgm:pt>
    <dgm:pt modelId="{F90ABBAE-AE91-41CE-ABF7-DA1C9812FDB8}">
      <dgm:prSet/>
      <dgm:spPr/>
      <dgm:t>
        <a:bodyPr/>
        <a:lstStyle/>
        <a:p>
          <a:r>
            <a:rPr lang="en-US" dirty="0"/>
            <a:t>Library PLOs</a:t>
          </a:r>
        </a:p>
      </dgm:t>
    </dgm:pt>
    <dgm:pt modelId="{AA2BEA4D-D682-4A23-8FD7-7E54285B3264}" type="parTrans" cxnId="{782D87A5-079B-4BF6-8E1E-75CC3D48D731}">
      <dgm:prSet/>
      <dgm:spPr/>
      <dgm:t>
        <a:bodyPr/>
        <a:lstStyle/>
        <a:p>
          <a:endParaRPr lang="en-US"/>
        </a:p>
      </dgm:t>
    </dgm:pt>
    <dgm:pt modelId="{7C6C3AF2-FF24-4F13-B483-CD9F31BEAF81}" type="sibTrans" cxnId="{782D87A5-079B-4BF6-8E1E-75CC3D48D731}">
      <dgm:prSet/>
      <dgm:spPr/>
      <dgm:t>
        <a:bodyPr/>
        <a:lstStyle/>
        <a:p>
          <a:endParaRPr lang="en-US"/>
        </a:p>
      </dgm:t>
    </dgm:pt>
    <dgm:pt modelId="{89EC5B12-C6ED-4A55-9954-B15BD15C00C1}">
      <dgm:prSet/>
      <dgm:spPr/>
      <dgm:t>
        <a:bodyPr/>
        <a:lstStyle/>
        <a:p>
          <a:r>
            <a:rPr lang="en-US" dirty="0"/>
            <a:t>Health Services PLOs</a:t>
          </a:r>
        </a:p>
      </dgm:t>
    </dgm:pt>
    <dgm:pt modelId="{70D4BFC7-4587-4E80-B085-531B8DEFB235}" type="parTrans" cxnId="{9CBCCCDF-6BC5-4E9A-ABAE-4188A0779B82}">
      <dgm:prSet/>
      <dgm:spPr/>
      <dgm:t>
        <a:bodyPr/>
        <a:lstStyle/>
        <a:p>
          <a:endParaRPr lang="en-US"/>
        </a:p>
      </dgm:t>
    </dgm:pt>
    <dgm:pt modelId="{D798B30E-AEAA-4EE9-A7DC-E9A7F28036C2}" type="sibTrans" cxnId="{9CBCCCDF-6BC5-4E9A-ABAE-4188A0779B82}">
      <dgm:prSet/>
      <dgm:spPr/>
      <dgm:t>
        <a:bodyPr/>
        <a:lstStyle/>
        <a:p>
          <a:endParaRPr lang="en-US"/>
        </a:p>
      </dgm:t>
    </dgm:pt>
    <dgm:pt modelId="{11C6C668-1B1A-42EF-8E1C-87FDECE6CE34}" type="pres">
      <dgm:prSet presAssocID="{2ABEA7E1-CEBD-49BD-B9FD-B489FB98060F}" presName="Name0" presStyleCnt="0">
        <dgm:presLayoutVars>
          <dgm:dir/>
          <dgm:resizeHandles val="exact"/>
        </dgm:presLayoutVars>
      </dgm:prSet>
      <dgm:spPr/>
    </dgm:pt>
    <dgm:pt modelId="{B5D28691-CF0B-4023-A77A-091AC6FFC7FB}" type="pres">
      <dgm:prSet presAssocID="{0A78DB2B-54BB-4A03-963E-6ACC519FB95D}" presName="twoplus" presStyleLbl="node1" presStyleIdx="0" presStyleCnt="6" custRadScaleRad="99613" custRadScaleInc="879">
        <dgm:presLayoutVars>
          <dgm:bulletEnabled val="1"/>
        </dgm:presLayoutVars>
      </dgm:prSet>
      <dgm:spPr/>
    </dgm:pt>
    <dgm:pt modelId="{206CEC86-B699-4B9A-B8E4-20DC30ACA841}" type="pres">
      <dgm:prSet presAssocID="{2D00894C-4862-4203-A955-50122F0FAACB}" presName="twoplus" presStyleLbl="node1" presStyleIdx="1" presStyleCnt="6">
        <dgm:presLayoutVars>
          <dgm:bulletEnabled val="1"/>
        </dgm:presLayoutVars>
      </dgm:prSet>
      <dgm:spPr/>
    </dgm:pt>
    <dgm:pt modelId="{435B62C4-1FAE-4607-949E-18F6624580AA}" type="pres">
      <dgm:prSet presAssocID="{7B205447-5705-46CB-A5B5-449B84889CB0}" presName="twoplus" presStyleLbl="node1" presStyleIdx="2" presStyleCnt="6">
        <dgm:presLayoutVars>
          <dgm:bulletEnabled val="1"/>
        </dgm:presLayoutVars>
      </dgm:prSet>
      <dgm:spPr/>
    </dgm:pt>
    <dgm:pt modelId="{79A275EB-E353-4AA4-A697-9380C234087E}" type="pres">
      <dgm:prSet presAssocID="{B2DEB5E9-53BE-4E0A-AA18-FF46F9B16081}" presName="twoplus" presStyleLbl="node1" presStyleIdx="3" presStyleCnt="6">
        <dgm:presLayoutVars>
          <dgm:bulletEnabled val="1"/>
        </dgm:presLayoutVars>
      </dgm:prSet>
      <dgm:spPr/>
    </dgm:pt>
    <dgm:pt modelId="{722BA156-B610-4209-A895-DB52C3A1F4E2}" type="pres">
      <dgm:prSet presAssocID="{F90ABBAE-AE91-41CE-ABF7-DA1C9812FDB8}" presName="twoplus" presStyleLbl="node1" presStyleIdx="4" presStyleCnt="6">
        <dgm:presLayoutVars>
          <dgm:bulletEnabled val="1"/>
        </dgm:presLayoutVars>
      </dgm:prSet>
      <dgm:spPr/>
    </dgm:pt>
    <dgm:pt modelId="{C76776AF-34A5-4E0C-B527-B5727D1F85A6}" type="pres">
      <dgm:prSet presAssocID="{89EC5B12-C6ED-4A55-9954-B15BD15C00C1}" presName="twoplus" presStyleLbl="node1" presStyleIdx="5" presStyleCnt="6">
        <dgm:presLayoutVars>
          <dgm:bulletEnabled val="1"/>
        </dgm:presLayoutVars>
      </dgm:prSet>
      <dgm:spPr/>
    </dgm:pt>
  </dgm:ptLst>
  <dgm:cxnLst>
    <dgm:cxn modelId="{2E430E1D-A77D-48A3-9D51-E5F8BE786318}" srcId="{2ABEA7E1-CEBD-49BD-B9FD-B489FB98060F}" destId="{0A78DB2B-54BB-4A03-963E-6ACC519FB95D}" srcOrd="0" destOrd="0" parTransId="{3D542338-B349-4848-86D5-1700D7002CF9}" sibTransId="{D7477F55-FD65-4A4A-A7C1-3495D3340F27}"/>
    <dgm:cxn modelId="{B76BF42A-E15A-49BF-9292-CDA7F7D3AD97}" type="presOf" srcId="{0A78DB2B-54BB-4A03-963E-6ACC519FB95D}" destId="{B5D28691-CF0B-4023-A77A-091AC6FFC7FB}" srcOrd="0" destOrd="0" presId="urn:diagrams.loki3.com/TabbedArc+Icon"/>
    <dgm:cxn modelId="{130E6345-98C0-45BB-B79A-89234B22D13F}" type="presOf" srcId="{7B205447-5705-46CB-A5B5-449B84889CB0}" destId="{435B62C4-1FAE-4607-949E-18F6624580AA}" srcOrd="0" destOrd="0" presId="urn:diagrams.loki3.com/TabbedArc+Icon"/>
    <dgm:cxn modelId="{F01D0066-2BA3-4CD6-A935-E6C22D2CC506}" type="presOf" srcId="{B2DEB5E9-53BE-4E0A-AA18-FF46F9B16081}" destId="{79A275EB-E353-4AA4-A697-9380C234087E}" srcOrd="0" destOrd="0" presId="urn:diagrams.loki3.com/TabbedArc+Icon"/>
    <dgm:cxn modelId="{3CFCFF49-14C4-4E56-B103-B3B8353DF040}" srcId="{2ABEA7E1-CEBD-49BD-B9FD-B489FB98060F}" destId="{2D00894C-4862-4203-A955-50122F0FAACB}" srcOrd="1" destOrd="0" parTransId="{424B1E54-D4FE-4C8D-8C9A-8A85D2653860}" sibTransId="{79A3B508-0004-49C6-B0AC-468DCE0C8CDB}"/>
    <dgm:cxn modelId="{CB737B4B-8B17-45DD-A800-540BA31B72AF}" type="presOf" srcId="{89EC5B12-C6ED-4A55-9954-B15BD15C00C1}" destId="{C76776AF-34A5-4E0C-B527-B5727D1F85A6}" srcOrd="0" destOrd="0" presId="urn:diagrams.loki3.com/TabbedArc+Icon"/>
    <dgm:cxn modelId="{836A6E80-B979-4330-AA3D-1766DBC5B32D}" type="presOf" srcId="{F90ABBAE-AE91-41CE-ABF7-DA1C9812FDB8}" destId="{722BA156-B610-4209-A895-DB52C3A1F4E2}" srcOrd="0" destOrd="0" presId="urn:diagrams.loki3.com/TabbedArc+Icon"/>
    <dgm:cxn modelId="{782D87A5-079B-4BF6-8E1E-75CC3D48D731}" srcId="{2ABEA7E1-CEBD-49BD-B9FD-B489FB98060F}" destId="{F90ABBAE-AE91-41CE-ABF7-DA1C9812FDB8}" srcOrd="4" destOrd="0" parTransId="{AA2BEA4D-D682-4A23-8FD7-7E54285B3264}" sibTransId="{7C6C3AF2-FF24-4F13-B483-CD9F31BEAF81}"/>
    <dgm:cxn modelId="{F3B6F0A5-0E91-47FC-9EFA-E6D35876AA5B}" type="presOf" srcId="{2D00894C-4862-4203-A955-50122F0FAACB}" destId="{206CEC86-B699-4B9A-B8E4-20DC30ACA841}" srcOrd="0" destOrd="0" presId="urn:diagrams.loki3.com/TabbedArc+Icon"/>
    <dgm:cxn modelId="{86912DB5-1390-4B44-9526-F48AFC9F9C04}" srcId="{2ABEA7E1-CEBD-49BD-B9FD-B489FB98060F}" destId="{7B205447-5705-46CB-A5B5-449B84889CB0}" srcOrd="2" destOrd="0" parTransId="{3AA298D2-42DA-4E77-B72D-5B657181DBE3}" sibTransId="{5CF535C9-D8F0-48AA-BE3D-43C45380DFA9}"/>
    <dgm:cxn modelId="{77D275C1-4939-42D5-A455-54BEC28C8A08}" type="presOf" srcId="{2ABEA7E1-CEBD-49BD-B9FD-B489FB98060F}" destId="{11C6C668-1B1A-42EF-8E1C-87FDECE6CE34}" srcOrd="0" destOrd="0" presId="urn:diagrams.loki3.com/TabbedArc+Icon"/>
    <dgm:cxn modelId="{9CBCCCDF-6BC5-4E9A-ABAE-4188A0779B82}" srcId="{2ABEA7E1-CEBD-49BD-B9FD-B489FB98060F}" destId="{89EC5B12-C6ED-4A55-9954-B15BD15C00C1}" srcOrd="5" destOrd="0" parTransId="{70D4BFC7-4587-4E80-B085-531B8DEFB235}" sibTransId="{D798B30E-AEAA-4EE9-A7DC-E9A7F28036C2}"/>
    <dgm:cxn modelId="{B5EF3BFE-BD4A-48FA-A9B9-1423392942D4}" srcId="{2ABEA7E1-CEBD-49BD-B9FD-B489FB98060F}" destId="{B2DEB5E9-53BE-4E0A-AA18-FF46F9B16081}" srcOrd="3" destOrd="0" parTransId="{8753424D-5E54-4EF0-9B49-67CE7E14419F}" sibTransId="{85DC1E77-2D1D-4E73-882A-4F2590D24C3D}"/>
    <dgm:cxn modelId="{EB586EDE-063B-443E-95F7-0E825602C373}" type="presParOf" srcId="{11C6C668-1B1A-42EF-8E1C-87FDECE6CE34}" destId="{B5D28691-CF0B-4023-A77A-091AC6FFC7FB}" srcOrd="0" destOrd="0" presId="urn:diagrams.loki3.com/TabbedArc+Icon"/>
    <dgm:cxn modelId="{6AF45780-97B3-4F7D-A900-23C940CB230E}" type="presParOf" srcId="{11C6C668-1B1A-42EF-8E1C-87FDECE6CE34}" destId="{206CEC86-B699-4B9A-B8E4-20DC30ACA841}" srcOrd="1" destOrd="0" presId="urn:diagrams.loki3.com/TabbedArc+Icon"/>
    <dgm:cxn modelId="{C65A2BB1-EB60-4446-9FD5-E0182A5C2182}" type="presParOf" srcId="{11C6C668-1B1A-42EF-8E1C-87FDECE6CE34}" destId="{435B62C4-1FAE-4607-949E-18F6624580AA}" srcOrd="2" destOrd="0" presId="urn:diagrams.loki3.com/TabbedArc+Icon"/>
    <dgm:cxn modelId="{856260A3-833E-4644-91E0-1BD13BB6F200}" type="presParOf" srcId="{11C6C668-1B1A-42EF-8E1C-87FDECE6CE34}" destId="{79A275EB-E353-4AA4-A697-9380C234087E}" srcOrd="3" destOrd="0" presId="urn:diagrams.loki3.com/TabbedArc+Icon"/>
    <dgm:cxn modelId="{DB2E78E3-A3E1-42C6-B5C1-2C2C2B931883}" type="presParOf" srcId="{11C6C668-1B1A-42EF-8E1C-87FDECE6CE34}" destId="{722BA156-B610-4209-A895-DB52C3A1F4E2}" srcOrd="4" destOrd="0" presId="urn:diagrams.loki3.com/TabbedArc+Icon"/>
    <dgm:cxn modelId="{FF31A030-6667-4D44-AB6D-59A993855192}" type="presParOf" srcId="{11C6C668-1B1A-42EF-8E1C-87FDECE6CE34}" destId="{C76776AF-34A5-4E0C-B527-B5727D1F85A6}" srcOrd="5" destOrd="0" presId="urn:diagrams.loki3.com/TabbedArc+Icon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967E85-3B86-4E88-99B9-F6E8A0B79EF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518C1E-0A31-499B-BF9A-880AB5DA44A6}">
      <dgm:prSet phldrT="[Text]" custT="1"/>
      <dgm:spPr/>
      <dgm:t>
        <a:bodyPr/>
        <a:lstStyle/>
        <a:p>
          <a:r>
            <a:rPr lang="en-US" sz="3600" dirty="0"/>
            <a:t>A Curricular Program</a:t>
          </a:r>
        </a:p>
      </dgm:t>
    </dgm:pt>
    <dgm:pt modelId="{C0C5917F-40A1-499E-AE42-5010EE2F6043}" type="parTrans" cxnId="{EBDD0A55-919D-4516-86C3-35E556EC129E}">
      <dgm:prSet/>
      <dgm:spPr/>
      <dgm:t>
        <a:bodyPr/>
        <a:lstStyle/>
        <a:p>
          <a:endParaRPr lang="en-US"/>
        </a:p>
      </dgm:t>
    </dgm:pt>
    <dgm:pt modelId="{08AD36B4-4AF6-416D-B60B-8D941D9B66C2}" type="sibTrans" cxnId="{EBDD0A55-919D-4516-86C3-35E556EC129E}">
      <dgm:prSet/>
      <dgm:spPr/>
      <dgm:t>
        <a:bodyPr/>
        <a:lstStyle/>
        <a:p>
          <a:endParaRPr lang="en-US"/>
        </a:p>
      </dgm:t>
    </dgm:pt>
    <dgm:pt modelId="{DD9C26FD-8B0E-4983-9C1F-79618274626A}" type="asst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Out-of-Class Support and Resources</a:t>
          </a:r>
        </a:p>
      </dgm:t>
    </dgm:pt>
    <dgm:pt modelId="{3314B6B1-7913-4B85-9EB4-6E82CF58E7C6}" type="parTrans" cxnId="{7F808D99-348D-44DE-AA3F-1B9062F244C9}">
      <dgm:prSet/>
      <dgm:spPr/>
      <dgm:t>
        <a:bodyPr/>
        <a:lstStyle/>
        <a:p>
          <a:endParaRPr lang="en-US"/>
        </a:p>
      </dgm:t>
    </dgm:pt>
    <dgm:pt modelId="{7DA76B80-B920-4E48-AF7C-DA3C3AB301D9}" type="sibTrans" cxnId="{7F808D99-348D-44DE-AA3F-1B9062F244C9}">
      <dgm:prSet/>
      <dgm:spPr/>
      <dgm:t>
        <a:bodyPr/>
        <a:lstStyle/>
        <a:p>
          <a:endParaRPr lang="en-US"/>
        </a:p>
      </dgm:t>
    </dgm:pt>
    <dgm:pt modelId="{083FCF9A-6B5B-4645-9F86-D05EF1F51BF5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/>
            <a:t>Facilities to Support Learning in the Program</a:t>
          </a:r>
        </a:p>
      </dgm:t>
    </dgm:pt>
    <dgm:pt modelId="{D8EA779C-3BC1-4023-A48D-3F4729D6CF18}" type="parTrans" cxnId="{0EA91C2F-5DA0-41B6-95FB-3B123EB6FF77}">
      <dgm:prSet/>
      <dgm:spPr/>
      <dgm:t>
        <a:bodyPr/>
        <a:lstStyle/>
        <a:p>
          <a:endParaRPr lang="en-US"/>
        </a:p>
      </dgm:t>
    </dgm:pt>
    <dgm:pt modelId="{3C19A609-93DA-4A66-8FA6-FA8815669A91}" type="sibTrans" cxnId="{0EA91C2F-5DA0-41B6-95FB-3B123EB6FF77}">
      <dgm:prSet/>
      <dgm:spPr/>
      <dgm:t>
        <a:bodyPr/>
        <a:lstStyle/>
        <a:p>
          <a:endParaRPr lang="en-US"/>
        </a:p>
      </dgm:t>
    </dgm:pt>
    <dgm:pt modelId="{D0E83696-B2C3-4FC8-B501-9B8761BDA6A7}">
      <dgm:prSet phldrT="[Text]"/>
      <dgm:spPr/>
      <dgm:t>
        <a:bodyPr/>
        <a:lstStyle/>
        <a:p>
          <a:r>
            <a:rPr lang="en-US" dirty="0"/>
            <a:t>Majors Courses</a:t>
          </a:r>
        </a:p>
      </dgm:t>
    </dgm:pt>
    <dgm:pt modelId="{54457437-2549-42BA-B33D-F1C55663A490}" type="parTrans" cxnId="{A964DEEA-0533-45D3-8FB4-E7D0ECB1B14E}">
      <dgm:prSet/>
      <dgm:spPr/>
      <dgm:t>
        <a:bodyPr/>
        <a:lstStyle/>
        <a:p>
          <a:endParaRPr lang="en-US"/>
        </a:p>
      </dgm:t>
    </dgm:pt>
    <dgm:pt modelId="{5179216C-FB78-4AD8-ABE7-5ECADEDC24AC}" type="sibTrans" cxnId="{A964DEEA-0533-45D3-8FB4-E7D0ECB1B14E}">
      <dgm:prSet/>
      <dgm:spPr/>
      <dgm:t>
        <a:bodyPr/>
        <a:lstStyle/>
        <a:p>
          <a:endParaRPr lang="en-US"/>
        </a:p>
      </dgm:t>
    </dgm:pt>
    <dgm:pt modelId="{A84DABD2-2431-46B5-B450-7FAE1BFE7731}">
      <dgm:prSet phldrT="[Text]"/>
      <dgm:spPr/>
      <dgm:t>
        <a:bodyPr/>
        <a:lstStyle/>
        <a:p>
          <a:r>
            <a:rPr lang="en-US" dirty="0"/>
            <a:t>Other</a:t>
          </a:r>
        </a:p>
      </dgm:t>
    </dgm:pt>
    <dgm:pt modelId="{2EA12117-A532-4B67-92B6-7964BA1ABDB4}" type="parTrans" cxnId="{18BB5640-E38F-435C-A498-0634095B8D93}">
      <dgm:prSet/>
      <dgm:spPr/>
      <dgm:t>
        <a:bodyPr/>
        <a:lstStyle/>
        <a:p>
          <a:endParaRPr lang="en-US"/>
        </a:p>
      </dgm:t>
    </dgm:pt>
    <dgm:pt modelId="{B0F19561-C2DE-4DDE-95EA-EE0A2D76DA6D}" type="sibTrans" cxnId="{18BB5640-E38F-435C-A498-0634095B8D93}">
      <dgm:prSet/>
      <dgm:spPr/>
      <dgm:t>
        <a:bodyPr/>
        <a:lstStyle/>
        <a:p>
          <a:endParaRPr lang="en-US"/>
        </a:p>
      </dgm:t>
    </dgm:pt>
    <dgm:pt modelId="{ACEF1491-BA8E-4CEC-A760-960343E199EB}">
      <dgm:prSet phldrT="[Text]"/>
      <dgm:spPr/>
      <dgm:t>
        <a:bodyPr/>
        <a:lstStyle/>
        <a:p>
          <a:r>
            <a:rPr lang="en-US" dirty="0"/>
            <a:t>GE Courses</a:t>
          </a:r>
        </a:p>
      </dgm:t>
    </dgm:pt>
    <dgm:pt modelId="{40468CC6-D787-429D-9629-6EDB029448E7}" type="sibTrans" cxnId="{EF9CFBF4-D334-4441-B97B-9C254A308EFA}">
      <dgm:prSet/>
      <dgm:spPr/>
      <dgm:t>
        <a:bodyPr/>
        <a:lstStyle/>
        <a:p>
          <a:endParaRPr lang="en-US"/>
        </a:p>
      </dgm:t>
    </dgm:pt>
    <dgm:pt modelId="{CD131D2E-8F64-4957-8782-D7CF06456BFB}" type="parTrans" cxnId="{EF9CFBF4-D334-4441-B97B-9C254A308EFA}">
      <dgm:prSet/>
      <dgm:spPr/>
      <dgm:t>
        <a:bodyPr/>
        <a:lstStyle/>
        <a:p>
          <a:endParaRPr lang="en-US"/>
        </a:p>
      </dgm:t>
    </dgm:pt>
    <dgm:pt modelId="{0ACB08DB-A6C1-45E2-BDA2-B70E59C7D122}" type="pres">
      <dgm:prSet presAssocID="{A2967E85-3B86-4E88-99B9-F6E8A0B79EF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3780E27-39D1-43D9-9BA6-7469EECF4AFC}" type="pres">
      <dgm:prSet presAssocID="{6F518C1E-0A31-499B-BF9A-880AB5DA44A6}" presName="hierRoot1" presStyleCnt="0">
        <dgm:presLayoutVars>
          <dgm:hierBranch val="init"/>
        </dgm:presLayoutVars>
      </dgm:prSet>
      <dgm:spPr/>
    </dgm:pt>
    <dgm:pt modelId="{BCB6AFED-C726-4631-BEAE-D52D47EF4F3B}" type="pres">
      <dgm:prSet presAssocID="{6F518C1E-0A31-499B-BF9A-880AB5DA44A6}" presName="rootComposite1" presStyleCnt="0"/>
      <dgm:spPr/>
    </dgm:pt>
    <dgm:pt modelId="{A37FEE79-3E8F-45BC-8FEF-CF0D2534E0E6}" type="pres">
      <dgm:prSet presAssocID="{6F518C1E-0A31-499B-BF9A-880AB5DA44A6}" presName="rootText1" presStyleLbl="node0" presStyleIdx="0" presStyleCnt="2" custScaleX="233019">
        <dgm:presLayoutVars>
          <dgm:chPref val="3"/>
        </dgm:presLayoutVars>
      </dgm:prSet>
      <dgm:spPr/>
    </dgm:pt>
    <dgm:pt modelId="{2C471B75-8BE2-4514-9A48-4E6A48881393}" type="pres">
      <dgm:prSet presAssocID="{6F518C1E-0A31-499B-BF9A-880AB5DA44A6}" presName="rootConnector1" presStyleLbl="node1" presStyleIdx="0" presStyleCnt="0"/>
      <dgm:spPr/>
    </dgm:pt>
    <dgm:pt modelId="{0F2C272D-4698-4372-A94A-3D74E08F04BD}" type="pres">
      <dgm:prSet presAssocID="{6F518C1E-0A31-499B-BF9A-880AB5DA44A6}" presName="hierChild2" presStyleCnt="0"/>
      <dgm:spPr/>
    </dgm:pt>
    <dgm:pt modelId="{EBB15985-AA77-4E28-8EA1-779A74AA77C3}" type="pres">
      <dgm:prSet presAssocID="{D8EA779C-3BC1-4023-A48D-3F4729D6CF18}" presName="Name37" presStyleLbl="parChTrans1D2" presStyleIdx="0" presStyleCnt="4"/>
      <dgm:spPr/>
    </dgm:pt>
    <dgm:pt modelId="{DD7BFF57-ECEF-4D3C-AF2D-33DA4E616ED7}" type="pres">
      <dgm:prSet presAssocID="{083FCF9A-6B5B-4645-9F86-D05EF1F51BF5}" presName="hierRoot2" presStyleCnt="0">
        <dgm:presLayoutVars>
          <dgm:hierBranch val="init"/>
        </dgm:presLayoutVars>
      </dgm:prSet>
      <dgm:spPr/>
    </dgm:pt>
    <dgm:pt modelId="{0B44AB9D-F079-4AE0-A34C-BFCDF507EC9A}" type="pres">
      <dgm:prSet presAssocID="{083FCF9A-6B5B-4645-9F86-D05EF1F51BF5}" presName="rootComposite" presStyleCnt="0"/>
      <dgm:spPr/>
    </dgm:pt>
    <dgm:pt modelId="{3968E851-A2B1-4995-8798-CDCD16116BE9}" type="pres">
      <dgm:prSet presAssocID="{083FCF9A-6B5B-4645-9F86-D05EF1F51BF5}" presName="rootText" presStyleLbl="node2" presStyleIdx="0" presStyleCnt="3" custLinFactX="81713" custLinFactY="-44300" custLinFactNeighborX="100000" custLinFactNeighborY="-100000">
        <dgm:presLayoutVars>
          <dgm:chPref val="3"/>
        </dgm:presLayoutVars>
      </dgm:prSet>
      <dgm:spPr/>
    </dgm:pt>
    <dgm:pt modelId="{7AA3BDE8-577A-4530-B9AC-6AB1B029492C}" type="pres">
      <dgm:prSet presAssocID="{083FCF9A-6B5B-4645-9F86-D05EF1F51BF5}" presName="rootConnector" presStyleLbl="node2" presStyleIdx="0" presStyleCnt="3"/>
      <dgm:spPr/>
    </dgm:pt>
    <dgm:pt modelId="{FA952E59-E3A4-4058-8FCD-DD933333B9EF}" type="pres">
      <dgm:prSet presAssocID="{083FCF9A-6B5B-4645-9F86-D05EF1F51BF5}" presName="hierChild4" presStyleCnt="0"/>
      <dgm:spPr/>
    </dgm:pt>
    <dgm:pt modelId="{04A24036-F03F-4351-AD4E-18E62A3A68B8}" type="pres">
      <dgm:prSet presAssocID="{083FCF9A-6B5B-4645-9F86-D05EF1F51BF5}" presName="hierChild5" presStyleCnt="0"/>
      <dgm:spPr/>
    </dgm:pt>
    <dgm:pt modelId="{9CB1BB0A-22A9-4A7E-BC4F-D23845E201DC}" type="pres">
      <dgm:prSet presAssocID="{54457437-2549-42BA-B33D-F1C55663A490}" presName="Name37" presStyleLbl="parChTrans1D2" presStyleIdx="1" presStyleCnt="4"/>
      <dgm:spPr/>
    </dgm:pt>
    <dgm:pt modelId="{E7629323-1C18-4689-8837-889FF4E04796}" type="pres">
      <dgm:prSet presAssocID="{D0E83696-B2C3-4FC8-B501-9B8761BDA6A7}" presName="hierRoot2" presStyleCnt="0">
        <dgm:presLayoutVars>
          <dgm:hierBranch val="init"/>
        </dgm:presLayoutVars>
      </dgm:prSet>
      <dgm:spPr/>
    </dgm:pt>
    <dgm:pt modelId="{2F79C0D3-3A3B-443B-BB89-0F94BB1892CB}" type="pres">
      <dgm:prSet presAssocID="{D0E83696-B2C3-4FC8-B501-9B8761BDA6A7}" presName="rootComposite" presStyleCnt="0"/>
      <dgm:spPr/>
    </dgm:pt>
    <dgm:pt modelId="{41605B8E-FEA5-453B-BCA5-F59091E81510}" type="pres">
      <dgm:prSet presAssocID="{D0E83696-B2C3-4FC8-B501-9B8761BDA6A7}" presName="rootText" presStyleLbl="node2" presStyleIdx="1" presStyleCnt="3">
        <dgm:presLayoutVars>
          <dgm:chPref val="3"/>
        </dgm:presLayoutVars>
      </dgm:prSet>
      <dgm:spPr/>
    </dgm:pt>
    <dgm:pt modelId="{15CD9773-BCB3-42EB-966F-E27749598D69}" type="pres">
      <dgm:prSet presAssocID="{D0E83696-B2C3-4FC8-B501-9B8761BDA6A7}" presName="rootConnector" presStyleLbl="node2" presStyleIdx="1" presStyleCnt="3"/>
      <dgm:spPr/>
    </dgm:pt>
    <dgm:pt modelId="{7516BAC2-9B68-437F-8E80-EAA7FBE17016}" type="pres">
      <dgm:prSet presAssocID="{D0E83696-B2C3-4FC8-B501-9B8761BDA6A7}" presName="hierChild4" presStyleCnt="0"/>
      <dgm:spPr/>
    </dgm:pt>
    <dgm:pt modelId="{00C14702-9A8C-4E5C-B998-406FEAA31802}" type="pres">
      <dgm:prSet presAssocID="{D0E83696-B2C3-4FC8-B501-9B8761BDA6A7}" presName="hierChild5" presStyleCnt="0"/>
      <dgm:spPr/>
    </dgm:pt>
    <dgm:pt modelId="{B5F136BA-D061-46A4-BDE0-CB2E4808C12C}" type="pres">
      <dgm:prSet presAssocID="{2EA12117-A532-4B67-92B6-7964BA1ABDB4}" presName="Name37" presStyleLbl="parChTrans1D2" presStyleIdx="2" presStyleCnt="4"/>
      <dgm:spPr/>
    </dgm:pt>
    <dgm:pt modelId="{1EC38BA9-066B-4261-83EC-CEEC817FE0D9}" type="pres">
      <dgm:prSet presAssocID="{A84DABD2-2431-46B5-B450-7FAE1BFE7731}" presName="hierRoot2" presStyleCnt="0">
        <dgm:presLayoutVars>
          <dgm:hierBranch val="init"/>
        </dgm:presLayoutVars>
      </dgm:prSet>
      <dgm:spPr/>
    </dgm:pt>
    <dgm:pt modelId="{A036C813-D7E3-481E-AC44-A12DE829EC54}" type="pres">
      <dgm:prSet presAssocID="{A84DABD2-2431-46B5-B450-7FAE1BFE7731}" presName="rootComposite" presStyleCnt="0"/>
      <dgm:spPr/>
    </dgm:pt>
    <dgm:pt modelId="{74C3FC92-FFB2-4474-A818-6B14C53B3F4B}" type="pres">
      <dgm:prSet presAssocID="{A84DABD2-2431-46B5-B450-7FAE1BFE7731}" presName="rootText" presStyleLbl="node2" presStyleIdx="2" presStyleCnt="3" custLinFactNeighborX="-4469" custLinFactNeighborY="-1277">
        <dgm:presLayoutVars>
          <dgm:chPref val="3"/>
        </dgm:presLayoutVars>
      </dgm:prSet>
      <dgm:spPr/>
    </dgm:pt>
    <dgm:pt modelId="{3CA8C6E5-7A13-4432-81AA-F80324101C1B}" type="pres">
      <dgm:prSet presAssocID="{A84DABD2-2431-46B5-B450-7FAE1BFE7731}" presName="rootConnector" presStyleLbl="node2" presStyleIdx="2" presStyleCnt="3"/>
      <dgm:spPr/>
    </dgm:pt>
    <dgm:pt modelId="{EEAEAE71-6219-4E6A-8925-E23A6BB5C062}" type="pres">
      <dgm:prSet presAssocID="{A84DABD2-2431-46B5-B450-7FAE1BFE7731}" presName="hierChild4" presStyleCnt="0"/>
      <dgm:spPr/>
    </dgm:pt>
    <dgm:pt modelId="{1031DBE9-DE46-4EA0-B467-796A11A6B36D}" type="pres">
      <dgm:prSet presAssocID="{A84DABD2-2431-46B5-B450-7FAE1BFE7731}" presName="hierChild5" presStyleCnt="0"/>
      <dgm:spPr/>
    </dgm:pt>
    <dgm:pt modelId="{30CAA714-80C0-4931-BD6A-ACC195A83E18}" type="pres">
      <dgm:prSet presAssocID="{6F518C1E-0A31-499B-BF9A-880AB5DA44A6}" presName="hierChild3" presStyleCnt="0"/>
      <dgm:spPr/>
    </dgm:pt>
    <dgm:pt modelId="{C6A3EC5B-866A-4616-AA91-9DAA32AA5C25}" type="pres">
      <dgm:prSet presAssocID="{3314B6B1-7913-4B85-9EB4-6E82CF58E7C6}" presName="Name111" presStyleLbl="parChTrans1D2" presStyleIdx="3" presStyleCnt="4"/>
      <dgm:spPr/>
    </dgm:pt>
    <dgm:pt modelId="{6CF039A8-8D44-44E6-AA49-FD85F7EFAED9}" type="pres">
      <dgm:prSet presAssocID="{DD9C26FD-8B0E-4983-9C1F-79618274626A}" presName="hierRoot3" presStyleCnt="0">
        <dgm:presLayoutVars>
          <dgm:hierBranch val="init"/>
        </dgm:presLayoutVars>
      </dgm:prSet>
      <dgm:spPr/>
    </dgm:pt>
    <dgm:pt modelId="{3B39ECD4-E043-4487-9D24-7885FE518099}" type="pres">
      <dgm:prSet presAssocID="{DD9C26FD-8B0E-4983-9C1F-79618274626A}" presName="rootComposite3" presStyleCnt="0"/>
      <dgm:spPr/>
    </dgm:pt>
    <dgm:pt modelId="{4C3E2067-079C-4D91-A9BD-03995E8BDA0C}" type="pres">
      <dgm:prSet presAssocID="{DD9C26FD-8B0E-4983-9C1F-79618274626A}" presName="rootText3" presStyleLbl="asst1" presStyleIdx="0" presStyleCnt="1">
        <dgm:presLayoutVars>
          <dgm:chPref val="3"/>
        </dgm:presLayoutVars>
      </dgm:prSet>
      <dgm:spPr/>
    </dgm:pt>
    <dgm:pt modelId="{41688673-10C7-45B2-81C0-67FC01211600}" type="pres">
      <dgm:prSet presAssocID="{DD9C26FD-8B0E-4983-9C1F-79618274626A}" presName="rootConnector3" presStyleLbl="asst1" presStyleIdx="0" presStyleCnt="1"/>
      <dgm:spPr/>
    </dgm:pt>
    <dgm:pt modelId="{1F978996-CF97-4217-9069-327FA073B3F3}" type="pres">
      <dgm:prSet presAssocID="{DD9C26FD-8B0E-4983-9C1F-79618274626A}" presName="hierChild6" presStyleCnt="0"/>
      <dgm:spPr/>
    </dgm:pt>
    <dgm:pt modelId="{4D727C1D-CE16-4BF1-B42A-8A43A45AF682}" type="pres">
      <dgm:prSet presAssocID="{DD9C26FD-8B0E-4983-9C1F-79618274626A}" presName="hierChild7" presStyleCnt="0"/>
      <dgm:spPr/>
    </dgm:pt>
    <dgm:pt modelId="{83241F64-51A6-4152-9375-95FEF845D95F}" type="pres">
      <dgm:prSet presAssocID="{ACEF1491-BA8E-4CEC-A760-960343E199EB}" presName="hierRoot1" presStyleCnt="0">
        <dgm:presLayoutVars>
          <dgm:hierBranch val="init"/>
        </dgm:presLayoutVars>
      </dgm:prSet>
      <dgm:spPr/>
    </dgm:pt>
    <dgm:pt modelId="{4A8B6201-2A4A-446A-B41C-FE8679AE9D1D}" type="pres">
      <dgm:prSet presAssocID="{ACEF1491-BA8E-4CEC-A760-960343E199EB}" presName="rootComposite1" presStyleCnt="0"/>
      <dgm:spPr/>
    </dgm:pt>
    <dgm:pt modelId="{809C30F4-95E6-4FA0-87C7-79F143FC02B7}" type="pres">
      <dgm:prSet presAssocID="{ACEF1491-BA8E-4CEC-A760-960343E199EB}" presName="rootText1" presStyleLbl="node0" presStyleIdx="1" presStyleCnt="2" custLinFactX="-104519" custLinFactY="100000" custLinFactNeighborX="-200000" custLinFactNeighborY="180898">
        <dgm:presLayoutVars>
          <dgm:chPref val="3"/>
        </dgm:presLayoutVars>
      </dgm:prSet>
      <dgm:spPr/>
    </dgm:pt>
    <dgm:pt modelId="{616F8D61-015A-4B26-A139-67B72B9B49C8}" type="pres">
      <dgm:prSet presAssocID="{ACEF1491-BA8E-4CEC-A760-960343E199EB}" presName="rootConnector1" presStyleLbl="node1" presStyleIdx="0" presStyleCnt="0"/>
      <dgm:spPr/>
    </dgm:pt>
    <dgm:pt modelId="{5C92E169-D270-4A1C-B7F3-4894F9E37549}" type="pres">
      <dgm:prSet presAssocID="{ACEF1491-BA8E-4CEC-A760-960343E199EB}" presName="hierChild2" presStyleCnt="0"/>
      <dgm:spPr/>
    </dgm:pt>
    <dgm:pt modelId="{C8E8C540-E09D-4304-B67C-53411A29E059}" type="pres">
      <dgm:prSet presAssocID="{ACEF1491-BA8E-4CEC-A760-960343E199EB}" presName="hierChild3" presStyleCnt="0"/>
      <dgm:spPr/>
    </dgm:pt>
  </dgm:ptLst>
  <dgm:cxnLst>
    <dgm:cxn modelId="{0EA91C2F-5DA0-41B6-95FB-3B123EB6FF77}" srcId="{6F518C1E-0A31-499B-BF9A-880AB5DA44A6}" destId="{083FCF9A-6B5B-4645-9F86-D05EF1F51BF5}" srcOrd="1" destOrd="0" parTransId="{D8EA779C-3BC1-4023-A48D-3F4729D6CF18}" sibTransId="{3C19A609-93DA-4A66-8FA6-FA8815669A91}"/>
    <dgm:cxn modelId="{18BB5640-E38F-435C-A498-0634095B8D93}" srcId="{6F518C1E-0A31-499B-BF9A-880AB5DA44A6}" destId="{A84DABD2-2431-46B5-B450-7FAE1BFE7731}" srcOrd="3" destOrd="0" parTransId="{2EA12117-A532-4B67-92B6-7964BA1ABDB4}" sibTransId="{B0F19561-C2DE-4DDE-95EA-EE0A2D76DA6D}"/>
    <dgm:cxn modelId="{B735A16B-D182-4252-B4EE-E14F84BD4FD4}" type="presOf" srcId="{083FCF9A-6B5B-4645-9F86-D05EF1F51BF5}" destId="{7AA3BDE8-577A-4530-B9AC-6AB1B029492C}" srcOrd="1" destOrd="0" presId="urn:microsoft.com/office/officeart/2005/8/layout/orgChart1"/>
    <dgm:cxn modelId="{A7B1A64B-0A65-4C8D-A176-4961FF42ED8B}" type="presOf" srcId="{A84DABD2-2431-46B5-B450-7FAE1BFE7731}" destId="{74C3FC92-FFB2-4474-A818-6B14C53B3F4B}" srcOrd="0" destOrd="0" presId="urn:microsoft.com/office/officeart/2005/8/layout/orgChart1"/>
    <dgm:cxn modelId="{39AAFF6F-B8D2-47BC-BC1B-7138C831CC7E}" type="presOf" srcId="{54457437-2549-42BA-B33D-F1C55663A490}" destId="{9CB1BB0A-22A9-4A7E-BC4F-D23845E201DC}" srcOrd="0" destOrd="0" presId="urn:microsoft.com/office/officeart/2005/8/layout/orgChart1"/>
    <dgm:cxn modelId="{D30D0473-5AC9-4656-9AC8-C608E076F5E6}" type="presOf" srcId="{6F518C1E-0A31-499B-BF9A-880AB5DA44A6}" destId="{2C471B75-8BE2-4514-9A48-4E6A48881393}" srcOrd="1" destOrd="0" presId="urn:microsoft.com/office/officeart/2005/8/layout/orgChart1"/>
    <dgm:cxn modelId="{EBDD0A55-919D-4516-86C3-35E556EC129E}" srcId="{A2967E85-3B86-4E88-99B9-F6E8A0B79EF7}" destId="{6F518C1E-0A31-499B-BF9A-880AB5DA44A6}" srcOrd="0" destOrd="0" parTransId="{C0C5917F-40A1-499E-AE42-5010EE2F6043}" sibTransId="{08AD36B4-4AF6-416D-B60B-8D941D9B66C2}"/>
    <dgm:cxn modelId="{EE838A92-A3F8-449A-AFD1-7DBB14D24F0D}" type="presOf" srcId="{DD9C26FD-8B0E-4983-9C1F-79618274626A}" destId="{41688673-10C7-45B2-81C0-67FC01211600}" srcOrd="1" destOrd="0" presId="urn:microsoft.com/office/officeart/2005/8/layout/orgChart1"/>
    <dgm:cxn modelId="{E69A0093-594F-472D-A758-F345385A7A1A}" type="presOf" srcId="{A84DABD2-2431-46B5-B450-7FAE1BFE7731}" destId="{3CA8C6E5-7A13-4432-81AA-F80324101C1B}" srcOrd="1" destOrd="0" presId="urn:microsoft.com/office/officeart/2005/8/layout/orgChart1"/>
    <dgm:cxn modelId="{7F808D99-348D-44DE-AA3F-1B9062F244C9}" srcId="{6F518C1E-0A31-499B-BF9A-880AB5DA44A6}" destId="{DD9C26FD-8B0E-4983-9C1F-79618274626A}" srcOrd="0" destOrd="0" parTransId="{3314B6B1-7913-4B85-9EB4-6E82CF58E7C6}" sibTransId="{7DA76B80-B920-4E48-AF7C-DA3C3AB301D9}"/>
    <dgm:cxn modelId="{E956A19E-2425-4FA8-887F-BA1AFE657DE1}" type="presOf" srcId="{2EA12117-A532-4B67-92B6-7964BA1ABDB4}" destId="{B5F136BA-D061-46A4-BDE0-CB2E4808C12C}" srcOrd="0" destOrd="0" presId="urn:microsoft.com/office/officeart/2005/8/layout/orgChart1"/>
    <dgm:cxn modelId="{434F60A6-2BA6-4A18-9674-1679F7BC1FDD}" type="presOf" srcId="{DD9C26FD-8B0E-4983-9C1F-79618274626A}" destId="{4C3E2067-079C-4D91-A9BD-03995E8BDA0C}" srcOrd="0" destOrd="0" presId="urn:microsoft.com/office/officeart/2005/8/layout/orgChart1"/>
    <dgm:cxn modelId="{C0C8A2B7-0C7A-4F79-A8E5-32C95924A718}" type="presOf" srcId="{D0E83696-B2C3-4FC8-B501-9B8761BDA6A7}" destId="{41605B8E-FEA5-453B-BCA5-F59091E81510}" srcOrd="0" destOrd="0" presId="urn:microsoft.com/office/officeart/2005/8/layout/orgChart1"/>
    <dgm:cxn modelId="{6AFB2BBB-3544-4A56-86DB-0EF2E9BCF9D8}" type="presOf" srcId="{083FCF9A-6B5B-4645-9F86-D05EF1F51BF5}" destId="{3968E851-A2B1-4995-8798-CDCD16116BE9}" srcOrd="0" destOrd="0" presId="urn:microsoft.com/office/officeart/2005/8/layout/orgChart1"/>
    <dgm:cxn modelId="{4FAD6EBD-1297-4309-A71E-C56409995EBD}" type="presOf" srcId="{3314B6B1-7913-4B85-9EB4-6E82CF58E7C6}" destId="{C6A3EC5B-866A-4616-AA91-9DAA32AA5C25}" srcOrd="0" destOrd="0" presId="urn:microsoft.com/office/officeart/2005/8/layout/orgChart1"/>
    <dgm:cxn modelId="{38CA51C5-69F1-487C-945C-2C67568BC127}" type="presOf" srcId="{6F518C1E-0A31-499B-BF9A-880AB5DA44A6}" destId="{A37FEE79-3E8F-45BC-8FEF-CF0D2534E0E6}" srcOrd="0" destOrd="0" presId="urn:microsoft.com/office/officeart/2005/8/layout/orgChart1"/>
    <dgm:cxn modelId="{818F5AC8-5DD1-45A2-86D0-8633CF096AD0}" type="presOf" srcId="{D0E83696-B2C3-4FC8-B501-9B8761BDA6A7}" destId="{15CD9773-BCB3-42EB-966F-E27749598D69}" srcOrd="1" destOrd="0" presId="urn:microsoft.com/office/officeart/2005/8/layout/orgChart1"/>
    <dgm:cxn modelId="{D9E4DED2-68DB-4A7A-8B0F-4876D92EE644}" type="presOf" srcId="{ACEF1491-BA8E-4CEC-A760-960343E199EB}" destId="{616F8D61-015A-4B26-A139-67B72B9B49C8}" srcOrd="1" destOrd="0" presId="urn:microsoft.com/office/officeart/2005/8/layout/orgChart1"/>
    <dgm:cxn modelId="{C06E4BD5-00D2-40D8-8D42-439C9933951C}" type="presOf" srcId="{ACEF1491-BA8E-4CEC-A760-960343E199EB}" destId="{809C30F4-95E6-4FA0-87C7-79F143FC02B7}" srcOrd="0" destOrd="0" presId="urn:microsoft.com/office/officeart/2005/8/layout/orgChart1"/>
    <dgm:cxn modelId="{A964DEEA-0533-45D3-8FB4-E7D0ECB1B14E}" srcId="{6F518C1E-0A31-499B-BF9A-880AB5DA44A6}" destId="{D0E83696-B2C3-4FC8-B501-9B8761BDA6A7}" srcOrd="2" destOrd="0" parTransId="{54457437-2549-42BA-B33D-F1C55663A490}" sibTransId="{5179216C-FB78-4AD8-ABE7-5ECADEDC24AC}"/>
    <dgm:cxn modelId="{EF9CFBF4-D334-4441-B97B-9C254A308EFA}" srcId="{A2967E85-3B86-4E88-99B9-F6E8A0B79EF7}" destId="{ACEF1491-BA8E-4CEC-A760-960343E199EB}" srcOrd="1" destOrd="0" parTransId="{CD131D2E-8F64-4957-8782-D7CF06456BFB}" sibTransId="{40468CC6-D787-429D-9629-6EDB029448E7}"/>
    <dgm:cxn modelId="{2EAB0BFD-9918-43DE-A977-038D0D455566}" type="presOf" srcId="{D8EA779C-3BC1-4023-A48D-3F4729D6CF18}" destId="{EBB15985-AA77-4E28-8EA1-779A74AA77C3}" srcOrd="0" destOrd="0" presId="urn:microsoft.com/office/officeart/2005/8/layout/orgChart1"/>
    <dgm:cxn modelId="{F00E1BFE-923A-4D00-B16A-0AAE61C9D3D4}" type="presOf" srcId="{A2967E85-3B86-4E88-99B9-F6E8A0B79EF7}" destId="{0ACB08DB-A6C1-45E2-BDA2-B70E59C7D122}" srcOrd="0" destOrd="0" presId="urn:microsoft.com/office/officeart/2005/8/layout/orgChart1"/>
    <dgm:cxn modelId="{27BF0440-A745-48A2-A823-AE999CF96908}" type="presParOf" srcId="{0ACB08DB-A6C1-45E2-BDA2-B70E59C7D122}" destId="{73780E27-39D1-43D9-9BA6-7469EECF4AFC}" srcOrd="0" destOrd="0" presId="urn:microsoft.com/office/officeart/2005/8/layout/orgChart1"/>
    <dgm:cxn modelId="{B00D9B59-1FBF-476C-8D9A-AA9889BEC646}" type="presParOf" srcId="{73780E27-39D1-43D9-9BA6-7469EECF4AFC}" destId="{BCB6AFED-C726-4631-BEAE-D52D47EF4F3B}" srcOrd="0" destOrd="0" presId="urn:microsoft.com/office/officeart/2005/8/layout/orgChart1"/>
    <dgm:cxn modelId="{89B50CC6-B213-4370-B01B-3CBFA39C17CD}" type="presParOf" srcId="{BCB6AFED-C726-4631-BEAE-D52D47EF4F3B}" destId="{A37FEE79-3E8F-45BC-8FEF-CF0D2534E0E6}" srcOrd="0" destOrd="0" presId="urn:microsoft.com/office/officeart/2005/8/layout/orgChart1"/>
    <dgm:cxn modelId="{25FD29EE-AA51-4D4A-A5DA-30CA3FF9577A}" type="presParOf" srcId="{BCB6AFED-C726-4631-BEAE-D52D47EF4F3B}" destId="{2C471B75-8BE2-4514-9A48-4E6A48881393}" srcOrd="1" destOrd="0" presId="urn:microsoft.com/office/officeart/2005/8/layout/orgChart1"/>
    <dgm:cxn modelId="{EACB9BB4-AD10-4E4E-BB59-2068C7027CC4}" type="presParOf" srcId="{73780E27-39D1-43D9-9BA6-7469EECF4AFC}" destId="{0F2C272D-4698-4372-A94A-3D74E08F04BD}" srcOrd="1" destOrd="0" presId="urn:microsoft.com/office/officeart/2005/8/layout/orgChart1"/>
    <dgm:cxn modelId="{67FB1EDD-279B-4A05-8E3A-DCDE6973DF75}" type="presParOf" srcId="{0F2C272D-4698-4372-A94A-3D74E08F04BD}" destId="{EBB15985-AA77-4E28-8EA1-779A74AA77C3}" srcOrd="0" destOrd="0" presId="urn:microsoft.com/office/officeart/2005/8/layout/orgChart1"/>
    <dgm:cxn modelId="{3B5F594B-4A0B-47B4-AF11-1DED5DCB3E82}" type="presParOf" srcId="{0F2C272D-4698-4372-A94A-3D74E08F04BD}" destId="{DD7BFF57-ECEF-4D3C-AF2D-33DA4E616ED7}" srcOrd="1" destOrd="0" presId="urn:microsoft.com/office/officeart/2005/8/layout/orgChart1"/>
    <dgm:cxn modelId="{2B7783D9-D0A7-4AD1-BBF5-14116EBFD4A1}" type="presParOf" srcId="{DD7BFF57-ECEF-4D3C-AF2D-33DA4E616ED7}" destId="{0B44AB9D-F079-4AE0-A34C-BFCDF507EC9A}" srcOrd="0" destOrd="0" presId="urn:microsoft.com/office/officeart/2005/8/layout/orgChart1"/>
    <dgm:cxn modelId="{34BB1363-31B6-40CD-BED4-04CEE0D5C565}" type="presParOf" srcId="{0B44AB9D-F079-4AE0-A34C-BFCDF507EC9A}" destId="{3968E851-A2B1-4995-8798-CDCD16116BE9}" srcOrd="0" destOrd="0" presId="urn:microsoft.com/office/officeart/2005/8/layout/orgChart1"/>
    <dgm:cxn modelId="{8DDCEFDC-6DF2-4746-8B11-D61C387CC681}" type="presParOf" srcId="{0B44AB9D-F079-4AE0-A34C-BFCDF507EC9A}" destId="{7AA3BDE8-577A-4530-B9AC-6AB1B029492C}" srcOrd="1" destOrd="0" presId="urn:microsoft.com/office/officeart/2005/8/layout/orgChart1"/>
    <dgm:cxn modelId="{C3B9B4B9-FC57-434E-A8B0-962D5DE041AD}" type="presParOf" srcId="{DD7BFF57-ECEF-4D3C-AF2D-33DA4E616ED7}" destId="{FA952E59-E3A4-4058-8FCD-DD933333B9EF}" srcOrd="1" destOrd="0" presId="urn:microsoft.com/office/officeart/2005/8/layout/orgChart1"/>
    <dgm:cxn modelId="{5B05604E-D64A-4DDA-A312-20AFBD054FF2}" type="presParOf" srcId="{DD7BFF57-ECEF-4D3C-AF2D-33DA4E616ED7}" destId="{04A24036-F03F-4351-AD4E-18E62A3A68B8}" srcOrd="2" destOrd="0" presId="urn:microsoft.com/office/officeart/2005/8/layout/orgChart1"/>
    <dgm:cxn modelId="{19DBE9E3-92BA-4C9D-9103-DCAB91ACA1FC}" type="presParOf" srcId="{0F2C272D-4698-4372-A94A-3D74E08F04BD}" destId="{9CB1BB0A-22A9-4A7E-BC4F-D23845E201DC}" srcOrd="2" destOrd="0" presId="urn:microsoft.com/office/officeart/2005/8/layout/orgChart1"/>
    <dgm:cxn modelId="{C0FF5CA5-8D87-4C93-BFF0-25A7D0BF69E6}" type="presParOf" srcId="{0F2C272D-4698-4372-A94A-3D74E08F04BD}" destId="{E7629323-1C18-4689-8837-889FF4E04796}" srcOrd="3" destOrd="0" presId="urn:microsoft.com/office/officeart/2005/8/layout/orgChart1"/>
    <dgm:cxn modelId="{F63355B7-6BF7-4D9C-A02F-A1445294CAF6}" type="presParOf" srcId="{E7629323-1C18-4689-8837-889FF4E04796}" destId="{2F79C0D3-3A3B-443B-BB89-0F94BB1892CB}" srcOrd="0" destOrd="0" presId="urn:microsoft.com/office/officeart/2005/8/layout/orgChart1"/>
    <dgm:cxn modelId="{5BF5ADE3-F5B4-4ABE-82F3-B8A661D02B26}" type="presParOf" srcId="{2F79C0D3-3A3B-443B-BB89-0F94BB1892CB}" destId="{41605B8E-FEA5-453B-BCA5-F59091E81510}" srcOrd="0" destOrd="0" presId="urn:microsoft.com/office/officeart/2005/8/layout/orgChart1"/>
    <dgm:cxn modelId="{B9BA5833-51D7-4E86-BB99-F70BDC34C3EE}" type="presParOf" srcId="{2F79C0D3-3A3B-443B-BB89-0F94BB1892CB}" destId="{15CD9773-BCB3-42EB-966F-E27749598D69}" srcOrd="1" destOrd="0" presId="urn:microsoft.com/office/officeart/2005/8/layout/orgChart1"/>
    <dgm:cxn modelId="{B67797AF-7D2F-40CD-8BC5-59E39E0AA38F}" type="presParOf" srcId="{E7629323-1C18-4689-8837-889FF4E04796}" destId="{7516BAC2-9B68-437F-8E80-EAA7FBE17016}" srcOrd="1" destOrd="0" presId="urn:microsoft.com/office/officeart/2005/8/layout/orgChart1"/>
    <dgm:cxn modelId="{CD60DC35-0418-45FD-8E89-4B343F160A3D}" type="presParOf" srcId="{E7629323-1C18-4689-8837-889FF4E04796}" destId="{00C14702-9A8C-4E5C-B998-406FEAA31802}" srcOrd="2" destOrd="0" presId="urn:microsoft.com/office/officeart/2005/8/layout/orgChart1"/>
    <dgm:cxn modelId="{D8AD66DD-BDE3-4B3B-A6E3-FA8F717E1FAC}" type="presParOf" srcId="{0F2C272D-4698-4372-A94A-3D74E08F04BD}" destId="{B5F136BA-D061-46A4-BDE0-CB2E4808C12C}" srcOrd="4" destOrd="0" presId="urn:microsoft.com/office/officeart/2005/8/layout/orgChart1"/>
    <dgm:cxn modelId="{9EAF0ACF-287A-4394-B588-741CCFE70522}" type="presParOf" srcId="{0F2C272D-4698-4372-A94A-3D74E08F04BD}" destId="{1EC38BA9-066B-4261-83EC-CEEC817FE0D9}" srcOrd="5" destOrd="0" presId="urn:microsoft.com/office/officeart/2005/8/layout/orgChart1"/>
    <dgm:cxn modelId="{C598EF41-4AD0-42DC-982C-E6CC7C1A2BA3}" type="presParOf" srcId="{1EC38BA9-066B-4261-83EC-CEEC817FE0D9}" destId="{A036C813-D7E3-481E-AC44-A12DE829EC54}" srcOrd="0" destOrd="0" presId="urn:microsoft.com/office/officeart/2005/8/layout/orgChart1"/>
    <dgm:cxn modelId="{7A461600-D65E-4014-8264-5A24BA12EB10}" type="presParOf" srcId="{A036C813-D7E3-481E-AC44-A12DE829EC54}" destId="{74C3FC92-FFB2-4474-A818-6B14C53B3F4B}" srcOrd="0" destOrd="0" presId="urn:microsoft.com/office/officeart/2005/8/layout/orgChart1"/>
    <dgm:cxn modelId="{350C0101-2790-4878-A4E5-7C429A49DA69}" type="presParOf" srcId="{A036C813-D7E3-481E-AC44-A12DE829EC54}" destId="{3CA8C6E5-7A13-4432-81AA-F80324101C1B}" srcOrd="1" destOrd="0" presId="urn:microsoft.com/office/officeart/2005/8/layout/orgChart1"/>
    <dgm:cxn modelId="{E3DCC1AA-7489-4554-BE43-6985B3A1B339}" type="presParOf" srcId="{1EC38BA9-066B-4261-83EC-CEEC817FE0D9}" destId="{EEAEAE71-6219-4E6A-8925-E23A6BB5C062}" srcOrd="1" destOrd="0" presId="urn:microsoft.com/office/officeart/2005/8/layout/orgChart1"/>
    <dgm:cxn modelId="{0EE2F773-C4FD-4140-87CB-46792D9D2D56}" type="presParOf" srcId="{1EC38BA9-066B-4261-83EC-CEEC817FE0D9}" destId="{1031DBE9-DE46-4EA0-B467-796A11A6B36D}" srcOrd="2" destOrd="0" presId="urn:microsoft.com/office/officeart/2005/8/layout/orgChart1"/>
    <dgm:cxn modelId="{C25B9CD9-0819-46A7-A59A-6FF294BF709C}" type="presParOf" srcId="{73780E27-39D1-43D9-9BA6-7469EECF4AFC}" destId="{30CAA714-80C0-4931-BD6A-ACC195A83E18}" srcOrd="2" destOrd="0" presId="urn:microsoft.com/office/officeart/2005/8/layout/orgChart1"/>
    <dgm:cxn modelId="{B77B03F4-69D3-409E-B299-3371C4B1FEA1}" type="presParOf" srcId="{30CAA714-80C0-4931-BD6A-ACC195A83E18}" destId="{C6A3EC5B-866A-4616-AA91-9DAA32AA5C25}" srcOrd="0" destOrd="0" presId="urn:microsoft.com/office/officeart/2005/8/layout/orgChart1"/>
    <dgm:cxn modelId="{805D5866-D1AC-4535-A232-B929E9CB986C}" type="presParOf" srcId="{30CAA714-80C0-4931-BD6A-ACC195A83E18}" destId="{6CF039A8-8D44-44E6-AA49-FD85F7EFAED9}" srcOrd="1" destOrd="0" presId="urn:microsoft.com/office/officeart/2005/8/layout/orgChart1"/>
    <dgm:cxn modelId="{C2E260ED-F412-485B-91E8-DA3F7A295616}" type="presParOf" srcId="{6CF039A8-8D44-44E6-AA49-FD85F7EFAED9}" destId="{3B39ECD4-E043-4487-9D24-7885FE518099}" srcOrd="0" destOrd="0" presId="urn:microsoft.com/office/officeart/2005/8/layout/orgChart1"/>
    <dgm:cxn modelId="{0F94C375-7327-4F17-BE5D-DE111E058D8D}" type="presParOf" srcId="{3B39ECD4-E043-4487-9D24-7885FE518099}" destId="{4C3E2067-079C-4D91-A9BD-03995E8BDA0C}" srcOrd="0" destOrd="0" presId="urn:microsoft.com/office/officeart/2005/8/layout/orgChart1"/>
    <dgm:cxn modelId="{BA359A32-C2A2-44F0-9571-C9D2AA09F83C}" type="presParOf" srcId="{3B39ECD4-E043-4487-9D24-7885FE518099}" destId="{41688673-10C7-45B2-81C0-67FC01211600}" srcOrd="1" destOrd="0" presId="urn:microsoft.com/office/officeart/2005/8/layout/orgChart1"/>
    <dgm:cxn modelId="{6ABA3646-5CF4-4B51-A01D-45AB2138F37F}" type="presParOf" srcId="{6CF039A8-8D44-44E6-AA49-FD85F7EFAED9}" destId="{1F978996-CF97-4217-9069-327FA073B3F3}" srcOrd="1" destOrd="0" presId="urn:microsoft.com/office/officeart/2005/8/layout/orgChart1"/>
    <dgm:cxn modelId="{892E864E-B78E-43FF-B3F4-511CEDBE3C9E}" type="presParOf" srcId="{6CF039A8-8D44-44E6-AA49-FD85F7EFAED9}" destId="{4D727C1D-CE16-4BF1-B42A-8A43A45AF682}" srcOrd="2" destOrd="0" presId="urn:microsoft.com/office/officeart/2005/8/layout/orgChart1"/>
    <dgm:cxn modelId="{4DFC13E4-5D43-4C70-8B71-A120B7A7D9AB}" type="presParOf" srcId="{0ACB08DB-A6C1-45E2-BDA2-B70E59C7D122}" destId="{83241F64-51A6-4152-9375-95FEF845D95F}" srcOrd="1" destOrd="0" presId="urn:microsoft.com/office/officeart/2005/8/layout/orgChart1"/>
    <dgm:cxn modelId="{4F71FEB5-FFA7-42D1-BEA4-EF4609C484AF}" type="presParOf" srcId="{83241F64-51A6-4152-9375-95FEF845D95F}" destId="{4A8B6201-2A4A-446A-B41C-FE8679AE9D1D}" srcOrd="0" destOrd="0" presId="urn:microsoft.com/office/officeart/2005/8/layout/orgChart1"/>
    <dgm:cxn modelId="{050E33C3-4921-490E-B4D4-7C8B226CDB65}" type="presParOf" srcId="{4A8B6201-2A4A-446A-B41C-FE8679AE9D1D}" destId="{809C30F4-95E6-4FA0-87C7-79F143FC02B7}" srcOrd="0" destOrd="0" presId="urn:microsoft.com/office/officeart/2005/8/layout/orgChart1"/>
    <dgm:cxn modelId="{3F5C036A-C975-4425-AD93-E3F2A4D87CC4}" type="presParOf" srcId="{4A8B6201-2A4A-446A-B41C-FE8679AE9D1D}" destId="{616F8D61-015A-4B26-A139-67B72B9B49C8}" srcOrd="1" destOrd="0" presId="urn:microsoft.com/office/officeart/2005/8/layout/orgChart1"/>
    <dgm:cxn modelId="{352CBDBE-1E73-477A-9C67-A16065880189}" type="presParOf" srcId="{83241F64-51A6-4152-9375-95FEF845D95F}" destId="{5C92E169-D270-4A1C-B7F3-4894F9E37549}" srcOrd="1" destOrd="0" presId="urn:microsoft.com/office/officeart/2005/8/layout/orgChart1"/>
    <dgm:cxn modelId="{28D2B873-E937-4637-98E4-D4D5E106325A}" type="presParOf" srcId="{83241F64-51A6-4152-9375-95FEF845D95F}" destId="{C8E8C540-E09D-4304-B67C-53411A29E05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967E85-3B86-4E88-99B9-F6E8A0B79EF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518C1E-0A31-499B-BF9A-880AB5DA44A6}">
      <dgm:prSet phldrT="[Text]" custT="1"/>
      <dgm:spPr/>
      <dgm:t>
        <a:bodyPr/>
        <a:lstStyle/>
        <a:p>
          <a:r>
            <a:rPr lang="en-US" sz="3200" dirty="0"/>
            <a:t>Curricular Program</a:t>
          </a:r>
        </a:p>
      </dgm:t>
    </dgm:pt>
    <dgm:pt modelId="{C0C5917F-40A1-499E-AE42-5010EE2F6043}" type="parTrans" cxnId="{EBDD0A55-919D-4516-86C3-35E556EC129E}">
      <dgm:prSet/>
      <dgm:spPr/>
      <dgm:t>
        <a:bodyPr/>
        <a:lstStyle/>
        <a:p>
          <a:endParaRPr lang="en-US"/>
        </a:p>
      </dgm:t>
    </dgm:pt>
    <dgm:pt modelId="{08AD36B4-4AF6-416D-B60B-8D941D9B66C2}" type="sibTrans" cxnId="{EBDD0A55-919D-4516-86C3-35E556EC129E}">
      <dgm:prSet/>
      <dgm:spPr/>
      <dgm:t>
        <a:bodyPr/>
        <a:lstStyle/>
        <a:p>
          <a:endParaRPr lang="en-US"/>
        </a:p>
      </dgm:t>
    </dgm:pt>
    <dgm:pt modelId="{DD9C26FD-8B0E-4983-9C1F-79618274626A}" type="asst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Out-of-Class Support and Resources</a:t>
          </a:r>
        </a:p>
      </dgm:t>
    </dgm:pt>
    <dgm:pt modelId="{3314B6B1-7913-4B85-9EB4-6E82CF58E7C6}" type="parTrans" cxnId="{7F808D99-348D-44DE-AA3F-1B9062F244C9}">
      <dgm:prSet/>
      <dgm:spPr/>
      <dgm:t>
        <a:bodyPr/>
        <a:lstStyle/>
        <a:p>
          <a:endParaRPr lang="en-US"/>
        </a:p>
      </dgm:t>
    </dgm:pt>
    <dgm:pt modelId="{7DA76B80-B920-4E48-AF7C-DA3C3AB301D9}" type="sibTrans" cxnId="{7F808D99-348D-44DE-AA3F-1B9062F244C9}">
      <dgm:prSet/>
      <dgm:spPr/>
      <dgm:t>
        <a:bodyPr/>
        <a:lstStyle/>
        <a:p>
          <a:endParaRPr lang="en-US"/>
        </a:p>
      </dgm:t>
    </dgm:pt>
    <dgm:pt modelId="{083FCF9A-6B5B-4645-9F86-D05EF1F51BF5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/>
            <a:t>Facilities to Support Learning in the Program</a:t>
          </a:r>
        </a:p>
      </dgm:t>
    </dgm:pt>
    <dgm:pt modelId="{D8EA779C-3BC1-4023-A48D-3F4729D6CF18}" type="parTrans" cxnId="{0EA91C2F-5DA0-41B6-95FB-3B123EB6FF77}">
      <dgm:prSet/>
      <dgm:spPr/>
      <dgm:t>
        <a:bodyPr/>
        <a:lstStyle/>
        <a:p>
          <a:endParaRPr lang="en-US"/>
        </a:p>
      </dgm:t>
    </dgm:pt>
    <dgm:pt modelId="{3C19A609-93DA-4A66-8FA6-FA8815669A91}" type="sibTrans" cxnId="{0EA91C2F-5DA0-41B6-95FB-3B123EB6FF77}">
      <dgm:prSet/>
      <dgm:spPr/>
      <dgm:t>
        <a:bodyPr/>
        <a:lstStyle/>
        <a:p>
          <a:endParaRPr lang="en-US"/>
        </a:p>
      </dgm:t>
    </dgm:pt>
    <dgm:pt modelId="{D0E83696-B2C3-4FC8-B501-9B8761BDA6A7}">
      <dgm:prSet phldrT="[Text]"/>
      <dgm:spPr/>
      <dgm:t>
        <a:bodyPr/>
        <a:lstStyle/>
        <a:p>
          <a:r>
            <a:rPr lang="en-US" dirty="0"/>
            <a:t>Majors Courses</a:t>
          </a:r>
        </a:p>
      </dgm:t>
    </dgm:pt>
    <dgm:pt modelId="{54457437-2549-42BA-B33D-F1C55663A490}" type="parTrans" cxnId="{A964DEEA-0533-45D3-8FB4-E7D0ECB1B14E}">
      <dgm:prSet/>
      <dgm:spPr/>
      <dgm:t>
        <a:bodyPr/>
        <a:lstStyle/>
        <a:p>
          <a:endParaRPr lang="en-US"/>
        </a:p>
      </dgm:t>
    </dgm:pt>
    <dgm:pt modelId="{5179216C-FB78-4AD8-ABE7-5ECADEDC24AC}" type="sibTrans" cxnId="{A964DEEA-0533-45D3-8FB4-E7D0ECB1B14E}">
      <dgm:prSet/>
      <dgm:spPr/>
      <dgm:t>
        <a:bodyPr/>
        <a:lstStyle/>
        <a:p>
          <a:endParaRPr lang="en-US"/>
        </a:p>
      </dgm:t>
    </dgm:pt>
    <dgm:pt modelId="{A84DABD2-2431-46B5-B450-7FAE1BFE7731}">
      <dgm:prSet phldrT="[Text]"/>
      <dgm:spPr/>
      <dgm:t>
        <a:bodyPr/>
        <a:lstStyle/>
        <a:p>
          <a:r>
            <a:rPr lang="en-US" dirty="0"/>
            <a:t>Other</a:t>
          </a:r>
        </a:p>
      </dgm:t>
    </dgm:pt>
    <dgm:pt modelId="{2EA12117-A532-4B67-92B6-7964BA1ABDB4}" type="parTrans" cxnId="{18BB5640-E38F-435C-A498-0634095B8D93}">
      <dgm:prSet/>
      <dgm:spPr/>
      <dgm:t>
        <a:bodyPr/>
        <a:lstStyle/>
        <a:p>
          <a:endParaRPr lang="en-US"/>
        </a:p>
      </dgm:t>
    </dgm:pt>
    <dgm:pt modelId="{B0F19561-C2DE-4DDE-95EA-EE0A2D76DA6D}" type="sibTrans" cxnId="{18BB5640-E38F-435C-A498-0634095B8D93}">
      <dgm:prSet/>
      <dgm:spPr/>
      <dgm:t>
        <a:bodyPr/>
        <a:lstStyle/>
        <a:p>
          <a:endParaRPr lang="en-US"/>
        </a:p>
      </dgm:t>
    </dgm:pt>
    <dgm:pt modelId="{ACEF1491-BA8E-4CEC-A760-960343E199EB}">
      <dgm:prSet phldrT="[Text]"/>
      <dgm:spPr/>
      <dgm:t>
        <a:bodyPr/>
        <a:lstStyle/>
        <a:p>
          <a:r>
            <a:rPr lang="en-US" dirty="0"/>
            <a:t>GE Courses</a:t>
          </a:r>
        </a:p>
      </dgm:t>
    </dgm:pt>
    <dgm:pt modelId="{40468CC6-D787-429D-9629-6EDB029448E7}" type="sibTrans" cxnId="{EF9CFBF4-D334-4441-B97B-9C254A308EFA}">
      <dgm:prSet/>
      <dgm:spPr/>
      <dgm:t>
        <a:bodyPr/>
        <a:lstStyle/>
        <a:p>
          <a:endParaRPr lang="en-US"/>
        </a:p>
      </dgm:t>
    </dgm:pt>
    <dgm:pt modelId="{CD131D2E-8F64-4957-8782-D7CF06456BFB}" type="parTrans" cxnId="{EF9CFBF4-D334-4441-B97B-9C254A308EFA}">
      <dgm:prSet/>
      <dgm:spPr/>
      <dgm:t>
        <a:bodyPr/>
        <a:lstStyle/>
        <a:p>
          <a:endParaRPr lang="en-US"/>
        </a:p>
      </dgm:t>
    </dgm:pt>
    <dgm:pt modelId="{0ACB08DB-A6C1-45E2-BDA2-B70E59C7D122}" type="pres">
      <dgm:prSet presAssocID="{A2967E85-3B86-4E88-99B9-F6E8A0B79EF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3780E27-39D1-43D9-9BA6-7469EECF4AFC}" type="pres">
      <dgm:prSet presAssocID="{6F518C1E-0A31-499B-BF9A-880AB5DA44A6}" presName="hierRoot1" presStyleCnt="0">
        <dgm:presLayoutVars>
          <dgm:hierBranch val="init"/>
        </dgm:presLayoutVars>
      </dgm:prSet>
      <dgm:spPr/>
    </dgm:pt>
    <dgm:pt modelId="{BCB6AFED-C726-4631-BEAE-D52D47EF4F3B}" type="pres">
      <dgm:prSet presAssocID="{6F518C1E-0A31-499B-BF9A-880AB5DA44A6}" presName="rootComposite1" presStyleCnt="0"/>
      <dgm:spPr/>
    </dgm:pt>
    <dgm:pt modelId="{A37FEE79-3E8F-45BC-8FEF-CF0D2534E0E6}" type="pres">
      <dgm:prSet presAssocID="{6F518C1E-0A31-499B-BF9A-880AB5DA44A6}" presName="rootText1" presStyleLbl="node0" presStyleIdx="0" presStyleCnt="2" custScaleX="233019">
        <dgm:presLayoutVars>
          <dgm:chPref val="3"/>
        </dgm:presLayoutVars>
      </dgm:prSet>
      <dgm:spPr/>
    </dgm:pt>
    <dgm:pt modelId="{2C471B75-8BE2-4514-9A48-4E6A48881393}" type="pres">
      <dgm:prSet presAssocID="{6F518C1E-0A31-499B-BF9A-880AB5DA44A6}" presName="rootConnector1" presStyleLbl="node1" presStyleIdx="0" presStyleCnt="0"/>
      <dgm:spPr/>
    </dgm:pt>
    <dgm:pt modelId="{0F2C272D-4698-4372-A94A-3D74E08F04BD}" type="pres">
      <dgm:prSet presAssocID="{6F518C1E-0A31-499B-BF9A-880AB5DA44A6}" presName="hierChild2" presStyleCnt="0"/>
      <dgm:spPr/>
    </dgm:pt>
    <dgm:pt modelId="{EBB15985-AA77-4E28-8EA1-779A74AA77C3}" type="pres">
      <dgm:prSet presAssocID="{D8EA779C-3BC1-4023-A48D-3F4729D6CF18}" presName="Name37" presStyleLbl="parChTrans1D2" presStyleIdx="0" presStyleCnt="4"/>
      <dgm:spPr/>
    </dgm:pt>
    <dgm:pt modelId="{DD7BFF57-ECEF-4D3C-AF2D-33DA4E616ED7}" type="pres">
      <dgm:prSet presAssocID="{083FCF9A-6B5B-4645-9F86-D05EF1F51BF5}" presName="hierRoot2" presStyleCnt="0">
        <dgm:presLayoutVars>
          <dgm:hierBranch val="init"/>
        </dgm:presLayoutVars>
      </dgm:prSet>
      <dgm:spPr/>
    </dgm:pt>
    <dgm:pt modelId="{0B44AB9D-F079-4AE0-A34C-BFCDF507EC9A}" type="pres">
      <dgm:prSet presAssocID="{083FCF9A-6B5B-4645-9F86-D05EF1F51BF5}" presName="rootComposite" presStyleCnt="0"/>
      <dgm:spPr/>
    </dgm:pt>
    <dgm:pt modelId="{3968E851-A2B1-4995-8798-CDCD16116BE9}" type="pres">
      <dgm:prSet presAssocID="{083FCF9A-6B5B-4645-9F86-D05EF1F51BF5}" presName="rootText" presStyleLbl="node2" presStyleIdx="0" presStyleCnt="3" custLinFactX="81713" custLinFactY="-44300" custLinFactNeighborX="100000" custLinFactNeighborY="-100000">
        <dgm:presLayoutVars>
          <dgm:chPref val="3"/>
        </dgm:presLayoutVars>
      </dgm:prSet>
      <dgm:spPr/>
    </dgm:pt>
    <dgm:pt modelId="{7AA3BDE8-577A-4530-B9AC-6AB1B029492C}" type="pres">
      <dgm:prSet presAssocID="{083FCF9A-6B5B-4645-9F86-D05EF1F51BF5}" presName="rootConnector" presStyleLbl="node2" presStyleIdx="0" presStyleCnt="3"/>
      <dgm:spPr/>
    </dgm:pt>
    <dgm:pt modelId="{FA952E59-E3A4-4058-8FCD-DD933333B9EF}" type="pres">
      <dgm:prSet presAssocID="{083FCF9A-6B5B-4645-9F86-D05EF1F51BF5}" presName="hierChild4" presStyleCnt="0"/>
      <dgm:spPr/>
    </dgm:pt>
    <dgm:pt modelId="{04A24036-F03F-4351-AD4E-18E62A3A68B8}" type="pres">
      <dgm:prSet presAssocID="{083FCF9A-6B5B-4645-9F86-D05EF1F51BF5}" presName="hierChild5" presStyleCnt="0"/>
      <dgm:spPr/>
    </dgm:pt>
    <dgm:pt modelId="{9CB1BB0A-22A9-4A7E-BC4F-D23845E201DC}" type="pres">
      <dgm:prSet presAssocID="{54457437-2549-42BA-B33D-F1C55663A490}" presName="Name37" presStyleLbl="parChTrans1D2" presStyleIdx="1" presStyleCnt="4"/>
      <dgm:spPr/>
    </dgm:pt>
    <dgm:pt modelId="{E7629323-1C18-4689-8837-889FF4E04796}" type="pres">
      <dgm:prSet presAssocID="{D0E83696-B2C3-4FC8-B501-9B8761BDA6A7}" presName="hierRoot2" presStyleCnt="0">
        <dgm:presLayoutVars>
          <dgm:hierBranch val="init"/>
        </dgm:presLayoutVars>
      </dgm:prSet>
      <dgm:spPr/>
    </dgm:pt>
    <dgm:pt modelId="{2F79C0D3-3A3B-443B-BB89-0F94BB1892CB}" type="pres">
      <dgm:prSet presAssocID="{D0E83696-B2C3-4FC8-B501-9B8761BDA6A7}" presName="rootComposite" presStyleCnt="0"/>
      <dgm:spPr/>
    </dgm:pt>
    <dgm:pt modelId="{41605B8E-FEA5-453B-BCA5-F59091E81510}" type="pres">
      <dgm:prSet presAssocID="{D0E83696-B2C3-4FC8-B501-9B8761BDA6A7}" presName="rootText" presStyleLbl="node2" presStyleIdx="1" presStyleCnt="3">
        <dgm:presLayoutVars>
          <dgm:chPref val="3"/>
        </dgm:presLayoutVars>
      </dgm:prSet>
      <dgm:spPr/>
    </dgm:pt>
    <dgm:pt modelId="{15CD9773-BCB3-42EB-966F-E27749598D69}" type="pres">
      <dgm:prSet presAssocID="{D0E83696-B2C3-4FC8-B501-9B8761BDA6A7}" presName="rootConnector" presStyleLbl="node2" presStyleIdx="1" presStyleCnt="3"/>
      <dgm:spPr/>
    </dgm:pt>
    <dgm:pt modelId="{7516BAC2-9B68-437F-8E80-EAA7FBE17016}" type="pres">
      <dgm:prSet presAssocID="{D0E83696-B2C3-4FC8-B501-9B8761BDA6A7}" presName="hierChild4" presStyleCnt="0"/>
      <dgm:spPr/>
    </dgm:pt>
    <dgm:pt modelId="{00C14702-9A8C-4E5C-B998-406FEAA31802}" type="pres">
      <dgm:prSet presAssocID="{D0E83696-B2C3-4FC8-B501-9B8761BDA6A7}" presName="hierChild5" presStyleCnt="0"/>
      <dgm:spPr/>
    </dgm:pt>
    <dgm:pt modelId="{B5F136BA-D061-46A4-BDE0-CB2E4808C12C}" type="pres">
      <dgm:prSet presAssocID="{2EA12117-A532-4B67-92B6-7964BA1ABDB4}" presName="Name37" presStyleLbl="parChTrans1D2" presStyleIdx="2" presStyleCnt="4"/>
      <dgm:spPr/>
    </dgm:pt>
    <dgm:pt modelId="{1EC38BA9-066B-4261-83EC-CEEC817FE0D9}" type="pres">
      <dgm:prSet presAssocID="{A84DABD2-2431-46B5-B450-7FAE1BFE7731}" presName="hierRoot2" presStyleCnt="0">
        <dgm:presLayoutVars>
          <dgm:hierBranch val="init"/>
        </dgm:presLayoutVars>
      </dgm:prSet>
      <dgm:spPr/>
    </dgm:pt>
    <dgm:pt modelId="{A036C813-D7E3-481E-AC44-A12DE829EC54}" type="pres">
      <dgm:prSet presAssocID="{A84DABD2-2431-46B5-B450-7FAE1BFE7731}" presName="rootComposite" presStyleCnt="0"/>
      <dgm:spPr/>
    </dgm:pt>
    <dgm:pt modelId="{74C3FC92-FFB2-4474-A818-6B14C53B3F4B}" type="pres">
      <dgm:prSet presAssocID="{A84DABD2-2431-46B5-B450-7FAE1BFE7731}" presName="rootText" presStyleLbl="node2" presStyleIdx="2" presStyleCnt="3" custLinFactNeighborX="-4469" custLinFactNeighborY="-1277">
        <dgm:presLayoutVars>
          <dgm:chPref val="3"/>
        </dgm:presLayoutVars>
      </dgm:prSet>
      <dgm:spPr/>
    </dgm:pt>
    <dgm:pt modelId="{3CA8C6E5-7A13-4432-81AA-F80324101C1B}" type="pres">
      <dgm:prSet presAssocID="{A84DABD2-2431-46B5-B450-7FAE1BFE7731}" presName="rootConnector" presStyleLbl="node2" presStyleIdx="2" presStyleCnt="3"/>
      <dgm:spPr/>
    </dgm:pt>
    <dgm:pt modelId="{EEAEAE71-6219-4E6A-8925-E23A6BB5C062}" type="pres">
      <dgm:prSet presAssocID="{A84DABD2-2431-46B5-B450-7FAE1BFE7731}" presName="hierChild4" presStyleCnt="0"/>
      <dgm:spPr/>
    </dgm:pt>
    <dgm:pt modelId="{1031DBE9-DE46-4EA0-B467-796A11A6B36D}" type="pres">
      <dgm:prSet presAssocID="{A84DABD2-2431-46B5-B450-7FAE1BFE7731}" presName="hierChild5" presStyleCnt="0"/>
      <dgm:spPr/>
    </dgm:pt>
    <dgm:pt modelId="{30CAA714-80C0-4931-BD6A-ACC195A83E18}" type="pres">
      <dgm:prSet presAssocID="{6F518C1E-0A31-499B-BF9A-880AB5DA44A6}" presName="hierChild3" presStyleCnt="0"/>
      <dgm:spPr/>
    </dgm:pt>
    <dgm:pt modelId="{C6A3EC5B-866A-4616-AA91-9DAA32AA5C25}" type="pres">
      <dgm:prSet presAssocID="{3314B6B1-7913-4B85-9EB4-6E82CF58E7C6}" presName="Name111" presStyleLbl="parChTrans1D2" presStyleIdx="3" presStyleCnt="4"/>
      <dgm:spPr/>
    </dgm:pt>
    <dgm:pt modelId="{6CF039A8-8D44-44E6-AA49-FD85F7EFAED9}" type="pres">
      <dgm:prSet presAssocID="{DD9C26FD-8B0E-4983-9C1F-79618274626A}" presName="hierRoot3" presStyleCnt="0">
        <dgm:presLayoutVars>
          <dgm:hierBranch val="init"/>
        </dgm:presLayoutVars>
      </dgm:prSet>
      <dgm:spPr/>
    </dgm:pt>
    <dgm:pt modelId="{3B39ECD4-E043-4487-9D24-7885FE518099}" type="pres">
      <dgm:prSet presAssocID="{DD9C26FD-8B0E-4983-9C1F-79618274626A}" presName="rootComposite3" presStyleCnt="0"/>
      <dgm:spPr/>
    </dgm:pt>
    <dgm:pt modelId="{4C3E2067-079C-4D91-A9BD-03995E8BDA0C}" type="pres">
      <dgm:prSet presAssocID="{DD9C26FD-8B0E-4983-9C1F-79618274626A}" presName="rootText3" presStyleLbl="asst1" presStyleIdx="0" presStyleCnt="1">
        <dgm:presLayoutVars>
          <dgm:chPref val="3"/>
        </dgm:presLayoutVars>
      </dgm:prSet>
      <dgm:spPr/>
    </dgm:pt>
    <dgm:pt modelId="{41688673-10C7-45B2-81C0-67FC01211600}" type="pres">
      <dgm:prSet presAssocID="{DD9C26FD-8B0E-4983-9C1F-79618274626A}" presName="rootConnector3" presStyleLbl="asst1" presStyleIdx="0" presStyleCnt="1"/>
      <dgm:spPr/>
    </dgm:pt>
    <dgm:pt modelId="{1F978996-CF97-4217-9069-327FA073B3F3}" type="pres">
      <dgm:prSet presAssocID="{DD9C26FD-8B0E-4983-9C1F-79618274626A}" presName="hierChild6" presStyleCnt="0"/>
      <dgm:spPr/>
    </dgm:pt>
    <dgm:pt modelId="{4D727C1D-CE16-4BF1-B42A-8A43A45AF682}" type="pres">
      <dgm:prSet presAssocID="{DD9C26FD-8B0E-4983-9C1F-79618274626A}" presName="hierChild7" presStyleCnt="0"/>
      <dgm:spPr/>
    </dgm:pt>
    <dgm:pt modelId="{83241F64-51A6-4152-9375-95FEF845D95F}" type="pres">
      <dgm:prSet presAssocID="{ACEF1491-BA8E-4CEC-A760-960343E199EB}" presName="hierRoot1" presStyleCnt="0">
        <dgm:presLayoutVars>
          <dgm:hierBranch val="init"/>
        </dgm:presLayoutVars>
      </dgm:prSet>
      <dgm:spPr/>
    </dgm:pt>
    <dgm:pt modelId="{4A8B6201-2A4A-446A-B41C-FE8679AE9D1D}" type="pres">
      <dgm:prSet presAssocID="{ACEF1491-BA8E-4CEC-A760-960343E199EB}" presName="rootComposite1" presStyleCnt="0"/>
      <dgm:spPr/>
    </dgm:pt>
    <dgm:pt modelId="{809C30F4-95E6-4FA0-87C7-79F143FC02B7}" type="pres">
      <dgm:prSet presAssocID="{ACEF1491-BA8E-4CEC-A760-960343E199EB}" presName="rootText1" presStyleLbl="node0" presStyleIdx="1" presStyleCnt="2" custLinFactX="-104519" custLinFactY="100000" custLinFactNeighborX="-200000" custLinFactNeighborY="180898">
        <dgm:presLayoutVars>
          <dgm:chPref val="3"/>
        </dgm:presLayoutVars>
      </dgm:prSet>
      <dgm:spPr/>
    </dgm:pt>
    <dgm:pt modelId="{616F8D61-015A-4B26-A139-67B72B9B49C8}" type="pres">
      <dgm:prSet presAssocID="{ACEF1491-BA8E-4CEC-A760-960343E199EB}" presName="rootConnector1" presStyleLbl="node1" presStyleIdx="0" presStyleCnt="0"/>
      <dgm:spPr/>
    </dgm:pt>
    <dgm:pt modelId="{5C92E169-D270-4A1C-B7F3-4894F9E37549}" type="pres">
      <dgm:prSet presAssocID="{ACEF1491-BA8E-4CEC-A760-960343E199EB}" presName="hierChild2" presStyleCnt="0"/>
      <dgm:spPr/>
    </dgm:pt>
    <dgm:pt modelId="{C8E8C540-E09D-4304-B67C-53411A29E059}" type="pres">
      <dgm:prSet presAssocID="{ACEF1491-BA8E-4CEC-A760-960343E199EB}" presName="hierChild3" presStyleCnt="0"/>
      <dgm:spPr/>
    </dgm:pt>
  </dgm:ptLst>
  <dgm:cxnLst>
    <dgm:cxn modelId="{0EA91C2F-5DA0-41B6-95FB-3B123EB6FF77}" srcId="{6F518C1E-0A31-499B-BF9A-880AB5DA44A6}" destId="{083FCF9A-6B5B-4645-9F86-D05EF1F51BF5}" srcOrd="1" destOrd="0" parTransId="{D8EA779C-3BC1-4023-A48D-3F4729D6CF18}" sibTransId="{3C19A609-93DA-4A66-8FA6-FA8815669A91}"/>
    <dgm:cxn modelId="{18BB5640-E38F-435C-A498-0634095B8D93}" srcId="{6F518C1E-0A31-499B-BF9A-880AB5DA44A6}" destId="{A84DABD2-2431-46B5-B450-7FAE1BFE7731}" srcOrd="3" destOrd="0" parTransId="{2EA12117-A532-4B67-92B6-7964BA1ABDB4}" sibTransId="{B0F19561-C2DE-4DDE-95EA-EE0A2D76DA6D}"/>
    <dgm:cxn modelId="{B735A16B-D182-4252-B4EE-E14F84BD4FD4}" type="presOf" srcId="{083FCF9A-6B5B-4645-9F86-D05EF1F51BF5}" destId="{7AA3BDE8-577A-4530-B9AC-6AB1B029492C}" srcOrd="1" destOrd="0" presId="urn:microsoft.com/office/officeart/2005/8/layout/orgChart1"/>
    <dgm:cxn modelId="{A7B1A64B-0A65-4C8D-A176-4961FF42ED8B}" type="presOf" srcId="{A84DABD2-2431-46B5-B450-7FAE1BFE7731}" destId="{74C3FC92-FFB2-4474-A818-6B14C53B3F4B}" srcOrd="0" destOrd="0" presId="urn:microsoft.com/office/officeart/2005/8/layout/orgChart1"/>
    <dgm:cxn modelId="{39AAFF6F-B8D2-47BC-BC1B-7138C831CC7E}" type="presOf" srcId="{54457437-2549-42BA-B33D-F1C55663A490}" destId="{9CB1BB0A-22A9-4A7E-BC4F-D23845E201DC}" srcOrd="0" destOrd="0" presId="urn:microsoft.com/office/officeart/2005/8/layout/orgChart1"/>
    <dgm:cxn modelId="{D30D0473-5AC9-4656-9AC8-C608E076F5E6}" type="presOf" srcId="{6F518C1E-0A31-499B-BF9A-880AB5DA44A6}" destId="{2C471B75-8BE2-4514-9A48-4E6A48881393}" srcOrd="1" destOrd="0" presId="urn:microsoft.com/office/officeart/2005/8/layout/orgChart1"/>
    <dgm:cxn modelId="{EBDD0A55-919D-4516-86C3-35E556EC129E}" srcId="{A2967E85-3B86-4E88-99B9-F6E8A0B79EF7}" destId="{6F518C1E-0A31-499B-BF9A-880AB5DA44A6}" srcOrd="0" destOrd="0" parTransId="{C0C5917F-40A1-499E-AE42-5010EE2F6043}" sibTransId="{08AD36B4-4AF6-416D-B60B-8D941D9B66C2}"/>
    <dgm:cxn modelId="{EE838A92-A3F8-449A-AFD1-7DBB14D24F0D}" type="presOf" srcId="{DD9C26FD-8B0E-4983-9C1F-79618274626A}" destId="{41688673-10C7-45B2-81C0-67FC01211600}" srcOrd="1" destOrd="0" presId="urn:microsoft.com/office/officeart/2005/8/layout/orgChart1"/>
    <dgm:cxn modelId="{E69A0093-594F-472D-A758-F345385A7A1A}" type="presOf" srcId="{A84DABD2-2431-46B5-B450-7FAE1BFE7731}" destId="{3CA8C6E5-7A13-4432-81AA-F80324101C1B}" srcOrd="1" destOrd="0" presId="urn:microsoft.com/office/officeart/2005/8/layout/orgChart1"/>
    <dgm:cxn modelId="{7F808D99-348D-44DE-AA3F-1B9062F244C9}" srcId="{6F518C1E-0A31-499B-BF9A-880AB5DA44A6}" destId="{DD9C26FD-8B0E-4983-9C1F-79618274626A}" srcOrd="0" destOrd="0" parTransId="{3314B6B1-7913-4B85-9EB4-6E82CF58E7C6}" sibTransId="{7DA76B80-B920-4E48-AF7C-DA3C3AB301D9}"/>
    <dgm:cxn modelId="{E956A19E-2425-4FA8-887F-BA1AFE657DE1}" type="presOf" srcId="{2EA12117-A532-4B67-92B6-7964BA1ABDB4}" destId="{B5F136BA-D061-46A4-BDE0-CB2E4808C12C}" srcOrd="0" destOrd="0" presId="urn:microsoft.com/office/officeart/2005/8/layout/orgChart1"/>
    <dgm:cxn modelId="{434F60A6-2BA6-4A18-9674-1679F7BC1FDD}" type="presOf" srcId="{DD9C26FD-8B0E-4983-9C1F-79618274626A}" destId="{4C3E2067-079C-4D91-A9BD-03995E8BDA0C}" srcOrd="0" destOrd="0" presId="urn:microsoft.com/office/officeart/2005/8/layout/orgChart1"/>
    <dgm:cxn modelId="{C0C8A2B7-0C7A-4F79-A8E5-32C95924A718}" type="presOf" srcId="{D0E83696-B2C3-4FC8-B501-9B8761BDA6A7}" destId="{41605B8E-FEA5-453B-BCA5-F59091E81510}" srcOrd="0" destOrd="0" presId="urn:microsoft.com/office/officeart/2005/8/layout/orgChart1"/>
    <dgm:cxn modelId="{6AFB2BBB-3544-4A56-86DB-0EF2E9BCF9D8}" type="presOf" srcId="{083FCF9A-6B5B-4645-9F86-D05EF1F51BF5}" destId="{3968E851-A2B1-4995-8798-CDCD16116BE9}" srcOrd="0" destOrd="0" presId="urn:microsoft.com/office/officeart/2005/8/layout/orgChart1"/>
    <dgm:cxn modelId="{4FAD6EBD-1297-4309-A71E-C56409995EBD}" type="presOf" srcId="{3314B6B1-7913-4B85-9EB4-6E82CF58E7C6}" destId="{C6A3EC5B-866A-4616-AA91-9DAA32AA5C25}" srcOrd="0" destOrd="0" presId="urn:microsoft.com/office/officeart/2005/8/layout/orgChart1"/>
    <dgm:cxn modelId="{38CA51C5-69F1-487C-945C-2C67568BC127}" type="presOf" srcId="{6F518C1E-0A31-499B-BF9A-880AB5DA44A6}" destId="{A37FEE79-3E8F-45BC-8FEF-CF0D2534E0E6}" srcOrd="0" destOrd="0" presId="urn:microsoft.com/office/officeart/2005/8/layout/orgChart1"/>
    <dgm:cxn modelId="{818F5AC8-5DD1-45A2-86D0-8633CF096AD0}" type="presOf" srcId="{D0E83696-B2C3-4FC8-B501-9B8761BDA6A7}" destId="{15CD9773-BCB3-42EB-966F-E27749598D69}" srcOrd="1" destOrd="0" presId="urn:microsoft.com/office/officeart/2005/8/layout/orgChart1"/>
    <dgm:cxn modelId="{D9E4DED2-68DB-4A7A-8B0F-4876D92EE644}" type="presOf" srcId="{ACEF1491-BA8E-4CEC-A760-960343E199EB}" destId="{616F8D61-015A-4B26-A139-67B72B9B49C8}" srcOrd="1" destOrd="0" presId="urn:microsoft.com/office/officeart/2005/8/layout/orgChart1"/>
    <dgm:cxn modelId="{C06E4BD5-00D2-40D8-8D42-439C9933951C}" type="presOf" srcId="{ACEF1491-BA8E-4CEC-A760-960343E199EB}" destId="{809C30F4-95E6-4FA0-87C7-79F143FC02B7}" srcOrd="0" destOrd="0" presId="urn:microsoft.com/office/officeart/2005/8/layout/orgChart1"/>
    <dgm:cxn modelId="{A964DEEA-0533-45D3-8FB4-E7D0ECB1B14E}" srcId="{6F518C1E-0A31-499B-BF9A-880AB5DA44A6}" destId="{D0E83696-B2C3-4FC8-B501-9B8761BDA6A7}" srcOrd="2" destOrd="0" parTransId="{54457437-2549-42BA-B33D-F1C55663A490}" sibTransId="{5179216C-FB78-4AD8-ABE7-5ECADEDC24AC}"/>
    <dgm:cxn modelId="{EF9CFBF4-D334-4441-B97B-9C254A308EFA}" srcId="{A2967E85-3B86-4E88-99B9-F6E8A0B79EF7}" destId="{ACEF1491-BA8E-4CEC-A760-960343E199EB}" srcOrd="1" destOrd="0" parTransId="{CD131D2E-8F64-4957-8782-D7CF06456BFB}" sibTransId="{40468CC6-D787-429D-9629-6EDB029448E7}"/>
    <dgm:cxn modelId="{2EAB0BFD-9918-43DE-A977-038D0D455566}" type="presOf" srcId="{D8EA779C-3BC1-4023-A48D-3F4729D6CF18}" destId="{EBB15985-AA77-4E28-8EA1-779A74AA77C3}" srcOrd="0" destOrd="0" presId="urn:microsoft.com/office/officeart/2005/8/layout/orgChart1"/>
    <dgm:cxn modelId="{F00E1BFE-923A-4D00-B16A-0AAE61C9D3D4}" type="presOf" srcId="{A2967E85-3B86-4E88-99B9-F6E8A0B79EF7}" destId="{0ACB08DB-A6C1-45E2-BDA2-B70E59C7D122}" srcOrd="0" destOrd="0" presId="urn:microsoft.com/office/officeart/2005/8/layout/orgChart1"/>
    <dgm:cxn modelId="{27BF0440-A745-48A2-A823-AE999CF96908}" type="presParOf" srcId="{0ACB08DB-A6C1-45E2-BDA2-B70E59C7D122}" destId="{73780E27-39D1-43D9-9BA6-7469EECF4AFC}" srcOrd="0" destOrd="0" presId="urn:microsoft.com/office/officeart/2005/8/layout/orgChart1"/>
    <dgm:cxn modelId="{B00D9B59-1FBF-476C-8D9A-AA9889BEC646}" type="presParOf" srcId="{73780E27-39D1-43D9-9BA6-7469EECF4AFC}" destId="{BCB6AFED-C726-4631-BEAE-D52D47EF4F3B}" srcOrd="0" destOrd="0" presId="urn:microsoft.com/office/officeart/2005/8/layout/orgChart1"/>
    <dgm:cxn modelId="{89B50CC6-B213-4370-B01B-3CBFA39C17CD}" type="presParOf" srcId="{BCB6AFED-C726-4631-BEAE-D52D47EF4F3B}" destId="{A37FEE79-3E8F-45BC-8FEF-CF0D2534E0E6}" srcOrd="0" destOrd="0" presId="urn:microsoft.com/office/officeart/2005/8/layout/orgChart1"/>
    <dgm:cxn modelId="{25FD29EE-AA51-4D4A-A5DA-30CA3FF9577A}" type="presParOf" srcId="{BCB6AFED-C726-4631-BEAE-D52D47EF4F3B}" destId="{2C471B75-8BE2-4514-9A48-4E6A48881393}" srcOrd="1" destOrd="0" presId="urn:microsoft.com/office/officeart/2005/8/layout/orgChart1"/>
    <dgm:cxn modelId="{EACB9BB4-AD10-4E4E-BB59-2068C7027CC4}" type="presParOf" srcId="{73780E27-39D1-43D9-9BA6-7469EECF4AFC}" destId="{0F2C272D-4698-4372-A94A-3D74E08F04BD}" srcOrd="1" destOrd="0" presId="urn:microsoft.com/office/officeart/2005/8/layout/orgChart1"/>
    <dgm:cxn modelId="{67FB1EDD-279B-4A05-8E3A-DCDE6973DF75}" type="presParOf" srcId="{0F2C272D-4698-4372-A94A-3D74E08F04BD}" destId="{EBB15985-AA77-4E28-8EA1-779A74AA77C3}" srcOrd="0" destOrd="0" presId="urn:microsoft.com/office/officeart/2005/8/layout/orgChart1"/>
    <dgm:cxn modelId="{3B5F594B-4A0B-47B4-AF11-1DED5DCB3E82}" type="presParOf" srcId="{0F2C272D-4698-4372-A94A-3D74E08F04BD}" destId="{DD7BFF57-ECEF-4D3C-AF2D-33DA4E616ED7}" srcOrd="1" destOrd="0" presId="urn:microsoft.com/office/officeart/2005/8/layout/orgChart1"/>
    <dgm:cxn modelId="{2B7783D9-D0A7-4AD1-BBF5-14116EBFD4A1}" type="presParOf" srcId="{DD7BFF57-ECEF-4D3C-AF2D-33DA4E616ED7}" destId="{0B44AB9D-F079-4AE0-A34C-BFCDF507EC9A}" srcOrd="0" destOrd="0" presId="urn:microsoft.com/office/officeart/2005/8/layout/orgChart1"/>
    <dgm:cxn modelId="{34BB1363-31B6-40CD-BED4-04CEE0D5C565}" type="presParOf" srcId="{0B44AB9D-F079-4AE0-A34C-BFCDF507EC9A}" destId="{3968E851-A2B1-4995-8798-CDCD16116BE9}" srcOrd="0" destOrd="0" presId="urn:microsoft.com/office/officeart/2005/8/layout/orgChart1"/>
    <dgm:cxn modelId="{8DDCEFDC-6DF2-4746-8B11-D61C387CC681}" type="presParOf" srcId="{0B44AB9D-F079-4AE0-A34C-BFCDF507EC9A}" destId="{7AA3BDE8-577A-4530-B9AC-6AB1B029492C}" srcOrd="1" destOrd="0" presId="urn:microsoft.com/office/officeart/2005/8/layout/orgChart1"/>
    <dgm:cxn modelId="{C3B9B4B9-FC57-434E-A8B0-962D5DE041AD}" type="presParOf" srcId="{DD7BFF57-ECEF-4D3C-AF2D-33DA4E616ED7}" destId="{FA952E59-E3A4-4058-8FCD-DD933333B9EF}" srcOrd="1" destOrd="0" presId="urn:microsoft.com/office/officeart/2005/8/layout/orgChart1"/>
    <dgm:cxn modelId="{5B05604E-D64A-4DDA-A312-20AFBD054FF2}" type="presParOf" srcId="{DD7BFF57-ECEF-4D3C-AF2D-33DA4E616ED7}" destId="{04A24036-F03F-4351-AD4E-18E62A3A68B8}" srcOrd="2" destOrd="0" presId="urn:microsoft.com/office/officeart/2005/8/layout/orgChart1"/>
    <dgm:cxn modelId="{19DBE9E3-92BA-4C9D-9103-DCAB91ACA1FC}" type="presParOf" srcId="{0F2C272D-4698-4372-A94A-3D74E08F04BD}" destId="{9CB1BB0A-22A9-4A7E-BC4F-D23845E201DC}" srcOrd="2" destOrd="0" presId="urn:microsoft.com/office/officeart/2005/8/layout/orgChart1"/>
    <dgm:cxn modelId="{C0FF5CA5-8D87-4C93-BFF0-25A7D0BF69E6}" type="presParOf" srcId="{0F2C272D-4698-4372-A94A-3D74E08F04BD}" destId="{E7629323-1C18-4689-8837-889FF4E04796}" srcOrd="3" destOrd="0" presId="urn:microsoft.com/office/officeart/2005/8/layout/orgChart1"/>
    <dgm:cxn modelId="{F63355B7-6BF7-4D9C-A02F-A1445294CAF6}" type="presParOf" srcId="{E7629323-1C18-4689-8837-889FF4E04796}" destId="{2F79C0D3-3A3B-443B-BB89-0F94BB1892CB}" srcOrd="0" destOrd="0" presId="urn:microsoft.com/office/officeart/2005/8/layout/orgChart1"/>
    <dgm:cxn modelId="{5BF5ADE3-F5B4-4ABE-82F3-B8A661D02B26}" type="presParOf" srcId="{2F79C0D3-3A3B-443B-BB89-0F94BB1892CB}" destId="{41605B8E-FEA5-453B-BCA5-F59091E81510}" srcOrd="0" destOrd="0" presId="urn:microsoft.com/office/officeart/2005/8/layout/orgChart1"/>
    <dgm:cxn modelId="{B9BA5833-51D7-4E86-BB99-F70BDC34C3EE}" type="presParOf" srcId="{2F79C0D3-3A3B-443B-BB89-0F94BB1892CB}" destId="{15CD9773-BCB3-42EB-966F-E27749598D69}" srcOrd="1" destOrd="0" presId="urn:microsoft.com/office/officeart/2005/8/layout/orgChart1"/>
    <dgm:cxn modelId="{B67797AF-7D2F-40CD-8BC5-59E39E0AA38F}" type="presParOf" srcId="{E7629323-1C18-4689-8837-889FF4E04796}" destId="{7516BAC2-9B68-437F-8E80-EAA7FBE17016}" srcOrd="1" destOrd="0" presId="urn:microsoft.com/office/officeart/2005/8/layout/orgChart1"/>
    <dgm:cxn modelId="{CD60DC35-0418-45FD-8E89-4B343F160A3D}" type="presParOf" srcId="{E7629323-1C18-4689-8837-889FF4E04796}" destId="{00C14702-9A8C-4E5C-B998-406FEAA31802}" srcOrd="2" destOrd="0" presId="urn:microsoft.com/office/officeart/2005/8/layout/orgChart1"/>
    <dgm:cxn modelId="{D8AD66DD-BDE3-4B3B-A6E3-FA8F717E1FAC}" type="presParOf" srcId="{0F2C272D-4698-4372-A94A-3D74E08F04BD}" destId="{B5F136BA-D061-46A4-BDE0-CB2E4808C12C}" srcOrd="4" destOrd="0" presId="urn:microsoft.com/office/officeart/2005/8/layout/orgChart1"/>
    <dgm:cxn modelId="{9EAF0ACF-287A-4394-B588-741CCFE70522}" type="presParOf" srcId="{0F2C272D-4698-4372-A94A-3D74E08F04BD}" destId="{1EC38BA9-066B-4261-83EC-CEEC817FE0D9}" srcOrd="5" destOrd="0" presId="urn:microsoft.com/office/officeart/2005/8/layout/orgChart1"/>
    <dgm:cxn modelId="{C598EF41-4AD0-42DC-982C-E6CC7C1A2BA3}" type="presParOf" srcId="{1EC38BA9-066B-4261-83EC-CEEC817FE0D9}" destId="{A036C813-D7E3-481E-AC44-A12DE829EC54}" srcOrd="0" destOrd="0" presId="urn:microsoft.com/office/officeart/2005/8/layout/orgChart1"/>
    <dgm:cxn modelId="{7A461600-D65E-4014-8264-5A24BA12EB10}" type="presParOf" srcId="{A036C813-D7E3-481E-AC44-A12DE829EC54}" destId="{74C3FC92-FFB2-4474-A818-6B14C53B3F4B}" srcOrd="0" destOrd="0" presId="urn:microsoft.com/office/officeart/2005/8/layout/orgChart1"/>
    <dgm:cxn modelId="{350C0101-2790-4878-A4E5-7C429A49DA69}" type="presParOf" srcId="{A036C813-D7E3-481E-AC44-A12DE829EC54}" destId="{3CA8C6E5-7A13-4432-81AA-F80324101C1B}" srcOrd="1" destOrd="0" presId="urn:microsoft.com/office/officeart/2005/8/layout/orgChart1"/>
    <dgm:cxn modelId="{E3DCC1AA-7489-4554-BE43-6985B3A1B339}" type="presParOf" srcId="{1EC38BA9-066B-4261-83EC-CEEC817FE0D9}" destId="{EEAEAE71-6219-4E6A-8925-E23A6BB5C062}" srcOrd="1" destOrd="0" presId="urn:microsoft.com/office/officeart/2005/8/layout/orgChart1"/>
    <dgm:cxn modelId="{0EE2F773-C4FD-4140-87CB-46792D9D2D56}" type="presParOf" srcId="{1EC38BA9-066B-4261-83EC-CEEC817FE0D9}" destId="{1031DBE9-DE46-4EA0-B467-796A11A6B36D}" srcOrd="2" destOrd="0" presId="urn:microsoft.com/office/officeart/2005/8/layout/orgChart1"/>
    <dgm:cxn modelId="{C25B9CD9-0819-46A7-A59A-6FF294BF709C}" type="presParOf" srcId="{73780E27-39D1-43D9-9BA6-7469EECF4AFC}" destId="{30CAA714-80C0-4931-BD6A-ACC195A83E18}" srcOrd="2" destOrd="0" presId="urn:microsoft.com/office/officeart/2005/8/layout/orgChart1"/>
    <dgm:cxn modelId="{B77B03F4-69D3-409E-B299-3371C4B1FEA1}" type="presParOf" srcId="{30CAA714-80C0-4931-BD6A-ACC195A83E18}" destId="{C6A3EC5B-866A-4616-AA91-9DAA32AA5C25}" srcOrd="0" destOrd="0" presId="urn:microsoft.com/office/officeart/2005/8/layout/orgChart1"/>
    <dgm:cxn modelId="{805D5866-D1AC-4535-A232-B929E9CB986C}" type="presParOf" srcId="{30CAA714-80C0-4931-BD6A-ACC195A83E18}" destId="{6CF039A8-8D44-44E6-AA49-FD85F7EFAED9}" srcOrd="1" destOrd="0" presId="urn:microsoft.com/office/officeart/2005/8/layout/orgChart1"/>
    <dgm:cxn modelId="{C2E260ED-F412-485B-91E8-DA3F7A295616}" type="presParOf" srcId="{6CF039A8-8D44-44E6-AA49-FD85F7EFAED9}" destId="{3B39ECD4-E043-4487-9D24-7885FE518099}" srcOrd="0" destOrd="0" presId="urn:microsoft.com/office/officeart/2005/8/layout/orgChart1"/>
    <dgm:cxn modelId="{0F94C375-7327-4F17-BE5D-DE111E058D8D}" type="presParOf" srcId="{3B39ECD4-E043-4487-9D24-7885FE518099}" destId="{4C3E2067-079C-4D91-A9BD-03995E8BDA0C}" srcOrd="0" destOrd="0" presId="urn:microsoft.com/office/officeart/2005/8/layout/orgChart1"/>
    <dgm:cxn modelId="{BA359A32-C2A2-44F0-9571-C9D2AA09F83C}" type="presParOf" srcId="{3B39ECD4-E043-4487-9D24-7885FE518099}" destId="{41688673-10C7-45B2-81C0-67FC01211600}" srcOrd="1" destOrd="0" presId="urn:microsoft.com/office/officeart/2005/8/layout/orgChart1"/>
    <dgm:cxn modelId="{6ABA3646-5CF4-4B51-A01D-45AB2138F37F}" type="presParOf" srcId="{6CF039A8-8D44-44E6-AA49-FD85F7EFAED9}" destId="{1F978996-CF97-4217-9069-327FA073B3F3}" srcOrd="1" destOrd="0" presId="urn:microsoft.com/office/officeart/2005/8/layout/orgChart1"/>
    <dgm:cxn modelId="{892E864E-B78E-43FF-B3F4-511CEDBE3C9E}" type="presParOf" srcId="{6CF039A8-8D44-44E6-AA49-FD85F7EFAED9}" destId="{4D727C1D-CE16-4BF1-B42A-8A43A45AF682}" srcOrd="2" destOrd="0" presId="urn:microsoft.com/office/officeart/2005/8/layout/orgChart1"/>
    <dgm:cxn modelId="{4DFC13E4-5D43-4C70-8B71-A120B7A7D9AB}" type="presParOf" srcId="{0ACB08DB-A6C1-45E2-BDA2-B70E59C7D122}" destId="{83241F64-51A6-4152-9375-95FEF845D95F}" srcOrd="1" destOrd="0" presId="urn:microsoft.com/office/officeart/2005/8/layout/orgChart1"/>
    <dgm:cxn modelId="{4F71FEB5-FFA7-42D1-BEA4-EF4609C484AF}" type="presParOf" srcId="{83241F64-51A6-4152-9375-95FEF845D95F}" destId="{4A8B6201-2A4A-446A-B41C-FE8679AE9D1D}" srcOrd="0" destOrd="0" presId="urn:microsoft.com/office/officeart/2005/8/layout/orgChart1"/>
    <dgm:cxn modelId="{050E33C3-4921-490E-B4D4-7C8B226CDB65}" type="presParOf" srcId="{4A8B6201-2A4A-446A-B41C-FE8679AE9D1D}" destId="{809C30F4-95E6-4FA0-87C7-79F143FC02B7}" srcOrd="0" destOrd="0" presId="urn:microsoft.com/office/officeart/2005/8/layout/orgChart1"/>
    <dgm:cxn modelId="{3F5C036A-C975-4425-AD93-E3F2A4D87CC4}" type="presParOf" srcId="{4A8B6201-2A4A-446A-B41C-FE8679AE9D1D}" destId="{616F8D61-015A-4B26-A139-67B72B9B49C8}" srcOrd="1" destOrd="0" presId="urn:microsoft.com/office/officeart/2005/8/layout/orgChart1"/>
    <dgm:cxn modelId="{352CBDBE-1E73-477A-9C67-A16065880189}" type="presParOf" srcId="{83241F64-51A6-4152-9375-95FEF845D95F}" destId="{5C92E169-D270-4A1C-B7F3-4894F9E37549}" srcOrd="1" destOrd="0" presId="urn:microsoft.com/office/officeart/2005/8/layout/orgChart1"/>
    <dgm:cxn modelId="{28D2B873-E937-4637-98E4-D4D5E106325A}" type="presParOf" srcId="{83241F64-51A6-4152-9375-95FEF845D95F}" destId="{C8E8C540-E09D-4304-B67C-53411A29E05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BFD6FD-A8E1-4E65-BD36-4B2536146AA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C1B57E-3130-461F-AA43-2C230A82E8E6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/>
            <a:t>Exit Skills</a:t>
          </a:r>
        </a:p>
      </dgm:t>
    </dgm:pt>
    <dgm:pt modelId="{8576EC09-E117-4739-8C13-A0181DA4542C}" type="parTrans" cxnId="{C26BBAFF-5067-4907-906E-8CC13AD5247C}">
      <dgm:prSet/>
      <dgm:spPr/>
      <dgm:t>
        <a:bodyPr/>
        <a:lstStyle/>
        <a:p>
          <a:endParaRPr lang="en-US"/>
        </a:p>
      </dgm:t>
    </dgm:pt>
    <dgm:pt modelId="{23EAAAD2-1DF5-4B62-9804-0F84203F8D45}" type="sibTrans" cxnId="{C26BBAFF-5067-4907-906E-8CC13AD5247C}">
      <dgm:prSet/>
      <dgm:spPr/>
      <dgm:t>
        <a:bodyPr/>
        <a:lstStyle/>
        <a:p>
          <a:endParaRPr lang="en-US"/>
        </a:p>
      </dgm:t>
    </dgm:pt>
    <dgm:pt modelId="{EBBA0BFE-C76F-49C0-B241-B22E06E1283D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200" dirty="0"/>
            <a:t>Learning  Target</a:t>
          </a:r>
        </a:p>
      </dgm:t>
    </dgm:pt>
    <dgm:pt modelId="{49C1226E-084E-4D2C-A429-53B94B7F3E63}" type="parTrans" cxnId="{3FD1F4C0-CDA3-42C1-AB71-C8E406604199}">
      <dgm:prSet/>
      <dgm:spPr/>
      <dgm:t>
        <a:bodyPr/>
        <a:lstStyle/>
        <a:p>
          <a:endParaRPr lang="en-US"/>
        </a:p>
      </dgm:t>
    </dgm:pt>
    <dgm:pt modelId="{78AF9802-AC09-4F13-A5F0-024F3D027817}" type="sibTrans" cxnId="{3FD1F4C0-CDA3-42C1-AB71-C8E406604199}">
      <dgm:prSet/>
      <dgm:spPr/>
      <dgm:t>
        <a:bodyPr/>
        <a:lstStyle/>
        <a:p>
          <a:endParaRPr lang="en-US"/>
        </a:p>
      </dgm:t>
    </dgm:pt>
    <dgm:pt modelId="{DE94A821-D26E-451D-940B-E96AEA7EDE49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/>
            <a:t>Learning Target</a:t>
          </a:r>
        </a:p>
      </dgm:t>
    </dgm:pt>
    <dgm:pt modelId="{0B0E3A04-459A-4F78-BC40-686589284366}" type="parTrans" cxnId="{99FF845A-9A14-4D35-BD7F-FAA1099BABAC}">
      <dgm:prSet/>
      <dgm:spPr/>
      <dgm:t>
        <a:bodyPr/>
        <a:lstStyle/>
        <a:p>
          <a:endParaRPr lang="en-US"/>
        </a:p>
      </dgm:t>
    </dgm:pt>
    <dgm:pt modelId="{7748933E-BC7F-4D65-B41B-447B12B02177}" type="sibTrans" cxnId="{99FF845A-9A14-4D35-BD7F-FAA1099BABAC}">
      <dgm:prSet/>
      <dgm:spPr/>
      <dgm:t>
        <a:bodyPr/>
        <a:lstStyle/>
        <a:p>
          <a:endParaRPr lang="en-US"/>
        </a:p>
      </dgm:t>
    </dgm:pt>
    <dgm:pt modelId="{5819408D-F058-4468-8D16-9666C48BADA1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/>
            <a:t>Learning Target</a:t>
          </a:r>
        </a:p>
      </dgm:t>
    </dgm:pt>
    <dgm:pt modelId="{2B070F6E-DF1A-4036-955A-A879D943B4EF}" type="parTrans" cxnId="{3857C2E7-146B-492B-BA76-BBED6DC492BF}">
      <dgm:prSet/>
      <dgm:spPr/>
      <dgm:t>
        <a:bodyPr/>
        <a:lstStyle/>
        <a:p>
          <a:endParaRPr lang="en-US"/>
        </a:p>
      </dgm:t>
    </dgm:pt>
    <dgm:pt modelId="{BE9F9D4A-055B-4799-BA22-774609ACFD82}" type="sibTrans" cxnId="{3857C2E7-146B-492B-BA76-BBED6DC492BF}">
      <dgm:prSet/>
      <dgm:spPr/>
      <dgm:t>
        <a:bodyPr/>
        <a:lstStyle/>
        <a:p>
          <a:endParaRPr lang="en-US"/>
        </a:p>
      </dgm:t>
    </dgm:pt>
    <dgm:pt modelId="{927FAFF3-E96A-49EB-ABE7-9A3E2CAC0EA0}" type="pres">
      <dgm:prSet presAssocID="{92BFD6FD-A8E1-4E65-BD36-4B2536146AA9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</dgm:pt>
    <dgm:pt modelId="{E202EEAF-B862-4963-A2D2-A3404E905BFF}" type="pres">
      <dgm:prSet presAssocID="{BEC1B57E-3130-461F-AA43-2C230A82E8E6}" presName="root1" presStyleCnt="0"/>
      <dgm:spPr/>
    </dgm:pt>
    <dgm:pt modelId="{823BBD2E-2A03-402C-95E7-ED96F50EC2BC}" type="pres">
      <dgm:prSet presAssocID="{BEC1B57E-3130-461F-AA43-2C230A82E8E6}" presName="LevelOneTextNode" presStyleLbl="node0" presStyleIdx="0" presStyleCnt="1">
        <dgm:presLayoutVars>
          <dgm:chPref val="3"/>
        </dgm:presLayoutVars>
      </dgm:prSet>
      <dgm:spPr/>
    </dgm:pt>
    <dgm:pt modelId="{E9E60ECC-D9D9-4419-83C0-2BAB85B802F0}" type="pres">
      <dgm:prSet presAssocID="{BEC1B57E-3130-461F-AA43-2C230A82E8E6}" presName="level2hierChild" presStyleCnt="0"/>
      <dgm:spPr/>
    </dgm:pt>
    <dgm:pt modelId="{3084823A-67F6-4263-BFBB-60A8CC358B86}" type="pres">
      <dgm:prSet presAssocID="{49C1226E-084E-4D2C-A429-53B94B7F3E63}" presName="conn2-1" presStyleLbl="parChTrans1D2" presStyleIdx="0" presStyleCnt="3"/>
      <dgm:spPr/>
    </dgm:pt>
    <dgm:pt modelId="{8403E250-3BC5-478B-88F6-E4CCB0EA7D81}" type="pres">
      <dgm:prSet presAssocID="{49C1226E-084E-4D2C-A429-53B94B7F3E63}" presName="connTx" presStyleLbl="parChTrans1D2" presStyleIdx="0" presStyleCnt="3"/>
      <dgm:spPr/>
    </dgm:pt>
    <dgm:pt modelId="{5F79575C-7866-4B02-8B95-44CC73BB6C26}" type="pres">
      <dgm:prSet presAssocID="{EBBA0BFE-C76F-49C0-B241-B22E06E1283D}" presName="root2" presStyleCnt="0"/>
      <dgm:spPr/>
    </dgm:pt>
    <dgm:pt modelId="{22A4D3D3-E630-4483-BB7C-37662123D16F}" type="pres">
      <dgm:prSet presAssocID="{EBBA0BFE-C76F-49C0-B241-B22E06E1283D}" presName="LevelTwoTextNode" presStyleLbl="node2" presStyleIdx="0" presStyleCnt="3" custScaleX="104468" custScaleY="128806" custLinFactNeighborX="1473" custLinFactNeighborY="-12856">
        <dgm:presLayoutVars>
          <dgm:chPref val="3"/>
        </dgm:presLayoutVars>
      </dgm:prSet>
      <dgm:spPr/>
    </dgm:pt>
    <dgm:pt modelId="{542D79D1-133A-4053-A7BB-E9CEDBC85F54}" type="pres">
      <dgm:prSet presAssocID="{EBBA0BFE-C76F-49C0-B241-B22E06E1283D}" presName="level3hierChild" presStyleCnt="0"/>
      <dgm:spPr/>
    </dgm:pt>
    <dgm:pt modelId="{890D9058-B35F-4BC5-80E0-F92676E1B13E}" type="pres">
      <dgm:prSet presAssocID="{0B0E3A04-459A-4F78-BC40-686589284366}" presName="conn2-1" presStyleLbl="parChTrans1D2" presStyleIdx="1" presStyleCnt="3"/>
      <dgm:spPr/>
    </dgm:pt>
    <dgm:pt modelId="{1B34D868-A36D-461D-9C04-5D3A5322A972}" type="pres">
      <dgm:prSet presAssocID="{0B0E3A04-459A-4F78-BC40-686589284366}" presName="connTx" presStyleLbl="parChTrans1D2" presStyleIdx="1" presStyleCnt="3"/>
      <dgm:spPr/>
    </dgm:pt>
    <dgm:pt modelId="{DB14E3F9-4128-47BB-A4C3-B5301F6954B2}" type="pres">
      <dgm:prSet presAssocID="{DE94A821-D26E-451D-940B-E96AEA7EDE49}" presName="root2" presStyleCnt="0"/>
      <dgm:spPr/>
    </dgm:pt>
    <dgm:pt modelId="{522037C4-F3F1-4E9E-93FB-C961F20012C3}" type="pres">
      <dgm:prSet presAssocID="{DE94A821-D26E-451D-940B-E96AEA7EDE49}" presName="LevelTwoTextNode" presStyleLbl="node2" presStyleIdx="1" presStyleCnt="3" custLinFactNeighborX="1473" custLinFactNeighborY="2416">
        <dgm:presLayoutVars>
          <dgm:chPref val="3"/>
        </dgm:presLayoutVars>
      </dgm:prSet>
      <dgm:spPr/>
    </dgm:pt>
    <dgm:pt modelId="{A8F09EED-ABB0-4AC7-B54D-F39270FBD471}" type="pres">
      <dgm:prSet presAssocID="{DE94A821-D26E-451D-940B-E96AEA7EDE49}" presName="level3hierChild" presStyleCnt="0"/>
      <dgm:spPr/>
    </dgm:pt>
    <dgm:pt modelId="{96DC4BFA-2CA7-4875-832B-961953C0D99A}" type="pres">
      <dgm:prSet presAssocID="{2B070F6E-DF1A-4036-955A-A879D943B4EF}" presName="conn2-1" presStyleLbl="parChTrans1D2" presStyleIdx="2" presStyleCnt="3"/>
      <dgm:spPr/>
    </dgm:pt>
    <dgm:pt modelId="{658B0739-7AA4-439F-9BEE-2ECD4F560AD4}" type="pres">
      <dgm:prSet presAssocID="{2B070F6E-DF1A-4036-955A-A879D943B4EF}" presName="connTx" presStyleLbl="parChTrans1D2" presStyleIdx="2" presStyleCnt="3"/>
      <dgm:spPr/>
    </dgm:pt>
    <dgm:pt modelId="{95EE7CA7-E409-4CF1-AE99-E35B54B2B2FD}" type="pres">
      <dgm:prSet presAssocID="{5819408D-F058-4468-8D16-9666C48BADA1}" presName="root2" presStyleCnt="0"/>
      <dgm:spPr/>
    </dgm:pt>
    <dgm:pt modelId="{DA853712-54FD-4C30-A847-83628E6359DA}" type="pres">
      <dgm:prSet presAssocID="{5819408D-F058-4468-8D16-9666C48BADA1}" presName="LevelTwoTextNode" presStyleLbl="node2" presStyleIdx="2" presStyleCnt="3" custLinFactNeighborX="1473">
        <dgm:presLayoutVars>
          <dgm:chPref val="3"/>
        </dgm:presLayoutVars>
      </dgm:prSet>
      <dgm:spPr/>
    </dgm:pt>
    <dgm:pt modelId="{39F1128F-BB16-4DE4-9459-B31ED4BE4CFE}" type="pres">
      <dgm:prSet presAssocID="{5819408D-F058-4468-8D16-9666C48BADA1}" presName="level3hierChild" presStyleCnt="0"/>
      <dgm:spPr/>
    </dgm:pt>
  </dgm:ptLst>
  <dgm:cxnLst>
    <dgm:cxn modelId="{B1D52712-056B-46EA-B8A8-AC7D7D38193A}" type="presOf" srcId="{BEC1B57E-3130-461F-AA43-2C230A82E8E6}" destId="{823BBD2E-2A03-402C-95E7-ED96F50EC2BC}" srcOrd="0" destOrd="0" presId="urn:microsoft.com/office/officeart/2008/layout/HorizontalMultiLevelHierarchy"/>
    <dgm:cxn modelId="{CEA1C81A-D583-428E-A73E-62E242378B15}" type="presOf" srcId="{49C1226E-084E-4D2C-A429-53B94B7F3E63}" destId="{8403E250-3BC5-478B-88F6-E4CCB0EA7D81}" srcOrd="1" destOrd="0" presId="urn:microsoft.com/office/officeart/2008/layout/HorizontalMultiLevelHierarchy"/>
    <dgm:cxn modelId="{E3A82A7A-D980-4334-808F-55EDC3500F83}" type="presOf" srcId="{5819408D-F058-4468-8D16-9666C48BADA1}" destId="{DA853712-54FD-4C30-A847-83628E6359DA}" srcOrd="0" destOrd="0" presId="urn:microsoft.com/office/officeart/2008/layout/HorizontalMultiLevelHierarchy"/>
    <dgm:cxn modelId="{99FF845A-9A14-4D35-BD7F-FAA1099BABAC}" srcId="{BEC1B57E-3130-461F-AA43-2C230A82E8E6}" destId="{DE94A821-D26E-451D-940B-E96AEA7EDE49}" srcOrd="1" destOrd="0" parTransId="{0B0E3A04-459A-4F78-BC40-686589284366}" sibTransId="{7748933E-BC7F-4D65-B41B-447B12B02177}"/>
    <dgm:cxn modelId="{1742CF87-77EF-4308-8BAC-69069DA52A9C}" type="presOf" srcId="{0B0E3A04-459A-4F78-BC40-686589284366}" destId="{1B34D868-A36D-461D-9C04-5D3A5322A972}" srcOrd="1" destOrd="0" presId="urn:microsoft.com/office/officeart/2008/layout/HorizontalMultiLevelHierarchy"/>
    <dgm:cxn modelId="{BEF71694-5821-4F23-902D-03E9862CB1A8}" type="presOf" srcId="{49C1226E-084E-4D2C-A429-53B94B7F3E63}" destId="{3084823A-67F6-4263-BFBB-60A8CC358B86}" srcOrd="0" destOrd="0" presId="urn:microsoft.com/office/officeart/2008/layout/HorizontalMultiLevelHierarchy"/>
    <dgm:cxn modelId="{691EE7B7-4B36-4354-8462-B5A7864AD77C}" type="presOf" srcId="{2B070F6E-DF1A-4036-955A-A879D943B4EF}" destId="{96DC4BFA-2CA7-4875-832B-961953C0D99A}" srcOrd="0" destOrd="0" presId="urn:microsoft.com/office/officeart/2008/layout/HorizontalMultiLevelHierarchy"/>
    <dgm:cxn modelId="{840487BC-CDC7-416C-93EE-3326C4A74778}" type="presOf" srcId="{DE94A821-D26E-451D-940B-E96AEA7EDE49}" destId="{522037C4-F3F1-4E9E-93FB-C961F20012C3}" srcOrd="0" destOrd="0" presId="urn:microsoft.com/office/officeart/2008/layout/HorizontalMultiLevelHierarchy"/>
    <dgm:cxn modelId="{3FD1F4C0-CDA3-42C1-AB71-C8E406604199}" srcId="{BEC1B57E-3130-461F-AA43-2C230A82E8E6}" destId="{EBBA0BFE-C76F-49C0-B241-B22E06E1283D}" srcOrd="0" destOrd="0" parTransId="{49C1226E-084E-4D2C-A429-53B94B7F3E63}" sibTransId="{78AF9802-AC09-4F13-A5F0-024F3D027817}"/>
    <dgm:cxn modelId="{600E6CC9-1282-492B-9DA5-3C4182B09492}" type="presOf" srcId="{0B0E3A04-459A-4F78-BC40-686589284366}" destId="{890D9058-B35F-4BC5-80E0-F92676E1B13E}" srcOrd="0" destOrd="0" presId="urn:microsoft.com/office/officeart/2008/layout/HorizontalMultiLevelHierarchy"/>
    <dgm:cxn modelId="{09D9F5E5-2B29-405D-98E3-51FDD8CDF9E4}" type="presOf" srcId="{92BFD6FD-A8E1-4E65-BD36-4B2536146AA9}" destId="{927FAFF3-E96A-49EB-ABE7-9A3E2CAC0EA0}" srcOrd="0" destOrd="0" presId="urn:microsoft.com/office/officeart/2008/layout/HorizontalMultiLevelHierarchy"/>
    <dgm:cxn modelId="{3857C2E7-146B-492B-BA76-BBED6DC492BF}" srcId="{BEC1B57E-3130-461F-AA43-2C230A82E8E6}" destId="{5819408D-F058-4468-8D16-9666C48BADA1}" srcOrd="2" destOrd="0" parTransId="{2B070F6E-DF1A-4036-955A-A879D943B4EF}" sibTransId="{BE9F9D4A-055B-4799-BA22-774609ACFD82}"/>
    <dgm:cxn modelId="{3A6DD5F3-B1CF-4D83-AD77-0EE608B812D1}" type="presOf" srcId="{2B070F6E-DF1A-4036-955A-A879D943B4EF}" destId="{658B0739-7AA4-439F-9BEE-2ECD4F560AD4}" srcOrd="1" destOrd="0" presId="urn:microsoft.com/office/officeart/2008/layout/HorizontalMultiLevelHierarchy"/>
    <dgm:cxn modelId="{1FCAB1F5-4785-40B5-9E33-3D35208F736B}" type="presOf" srcId="{EBBA0BFE-C76F-49C0-B241-B22E06E1283D}" destId="{22A4D3D3-E630-4483-BB7C-37662123D16F}" srcOrd="0" destOrd="0" presId="urn:microsoft.com/office/officeart/2008/layout/HorizontalMultiLevelHierarchy"/>
    <dgm:cxn modelId="{C26BBAFF-5067-4907-906E-8CC13AD5247C}" srcId="{92BFD6FD-A8E1-4E65-BD36-4B2536146AA9}" destId="{BEC1B57E-3130-461F-AA43-2C230A82E8E6}" srcOrd="0" destOrd="0" parTransId="{8576EC09-E117-4739-8C13-A0181DA4542C}" sibTransId="{23EAAAD2-1DF5-4B62-9804-0F84203F8D45}"/>
    <dgm:cxn modelId="{B84ADA01-76EF-4055-B6EB-4600AB77E82C}" type="presParOf" srcId="{927FAFF3-E96A-49EB-ABE7-9A3E2CAC0EA0}" destId="{E202EEAF-B862-4963-A2D2-A3404E905BFF}" srcOrd="0" destOrd="0" presId="urn:microsoft.com/office/officeart/2008/layout/HorizontalMultiLevelHierarchy"/>
    <dgm:cxn modelId="{886E63A0-1F75-4550-8EEF-5A99D79A04B8}" type="presParOf" srcId="{E202EEAF-B862-4963-A2D2-A3404E905BFF}" destId="{823BBD2E-2A03-402C-95E7-ED96F50EC2BC}" srcOrd="0" destOrd="0" presId="urn:microsoft.com/office/officeart/2008/layout/HorizontalMultiLevelHierarchy"/>
    <dgm:cxn modelId="{F8BA2523-AE4F-4F3F-B88D-0E311DED7897}" type="presParOf" srcId="{E202EEAF-B862-4963-A2D2-A3404E905BFF}" destId="{E9E60ECC-D9D9-4419-83C0-2BAB85B802F0}" srcOrd="1" destOrd="0" presId="urn:microsoft.com/office/officeart/2008/layout/HorizontalMultiLevelHierarchy"/>
    <dgm:cxn modelId="{0F4D1FA4-F808-433B-BEC4-B95B74EC3C09}" type="presParOf" srcId="{E9E60ECC-D9D9-4419-83C0-2BAB85B802F0}" destId="{3084823A-67F6-4263-BFBB-60A8CC358B86}" srcOrd="0" destOrd="0" presId="urn:microsoft.com/office/officeart/2008/layout/HorizontalMultiLevelHierarchy"/>
    <dgm:cxn modelId="{8936C65C-16B6-4A4A-BCE2-0018E9FA42F6}" type="presParOf" srcId="{3084823A-67F6-4263-BFBB-60A8CC358B86}" destId="{8403E250-3BC5-478B-88F6-E4CCB0EA7D81}" srcOrd="0" destOrd="0" presId="urn:microsoft.com/office/officeart/2008/layout/HorizontalMultiLevelHierarchy"/>
    <dgm:cxn modelId="{DAED4742-0370-45DD-9A75-7E83A507D713}" type="presParOf" srcId="{E9E60ECC-D9D9-4419-83C0-2BAB85B802F0}" destId="{5F79575C-7866-4B02-8B95-44CC73BB6C26}" srcOrd="1" destOrd="0" presId="urn:microsoft.com/office/officeart/2008/layout/HorizontalMultiLevelHierarchy"/>
    <dgm:cxn modelId="{2949785A-419F-4767-A235-C539DC1404E9}" type="presParOf" srcId="{5F79575C-7866-4B02-8B95-44CC73BB6C26}" destId="{22A4D3D3-E630-4483-BB7C-37662123D16F}" srcOrd="0" destOrd="0" presId="urn:microsoft.com/office/officeart/2008/layout/HorizontalMultiLevelHierarchy"/>
    <dgm:cxn modelId="{504AFBDF-3124-4464-B510-E2A12CE6B8E3}" type="presParOf" srcId="{5F79575C-7866-4B02-8B95-44CC73BB6C26}" destId="{542D79D1-133A-4053-A7BB-E9CEDBC85F54}" srcOrd="1" destOrd="0" presId="urn:microsoft.com/office/officeart/2008/layout/HorizontalMultiLevelHierarchy"/>
    <dgm:cxn modelId="{85037A3C-FF75-485A-B36B-1EABC58FE8C3}" type="presParOf" srcId="{E9E60ECC-D9D9-4419-83C0-2BAB85B802F0}" destId="{890D9058-B35F-4BC5-80E0-F92676E1B13E}" srcOrd="2" destOrd="0" presId="urn:microsoft.com/office/officeart/2008/layout/HorizontalMultiLevelHierarchy"/>
    <dgm:cxn modelId="{353F052E-89EA-4D31-BF90-6FE6F776A811}" type="presParOf" srcId="{890D9058-B35F-4BC5-80E0-F92676E1B13E}" destId="{1B34D868-A36D-461D-9C04-5D3A5322A972}" srcOrd="0" destOrd="0" presId="urn:microsoft.com/office/officeart/2008/layout/HorizontalMultiLevelHierarchy"/>
    <dgm:cxn modelId="{8CA7329E-6ACF-4471-8604-34C6E01542C4}" type="presParOf" srcId="{E9E60ECC-D9D9-4419-83C0-2BAB85B802F0}" destId="{DB14E3F9-4128-47BB-A4C3-B5301F6954B2}" srcOrd="3" destOrd="0" presId="urn:microsoft.com/office/officeart/2008/layout/HorizontalMultiLevelHierarchy"/>
    <dgm:cxn modelId="{CC2E0D24-C72E-462B-84A0-61B94A40031F}" type="presParOf" srcId="{DB14E3F9-4128-47BB-A4C3-B5301F6954B2}" destId="{522037C4-F3F1-4E9E-93FB-C961F20012C3}" srcOrd="0" destOrd="0" presId="urn:microsoft.com/office/officeart/2008/layout/HorizontalMultiLevelHierarchy"/>
    <dgm:cxn modelId="{0F401A9D-8872-4EFF-8770-B631E8DFD291}" type="presParOf" srcId="{DB14E3F9-4128-47BB-A4C3-B5301F6954B2}" destId="{A8F09EED-ABB0-4AC7-B54D-F39270FBD471}" srcOrd="1" destOrd="0" presId="urn:microsoft.com/office/officeart/2008/layout/HorizontalMultiLevelHierarchy"/>
    <dgm:cxn modelId="{272DC30E-40B8-487A-AD78-419E4FAAFDA3}" type="presParOf" srcId="{E9E60ECC-D9D9-4419-83C0-2BAB85B802F0}" destId="{96DC4BFA-2CA7-4875-832B-961953C0D99A}" srcOrd="4" destOrd="0" presId="urn:microsoft.com/office/officeart/2008/layout/HorizontalMultiLevelHierarchy"/>
    <dgm:cxn modelId="{AE64ED20-17AB-4F58-A147-C9A4D7B2607A}" type="presParOf" srcId="{96DC4BFA-2CA7-4875-832B-961953C0D99A}" destId="{658B0739-7AA4-439F-9BEE-2ECD4F560AD4}" srcOrd="0" destOrd="0" presId="urn:microsoft.com/office/officeart/2008/layout/HorizontalMultiLevelHierarchy"/>
    <dgm:cxn modelId="{D47AF48A-EF80-4F9A-83FB-9F2022871C05}" type="presParOf" srcId="{E9E60ECC-D9D9-4419-83C0-2BAB85B802F0}" destId="{95EE7CA7-E409-4CF1-AE99-E35B54B2B2FD}" srcOrd="5" destOrd="0" presId="urn:microsoft.com/office/officeart/2008/layout/HorizontalMultiLevelHierarchy"/>
    <dgm:cxn modelId="{729D444F-FBB0-4E44-B75F-5673070DA2C5}" type="presParOf" srcId="{95EE7CA7-E409-4CF1-AE99-E35B54B2B2FD}" destId="{DA853712-54FD-4C30-A847-83628E6359DA}" srcOrd="0" destOrd="0" presId="urn:microsoft.com/office/officeart/2008/layout/HorizontalMultiLevelHierarchy"/>
    <dgm:cxn modelId="{C850E777-40DD-4880-AB82-EBF55E2B047D}" type="presParOf" srcId="{95EE7CA7-E409-4CF1-AE99-E35B54B2B2FD}" destId="{39F1128F-BB16-4DE4-9459-B31ED4BE4CF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BFD6FD-A8E1-4E65-BD36-4B2536146AA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C1B57E-3130-461F-AA43-2C230A82E8E6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Exit Skills</a:t>
          </a:r>
        </a:p>
      </dgm:t>
    </dgm:pt>
    <dgm:pt modelId="{8576EC09-E117-4739-8C13-A0181DA4542C}" type="parTrans" cxnId="{C26BBAFF-5067-4907-906E-8CC13AD5247C}">
      <dgm:prSet/>
      <dgm:spPr/>
      <dgm:t>
        <a:bodyPr/>
        <a:lstStyle/>
        <a:p>
          <a:endParaRPr lang="en-US"/>
        </a:p>
      </dgm:t>
    </dgm:pt>
    <dgm:pt modelId="{23EAAAD2-1DF5-4B62-9804-0F84203F8D45}" type="sibTrans" cxnId="{C26BBAFF-5067-4907-906E-8CC13AD5247C}">
      <dgm:prSet/>
      <dgm:spPr/>
      <dgm:t>
        <a:bodyPr/>
        <a:lstStyle/>
        <a:p>
          <a:endParaRPr lang="en-US"/>
        </a:p>
      </dgm:t>
    </dgm:pt>
    <dgm:pt modelId="{EBBA0BFE-C76F-49C0-B241-B22E06E1283D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200" dirty="0"/>
            <a:t>Learning Target</a:t>
          </a:r>
        </a:p>
      </dgm:t>
    </dgm:pt>
    <dgm:pt modelId="{49C1226E-084E-4D2C-A429-53B94B7F3E63}" type="parTrans" cxnId="{3FD1F4C0-CDA3-42C1-AB71-C8E406604199}">
      <dgm:prSet/>
      <dgm:spPr/>
      <dgm:t>
        <a:bodyPr/>
        <a:lstStyle/>
        <a:p>
          <a:endParaRPr lang="en-US"/>
        </a:p>
      </dgm:t>
    </dgm:pt>
    <dgm:pt modelId="{78AF9802-AC09-4F13-A5F0-024F3D027817}" type="sibTrans" cxnId="{3FD1F4C0-CDA3-42C1-AB71-C8E406604199}">
      <dgm:prSet/>
      <dgm:spPr/>
      <dgm:t>
        <a:bodyPr/>
        <a:lstStyle/>
        <a:p>
          <a:endParaRPr lang="en-US"/>
        </a:p>
      </dgm:t>
    </dgm:pt>
    <dgm:pt modelId="{DE94A821-D26E-451D-940B-E96AEA7EDE49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Learning Target</a:t>
          </a:r>
        </a:p>
      </dgm:t>
    </dgm:pt>
    <dgm:pt modelId="{0B0E3A04-459A-4F78-BC40-686589284366}" type="parTrans" cxnId="{99FF845A-9A14-4D35-BD7F-FAA1099BABAC}">
      <dgm:prSet/>
      <dgm:spPr/>
      <dgm:t>
        <a:bodyPr/>
        <a:lstStyle/>
        <a:p>
          <a:endParaRPr lang="en-US"/>
        </a:p>
      </dgm:t>
    </dgm:pt>
    <dgm:pt modelId="{7748933E-BC7F-4D65-B41B-447B12B02177}" type="sibTrans" cxnId="{99FF845A-9A14-4D35-BD7F-FAA1099BABAC}">
      <dgm:prSet/>
      <dgm:spPr/>
      <dgm:t>
        <a:bodyPr/>
        <a:lstStyle/>
        <a:p>
          <a:endParaRPr lang="en-US"/>
        </a:p>
      </dgm:t>
    </dgm:pt>
    <dgm:pt modelId="{5819408D-F058-4468-8D16-9666C48BADA1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Learning Target</a:t>
          </a:r>
        </a:p>
      </dgm:t>
    </dgm:pt>
    <dgm:pt modelId="{2B070F6E-DF1A-4036-955A-A879D943B4EF}" type="parTrans" cxnId="{3857C2E7-146B-492B-BA76-BBED6DC492BF}">
      <dgm:prSet/>
      <dgm:spPr/>
      <dgm:t>
        <a:bodyPr/>
        <a:lstStyle/>
        <a:p>
          <a:endParaRPr lang="en-US"/>
        </a:p>
      </dgm:t>
    </dgm:pt>
    <dgm:pt modelId="{BE9F9D4A-055B-4799-BA22-774609ACFD82}" type="sibTrans" cxnId="{3857C2E7-146B-492B-BA76-BBED6DC492BF}">
      <dgm:prSet/>
      <dgm:spPr/>
      <dgm:t>
        <a:bodyPr/>
        <a:lstStyle/>
        <a:p>
          <a:endParaRPr lang="en-US"/>
        </a:p>
      </dgm:t>
    </dgm:pt>
    <dgm:pt modelId="{927FAFF3-E96A-49EB-ABE7-9A3E2CAC0EA0}" type="pres">
      <dgm:prSet presAssocID="{92BFD6FD-A8E1-4E65-BD36-4B2536146AA9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</dgm:pt>
    <dgm:pt modelId="{E202EEAF-B862-4963-A2D2-A3404E905BFF}" type="pres">
      <dgm:prSet presAssocID="{BEC1B57E-3130-461F-AA43-2C230A82E8E6}" presName="root1" presStyleCnt="0"/>
      <dgm:spPr/>
    </dgm:pt>
    <dgm:pt modelId="{823BBD2E-2A03-402C-95E7-ED96F50EC2BC}" type="pres">
      <dgm:prSet presAssocID="{BEC1B57E-3130-461F-AA43-2C230A82E8E6}" presName="LevelOneTextNode" presStyleLbl="node0" presStyleIdx="0" presStyleCnt="1">
        <dgm:presLayoutVars>
          <dgm:chPref val="3"/>
        </dgm:presLayoutVars>
      </dgm:prSet>
      <dgm:spPr/>
    </dgm:pt>
    <dgm:pt modelId="{E9E60ECC-D9D9-4419-83C0-2BAB85B802F0}" type="pres">
      <dgm:prSet presAssocID="{BEC1B57E-3130-461F-AA43-2C230A82E8E6}" presName="level2hierChild" presStyleCnt="0"/>
      <dgm:spPr/>
    </dgm:pt>
    <dgm:pt modelId="{3084823A-67F6-4263-BFBB-60A8CC358B86}" type="pres">
      <dgm:prSet presAssocID="{49C1226E-084E-4D2C-A429-53B94B7F3E63}" presName="conn2-1" presStyleLbl="parChTrans1D2" presStyleIdx="0" presStyleCnt="3"/>
      <dgm:spPr/>
    </dgm:pt>
    <dgm:pt modelId="{8403E250-3BC5-478B-88F6-E4CCB0EA7D81}" type="pres">
      <dgm:prSet presAssocID="{49C1226E-084E-4D2C-A429-53B94B7F3E63}" presName="connTx" presStyleLbl="parChTrans1D2" presStyleIdx="0" presStyleCnt="3"/>
      <dgm:spPr/>
    </dgm:pt>
    <dgm:pt modelId="{5F79575C-7866-4B02-8B95-44CC73BB6C26}" type="pres">
      <dgm:prSet presAssocID="{EBBA0BFE-C76F-49C0-B241-B22E06E1283D}" presName="root2" presStyleCnt="0"/>
      <dgm:spPr/>
    </dgm:pt>
    <dgm:pt modelId="{22A4D3D3-E630-4483-BB7C-37662123D16F}" type="pres">
      <dgm:prSet presAssocID="{EBBA0BFE-C76F-49C0-B241-B22E06E1283D}" presName="LevelTwoTextNode" presStyleLbl="node2" presStyleIdx="0" presStyleCnt="3" custLinFactNeighborX="1473" custLinFactNeighborY="-12856">
        <dgm:presLayoutVars>
          <dgm:chPref val="3"/>
        </dgm:presLayoutVars>
      </dgm:prSet>
      <dgm:spPr/>
    </dgm:pt>
    <dgm:pt modelId="{542D79D1-133A-4053-A7BB-E9CEDBC85F54}" type="pres">
      <dgm:prSet presAssocID="{EBBA0BFE-C76F-49C0-B241-B22E06E1283D}" presName="level3hierChild" presStyleCnt="0"/>
      <dgm:spPr/>
    </dgm:pt>
    <dgm:pt modelId="{890D9058-B35F-4BC5-80E0-F92676E1B13E}" type="pres">
      <dgm:prSet presAssocID="{0B0E3A04-459A-4F78-BC40-686589284366}" presName="conn2-1" presStyleLbl="parChTrans1D2" presStyleIdx="1" presStyleCnt="3"/>
      <dgm:spPr/>
    </dgm:pt>
    <dgm:pt modelId="{1B34D868-A36D-461D-9C04-5D3A5322A972}" type="pres">
      <dgm:prSet presAssocID="{0B0E3A04-459A-4F78-BC40-686589284366}" presName="connTx" presStyleLbl="parChTrans1D2" presStyleIdx="1" presStyleCnt="3"/>
      <dgm:spPr/>
    </dgm:pt>
    <dgm:pt modelId="{DB14E3F9-4128-47BB-A4C3-B5301F6954B2}" type="pres">
      <dgm:prSet presAssocID="{DE94A821-D26E-451D-940B-E96AEA7EDE49}" presName="root2" presStyleCnt="0"/>
      <dgm:spPr/>
    </dgm:pt>
    <dgm:pt modelId="{522037C4-F3F1-4E9E-93FB-C961F20012C3}" type="pres">
      <dgm:prSet presAssocID="{DE94A821-D26E-451D-940B-E96AEA7EDE49}" presName="LevelTwoTextNode" presStyleLbl="node2" presStyleIdx="1" presStyleCnt="3" custLinFactNeighborX="1473" custLinFactNeighborY="2416">
        <dgm:presLayoutVars>
          <dgm:chPref val="3"/>
        </dgm:presLayoutVars>
      </dgm:prSet>
      <dgm:spPr/>
    </dgm:pt>
    <dgm:pt modelId="{A8F09EED-ABB0-4AC7-B54D-F39270FBD471}" type="pres">
      <dgm:prSet presAssocID="{DE94A821-D26E-451D-940B-E96AEA7EDE49}" presName="level3hierChild" presStyleCnt="0"/>
      <dgm:spPr/>
    </dgm:pt>
    <dgm:pt modelId="{96DC4BFA-2CA7-4875-832B-961953C0D99A}" type="pres">
      <dgm:prSet presAssocID="{2B070F6E-DF1A-4036-955A-A879D943B4EF}" presName="conn2-1" presStyleLbl="parChTrans1D2" presStyleIdx="2" presStyleCnt="3"/>
      <dgm:spPr/>
    </dgm:pt>
    <dgm:pt modelId="{658B0739-7AA4-439F-9BEE-2ECD4F560AD4}" type="pres">
      <dgm:prSet presAssocID="{2B070F6E-DF1A-4036-955A-A879D943B4EF}" presName="connTx" presStyleLbl="parChTrans1D2" presStyleIdx="2" presStyleCnt="3"/>
      <dgm:spPr/>
    </dgm:pt>
    <dgm:pt modelId="{95EE7CA7-E409-4CF1-AE99-E35B54B2B2FD}" type="pres">
      <dgm:prSet presAssocID="{5819408D-F058-4468-8D16-9666C48BADA1}" presName="root2" presStyleCnt="0"/>
      <dgm:spPr/>
    </dgm:pt>
    <dgm:pt modelId="{DA853712-54FD-4C30-A847-83628E6359DA}" type="pres">
      <dgm:prSet presAssocID="{5819408D-F058-4468-8D16-9666C48BADA1}" presName="LevelTwoTextNode" presStyleLbl="node2" presStyleIdx="2" presStyleCnt="3" custLinFactNeighborX="1473">
        <dgm:presLayoutVars>
          <dgm:chPref val="3"/>
        </dgm:presLayoutVars>
      </dgm:prSet>
      <dgm:spPr/>
    </dgm:pt>
    <dgm:pt modelId="{39F1128F-BB16-4DE4-9459-B31ED4BE4CFE}" type="pres">
      <dgm:prSet presAssocID="{5819408D-F058-4468-8D16-9666C48BADA1}" presName="level3hierChild" presStyleCnt="0"/>
      <dgm:spPr/>
    </dgm:pt>
  </dgm:ptLst>
  <dgm:cxnLst>
    <dgm:cxn modelId="{B1D52712-056B-46EA-B8A8-AC7D7D38193A}" type="presOf" srcId="{BEC1B57E-3130-461F-AA43-2C230A82E8E6}" destId="{823BBD2E-2A03-402C-95E7-ED96F50EC2BC}" srcOrd="0" destOrd="0" presId="urn:microsoft.com/office/officeart/2008/layout/HorizontalMultiLevelHierarchy"/>
    <dgm:cxn modelId="{CEA1C81A-D583-428E-A73E-62E242378B15}" type="presOf" srcId="{49C1226E-084E-4D2C-A429-53B94B7F3E63}" destId="{8403E250-3BC5-478B-88F6-E4CCB0EA7D81}" srcOrd="1" destOrd="0" presId="urn:microsoft.com/office/officeart/2008/layout/HorizontalMultiLevelHierarchy"/>
    <dgm:cxn modelId="{E3A82A7A-D980-4334-808F-55EDC3500F83}" type="presOf" srcId="{5819408D-F058-4468-8D16-9666C48BADA1}" destId="{DA853712-54FD-4C30-A847-83628E6359DA}" srcOrd="0" destOrd="0" presId="urn:microsoft.com/office/officeart/2008/layout/HorizontalMultiLevelHierarchy"/>
    <dgm:cxn modelId="{99FF845A-9A14-4D35-BD7F-FAA1099BABAC}" srcId="{BEC1B57E-3130-461F-AA43-2C230A82E8E6}" destId="{DE94A821-D26E-451D-940B-E96AEA7EDE49}" srcOrd="1" destOrd="0" parTransId="{0B0E3A04-459A-4F78-BC40-686589284366}" sibTransId="{7748933E-BC7F-4D65-B41B-447B12B02177}"/>
    <dgm:cxn modelId="{1742CF87-77EF-4308-8BAC-69069DA52A9C}" type="presOf" srcId="{0B0E3A04-459A-4F78-BC40-686589284366}" destId="{1B34D868-A36D-461D-9C04-5D3A5322A972}" srcOrd="1" destOrd="0" presId="urn:microsoft.com/office/officeart/2008/layout/HorizontalMultiLevelHierarchy"/>
    <dgm:cxn modelId="{BEF71694-5821-4F23-902D-03E9862CB1A8}" type="presOf" srcId="{49C1226E-084E-4D2C-A429-53B94B7F3E63}" destId="{3084823A-67F6-4263-BFBB-60A8CC358B86}" srcOrd="0" destOrd="0" presId="urn:microsoft.com/office/officeart/2008/layout/HorizontalMultiLevelHierarchy"/>
    <dgm:cxn modelId="{691EE7B7-4B36-4354-8462-B5A7864AD77C}" type="presOf" srcId="{2B070F6E-DF1A-4036-955A-A879D943B4EF}" destId="{96DC4BFA-2CA7-4875-832B-961953C0D99A}" srcOrd="0" destOrd="0" presId="urn:microsoft.com/office/officeart/2008/layout/HorizontalMultiLevelHierarchy"/>
    <dgm:cxn modelId="{840487BC-CDC7-416C-93EE-3326C4A74778}" type="presOf" srcId="{DE94A821-D26E-451D-940B-E96AEA7EDE49}" destId="{522037C4-F3F1-4E9E-93FB-C961F20012C3}" srcOrd="0" destOrd="0" presId="urn:microsoft.com/office/officeart/2008/layout/HorizontalMultiLevelHierarchy"/>
    <dgm:cxn modelId="{3FD1F4C0-CDA3-42C1-AB71-C8E406604199}" srcId="{BEC1B57E-3130-461F-AA43-2C230A82E8E6}" destId="{EBBA0BFE-C76F-49C0-B241-B22E06E1283D}" srcOrd="0" destOrd="0" parTransId="{49C1226E-084E-4D2C-A429-53B94B7F3E63}" sibTransId="{78AF9802-AC09-4F13-A5F0-024F3D027817}"/>
    <dgm:cxn modelId="{600E6CC9-1282-492B-9DA5-3C4182B09492}" type="presOf" srcId="{0B0E3A04-459A-4F78-BC40-686589284366}" destId="{890D9058-B35F-4BC5-80E0-F92676E1B13E}" srcOrd="0" destOrd="0" presId="urn:microsoft.com/office/officeart/2008/layout/HorizontalMultiLevelHierarchy"/>
    <dgm:cxn modelId="{09D9F5E5-2B29-405D-98E3-51FDD8CDF9E4}" type="presOf" srcId="{92BFD6FD-A8E1-4E65-BD36-4B2536146AA9}" destId="{927FAFF3-E96A-49EB-ABE7-9A3E2CAC0EA0}" srcOrd="0" destOrd="0" presId="urn:microsoft.com/office/officeart/2008/layout/HorizontalMultiLevelHierarchy"/>
    <dgm:cxn modelId="{3857C2E7-146B-492B-BA76-BBED6DC492BF}" srcId="{BEC1B57E-3130-461F-AA43-2C230A82E8E6}" destId="{5819408D-F058-4468-8D16-9666C48BADA1}" srcOrd="2" destOrd="0" parTransId="{2B070F6E-DF1A-4036-955A-A879D943B4EF}" sibTransId="{BE9F9D4A-055B-4799-BA22-774609ACFD82}"/>
    <dgm:cxn modelId="{3A6DD5F3-B1CF-4D83-AD77-0EE608B812D1}" type="presOf" srcId="{2B070F6E-DF1A-4036-955A-A879D943B4EF}" destId="{658B0739-7AA4-439F-9BEE-2ECD4F560AD4}" srcOrd="1" destOrd="0" presId="urn:microsoft.com/office/officeart/2008/layout/HorizontalMultiLevelHierarchy"/>
    <dgm:cxn modelId="{1FCAB1F5-4785-40B5-9E33-3D35208F736B}" type="presOf" srcId="{EBBA0BFE-C76F-49C0-B241-B22E06E1283D}" destId="{22A4D3D3-E630-4483-BB7C-37662123D16F}" srcOrd="0" destOrd="0" presId="urn:microsoft.com/office/officeart/2008/layout/HorizontalMultiLevelHierarchy"/>
    <dgm:cxn modelId="{C26BBAFF-5067-4907-906E-8CC13AD5247C}" srcId="{92BFD6FD-A8E1-4E65-BD36-4B2536146AA9}" destId="{BEC1B57E-3130-461F-AA43-2C230A82E8E6}" srcOrd="0" destOrd="0" parTransId="{8576EC09-E117-4739-8C13-A0181DA4542C}" sibTransId="{23EAAAD2-1DF5-4B62-9804-0F84203F8D45}"/>
    <dgm:cxn modelId="{B84ADA01-76EF-4055-B6EB-4600AB77E82C}" type="presParOf" srcId="{927FAFF3-E96A-49EB-ABE7-9A3E2CAC0EA0}" destId="{E202EEAF-B862-4963-A2D2-A3404E905BFF}" srcOrd="0" destOrd="0" presId="urn:microsoft.com/office/officeart/2008/layout/HorizontalMultiLevelHierarchy"/>
    <dgm:cxn modelId="{886E63A0-1F75-4550-8EEF-5A99D79A04B8}" type="presParOf" srcId="{E202EEAF-B862-4963-A2D2-A3404E905BFF}" destId="{823BBD2E-2A03-402C-95E7-ED96F50EC2BC}" srcOrd="0" destOrd="0" presId="urn:microsoft.com/office/officeart/2008/layout/HorizontalMultiLevelHierarchy"/>
    <dgm:cxn modelId="{F8BA2523-AE4F-4F3F-B88D-0E311DED7897}" type="presParOf" srcId="{E202EEAF-B862-4963-A2D2-A3404E905BFF}" destId="{E9E60ECC-D9D9-4419-83C0-2BAB85B802F0}" srcOrd="1" destOrd="0" presId="urn:microsoft.com/office/officeart/2008/layout/HorizontalMultiLevelHierarchy"/>
    <dgm:cxn modelId="{0F4D1FA4-F808-433B-BEC4-B95B74EC3C09}" type="presParOf" srcId="{E9E60ECC-D9D9-4419-83C0-2BAB85B802F0}" destId="{3084823A-67F6-4263-BFBB-60A8CC358B86}" srcOrd="0" destOrd="0" presId="urn:microsoft.com/office/officeart/2008/layout/HorizontalMultiLevelHierarchy"/>
    <dgm:cxn modelId="{8936C65C-16B6-4A4A-BCE2-0018E9FA42F6}" type="presParOf" srcId="{3084823A-67F6-4263-BFBB-60A8CC358B86}" destId="{8403E250-3BC5-478B-88F6-E4CCB0EA7D81}" srcOrd="0" destOrd="0" presId="urn:microsoft.com/office/officeart/2008/layout/HorizontalMultiLevelHierarchy"/>
    <dgm:cxn modelId="{DAED4742-0370-45DD-9A75-7E83A507D713}" type="presParOf" srcId="{E9E60ECC-D9D9-4419-83C0-2BAB85B802F0}" destId="{5F79575C-7866-4B02-8B95-44CC73BB6C26}" srcOrd="1" destOrd="0" presId="urn:microsoft.com/office/officeart/2008/layout/HorizontalMultiLevelHierarchy"/>
    <dgm:cxn modelId="{2949785A-419F-4767-A235-C539DC1404E9}" type="presParOf" srcId="{5F79575C-7866-4B02-8B95-44CC73BB6C26}" destId="{22A4D3D3-E630-4483-BB7C-37662123D16F}" srcOrd="0" destOrd="0" presId="urn:microsoft.com/office/officeart/2008/layout/HorizontalMultiLevelHierarchy"/>
    <dgm:cxn modelId="{504AFBDF-3124-4464-B510-E2A12CE6B8E3}" type="presParOf" srcId="{5F79575C-7866-4B02-8B95-44CC73BB6C26}" destId="{542D79D1-133A-4053-A7BB-E9CEDBC85F54}" srcOrd="1" destOrd="0" presId="urn:microsoft.com/office/officeart/2008/layout/HorizontalMultiLevelHierarchy"/>
    <dgm:cxn modelId="{85037A3C-FF75-485A-B36B-1EABC58FE8C3}" type="presParOf" srcId="{E9E60ECC-D9D9-4419-83C0-2BAB85B802F0}" destId="{890D9058-B35F-4BC5-80E0-F92676E1B13E}" srcOrd="2" destOrd="0" presId="urn:microsoft.com/office/officeart/2008/layout/HorizontalMultiLevelHierarchy"/>
    <dgm:cxn modelId="{353F052E-89EA-4D31-BF90-6FE6F776A811}" type="presParOf" srcId="{890D9058-B35F-4BC5-80E0-F92676E1B13E}" destId="{1B34D868-A36D-461D-9C04-5D3A5322A972}" srcOrd="0" destOrd="0" presId="urn:microsoft.com/office/officeart/2008/layout/HorizontalMultiLevelHierarchy"/>
    <dgm:cxn modelId="{8CA7329E-6ACF-4471-8604-34C6E01542C4}" type="presParOf" srcId="{E9E60ECC-D9D9-4419-83C0-2BAB85B802F0}" destId="{DB14E3F9-4128-47BB-A4C3-B5301F6954B2}" srcOrd="3" destOrd="0" presId="urn:microsoft.com/office/officeart/2008/layout/HorizontalMultiLevelHierarchy"/>
    <dgm:cxn modelId="{CC2E0D24-C72E-462B-84A0-61B94A40031F}" type="presParOf" srcId="{DB14E3F9-4128-47BB-A4C3-B5301F6954B2}" destId="{522037C4-F3F1-4E9E-93FB-C961F20012C3}" srcOrd="0" destOrd="0" presId="urn:microsoft.com/office/officeart/2008/layout/HorizontalMultiLevelHierarchy"/>
    <dgm:cxn modelId="{0F401A9D-8872-4EFF-8770-B631E8DFD291}" type="presParOf" srcId="{DB14E3F9-4128-47BB-A4C3-B5301F6954B2}" destId="{A8F09EED-ABB0-4AC7-B54D-F39270FBD471}" srcOrd="1" destOrd="0" presId="urn:microsoft.com/office/officeart/2008/layout/HorizontalMultiLevelHierarchy"/>
    <dgm:cxn modelId="{272DC30E-40B8-487A-AD78-419E4FAAFDA3}" type="presParOf" srcId="{E9E60ECC-D9D9-4419-83C0-2BAB85B802F0}" destId="{96DC4BFA-2CA7-4875-832B-961953C0D99A}" srcOrd="4" destOrd="0" presId="urn:microsoft.com/office/officeart/2008/layout/HorizontalMultiLevelHierarchy"/>
    <dgm:cxn modelId="{AE64ED20-17AB-4F58-A147-C9A4D7B2607A}" type="presParOf" srcId="{96DC4BFA-2CA7-4875-832B-961953C0D99A}" destId="{658B0739-7AA4-439F-9BEE-2ECD4F560AD4}" srcOrd="0" destOrd="0" presId="urn:microsoft.com/office/officeart/2008/layout/HorizontalMultiLevelHierarchy"/>
    <dgm:cxn modelId="{D47AF48A-EF80-4F9A-83FB-9F2022871C05}" type="presParOf" srcId="{E9E60ECC-D9D9-4419-83C0-2BAB85B802F0}" destId="{95EE7CA7-E409-4CF1-AE99-E35B54B2B2FD}" srcOrd="5" destOrd="0" presId="urn:microsoft.com/office/officeart/2008/layout/HorizontalMultiLevelHierarchy"/>
    <dgm:cxn modelId="{729D444F-FBB0-4E44-B75F-5673070DA2C5}" type="presParOf" srcId="{95EE7CA7-E409-4CF1-AE99-E35B54B2B2FD}" destId="{DA853712-54FD-4C30-A847-83628E6359DA}" srcOrd="0" destOrd="0" presId="urn:microsoft.com/office/officeart/2008/layout/HorizontalMultiLevelHierarchy"/>
    <dgm:cxn modelId="{C850E777-40DD-4880-AB82-EBF55E2B047D}" type="presParOf" srcId="{95EE7CA7-E409-4CF1-AE99-E35B54B2B2FD}" destId="{39F1128F-BB16-4DE4-9459-B31ED4BE4CFE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BFD6FD-A8E1-4E65-BD36-4B2536146AA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C1B57E-3130-461F-AA43-2C230A82E8E6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/>
            <a:t>Exit Skills</a:t>
          </a:r>
        </a:p>
      </dgm:t>
    </dgm:pt>
    <dgm:pt modelId="{8576EC09-E117-4739-8C13-A0181DA4542C}" type="parTrans" cxnId="{C26BBAFF-5067-4907-906E-8CC13AD5247C}">
      <dgm:prSet/>
      <dgm:spPr/>
      <dgm:t>
        <a:bodyPr/>
        <a:lstStyle/>
        <a:p>
          <a:endParaRPr lang="en-US"/>
        </a:p>
      </dgm:t>
    </dgm:pt>
    <dgm:pt modelId="{23EAAAD2-1DF5-4B62-9804-0F84203F8D45}" type="sibTrans" cxnId="{C26BBAFF-5067-4907-906E-8CC13AD5247C}">
      <dgm:prSet/>
      <dgm:spPr/>
      <dgm:t>
        <a:bodyPr/>
        <a:lstStyle/>
        <a:p>
          <a:endParaRPr lang="en-US"/>
        </a:p>
      </dgm:t>
    </dgm:pt>
    <dgm:pt modelId="{EBBA0BFE-C76F-49C0-B241-B22E06E1283D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1200" dirty="0"/>
            <a:t>Learning Target</a:t>
          </a:r>
        </a:p>
      </dgm:t>
    </dgm:pt>
    <dgm:pt modelId="{49C1226E-084E-4D2C-A429-53B94B7F3E63}" type="parTrans" cxnId="{3FD1F4C0-CDA3-42C1-AB71-C8E406604199}">
      <dgm:prSet/>
      <dgm:spPr/>
      <dgm:t>
        <a:bodyPr/>
        <a:lstStyle/>
        <a:p>
          <a:endParaRPr lang="en-US"/>
        </a:p>
      </dgm:t>
    </dgm:pt>
    <dgm:pt modelId="{78AF9802-AC09-4F13-A5F0-024F3D027817}" type="sibTrans" cxnId="{3FD1F4C0-CDA3-42C1-AB71-C8E406604199}">
      <dgm:prSet/>
      <dgm:spPr/>
      <dgm:t>
        <a:bodyPr/>
        <a:lstStyle/>
        <a:p>
          <a:endParaRPr lang="en-US"/>
        </a:p>
      </dgm:t>
    </dgm:pt>
    <dgm:pt modelId="{DE94A821-D26E-451D-940B-E96AEA7EDE49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/>
            <a:t>Learning Target</a:t>
          </a:r>
        </a:p>
      </dgm:t>
    </dgm:pt>
    <dgm:pt modelId="{0B0E3A04-459A-4F78-BC40-686589284366}" type="parTrans" cxnId="{99FF845A-9A14-4D35-BD7F-FAA1099BABAC}">
      <dgm:prSet/>
      <dgm:spPr/>
      <dgm:t>
        <a:bodyPr/>
        <a:lstStyle/>
        <a:p>
          <a:endParaRPr lang="en-US"/>
        </a:p>
      </dgm:t>
    </dgm:pt>
    <dgm:pt modelId="{7748933E-BC7F-4D65-B41B-447B12B02177}" type="sibTrans" cxnId="{99FF845A-9A14-4D35-BD7F-FAA1099BABAC}">
      <dgm:prSet/>
      <dgm:spPr/>
      <dgm:t>
        <a:bodyPr/>
        <a:lstStyle/>
        <a:p>
          <a:endParaRPr lang="en-US"/>
        </a:p>
      </dgm:t>
    </dgm:pt>
    <dgm:pt modelId="{5819408D-F058-4468-8D16-9666C48BADA1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/>
            <a:t>Learning Target</a:t>
          </a:r>
        </a:p>
      </dgm:t>
    </dgm:pt>
    <dgm:pt modelId="{2B070F6E-DF1A-4036-955A-A879D943B4EF}" type="parTrans" cxnId="{3857C2E7-146B-492B-BA76-BBED6DC492BF}">
      <dgm:prSet/>
      <dgm:spPr/>
      <dgm:t>
        <a:bodyPr/>
        <a:lstStyle/>
        <a:p>
          <a:endParaRPr lang="en-US"/>
        </a:p>
      </dgm:t>
    </dgm:pt>
    <dgm:pt modelId="{BE9F9D4A-055B-4799-BA22-774609ACFD82}" type="sibTrans" cxnId="{3857C2E7-146B-492B-BA76-BBED6DC492BF}">
      <dgm:prSet/>
      <dgm:spPr/>
      <dgm:t>
        <a:bodyPr/>
        <a:lstStyle/>
        <a:p>
          <a:endParaRPr lang="en-US"/>
        </a:p>
      </dgm:t>
    </dgm:pt>
    <dgm:pt modelId="{927FAFF3-E96A-49EB-ABE7-9A3E2CAC0EA0}" type="pres">
      <dgm:prSet presAssocID="{92BFD6FD-A8E1-4E65-BD36-4B2536146AA9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</dgm:pt>
    <dgm:pt modelId="{E202EEAF-B862-4963-A2D2-A3404E905BFF}" type="pres">
      <dgm:prSet presAssocID="{BEC1B57E-3130-461F-AA43-2C230A82E8E6}" presName="root1" presStyleCnt="0"/>
      <dgm:spPr/>
    </dgm:pt>
    <dgm:pt modelId="{823BBD2E-2A03-402C-95E7-ED96F50EC2BC}" type="pres">
      <dgm:prSet presAssocID="{BEC1B57E-3130-461F-AA43-2C230A82E8E6}" presName="LevelOneTextNode" presStyleLbl="node0" presStyleIdx="0" presStyleCnt="1" custScaleY="75845">
        <dgm:presLayoutVars>
          <dgm:chPref val="3"/>
        </dgm:presLayoutVars>
      </dgm:prSet>
      <dgm:spPr/>
    </dgm:pt>
    <dgm:pt modelId="{E9E60ECC-D9D9-4419-83C0-2BAB85B802F0}" type="pres">
      <dgm:prSet presAssocID="{BEC1B57E-3130-461F-AA43-2C230A82E8E6}" presName="level2hierChild" presStyleCnt="0"/>
      <dgm:spPr/>
    </dgm:pt>
    <dgm:pt modelId="{3084823A-67F6-4263-BFBB-60A8CC358B86}" type="pres">
      <dgm:prSet presAssocID="{49C1226E-084E-4D2C-A429-53B94B7F3E63}" presName="conn2-1" presStyleLbl="parChTrans1D2" presStyleIdx="0" presStyleCnt="3"/>
      <dgm:spPr/>
    </dgm:pt>
    <dgm:pt modelId="{8403E250-3BC5-478B-88F6-E4CCB0EA7D81}" type="pres">
      <dgm:prSet presAssocID="{49C1226E-084E-4D2C-A429-53B94B7F3E63}" presName="connTx" presStyleLbl="parChTrans1D2" presStyleIdx="0" presStyleCnt="3"/>
      <dgm:spPr/>
    </dgm:pt>
    <dgm:pt modelId="{5F79575C-7866-4B02-8B95-44CC73BB6C26}" type="pres">
      <dgm:prSet presAssocID="{EBBA0BFE-C76F-49C0-B241-B22E06E1283D}" presName="root2" presStyleCnt="0"/>
      <dgm:spPr/>
    </dgm:pt>
    <dgm:pt modelId="{22A4D3D3-E630-4483-BB7C-37662123D16F}" type="pres">
      <dgm:prSet presAssocID="{EBBA0BFE-C76F-49C0-B241-B22E06E1283D}" presName="LevelTwoTextNode" presStyleLbl="node2" presStyleIdx="0" presStyleCnt="3" custLinFactNeighborX="1473" custLinFactNeighborY="-12856">
        <dgm:presLayoutVars>
          <dgm:chPref val="3"/>
        </dgm:presLayoutVars>
      </dgm:prSet>
      <dgm:spPr/>
    </dgm:pt>
    <dgm:pt modelId="{542D79D1-133A-4053-A7BB-E9CEDBC85F54}" type="pres">
      <dgm:prSet presAssocID="{EBBA0BFE-C76F-49C0-B241-B22E06E1283D}" presName="level3hierChild" presStyleCnt="0"/>
      <dgm:spPr/>
    </dgm:pt>
    <dgm:pt modelId="{890D9058-B35F-4BC5-80E0-F92676E1B13E}" type="pres">
      <dgm:prSet presAssocID="{0B0E3A04-459A-4F78-BC40-686589284366}" presName="conn2-1" presStyleLbl="parChTrans1D2" presStyleIdx="1" presStyleCnt="3"/>
      <dgm:spPr/>
    </dgm:pt>
    <dgm:pt modelId="{1B34D868-A36D-461D-9C04-5D3A5322A972}" type="pres">
      <dgm:prSet presAssocID="{0B0E3A04-459A-4F78-BC40-686589284366}" presName="connTx" presStyleLbl="parChTrans1D2" presStyleIdx="1" presStyleCnt="3"/>
      <dgm:spPr/>
    </dgm:pt>
    <dgm:pt modelId="{DB14E3F9-4128-47BB-A4C3-B5301F6954B2}" type="pres">
      <dgm:prSet presAssocID="{DE94A821-D26E-451D-940B-E96AEA7EDE49}" presName="root2" presStyleCnt="0"/>
      <dgm:spPr/>
    </dgm:pt>
    <dgm:pt modelId="{522037C4-F3F1-4E9E-93FB-C961F20012C3}" type="pres">
      <dgm:prSet presAssocID="{DE94A821-D26E-451D-940B-E96AEA7EDE49}" presName="LevelTwoTextNode" presStyleLbl="node2" presStyleIdx="1" presStyleCnt="3" custLinFactNeighborX="1473" custLinFactNeighborY="2416">
        <dgm:presLayoutVars>
          <dgm:chPref val="3"/>
        </dgm:presLayoutVars>
      </dgm:prSet>
      <dgm:spPr/>
    </dgm:pt>
    <dgm:pt modelId="{A8F09EED-ABB0-4AC7-B54D-F39270FBD471}" type="pres">
      <dgm:prSet presAssocID="{DE94A821-D26E-451D-940B-E96AEA7EDE49}" presName="level3hierChild" presStyleCnt="0"/>
      <dgm:spPr/>
    </dgm:pt>
    <dgm:pt modelId="{96DC4BFA-2CA7-4875-832B-961953C0D99A}" type="pres">
      <dgm:prSet presAssocID="{2B070F6E-DF1A-4036-955A-A879D943B4EF}" presName="conn2-1" presStyleLbl="parChTrans1D2" presStyleIdx="2" presStyleCnt="3"/>
      <dgm:spPr/>
    </dgm:pt>
    <dgm:pt modelId="{658B0739-7AA4-439F-9BEE-2ECD4F560AD4}" type="pres">
      <dgm:prSet presAssocID="{2B070F6E-DF1A-4036-955A-A879D943B4EF}" presName="connTx" presStyleLbl="parChTrans1D2" presStyleIdx="2" presStyleCnt="3"/>
      <dgm:spPr/>
    </dgm:pt>
    <dgm:pt modelId="{95EE7CA7-E409-4CF1-AE99-E35B54B2B2FD}" type="pres">
      <dgm:prSet presAssocID="{5819408D-F058-4468-8D16-9666C48BADA1}" presName="root2" presStyleCnt="0"/>
      <dgm:spPr/>
    </dgm:pt>
    <dgm:pt modelId="{DA853712-54FD-4C30-A847-83628E6359DA}" type="pres">
      <dgm:prSet presAssocID="{5819408D-F058-4468-8D16-9666C48BADA1}" presName="LevelTwoTextNode" presStyleLbl="node2" presStyleIdx="2" presStyleCnt="3" custLinFactNeighborX="1473">
        <dgm:presLayoutVars>
          <dgm:chPref val="3"/>
        </dgm:presLayoutVars>
      </dgm:prSet>
      <dgm:spPr/>
    </dgm:pt>
    <dgm:pt modelId="{39F1128F-BB16-4DE4-9459-B31ED4BE4CFE}" type="pres">
      <dgm:prSet presAssocID="{5819408D-F058-4468-8D16-9666C48BADA1}" presName="level3hierChild" presStyleCnt="0"/>
      <dgm:spPr/>
    </dgm:pt>
  </dgm:ptLst>
  <dgm:cxnLst>
    <dgm:cxn modelId="{B1D52712-056B-46EA-B8A8-AC7D7D38193A}" type="presOf" srcId="{BEC1B57E-3130-461F-AA43-2C230A82E8E6}" destId="{823BBD2E-2A03-402C-95E7-ED96F50EC2BC}" srcOrd="0" destOrd="0" presId="urn:microsoft.com/office/officeart/2008/layout/HorizontalMultiLevelHierarchy"/>
    <dgm:cxn modelId="{CEA1C81A-D583-428E-A73E-62E242378B15}" type="presOf" srcId="{49C1226E-084E-4D2C-A429-53B94B7F3E63}" destId="{8403E250-3BC5-478B-88F6-E4CCB0EA7D81}" srcOrd="1" destOrd="0" presId="urn:microsoft.com/office/officeart/2008/layout/HorizontalMultiLevelHierarchy"/>
    <dgm:cxn modelId="{E3A82A7A-D980-4334-808F-55EDC3500F83}" type="presOf" srcId="{5819408D-F058-4468-8D16-9666C48BADA1}" destId="{DA853712-54FD-4C30-A847-83628E6359DA}" srcOrd="0" destOrd="0" presId="urn:microsoft.com/office/officeart/2008/layout/HorizontalMultiLevelHierarchy"/>
    <dgm:cxn modelId="{99FF845A-9A14-4D35-BD7F-FAA1099BABAC}" srcId="{BEC1B57E-3130-461F-AA43-2C230A82E8E6}" destId="{DE94A821-D26E-451D-940B-E96AEA7EDE49}" srcOrd="1" destOrd="0" parTransId="{0B0E3A04-459A-4F78-BC40-686589284366}" sibTransId="{7748933E-BC7F-4D65-B41B-447B12B02177}"/>
    <dgm:cxn modelId="{1742CF87-77EF-4308-8BAC-69069DA52A9C}" type="presOf" srcId="{0B0E3A04-459A-4F78-BC40-686589284366}" destId="{1B34D868-A36D-461D-9C04-5D3A5322A972}" srcOrd="1" destOrd="0" presId="urn:microsoft.com/office/officeart/2008/layout/HorizontalMultiLevelHierarchy"/>
    <dgm:cxn modelId="{BEF71694-5821-4F23-902D-03E9862CB1A8}" type="presOf" srcId="{49C1226E-084E-4D2C-A429-53B94B7F3E63}" destId="{3084823A-67F6-4263-BFBB-60A8CC358B86}" srcOrd="0" destOrd="0" presId="urn:microsoft.com/office/officeart/2008/layout/HorizontalMultiLevelHierarchy"/>
    <dgm:cxn modelId="{691EE7B7-4B36-4354-8462-B5A7864AD77C}" type="presOf" srcId="{2B070F6E-DF1A-4036-955A-A879D943B4EF}" destId="{96DC4BFA-2CA7-4875-832B-961953C0D99A}" srcOrd="0" destOrd="0" presId="urn:microsoft.com/office/officeart/2008/layout/HorizontalMultiLevelHierarchy"/>
    <dgm:cxn modelId="{840487BC-CDC7-416C-93EE-3326C4A74778}" type="presOf" srcId="{DE94A821-D26E-451D-940B-E96AEA7EDE49}" destId="{522037C4-F3F1-4E9E-93FB-C961F20012C3}" srcOrd="0" destOrd="0" presId="urn:microsoft.com/office/officeart/2008/layout/HorizontalMultiLevelHierarchy"/>
    <dgm:cxn modelId="{3FD1F4C0-CDA3-42C1-AB71-C8E406604199}" srcId="{BEC1B57E-3130-461F-AA43-2C230A82E8E6}" destId="{EBBA0BFE-C76F-49C0-B241-B22E06E1283D}" srcOrd="0" destOrd="0" parTransId="{49C1226E-084E-4D2C-A429-53B94B7F3E63}" sibTransId="{78AF9802-AC09-4F13-A5F0-024F3D027817}"/>
    <dgm:cxn modelId="{600E6CC9-1282-492B-9DA5-3C4182B09492}" type="presOf" srcId="{0B0E3A04-459A-4F78-BC40-686589284366}" destId="{890D9058-B35F-4BC5-80E0-F92676E1B13E}" srcOrd="0" destOrd="0" presId="urn:microsoft.com/office/officeart/2008/layout/HorizontalMultiLevelHierarchy"/>
    <dgm:cxn modelId="{09D9F5E5-2B29-405D-98E3-51FDD8CDF9E4}" type="presOf" srcId="{92BFD6FD-A8E1-4E65-BD36-4B2536146AA9}" destId="{927FAFF3-E96A-49EB-ABE7-9A3E2CAC0EA0}" srcOrd="0" destOrd="0" presId="urn:microsoft.com/office/officeart/2008/layout/HorizontalMultiLevelHierarchy"/>
    <dgm:cxn modelId="{3857C2E7-146B-492B-BA76-BBED6DC492BF}" srcId="{BEC1B57E-3130-461F-AA43-2C230A82E8E6}" destId="{5819408D-F058-4468-8D16-9666C48BADA1}" srcOrd="2" destOrd="0" parTransId="{2B070F6E-DF1A-4036-955A-A879D943B4EF}" sibTransId="{BE9F9D4A-055B-4799-BA22-774609ACFD82}"/>
    <dgm:cxn modelId="{3A6DD5F3-B1CF-4D83-AD77-0EE608B812D1}" type="presOf" srcId="{2B070F6E-DF1A-4036-955A-A879D943B4EF}" destId="{658B0739-7AA4-439F-9BEE-2ECD4F560AD4}" srcOrd="1" destOrd="0" presId="urn:microsoft.com/office/officeart/2008/layout/HorizontalMultiLevelHierarchy"/>
    <dgm:cxn modelId="{1FCAB1F5-4785-40B5-9E33-3D35208F736B}" type="presOf" srcId="{EBBA0BFE-C76F-49C0-B241-B22E06E1283D}" destId="{22A4D3D3-E630-4483-BB7C-37662123D16F}" srcOrd="0" destOrd="0" presId="urn:microsoft.com/office/officeart/2008/layout/HorizontalMultiLevelHierarchy"/>
    <dgm:cxn modelId="{C26BBAFF-5067-4907-906E-8CC13AD5247C}" srcId="{92BFD6FD-A8E1-4E65-BD36-4B2536146AA9}" destId="{BEC1B57E-3130-461F-AA43-2C230A82E8E6}" srcOrd="0" destOrd="0" parTransId="{8576EC09-E117-4739-8C13-A0181DA4542C}" sibTransId="{23EAAAD2-1DF5-4B62-9804-0F84203F8D45}"/>
    <dgm:cxn modelId="{B84ADA01-76EF-4055-B6EB-4600AB77E82C}" type="presParOf" srcId="{927FAFF3-E96A-49EB-ABE7-9A3E2CAC0EA0}" destId="{E202EEAF-B862-4963-A2D2-A3404E905BFF}" srcOrd="0" destOrd="0" presId="urn:microsoft.com/office/officeart/2008/layout/HorizontalMultiLevelHierarchy"/>
    <dgm:cxn modelId="{886E63A0-1F75-4550-8EEF-5A99D79A04B8}" type="presParOf" srcId="{E202EEAF-B862-4963-A2D2-A3404E905BFF}" destId="{823BBD2E-2A03-402C-95E7-ED96F50EC2BC}" srcOrd="0" destOrd="0" presId="urn:microsoft.com/office/officeart/2008/layout/HorizontalMultiLevelHierarchy"/>
    <dgm:cxn modelId="{F8BA2523-AE4F-4F3F-B88D-0E311DED7897}" type="presParOf" srcId="{E202EEAF-B862-4963-A2D2-A3404E905BFF}" destId="{E9E60ECC-D9D9-4419-83C0-2BAB85B802F0}" srcOrd="1" destOrd="0" presId="urn:microsoft.com/office/officeart/2008/layout/HorizontalMultiLevelHierarchy"/>
    <dgm:cxn modelId="{0F4D1FA4-F808-433B-BEC4-B95B74EC3C09}" type="presParOf" srcId="{E9E60ECC-D9D9-4419-83C0-2BAB85B802F0}" destId="{3084823A-67F6-4263-BFBB-60A8CC358B86}" srcOrd="0" destOrd="0" presId="urn:microsoft.com/office/officeart/2008/layout/HorizontalMultiLevelHierarchy"/>
    <dgm:cxn modelId="{8936C65C-16B6-4A4A-BCE2-0018E9FA42F6}" type="presParOf" srcId="{3084823A-67F6-4263-BFBB-60A8CC358B86}" destId="{8403E250-3BC5-478B-88F6-E4CCB0EA7D81}" srcOrd="0" destOrd="0" presId="urn:microsoft.com/office/officeart/2008/layout/HorizontalMultiLevelHierarchy"/>
    <dgm:cxn modelId="{DAED4742-0370-45DD-9A75-7E83A507D713}" type="presParOf" srcId="{E9E60ECC-D9D9-4419-83C0-2BAB85B802F0}" destId="{5F79575C-7866-4B02-8B95-44CC73BB6C26}" srcOrd="1" destOrd="0" presId="urn:microsoft.com/office/officeart/2008/layout/HorizontalMultiLevelHierarchy"/>
    <dgm:cxn modelId="{2949785A-419F-4767-A235-C539DC1404E9}" type="presParOf" srcId="{5F79575C-7866-4B02-8B95-44CC73BB6C26}" destId="{22A4D3D3-E630-4483-BB7C-37662123D16F}" srcOrd="0" destOrd="0" presId="urn:microsoft.com/office/officeart/2008/layout/HorizontalMultiLevelHierarchy"/>
    <dgm:cxn modelId="{504AFBDF-3124-4464-B510-E2A12CE6B8E3}" type="presParOf" srcId="{5F79575C-7866-4B02-8B95-44CC73BB6C26}" destId="{542D79D1-133A-4053-A7BB-E9CEDBC85F54}" srcOrd="1" destOrd="0" presId="urn:microsoft.com/office/officeart/2008/layout/HorizontalMultiLevelHierarchy"/>
    <dgm:cxn modelId="{85037A3C-FF75-485A-B36B-1EABC58FE8C3}" type="presParOf" srcId="{E9E60ECC-D9D9-4419-83C0-2BAB85B802F0}" destId="{890D9058-B35F-4BC5-80E0-F92676E1B13E}" srcOrd="2" destOrd="0" presId="urn:microsoft.com/office/officeart/2008/layout/HorizontalMultiLevelHierarchy"/>
    <dgm:cxn modelId="{353F052E-89EA-4D31-BF90-6FE6F776A811}" type="presParOf" srcId="{890D9058-B35F-4BC5-80E0-F92676E1B13E}" destId="{1B34D868-A36D-461D-9C04-5D3A5322A972}" srcOrd="0" destOrd="0" presId="urn:microsoft.com/office/officeart/2008/layout/HorizontalMultiLevelHierarchy"/>
    <dgm:cxn modelId="{8CA7329E-6ACF-4471-8604-34C6E01542C4}" type="presParOf" srcId="{E9E60ECC-D9D9-4419-83C0-2BAB85B802F0}" destId="{DB14E3F9-4128-47BB-A4C3-B5301F6954B2}" srcOrd="3" destOrd="0" presId="urn:microsoft.com/office/officeart/2008/layout/HorizontalMultiLevelHierarchy"/>
    <dgm:cxn modelId="{CC2E0D24-C72E-462B-84A0-61B94A40031F}" type="presParOf" srcId="{DB14E3F9-4128-47BB-A4C3-B5301F6954B2}" destId="{522037C4-F3F1-4E9E-93FB-C961F20012C3}" srcOrd="0" destOrd="0" presId="urn:microsoft.com/office/officeart/2008/layout/HorizontalMultiLevelHierarchy"/>
    <dgm:cxn modelId="{0F401A9D-8872-4EFF-8770-B631E8DFD291}" type="presParOf" srcId="{DB14E3F9-4128-47BB-A4C3-B5301F6954B2}" destId="{A8F09EED-ABB0-4AC7-B54D-F39270FBD471}" srcOrd="1" destOrd="0" presId="urn:microsoft.com/office/officeart/2008/layout/HorizontalMultiLevelHierarchy"/>
    <dgm:cxn modelId="{272DC30E-40B8-487A-AD78-419E4FAAFDA3}" type="presParOf" srcId="{E9E60ECC-D9D9-4419-83C0-2BAB85B802F0}" destId="{96DC4BFA-2CA7-4875-832B-961953C0D99A}" srcOrd="4" destOrd="0" presId="urn:microsoft.com/office/officeart/2008/layout/HorizontalMultiLevelHierarchy"/>
    <dgm:cxn modelId="{AE64ED20-17AB-4F58-A147-C9A4D7B2607A}" type="presParOf" srcId="{96DC4BFA-2CA7-4875-832B-961953C0D99A}" destId="{658B0739-7AA4-439F-9BEE-2ECD4F560AD4}" srcOrd="0" destOrd="0" presId="urn:microsoft.com/office/officeart/2008/layout/HorizontalMultiLevelHierarchy"/>
    <dgm:cxn modelId="{D47AF48A-EF80-4F9A-83FB-9F2022871C05}" type="presParOf" srcId="{E9E60ECC-D9D9-4419-83C0-2BAB85B802F0}" destId="{95EE7CA7-E409-4CF1-AE99-E35B54B2B2FD}" srcOrd="5" destOrd="0" presId="urn:microsoft.com/office/officeart/2008/layout/HorizontalMultiLevelHierarchy"/>
    <dgm:cxn modelId="{729D444F-FBB0-4E44-B75F-5673070DA2C5}" type="presParOf" srcId="{95EE7CA7-E409-4CF1-AE99-E35B54B2B2FD}" destId="{DA853712-54FD-4C30-A847-83628E6359DA}" srcOrd="0" destOrd="0" presId="urn:microsoft.com/office/officeart/2008/layout/HorizontalMultiLevelHierarchy"/>
    <dgm:cxn modelId="{C850E777-40DD-4880-AB82-EBF55E2B047D}" type="presParOf" srcId="{95EE7CA7-E409-4CF1-AE99-E35B54B2B2FD}" destId="{39F1128F-BB16-4DE4-9459-B31ED4BE4CF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28691-CF0B-4023-A77A-091AC6FFC7FB}">
      <dsp:nvSpPr>
        <dsp:cNvPr id="0" name=""/>
        <dsp:cNvSpPr/>
      </dsp:nvSpPr>
      <dsp:spPr>
        <a:xfrm rot="18000000">
          <a:off x="42341" y="3384189"/>
          <a:ext cx="1659452" cy="1078644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25400" rIns="762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Counseling PLOs</a:t>
          </a:r>
        </a:p>
      </dsp:txBody>
      <dsp:txXfrm>
        <a:off x="117796" y="3423680"/>
        <a:ext cx="1554142" cy="1025989"/>
      </dsp:txXfrm>
    </dsp:sp>
    <dsp:sp modelId="{206CEC86-B699-4B9A-B8E4-20DC30ACA841}">
      <dsp:nvSpPr>
        <dsp:cNvPr id="0" name=""/>
        <dsp:cNvSpPr/>
      </dsp:nvSpPr>
      <dsp:spPr>
        <a:xfrm rot="19440000">
          <a:off x="1374972" y="1890002"/>
          <a:ext cx="1659452" cy="1078644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25400" rIns="762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Financial Aid PLOs</a:t>
          </a:r>
        </a:p>
      </dsp:txBody>
      <dsp:txXfrm>
        <a:off x="1443102" y="1937629"/>
        <a:ext cx="1554142" cy="1025989"/>
      </dsp:txXfrm>
    </dsp:sp>
    <dsp:sp modelId="{435B62C4-1FAE-4607-949E-18F6624580AA}">
      <dsp:nvSpPr>
        <dsp:cNvPr id="0" name=""/>
        <dsp:cNvSpPr/>
      </dsp:nvSpPr>
      <dsp:spPr>
        <a:xfrm rot="20880000">
          <a:off x="3248047" y="1056055"/>
          <a:ext cx="1659452" cy="1078644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25400" rIns="762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Tutoring  PLOs</a:t>
          </a:r>
        </a:p>
      </dsp:txBody>
      <dsp:txXfrm>
        <a:off x="3306176" y="1108135"/>
        <a:ext cx="1554142" cy="1025989"/>
      </dsp:txXfrm>
    </dsp:sp>
    <dsp:sp modelId="{79A275EB-E353-4AA4-A697-9380C234087E}">
      <dsp:nvSpPr>
        <dsp:cNvPr id="0" name=""/>
        <dsp:cNvSpPr/>
      </dsp:nvSpPr>
      <dsp:spPr>
        <a:xfrm rot="720000">
          <a:off x="5298382" y="1056055"/>
          <a:ext cx="1659452" cy="1078644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25400" rIns="762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Student Development PLOs</a:t>
          </a:r>
        </a:p>
      </dsp:txBody>
      <dsp:txXfrm>
        <a:off x="5345563" y="1108135"/>
        <a:ext cx="1554142" cy="1025989"/>
      </dsp:txXfrm>
    </dsp:sp>
    <dsp:sp modelId="{722BA156-B610-4209-A895-DB52C3A1F4E2}">
      <dsp:nvSpPr>
        <dsp:cNvPr id="0" name=""/>
        <dsp:cNvSpPr/>
      </dsp:nvSpPr>
      <dsp:spPr>
        <a:xfrm rot="2160000">
          <a:off x="7171457" y="1890002"/>
          <a:ext cx="1659452" cy="1078644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25400" rIns="762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Library PLOs</a:t>
          </a:r>
        </a:p>
      </dsp:txBody>
      <dsp:txXfrm>
        <a:off x="7208637" y="1937629"/>
        <a:ext cx="1554142" cy="1025989"/>
      </dsp:txXfrm>
    </dsp:sp>
    <dsp:sp modelId="{C76776AF-34A5-4E0C-B527-B5727D1F85A6}">
      <dsp:nvSpPr>
        <dsp:cNvPr id="0" name=""/>
        <dsp:cNvSpPr/>
      </dsp:nvSpPr>
      <dsp:spPr>
        <a:xfrm rot="3600000">
          <a:off x="8543400" y="3413698"/>
          <a:ext cx="1659452" cy="1078644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25400" rIns="762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Health Services PLOs</a:t>
          </a:r>
        </a:p>
      </dsp:txBody>
      <dsp:txXfrm>
        <a:off x="8573255" y="3453189"/>
        <a:ext cx="1554142" cy="10259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3EC5B-866A-4616-AA91-9DAA32AA5C25}">
      <dsp:nvSpPr>
        <dsp:cNvPr id="0" name=""/>
        <dsp:cNvSpPr/>
      </dsp:nvSpPr>
      <dsp:spPr>
        <a:xfrm>
          <a:off x="3193571" y="1794238"/>
          <a:ext cx="208880" cy="915094"/>
        </a:xfrm>
        <a:custGeom>
          <a:avLst/>
          <a:gdLst/>
          <a:ahLst/>
          <a:cxnLst/>
          <a:rect l="0" t="0" r="0" b="0"/>
          <a:pathLst>
            <a:path>
              <a:moveTo>
                <a:pt x="208880" y="0"/>
              </a:moveTo>
              <a:lnTo>
                <a:pt x="208880" y="915094"/>
              </a:lnTo>
              <a:lnTo>
                <a:pt x="0" y="9150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F136BA-D061-46A4-BDE0-CB2E4808C12C}">
      <dsp:nvSpPr>
        <dsp:cNvPr id="0" name=""/>
        <dsp:cNvSpPr/>
      </dsp:nvSpPr>
      <dsp:spPr>
        <a:xfrm>
          <a:off x="3402451" y="1794238"/>
          <a:ext cx="2318193" cy="1817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8606"/>
              </a:lnTo>
              <a:lnTo>
                <a:pt x="2318193" y="1608606"/>
              </a:lnTo>
              <a:lnTo>
                <a:pt x="2318193" y="18174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B1BB0A-22A9-4A7E-BC4F-D23845E201DC}">
      <dsp:nvSpPr>
        <dsp:cNvPr id="0" name=""/>
        <dsp:cNvSpPr/>
      </dsp:nvSpPr>
      <dsp:spPr>
        <a:xfrm>
          <a:off x="3356731" y="1794238"/>
          <a:ext cx="91440" cy="18301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301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B15985-AA77-4E28-8EA1-779A74AA77C3}">
      <dsp:nvSpPr>
        <dsp:cNvPr id="0" name=""/>
        <dsp:cNvSpPr/>
      </dsp:nvSpPr>
      <dsp:spPr>
        <a:xfrm>
          <a:off x="3402451" y="1794238"/>
          <a:ext cx="1207785" cy="394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002"/>
              </a:lnTo>
              <a:lnTo>
                <a:pt x="1207785" y="186002"/>
              </a:lnTo>
              <a:lnTo>
                <a:pt x="1207785" y="3948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7FEE79-3E8F-45BC-8FEF-CF0D2534E0E6}">
      <dsp:nvSpPr>
        <dsp:cNvPr id="0" name=""/>
        <dsp:cNvSpPr/>
      </dsp:nvSpPr>
      <dsp:spPr>
        <a:xfrm>
          <a:off x="1084685" y="799570"/>
          <a:ext cx="4635530" cy="9946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 Curricular Program</a:t>
          </a:r>
        </a:p>
      </dsp:txBody>
      <dsp:txXfrm>
        <a:off x="1084685" y="799570"/>
        <a:ext cx="4635530" cy="994667"/>
      </dsp:txXfrm>
    </dsp:sp>
    <dsp:sp modelId="{3968E851-A2B1-4995-8798-CDCD16116BE9}">
      <dsp:nvSpPr>
        <dsp:cNvPr id="0" name=""/>
        <dsp:cNvSpPr/>
      </dsp:nvSpPr>
      <dsp:spPr>
        <a:xfrm>
          <a:off x="3615568" y="2189122"/>
          <a:ext cx="1989335" cy="994667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Facilities to Support Learning in the Program</a:t>
          </a:r>
        </a:p>
      </dsp:txBody>
      <dsp:txXfrm>
        <a:off x="3615568" y="2189122"/>
        <a:ext cx="1989335" cy="994667"/>
      </dsp:txXfrm>
    </dsp:sp>
    <dsp:sp modelId="{41605B8E-FEA5-453B-BCA5-F59091E81510}">
      <dsp:nvSpPr>
        <dsp:cNvPr id="0" name=""/>
        <dsp:cNvSpPr/>
      </dsp:nvSpPr>
      <dsp:spPr>
        <a:xfrm>
          <a:off x="2407783" y="3624428"/>
          <a:ext cx="1989335" cy="9946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Majors Courses</a:t>
          </a:r>
        </a:p>
      </dsp:txBody>
      <dsp:txXfrm>
        <a:off x="2407783" y="3624428"/>
        <a:ext cx="1989335" cy="994667"/>
      </dsp:txXfrm>
    </dsp:sp>
    <dsp:sp modelId="{74C3FC92-FFB2-4474-A818-6B14C53B3F4B}">
      <dsp:nvSpPr>
        <dsp:cNvPr id="0" name=""/>
        <dsp:cNvSpPr/>
      </dsp:nvSpPr>
      <dsp:spPr>
        <a:xfrm>
          <a:off x="4725976" y="3611726"/>
          <a:ext cx="1989335" cy="9946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Other</a:t>
          </a:r>
        </a:p>
      </dsp:txBody>
      <dsp:txXfrm>
        <a:off x="4725976" y="3611726"/>
        <a:ext cx="1989335" cy="994667"/>
      </dsp:txXfrm>
    </dsp:sp>
    <dsp:sp modelId="{4C3E2067-079C-4D91-A9BD-03995E8BDA0C}">
      <dsp:nvSpPr>
        <dsp:cNvPr id="0" name=""/>
        <dsp:cNvSpPr/>
      </dsp:nvSpPr>
      <dsp:spPr>
        <a:xfrm>
          <a:off x="1204235" y="2211999"/>
          <a:ext cx="1989335" cy="994667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Out-of-Class Support and Resources</a:t>
          </a:r>
        </a:p>
      </dsp:txBody>
      <dsp:txXfrm>
        <a:off x="1204235" y="2211999"/>
        <a:ext cx="1989335" cy="994667"/>
      </dsp:txXfrm>
    </dsp:sp>
    <dsp:sp modelId="{809C30F4-95E6-4FA0-87C7-79F143FC02B7}">
      <dsp:nvSpPr>
        <dsp:cNvPr id="0" name=""/>
        <dsp:cNvSpPr/>
      </dsp:nvSpPr>
      <dsp:spPr>
        <a:xfrm>
          <a:off x="80071" y="3593573"/>
          <a:ext cx="1989335" cy="9946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GE Courses</a:t>
          </a:r>
        </a:p>
      </dsp:txBody>
      <dsp:txXfrm>
        <a:off x="80071" y="3593573"/>
        <a:ext cx="1989335" cy="9946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3EC5B-866A-4616-AA91-9DAA32AA5C25}">
      <dsp:nvSpPr>
        <dsp:cNvPr id="0" name=""/>
        <dsp:cNvSpPr/>
      </dsp:nvSpPr>
      <dsp:spPr>
        <a:xfrm>
          <a:off x="2286511" y="1002168"/>
          <a:ext cx="149552" cy="655183"/>
        </a:xfrm>
        <a:custGeom>
          <a:avLst/>
          <a:gdLst/>
          <a:ahLst/>
          <a:cxnLst/>
          <a:rect l="0" t="0" r="0" b="0"/>
          <a:pathLst>
            <a:path>
              <a:moveTo>
                <a:pt x="149552" y="0"/>
              </a:moveTo>
              <a:lnTo>
                <a:pt x="149552" y="655183"/>
              </a:lnTo>
              <a:lnTo>
                <a:pt x="0" y="6551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F136BA-D061-46A4-BDE0-CB2E4808C12C}">
      <dsp:nvSpPr>
        <dsp:cNvPr id="0" name=""/>
        <dsp:cNvSpPr/>
      </dsp:nvSpPr>
      <dsp:spPr>
        <a:xfrm>
          <a:off x="2436064" y="1002168"/>
          <a:ext cx="1659764" cy="1301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1719"/>
              </a:lnTo>
              <a:lnTo>
                <a:pt x="1659764" y="1151719"/>
              </a:lnTo>
              <a:lnTo>
                <a:pt x="1659764" y="13012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B1BB0A-22A9-4A7E-BC4F-D23845E201DC}">
      <dsp:nvSpPr>
        <dsp:cNvPr id="0" name=""/>
        <dsp:cNvSpPr/>
      </dsp:nvSpPr>
      <dsp:spPr>
        <a:xfrm>
          <a:off x="2390344" y="1002168"/>
          <a:ext cx="91440" cy="13103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03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B15985-AA77-4E28-8EA1-779A74AA77C3}">
      <dsp:nvSpPr>
        <dsp:cNvPr id="0" name=""/>
        <dsp:cNvSpPr/>
      </dsp:nvSpPr>
      <dsp:spPr>
        <a:xfrm>
          <a:off x="2436064" y="1002168"/>
          <a:ext cx="864742" cy="282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173"/>
              </a:lnTo>
              <a:lnTo>
                <a:pt x="864742" y="133173"/>
              </a:lnTo>
              <a:lnTo>
                <a:pt x="864742" y="2827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7FEE79-3E8F-45BC-8FEF-CF0D2534E0E6}">
      <dsp:nvSpPr>
        <dsp:cNvPr id="0" name=""/>
        <dsp:cNvSpPr/>
      </dsp:nvSpPr>
      <dsp:spPr>
        <a:xfrm>
          <a:off x="776606" y="290013"/>
          <a:ext cx="3318916" cy="7121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Curricular Program</a:t>
          </a:r>
        </a:p>
      </dsp:txBody>
      <dsp:txXfrm>
        <a:off x="776606" y="290013"/>
        <a:ext cx="3318916" cy="712155"/>
      </dsp:txXfrm>
    </dsp:sp>
    <dsp:sp modelId="{3968E851-A2B1-4995-8798-CDCD16116BE9}">
      <dsp:nvSpPr>
        <dsp:cNvPr id="0" name=""/>
        <dsp:cNvSpPr/>
      </dsp:nvSpPr>
      <dsp:spPr>
        <a:xfrm>
          <a:off x="2588650" y="1284894"/>
          <a:ext cx="1424311" cy="712155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Facilities to Support Learning in the Program</a:t>
          </a:r>
        </a:p>
      </dsp:txBody>
      <dsp:txXfrm>
        <a:off x="2588650" y="1284894"/>
        <a:ext cx="1424311" cy="712155"/>
      </dsp:txXfrm>
    </dsp:sp>
    <dsp:sp modelId="{41605B8E-FEA5-453B-BCA5-F59091E81510}">
      <dsp:nvSpPr>
        <dsp:cNvPr id="0" name=""/>
        <dsp:cNvSpPr/>
      </dsp:nvSpPr>
      <dsp:spPr>
        <a:xfrm>
          <a:off x="1723908" y="2312535"/>
          <a:ext cx="1424311" cy="7121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Majors Courses</a:t>
          </a:r>
        </a:p>
      </dsp:txBody>
      <dsp:txXfrm>
        <a:off x="1723908" y="2312535"/>
        <a:ext cx="1424311" cy="712155"/>
      </dsp:txXfrm>
    </dsp:sp>
    <dsp:sp modelId="{74C3FC92-FFB2-4474-A818-6B14C53B3F4B}">
      <dsp:nvSpPr>
        <dsp:cNvPr id="0" name=""/>
        <dsp:cNvSpPr/>
      </dsp:nvSpPr>
      <dsp:spPr>
        <a:xfrm>
          <a:off x="3383672" y="2303441"/>
          <a:ext cx="1424311" cy="7121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Other</a:t>
          </a:r>
        </a:p>
      </dsp:txBody>
      <dsp:txXfrm>
        <a:off x="3383672" y="2303441"/>
        <a:ext cx="1424311" cy="712155"/>
      </dsp:txXfrm>
    </dsp:sp>
    <dsp:sp modelId="{4C3E2067-079C-4D91-A9BD-03995E8BDA0C}">
      <dsp:nvSpPr>
        <dsp:cNvPr id="0" name=""/>
        <dsp:cNvSpPr/>
      </dsp:nvSpPr>
      <dsp:spPr>
        <a:xfrm>
          <a:off x="862200" y="1301274"/>
          <a:ext cx="1424311" cy="712155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Out-of-Class Support and Resources</a:t>
          </a:r>
        </a:p>
      </dsp:txBody>
      <dsp:txXfrm>
        <a:off x="862200" y="1301274"/>
        <a:ext cx="1424311" cy="712155"/>
      </dsp:txXfrm>
    </dsp:sp>
    <dsp:sp modelId="{809C30F4-95E6-4FA0-87C7-79F143FC02B7}">
      <dsp:nvSpPr>
        <dsp:cNvPr id="0" name=""/>
        <dsp:cNvSpPr/>
      </dsp:nvSpPr>
      <dsp:spPr>
        <a:xfrm>
          <a:off x="57328" y="2290444"/>
          <a:ext cx="1424311" cy="7121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GE Courses</a:t>
          </a:r>
        </a:p>
      </dsp:txBody>
      <dsp:txXfrm>
        <a:off x="57328" y="2290444"/>
        <a:ext cx="1424311" cy="7121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DC4BFA-2CA7-4875-832B-961953C0D99A}">
      <dsp:nvSpPr>
        <dsp:cNvPr id="0" name=""/>
        <dsp:cNvSpPr/>
      </dsp:nvSpPr>
      <dsp:spPr>
        <a:xfrm>
          <a:off x="2308366" y="830156"/>
          <a:ext cx="191700" cy="439759"/>
        </a:xfrm>
        <a:custGeom>
          <a:avLst/>
          <a:gdLst/>
          <a:ahLst/>
          <a:cxnLst/>
          <a:rect l="0" t="0" r="0" b="0"/>
          <a:pathLst>
            <a:path>
              <a:moveTo>
                <a:pt x="191700" y="0"/>
              </a:moveTo>
              <a:lnTo>
                <a:pt x="95850" y="0"/>
              </a:lnTo>
              <a:lnTo>
                <a:pt x="95850" y="439759"/>
              </a:lnTo>
              <a:lnTo>
                <a:pt x="0" y="4397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92223" y="1038043"/>
        <a:ext cx="23986" cy="23986"/>
      </dsp:txXfrm>
    </dsp:sp>
    <dsp:sp modelId="{890D9058-B35F-4BC5-80E0-F92676E1B13E}">
      <dsp:nvSpPr>
        <dsp:cNvPr id="0" name=""/>
        <dsp:cNvSpPr/>
      </dsp:nvSpPr>
      <dsp:spPr>
        <a:xfrm>
          <a:off x="2308366" y="784436"/>
          <a:ext cx="191700" cy="91440"/>
        </a:xfrm>
        <a:custGeom>
          <a:avLst/>
          <a:gdLst/>
          <a:ahLst/>
          <a:cxnLst/>
          <a:rect l="0" t="0" r="0" b="0"/>
          <a:pathLst>
            <a:path>
              <a:moveTo>
                <a:pt x="191700" y="45720"/>
              </a:moveTo>
              <a:lnTo>
                <a:pt x="95850" y="45720"/>
              </a:lnTo>
              <a:lnTo>
                <a:pt x="95850" y="98777"/>
              </a:lnTo>
              <a:lnTo>
                <a:pt x="0" y="987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99244" y="825183"/>
        <a:ext cx="9945" cy="9945"/>
      </dsp:txXfrm>
    </dsp:sp>
    <dsp:sp modelId="{3084823A-67F6-4263-BFBB-60A8CC358B86}">
      <dsp:nvSpPr>
        <dsp:cNvPr id="0" name=""/>
        <dsp:cNvSpPr/>
      </dsp:nvSpPr>
      <dsp:spPr>
        <a:xfrm>
          <a:off x="2308366" y="395276"/>
          <a:ext cx="191700" cy="434879"/>
        </a:xfrm>
        <a:custGeom>
          <a:avLst/>
          <a:gdLst/>
          <a:ahLst/>
          <a:cxnLst/>
          <a:rect l="0" t="0" r="0" b="0"/>
          <a:pathLst>
            <a:path>
              <a:moveTo>
                <a:pt x="191700" y="434879"/>
              </a:moveTo>
              <a:lnTo>
                <a:pt x="95850" y="434879"/>
              </a:lnTo>
              <a:lnTo>
                <a:pt x="95850" y="0"/>
              </a:lnTo>
              <a:lnTo>
                <a:pt x="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92335" y="600835"/>
        <a:ext cx="23762" cy="23762"/>
      </dsp:txXfrm>
    </dsp:sp>
    <dsp:sp modelId="{823BBD2E-2A03-402C-95E7-ED96F50EC2BC}">
      <dsp:nvSpPr>
        <dsp:cNvPr id="0" name=""/>
        <dsp:cNvSpPr/>
      </dsp:nvSpPr>
      <dsp:spPr>
        <a:xfrm rot="5400000">
          <a:off x="1827640" y="672426"/>
          <a:ext cx="1660313" cy="315459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Exit Skills</a:t>
          </a:r>
        </a:p>
      </dsp:txBody>
      <dsp:txXfrm>
        <a:off x="1827640" y="672426"/>
        <a:ext cx="1660313" cy="315459"/>
      </dsp:txXfrm>
    </dsp:sp>
    <dsp:sp modelId="{22A4D3D3-E630-4483-BB7C-37662123D16F}">
      <dsp:nvSpPr>
        <dsp:cNvPr id="0" name=""/>
        <dsp:cNvSpPr/>
      </dsp:nvSpPr>
      <dsp:spPr>
        <a:xfrm>
          <a:off x="1227428" y="192111"/>
          <a:ext cx="1080937" cy="406330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Learning  Target</a:t>
          </a:r>
        </a:p>
      </dsp:txBody>
      <dsp:txXfrm>
        <a:off x="1227428" y="192111"/>
        <a:ext cx="1080937" cy="406330"/>
      </dsp:txXfrm>
    </dsp:sp>
    <dsp:sp modelId="{522037C4-F3F1-4E9E-93FB-C961F20012C3}">
      <dsp:nvSpPr>
        <dsp:cNvPr id="0" name=""/>
        <dsp:cNvSpPr/>
      </dsp:nvSpPr>
      <dsp:spPr>
        <a:xfrm>
          <a:off x="1273659" y="725483"/>
          <a:ext cx="1034707" cy="315459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Learning Target</a:t>
          </a:r>
        </a:p>
      </dsp:txBody>
      <dsp:txXfrm>
        <a:off x="1273659" y="725483"/>
        <a:ext cx="1034707" cy="315459"/>
      </dsp:txXfrm>
    </dsp:sp>
    <dsp:sp modelId="{DA853712-54FD-4C30-A847-83628E6359DA}">
      <dsp:nvSpPr>
        <dsp:cNvPr id="0" name=""/>
        <dsp:cNvSpPr/>
      </dsp:nvSpPr>
      <dsp:spPr>
        <a:xfrm>
          <a:off x="1273659" y="1112186"/>
          <a:ext cx="1034707" cy="315459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Learning Target</a:t>
          </a:r>
        </a:p>
      </dsp:txBody>
      <dsp:txXfrm>
        <a:off x="1273659" y="1112186"/>
        <a:ext cx="1034707" cy="3154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DC4BFA-2CA7-4875-832B-961953C0D99A}">
      <dsp:nvSpPr>
        <dsp:cNvPr id="0" name=""/>
        <dsp:cNvSpPr/>
      </dsp:nvSpPr>
      <dsp:spPr>
        <a:xfrm>
          <a:off x="2285251" y="830156"/>
          <a:ext cx="191700" cy="394324"/>
        </a:xfrm>
        <a:custGeom>
          <a:avLst/>
          <a:gdLst/>
          <a:ahLst/>
          <a:cxnLst/>
          <a:rect l="0" t="0" r="0" b="0"/>
          <a:pathLst>
            <a:path>
              <a:moveTo>
                <a:pt x="191700" y="0"/>
              </a:moveTo>
              <a:lnTo>
                <a:pt x="95850" y="0"/>
              </a:lnTo>
              <a:lnTo>
                <a:pt x="95850" y="394324"/>
              </a:lnTo>
              <a:lnTo>
                <a:pt x="0" y="3943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70140" y="1016357"/>
        <a:ext cx="21922" cy="21922"/>
      </dsp:txXfrm>
    </dsp:sp>
    <dsp:sp modelId="{890D9058-B35F-4BC5-80E0-F92676E1B13E}">
      <dsp:nvSpPr>
        <dsp:cNvPr id="0" name=""/>
        <dsp:cNvSpPr/>
      </dsp:nvSpPr>
      <dsp:spPr>
        <a:xfrm>
          <a:off x="2285251" y="784436"/>
          <a:ext cx="191700" cy="91440"/>
        </a:xfrm>
        <a:custGeom>
          <a:avLst/>
          <a:gdLst/>
          <a:ahLst/>
          <a:cxnLst/>
          <a:rect l="0" t="0" r="0" b="0"/>
          <a:pathLst>
            <a:path>
              <a:moveTo>
                <a:pt x="191700" y="45720"/>
              </a:moveTo>
              <a:lnTo>
                <a:pt x="95850" y="45720"/>
              </a:lnTo>
              <a:lnTo>
                <a:pt x="95850" y="53341"/>
              </a:lnTo>
              <a:lnTo>
                <a:pt x="0" y="533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76305" y="825360"/>
        <a:ext cx="9592" cy="9592"/>
      </dsp:txXfrm>
    </dsp:sp>
    <dsp:sp modelId="{3084823A-67F6-4263-BFBB-60A8CC358B86}">
      <dsp:nvSpPr>
        <dsp:cNvPr id="0" name=""/>
        <dsp:cNvSpPr/>
      </dsp:nvSpPr>
      <dsp:spPr>
        <a:xfrm>
          <a:off x="2285251" y="395276"/>
          <a:ext cx="191700" cy="434879"/>
        </a:xfrm>
        <a:custGeom>
          <a:avLst/>
          <a:gdLst/>
          <a:ahLst/>
          <a:cxnLst/>
          <a:rect l="0" t="0" r="0" b="0"/>
          <a:pathLst>
            <a:path>
              <a:moveTo>
                <a:pt x="191700" y="434879"/>
              </a:moveTo>
              <a:lnTo>
                <a:pt x="95850" y="434879"/>
              </a:lnTo>
              <a:lnTo>
                <a:pt x="95850" y="0"/>
              </a:lnTo>
              <a:lnTo>
                <a:pt x="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69219" y="600835"/>
        <a:ext cx="23762" cy="23762"/>
      </dsp:txXfrm>
    </dsp:sp>
    <dsp:sp modelId="{823BBD2E-2A03-402C-95E7-ED96F50EC2BC}">
      <dsp:nvSpPr>
        <dsp:cNvPr id="0" name=""/>
        <dsp:cNvSpPr/>
      </dsp:nvSpPr>
      <dsp:spPr>
        <a:xfrm rot="5400000">
          <a:off x="1804524" y="672426"/>
          <a:ext cx="1660313" cy="315459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Exit Skills</a:t>
          </a:r>
        </a:p>
      </dsp:txBody>
      <dsp:txXfrm>
        <a:off x="1804524" y="672426"/>
        <a:ext cx="1660313" cy="315459"/>
      </dsp:txXfrm>
    </dsp:sp>
    <dsp:sp modelId="{22A4D3D3-E630-4483-BB7C-37662123D16F}">
      <dsp:nvSpPr>
        <dsp:cNvPr id="0" name=""/>
        <dsp:cNvSpPr/>
      </dsp:nvSpPr>
      <dsp:spPr>
        <a:xfrm>
          <a:off x="1250544" y="237546"/>
          <a:ext cx="1034707" cy="315459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Learning Target</a:t>
          </a:r>
        </a:p>
      </dsp:txBody>
      <dsp:txXfrm>
        <a:off x="1250544" y="237546"/>
        <a:ext cx="1034707" cy="315459"/>
      </dsp:txXfrm>
    </dsp:sp>
    <dsp:sp modelId="{522037C4-F3F1-4E9E-93FB-C961F20012C3}">
      <dsp:nvSpPr>
        <dsp:cNvPr id="0" name=""/>
        <dsp:cNvSpPr/>
      </dsp:nvSpPr>
      <dsp:spPr>
        <a:xfrm>
          <a:off x="1250544" y="680048"/>
          <a:ext cx="1034707" cy="315459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Learning Target</a:t>
          </a:r>
        </a:p>
      </dsp:txBody>
      <dsp:txXfrm>
        <a:off x="1250544" y="680048"/>
        <a:ext cx="1034707" cy="315459"/>
      </dsp:txXfrm>
    </dsp:sp>
    <dsp:sp modelId="{DA853712-54FD-4C30-A847-83628E6359DA}">
      <dsp:nvSpPr>
        <dsp:cNvPr id="0" name=""/>
        <dsp:cNvSpPr/>
      </dsp:nvSpPr>
      <dsp:spPr>
        <a:xfrm>
          <a:off x="1250544" y="1066751"/>
          <a:ext cx="1034707" cy="315459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Learning Target</a:t>
          </a:r>
        </a:p>
      </dsp:txBody>
      <dsp:txXfrm>
        <a:off x="1250544" y="1066751"/>
        <a:ext cx="1034707" cy="3154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DC4BFA-2CA7-4875-832B-961953C0D99A}">
      <dsp:nvSpPr>
        <dsp:cNvPr id="0" name=""/>
        <dsp:cNvSpPr/>
      </dsp:nvSpPr>
      <dsp:spPr>
        <a:xfrm>
          <a:off x="2285251" y="830156"/>
          <a:ext cx="191700" cy="394324"/>
        </a:xfrm>
        <a:custGeom>
          <a:avLst/>
          <a:gdLst/>
          <a:ahLst/>
          <a:cxnLst/>
          <a:rect l="0" t="0" r="0" b="0"/>
          <a:pathLst>
            <a:path>
              <a:moveTo>
                <a:pt x="191700" y="0"/>
              </a:moveTo>
              <a:lnTo>
                <a:pt x="95850" y="0"/>
              </a:lnTo>
              <a:lnTo>
                <a:pt x="95850" y="394324"/>
              </a:lnTo>
              <a:lnTo>
                <a:pt x="0" y="3943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70140" y="1016357"/>
        <a:ext cx="21922" cy="21922"/>
      </dsp:txXfrm>
    </dsp:sp>
    <dsp:sp modelId="{890D9058-B35F-4BC5-80E0-F92676E1B13E}">
      <dsp:nvSpPr>
        <dsp:cNvPr id="0" name=""/>
        <dsp:cNvSpPr/>
      </dsp:nvSpPr>
      <dsp:spPr>
        <a:xfrm>
          <a:off x="2285251" y="784436"/>
          <a:ext cx="191700" cy="91440"/>
        </a:xfrm>
        <a:custGeom>
          <a:avLst/>
          <a:gdLst/>
          <a:ahLst/>
          <a:cxnLst/>
          <a:rect l="0" t="0" r="0" b="0"/>
          <a:pathLst>
            <a:path>
              <a:moveTo>
                <a:pt x="191700" y="45720"/>
              </a:moveTo>
              <a:lnTo>
                <a:pt x="95850" y="45720"/>
              </a:lnTo>
              <a:lnTo>
                <a:pt x="95850" y="53341"/>
              </a:lnTo>
              <a:lnTo>
                <a:pt x="0" y="533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76305" y="825360"/>
        <a:ext cx="9592" cy="9592"/>
      </dsp:txXfrm>
    </dsp:sp>
    <dsp:sp modelId="{3084823A-67F6-4263-BFBB-60A8CC358B86}">
      <dsp:nvSpPr>
        <dsp:cNvPr id="0" name=""/>
        <dsp:cNvSpPr/>
      </dsp:nvSpPr>
      <dsp:spPr>
        <a:xfrm>
          <a:off x="2285251" y="395276"/>
          <a:ext cx="191700" cy="434879"/>
        </a:xfrm>
        <a:custGeom>
          <a:avLst/>
          <a:gdLst/>
          <a:ahLst/>
          <a:cxnLst/>
          <a:rect l="0" t="0" r="0" b="0"/>
          <a:pathLst>
            <a:path>
              <a:moveTo>
                <a:pt x="191700" y="434879"/>
              </a:moveTo>
              <a:lnTo>
                <a:pt x="95850" y="434879"/>
              </a:lnTo>
              <a:lnTo>
                <a:pt x="95850" y="0"/>
              </a:lnTo>
              <a:lnTo>
                <a:pt x="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69219" y="600835"/>
        <a:ext cx="23762" cy="23762"/>
      </dsp:txXfrm>
    </dsp:sp>
    <dsp:sp modelId="{823BBD2E-2A03-402C-95E7-ED96F50EC2BC}">
      <dsp:nvSpPr>
        <dsp:cNvPr id="0" name=""/>
        <dsp:cNvSpPr/>
      </dsp:nvSpPr>
      <dsp:spPr>
        <a:xfrm rot="5400000">
          <a:off x="2005049" y="672426"/>
          <a:ext cx="1259264" cy="315459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Exit Skills</a:t>
          </a:r>
        </a:p>
      </dsp:txBody>
      <dsp:txXfrm>
        <a:off x="2005049" y="672426"/>
        <a:ext cx="1259264" cy="315459"/>
      </dsp:txXfrm>
    </dsp:sp>
    <dsp:sp modelId="{22A4D3D3-E630-4483-BB7C-37662123D16F}">
      <dsp:nvSpPr>
        <dsp:cNvPr id="0" name=""/>
        <dsp:cNvSpPr/>
      </dsp:nvSpPr>
      <dsp:spPr>
        <a:xfrm>
          <a:off x="1250544" y="237546"/>
          <a:ext cx="1034707" cy="315459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Learning Target</a:t>
          </a:r>
        </a:p>
      </dsp:txBody>
      <dsp:txXfrm>
        <a:off x="1250544" y="237546"/>
        <a:ext cx="1034707" cy="315459"/>
      </dsp:txXfrm>
    </dsp:sp>
    <dsp:sp modelId="{522037C4-F3F1-4E9E-93FB-C961F20012C3}">
      <dsp:nvSpPr>
        <dsp:cNvPr id="0" name=""/>
        <dsp:cNvSpPr/>
      </dsp:nvSpPr>
      <dsp:spPr>
        <a:xfrm>
          <a:off x="1250544" y="680048"/>
          <a:ext cx="1034707" cy="315459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Learning Target</a:t>
          </a:r>
        </a:p>
      </dsp:txBody>
      <dsp:txXfrm>
        <a:off x="1250544" y="680048"/>
        <a:ext cx="1034707" cy="315459"/>
      </dsp:txXfrm>
    </dsp:sp>
    <dsp:sp modelId="{DA853712-54FD-4C30-A847-83628E6359DA}">
      <dsp:nvSpPr>
        <dsp:cNvPr id="0" name=""/>
        <dsp:cNvSpPr/>
      </dsp:nvSpPr>
      <dsp:spPr>
        <a:xfrm>
          <a:off x="1250544" y="1066751"/>
          <a:ext cx="1034707" cy="315459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Learning Target</a:t>
          </a:r>
        </a:p>
      </dsp:txBody>
      <dsp:txXfrm>
        <a:off x="1250544" y="1066751"/>
        <a:ext cx="1034707" cy="3154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TabbedArc+Icon">
  <dgm:title val="Tabbed Arc"/>
  <dgm:desc val="Use to show a set of related items arcing over a common area.  Best with small amounts of text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2649-1237-47F0-B9CD-41C0AC79BA95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D3EE-D721-47E7-97C4-A43AFC2B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4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2649-1237-47F0-B9CD-41C0AC79BA95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D3EE-D721-47E7-97C4-A43AFC2B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0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2649-1237-47F0-B9CD-41C0AC79BA95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D3EE-D721-47E7-97C4-A43AFC2B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94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2649-1237-47F0-B9CD-41C0AC79BA95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D3EE-D721-47E7-97C4-A43AFC2B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79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99465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3C7E-255C-4E2D-88BE-A89086E8E807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2C1B-362C-4D99-B7BB-C190A5A48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533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3C7E-255C-4E2D-88BE-A89086E8E807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2C1B-362C-4D99-B7BB-C190A5A48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03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3C7E-255C-4E2D-88BE-A89086E8E807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2C1B-362C-4D99-B7BB-C190A5A48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31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3C7E-255C-4E2D-88BE-A89086E8E807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2C1B-362C-4D99-B7BB-C190A5A48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14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3C7E-255C-4E2D-88BE-A89086E8E807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2C1B-362C-4D99-B7BB-C190A5A48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53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3C7E-255C-4E2D-88BE-A89086E8E807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2C1B-362C-4D99-B7BB-C190A5A48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2649-1237-47F0-B9CD-41C0AC79BA95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D3EE-D721-47E7-97C4-A43AFC2B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081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ast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309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3C7E-255C-4E2D-88BE-A89086E8E807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2C1B-362C-4D99-B7BB-C190A5A48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13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3C7E-255C-4E2D-88BE-A89086E8E807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2C1B-362C-4D99-B7BB-C190A5A48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105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3C7E-255C-4E2D-88BE-A89086E8E807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2C1B-362C-4D99-B7BB-C190A5A48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9135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3C7E-255C-4E2D-88BE-A89086E8E807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2C1B-362C-4D99-B7BB-C190A5A48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183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147DED-69C7-4F00-B46A-D7E41A3E0A33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F59B9C-39F6-4498-BB2B-80269CF2C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370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147DED-69C7-4F00-B46A-D7E41A3E0A33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F59B9C-39F6-4498-BB2B-80269CF2C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609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147DED-69C7-4F00-B46A-D7E41A3E0A33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F59B9C-39F6-4498-BB2B-80269CF2C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054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147DED-69C7-4F00-B46A-D7E41A3E0A33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F59B9C-39F6-4498-BB2B-80269CF2C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877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147DED-69C7-4F00-B46A-D7E41A3E0A33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F59B9C-39F6-4498-BB2B-80269CF2C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25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2649-1237-47F0-B9CD-41C0AC79BA95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D3EE-D721-47E7-97C4-A43AFC2B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01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147DED-69C7-4F00-B46A-D7E41A3E0A33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F59B9C-39F6-4498-BB2B-80269CF2C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5026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147DED-69C7-4F00-B46A-D7E41A3E0A33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F59B9C-39F6-4498-BB2B-80269CF2C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95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147DED-69C7-4F00-B46A-D7E41A3E0A33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F59B9C-39F6-4498-BB2B-80269CF2C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658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147DED-69C7-4F00-B46A-D7E41A3E0A33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F59B9C-39F6-4498-BB2B-80269CF2C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01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147DED-69C7-4F00-B46A-D7E41A3E0A33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F59B9C-39F6-4498-BB2B-80269CF2C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011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147DED-69C7-4F00-B46A-D7E41A3E0A33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F59B9C-39F6-4498-BB2B-80269CF2C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2602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2CD6-1C56-4EE8-8BD4-A4457D82A8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69916-F756-4E95-82BA-63441CEC4F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4310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EDC38-A9B5-41AF-8BED-5A9ECBF16E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3501-F132-44A3-B766-7F5A0CAB51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8817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BDC1-089B-481F-AE1B-93D6296C61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7F5FD-9A62-4F52-9D5E-136CCDC50D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1096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EDCD9-76A3-49B8-85E6-4BC896230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9EB02-459C-488D-ADE0-38D0016344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648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2649-1237-47F0-B9CD-41C0AC79BA95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D3EE-D721-47E7-97C4-A43AFC2B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354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2AE7C-95B9-4BFA-8330-86AA3F6517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C7D-7BA7-4174-843A-D157EFEF13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398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2649-1237-47F0-B9CD-41C0AC79BA95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D3EE-D721-47E7-97C4-A43AFC2B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8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2649-1237-47F0-B9CD-41C0AC79BA95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D3EE-D721-47E7-97C4-A43AFC2B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070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6684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Lisa Marchand, Cosumnes River College, Sacramento, C A</a:t>
            </a:r>
          </a:p>
        </p:txBody>
      </p:sp>
    </p:spTree>
    <p:extLst>
      <p:ext uri="{BB962C8B-B14F-4D97-AF65-F5344CB8AC3E}">
        <p14:creationId xmlns:p14="http://schemas.microsoft.com/office/powerpoint/2010/main" val="1982710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2649-1237-47F0-B9CD-41C0AC79BA95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D3EE-D721-47E7-97C4-A43AFC2B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20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7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8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9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82649-1237-47F0-B9CD-41C0AC79BA95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CD3EE-D721-47E7-97C4-A43AFC2B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96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706" r:id="rId8"/>
    <p:sldLayoutId id="2147483668" r:id="rId9"/>
    <p:sldLayoutId id="2147483669" r:id="rId10"/>
    <p:sldLayoutId id="2147483670" r:id="rId11"/>
    <p:sldLayoutId id="2147483671" r:id="rId12"/>
    <p:sldLayoutId id="214748370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73C7E-255C-4E2D-88BE-A89086E8E807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82C1B-362C-4D99-B7BB-C190A5A48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82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022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82CD6-1C56-4EE8-8BD4-A4457D82A8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69916-F756-4E95-82BA-63441CEC4F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498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EDC38-A9B5-41AF-8BED-5A9ECBF16E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B3501-F132-44A3-B766-7F5A0CAB51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238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9BDC1-089B-481F-AE1B-93D6296C61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7F5FD-9A62-4F52-9D5E-136CCDC50D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60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EDCD9-76A3-49B8-85E6-4BC896230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9EB02-459C-488D-ADE0-38D0016344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54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2AE7C-95B9-4BFA-8330-86AA3F6517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D8C7D-7BA7-4174-843A-D157EFEF13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387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8.png"/><Relationship Id="rId18" Type="http://schemas.openxmlformats.org/officeDocument/2006/relationships/image" Target="../media/image13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1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6" Type="http://schemas.openxmlformats.org/officeDocument/2006/relationships/image" Target="../media/image11.svg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1.xml"/><Relationship Id="rId11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0.png"/><Relationship Id="rId10" Type="http://schemas.openxmlformats.org/officeDocument/2006/relationships/image" Target="../media/image5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Relationship Id="rId14" Type="http://schemas.openxmlformats.org/officeDocument/2006/relationships/image" Target="../media/image9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17" Type="http://schemas.openxmlformats.org/officeDocument/2006/relationships/image" Target="../media/image31.png"/><Relationship Id="rId2" Type="http://schemas.openxmlformats.org/officeDocument/2006/relationships/image" Target="../media/image17.png"/><Relationship Id="rId16" Type="http://schemas.openxmlformats.org/officeDocument/2006/relationships/image" Target="../media/image3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svg"/><Relationship Id="rId4" Type="http://schemas.microsoft.com/office/2007/relationships/hdphoto" Target="../media/hdphoto3.wdp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37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2.png"/><Relationship Id="rId12" Type="http://schemas.openxmlformats.org/officeDocument/2006/relationships/image" Target="../media/image36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3.xml"/><Relationship Id="rId11" Type="http://schemas.openxmlformats.org/officeDocument/2006/relationships/image" Target="../media/image35.jpg"/><Relationship Id="rId5" Type="http://schemas.openxmlformats.org/officeDocument/2006/relationships/diagramColors" Target="../diagrams/colors3.xml"/><Relationship Id="rId15" Type="http://schemas.openxmlformats.org/officeDocument/2006/relationships/hyperlink" Target="https://mom2momflorida.wordpress.com/tag/walk-the-talk/" TargetMode="External"/><Relationship Id="rId10" Type="http://schemas.openxmlformats.org/officeDocument/2006/relationships/image" Target="../media/image34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3.jpeg"/><Relationship Id="rId1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ectoropenstock.com/vectors/preview/71917/happy-graduate-silhouette-jumping-in-the-air" TargetMode="External"/><Relationship Id="rId3" Type="http://schemas.microsoft.com/office/2007/relationships/hdphoto" Target="../media/hdphoto5.wdp"/><Relationship Id="rId7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1.xml"/><Relationship Id="rId6" Type="http://schemas.openxmlformats.org/officeDocument/2006/relationships/hyperlink" Target="https://mom2momflorida.wordpress.com/tag/walk-the-talk/" TargetMode="External"/><Relationship Id="rId5" Type="http://schemas.openxmlformats.org/officeDocument/2006/relationships/image" Target="../media/image38.png"/><Relationship Id="rId10" Type="http://schemas.openxmlformats.org/officeDocument/2006/relationships/hyperlink" Target="https://taobabe.wordpress.com/2012/12/18/holographic-nature-of-our-existence/" TargetMode="External"/><Relationship Id="rId4" Type="http://schemas.openxmlformats.org/officeDocument/2006/relationships/hyperlink" Target="http://flickr.com/photos/ardee4/2287016470" TargetMode="External"/><Relationship Id="rId9" Type="http://schemas.openxmlformats.org/officeDocument/2006/relationships/image" Target="../media/image41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image" Target="../media/image16.jpg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timetolearn2.wikispaces.com/Lesson+6-+Time+word+matching" TargetMode="External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theconversation.com/squad-of-super-teachers-is-an-uncertain-cure-for-englands-failing-schools-50159" TargetMode="External"/><Relationship Id="rId5" Type="http://schemas.microsoft.com/office/2007/relationships/hdphoto" Target="../media/hdphoto6.wdp"/><Relationship Id="rId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ducation as a transaction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883" y="94890"/>
            <a:ext cx="7192453" cy="49989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509" y="2594342"/>
            <a:ext cx="10363200" cy="23876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360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Learning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6865" y="5173027"/>
            <a:ext cx="9848489" cy="165576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Levels of Student Learning Outcomes and How They are Related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0211" y="6073670"/>
            <a:ext cx="7901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  Lisa Phares Marchand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 Professor of English as a Second Language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Cosumnes River  College, Sacramento, CA</a:t>
            </a:r>
          </a:p>
        </p:txBody>
      </p:sp>
    </p:spTree>
    <p:extLst>
      <p:ext uri="{BB962C8B-B14F-4D97-AF65-F5344CB8AC3E}">
        <p14:creationId xmlns:p14="http://schemas.microsoft.com/office/powerpoint/2010/main" val="1618870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2643081" y="3471206"/>
            <a:ext cx="1986296" cy="1147216"/>
          </a:xfrm>
          <a:custGeom>
            <a:avLst/>
            <a:gdLst>
              <a:gd name="connsiteX0" fmla="*/ 0 w 2294433"/>
              <a:gd name="connsiteY0" fmla="*/ 0 h 1147216"/>
              <a:gd name="connsiteX1" fmla="*/ 2294433 w 2294433"/>
              <a:gd name="connsiteY1" fmla="*/ 0 h 1147216"/>
              <a:gd name="connsiteX2" fmla="*/ 2294433 w 2294433"/>
              <a:gd name="connsiteY2" fmla="*/ 1147216 h 1147216"/>
              <a:gd name="connsiteX3" fmla="*/ 0 w 2294433"/>
              <a:gd name="connsiteY3" fmla="*/ 1147216 h 1147216"/>
              <a:gd name="connsiteX4" fmla="*/ 0 w 2294433"/>
              <a:gd name="connsiteY4" fmla="*/ 0 h 114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4433" h="1147216">
                <a:moveTo>
                  <a:pt x="0" y="0"/>
                </a:moveTo>
                <a:lnTo>
                  <a:pt x="2294433" y="0"/>
                </a:lnTo>
                <a:lnTo>
                  <a:pt x="2294433" y="1147216"/>
                </a:lnTo>
                <a:lnTo>
                  <a:pt x="0" y="11472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" tIns="24765" rIns="24765" bIns="24765" numCol="1" spcCol="1270" anchor="ctr" anchorCtr="0">
            <a:noAutofit/>
          </a:bodyPr>
          <a:lstStyle/>
          <a:p>
            <a:pPr lvl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/>
              <a:t>Humanities Courses</a:t>
            </a:r>
            <a:endParaRPr lang="en-US" sz="2000" kern="1200" dirty="0"/>
          </a:p>
        </p:txBody>
      </p:sp>
      <p:sp>
        <p:nvSpPr>
          <p:cNvPr id="8" name="Freeform 7"/>
          <p:cNvSpPr/>
          <p:nvPr/>
        </p:nvSpPr>
        <p:spPr>
          <a:xfrm>
            <a:off x="4884857" y="3471206"/>
            <a:ext cx="2106175" cy="1147216"/>
          </a:xfrm>
          <a:custGeom>
            <a:avLst/>
            <a:gdLst>
              <a:gd name="connsiteX0" fmla="*/ 0 w 2294433"/>
              <a:gd name="connsiteY0" fmla="*/ 0 h 1147216"/>
              <a:gd name="connsiteX1" fmla="*/ 2294433 w 2294433"/>
              <a:gd name="connsiteY1" fmla="*/ 0 h 1147216"/>
              <a:gd name="connsiteX2" fmla="*/ 2294433 w 2294433"/>
              <a:gd name="connsiteY2" fmla="*/ 1147216 h 1147216"/>
              <a:gd name="connsiteX3" fmla="*/ 0 w 2294433"/>
              <a:gd name="connsiteY3" fmla="*/ 1147216 h 1147216"/>
              <a:gd name="connsiteX4" fmla="*/ 0 w 2294433"/>
              <a:gd name="connsiteY4" fmla="*/ 0 h 114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4433" h="1147216">
                <a:moveTo>
                  <a:pt x="0" y="0"/>
                </a:moveTo>
                <a:lnTo>
                  <a:pt x="2294433" y="0"/>
                </a:lnTo>
                <a:lnTo>
                  <a:pt x="2294433" y="1147216"/>
                </a:lnTo>
                <a:lnTo>
                  <a:pt x="0" y="1147216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" tIns="24765" rIns="24765" bIns="24765" numCol="1" spcCol="1270" anchor="ctr" anchorCtr="0">
            <a:noAutofit/>
          </a:bodyPr>
          <a:lstStyle/>
          <a:p>
            <a:pPr lvl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/>
              <a:t>Social &amp; Behavioral Science Courses</a:t>
            </a:r>
          </a:p>
        </p:txBody>
      </p:sp>
      <p:sp>
        <p:nvSpPr>
          <p:cNvPr id="9" name="Freeform 8"/>
          <p:cNvSpPr/>
          <p:nvPr/>
        </p:nvSpPr>
        <p:spPr>
          <a:xfrm>
            <a:off x="7246512" y="3471206"/>
            <a:ext cx="2040859" cy="1147216"/>
          </a:xfrm>
          <a:custGeom>
            <a:avLst/>
            <a:gdLst>
              <a:gd name="connsiteX0" fmla="*/ 0 w 2294433"/>
              <a:gd name="connsiteY0" fmla="*/ 0 h 1147216"/>
              <a:gd name="connsiteX1" fmla="*/ 2294433 w 2294433"/>
              <a:gd name="connsiteY1" fmla="*/ 0 h 1147216"/>
              <a:gd name="connsiteX2" fmla="*/ 2294433 w 2294433"/>
              <a:gd name="connsiteY2" fmla="*/ 1147216 h 1147216"/>
              <a:gd name="connsiteX3" fmla="*/ 0 w 2294433"/>
              <a:gd name="connsiteY3" fmla="*/ 1147216 h 1147216"/>
              <a:gd name="connsiteX4" fmla="*/ 0 w 2294433"/>
              <a:gd name="connsiteY4" fmla="*/ 0 h 114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4433" h="1147216">
                <a:moveTo>
                  <a:pt x="0" y="0"/>
                </a:moveTo>
                <a:lnTo>
                  <a:pt x="2294433" y="0"/>
                </a:lnTo>
                <a:lnTo>
                  <a:pt x="2294433" y="1147216"/>
                </a:lnTo>
                <a:lnTo>
                  <a:pt x="0" y="1147216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" tIns="24765" rIns="24765" bIns="24765" numCol="1" spcCol="1270" anchor="ctr" anchorCtr="0">
            <a:noAutofit/>
          </a:bodyPr>
          <a:lstStyle/>
          <a:p>
            <a:pPr lvl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/>
              <a:t>Natural Science Courses</a:t>
            </a:r>
          </a:p>
        </p:txBody>
      </p:sp>
      <p:sp>
        <p:nvSpPr>
          <p:cNvPr id="16" name="Freeform 15"/>
          <p:cNvSpPr/>
          <p:nvPr/>
        </p:nvSpPr>
        <p:spPr>
          <a:xfrm>
            <a:off x="267549" y="3471206"/>
            <a:ext cx="2120052" cy="1147216"/>
          </a:xfrm>
          <a:custGeom>
            <a:avLst/>
            <a:gdLst>
              <a:gd name="connsiteX0" fmla="*/ 0 w 2294433"/>
              <a:gd name="connsiteY0" fmla="*/ 0 h 1147216"/>
              <a:gd name="connsiteX1" fmla="*/ 2294433 w 2294433"/>
              <a:gd name="connsiteY1" fmla="*/ 0 h 1147216"/>
              <a:gd name="connsiteX2" fmla="*/ 2294433 w 2294433"/>
              <a:gd name="connsiteY2" fmla="*/ 1147216 h 1147216"/>
              <a:gd name="connsiteX3" fmla="*/ 0 w 2294433"/>
              <a:gd name="connsiteY3" fmla="*/ 1147216 h 1147216"/>
              <a:gd name="connsiteX4" fmla="*/ 0 w 2294433"/>
              <a:gd name="connsiteY4" fmla="*/ 0 h 114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4433" h="1147216">
                <a:moveTo>
                  <a:pt x="0" y="0"/>
                </a:moveTo>
                <a:lnTo>
                  <a:pt x="2294433" y="0"/>
                </a:lnTo>
                <a:lnTo>
                  <a:pt x="2294433" y="1147216"/>
                </a:lnTo>
                <a:lnTo>
                  <a:pt x="0" y="1147216"/>
                </a:lnTo>
                <a:lnTo>
                  <a:pt x="0" y="0"/>
                </a:lnTo>
                <a:close/>
              </a:path>
            </a:pathLst>
          </a:custGeom>
          <a:solidFill>
            <a:srgbClr val="E8260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" tIns="24765" rIns="24765" bIns="24765" numCol="1" spcCol="1270" anchor="ctr" anchorCtr="0">
            <a:noAutofit/>
          </a:bodyPr>
          <a:lstStyle/>
          <a:p>
            <a:pPr lvl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/>
              <a:t>Language and Rationality Courses</a:t>
            </a:r>
          </a:p>
        </p:txBody>
      </p:sp>
      <p:sp>
        <p:nvSpPr>
          <p:cNvPr id="21" name="Freeform 20"/>
          <p:cNvSpPr/>
          <p:nvPr/>
        </p:nvSpPr>
        <p:spPr>
          <a:xfrm>
            <a:off x="9542851" y="3471206"/>
            <a:ext cx="2040859" cy="1147216"/>
          </a:xfrm>
          <a:custGeom>
            <a:avLst/>
            <a:gdLst>
              <a:gd name="connsiteX0" fmla="*/ 0 w 2294433"/>
              <a:gd name="connsiteY0" fmla="*/ 0 h 1147216"/>
              <a:gd name="connsiteX1" fmla="*/ 2294433 w 2294433"/>
              <a:gd name="connsiteY1" fmla="*/ 0 h 1147216"/>
              <a:gd name="connsiteX2" fmla="*/ 2294433 w 2294433"/>
              <a:gd name="connsiteY2" fmla="*/ 1147216 h 1147216"/>
              <a:gd name="connsiteX3" fmla="*/ 0 w 2294433"/>
              <a:gd name="connsiteY3" fmla="*/ 1147216 h 1147216"/>
              <a:gd name="connsiteX4" fmla="*/ 0 w 2294433"/>
              <a:gd name="connsiteY4" fmla="*/ 0 h 114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4433" h="1147216">
                <a:moveTo>
                  <a:pt x="0" y="0"/>
                </a:moveTo>
                <a:lnTo>
                  <a:pt x="2294433" y="0"/>
                </a:lnTo>
                <a:lnTo>
                  <a:pt x="2294433" y="1147216"/>
                </a:lnTo>
                <a:lnTo>
                  <a:pt x="0" y="1147216"/>
                </a:lnTo>
                <a:lnTo>
                  <a:pt x="0" y="0"/>
                </a:lnTo>
                <a:close/>
              </a:path>
            </a:pathLst>
          </a:custGeom>
          <a:solidFill>
            <a:srgbClr val="ED43E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" tIns="24765" rIns="24765" bIns="24765" numCol="1" spcCol="1270" anchor="ctr" anchorCtr="0">
            <a:noAutofit/>
          </a:bodyPr>
          <a:lstStyle/>
          <a:p>
            <a:pPr lvl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/>
              <a:t>Living Skills Courses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1308100" y="2692400"/>
            <a:ext cx="1387104" cy="7602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225800" y="2795043"/>
            <a:ext cx="304800" cy="657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753100" y="2795043"/>
            <a:ext cx="63500" cy="657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7835900" y="2795043"/>
            <a:ext cx="330200" cy="657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9702800" y="2806202"/>
            <a:ext cx="330200" cy="657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2184400" y="1682141"/>
            <a:ext cx="7952604" cy="1147216"/>
          </a:xfrm>
          <a:custGeom>
            <a:avLst/>
            <a:gdLst>
              <a:gd name="connsiteX0" fmla="*/ 0 w 5346466"/>
              <a:gd name="connsiteY0" fmla="*/ 0 h 1147216"/>
              <a:gd name="connsiteX1" fmla="*/ 5346466 w 5346466"/>
              <a:gd name="connsiteY1" fmla="*/ 0 h 1147216"/>
              <a:gd name="connsiteX2" fmla="*/ 5346466 w 5346466"/>
              <a:gd name="connsiteY2" fmla="*/ 1147216 h 1147216"/>
              <a:gd name="connsiteX3" fmla="*/ 0 w 5346466"/>
              <a:gd name="connsiteY3" fmla="*/ 1147216 h 1147216"/>
              <a:gd name="connsiteX4" fmla="*/ 0 w 5346466"/>
              <a:gd name="connsiteY4" fmla="*/ 0 h 114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6466" h="1147216">
                <a:moveTo>
                  <a:pt x="0" y="0"/>
                </a:moveTo>
                <a:lnTo>
                  <a:pt x="5346466" y="0"/>
                </a:lnTo>
                <a:lnTo>
                  <a:pt x="5346466" y="1147216"/>
                </a:lnTo>
                <a:lnTo>
                  <a:pt x="0" y="1147216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1600200"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/>
              <a:t>The General Education Program:</a:t>
            </a:r>
          </a:p>
        </p:txBody>
      </p:sp>
    </p:spTree>
    <p:extLst>
      <p:ext uri="{BB962C8B-B14F-4D97-AF65-F5344CB8AC3E}">
        <p14:creationId xmlns:p14="http://schemas.microsoft.com/office/powerpoint/2010/main" val="147412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7324"/>
            <a:ext cx="10515600" cy="92271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General Education Outcomes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0036"/>
            <a:ext cx="10515600" cy="5104014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n-US" b="1" dirty="0">
                <a:solidFill>
                  <a:schemeClr val="bg1"/>
                </a:solidFill>
              </a:rPr>
              <a:t>Accommodate Articulation with Transfer Institutions</a:t>
            </a:r>
          </a:p>
          <a:p>
            <a:pPr lvl="0" fontAlgn="base"/>
            <a:r>
              <a:rPr lang="en-US" b="1" dirty="0">
                <a:solidFill>
                  <a:schemeClr val="bg1"/>
                </a:solidFill>
              </a:rPr>
              <a:t>Comprehensive: </a:t>
            </a:r>
            <a:r>
              <a:rPr lang="en-US" dirty="0">
                <a:solidFill>
                  <a:schemeClr val="bg1"/>
                </a:solidFill>
              </a:rPr>
              <a:t>General Education Program Outcomes delineate students’ ability upon completing any </a:t>
            </a:r>
            <a:r>
              <a:rPr lang="en-US" b="1" dirty="0">
                <a:solidFill>
                  <a:schemeClr val="bg1"/>
                </a:solidFill>
              </a:rPr>
              <a:t>course of study for a degree or transfer</a:t>
            </a:r>
            <a:r>
              <a:rPr lang="en-US" dirty="0">
                <a:solidFill>
                  <a:schemeClr val="bg1"/>
                </a:solidFill>
              </a:rPr>
              <a:t>. Students transferring or earning degrees have met learning outcomes across a range of disciplines including: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Languages and Rationality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with competencies in English composition, Communication, Analytical Thinking, and Mathematics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Humanities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Living Skills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Natural Science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Social and Behavioral Science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including American Institutions and Ethnic/Multicultural Studies</a:t>
            </a:r>
            <a:endParaRPr lang="en-US" sz="2800" dirty="0">
              <a:solidFill>
                <a:schemeClr val="bg1"/>
              </a:solidFill>
            </a:endParaRPr>
          </a:p>
          <a:p>
            <a:pPr lvl="0" fontAlgn="base"/>
            <a:r>
              <a:rPr lang="en-US" b="1" dirty="0">
                <a:solidFill>
                  <a:schemeClr val="bg1"/>
                </a:solidFill>
              </a:rPr>
              <a:t>Curricular: </a:t>
            </a:r>
            <a:r>
              <a:rPr lang="en-US" dirty="0">
                <a:solidFill>
                  <a:schemeClr val="bg1"/>
                </a:solidFill>
              </a:rPr>
              <a:t>Guide decisions about courses and their requirements within and across programs, majors, and discipline clusters.</a:t>
            </a:r>
          </a:p>
          <a:p>
            <a:pPr lvl="0" fontAlgn="base"/>
            <a:r>
              <a:rPr lang="en-US" b="1" dirty="0">
                <a:solidFill>
                  <a:schemeClr val="bg1"/>
                </a:solidFill>
              </a:rPr>
              <a:t>Measurable: </a:t>
            </a:r>
            <a:r>
              <a:rPr lang="en-US" dirty="0">
                <a:solidFill>
                  <a:schemeClr val="bg1"/>
                </a:solidFill>
              </a:rPr>
              <a:t>On-going assessment informs revisions to improve educational opportunities in order to afford students a learning experience with goals and rigor parallel to those provided by any state college or university.</a:t>
            </a:r>
          </a:p>
          <a:p>
            <a:pPr fontAlgn="ba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75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64"/>
          <p:cNvSpPr txBox="1"/>
          <p:nvPr/>
        </p:nvSpPr>
        <p:spPr>
          <a:xfrm>
            <a:off x="909089" y="509797"/>
            <a:ext cx="8096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PROGRAM</a:t>
            </a:r>
            <a:r>
              <a:rPr lang="en-US" sz="2000" dirty="0">
                <a:solidFill>
                  <a:schemeClr val="bg1"/>
                </a:solidFill>
              </a:rPr>
              <a:t>      </a:t>
            </a:r>
            <a:r>
              <a:rPr lang="en-US" sz="4000" dirty="0">
                <a:solidFill>
                  <a:schemeClr val="bg1"/>
                </a:solidFill>
              </a:rPr>
              <a:t>=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643081" y="3471206"/>
            <a:ext cx="1986296" cy="1147216"/>
          </a:xfrm>
          <a:custGeom>
            <a:avLst/>
            <a:gdLst>
              <a:gd name="connsiteX0" fmla="*/ 0 w 2294433"/>
              <a:gd name="connsiteY0" fmla="*/ 0 h 1147216"/>
              <a:gd name="connsiteX1" fmla="*/ 2294433 w 2294433"/>
              <a:gd name="connsiteY1" fmla="*/ 0 h 1147216"/>
              <a:gd name="connsiteX2" fmla="*/ 2294433 w 2294433"/>
              <a:gd name="connsiteY2" fmla="*/ 1147216 h 1147216"/>
              <a:gd name="connsiteX3" fmla="*/ 0 w 2294433"/>
              <a:gd name="connsiteY3" fmla="*/ 1147216 h 1147216"/>
              <a:gd name="connsiteX4" fmla="*/ 0 w 2294433"/>
              <a:gd name="connsiteY4" fmla="*/ 0 h 114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4433" h="1147216">
                <a:moveTo>
                  <a:pt x="0" y="0"/>
                </a:moveTo>
                <a:lnTo>
                  <a:pt x="2294433" y="0"/>
                </a:lnTo>
                <a:lnTo>
                  <a:pt x="2294433" y="1147216"/>
                </a:lnTo>
                <a:lnTo>
                  <a:pt x="0" y="11472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" tIns="24765" rIns="24765" bIns="24765" numCol="1" spcCol="1270" anchor="ctr" anchorCtr="0">
            <a:noAutofit/>
          </a:bodyPr>
          <a:lstStyle/>
          <a:p>
            <a:pPr lvl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/>
              <a:t>Coordination with  colleagues in Curricular Programs</a:t>
            </a:r>
            <a:endParaRPr lang="en-US" sz="2000" kern="1200" dirty="0"/>
          </a:p>
        </p:txBody>
      </p:sp>
      <p:sp>
        <p:nvSpPr>
          <p:cNvPr id="8" name="Freeform 7"/>
          <p:cNvSpPr/>
          <p:nvPr/>
        </p:nvSpPr>
        <p:spPr>
          <a:xfrm>
            <a:off x="4884857" y="3471206"/>
            <a:ext cx="2106175" cy="1147216"/>
          </a:xfrm>
          <a:custGeom>
            <a:avLst/>
            <a:gdLst>
              <a:gd name="connsiteX0" fmla="*/ 0 w 2294433"/>
              <a:gd name="connsiteY0" fmla="*/ 0 h 1147216"/>
              <a:gd name="connsiteX1" fmla="*/ 2294433 w 2294433"/>
              <a:gd name="connsiteY1" fmla="*/ 0 h 1147216"/>
              <a:gd name="connsiteX2" fmla="*/ 2294433 w 2294433"/>
              <a:gd name="connsiteY2" fmla="*/ 1147216 h 1147216"/>
              <a:gd name="connsiteX3" fmla="*/ 0 w 2294433"/>
              <a:gd name="connsiteY3" fmla="*/ 1147216 h 1147216"/>
              <a:gd name="connsiteX4" fmla="*/ 0 w 2294433"/>
              <a:gd name="connsiteY4" fmla="*/ 0 h 114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4433" h="1147216">
                <a:moveTo>
                  <a:pt x="0" y="0"/>
                </a:moveTo>
                <a:lnTo>
                  <a:pt x="2294433" y="0"/>
                </a:lnTo>
                <a:lnTo>
                  <a:pt x="2294433" y="1147216"/>
                </a:lnTo>
                <a:lnTo>
                  <a:pt x="0" y="1147216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" tIns="24765" rIns="24765" bIns="24765" numCol="1" spcCol="1270" anchor="ctr" anchorCtr="0">
            <a:noAutofit/>
          </a:bodyPr>
          <a:lstStyle/>
          <a:p>
            <a:pPr lvl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/>
              <a:t>Non-curricular workshops/ teaching events</a:t>
            </a:r>
          </a:p>
        </p:txBody>
      </p:sp>
      <p:sp>
        <p:nvSpPr>
          <p:cNvPr id="9" name="Freeform 8"/>
          <p:cNvSpPr/>
          <p:nvPr/>
        </p:nvSpPr>
        <p:spPr>
          <a:xfrm>
            <a:off x="7246512" y="3471206"/>
            <a:ext cx="2040859" cy="1147216"/>
          </a:xfrm>
          <a:custGeom>
            <a:avLst/>
            <a:gdLst>
              <a:gd name="connsiteX0" fmla="*/ 0 w 2294433"/>
              <a:gd name="connsiteY0" fmla="*/ 0 h 1147216"/>
              <a:gd name="connsiteX1" fmla="*/ 2294433 w 2294433"/>
              <a:gd name="connsiteY1" fmla="*/ 0 h 1147216"/>
              <a:gd name="connsiteX2" fmla="*/ 2294433 w 2294433"/>
              <a:gd name="connsiteY2" fmla="*/ 1147216 h 1147216"/>
              <a:gd name="connsiteX3" fmla="*/ 0 w 2294433"/>
              <a:gd name="connsiteY3" fmla="*/ 1147216 h 1147216"/>
              <a:gd name="connsiteX4" fmla="*/ 0 w 2294433"/>
              <a:gd name="connsiteY4" fmla="*/ 0 h 114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4433" h="1147216">
                <a:moveTo>
                  <a:pt x="0" y="0"/>
                </a:moveTo>
                <a:lnTo>
                  <a:pt x="2294433" y="0"/>
                </a:lnTo>
                <a:lnTo>
                  <a:pt x="2294433" y="1147216"/>
                </a:lnTo>
                <a:lnTo>
                  <a:pt x="0" y="1147216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" tIns="24765" rIns="24765" bIns="24765" numCol="1" spcCol="1270" anchor="ctr" anchorCtr="0">
            <a:noAutofit/>
          </a:bodyPr>
          <a:lstStyle/>
          <a:p>
            <a:pPr lvl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/>
              <a:t>Responsibility for materials to support curricular programs</a:t>
            </a:r>
          </a:p>
        </p:txBody>
      </p:sp>
      <p:sp>
        <p:nvSpPr>
          <p:cNvPr id="16" name="Freeform 15"/>
          <p:cNvSpPr/>
          <p:nvPr/>
        </p:nvSpPr>
        <p:spPr>
          <a:xfrm>
            <a:off x="267549" y="3471206"/>
            <a:ext cx="2120052" cy="1147216"/>
          </a:xfrm>
          <a:custGeom>
            <a:avLst/>
            <a:gdLst>
              <a:gd name="connsiteX0" fmla="*/ 0 w 2294433"/>
              <a:gd name="connsiteY0" fmla="*/ 0 h 1147216"/>
              <a:gd name="connsiteX1" fmla="*/ 2294433 w 2294433"/>
              <a:gd name="connsiteY1" fmla="*/ 0 h 1147216"/>
              <a:gd name="connsiteX2" fmla="*/ 2294433 w 2294433"/>
              <a:gd name="connsiteY2" fmla="*/ 1147216 h 1147216"/>
              <a:gd name="connsiteX3" fmla="*/ 0 w 2294433"/>
              <a:gd name="connsiteY3" fmla="*/ 1147216 h 1147216"/>
              <a:gd name="connsiteX4" fmla="*/ 0 w 2294433"/>
              <a:gd name="connsiteY4" fmla="*/ 0 h 114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4433" h="1147216">
                <a:moveTo>
                  <a:pt x="0" y="0"/>
                </a:moveTo>
                <a:lnTo>
                  <a:pt x="2294433" y="0"/>
                </a:lnTo>
                <a:lnTo>
                  <a:pt x="2294433" y="1147216"/>
                </a:lnTo>
                <a:lnTo>
                  <a:pt x="0" y="1147216"/>
                </a:lnTo>
                <a:lnTo>
                  <a:pt x="0" y="0"/>
                </a:lnTo>
                <a:close/>
              </a:path>
            </a:pathLst>
          </a:custGeom>
          <a:solidFill>
            <a:srgbClr val="E8260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" tIns="24765" rIns="24765" bIns="24765" numCol="1" spcCol="1270" anchor="ctr" anchorCtr="0">
            <a:noAutofit/>
          </a:bodyPr>
          <a:lstStyle/>
          <a:p>
            <a:pPr lvl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/>
              <a:t>Direct Interaction with individual students</a:t>
            </a:r>
          </a:p>
        </p:txBody>
      </p:sp>
      <p:sp>
        <p:nvSpPr>
          <p:cNvPr id="21" name="Freeform 20"/>
          <p:cNvSpPr/>
          <p:nvPr/>
        </p:nvSpPr>
        <p:spPr>
          <a:xfrm>
            <a:off x="9542851" y="3471206"/>
            <a:ext cx="2040859" cy="1147216"/>
          </a:xfrm>
          <a:custGeom>
            <a:avLst/>
            <a:gdLst>
              <a:gd name="connsiteX0" fmla="*/ 0 w 2294433"/>
              <a:gd name="connsiteY0" fmla="*/ 0 h 1147216"/>
              <a:gd name="connsiteX1" fmla="*/ 2294433 w 2294433"/>
              <a:gd name="connsiteY1" fmla="*/ 0 h 1147216"/>
              <a:gd name="connsiteX2" fmla="*/ 2294433 w 2294433"/>
              <a:gd name="connsiteY2" fmla="*/ 1147216 h 1147216"/>
              <a:gd name="connsiteX3" fmla="*/ 0 w 2294433"/>
              <a:gd name="connsiteY3" fmla="*/ 1147216 h 1147216"/>
              <a:gd name="connsiteX4" fmla="*/ 0 w 2294433"/>
              <a:gd name="connsiteY4" fmla="*/ 0 h 114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4433" h="1147216">
                <a:moveTo>
                  <a:pt x="0" y="0"/>
                </a:moveTo>
                <a:lnTo>
                  <a:pt x="2294433" y="0"/>
                </a:lnTo>
                <a:lnTo>
                  <a:pt x="2294433" y="1147216"/>
                </a:lnTo>
                <a:lnTo>
                  <a:pt x="0" y="1147216"/>
                </a:lnTo>
                <a:lnTo>
                  <a:pt x="0" y="0"/>
                </a:lnTo>
                <a:close/>
              </a:path>
            </a:pathLst>
          </a:custGeom>
          <a:solidFill>
            <a:srgbClr val="ED43E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" tIns="24765" rIns="24765" bIns="24765" numCol="1" spcCol="1270" anchor="ctr" anchorCtr="0">
            <a:noAutofit/>
          </a:bodyPr>
          <a:lstStyle/>
          <a:p>
            <a:pPr lvl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/>
              <a:t>Further c</a:t>
            </a:r>
            <a:r>
              <a:rPr lang="en-US" sz="2000" kern="1200" dirty="0"/>
              <a:t>ontribute to institutional learning outcomes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1308100" y="2692400"/>
            <a:ext cx="1387104" cy="7602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225800" y="2795043"/>
            <a:ext cx="304800" cy="657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753100" y="2795043"/>
            <a:ext cx="63500" cy="657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7835900" y="2795043"/>
            <a:ext cx="330200" cy="657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9702800" y="2806202"/>
            <a:ext cx="330200" cy="657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909089" y="1682141"/>
            <a:ext cx="10402378" cy="1147216"/>
          </a:xfrm>
          <a:custGeom>
            <a:avLst/>
            <a:gdLst>
              <a:gd name="connsiteX0" fmla="*/ 0 w 5346466"/>
              <a:gd name="connsiteY0" fmla="*/ 0 h 1147216"/>
              <a:gd name="connsiteX1" fmla="*/ 5346466 w 5346466"/>
              <a:gd name="connsiteY1" fmla="*/ 0 h 1147216"/>
              <a:gd name="connsiteX2" fmla="*/ 5346466 w 5346466"/>
              <a:gd name="connsiteY2" fmla="*/ 1147216 h 1147216"/>
              <a:gd name="connsiteX3" fmla="*/ 0 w 5346466"/>
              <a:gd name="connsiteY3" fmla="*/ 1147216 h 1147216"/>
              <a:gd name="connsiteX4" fmla="*/ 0 w 5346466"/>
              <a:gd name="connsiteY4" fmla="*/ 0 h 114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6466" h="1147216">
                <a:moveTo>
                  <a:pt x="0" y="0"/>
                </a:moveTo>
                <a:lnTo>
                  <a:pt x="5346466" y="0"/>
                </a:lnTo>
                <a:lnTo>
                  <a:pt x="5346466" y="1147216"/>
                </a:lnTo>
                <a:lnTo>
                  <a:pt x="0" y="11472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1600200"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/>
              <a:t>An Extra-Curricular Program:</a:t>
            </a:r>
          </a:p>
          <a:p>
            <a:pPr lvl="0" algn="ctr" defTabSz="1600200">
              <a:lnSpc>
                <a:spcPct val="90000"/>
              </a:lnSpc>
              <a:spcBef>
                <a:spcPct val="0"/>
              </a:spcBef>
            </a:pPr>
            <a:r>
              <a:rPr lang="en-US" sz="2400" dirty="0"/>
              <a:t>Comprised of a set of roles filled by Out-of-Class Instructional Personnel</a:t>
            </a:r>
            <a:endParaRPr lang="en-US" sz="2400" kern="1200" dirty="0"/>
          </a:p>
        </p:txBody>
      </p:sp>
    </p:spTree>
    <p:extLst>
      <p:ext uri="{BB962C8B-B14F-4D97-AF65-F5344CB8AC3E}">
        <p14:creationId xmlns:p14="http://schemas.microsoft.com/office/powerpoint/2010/main" val="167541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64"/>
          <p:cNvSpPr txBox="1"/>
          <p:nvPr/>
        </p:nvSpPr>
        <p:spPr>
          <a:xfrm>
            <a:off x="909089" y="509797"/>
            <a:ext cx="8096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PROGRAM</a:t>
            </a:r>
            <a:r>
              <a:rPr lang="en-US" sz="2000" dirty="0">
                <a:solidFill>
                  <a:schemeClr val="bg1"/>
                </a:solidFill>
              </a:rPr>
              <a:t>      </a:t>
            </a:r>
            <a:r>
              <a:rPr lang="en-US" sz="4000" dirty="0">
                <a:solidFill>
                  <a:schemeClr val="bg1"/>
                </a:solidFill>
              </a:rPr>
              <a:t>=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7549" y="1682141"/>
            <a:ext cx="11316161" cy="2954867"/>
            <a:chOff x="267549" y="1682141"/>
            <a:chExt cx="11316161" cy="2954867"/>
          </a:xfrm>
        </p:grpSpPr>
        <p:sp>
          <p:nvSpPr>
            <p:cNvPr id="6" name="Freeform 5"/>
            <p:cNvSpPr/>
            <p:nvPr/>
          </p:nvSpPr>
          <p:spPr>
            <a:xfrm>
              <a:off x="2184400" y="1682141"/>
              <a:ext cx="7952604" cy="1147216"/>
            </a:xfrm>
            <a:custGeom>
              <a:avLst/>
              <a:gdLst>
                <a:gd name="connsiteX0" fmla="*/ 0 w 5346466"/>
                <a:gd name="connsiteY0" fmla="*/ 0 h 1147216"/>
                <a:gd name="connsiteX1" fmla="*/ 5346466 w 5346466"/>
                <a:gd name="connsiteY1" fmla="*/ 0 h 1147216"/>
                <a:gd name="connsiteX2" fmla="*/ 5346466 w 5346466"/>
                <a:gd name="connsiteY2" fmla="*/ 1147216 h 1147216"/>
                <a:gd name="connsiteX3" fmla="*/ 0 w 5346466"/>
                <a:gd name="connsiteY3" fmla="*/ 1147216 h 1147216"/>
                <a:gd name="connsiteX4" fmla="*/ 0 w 5346466"/>
                <a:gd name="connsiteY4" fmla="*/ 0 h 114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46466" h="1147216">
                  <a:moveTo>
                    <a:pt x="0" y="0"/>
                  </a:moveTo>
                  <a:lnTo>
                    <a:pt x="5346466" y="0"/>
                  </a:lnTo>
                  <a:lnTo>
                    <a:pt x="5346466" y="1147216"/>
                  </a:lnTo>
                  <a:lnTo>
                    <a:pt x="0" y="114721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1600200"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dirty="0"/>
                <a:t>Non-Curricular </a:t>
              </a:r>
              <a:r>
                <a:rPr lang="en-US" sz="3600" kern="1200" dirty="0"/>
                <a:t>Program:</a:t>
              </a:r>
            </a:p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</a:pPr>
              <a:r>
                <a:rPr lang="en-US" sz="2000" dirty="0"/>
                <a:t>Comprised of the Duties and Functions of Out-of-Class Personnel</a:t>
              </a:r>
              <a:endParaRPr lang="en-US" sz="2000" kern="12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593777" y="3452620"/>
              <a:ext cx="1986296" cy="1147216"/>
            </a:xfrm>
            <a:custGeom>
              <a:avLst/>
              <a:gdLst>
                <a:gd name="connsiteX0" fmla="*/ 0 w 2294433"/>
                <a:gd name="connsiteY0" fmla="*/ 0 h 1147216"/>
                <a:gd name="connsiteX1" fmla="*/ 2294433 w 2294433"/>
                <a:gd name="connsiteY1" fmla="*/ 0 h 1147216"/>
                <a:gd name="connsiteX2" fmla="*/ 2294433 w 2294433"/>
                <a:gd name="connsiteY2" fmla="*/ 1147216 h 1147216"/>
                <a:gd name="connsiteX3" fmla="*/ 0 w 2294433"/>
                <a:gd name="connsiteY3" fmla="*/ 1147216 h 1147216"/>
                <a:gd name="connsiteX4" fmla="*/ 0 w 2294433"/>
                <a:gd name="connsiteY4" fmla="*/ 0 h 114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4433" h="1147216">
                  <a:moveTo>
                    <a:pt x="0" y="0"/>
                  </a:moveTo>
                  <a:lnTo>
                    <a:pt x="2294433" y="0"/>
                  </a:lnTo>
                  <a:lnTo>
                    <a:pt x="2294433" y="1147216"/>
                  </a:lnTo>
                  <a:lnTo>
                    <a:pt x="0" y="114721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765" tIns="24765" rIns="24765" bIns="24765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Job Description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4983465" y="3452620"/>
              <a:ext cx="2106175" cy="1147216"/>
            </a:xfrm>
            <a:custGeom>
              <a:avLst/>
              <a:gdLst>
                <a:gd name="connsiteX0" fmla="*/ 0 w 2294433"/>
                <a:gd name="connsiteY0" fmla="*/ 0 h 1147216"/>
                <a:gd name="connsiteX1" fmla="*/ 2294433 w 2294433"/>
                <a:gd name="connsiteY1" fmla="*/ 0 h 1147216"/>
                <a:gd name="connsiteX2" fmla="*/ 2294433 w 2294433"/>
                <a:gd name="connsiteY2" fmla="*/ 1147216 h 1147216"/>
                <a:gd name="connsiteX3" fmla="*/ 0 w 2294433"/>
                <a:gd name="connsiteY3" fmla="*/ 1147216 h 1147216"/>
                <a:gd name="connsiteX4" fmla="*/ 0 w 2294433"/>
                <a:gd name="connsiteY4" fmla="*/ 0 h 114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4433" h="1147216">
                  <a:moveTo>
                    <a:pt x="0" y="0"/>
                  </a:moveTo>
                  <a:lnTo>
                    <a:pt x="2294433" y="0"/>
                  </a:lnTo>
                  <a:lnTo>
                    <a:pt x="2294433" y="1147216"/>
                  </a:lnTo>
                  <a:lnTo>
                    <a:pt x="0" y="114721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765" tIns="24765" rIns="24765" bIns="24765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Job Description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7295816" y="3489792"/>
              <a:ext cx="2040859" cy="1147216"/>
            </a:xfrm>
            <a:custGeom>
              <a:avLst/>
              <a:gdLst>
                <a:gd name="connsiteX0" fmla="*/ 0 w 2294433"/>
                <a:gd name="connsiteY0" fmla="*/ 0 h 1147216"/>
                <a:gd name="connsiteX1" fmla="*/ 2294433 w 2294433"/>
                <a:gd name="connsiteY1" fmla="*/ 0 h 1147216"/>
                <a:gd name="connsiteX2" fmla="*/ 2294433 w 2294433"/>
                <a:gd name="connsiteY2" fmla="*/ 1147216 h 1147216"/>
                <a:gd name="connsiteX3" fmla="*/ 0 w 2294433"/>
                <a:gd name="connsiteY3" fmla="*/ 1147216 h 1147216"/>
                <a:gd name="connsiteX4" fmla="*/ 0 w 2294433"/>
                <a:gd name="connsiteY4" fmla="*/ 0 h 114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4433" h="1147216">
                  <a:moveTo>
                    <a:pt x="0" y="0"/>
                  </a:moveTo>
                  <a:lnTo>
                    <a:pt x="2294433" y="0"/>
                  </a:lnTo>
                  <a:lnTo>
                    <a:pt x="2294433" y="1147216"/>
                  </a:lnTo>
                  <a:lnTo>
                    <a:pt x="0" y="114721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765" tIns="24765" rIns="24765" bIns="24765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Job Description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267549" y="3455513"/>
              <a:ext cx="2120052" cy="1147216"/>
            </a:xfrm>
            <a:custGeom>
              <a:avLst/>
              <a:gdLst>
                <a:gd name="connsiteX0" fmla="*/ 0 w 2294433"/>
                <a:gd name="connsiteY0" fmla="*/ 0 h 1147216"/>
                <a:gd name="connsiteX1" fmla="*/ 2294433 w 2294433"/>
                <a:gd name="connsiteY1" fmla="*/ 0 h 1147216"/>
                <a:gd name="connsiteX2" fmla="*/ 2294433 w 2294433"/>
                <a:gd name="connsiteY2" fmla="*/ 1147216 h 1147216"/>
                <a:gd name="connsiteX3" fmla="*/ 0 w 2294433"/>
                <a:gd name="connsiteY3" fmla="*/ 1147216 h 1147216"/>
                <a:gd name="connsiteX4" fmla="*/ 0 w 2294433"/>
                <a:gd name="connsiteY4" fmla="*/ 0 h 114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4433" h="1147216">
                  <a:moveTo>
                    <a:pt x="0" y="0"/>
                  </a:moveTo>
                  <a:lnTo>
                    <a:pt x="2294433" y="0"/>
                  </a:lnTo>
                  <a:lnTo>
                    <a:pt x="2294433" y="1147216"/>
                  </a:lnTo>
                  <a:lnTo>
                    <a:pt x="0" y="114721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765" tIns="24765" rIns="24765" bIns="24765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/>
                <a:t>Job Description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9542851" y="3489792"/>
              <a:ext cx="2040859" cy="1147216"/>
            </a:xfrm>
            <a:custGeom>
              <a:avLst/>
              <a:gdLst>
                <a:gd name="connsiteX0" fmla="*/ 0 w 2294433"/>
                <a:gd name="connsiteY0" fmla="*/ 0 h 1147216"/>
                <a:gd name="connsiteX1" fmla="*/ 2294433 w 2294433"/>
                <a:gd name="connsiteY1" fmla="*/ 0 h 1147216"/>
                <a:gd name="connsiteX2" fmla="*/ 2294433 w 2294433"/>
                <a:gd name="connsiteY2" fmla="*/ 1147216 h 1147216"/>
                <a:gd name="connsiteX3" fmla="*/ 0 w 2294433"/>
                <a:gd name="connsiteY3" fmla="*/ 1147216 h 1147216"/>
                <a:gd name="connsiteX4" fmla="*/ 0 w 2294433"/>
                <a:gd name="connsiteY4" fmla="*/ 0 h 114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4433" h="1147216">
                  <a:moveTo>
                    <a:pt x="0" y="0"/>
                  </a:moveTo>
                  <a:lnTo>
                    <a:pt x="2294433" y="0"/>
                  </a:lnTo>
                  <a:lnTo>
                    <a:pt x="2294433" y="1147216"/>
                  </a:lnTo>
                  <a:lnTo>
                    <a:pt x="0" y="114721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765" tIns="24765" rIns="24765" bIns="24765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Job Description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1308100" y="2692400"/>
              <a:ext cx="1387104" cy="7602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3225800" y="2795043"/>
              <a:ext cx="304800" cy="6575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5753100" y="2795043"/>
              <a:ext cx="63500" cy="6575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 flipV="1">
              <a:off x="7835900" y="2795043"/>
              <a:ext cx="330200" cy="6575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 flipV="1">
              <a:off x="9702800" y="2806202"/>
              <a:ext cx="330200" cy="6575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433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363AD7-582C-4089-980E-9B40B9651283}"/>
              </a:ext>
            </a:extLst>
          </p:cNvPr>
          <p:cNvSpPr/>
          <p:nvPr/>
        </p:nvSpPr>
        <p:spPr>
          <a:xfrm>
            <a:off x="1316736" y="603504"/>
            <a:ext cx="1055217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No matter how the program outcomes are described, outcomes need to be assessed.</a:t>
            </a: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22C865-6845-43C5-A23A-F170B765AE0E}"/>
              </a:ext>
            </a:extLst>
          </p:cNvPr>
          <p:cNvSpPr/>
          <p:nvPr/>
        </p:nvSpPr>
        <p:spPr>
          <a:xfrm>
            <a:off x="4366052" y="4279392"/>
            <a:ext cx="445354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Right?</a:t>
            </a:r>
          </a:p>
        </p:txBody>
      </p:sp>
    </p:spTree>
    <p:extLst>
      <p:ext uri="{BB962C8B-B14F-4D97-AF65-F5344CB8AC3E}">
        <p14:creationId xmlns:p14="http://schemas.microsoft.com/office/powerpoint/2010/main" val="36906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AF8E2-0D05-4321-891E-431019DB0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Outcomes Assessment:</a:t>
            </a:r>
          </a:p>
        </p:txBody>
      </p:sp>
      <p:sp>
        <p:nvSpPr>
          <p:cNvPr id="5" name="Arrow: Circular 4">
            <a:extLst>
              <a:ext uri="{FF2B5EF4-FFF2-40B4-BE49-F238E27FC236}">
                <a16:creationId xmlns:a16="http://schemas.microsoft.com/office/drawing/2014/main" id="{1BF45ABB-359A-4ED1-9985-AEFDBEDF6E39}"/>
              </a:ext>
            </a:extLst>
          </p:cNvPr>
          <p:cNvSpPr/>
          <p:nvPr/>
        </p:nvSpPr>
        <p:spPr>
          <a:xfrm>
            <a:off x="5960149" y="1660939"/>
            <a:ext cx="1566456" cy="1566695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A17B92A-8C58-4CFD-A83F-6822CA6978FF}"/>
              </a:ext>
            </a:extLst>
          </p:cNvPr>
          <p:cNvSpPr/>
          <p:nvPr/>
        </p:nvSpPr>
        <p:spPr>
          <a:xfrm>
            <a:off x="4422099" y="2210636"/>
            <a:ext cx="3347802" cy="762501"/>
          </a:xfrm>
          <a:custGeom>
            <a:avLst/>
            <a:gdLst>
              <a:gd name="connsiteX0" fmla="*/ 0 w 3347802"/>
              <a:gd name="connsiteY0" fmla="*/ 0 h 762501"/>
              <a:gd name="connsiteX1" fmla="*/ 3347802 w 3347802"/>
              <a:gd name="connsiteY1" fmla="*/ 0 h 762501"/>
              <a:gd name="connsiteX2" fmla="*/ 3347802 w 3347802"/>
              <a:gd name="connsiteY2" fmla="*/ 762501 h 762501"/>
              <a:gd name="connsiteX3" fmla="*/ 0 w 3347802"/>
              <a:gd name="connsiteY3" fmla="*/ 762501 h 762501"/>
              <a:gd name="connsiteX4" fmla="*/ 0 w 3347802"/>
              <a:gd name="connsiteY4" fmla="*/ 0 h 76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7802" h="762501">
                <a:moveTo>
                  <a:pt x="0" y="0"/>
                </a:moveTo>
                <a:lnTo>
                  <a:pt x="3347802" y="0"/>
                </a:lnTo>
                <a:lnTo>
                  <a:pt x="3347802" y="762501"/>
                </a:lnTo>
                <a:lnTo>
                  <a:pt x="0" y="76250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 dirty="0">
                <a:solidFill>
                  <a:schemeClr val="bg1"/>
                </a:solidFill>
              </a:rPr>
              <a:t>Assessment</a:t>
            </a:r>
          </a:p>
        </p:txBody>
      </p:sp>
      <p:sp>
        <p:nvSpPr>
          <p:cNvPr id="7" name="Shape 6">
            <a:extLst>
              <a:ext uri="{FF2B5EF4-FFF2-40B4-BE49-F238E27FC236}">
                <a16:creationId xmlns:a16="http://schemas.microsoft.com/office/drawing/2014/main" id="{9013E20D-7CEB-4B28-AA35-E248E3419072}"/>
              </a:ext>
            </a:extLst>
          </p:cNvPr>
          <p:cNvSpPr/>
          <p:nvPr/>
        </p:nvSpPr>
        <p:spPr>
          <a:xfrm>
            <a:off x="4639858" y="2709735"/>
            <a:ext cx="1566456" cy="1566695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5BF466-F584-496E-967A-E6EC50752B13}"/>
              </a:ext>
            </a:extLst>
          </p:cNvPr>
          <p:cNvSpPr/>
          <p:nvPr/>
        </p:nvSpPr>
        <p:spPr>
          <a:xfrm>
            <a:off x="3083670" y="3197883"/>
            <a:ext cx="6024661" cy="623902"/>
          </a:xfrm>
          <a:custGeom>
            <a:avLst/>
            <a:gdLst>
              <a:gd name="connsiteX0" fmla="*/ 0 w 6024661"/>
              <a:gd name="connsiteY0" fmla="*/ 0 h 623902"/>
              <a:gd name="connsiteX1" fmla="*/ 6024661 w 6024661"/>
              <a:gd name="connsiteY1" fmla="*/ 0 h 623902"/>
              <a:gd name="connsiteX2" fmla="*/ 6024661 w 6024661"/>
              <a:gd name="connsiteY2" fmla="*/ 623902 h 623902"/>
              <a:gd name="connsiteX3" fmla="*/ 0 w 6024661"/>
              <a:gd name="connsiteY3" fmla="*/ 623902 h 623902"/>
              <a:gd name="connsiteX4" fmla="*/ 0 w 6024661"/>
              <a:gd name="connsiteY4" fmla="*/ 0 h 623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4661" h="623902">
                <a:moveTo>
                  <a:pt x="0" y="0"/>
                </a:moveTo>
                <a:lnTo>
                  <a:pt x="6024661" y="0"/>
                </a:lnTo>
                <a:lnTo>
                  <a:pt x="6024661" y="623902"/>
                </a:lnTo>
                <a:lnTo>
                  <a:pt x="0" y="62390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Data Analysis/Dialogue</a:t>
            </a:r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A50A32D3-6255-4A3A-8EC1-2D5620DFADFB}"/>
              </a:ext>
            </a:extLst>
          </p:cNvPr>
          <p:cNvSpPr/>
          <p:nvPr/>
        </p:nvSpPr>
        <p:spPr>
          <a:xfrm>
            <a:off x="5751158" y="4102345"/>
            <a:ext cx="1345829" cy="1346368"/>
          </a:xfrm>
          <a:prstGeom prst="blockArc">
            <a:avLst>
              <a:gd name="adj1" fmla="val 13500000"/>
              <a:gd name="adj2" fmla="val 10800000"/>
              <a:gd name="adj3" fmla="val 12740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733E18-3187-4AA4-881A-2C34C82235A4}"/>
              </a:ext>
            </a:extLst>
          </p:cNvPr>
          <p:cNvSpPr/>
          <p:nvPr/>
        </p:nvSpPr>
        <p:spPr>
          <a:xfrm>
            <a:off x="4145823" y="4306988"/>
            <a:ext cx="3900355" cy="435120"/>
          </a:xfrm>
          <a:custGeom>
            <a:avLst/>
            <a:gdLst>
              <a:gd name="connsiteX0" fmla="*/ 0 w 3900355"/>
              <a:gd name="connsiteY0" fmla="*/ 0 h 435120"/>
              <a:gd name="connsiteX1" fmla="*/ 3900355 w 3900355"/>
              <a:gd name="connsiteY1" fmla="*/ 0 h 435120"/>
              <a:gd name="connsiteX2" fmla="*/ 3900355 w 3900355"/>
              <a:gd name="connsiteY2" fmla="*/ 435120 h 435120"/>
              <a:gd name="connsiteX3" fmla="*/ 0 w 3900355"/>
              <a:gd name="connsiteY3" fmla="*/ 435120 h 435120"/>
              <a:gd name="connsiteX4" fmla="*/ 0 w 3900355"/>
              <a:gd name="connsiteY4" fmla="*/ 0 h 43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0355" h="435120">
                <a:moveTo>
                  <a:pt x="0" y="0"/>
                </a:moveTo>
                <a:lnTo>
                  <a:pt x="3900355" y="0"/>
                </a:lnTo>
                <a:lnTo>
                  <a:pt x="3900355" y="435120"/>
                </a:lnTo>
                <a:lnTo>
                  <a:pt x="0" y="4351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Improvement</a:t>
            </a:r>
          </a:p>
        </p:txBody>
      </p:sp>
    </p:spTree>
    <p:extLst>
      <p:ext uri="{BB962C8B-B14F-4D97-AF65-F5344CB8AC3E}">
        <p14:creationId xmlns:p14="http://schemas.microsoft.com/office/powerpoint/2010/main" val="197208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578CE9A-FD21-45EE-8587-1727EB3500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2332973"/>
              </p:ext>
            </p:extLst>
          </p:nvPr>
        </p:nvGraphicFramePr>
        <p:xfrm>
          <a:off x="786581" y="589936"/>
          <a:ext cx="10205883" cy="5548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raphic 5" descr="Line Arrow: Rotate left">
            <a:extLst>
              <a:ext uri="{FF2B5EF4-FFF2-40B4-BE49-F238E27FC236}">
                <a16:creationId xmlns:a16="http://schemas.microsoft.com/office/drawing/2014/main" id="{ECCDF9CE-41A6-46A4-A06A-97A9ECDA35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7403153">
            <a:off x="742336" y="3558049"/>
            <a:ext cx="914400" cy="914400"/>
          </a:xfrm>
          <a:prstGeom prst="rect">
            <a:avLst/>
          </a:prstGeom>
        </p:spPr>
      </p:pic>
      <p:pic>
        <p:nvPicPr>
          <p:cNvPr id="7" name="Graphic 6" descr="Line Arrow: Rotate left">
            <a:extLst>
              <a:ext uri="{FF2B5EF4-FFF2-40B4-BE49-F238E27FC236}">
                <a16:creationId xmlns:a16="http://schemas.microsoft.com/office/drawing/2014/main" id="{1BB28E08-DB86-4279-A89F-44B446EFCA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8253604">
            <a:off x="2132943" y="2154399"/>
            <a:ext cx="914400" cy="852726"/>
          </a:xfrm>
          <a:prstGeom prst="rect">
            <a:avLst/>
          </a:prstGeom>
        </p:spPr>
      </p:pic>
      <p:pic>
        <p:nvPicPr>
          <p:cNvPr id="8" name="Graphic 7" descr="Line Arrow: Rotate left">
            <a:extLst>
              <a:ext uri="{FF2B5EF4-FFF2-40B4-BE49-F238E27FC236}">
                <a16:creationId xmlns:a16="http://schemas.microsoft.com/office/drawing/2014/main" id="{A5F786E6-1052-46ED-ADE6-0EAFC3A4F5C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20328068">
            <a:off x="4313031" y="1229812"/>
            <a:ext cx="914400" cy="852726"/>
          </a:xfrm>
          <a:prstGeom prst="rect">
            <a:avLst/>
          </a:prstGeom>
        </p:spPr>
      </p:pic>
      <p:pic>
        <p:nvPicPr>
          <p:cNvPr id="9" name="Graphic 8" descr="Line Arrow: Rotate left">
            <a:extLst>
              <a:ext uri="{FF2B5EF4-FFF2-40B4-BE49-F238E27FC236}">
                <a16:creationId xmlns:a16="http://schemas.microsoft.com/office/drawing/2014/main" id="{0567C57D-801C-4F58-A25B-9FF9503288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485485" y="1093338"/>
            <a:ext cx="914400" cy="914400"/>
          </a:xfrm>
          <a:prstGeom prst="rect">
            <a:avLst/>
          </a:prstGeom>
        </p:spPr>
      </p:pic>
      <p:pic>
        <p:nvPicPr>
          <p:cNvPr id="10" name="Graphic 9" descr="Line Arrow: Rotate left">
            <a:extLst>
              <a:ext uri="{FF2B5EF4-FFF2-40B4-BE49-F238E27FC236}">
                <a16:creationId xmlns:a16="http://schemas.microsoft.com/office/drawing/2014/main" id="{5FFBB321-2F4B-4C9F-AD90-35B3033DBDA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646515">
            <a:off x="8667902" y="2122179"/>
            <a:ext cx="914400" cy="914400"/>
          </a:xfrm>
          <a:prstGeom prst="rect">
            <a:avLst/>
          </a:prstGeom>
        </p:spPr>
      </p:pic>
      <p:pic>
        <p:nvPicPr>
          <p:cNvPr id="11" name="Graphic 10" descr="Line Arrow: Rotate left">
            <a:extLst>
              <a:ext uri="{FF2B5EF4-FFF2-40B4-BE49-F238E27FC236}">
                <a16:creationId xmlns:a16="http://schemas.microsoft.com/office/drawing/2014/main" id="{1E55A463-ABF2-415B-9718-7B3AB26FA1B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3224694">
            <a:off x="10069497" y="35459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9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400"/>
                            </p:stCondLst>
                            <p:childTnLst>
                              <p:par>
                                <p:cTn id="3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400"/>
                            </p:stCondLst>
                            <p:childTnLst>
                              <p:par>
                                <p:cTn id="3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400"/>
                            </p:stCondLst>
                            <p:childTnLst>
                              <p:par>
                                <p:cTn id="4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400"/>
                            </p:stCondLst>
                            <p:childTnLst>
                              <p:par>
                                <p:cTn id="5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Circular 1">
            <a:extLst>
              <a:ext uri="{FF2B5EF4-FFF2-40B4-BE49-F238E27FC236}">
                <a16:creationId xmlns:a16="http://schemas.microsoft.com/office/drawing/2014/main" id="{40EA9E7E-10EE-431A-A230-B3F43A16E920}"/>
              </a:ext>
            </a:extLst>
          </p:cNvPr>
          <p:cNvSpPr/>
          <p:nvPr/>
        </p:nvSpPr>
        <p:spPr>
          <a:xfrm>
            <a:off x="5960149" y="1927123"/>
            <a:ext cx="1355051" cy="1300511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2F1404FE-EFFE-4471-8542-5D66DE381403}"/>
              </a:ext>
            </a:extLst>
          </p:cNvPr>
          <p:cNvSpPr/>
          <p:nvPr/>
        </p:nvSpPr>
        <p:spPr>
          <a:xfrm>
            <a:off x="4422099" y="2340186"/>
            <a:ext cx="2895991" cy="632951"/>
          </a:xfrm>
          <a:custGeom>
            <a:avLst/>
            <a:gdLst>
              <a:gd name="connsiteX0" fmla="*/ 0 w 3347802"/>
              <a:gd name="connsiteY0" fmla="*/ 0 h 762501"/>
              <a:gd name="connsiteX1" fmla="*/ 3347802 w 3347802"/>
              <a:gd name="connsiteY1" fmla="*/ 0 h 762501"/>
              <a:gd name="connsiteX2" fmla="*/ 3347802 w 3347802"/>
              <a:gd name="connsiteY2" fmla="*/ 762501 h 762501"/>
              <a:gd name="connsiteX3" fmla="*/ 0 w 3347802"/>
              <a:gd name="connsiteY3" fmla="*/ 762501 h 762501"/>
              <a:gd name="connsiteX4" fmla="*/ 0 w 3347802"/>
              <a:gd name="connsiteY4" fmla="*/ 0 h 76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7802" h="762501">
                <a:moveTo>
                  <a:pt x="0" y="0"/>
                </a:moveTo>
                <a:lnTo>
                  <a:pt x="3347802" y="0"/>
                </a:lnTo>
                <a:lnTo>
                  <a:pt x="3347802" y="762501"/>
                </a:lnTo>
                <a:lnTo>
                  <a:pt x="0" y="76250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 dirty="0">
                <a:solidFill>
                  <a:schemeClr val="bg1"/>
                </a:solidFill>
              </a:rPr>
              <a:t>Assessment</a:t>
            </a:r>
          </a:p>
        </p:txBody>
      </p:sp>
      <p:sp>
        <p:nvSpPr>
          <p:cNvPr id="4" name="Shape 3">
            <a:extLst>
              <a:ext uri="{FF2B5EF4-FFF2-40B4-BE49-F238E27FC236}">
                <a16:creationId xmlns:a16="http://schemas.microsoft.com/office/drawing/2014/main" id="{128EAC2E-1CB8-4DBA-ABAB-8FB7F350F41A}"/>
              </a:ext>
            </a:extLst>
          </p:cNvPr>
          <p:cNvSpPr/>
          <p:nvPr/>
        </p:nvSpPr>
        <p:spPr>
          <a:xfrm>
            <a:off x="4639858" y="2975919"/>
            <a:ext cx="1355051" cy="1300511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8F25956-1CC1-4A23-9578-F94220111E1C}"/>
              </a:ext>
            </a:extLst>
          </p:cNvPr>
          <p:cNvSpPr/>
          <p:nvPr/>
        </p:nvSpPr>
        <p:spPr>
          <a:xfrm>
            <a:off x="3083671" y="3303885"/>
            <a:ext cx="5211588" cy="517900"/>
          </a:xfrm>
          <a:custGeom>
            <a:avLst/>
            <a:gdLst>
              <a:gd name="connsiteX0" fmla="*/ 0 w 6024661"/>
              <a:gd name="connsiteY0" fmla="*/ 0 h 623902"/>
              <a:gd name="connsiteX1" fmla="*/ 6024661 w 6024661"/>
              <a:gd name="connsiteY1" fmla="*/ 0 h 623902"/>
              <a:gd name="connsiteX2" fmla="*/ 6024661 w 6024661"/>
              <a:gd name="connsiteY2" fmla="*/ 623902 h 623902"/>
              <a:gd name="connsiteX3" fmla="*/ 0 w 6024661"/>
              <a:gd name="connsiteY3" fmla="*/ 623902 h 623902"/>
              <a:gd name="connsiteX4" fmla="*/ 0 w 6024661"/>
              <a:gd name="connsiteY4" fmla="*/ 0 h 623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4661" h="623902">
                <a:moveTo>
                  <a:pt x="0" y="0"/>
                </a:moveTo>
                <a:lnTo>
                  <a:pt x="6024661" y="0"/>
                </a:lnTo>
                <a:lnTo>
                  <a:pt x="6024661" y="623902"/>
                </a:lnTo>
                <a:lnTo>
                  <a:pt x="0" y="62390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Data Analysis/Dialogue</a:t>
            </a:r>
          </a:p>
        </p:txBody>
      </p:sp>
      <p:sp>
        <p:nvSpPr>
          <p:cNvPr id="6" name="Block Arc 5">
            <a:extLst>
              <a:ext uri="{FF2B5EF4-FFF2-40B4-BE49-F238E27FC236}">
                <a16:creationId xmlns:a16="http://schemas.microsoft.com/office/drawing/2014/main" id="{95442AA0-8821-49A3-9D85-1CCA114998BE}"/>
              </a:ext>
            </a:extLst>
          </p:cNvPr>
          <p:cNvSpPr/>
          <p:nvPr/>
        </p:nvSpPr>
        <p:spPr>
          <a:xfrm>
            <a:off x="5751158" y="4331095"/>
            <a:ext cx="1164199" cy="1117618"/>
          </a:xfrm>
          <a:prstGeom prst="blockArc">
            <a:avLst>
              <a:gd name="adj1" fmla="val 13500000"/>
              <a:gd name="adj2" fmla="val 10800000"/>
              <a:gd name="adj3" fmla="val 12740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1BED223-04FD-4A92-A64C-72215BC9B461}"/>
              </a:ext>
            </a:extLst>
          </p:cNvPr>
          <p:cNvSpPr/>
          <p:nvPr/>
        </p:nvSpPr>
        <p:spPr>
          <a:xfrm>
            <a:off x="4145823" y="4380916"/>
            <a:ext cx="3373973" cy="361192"/>
          </a:xfrm>
          <a:custGeom>
            <a:avLst/>
            <a:gdLst>
              <a:gd name="connsiteX0" fmla="*/ 0 w 3900355"/>
              <a:gd name="connsiteY0" fmla="*/ 0 h 435120"/>
              <a:gd name="connsiteX1" fmla="*/ 3900355 w 3900355"/>
              <a:gd name="connsiteY1" fmla="*/ 0 h 435120"/>
              <a:gd name="connsiteX2" fmla="*/ 3900355 w 3900355"/>
              <a:gd name="connsiteY2" fmla="*/ 435120 h 435120"/>
              <a:gd name="connsiteX3" fmla="*/ 0 w 3900355"/>
              <a:gd name="connsiteY3" fmla="*/ 435120 h 435120"/>
              <a:gd name="connsiteX4" fmla="*/ 0 w 3900355"/>
              <a:gd name="connsiteY4" fmla="*/ 0 h 43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0355" h="435120">
                <a:moveTo>
                  <a:pt x="0" y="0"/>
                </a:moveTo>
                <a:lnTo>
                  <a:pt x="3900355" y="0"/>
                </a:lnTo>
                <a:lnTo>
                  <a:pt x="3900355" y="435120"/>
                </a:lnTo>
                <a:lnTo>
                  <a:pt x="0" y="4351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Improvement</a:t>
            </a:r>
          </a:p>
        </p:txBody>
      </p:sp>
      <p:sp>
        <p:nvSpPr>
          <p:cNvPr id="8" name="Arrow: Circular 7">
            <a:extLst>
              <a:ext uri="{FF2B5EF4-FFF2-40B4-BE49-F238E27FC236}">
                <a16:creationId xmlns:a16="http://schemas.microsoft.com/office/drawing/2014/main" id="{7F7C9AF7-4884-4768-97C1-484B7C07682B}"/>
              </a:ext>
            </a:extLst>
          </p:cNvPr>
          <p:cNvSpPr/>
          <p:nvPr/>
        </p:nvSpPr>
        <p:spPr>
          <a:xfrm>
            <a:off x="9851446" y="2709617"/>
            <a:ext cx="1355051" cy="1300511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  <a:solidFill>
            <a:srgbClr val="E82606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CD59905-2D9F-42E6-A092-E666D2AE41BD}"/>
              </a:ext>
            </a:extLst>
          </p:cNvPr>
          <p:cNvSpPr/>
          <p:nvPr/>
        </p:nvSpPr>
        <p:spPr>
          <a:xfrm>
            <a:off x="8295259" y="3191807"/>
            <a:ext cx="2895991" cy="632951"/>
          </a:xfrm>
          <a:custGeom>
            <a:avLst/>
            <a:gdLst>
              <a:gd name="connsiteX0" fmla="*/ 0 w 3347802"/>
              <a:gd name="connsiteY0" fmla="*/ 0 h 762501"/>
              <a:gd name="connsiteX1" fmla="*/ 3347802 w 3347802"/>
              <a:gd name="connsiteY1" fmla="*/ 0 h 762501"/>
              <a:gd name="connsiteX2" fmla="*/ 3347802 w 3347802"/>
              <a:gd name="connsiteY2" fmla="*/ 762501 h 762501"/>
              <a:gd name="connsiteX3" fmla="*/ 0 w 3347802"/>
              <a:gd name="connsiteY3" fmla="*/ 762501 h 762501"/>
              <a:gd name="connsiteX4" fmla="*/ 0 w 3347802"/>
              <a:gd name="connsiteY4" fmla="*/ 0 h 76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7802" h="762501">
                <a:moveTo>
                  <a:pt x="0" y="0"/>
                </a:moveTo>
                <a:lnTo>
                  <a:pt x="3347802" y="0"/>
                </a:lnTo>
                <a:lnTo>
                  <a:pt x="3347802" y="762501"/>
                </a:lnTo>
                <a:lnTo>
                  <a:pt x="0" y="76250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 dirty="0">
                <a:solidFill>
                  <a:schemeClr val="bg1"/>
                </a:solidFill>
              </a:rPr>
              <a:t>Assessment</a:t>
            </a:r>
          </a:p>
        </p:txBody>
      </p:sp>
      <p:sp>
        <p:nvSpPr>
          <p:cNvPr id="10" name="Shape 9">
            <a:extLst>
              <a:ext uri="{FF2B5EF4-FFF2-40B4-BE49-F238E27FC236}">
                <a16:creationId xmlns:a16="http://schemas.microsoft.com/office/drawing/2014/main" id="{28570982-A486-4DE3-9B60-993EAEAB265B}"/>
              </a:ext>
            </a:extLst>
          </p:cNvPr>
          <p:cNvSpPr/>
          <p:nvPr/>
        </p:nvSpPr>
        <p:spPr>
          <a:xfrm>
            <a:off x="8513018" y="3827540"/>
            <a:ext cx="1355051" cy="1300511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  <a:solidFill>
            <a:srgbClr val="E82606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E76016B-546E-41A0-BA1A-24E96E7C15DB}"/>
              </a:ext>
            </a:extLst>
          </p:cNvPr>
          <p:cNvSpPr/>
          <p:nvPr/>
        </p:nvSpPr>
        <p:spPr>
          <a:xfrm>
            <a:off x="6956831" y="4155506"/>
            <a:ext cx="5211588" cy="517900"/>
          </a:xfrm>
          <a:custGeom>
            <a:avLst/>
            <a:gdLst>
              <a:gd name="connsiteX0" fmla="*/ 0 w 6024661"/>
              <a:gd name="connsiteY0" fmla="*/ 0 h 623902"/>
              <a:gd name="connsiteX1" fmla="*/ 6024661 w 6024661"/>
              <a:gd name="connsiteY1" fmla="*/ 0 h 623902"/>
              <a:gd name="connsiteX2" fmla="*/ 6024661 w 6024661"/>
              <a:gd name="connsiteY2" fmla="*/ 623902 h 623902"/>
              <a:gd name="connsiteX3" fmla="*/ 0 w 6024661"/>
              <a:gd name="connsiteY3" fmla="*/ 623902 h 623902"/>
              <a:gd name="connsiteX4" fmla="*/ 0 w 6024661"/>
              <a:gd name="connsiteY4" fmla="*/ 0 h 623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4661" h="623902">
                <a:moveTo>
                  <a:pt x="0" y="0"/>
                </a:moveTo>
                <a:lnTo>
                  <a:pt x="6024661" y="0"/>
                </a:lnTo>
                <a:lnTo>
                  <a:pt x="6024661" y="623902"/>
                </a:lnTo>
                <a:lnTo>
                  <a:pt x="0" y="62390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Data Analysis/Dialogue</a:t>
            </a:r>
          </a:p>
        </p:txBody>
      </p:sp>
      <p:sp>
        <p:nvSpPr>
          <p:cNvPr id="12" name="Block Arc 11">
            <a:extLst>
              <a:ext uri="{FF2B5EF4-FFF2-40B4-BE49-F238E27FC236}">
                <a16:creationId xmlns:a16="http://schemas.microsoft.com/office/drawing/2014/main" id="{4C38B418-0868-4E82-8BE1-B71CE830B355}"/>
              </a:ext>
            </a:extLst>
          </p:cNvPr>
          <p:cNvSpPr/>
          <p:nvPr/>
        </p:nvSpPr>
        <p:spPr>
          <a:xfrm>
            <a:off x="9624318" y="5182716"/>
            <a:ext cx="1164199" cy="1117618"/>
          </a:xfrm>
          <a:prstGeom prst="blockArc">
            <a:avLst>
              <a:gd name="adj1" fmla="val 13500000"/>
              <a:gd name="adj2" fmla="val 10800000"/>
              <a:gd name="adj3" fmla="val 12740"/>
            </a:avLst>
          </a:prstGeom>
          <a:solidFill>
            <a:srgbClr val="E82606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3E03A1F-F00E-4DC8-9938-36732B09606B}"/>
              </a:ext>
            </a:extLst>
          </p:cNvPr>
          <p:cNvSpPr/>
          <p:nvPr/>
        </p:nvSpPr>
        <p:spPr>
          <a:xfrm>
            <a:off x="8018983" y="5232537"/>
            <a:ext cx="3373973" cy="361192"/>
          </a:xfrm>
          <a:custGeom>
            <a:avLst/>
            <a:gdLst>
              <a:gd name="connsiteX0" fmla="*/ 0 w 3900355"/>
              <a:gd name="connsiteY0" fmla="*/ 0 h 435120"/>
              <a:gd name="connsiteX1" fmla="*/ 3900355 w 3900355"/>
              <a:gd name="connsiteY1" fmla="*/ 0 h 435120"/>
              <a:gd name="connsiteX2" fmla="*/ 3900355 w 3900355"/>
              <a:gd name="connsiteY2" fmla="*/ 435120 h 435120"/>
              <a:gd name="connsiteX3" fmla="*/ 0 w 3900355"/>
              <a:gd name="connsiteY3" fmla="*/ 435120 h 435120"/>
              <a:gd name="connsiteX4" fmla="*/ 0 w 3900355"/>
              <a:gd name="connsiteY4" fmla="*/ 0 h 43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0355" h="435120">
                <a:moveTo>
                  <a:pt x="0" y="0"/>
                </a:moveTo>
                <a:lnTo>
                  <a:pt x="3900355" y="0"/>
                </a:lnTo>
                <a:lnTo>
                  <a:pt x="3900355" y="435120"/>
                </a:lnTo>
                <a:lnTo>
                  <a:pt x="0" y="4351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Improvement</a:t>
            </a:r>
          </a:p>
        </p:txBody>
      </p:sp>
      <p:sp>
        <p:nvSpPr>
          <p:cNvPr id="14" name="Arrow: Circular 13">
            <a:extLst>
              <a:ext uri="{FF2B5EF4-FFF2-40B4-BE49-F238E27FC236}">
                <a16:creationId xmlns:a16="http://schemas.microsoft.com/office/drawing/2014/main" id="{B9A37763-2ACA-42E9-A6BD-BBF094626792}"/>
              </a:ext>
            </a:extLst>
          </p:cNvPr>
          <p:cNvSpPr/>
          <p:nvPr/>
        </p:nvSpPr>
        <p:spPr>
          <a:xfrm>
            <a:off x="2304807" y="426736"/>
            <a:ext cx="1355051" cy="1300511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A24630F-4720-454D-9736-1AC4FF1A1928}"/>
              </a:ext>
            </a:extLst>
          </p:cNvPr>
          <p:cNvSpPr/>
          <p:nvPr/>
        </p:nvSpPr>
        <p:spPr>
          <a:xfrm>
            <a:off x="731997" y="901601"/>
            <a:ext cx="2895991" cy="632951"/>
          </a:xfrm>
          <a:custGeom>
            <a:avLst/>
            <a:gdLst>
              <a:gd name="connsiteX0" fmla="*/ 0 w 3347802"/>
              <a:gd name="connsiteY0" fmla="*/ 0 h 762501"/>
              <a:gd name="connsiteX1" fmla="*/ 3347802 w 3347802"/>
              <a:gd name="connsiteY1" fmla="*/ 0 h 762501"/>
              <a:gd name="connsiteX2" fmla="*/ 3347802 w 3347802"/>
              <a:gd name="connsiteY2" fmla="*/ 762501 h 762501"/>
              <a:gd name="connsiteX3" fmla="*/ 0 w 3347802"/>
              <a:gd name="connsiteY3" fmla="*/ 762501 h 762501"/>
              <a:gd name="connsiteX4" fmla="*/ 0 w 3347802"/>
              <a:gd name="connsiteY4" fmla="*/ 0 h 76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7802" h="762501">
                <a:moveTo>
                  <a:pt x="0" y="0"/>
                </a:moveTo>
                <a:lnTo>
                  <a:pt x="3347802" y="0"/>
                </a:lnTo>
                <a:lnTo>
                  <a:pt x="3347802" y="762501"/>
                </a:lnTo>
                <a:lnTo>
                  <a:pt x="0" y="76250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 dirty="0">
                <a:solidFill>
                  <a:schemeClr val="bg1"/>
                </a:solidFill>
              </a:rPr>
              <a:t>Assessment</a:t>
            </a:r>
          </a:p>
        </p:txBody>
      </p:sp>
      <p:sp>
        <p:nvSpPr>
          <p:cNvPr id="16" name="Shape 15">
            <a:extLst>
              <a:ext uri="{FF2B5EF4-FFF2-40B4-BE49-F238E27FC236}">
                <a16:creationId xmlns:a16="http://schemas.microsoft.com/office/drawing/2014/main" id="{45170860-9E5C-4DE5-A2AE-B99C0C08D479}"/>
              </a:ext>
            </a:extLst>
          </p:cNvPr>
          <p:cNvSpPr/>
          <p:nvPr/>
        </p:nvSpPr>
        <p:spPr>
          <a:xfrm>
            <a:off x="949756" y="1537334"/>
            <a:ext cx="1355051" cy="1300511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ABDC218-C023-4901-9D5C-9B3CE55EF541}"/>
              </a:ext>
            </a:extLst>
          </p:cNvPr>
          <p:cNvSpPr/>
          <p:nvPr/>
        </p:nvSpPr>
        <p:spPr>
          <a:xfrm>
            <a:off x="-606431" y="1865300"/>
            <a:ext cx="5211588" cy="517900"/>
          </a:xfrm>
          <a:custGeom>
            <a:avLst/>
            <a:gdLst>
              <a:gd name="connsiteX0" fmla="*/ 0 w 6024661"/>
              <a:gd name="connsiteY0" fmla="*/ 0 h 623902"/>
              <a:gd name="connsiteX1" fmla="*/ 6024661 w 6024661"/>
              <a:gd name="connsiteY1" fmla="*/ 0 h 623902"/>
              <a:gd name="connsiteX2" fmla="*/ 6024661 w 6024661"/>
              <a:gd name="connsiteY2" fmla="*/ 623902 h 623902"/>
              <a:gd name="connsiteX3" fmla="*/ 0 w 6024661"/>
              <a:gd name="connsiteY3" fmla="*/ 623902 h 623902"/>
              <a:gd name="connsiteX4" fmla="*/ 0 w 6024661"/>
              <a:gd name="connsiteY4" fmla="*/ 0 h 623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4661" h="623902">
                <a:moveTo>
                  <a:pt x="0" y="0"/>
                </a:moveTo>
                <a:lnTo>
                  <a:pt x="6024661" y="0"/>
                </a:lnTo>
                <a:lnTo>
                  <a:pt x="6024661" y="623902"/>
                </a:lnTo>
                <a:lnTo>
                  <a:pt x="0" y="62390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Data Analysis/Dialogue</a:t>
            </a:r>
          </a:p>
        </p:txBody>
      </p:sp>
      <p:sp>
        <p:nvSpPr>
          <p:cNvPr id="18" name="Block Arc 17">
            <a:extLst>
              <a:ext uri="{FF2B5EF4-FFF2-40B4-BE49-F238E27FC236}">
                <a16:creationId xmlns:a16="http://schemas.microsoft.com/office/drawing/2014/main" id="{8B1CE38F-7913-499A-98C4-76D65EA44678}"/>
              </a:ext>
            </a:extLst>
          </p:cNvPr>
          <p:cNvSpPr/>
          <p:nvPr/>
        </p:nvSpPr>
        <p:spPr>
          <a:xfrm>
            <a:off x="2255548" y="2902538"/>
            <a:ext cx="1164199" cy="1117618"/>
          </a:xfrm>
          <a:prstGeom prst="blockArc">
            <a:avLst>
              <a:gd name="adj1" fmla="val 13500000"/>
              <a:gd name="adj2" fmla="val 10800000"/>
              <a:gd name="adj3" fmla="val 12740"/>
            </a:avLst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A9F858C-DD80-4916-99DE-D51130EEB574}"/>
              </a:ext>
            </a:extLst>
          </p:cNvPr>
          <p:cNvSpPr/>
          <p:nvPr/>
        </p:nvSpPr>
        <p:spPr>
          <a:xfrm>
            <a:off x="529617" y="3011211"/>
            <a:ext cx="3373973" cy="361192"/>
          </a:xfrm>
          <a:custGeom>
            <a:avLst/>
            <a:gdLst>
              <a:gd name="connsiteX0" fmla="*/ 0 w 3900355"/>
              <a:gd name="connsiteY0" fmla="*/ 0 h 435120"/>
              <a:gd name="connsiteX1" fmla="*/ 3900355 w 3900355"/>
              <a:gd name="connsiteY1" fmla="*/ 0 h 435120"/>
              <a:gd name="connsiteX2" fmla="*/ 3900355 w 3900355"/>
              <a:gd name="connsiteY2" fmla="*/ 435120 h 435120"/>
              <a:gd name="connsiteX3" fmla="*/ 0 w 3900355"/>
              <a:gd name="connsiteY3" fmla="*/ 435120 h 435120"/>
              <a:gd name="connsiteX4" fmla="*/ 0 w 3900355"/>
              <a:gd name="connsiteY4" fmla="*/ 0 h 43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0355" h="435120">
                <a:moveTo>
                  <a:pt x="0" y="0"/>
                </a:moveTo>
                <a:lnTo>
                  <a:pt x="3900355" y="0"/>
                </a:lnTo>
                <a:lnTo>
                  <a:pt x="3900355" y="435120"/>
                </a:lnTo>
                <a:lnTo>
                  <a:pt x="0" y="4351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Improvement</a:t>
            </a:r>
          </a:p>
        </p:txBody>
      </p:sp>
      <p:sp>
        <p:nvSpPr>
          <p:cNvPr id="20" name="Arrow: Circular 19">
            <a:extLst>
              <a:ext uri="{FF2B5EF4-FFF2-40B4-BE49-F238E27FC236}">
                <a16:creationId xmlns:a16="http://schemas.microsoft.com/office/drawing/2014/main" id="{16A88F83-A92C-4DAF-8E30-ACACC0DC7720}"/>
              </a:ext>
            </a:extLst>
          </p:cNvPr>
          <p:cNvSpPr/>
          <p:nvPr/>
        </p:nvSpPr>
        <p:spPr>
          <a:xfrm rot="470564">
            <a:off x="7392280" y="272151"/>
            <a:ext cx="1011260" cy="1010275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Shape 21">
            <a:extLst>
              <a:ext uri="{FF2B5EF4-FFF2-40B4-BE49-F238E27FC236}">
                <a16:creationId xmlns:a16="http://schemas.microsoft.com/office/drawing/2014/main" id="{3F133C09-EF4C-4479-9E12-3F3B39408858}"/>
              </a:ext>
            </a:extLst>
          </p:cNvPr>
          <p:cNvSpPr/>
          <p:nvPr/>
        </p:nvSpPr>
        <p:spPr>
          <a:xfrm rot="470564">
            <a:off x="7032715" y="777289"/>
            <a:ext cx="1011260" cy="1010275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Block Arc 22">
            <a:extLst>
              <a:ext uri="{FF2B5EF4-FFF2-40B4-BE49-F238E27FC236}">
                <a16:creationId xmlns:a16="http://schemas.microsoft.com/office/drawing/2014/main" id="{F6EC7CC2-4782-4B69-92AD-DE162DF70A3F}"/>
              </a:ext>
            </a:extLst>
          </p:cNvPr>
          <p:cNvSpPr/>
          <p:nvPr/>
        </p:nvSpPr>
        <p:spPr>
          <a:xfrm rot="470564">
            <a:off x="7463496" y="1407394"/>
            <a:ext cx="868829" cy="868199"/>
          </a:xfrm>
          <a:prstGeom prst="blockArc">
            <a:avLst>
              <a:gd name="adj1" fmla="val 13500000"/>
              <a:gd name="adj2" fmla="val 10800000"/>
              <a:gd name="adj3" fmla="val 12740"/>
            </a:avLst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Arrow: Circular 24">
            <a:extLst>
              <a:ext uri="{FF2B5EF4-FFF2-40B4-BE49-F238E27FC236}">
                <a16:creationId xmlns:a16="http://schemas.microsoft.com/office/drawing/2014/main" id="{ED12F01B-5C87-40A2-9CF7-EC358EC205F4}"/>
              </a:ext>
            </a:extLst>
          </p:cNvPr>
          <p:cNvSpPr/>
          <p:nvPr/>
        </p:nvSpPr>
        <p:spPr>
          <a:xfrm>
            <a:off x="10310133" y="244799"/>
            <a:ext cx="1011260" cy="1010275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Shape 25">
            <a:extLst>
              <a:ext uri="{FF2B5EF4-FFF2-40B4-BE49-F238E27FC236}">
                <a16:creationId xmlns:a16="http://schemas.microsoft.com/office/drawing/2014/main" id="{DA75ACA4-F239-4DE2-B51A-2B5E45E19C31}"/>
              </a:ext>
            </a:extLst>
          </p:cNvPr>
          <p:cNvSpPr/>
          <p:nvPr/>
        </p:nvSpPr>
        <p:spPr>
          <a:xfrm>
            <a:off x="9875719" y="838300"/>
            <a:ext cx="1011260" cy="1010275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Block Arc 26">
            <a:extLst>
              <a:ext uri="{FF2B5EF4-FFF2-40B4-BE49-F238E27FC236}">
                <a16:creationId xmlns:a16="http://schemas.microsoft.com/office/drawing/2014/main" id="{1ADA6ED1-F59D-4662-B8F1-BE2C77E69185}"/>
              </a:ext>
            </a:extLst>
          </p:cNvPr>
          <p:cNvSpPr/>
          <p:nvPr/>
        </p:nvSpPr>
        <p:spPr>
          <a:xfrm>
            <a:off x="10381349" y="1524762"/>
            <a:ext cx="868829" cy="868199"/>
          </a:xfrm>
          <a:prstGeom prst="blockArc">
            <a:avLst>
              <a:gd name="adj1" fmla="val 13500000"/>
              <a:gd name="adj2" fmla="val 10800000"/>
              <a:gd name="adj3" fmla="val 12740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Arrow: Circular 27">
            <a:extLst>
              <a:ext uri="{FF2B5EF4-FFF2-40B4-BE49-F238E27FC236}">
                <a16:creationId xmlns:a16="http://schemas.microsoft.com/office/drawing/2014/main" id="{6EEC4697-B6D0-4DF4-817A-84A06E6620B5}"/>
              </a:ext>
            </a:extLst>
          </p:cNvPr>
          <p:cNvSpPr/>
          <p:nvPr/>
        </p:nvSpPr>
        <p:spPr>
          <a:xfrm>
            <a:off x="899928" y="4117776"/>
            <a:ext cx="1011260" cy="1010275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Shape 28">
            <a:extLst>
              <a:ext uri="{FF2B5EF4-FFF2-40B4-BE49-F238E27FC236}">
                <a16:creationId xmlns:a16="http://schemas.microsoft.com/office/drawing/2014/main" id="{E6B84372-A624-4CEC-9F28-CB31E9356202}"/>
              </a:ext>
            </a:extLst>
          </p:cNvPr>
          <p:cNvSpPr/>
          <p:nvPr/>
        </p:nvSpPr>
        <p:spPr>
          <a:xfrm>
            <a:off x="540363" y="4622914"/>
            <a:ext cx="1011260" cy="1010275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Block Arc 29">
            <a:extLst>
              <a:ext uri="{FF2B5EF4-FFF2-40B4-BE49-F238E27FC236}">
                <a16:creationId xmlns:a16="http://schemas.microsoft.com/office/drawing/2014/main" id="{9EEBE238-C8D9-44F7-A848-53E589E2793F}"/>
              </a:ext>
            </a:extLst>
          </p:cNvPr>
          <p:cNvSpPr/>
          <p:nvPr/>
        </p:nvSpPr>
        <p:spPr>
          <a:xfrm>
            <a:off x="971144" y="5253019"/>
            <a:ext cx="868829" cy="868199"/>
          </a:xfrm>
          <a:prstGeom prst="blockArc">
            <a:avLst>
              <a:gd name="adj1" fmla="val 13500000"/>
              <a:gd name="adj2" fmla="val 10800000"/>
              <a:gd name="adj3" fmla="val 12740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Arrow: Circular 30">
            <a:extLst>
              <a:ext uri="{FF2B5EF4-FFF2-40B4-BE49-F238E27FC236}">
                <a16:creationId xmlns:a16="http://schemas.microsoft.com/office/drawing/2014/main" id="{415253A9-BB24-4800-8B4F-0184EB9C7F70}"/>
              </a:ext>
            </a:extLst>
          </p:cNvPr>
          <p:cNvSpPr/>
          <p:nvPr/>
        </p:nvSpPr>
        <p:spPr>
          <a:xfrm>
            <a:off x="3356135" y="4143029"/>
            <a:ext cx="1011260" cy="1010275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  <a:solidFill>
            <a:srgbClr val="C39BE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Shape 31">
            <a:extLst>
              <a:ext uri="{FF2B5EF4-FFF2-40B4-BE49-F238E27FC236}">
                <a16:creationId xmlns:a16="http://schemas.microsoft.com/office/drawing/2014/main" id="{9E554126-C997-48FB-AB20-B7257BD7236E}"/>
              </a:ext>
            </a:extLst>
          </p:cNvPr>
          <p:cNvSpPr/>
          <p:nvPr/>
        </p:nvSpPr>
        <p:spPr>
          <a:xfrm>
            <a:off x="2912408" y="4787023"/>
            <a:ext cx="1011260" cy="1010275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  <a:solidFill>
            <a:srgbClr val="C39BE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Block Arc 32">
            <a:extLst>
              <a:ext uri="{FF2B5EF4-FFF2-40B4-BE49-F238E27FC236}">
                <a16:creationId xmlns:a16="http://schemas.microsoft.com/office/drawing/2014/main" id="{2066F3AA-D1D8-4B4D-8DD0-C3CE1FB675A2}"/>
              </a:ext>
            </a:extLst>
          </p:cNvPr>
          <p:cNvSpPr/>
          <p:nvPr/>
        </p:nvSpPr>
        <p:spPr>
          <a:xfrm>
            <a:off x="3418038" y="5473485"/>
            <a:ext cx="868829" cy="868199"/>
          </a:xfrm>
          <a:prstGeom prst="blockArc">
            <a:avLst>
              <a:gd name="adj1" fmla="val 13500000"/>
              <a:gd name="adj2" fmla="val 10800000"/>
              <a:gd name="adj3" fmla="val 12740"/>
            </a:avLst>
          </a:prstGeom>
          <a:solidFill>
            <a:srgbClr val="C39BE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Arrow: Circular 33">
            <a:extLst>
              <a:ext uri="{FF2B5EF4-FFF2-40B4-BE49-F238E27FC236}">
                <a16:creationId xmlns:a16="http://schemas.microsoft.com/office/drawing/2014/main" id="{1B66879F-95EB-4251-9D0F-E5CB9E0B06FA}"/>
              </a:ext>
            </a:extLst>
          </p:cNvPr>
          <p:cNvSpPr/>
          <p:nvPr/>
        </p:nvSpPr>
        <p:spPr>
          <a:xfrm>
            <a:off x="4753030" y="285056"/>
            <a:ext cx="1011260" cy="1010275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  <a:solidFill>
            <a:srgbClr val="ED43E5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5" name="Shape 34">
            <a:extLst>
              <a:ext uri="{FF2B5EF4-FFF2-40B4-BE49-F238E27FC236}">
                <a16:creationId xmlns:a16="http://schemas.microsoft.com/office/drawing/2014/main" id="{40BFFDC9-860F-49F2-BFE7-508F4F5B67F3}"/>
              </a:ext>
            </a:extLst>
          </p:cNvPr>
          <p:cNvSpPr/>
          <p:nvPr/>
        </p:nvSpPr>
        <p:spPr>
          <a:xfrm>
            <a:off x="4318616" y="878557"/>
            <a:ext cx="1011260" cy="1010275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  <a:solidFill>
            <a:srgbClr val="ED43E5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Block Arc 35">
            <a:extLst>
              <a:ext uri="{FF2B5EF4-FFF2-40B4-BE49-F238E27FC236}">
                <a16:creationId xmlns:a16="http://schemas.microsoft.com/office/drawing/2014/main" id="{CAD43472-C7A7-4F38-8FED-1A3EDC5DDF10}"/>
              </a:ext>
            </a:extLst>
          </p:cNvPr>
          <p:cNvSpPr/>
          <p:nvPr/>
        </p:nvSpPr>
        <p:spPr>
          <a:xfrm>
            <a:off x="4824246" y="1565019"/>
            <a:ext cx="868829" cy="868199"/>
          </a:xfrm>
          <a:prstGeom prst="blockArc">
            <a:avLst>
              <a:gd name="adj1" fmla="val 13500000"/>
              <a:gd name="adj2" fmla="val 10800000"/>
              <a:gd name="adj3" fmla="val 12740"/>
            </a:avLst>
          </a:prstGeom>
          <a:solidFill>
            <a:srgbClr val="ED43E5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29350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43200000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43200000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43200000">
                                      <p:cBhvr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43200000">
                                      <p:cBhvr>
                                        <p:cTn id="1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43200000">
                                      <p:cBhvr>
                                        <p:cTn id="1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43200000">
                                      <p:cBhvr>
                                        <p:cTn id="2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43200000">
                                      <p:cBhvr>
                                        <p:cTn id="2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43200000">
                                      <p:cBhvr>
                                        <p:cTn id="7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7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43200000">
                                      <p:cBhvr>
                                        <p:cTn id="7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43200000">
                                      <p:cBhvr>
                                        <p:cTn id="7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43200000">
                                      <p:cBhvr>
                                        <p:cTn id="7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43200000">
                                      <p:cBhvr>
                                        <p:cTn id="8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43200000">
                                      <p:cBhvr>
                                        <p:cTn id="82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43200000">
                                      <p:cBhvr>
                                        <p:cTn id="84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43200000">
                                      <p:cBhvr>
                                        <p:cTn id="8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43200000">
                                      <p:cBhvr>
                                        <p:cTn id="88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43200000">
                                      <p:cBhvr>
                                        <p:cTn id="9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43200000">
                                      <p:cBhvr>
                                        <p:cTn id="92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43200000">
                                      <p:cBhvr>
                                        <p:cTn id="9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43200000">
                                      <p:cBhvr>
                                        <p:cTn id="9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43200000">
                                      <p:cBhvr>
                                        <p:cTn id="9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00" dur="3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43200000">
                                      <p:cBhvr>
                                        <p:cTn id="120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43200000">
                                      <p:cBhvr>
                                        <p:cTn id="122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43200000">
                                      <p:cBhvr>
                                        <p:cTn id="124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43200000">
                                      <p:cBhvr>
                                        <p:cTn id="144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43200000">
                                      <p:cBhvr>
                                        <p:cTn id="146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43200000">
                                      <p:cBhvr>
                                        <p:cTn id="148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14439" y="774915"/>
            <a:ext cx="6396119" cy="421553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6000" dirty="0">
                <a:solidFill>
                  <a:schemeClr val="bg1"/>
                </a:solidFill>
              </a:rPr>
              <a:t>So … how is all this supposed to make SLO work more meaningful?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How To Open Up People's Minds to Change - PsyBlo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7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5949" y="1155540"/>
            <a:ext cx="5562600" cy="4645801"/>
          </a:xfrm>
          <a:prstGeom prst="rect">
            <a:avLst/>
          </a:prstGeom>
        </p:spPr>
      </p:pic>
      <p:pic>
        <p:nvPicPr>
          <p:cNvPr id="7" name="Picture 6" descr="The L Word: ¿Qué ha pasado con sus protagonistas? - Lesbicanarias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55" b="100000" l="9644" r="91405">
                        <a14:foregroundMark x1="45283" y1="13565" x2="52201" y2="9779"/>
                        <a14:foregroundMark x1="54298" y1="10726" x2="54298" y2="10726"/>
                        <a14:foregroundMark x1="54927" y1="12303" x2="54927" y2="12934"/>
                        <a14:foregroundMark x1="56394" y1="15773" x2="56394" y2="15773"/>
                        <a14:foregroundMark x1="57862" y1="17666" x2="57862" y2="17666"/>
                        <a14:foregroundMark x1="40881" y1="89905" x2="42348" y2="96215"/>
                        <a14:foregroundMark x1="68553" y1="92744" x2="66876" y2="98738"/>
                        <a14:foregroundMark x1="80503" y1="98107" x2="91614" y2="89274"/>
                        <a14:foregroundMark x1="63103" y1="71609" x2="62683" y2="57098"/>
                        <a14:backgroundMark x1="42138" y1="13880" x2="41719" y2="34385"/>
                        <a14:backgroundMark x1="43187" y1="40063" x2="28512" y2="50473"/>
                        <a14:backgroundMark x1="59748" y1="12934" x2="63732" y2="36278"/>
                        <a14:backgroundMark x1="70440" y1="39117" x2="86373" y2="23028"/>
                        <a14:backgroundMark x1="76730" y1="48265" x2="84277" y2="62776"/>
                        <a14:backgroundMark x1="76310" y1="80442" x2="71908" y2="91483"/>
                        <a14:backgroundMark x1="37526" y1="85804" x2="32285" y2="80442"/>
                        <a14:backgroundMark x1="36059" y1="76972" x2="40671" y2="81703"/>
                        <a14:backgroundMark x1="46960" y1="8833" x2="52411" y2="5363"/>
                        <a14:backgroundMark x1="35639" y1="52050" x2="27463" y2="605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83" y="1735810"/>
            <a:ext cx="6855846" cy="455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12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Instructional Program Outcomes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90688"/>
            <a:ext cx="11017470" cy="4951181"/>
          </a:xfrm>
        </p:spPr>
        <p:txBody>
          <a:bodyPr>
            <a:normAutofit fontScale="92500" lnSpcReduction="20000"/>
          </a:bodyPr>
          <a:lstStyle/>
          <a:p>
            <a:pPr lvl="0" fontAlgn="base"/>
            <a:r>
              <a:rPr lang="en-US" b="1" dirty="0">
                <a:solidFill>
                  <a:schemeClr val="bg1"/>
                </a:solidFill>
              </a:rPr>
              <a:t>Curricular: </a:t>
            </a:r>
            <a:r>
              <a:rPr lang="en-US" dirty="0">
                <a:solidFill>
                  <a:schemeClr val="bg1"/>
                </a:solidFill>
              </a:rPr>
              <a:t>Guide decisions about courses and requirements for program completion.</a:t>
            </a:r>
          </a:p>
          <a:p>
            <a:pPr lvl="0" fontAlgn="base"/>
            <a:r>
              <a:rPr lang="en-US" b="1" dirty="0">
                <a:solidFill>
                  <a:schemeClr val="bg1"/>
                </a:solidFill>
              </a:rPr>
              <a:t>Measurable: </a:t>
            </a:r>
            <a:r>
              <a:rPr lang="en-US" dirty="0">
                <a:solidFill>
                  <a:schemeClr val="bg1"/>
                </a:solidFill>
              </a:rPr>
              <a:t>On-going assessment informs revisions to improve programmatic efficacy.</a:t>
            </a:r>
          </a:p>
          <a:p>
            <a:pPr lvl="0" fontAlgn="base"/>
            <a:r>
              <a:rPr lang="en-US" b="1" dirty="0">
                <a:solidFill>
                  <a:schemeClr val="bg1"/>
                </a:solidFill>
              </a:rPr>
              <a:t>Comprehensive: </a:t>
            </a:r>
            <a:r>
              <a:rPr lang="en-US" dirty="0">
                <a:solidFill>
                  <a:schemeClr val="bg1"/>
                </a:solidFill>
              </a:rPr>
              <a:t>Program Student Learning Outcomes delineate abilities of successful completers to:</a:t>
            </a:r>
          </a:p>
          <a:p>
            <a:pPr lvl="1" fontAlgn="base"/>
            <a:r>
              <a:rPr lang="en-US" dirty="0">
                <a:solidFill>
                  <a:schemeClr val="bg1"/>
                </a:solidFill>
              </a:rPr>
              <a:t>Communicate a complex understanding of content matter of the discipline.</a:t>
            </a:r>
          </a:p>
          <a:p>
            <a:pPr lvl="1" fontAlgn="base"/>
            <a:r>
              <a:rPr lang="en-US" dirty="0">
                <a:solidFill>
                  <a:schemeClr val="bg1"/>
                </a:solidFill>
              </a:rPr>
              <a:t>Demonstrate competence in the habits of mind and technical skills essential to entry into higher levels of study from the discipline.</a:t>
            </a:r>
          </a:p>
          <a:p>
            <a:pPr lvl="1" fontAlgn="base"/>
            <a:r>
              <a:rPr lang="en-US" dirty="0">
                <a:solidFill>
                  <a:schemeClr val="bg1"/>
                </a:solidFill>
              </a:rPr>
              <a:t>Use a range of reliable resources to gather appropriate information.</a:t>
            </a:r>
          </a:p>
          <a:p>
            <a:pPr lvl="1" fontAlgn="base"/>
            <a:r>
              <a:rPr lang="en-US" dirty="0">
                <a:solidFill>
                  <a:schemeClr val="bg1"/>
                </a:solidFill>
              </a:rPr>
              <a:t>Apply the modes of analysis of the discipline (or metamajors) to solve significant problems.</a:t>
            </a:r>
          </a:p>
          <a:p>
            <a:pPr lvl="1" fontAlgn="base"/>
            <a:r>
              <a:rPr lang="en-US" dirty="0">
                <a:solidFill>
                  <a:schemeClr val="bg1"/>
                </a:solidFill>
              </a:rPr>
              <a:t>Exhibit characteristics of ethical decision making based on cultural competence and personal responsibility for social justice and sustainability.</a:t>
            </a:r>
          </a:p>
          <a:p>
            <a:pPr fontAlgn="base"/>
            <a:r>
              <a:rPr lang="en-US" b="1" dirty="0">
                <a:solidFill>
                  <a:schemeClr val="bg1"/>
                </a:solidFill>
              </a:rPr>
              <a:t>Accommodate Articulation with Transfer Institutions</a:t>
            </a:r>
          </a:p>
          <a:p>
            <a:pPr fontAlgn="ba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872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rved Right Arrow 32"/>
          <p:cNvSpPr/>
          <p:nvPr/>
        </p:nvSpPr>
        <p:spPr>
          <a:xfrm rot="15364744">
            <a:off x="6753982" y="1534016"/>
            <a:ext cx="1358162" cy="8264705"/>
          </a:xfrm>
          <a:prstGeom prst="curvedRightArrow">
            <a:avLst>
              <a:gd name="adj1" fmla="val 25000"/>
              <a:gd name="adj2" fmla="val 50000"/>
              <a:gd name="adj3" fmla="val 36579"/>
            </a:avLst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urved Right Arrow 24"/>
          <p:cNvSpPr/>
          <p:nvPr/>
        </p:nvSpPr>
        <p:spPr>
          <a:xfrm rot="16047598">
            <a:off x="5764888" y="3625757"/>
            <a:ext cx="736022" cy="3367241"/>
          </a:xfrm>
          <a:prstGeom prst="curvedRightArrow">
            <a:avLst>
              <a:gd name="adj1" fmla="val 25000"/>
              <a:gd name="adj2" fmla="val 50000"/>
              <a:gd name="adj3" fmla="val 36579"/>
            </a:avLst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Right Arrow 10"/>
          <p:cNvSpPr/>
          <p:nvPr/>
        </p:nvSpPr>
        <p:spPr>
          <a:xfrm rot="20964751">
            <a:off x="1831904" y="3289890"/>
            <a:ext cx="475068" cy="131319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Right Arrow 11"/>
          <p:cNvSpPr/>
          <p:nvPr/>
        </p:nvSpPr>
        <p:spPr>
          <a:xfrm rot="19178124">
            <a:off x="959638" y="1376870"/>
            <a:ext cx="536849" cy="201421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8505" y="2562266"/>
            <a:ext cx="2374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Program Learning Outcomes Statements</a:t>
            </a:r>
          </a:p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Guide Curriculum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01315" y="4114887"/>
            <a:ext cx="2953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Course Learning Outcomes    Statements Guide Content,    Materials, and Instruction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21888" y="5205843"/>
            <a:ext cx="2017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Course Outcomes Assessments Guide Instructional</a:t>
            </a:r>
          </a:p>
          <a:p>
            <a:r>
              <a:rPr lang="en-US" dirty="0">
                <a:solidFill>
                  <a:srgbClr val="FFC000"/>
                </a:solidFill>
              </a:rPr>
              <a:t>Improvement</a:t>
            </a:r>
          </a:p>
        </p:txBody>
      </p:sp>
      <p:sp>
        <p:nvSpPr>
          <p:cNvPr id="17" name="Curved Right Arrow 16"/>
          <p:cNvSpPr/>
          <p:nvPr/>
        </p:nvSpPr>
        <p:spPr>
          <a:xfrm rot="1801291" flipH="1">
            <a:off x="3596492" y="5007547"/>
            <a:ext cx="508346" cy="1305375"/>
          </a:xfrm>
          <a:prstGeom prst="curvedRightArrow">
            <a:avLst>
              <a:gd name="adj1" fmla="val 25000"/>
              <a:gd name="adj2" fmla="val 94483"/>
              <a:gd name="adj3" fmla="val 4325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urved Right Arrow 17"/>
          <p:cNvSpPr/>
          <p:nvPr/>
        </p:nvSpPr>
        <p:spPr>
          <a:xfrm rot="2059379" flipV="1">
            <a:off x="1612389" y="4353553"/>
            <a:ext cx="488362" cy="129550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32078" y="2619903"/>
            <a:ext cx="2196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Course Outcomes Assessments Inform</a:t>
            </a:r>
          </a:p>
          <a:p>
            <a:r>
              <a:rPr lang="en-US" dirty="0">
                <a:solidFill>
                  <a:srgbClr val="FFC000"/>
                </a:solidFill>
              </a:rPr>
              <a:t>PLO Assessment</a:t>
            </a:r>
          </a:p>
        </p:txBody>
      </p:sp>
      <p:sp>
        <p:nvSpPr>
          <p:cNvPr id="20" name="Curved Right Arrow 19"/>
          <p:cNvSpPr/>
          <p:nvPr/>
        </p:nvSpPr>
        <p:spPr>
          <a:xfrm rot="11734351">
            <a:off x="10841743" y="1197131"/>
            <a:ext cx="447550" cy="1686404"/>
          </a:xfrm>
          <a:prstGeom prst="curvedRightArrow">
            <a:avLst>
              <a:gd name="adj1" fmla="val 25000"/>
              <a:gd name="adj2" fmla="val 96096"/>
              <a:gd name="adj3" fmla="val 3203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33234" y="4002111"/>
            <a:ext cx="2888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Course and Program Outcomes Assessments Inform GELO Assessment</a:t>
            </a:r>
          </a:p>
        </p:txBody>
      </p:sp>
      <p:sp>
        <p:nvSpPr>
          <p:cNvPr id="22" name="Curved Right Arrow 21"/>
          <p:cNvSpPr/>
          <p:nvPr/>
        </p:nvSpPr>
        <p:spPr>
          <a:xfrm rot="18419516" flipH="1">
            <a:off x="7252720" y="1249043"/>
            <a:ext cx="550625" cy="3334516"/>
          </a:xfrm>
          <a:prstGeom prst="curvedRightArrow">
            <a:avLst>
              <a:gd name="adj1" fmla="val 25000"/>
              <a:gd name="adj2" fmla="val 94483"/>
              <a:gd name="adj3" fmla="val 3203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4188" y="788497"/>
            <a:ext cx="4078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General Education and Institutional Outcomes Statements Guide Programs &amp; Influence their Outcomes Statements</a:t>
            </a:r>
          </a:p>
        </p:txBody>
      </p:sp>
      <p:sp>
        <p:nvSpPr>
          <p:cNvPr id="24" name="Curved Right Arrow 23"/>
          <p:cNvSpPr/>
          <p:nvPr/>
        </p:nvSpPr>
        <p:spPr>
          <a:xfrm rot="12279867">
            <a:off x="5129888" y="3430778"/>
            <a:ext cx="328840" cy="1211043"/>
          </a:xfrm>
          <a:prstGeom prst="curvedRightArrow">
            <a:avLst>
              <a:gd name="adj1" fmla="val 25000"/>
              <a:gd name="adj2" fmla="val 94483"/>
              <a:gd name="adj3" fmla="val 4325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020296" y="2770766"/>
            <a:ext cx="2888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Course, Program &amp; GE Outcomes Assessments Inform ILO Assessments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30444" y="1714142"/>
            <a:ext cx="2917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PLO Assessments Inform Program Improvement &amp; Resource Allocation</a:t>
            </a:r>
          </a:p>
        </p:txBody>
      </p:sp>
      <p:sp>
        <p:nvSpPr>
          <p:cNvPr id="28" name="Curved Right Arrow 27"/>
          <p:cNvSpPr/>
          <p:nvPr/>
        </p:nvSpPr>
        <p:spPr>
          <a:xfrm rot="11274498">
            <a:off x="5677916" y="1902341"/>
            <a:ext cx="328840" cy="801481"/>
          </a:xfrm>
          <a:prstGeom prst="curvedRightArrow">
            <a:avLst>
              <a:gd name="adj1" fmla="val 25000"/>
              <a:gd name="adj2" fmla="val 94483"/>
              <a:gd name="adj3" fmla="val 4325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urved Right Arrow 28"/>
          <p:cNvSpPr/>
          <p:nvPr/>
        </p:nvSpPr>
        <p:spPr>
          <a:xfrm rot="3269358">
            <a:off x="2581180" y="1765967"/>
            <a:ext cx="347318" cy="99015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52609" y="836201"/>
            <a:ext cx="591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ILO Assessments Measure Institutional Effectiveness , Inform Governance &amp; Planning, and Influence Resource Allocation</a:t>
            </a:r>
          </a:p>
        </p:txBody>
      </p:sp>
      <p:sp>
        <p:nvSpPr>
          <p:cNvPr id="31" name="Curved Right Arrow 30"/>
          <p:cNvSpPr/>
          <p:nvPr/>
        </p:nvSpPr>
        <p:spPr>
          <a:xfrm rot="5933954">
            <a:off x="4710796" y="456000"/>
            <a:ext cx="432960" cy="107022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Curved Right Arrow 33"/>
          <p:cNvSpPr/>
          <p:nvPr/>
        </p:nvSpPr>
        <p:spPr>
          <a:xfrm rot="15985512" flipH="1">
            <a:off x="7468403" y="935352"/>
            <a:ext cx="714865" cy="3137578"/>
          </a:xfrm>
          <a:prstGeom prst="curvedRightArrow">
            <a:avLst>
              <a:gd name="adj1" fmla="val 25000"/>
              <a:gd name="adj2" fmla="val 94483"/>
              <a:gd name="adj3" fmla="val 4325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Curved Right Arrow 34"/>
          <p:cNvSpPr/>
          <p:nvPr/>
        </p:nvSpPr>
        <p:spPr>
          <a:xfrm rot="14001396">
            <a:off x="9646910" y="3427072"/>
            <a:ext cx="328840" cy="1260764"/>
          </a:xfrm>
          <a:prstGeom prst="curvedRightArrow">
            <a:avLst>
              <a:gd name="adj1" fmla="val 25000"/>
              <a:gd name="adj2" fmla="val 94483"/>
              <a:gd name="adj3" fmla="val 4325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216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5" grpId="0" animBg="1"/>
      <p:bldP spid="11" grpId="0" animBg="1"/>
      <p:bldP spid="12" grpId="0" animBg="1"/>
      <p:bldP spid="14" grpId="0"/>
      <p:bldP spid="15" grpId="0"/>
      <p:bldP spid="16" grpId="0"/>
      <p:bldP spid="17" grpId="0" animBg="1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6" grpId="0"/>
      <p:bldP spid="27" grpId="0"/>
      <p:bldP spid="28" grpId="0" animBg="1"/>
      <p:bldP spid="29" grpId="0" animBg="1"/>
      <p:bldP spid="30" grpId="0"/>
      <p:bldP spid="31" grpId="0" animBg="1"/>
      <p:bldP spid="34" grpId="0" animBg="1"/>
      <p:bldP spid="3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 rot="16200000">
            <a:off x="-816440" y="2616489"/>
            <a:ext cx="6400800" cy="1719912"/>
          </a:xfrm>
          <a:custGeom>
            <a:avLst/>
            <a:gdLst>
              <a:gd name="connsiteX0" fmla="*/ 0 w 3600450"/>
              <a:gd name="connsiteY0" fmla="*/ 0 h 684085"/>
              <a:gd name="connsiteX1" fmla="*/ 3600450 w 3600450"/>
              <a:gd name="connsiteY1" fmla="*/ 0 h 684085"/>
              <a:gd name="connsiteX2" fmla="*/ 3600450 w 3600450"/>
              <a:gd name="connsiteY2" fmla="*/ 684085 h 684085"/>
              <a:gd name="connsiteX3" fmla="*/ 0 w 3600450"/>
              <a:gd name="connsiteY3" fmla="*/ 684085 h 684085"/>
              <a:gd name="connsiteX4" fmla="*/ 0 w 3600450"/>
              <a:gd name="connsiteY4" fmla="*/ 0 h 68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450" h="684085">
                <a:moveTo>
                  <a:pt x="0" y="0"/>
                </a:moveTo>
                <a:lnTo>
                  <a:pt x="3600450" y="0"/>
                </a:lnTo>
                <a:lnTo>
                  <a:pt x="3600450" y="684085"/>
                </a:lnTo>
                <a:lnTo>
                  <a:pt x="0" y="684085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494" tIns="23494" rIns="23495" bIns="23495" numCol="1" spcCol="1270" anchor="ctr" anchorCtr="0">
            <a:noAutofit/>
          </a:bodyPr>
          <a:lstStyle/>
          <a:p>
            <a:pPr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/>
              <a:t>COURSE CONTENT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162DC8-9327-4774-B154-904267E22060}"/>
              </a:ext>
            </a:extLst>
          </p:cNvPr>
          <p:cNvSpPr/>
          <p:nvPr/>
        </p:nvSpPr>
        <p:spPr>
          <a:xfrm>
            <a:off x="9133769" y="1922946"/>
            <a:ext cx="1943100" cy="2926079"/>
          </a:xfrm>
          <a:prstGeom prst="rect">
            <a:avLst/>
          </a:prstGeom>
          <a:solidFill>
            <a:srgbClr val="BE80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Student Learning Outcome</a:t>
            </a: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F114877E-0053-4619-84D6-335B92C1DA45}"/>
              </a:ext>
            </a:extLst>
          </p:cNvPr>
          <p:cNvSpPr/>
          <p:nvPr/>
        </p:nvSpPr>
        <p:spPr>
          <a:xfrm>
            <a:off x="8251978" y="1965959"/>
            <a:ext cx="669472" cy="292607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7419" y="0"/>
            <a:ext cx="1121434" cy="68579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en-US" dirty="0"/>
              <a:t>PROGRAM OUTCOMES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966158" y="1086928"/>
            <a:ext cx="879895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966158" y="3377798"/>
            <a:ext cx="879895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948905" y="5828846"/>
            <a:ext cx="879895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lowchart: Punched Tape 1">
            <a:extLst>
              <a:ext uri="{FF2B5EF4-FFF2-40B4-BE49-F238E27FC236}">
                <a16:creationId xmlns:a16="http://schemas.microsoft.com/office/drawing/2014/main" id="{A1F519A7-176A-4C19-B425-514B58F2C574}"/>
              </a:ext>
            </a:extLst>
          </p:cNvPr>
          <p:cNvSpPr/>
          <p:nvPr/>
        </p:nvSpPr>
        <p:spPr>
          <a:xfrm>
            <a:off x="3686058" y="2362064"/>
            <a:ext cx="4353601" cy="2228759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latin typeface="Edwardian Script ITC" panose="030303020407070D0804" pitchFamily="66" charset="0"/>
              </a:rPr>
              <a:t>instruction</a:t>
            </a:r>
          </a:p>
        </p:txBody>
      </p:sp>
    </p:spTree>
    <p:extLst>
      <p:ext uri="{BB962C8B-B14F-4D97-AF65-F5344CB8AC3E}">
        <p14:creationId xmlns:p14="http://schemas.microsoft.com/office/powerpoint/2010/main" val="280475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8678" y="443785"/>
            <a:ext cx="6398342" cy="5140938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Program outcomes guide decisions about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which courses to offer &amp; specify what the courses must enable students to learn. Students in a program need facilities and support services to support their learning.</a:t>
            </a:r>
          </a:p>
        </p:txBody>
      </p:sp>
    </p:spTree>
    <p:extLst>
      <p:ext uri="{BB962C8B-B14F-4D97-AF65-F5344CB8AC3E}">
        <p14:creationId xmlns:p14="http://schemas.microsoft.com/office/powerpoint/2010/main" val="44959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rrow: Curved Left 14">
            <a:extLst>
              <a:ext uri="{FF2B5EF4-FFF2-40B4-BE49-F238E27FC236}">
                <a16:creationId xmlns:a16="http://schemas.microsoft.com/office/drawing/2014/main" id="{E6ECCC55-2C1E-4C17-9D3C-B3BBA6AFB3BA}"/>
              </a:ext>
            </a:extLst>
          </p:cNvPr>
          <p:cNvSpPr/>
          <p:nvPr/>
        </p:nvSpPr>
        <p:spPr>
          <a:xfrm rot="1673276" flipH="1">
            <a:off x="1185025" y="821377"/>
            <a:ext cx="1241425" cy="3117669"/>
          </a:xfrm>
          <a:prstGeom prst="curvedLef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Arrow: Curved Left 13">
            <a:extLst>
              <a:ext uri="{FF2B5EF4-FFF2-40B4-BE49-F238E27FC236}">
                <a16:creationId xmlns:a16="http://schemas.microsoft.com/office/drawing/2014/main" id="{3CC6ABBC-B1A0-4EF5-AF4F-7C9B085E7970}"/>
              </a:ext>
            </a:extLst>
          </p:cNvPr>
          <p:cNvSpPr/>
          <p:nvPr/>
        </p:nvSpPr>
        <p:spPr>
          <a:xfrm rot="19926724">
            <a:off x="9543332" y="821377"/>
            <a:ext cx="1241425" cy="3117669"/>
          </a:xfrm>
          <a:prstGeom prst="curvedLef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679FCA-25CC-4889-9C5E-8F00B14E5217}"/>
              </a:ext>
            </a:extLst>
          </p:cNvPr>
          <p:cNvSpPr/>
          <p:nvPr/>
        </p:nvSpPr>
        <p:spPr>
          <a:xfrm>
            <a:off x="615000" y="3883431"/>
            <a:ext cx="3229413" cy="138499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800" dirty="0">
                <a:solidFill>
                  <a:schemeClr val="bg1"/>
                </a:solidFill>
              </a:rPr>
              <a:t>Out-of-Class Support &amp; Human Resources for Student Learning </a:t>
            </a:r>
          </a:p>
        </p:txBody>
      </p:sp>
      <p:sp>
        <p:nvSpPr>
          <p:cNvPr id="10" name="Arrow: Curved Left 9">
            <a:extLst>
              <a:ext uri="{FF2B5EF4-FFF2-40B4-BE49-F238E27FC236}">
                <a16:creationId xmlns:a16="http://schemas.microsoft.com/office/drawing/2014/main" id="{BEA39B1F-4F9B-4D48-969C-51CF9691710D}"/>
              </a:ext>
            </a:extLst>
          </p:cNvPr>
          <p:cNvSpPr/>
          <p:nvPr/>
        </p:nvSpPr>
        <p:spPr>
          <a:xfrm rot="1203075">
            <a:off x="4021394" y="3226078"/>
            <a:ext cx="855406" cy="195495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Arrow: Curved Left 11">
            <a:extLst>
              <a:ext uri="{FF2B5EF4-FFF2-40B4-BE49-F238E27FC236}">
                <a16:creationId xmlns:a16="http://schemas.microsoft.com/office/drawing/2014/main" id="{6013A912-2CBC-4BD2-B658-18A9A794492C}"/>
              </a:ext>
            </a:extLst>
          </p:cNvPr>
          <p:cNvSpPr/>
          <p:nvPr/>
        </p:nvSpPr>
        <p:spPr>
          <a:xfrm rot="20396925" flipH="1">
            <a:off x="6609274" y="3226078"/>
            <a:ext cx="855406" cy="195495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7E9E35A-0291-4529-8131-E25D8EB7206B}"/>
              </a:ext>
            </a:extLst>
          </p:cNvPr>
          <p:cNvGrpSpPr/>
          <p:nvPr/>
        </p:nvGrpSpPr>
        <p:grpSpPr>
          <a:xfrm>
            <a:off x="2603153" y="654421"/>
            <a:ext cx="6857999" cy="2959244"/>
            <a:chOff x="2667000" y="1307373"/>
            <a:chExt cx="6857999" cy="2959244"/>
          </a:xfrm>
        </p:grpSpPr>
        <p:sp>
          <p:nvSpPr>
            <p:cNvPr id="4" name="Freeform 3"/>
            <p:cNvSpPr/>
            <p:nvPr/>
          </p:nvSpPr>
          <p:spPr>
            <a:xfrm>
              <a:off x="2912768" y="2546705"/>
              <a:ext cx="6400800" cy="1719912"/>
            </a:xfrm>
            <a:custGeom>
              <a:avLst/>
              <a:gdLst>
                <a:gd name="connsiteX0" fmla="*/ 0 w 3600450"/>
                <a:gd name="connsiteY0" fmla="*/ 0 h 684085"/>
                <a:gd name="connsiteX1" fmla="*/ 3600450 w 3600450"/>
                <a:gd name="connsiteY1" fmla="*/ 0 h 684085"/>
                <a:gd name="connsiteX2" fmla="*/ 3600450 w 3600450"/>
                <a:gd name="connsiteY2" fmla="*/ 684085 h 684085"/>
                <a:gd name="connsiteX3" fmla="*/ 0 w 3600450"/>
                <a:gd name="connsiteY3" fmla="*/ 684085 h 684085"/>
                <a:gd name="connsiteX4" fmla="*/ 0 w 3600450"/>
                <a:gd name="connsiteY4" fmla="*/ 0 h 684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0450" h="684085">
                  <a:moveTo>
                    <a:pt x="0" y="0"/>
                  </a:moveTo>
                  <a:lnTo>
                    <a:pt x="3600450" y="0"/>
                  </a:lnTo>
                  <a:lnTo>
                    <a:pt x="3600450" y="684085"/>
                  </a:lnTo>
                  <a:lnTo>
                    <a:pt x="0" y="68408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494" tIns="23494" rIns="23495" bIns="23495" numCol="1" spcCol="1270" anchor="ctr" anchorCtr="0">
              <a:noAutofit/>
            </a:bodyPr>
            <a:lstStyle/>
            <a:p>
              <a:pPr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700" dirty="0"/>
                <a:t>COURSE CONTENT</a:t>
              </a:r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5535283" y="-1560910"/>
              <a:ext cx="1121434" cy="685799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vert270" rtlCol="0" anchor="t"/>
            <a:lstStyle/>
            <a:p>
              <a:pPr algn="ctr"/>
              <a:r>
                <a:rPr lang="en-US" sz="3200" b="1" dirty="0">
                  <a:solidFill>
                    <a:srgbClr val="C00000"/>
                  </a:solidFill>
                </a:rPr>
                <a:t>PROGRAM OUTCOMES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rot="5400000">
              <a:off x="8062738" y="2428807"/>
              <a:ext cx="879895" cy="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rot="5400000">
              <a:off x="5771868" y="2428807"/>
              <a:ext cx="879895" cy="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5400000">
              <a:off x="3320820" y="2411554"/>
              <a:ext cx="879895" cy="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F8E451AB-12A6-4992-BC8E-B8618ACEC556}"/>
              </a:ext>
            </a:extLst>
          </p:cNvPr>
          <p:cNvSpPr/>
          <p:nvPr/>
        </p:nvSpPr>
        <p:spPr>
          <a:xfrm>
            <a:off x="7846625" y="3883430"/>
            <a:ext cx="3229413" cy="138499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800" dirty="0">
                <a:solidFill>
                  <a:schemeClr val="bg1"/>
                </a:solidFill>
              </a:rPr>
              <a:t>Needed Facilities, Technology, &amp; Materials </a:t>
            </a:r>
          </a:p>
        </p:txBody>
      </p:sp>
    </p:spTree>
    <p:extLst>
      <p:ext uri="{BB962C8B-B14F-4D97-AF65-F5344CB8AC3E}">
        <p14:creationId xmlns:p14="http://schemas.microsoft.com/office/powerpoint/2010/main" val="214642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64"/>
          <p:cNvSpPr txBox="1"/>
          <p:nvPr/>
        </p:nvSpPr>
        <p:spPr>
          <a:xfrm>
            <a:off x="972589" y="1644327"/>
            <a:ext cx="8096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PROGRAM</a:t>
            </a:r>
            <a:r>
              <a:rPr lang="en-US" sz="2000" dirty="0">
                <a:solidFill>
                  <a:schemeClr val="bg1"/>
                </a:solidFill>
              </a:rPr>
              <a:t>      </a:t>
            </a:r>
            <a:r>
              <a:rPr lang="en-US" sz="4000" dirty="0">
                <a:solidFill>
                  <a:schemeClr val="bg1"/>
                </a:solidFill>
              </a:rPr>
              <a:t>=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31978718"/>
              </p:ext>
            </p:extLst>
          </p:nvPr>
        </p:nvGraphicFramePr>
        <p:xfrm>
          <a:off x="32258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4398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row: Curved Left 13">
            <a:extLst>
              <a:ext uri="{FF2B5EF4-FFF2-40B4-BE49-F238E27FC236}">
                <a16:creationId xmlns:a16="http://schemas.microsoft.com/office/drawing/2014/main" id="{3CC6ABBC-B1A0-4EF5-AF4F-7C9B085E7970}"/>
              </a:ext>
            </a:extLst>
          </p:cNvPr>
          <p:cNvSpPr/>
          <p:nvPr/>
        </p:nvSpPr>
        <p:spPr>
          <a:xfrm rot="19926724">
            <a:off x="9543332" y="821377"/>
            <a:ext cx="1241425" cy="3117669"/>
          </a:xfrm>
          <a:prstGeom prst="curvedLef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679FCA-25CC-4889-9C5E-8F00B14E5217}"/>
              </a:ext>
            </a:extLst>
          </p:cNvPr>
          <p:cNvSpPr/>
          <p:nvPr/>
        </p:nvSpPr>
        <p:spPr>
          <a:xfrm>
            <a:off x="615000" y="3883431"/>
            <a:ext cx="3229413" cy="138499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800" dirty="0">
                <a:solidFill>
                  <a:schemeClr val="bg1"/>
                </a:solidFill>
              </a:rPr>
              <a:t>Out-of-Class Support &amp; Human Resources for Student Learning </a:t>
            </a:r>
          </a:p>
        </p:txBody>
      </p:sp>
      <p:sp>
        <p:nvSpPr>
          <p:cNvPr id="12" name="Arrow: Curved Left 11">
            <a:extLst>
              <a:ext uri="{FF2B5EF4-FFF2-40B4-BE49-F238E27FC236}">
                <a16:creationId xmlns:a16="http://schemas.microsoft.com/office/drawing/2014/main" id="{6013A912-2CBC-4BD2-B658-18A9A794492C}"/>
              </a:ext>
            </a:extLst>
          </p:cNvPr>
          <p:cNvSpPr/>
          <p:nvPr/>
        </p:nvSpPr>
        <p:spPr>
          <a:xfrm rot="1324081" flipH="1">
            <a:off x="2155378" y="2113575"/>
            <a:ext cx="855406" cy="195495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Arrow: Curved Left 14">
            <a:extLst>
              <a:ext uri="{FF2B5EF4-FFF2-40B4-BE49-F238E27FC236}">
                <a16:creationId xmlns:a16="http://schemas.microsoft.com/office/drawing/2014/main" id="{E6ECCC55-2C1E-4C17-9D3C-B3BBA6AFB3BA}"/>
              </a:ext>
            </a:extLst>
          </p:cNvPr>
          <p:cNvSpPr/>
          <p:nvPr/>
        </p:nvSpPr>
        <p:spPr>
          <a:xfrm rot="1673276" flipH="1">
            <a:off x="1319709" y="556693"/>
            <a:ext cx="1115512" cy="3545935"/>
          </a:xfrm>
          <a:prstGeom prst="curvedLeftArrow">
            <a:avLst>
              <a:gd name="adj1" fmla="val 25000"/>
              <a:gd name="adj2" fmla="val 50000"/>
              <a:gd name="adj3" fmla="val 47396"/>
            </a:avLst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7E9E35A-0291-4529-8131-E25D8EB7206B}"/>
              </a:ext>
            </a:extLst>
          </p:cNvPr>
          <p:cNvGrpSpPr/>
          <p:nvPr/>
        </p:nvGrpSpPr>
        <p:grpSpPr>
          <a:xfrm>
            <a:off x="2760469" y="676592"/>
            <a:ext cx="6857999" cy="2959244"/>
            <a:chOff x="2667000" y="1307373"/>
            <a:chExt cx="6857999" cy="2959244"/>
          </a:xfrm>
        </p:grpSpPr>
        <p:sp>
          <p:nvSpPr>
            <p:cNvPr id="4" name="Freeform 3"/>
            <p:cNvSpPr/>
            <p:nvPr/>
          </p:nvSpPr>
          <p:spPr>
            <a:xfrm>
              <a:off x="2912768" y="2546705"/>
              <a:ext cx="6400800" cy="1719912"/>
            </a:xfrm>
            <a:custGeom>
              <a:avLst/>
              <a:gdLst>
                <a:gd name="connsiteX0" fmla="*/ 0 w 3600450"/>
                <a:gd name="connsiteY0" fmla="*/ 0 h 684085"/>
                <a:gd name="connsiteX1" fmla="*/ 3600450 w 3600450"/>
                <a:gd name="connsiteY1" fmla="*/ 0 h 684085"/>
                <a:gd name="connsiteX2" fmla="*/ 3600450 w 3600450"/>
                <a:gd name="connsiteY2" fmla="*/ 684085 h 684085"/>
                <a:gd name="connsiteX3" fmla="*/ 0 w 3600450"/>
                <a:gd name="connsiteY3" fmla="*/ 684085 h 684085"/>
                <a:gd name="connsiteX4" fmla="*/ 0 w 3600450"/>
                <a:gd name="connsiteY4" fmla="*/ 0 h 684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0450" h="684085">
                  <a:moveTo>
                    <a:pt x="0" y="0"/>
                  </a:moveTo>
                  <a:lnTo>
                    <a:pt x="3600450" y="0"/>
                  </a:lnTo>
                  <a:lnTo>
                    <a:pt x="3600450" y="684085"/>
                  </a:lnTo>
                  <a:lnTo>
                    <a:pt x="0" y="68408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494" tIns="23494" rIns="23495" bIns="23495" numCol="1" spcCol="1270" anchor="ctr" anchorCtr="0">
              <a:noAutofit/>
              <a:scene3d>
                <a:camera prst="orthographicFront"/>
                <a:lightRig rig="threePt" dir="t"/>
              </a:scene3d>
              <a:sp3d extrusionH="57150">
                <a:bevelT w="69850" h="69850" prst="divot"/>
              </a:sp3d>
            </a:bodyPr>
            <a:lstStyle/>
            <a:p>
              <a:pPr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700" b="1" dirty="0">
                  <a:solidFill>
                    <a:schemeClr val="bg1">
                      <a:lumMod val="50000"/>
                    </a:schemeClr>
                  </a:solidFill>
                </a:rPr>
                <a:t>STUDENT LEARNING OUTCOMES</a:t>
              </a:r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5535283" y="-1560910"/>
              <a:ext cx="1121434" cy="685799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vert270" rtlCol="0" anchor="t"/>
            <a:lstStyle/>
            <a:p>
              <a:pPr algn="ctr"/>
              <a:r>
                <a:rPr lang="en-US" sz="3200" b="1" dirty="0">
                  <a:solidFill>
                    <a:srgbClr val="C00000"/>
                  </a:solidFill>
                </a:rPr>
                <a:t>PROGRAM OUTCOMES</a:t>
              </a:r>
            </a:p>
          </p:txBody>
        </p:sp>
        <p:cxnSp>
          <p:nvCxnSpPr>
            <p:cNvPr id="6" name="Straight Arrow Connector 5"/>
            <p:cNvCxnSpPr>
              <a:cxnSpLocks/>
            </p:cNvCxnSpPr>
            <p:nvPr/>
          </p:nvCxnSpPr>
          <p:spPr>
            <a:xfrm rot="16200000" flipV="1">
              <a:off x="8026787" y="2422908"/>
              <a:ext cx="879895" cy="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cxnSpLocks/>
            </p:cNvCxnSpPr>
            <p:nvPr/>
          </p:nvCxnSpPr>
          <p:spPr>
            <a:xfrm rot="16200000" flipV="1">
              <a:off x="5771868" y="2428807"/>
              <a:ext cx="879895" cy="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cxnSpLocks/>
            </p:cNvCxnSpPr>
            <p:nvPr/>
          </p:nvCxnSpPr>
          <p:spPr>
            <a:xfrm rot="16200000" flipV="1">
              <a:off x="3320820" y="2411554"/>
              <a:ext cx="879895" cy="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Arrow: Curved Left 15">
            <a:extLst>
              <a:ext uri="{FF2B5EF4-FFF2-40B4-BE49-F238E27FC236}">
                <a16:creationId xmlns:a16="http://schemas.microsoft.com/office/drawing/2014/main" id="{BB8CD786-422D-4C73-B19C-7534E9335211}"/>
              </a:ext>
            </a:extLst>
          </p:cNvPr>
          <p:cNvSpPr/>
          <p:nvPr/>
        </p:nvSpPr>
        <p:spPr>
          <a:xfrm rot="14101742" flipH="1">
            <a:off x="4223525" y="3272283"/>
            <a:ext cx="979043" cy="1962603"/>
          </a:xfrm>
          <a:prstGeom prst="curved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E451AB-12A6-4992-BC8E-B8618ACEC556}"/>
              </a:ext>
            </a:extLst>
          </p:cNvPr>
          <p:cNvSpPr/>
          <p:nvPr/>
        </p:nvSpPr>
        <p:spPr>
          <a:xfrm>
            <a:off x="7872164" y="3883431"/>
            <a:ext cx="3229413" cy="138499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800" dirty="0">
                <a:solidFill>
                  <a:schemeClr val="bg1"/>
                </a:solidFill>
              </a:rPr>
              <a:t>Needed Facilities, Technology, &amp; Materials Learning</a:t>
            </a:r>
          </a:p>
        </p:txBody>
      </p:sp>
      <p:sp>
        <p:nvSpPr>
          <p:cNvPr id="10" name="Arrow: Curved Left 9">
            <a:extLst>
              <a:ext uri="{FF2B5EF4-FFF2-40B4-BE49-F238E27FC236}">
                <a16:creationId xmlns:a16="http://schemas.microsoft.com/office/drawing/2014/main" id="{BEA39B1F-4F9B-4D48-969C-51CF9691710D}"/>
              </a:ext>
            </a:extLst>
          </p:cNvPr>
          <p:cNvSpPr/>
          <p:nvPr/>
        </p:nvSpPr>
        <p:spPr>
          <a:xfrm rot="7498258">
            <a:off x="6522867" y="3272284"/>
            <a:ext cx="979043" cy="1962603"/>
          </a:xfrm>
          <a:prstGeom prst="curved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01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3D253C-E4B0-4104-A170-7FAD3268665C}"/>
              </a:ext>
            </a:extLst>
          </p:cNvPr>
          <p:cNvSpPr/>
          <p:nvPr/>
        </p:nvSpPr>
        <p:spPr>
          <a:xfrm>
            <a:off x="435864" y="1115568"/>
            <a:ext cx="11320272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11500" b="1" cap="none" spc="50" dirty="0">
                <a:ln w="38100">
                  <a:solidFill>
                    <a:srgbClr val="C39BE1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Outcomes in Guided Pathways</a:t>
            </a:r>
          </a:p>
        </p:txBody>
      </p:sp>
    </p:spTree>
    <p:extLst>
      <p:ext uri="{BB962C8B-B14F-4D97-AF65-F5344CB8AC3E}">
        <p14:creationId xmlns:p14="http://schemas.microsoft.com/office/powerpoint/2010/main" val="206788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150" y="3412271"/>
            <a:ext cx="8750175" cy="3220565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</p:pic>
      <p:grpSp>
        <p:nvGrpSpPr>
          <p:cNvPr id="34" name="Group 33"/>
          <p:cNvGrpSpPr/>
          <p:nvPr/>
        </p:nvGrpSpPr>
        <p:grpSpPr>
          <a:xfrm>
            <a:off x="2768873" y="2400982"/>
            <a:ext cx="7009219" cy="2564895"/>
            <a:chOff x="2768873" y="2400982"/>
            <a:chExt cx="7009219" cy="2564895"/>
          </a:xfrm>
        </p:grpSpPr>
        <p:sp>
          <p:nvSpPr>
            <p:cNvPr id="13" name="Freeform 12"/>
            <p:cNvSpPr/>
            <p:nvPr/>
          </p:nvSpPr>
          <p:spPr>
            <a:xfrm>
              <a:off x="5685811" y="3531262"/>
              <a:ext cx="3038654" cy="638775"/>
            </a:xfrm>
            <a:custGeom>
              <a:avLst/>
              <a:gdLst>
                <a:gd name="connsiteX0" fmla="*/ 218369 w 3038654"/>
                <a:gd name="connsiteY0" fmla="*/ 395213 h 638775"/>
                <a:gd name="connsiteX1" fmla="*/ 93678 w 3038654"/>
                <a:gd name="connsiteY1" fmla="*/ 457558 h 638775"/>
                <a:gd name="connsiteX2" fmla="*/ 353451 w 3038654"/>
                <a:gd name="connsiteY2" fmla="*/ 623813 h 638775"/>
                <a:gd name="connsiteX3" fmla="*/ 748306 w 3038654"/>
                <a:gd name="connsiteY3" fmla="*/ 623813 h 638775"/>
                <a:gd name="connsiteX4" fmla="*/ 1600360 w 3038654"/>
                <a:gd name="connsiteY4" fmla="*/ 561467 h 638775"/>
                <a:gd name="connsiteX5" fmla="*/ 3003133 w 3038654"/>
                <a:gd name="connsiteY5" fmla="*/ 301694 h 638775"/>
                <a:gd name="connsiteX6" fmla="*/ 2410851 w 3038654"/>
                <a:gd name="connsiteY6" fmla="*/ 358 h 638775"/>
                <a:gd name="connsiteX7" fmla="*/ 218369 w 3038654"/>
                <a:gd name="connsiteY7" fmla="*/ 395213 h 63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38654" h="638775">
                  <a:moveTo>
                    <a:pt x="218369" y="395213"/>
                  </a:moveTo>
                  <a:cubicBezTo>
                    <a:pt x="-167826" y="471413"/>
                    <a:pt x="71164" y="419458"/>
                    <a:pt x="93678" y="457558"/>
                  </a:cubicBezTo>
                  <a:cubicBezTo>
                    <a:pt x="116192" y="495658"/>
                    <a:pt x="244346" y="596104"/>
                    <a:pt x="353451" y="623813"/>
                  </a:cubicBezTo>
                  <a:cubicBezTo>
                    <a:pt x="462556" y="651522"/>
                    <a:pt x="540488" y="634204"/>
                    <a:pt x="748306" y="623813"/>
                  </a:cubicBezTo>
                  <a:cubicBezTo>
                    <a:pt x="956124" y="613422"/>
                    <a:pt x="1224556" y="615154"/>
                    <a:pt x="1600360" y="561467"/>
                  </a:cubicBezTo>
                  <a:cubicBezTo>
                    <a:pt x="1976165" y="507781"/>
                    <a:pt x="2868051" y="395212"/>
                    <a:pt x="3003133" y="301694"/>
                  </a:cubicBezTo>
                  <a:cubicBezTo>
                    <a:pt x="3138215" y="208176"/>
                    <a:pt x="2876710" y="-10033"/>
                    <a:pt x="2410851" y="358"/>
                  </a:cubicBezTo>
                  <a:cubicBezTo>
                    <a:pt x="1944992" y="10749"/>
                    <a:pt x="604564" y="319013"/>
                    <a:pt x="218369" y="395213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6528381" y="3853025"/>
              <a:ext cx="2729203" cy="731326"/>
            </a:xfrm>
            <a:custGeom>
              <a:avLst/>
              <a:gdLst>
                <a:gd name="connsiteX0" fmla="*/ 209819 w 2729203"/>
                <a:gd name="connsiteY0" fmla="*/ 280555 h 731326"/>
                <a:gd name="connsiteX1" fmla="*/ 126691 w 2729203"/>
                <a:gd name="connsiteY1" fmla="*/ 394855 h 731326"/>
                <a:gd name="connsiteX2" fmla="*/ 386464 w 2729203"/>
                <a:gd name="connsiteY2" fmla="*/ 727364 h 731326"/>
                <a:gd name="connsiteX3" fmla="*/ 2381519 w 2729203"/>
                <a:gd name="connsiteY3" fmla="*/ 540327 h 731326"/>
                <a:gd name="connsiteX4" fmla="*/ 2516600 w 2729203"/>
                <a:gd name="connsiteY4" fmla="*/ 0 h 731326"/>
                <a:gd name="connsiteX5" fmla="*/ 209819 w 2729203"/>
                <a:gd name="connsiteY5" fmla="*/ 280555 h 73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9203" h="731326">
                  <a:moveTo>
                    <a:pt x="209819" y="280555"/>
                  </a:moveTo>
                  <a:cubicBezTo>
                    <a:pt x="-188499" y="346364"/>
                    <a:pt x="97250" y="320387"/>
                    <a:pt x="126691" y="394855"/>
                  </a:cubicBezTo>
                  <a:cubicBezTo>
                    <a:pt x="156132" y="469323"/>
                    <a:pt x="10659" y="703119"/>
                    <a:pt x="386464" y="727364"/>
                  </a:cubicBezTo>
                  <a:cubicBezTo>
                    <a:pt x="762269" y="751609"/>
                    <a:pt x="2026496" y="661554"/>
                    <a:pt x="2381519" y="540327"/>
                  </a:cubicBezTo>
                  <a:cubicBezTo>
                    <a:pt x="2736542" y="419100"/>
                    <a:pt x="2882014" y="46759"/>
                    <a:pt x="2516600" y="0"/>
                  </a:cubicBezTo>
                  <a:lnTo>
                    <a:pt x="209819" y="280555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 descr="Stick &lt;strong&gt;arms&lt;/strong&gt; Stock Photos, Images, &amp; Pictures | Shutterstock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043" b="100000" l="889" r="80889">
                          <a14:foregroundMark x1="49556" y1="25319" x2="48667" y2="25319"/>
                          <a14:foregroundMark x1="46444" y1="31489" x2="46444" y2="31489"/>
                          <a14:foregroundMark x1="54222" y1="23830" x2="52667" y2="24681"/>
                          <a14:foregroundMark x1="51778" y1="30638" x2="51778" y2="30638"/>
                          <a14:foregroundMark x1="51778" y1="30638" x2="51778" y2="30638"/>
                          <a14:foregroundMark x1="29778" y1="14894" x2="29778" y2="14894"/>
                          <a14:foregroundMark x1="30667" y1="14043" x2="30667" y2="140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8199" y="2633408"/>
              <a:ext cx="1808449" cy="1670342"/>
            </a:xfrm>
            <a:prstGeom prst="rect">
              <a:avLst/>
            </a:prstGeom>
          </p:spPr>
        </p:pic>
        <p:sp>
          <p:nvSpPr>
            <p:cNvPr id="4" name="Freeform 3"/>
            <p:cNvSpPr/>
            <p:nvPr/>
          </p:nvSpPr>
          <p:spPr>
            <a:xfrm>
              <a:off x="2981673" y="4123189"/>
              <a:ext cx="2142975" cy="605857"/>
            </a:xfrm>
            <a:custGeom>
              <a:avLst/>
              <a:gdLst>
                <a:gd name="connsiteX0" fmla="*/ 352129 w 2142975"/>
                <a:gd name="connsiteY0" fmla="*/ 1755 h 515296"/>
                <a:gd name="connsiteX1" fmla="*/ 30011 w 2142975"/>
                <a:gd name="connsiteY1" fmla="*/ 64100 h 515296"/>
                <a:gd name="connsiteX2" fmla="*/ 975584 w 2142975"/>
                <a:gd name="connsiteY2" fmla="*/ 417391 h 515296"/>
                <a:gd name="connsiteX3" fmla="*/ 2077020 w 2142975"/>
                <a:gd name="connsiteY3" fmla="*/ 500518 h 515296"/>
                <a:gd name="connsiteX4" fmla="*/ 1962720 w 2142975"/>
                <a:gd name="connsiteY4" fmla="*/ 168009 h 515296"/>
                <a:gd name="connsiteX5" fmla="*/ 1505520 w 2142975"/>
                <a:gd name="connsiteY5" fmla="*/ 32927 h 515296"/>
                <a:gd name="connsiteX6" fmla="*/ 352129 w 2142975"/>
                <a:gd name="connsiteY6" fmla="*/ 1755 h 515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2975" h="515296">
                  <a:moveTo>
                    <a:pt x="352129" y="1755"/>
                  </a:moveTo>
                  <a:cubicBezTo>
                    <a:pt x="106211" y="6950"/>
                    <a:pt x="-73898" y="-5173"/>
                    <a:pt x="30011" y="64100"/>
                  </a:cubicBezTo>
                  <a:cubicBezTo>
                    <a:pt x="133920" y="133373"/>
                    <a:pt x="634416" y="344655"/>
                    <a:pt x="975584" y="417391"/>
                  </a:cubicBezTo>
                  <a:cubicBezTo>
                    <a:pt x="1316752" y="490127"/>
                    <a:pt x="1912497" y="542082"/>
                    <a:pt x="2077020" y="500518"/>
                  </a:cubicBezTo>
                  <a:cubicBezTo>
                    <a:pt x="2241543" y="458954"/>
                    <a:pt x="2057970" y="245941"/>
                    <a:pt x="1962720" y="168009"/>
                  </a:cubicBezTo>
                  <a:cubicBezTo>
                    <a:pt x="1867470" y="90077"/>
                    <a:pt x="1780879" y="64100"/>
                    <a:pt x="1505520" y="32927"/>
                  </a:cubicBezTo>
                  <a:cubicBezTo>
                    <a:pt x="1230161" y="1754"/>
                    <a:pt x="598047" y="-3440"/>
                    <a:pt x="352129" y="1755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 rot="21054298">
              <a:off x="3988783" y="3870926"/>
              <a:ext cx="1561319" cy="627965"/>
            </a:xfrm>
            <a:custGeom>
              <a:avLst/>
              <a:gdLst>
                <a:gd name="connsiteX0" fmla="*/ 411903 w 1561319"/>
                <a:gd name="connsiteY0" fmla="*/ 2959 h 627965"/>
                <a:gd name="connsiteX1" fmla="*/ 6658 w 1561319"/>
                <a:gd name="connsiteY1" fmla="*/ 65305 h 627965"/>
                <a:gd name="connsiteX2" fmla="*/ 204085 w 1561319"/>
                <a:gd name="connsiteY2" fmla="*/ 293905 h 627965"/>
                <a:gd name="connsiteX3" fmla="*/ 765194 w 1561319"/>
                <a:gd name="connsiteY3" fmla="*/ 480941 h 627965"/>
                <a:gd name="connsiteX4" fmla="*/ 1430213 w 1561319"/>
                <a:gd name="connsiteY4" fmla="*/ 626414 h 627965"/>
                <a:gd name="connsiteX5" fmla="*/ 1554903 w 1561319"/>
                <a:gd name="connsiteY5" fmla="*/ 387423 h 627965"/>
                <a:gd name="connsiteX6" fmla="*/ 1326303 w 1561319"/>
                <a:gd name="connsiteY6" fmla="*/ 138041 h 627965"/>
                <a:gd name="connsiteX7" fmla="*/ 411903 w 1561319"/>
                <a:gd name="connsiteY7" fmla="*/ 2959 h 627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1319" h="627965">
                  <a:moveTo>
                    <a:pt x="411903" y="2959"/>
                  </a:moveTo>
                  <a:cubicBezTo>
                    <a:pt x="191962" y="-9164"/>
                    <a:pt x="41294" y="16814"/>
                    <a:pt x="6658" y="65305"/>
                  </a:cubicBezTo>
                  <a:cubicBezTo>
                    <a:pt x="-27978" y="113796"/>
                    <a:pt x="77662" y="224632"/>
                    <a:pt x="204085" y="293905"/>
                  </a:cubicBezTo>
                  <a:cubicBezTo>
                    <a:pt x="330508" y="363178"/>
                    <a:pt x="560839" y="425523"/>
                    <a:pt x="765194" y="480941"/>
                  </a:cubicBezTo>
                  <a:cubicBezTo>
                    <a:pt x="969549" y="536359"/>
                    <a:pt x="1298595" y="642000"/>
                    <a:pt x="1430213" y="626414"/>
                  </a:cubicBezTo>
                  <a:cubicBezTo>
                    <a:pt x="1561831" y="610828"/>
                    <a:pt x="1572221" y="468818"/>
                    <a:pt x="1554903" y="387423"/>
                  </a:cubicBezTo>
                  <a:cubicBezTo>
                    <a:pt x="1537585" y="306028"/>
                    <a:pt x="1515071" y="205582"/>
                    <a:pt x="1326303" y="138041"/>
                  </a:cubicBezTo>
                  <a:cubicBezTo>
                    <a:pt x="1137535" y="70500"/>
                    <a:pt x="631844" y="15082"/>
                    <a:pt x="411903" y="2959"/>
                  </a:cubicBezTo>
                  <a:close/>
                </a:path>
              </a:pathLst>
            </a:custGeom>
            <a:solidFill>
              <a:srgbClr val="FFE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 descr="Stick &lt;strong&gt;arms&lt;/strong&gt; Stock Photos, Images, &amp; Pictures | Shutterstock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043" b="100000" l="889" r="80889">
                          <a14:foregroundMark x1="49556" y1="25319" x2="48667" y2="25319"/>
                          <a14:foregroundMark x1="46444" y1="31489" x2="46444" y2="31489"/>
                          <a14:foregroundMark x1="54222" y1="23830" x2="52667" y2="24681"/>
                          <a14:foregroundMark x1="51778" y1="30638" x2="51778" y2="30638"/>
                          <a14:foregroundMark x1="51778" y1="30638" x2="51778" y2="30638"/>
                          <a14:foregroundMark x1="29778" y1="14894" x2="29778" y2="14894"/>
                          <a14:foregroundMark x1="30667" y1="14043" x2="30667" y2="140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3182" y="2769085"/>
              <a:ext cx="1808449" cy="1670342"/>
            </a:xfrm>
            <a:prstGeom prst="rect">
              <a:avLst/>
            </a:prstGeom>
          </p:spPr>
        </p:pic>
        <p:sp>
          <p:nvSpPr>
            <p:cNvPr id="7" name="Freeform 6"/>
            <p:cNvSpPr/>
            <p:nvPr/>
          </p:nvSpPr>
          <p:spPr>
            <a:xfrm>
              <a:off x="4947893" y="4117665"/>
              <a:ext cx="1799911" cy="848212"/>
            </a:xfrm>
            <a:custGeom>
              <a:avLst/>
              <a:gdLst>
                <a:gd name="connsiteX0" fmla="*/ 127817 w 1799911"/>
                <a:gd name="connsiteY0" fmla="*/ 302118 h 874015"/>
                <a:gd name="connsiteX1" fmla="*/ 55081 w 1799911"/>
                <a:gd name="connsiteY1" fmla="*/ 593063 h 874015"/>
                <a:gd name="connsiteX2" fmla="*/ 720099 w 1799911"/>
                <a:gd name="connsiteY2" fmla="*/ 873618 h 874015"/>
                <a:gd name="connsiteX3" fmla="*/ 1769581 w 1799911"/>
                <a:gd name="connsiteY3" fmla="*/ 530718 h 874015"/>
                <a:gd name="connsiteX4" fmla="*/ 1457853 w 1799911"/>
                <a:gd name="connsiteY4" fmla="*/ 208599 h 874015"/>
                <a:gd name="connsiteX5" fmla="*/ 844790 w 1799911"/>
                <a:gd name="connsiteY5" fmla="*/ 781 h 874015"/>
                <a:gd name="connsiteX6" fmla="*/ 127817 w 1799911"/>
                <a:gd name="connsiteY6" fmla="*/ 302118 h 874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9911" h="874015">
                  <a:moveTo>
                    <a:pt x="127817" y="302118"/>
                  </a:moveTo>
                  <a:cubicBezTo>
                    <a:pt x="-3801" y="400832"/>
                    <a:pt x="-43633" y="497813"/>
                    <a:pt x="55081" y="593063"/>
                  </a:cubicBezTo>
                  <a:cubicBezTo>
                    <a:pt x="153795" y="688313"/>
                    <a:pt x="434349" y="884009"/>
                    <a:pt x="720099" y="873618"/>
                  </a:cubicBezTo>
                  <a:cubicBezTo>
                    <a:pt x="1005849" y="863227"/>
                    <a:pt x="1646622" y="641554"/>
                    <a:pt x="1769581" y="530718"/>
                  </a:cubicBezTo>
                  <a:cubicBezTo>
                    <a:pt x="1892540" y="419882"/>
                    <a:pt x="1611985" y="296922"/>
                    <a:pt x="1457853" y="208599"/>
                  </a:cubicBezTo>
                  <a:cubicBezTo>
                    <a:pt x="1303721" y="120276"/>
                    <a:pt x="1068194" y="-11342"/>
                    <a:pt x="844790" y="781"/>
                  </a:cubicBezTo>
                  <a:cubicBezTo>
                    <a:pt x="621386" y="12904"/>
                    <a:pt x="259435" y="203404"/>
                    <a:pt x="127817" y="30211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 descr="Stick &lt;strong&gt;arms&lt;/strong&gt; Stock Photos, Images, &amp; Pictures | Shutterstock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043" b="100000" l="889" r="80889">
                          <a14:foregroundMark x1="49556" y1="25319" x2="48667" y2="25319"/>
                          <a14:foregroundMark x1="46444" y1="31489" x2="46444" y2="31489"/>
                          <a14:foregroundMark x1="54222" y1="23830" x2="52667" y2="24681"/>
                          <a14:foregroundMark x1="51778" y1="30638" x2="51778" y2="30638"/>
                          <a14:foregroundMark x1="51778" y1="30638" x2="51778" y2="30638"/>
                          <a14:foregroundMark x1="29778" y1="14894" x2="29778" y2="14894"/>
                          <a14:foregroundMark x1="30667" y1="14043" x2="30667" y2="140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9693" y="3119650"/>
              <a:ext cx="1808449" cy="1670342"/>
            </a:xfrm>
            <a:prstGeom prst="rect">
              <a:avLst/>
            </a:prstGeom>
          </p:spPr>
        </p:pic>
        <p:pic>
          <p:nvPicPr>
            <p:cNvPr id="17" name="Picture 16" descr="Stick &lt;strong&gt;arms&lt;/strong&gt; Stock Photos, Images, &amp; Pictures | Shutterstock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043" b="100000" l="889" r="80889">
                          <a14:foregroundMark x1="49556" y1="25319" x2="48667" y2="25319"/>
                          <a14:foregroundMark x1="46444" y1="31489" x2="46444" y2="31489"/>
                          <a14:foregroundMark x1="54222" y1="23830" x2="52667" y2="24681"/>
                          <a14:foregroundMark x1="51778" y1="30638" x2="51778" y2="30638"/>
                          <a14:foregroundMark x1="51778" y1="30638" x2="51778" y2="30638"/>
                          <a14:foregroundMark x1="29778" y1="14894" x2="29778" y2="14894"/>
                          <a14:foregroundMark x1="30667" y1="14043" x2="30667" y2="140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256">
              <a:off x="3889653" y="2959443"/>
              <a:ext cx="1839668" cy="1733735"/>
            </a:xfrm>
            <a:prstGeom prst="rect">
              <a:avLst/>
            </a:prstGeom>
          </p:spPr>
        </p:pic>
        <p:pic>
          <p:nvPicPr>
            <p:cNvPr id="18" name="Picture 17" descr="Stick &lt;strong&gt;arms&lt;/strong&gt; Stock Photos, Images, &amp; Pictures | Shutterstock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043" b="100000" l="889" r="80889">
                          <a14:foregroundMark x1="49556" y1="25319" x2="48667" y2="25319"/>
                          <a14:foregroundMark x1="46444" y1="31489" x2="46444" y2="31489"/>
                          <a14:foregroundMark x1="54222" y1="23830" x2="52667" y2="24681"/>
                          <a14:foregroundMark x1="51778" y1="30638" x2="51778" y2="30638"/>
                          <a14:foregroundMark x1="51778" y1="30638" x2="51778" y2="30638"/>
                          <a14:foregroundMark x1="29778" y1="14894" x2="29778" y2="14894"/>
                          <a14:foregroundMark x1="30667" y1="14043" x2="30667" y2="140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256">
              <a:off x="4683861" y="3025865"/>
              <a:ext cx="1839668" cy="1733735"/>
            </a:xfrm>
            <a:prstGeom prst="rect">
              <a:avLst/>
            </a:prstGeom>
          </p:spPr>
        </p:pic>
        <p:pic>
          <p:nvPicPr>
            <p:cNvPr id="19" name="Picture 18" descr="Stick &lt;strong&gt;arms&lt;/strong&gt; Stock Photos, Images, &amp; Pictures | Shutterstock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043" b="100000" l="889" r="80889">
                          <a14:foregroundMark x1="49556" y1="25319" x2="48667" y2="25319"/>
                          <a14:foregroundMark x1="46444" y1="31489" x2="46444" y2="31489"/>
                          <a14:foregroundMark x1="54222" y1="23830" x2="52667" y2="24681"/>
                          <a14:foregroundMark x1="51778" y1="30638" x2="51778" y2="30638"/>
                          <a14:foregroundMark x1="51778" y1="30638" x2="51778" y2="30638"/>
                          <a14:foregroundMark x1="29778" y1="14894" x2="29778" y2="14894"/>
                          <a14:foregroundMark x1="30667" y1="14043" x2="30667" y2="140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256">
              <a:off x="2768873" y="2757069"/>
              <a:ext cx="1839668" cy="1733735"/>
            </a:xfrm>
            <a:prstGeom prst="rect">
              <a:avLst/>
            </a:prstGeom>
          </p:spPr>
        </p:pic>
        <p:pic>
          <p:nvPicPr>
            <p:cNvPr id="20" name="Picture 19" descr="Stick &lt;strong&gt;arms&lt;/strong&gt; Stock Photos, Images, &amp; Pictures | Shutterstock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043" b="100000" l="889" r="80889">
                          <a14:foregroundMark x1="49556" y1="25319" x2="48667" y2="25319"/>
                          <a14:foregroundMark x1="46444" y1="31489" x2="46444" y2="31489"/>
                          <a14:foregroundMark x1="54222" y1="23830" x2="52667" y2="24681"/>
                          <a14:foregroundMark x1="51778" y1="30638" x2="51778" y2="30638"/>
                          <a14:foregroundMark x1="51778" y1="30638" x2="51778" y2="30638"/>
                          <a14:foregroundMark x1="29778" y1="14894" x2="29778" y2="14894"/>
                          <a14:foregroundMark x1="30667" y1="14043" x2="30667" y2="140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256">
              <a:off x="5629502" y="3152481"/>
              <a:ext cx="1839668" cy="173373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Stick &lt;strong&gt;arms&lt;/strong&gt; Stock Photos, Images, &amp; Pictures | Shutterstock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043" b="100000" l="889" r="80889">
                          <a14:foregroundMark x1="49556" y1="25319" x2="48667" y2="25319"/>
                          <a14:foregroundMark x1="46444" y1="31489" x2="46444" y2="31489"/>
                          <a14:foregroundMark x1="54222" y1="23830" x2="52667" y2="24681"/>
                          <a14:foregroundMark x1="51778" y1="30638" x2="51778" y2="30638"/>
                          <a14:foregroundMark x1="51778" y1="30638" x2="51778" y2="30638"/>
                          <a14:foregroundMark x1="29778" y1="14894" x2="29778" y2="14894"/>
                          <a14:foregroundMark x1="30667" y1="14043" x2="30667" y2="140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8944" y="2769085"/>
              <a:ext cx="1839668" cy="1733735"/>
            </a:xfrm>
            <a:prstGeom prst="rect">
              <a:avLst/>
            </a:prstGeom>
          </p:spPr>
        </p:pic>
        <p:pic>
          <p:nvPicPr>
            <p:cNvPr id="22" name="Picture 21" descr="Stick &lt;strong&gt;arms&lt;/strong&gt; Stock Photos, Images, &amp; Pictures | Shutterstock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043" b="100000" l="889" r="80889">
                          <a14:foregroundMark x1="49556" y1="25319" x2="48667" y2="25319"/>
                          <a14:foregroundMark x1="46444" y1="31489" x2="46444" y2="31489"/>
                          <a14:foregroundMark x1="54222" y1="23830" x2="52667" y2="24681"/>
                          <a14:foregroundMark x1="51778" y1="30638" x2="51778" y2="30638"/>
                          <a14:foregroundMark x1="51778" y1="30638" x2="51778" y2="30638"/>
                          <a14:foregroundMark x1="29778" y1="14894" x2="29778" y2="14894"/>
                          <a14:foregroundMark x1="30667" y1="14043" x2="30667" y2="140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8424" y="2400982"/>
              <a:ext cx="1839668" cy="1733735"/>
            </a:xfrm>
            <a:prstGeom prst="rect">
              <a:avLst/>
            </a:prstGeom>
          </p:spPr>
        </p:pic>
        <p:pic>
          <p:nvPicPr>
            <p:cNvPr id="23" name="Picture 22" descr="Stick &lt;strong&gt;arms&lt;/strong&gt; Stock Photos, Images, &amp; Pictures | Shutterstock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043" b="100000" l="889" r="80889">
                          <a14:foregroundMark x1="49556" y1="25319" x2="48667" y2="25319"/>
                          <a14:foregroundMark x1="46444" y1="31489" x2="46444" y2="31489"/>
                          <a14:foregroundMark x1="54222" y1="23830" x2="52667" y2="24681"/>
                          <a14:foregroundMark x1="51778" y1="30638" x2="51778" y2="30638"/>
                          <a14:foregroundMark x1="51778" y1="30638" x2="51778" y2="30638"/>
                          <a14:foregroundMark x1="29778" y1="14894" x2="29778" y2="14894"/>
                          <a14:foregroundMark x1="30667" y1="14043" x2="30667" y2="140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256">
              <a:off x="5311827" y="2897960"/>
              <a:ext cx="1386204" cy="173373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Stick &lt;strong&gt;arms&lt;/strong&gt; Stock Photos, Images, &amp; Pictures | Shutterstock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043" b="100000" l="889" r="80889">
                          <a14:foregroundMark x1="49556" y1="25319" x2="48667" y2="25319"/>
                          <a14:foregroundMark x1="46444" y1="31489" x2="46444" y2="31489"/>
                          <a14:foregroundMark x1="54222" y1="23830" x2="52667" y2="24681"/>
                          <a14:foregroundMark x1="51778" y1="30638" x2="51778" y2="30638"/>
                          <a14:foregroundMark x1="51778" y1="30638" x2="51778" y2="30638"/>
                          <a14:foregroundMark x1="29778" y1="14894" x2="29778" y2="14894"/>
                          <a14:foregroundMark x1="30667" y1="14043" x2="30667" y2="140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256">
              <a:off x="6345631" y="2699867"/>
              <a:ext cx="1386204" cy="1733735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5573615" y="2404673"/>
              <a:ext cx="1927167" cy="1786093"/>
              <a:chOff x="4049614" y="2404672"/>
              <a:chExt cx="1927167" cy="1786093"/>
            </a:xfrm>
          </p:grpSpPr>
          <p:pic>
            <p:nvPicPr>
              <p:cNvPr id="46" name="Picture 45" descr="Stick &lt;strong&gt;arms&lt;/strong&gt; Stock Photos, Images, &amp; Pictures | Shutterstock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4043" b="100000" l="889" r="80889">
                            <a14:foregroundMark x1="49556" y1="25319" x2="48667" y2="25319"/>
                            <a14:foregroundMark x1="46444" y1="31489" x2="46444" y2="31489"/>
                            <a14:foregroundMark x1="54222" y1="23830" x2="52667" y2="24681"/>
                            <a14:foregroundMark x1="51778" y1="30638" x2="51778" y2="30638"/>
                            <a14:foregroundMark x1="51778" y1="30638" x2="51778" y2="30638"/>
                            <a14:foregroundMark x1="29778" y1="14894" x2="29778" y2="14894"/>
                            <a14:foregroundMark x1="30667" y1="14043" x2="30667" y2="140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256">
                <a:off x="4590577" y="2457030"/>
                <a:ext cx="1386204" cy="1733735"/>
              </a:xfrm>
              <a:prstGeom prst="rect">
                <a:avLst/>
              </a:prstGeom>
            </p:spPr>
          </p:pic>
          <p:pic>
            <p:nvPicPr>
              <p:cNvPr id="47" name="Picture 46" descr="Stick &lt;strong&gt;arms&lt;/strong&gt; Stock Photos, Images, &amp; Pictures | Shutterstock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4043" b="100000" l="889" r="80889">
                            <a14:foregroundMark x1="49556" y1="25319" x2="48667" y2="25319"/>
                            <a14:foregroundMark x1="46444" y1="31489" x2="46444" y2="31489"/>
                            <a14:foregroundMark x1="54222" y1="23830" x2="52667" y2="24681"/>
                            <a14:foregroundMark x1="51778" y1="30638" x2="51778" y2="30638"/>
                            <a14:foregroundMark x1="51778" y1="30638" x2="51778" y2="30638"/>
                            <a14:foregroundMark x1="29778" y1="14894" x2="29778" y2="14894"/>
                            <a14:foregroundMark x1="30667" y1="14043" x2="30667" y2="140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256">
                <a:off x="4049614" y="2404672"/>
                <a:ext cx="1386204" cy="1733735"/>
              </a:xfrm>
              <a:prstGeom prst="rect">
                <a:avLst/>
              </a:prstGeom>
            </p:spPr>
          </p:pic>
        </p:grpSp>
        <p:pic>
          <p:nvPicPr>
            <p:cNvPr id="49" name="Picture 48" descr="Stick &lt;strong&gt;arms&lt;/strong&gt; Stock Photos, Images, &amp; Pictures | Shutterstock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043" b="100000" l="889" r="80889">
                          <a14:foregroundMark x1="49556" y1="25319" x2="48667" y2="25319"/>
                          <a14:foregroundMark x1="46444" y1="31489" x2="46444" y2="31489"/>
                          <a14:foregroundMark x1="54222" y1="23830" x2="52667" y2="24681"/>
                          <a14:foregroundMark x1="51778" y1="30638" x2="51778" y2="30638"/>
                          <a14:foregroundMark x1="51778" y1="30638" x2="51778" y2="30638"/>
                          <a14:foregroundMark x1="29778" y1="14894" x2="29778" y2="14894"/>
                          <a14:foregroundMark x1="30667" y1="14043" x2="30667" y2="140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256">
              <a:off x="3484120" y="2832000"/>
              <a:ext cx="1386204" cy="1733735"/>
            </a:xfrm>
            <a:prstGeom prst="rect">
              <a:avLst/>
            </a:prstGeom>
          </p:spPr>
        </p:pic>
        <p:pic>
          <p:nvPicPr>
            <p:cNvPr id="25" name="Picture 24" descr="Stick &lt;strong&gt;arms&lt;/strong&gt; Stock Photos, Images, &amp; Pictures | Shutterstock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043" b="100000" l="889" r="80889">
                          <a14:foregroundMark x1="49556" y1="25319" x2="48667" y2="25319"/>
                          <a14:foregroundMark x1="46444" y1="31489" x2="46444" y2="31489"/>
                          <a14:foregroundMark x1="54222" y1="23830" x2="52667" y2="24681"/>
                          <a14:foregroundMark x1="51778" y1="30638" x2="51778" y2="30638"/>
                          <a14:foregroundMark x1="51778" y1="30638" x2="51778" y2="30638"/>
                          <a14:foregroundMark x1="29778" y1="14894" x2="29778" y2="14894"/>
                          <a14:foregroundMark x1="30667" y1="14043" x2="30667" y2="140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6823">
              <a:off x="3767008" y="2562331"/>
              <a:ext cx="1386204" cy="1733735"/>
            </a:xfrm>
            <a:prstGeom prst="rect">
              <a:avLst/>
            </a:prstGeom>
          </p:spPr>
        </p:pic>
      </p:grpSp>
      <p:sp>
        <p:nvSpPr>
          <p:cNvPr id="15" name="Parallelogram 14"/>
          <p:cNvSpPr/>
          <p:nvPr/>
        </p:nvSpPr>
        <p:spPr>
          <a:xfrm>
            <a:off x="3272560" y="802518"/>
            <a:ext cx="5462803" cy="3792627"/>
          </a:xfrm>
          <a:prstGeom prst="parallelogram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isometricOffAxis2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5" name="Group 34"/>
          <p:cNvGrpSpPr/>
          <p:nvPr/>
        </p:nvGrpSpPr>
        <p:grpSpPr>
          <a:xfrm>
            <a:off x="4783827" y="1139388"/>
            <a:ext cx="2653579" cy="1990729"/>
            <a:chOff x="4783827" y="1139388"/>
            <a:chExt cx="2653579" cy="1990729"/>
          </a:xfrm>
        </p:grpSpPr>
        <p:pic>
          <p:nvPicPr>
            <p:cNvPr id="2" name="Graphic 1" descr="Man and Woman"/>
            <p:cNvPicPr>
              <a:picLocks noChangeAspect="1"/>
            </p:cNvPicPr>
            <p:nvPr/>
          </p:nvPicPr>
          <p:blipFill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848861" y="1139388"/>
              <a:ext cx="1226445" cy="1106640"/>
            </a:xfrm>
            <a:prstGeom prst="rect">
              <a:avLst/>
            </a:prstGeom>
          </p:spPr>
        </p:pic>
        <p:pic>
          <p:nvPicPr>
            <p:cNvPr id="5" name="Graphic 4" descr="Children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783827" y="1176608"/>
              <a:ext cx="1832746" cy="1653713"/>
            </a:xfrm>
            <a:prstGeom prst="rect">
              <a:avLst/>
            </a:prstGeom>
          </p:spPr>
        </p:pic>
        <p:pic>
          <p:nvPicPr>
            <p:cNvPr id="6" name="Graphic 5" descr="Two Women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210961" y="1708115"/>
              <a:ext cx="1226445" cy="1106640"/>
            </a:xfrm>
            <a:prstGeom prst="rect">
              <a:avLst/>
            </a:prstGeom>
          </p:spPr>
        </p:pic>
        <p:pic>
          <p:nvPicPr>
            <p:cNvPr id="8" name="Graphic 7" descr="Two Men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416753" y="1803999"/>
              <a:ext cx="1226445" cy="1106640"/>
            </a:xfrm>
            <a:prstGeom prst="rect">
              <a:avLst/>
            </a:prstGeom>
          </p:spPr>
        </p:pic>
        <p:pic>
          <p:nvPicPr>
            <p:cNvPr id="3" name="Graphic 2" descr="Person in wheelchair"/>
            <p:cNvPicPr>
              <a:picLocks noChangeAspect="1"/>
            </p:cNvPicPr>
            <p:nvPr/>
          </p:nvPicPr>
          <p:blipFill>
            <a:blip r:embed="rId15" cstate="print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 flipH="1">
              <a:off x="6210961" y="2023477"/>
              <a:ext cx="1226445" cy="1106640"/>
            </a:xfrm>
            <a:prstGeom prst="rect">
              <a:avLst/>
            </a:prstGeom>
          </p:spPr>
        </p:pic>
      </p:grpSp>
      <p:sp>
        <p:nvSpPr>
          <p:cNvPr id="43" name="Arc 42"/>
          <p:cNvSpPr/>
          <p:nvPr/>
        </p:nvSpPr>
        <p:spPr>
          <a:xfrm flipH="1" flipV="1">
            <a:off x="6210809" y="1633122"/>
            <a:ext cx="3906993" cy="2670627"/>
          </a:xfrm>
          <a:prstGeom prst="arc">
            <a:avLst>
              <a:gd name="adj1" fmla="val 2745089"/>
              <a:gd name="adj2" fmla="val 14285593"/>
            </a:avLst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c 43"/>
          <p:cNvSpPr/>
          <p:nvPr/>
        </p:nvSpPr>
        <p:spPr>
          <a:xfrm flipV="1">
            <a:off x="2505619" y="1343378"/>
            <a:ext cx="3906993" cy="2214089"/>
          </a:xfrm>
          <a:prstGeom prst="arc">
            <a:avLst>
              <a:gd name="adj1" fmla="val 2617707"/>
              <a:gd name="adj2" fmla="val 14285593"/>
            </a:avLst>
          </a:prstGeom>
          <a:ln w="571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rc 62"/>
          <p:cNvSpPr/>
          <p:nvPr/>
        </p:nvSpPr>
        <p:spPr>
          <a:xfrm flipV="1">
            <a:off x="529262" y="1992878"/>
            <a:ext cx="5421343" cy="3226133"/>
          </a:xfrm>
          <a:prstGeom prst="arc">
            <a:avLst>
              <a:gd name="adj1" fmla="val 2231533"/>
              <a:gd name="adj2" fmla="val 14071360"/>
            </a:avLst>
          </a:prstGeom>
          <a:ln w="5715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1855667" y="485268"/>
            <a:ext cx="8418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Student Learning Outcomes</a:t>
            </a: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1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336" y="3712268"/>
            <a:ext cx="2844572" cy="2586579"/>
          </a:xfrm>
          <a:prstGeom prst="rect">
            <a:avLst/>
          </a:prstGeom>
        </p:spPr>
      </p:pic>
      <p:sp>
        <p:nvSpPr>
          <p:cNvPr id="71" name="Freeform 70"/>
          <p:cNvSpPr/>
          <p:nvPr/>
        </p:nvSpPr>
        <p:spPr>
          <a:xfrm>
            <a:off x="872941" y="5085034"/>
            <a:ext cx="10574594" cy="1121916"/>
          </a:xfrm>
          <a:custGeom>
            <a:avLst/>
            <a:gdLst>
              <a:gd name="connsiteX0" fmla="*/ 748016 w 5036040"/>
              <a:gd name="connsiteY0" fmla="*/ 107731 h 400416"/>
              <a:gd name="connsiteX1" fmla="*/ 311598 w 5036040"/>
              <a:gd name="connsiteY1" fmla="*/ 170077 h 400416"/>
              <a:gd name="connsiteX2" fmla="*/ 4810862 w 5036040"/>
              <a:gd name="connsiteY2" fmla="*/ 398677 h 400416"/>
              <a:gd name="connsiteX3" fmla="*/ 4353662 w 5036040"/>
              <a:gd name="connsiteY3" fmla="*/ 34995 h 400416"/>
              <a:gd name="connsiteX4" fmla="*/ 4291316 w 5036040"/>
              <a:gd name="connsiteY4" fmla="*/ 34995 h 40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6040" h="400416">
                <a:moveTo>
                  <a:pt x="748016" y="107731"/>
                </a:moveTo>
                <a:cubicBezTo>
                  <a:pt x="191236" y="114658"/>
                  <a:pt x="-365543" y="121586"/>
                  <a:pt x="311598" y="170077"/>
                </a:cubicBezTo>
                <a:cubicBezTo>
                  <a:pt x="988739" y="218568"/>
                  <a:pt x="4137185" y="421191"/>
                  <a:pt x="4810862" y="398677"/>
                </a:cubicBezTo>
                <a:cubicBezTo>
                  <a:pt x="5484539" y="376163"/>
                  <a:pt x="4440253" y="95609"/>
                  <a:pt x="4353662" y="34995"/>
                </a:cubicBezTo>
                <a:cubicBezTo>
                  <a:pt x="4267071" y="-25619"/>
                  <a:pt x="4279193" y="4688"/>
                  <a:pt x="4291316" y="34995"/>
                </a:cubicBezTo>
              </a:path>
            </a:pathLst>
          </a:custGeom>
          <a:noFill/>
          <a:ln w="76200">
            <a:solidFill>
              <a:srgbClr val="D5B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6420823" y="5857775"/>
            <a:ext cx="4001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Administrative &amp; Institutional Infrastructure  Outcomes</a:t>
            </a:r>
          </a:p>
        </p:txBody>
      </p:sp>
    </p:spTree>
    <p:extLst>
      <p:ext uri="{BB962C8B-B14F-4D97-AF65-F5344CB8AC3E}">
        <p14:creationId xmlns:p14="http://schemas.microsoft.com/office/powerpoint/2010/main" val="125552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3" grpId="0" animBg="1"/>
      <p:bldP spid="44" grpId="0" animBg="1"/>
      <p:bldP spid="63" grpId="0" animBg="1"/>
      <p:bldP spid="64" grpId="0"/>
      <p:bldP spid="71" grpId="0" animBg="1"/>
      <p:bldP spid="7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t-Right Arrow 5"/>
          <p:cNvSpPr/>
          <p:nvPr/>
        </p:nvSpPr>
        <p:spPr>
          <a:xfrm>
            <a:off x="377710" y="1182238"/>
            <a:ext cx="11821240" cy="4456098"/>
          </a:xfrm>
          <a:prstGeom prst="leftRightArrow">
            <a:avLst>
              <a:gd name="adj1" fmla="val 64113"/>
              <a:gd name="adj2" fmla="val 69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>
            <a:off x="586276" y="2671971"/>
            <a:ext cx="4537848" cy="119334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Up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PATHWAY</a:t>
            </a:r>
          </a:p>
        </p:txBody>
      </p:sp>
      <p:sp>
        <p:nvSpPr>
          <p:cNvPr id="26" name="Curved Right Arrow 25"/>
          <p:cNvSpPr/>
          <p:nvPr/>
        </p:nvSpPr>
        <p:spPr>
          <a:xfrm rot="5168523" flipH="1" flipV="1">
            <a:off x="9130071" y="309767"/>
            <a:ext cx="1636698" cy="2287720"/>
          </a:xfrm>
          <a:prstGeom prst="curvedRightArrow">
            <a:avLst>
              <a:gd name="adj1" fmla="val 25000"/>
              <a:gd name="adj2" fmla="val 39131"/>
              <a:gd name="adj3" fmla="val 46584"/>
            </a:avLst>
          </a:prstGeom>
          <a:solidFill>
            <a:srgbClr val="7030A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102394" y="1594026"/>
            <a:ext cx="5819431" cy="3314704"/>
            <a:chOff x="3496733" y="1443570"/>
            <a:chExt cx="6087533" cy="3920067"/>
          </a:xfrm>
        </p:grpSpPr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:p14="http://schemas.microsoft.com/office/powerpoint/2010/main" val="1416717107"/>
                </p:ext>
              </p:extLst>
            </p:nvPr>
          </p:nvGraphicFramePr>
          <p:xfrm>
            <a:off x="3496733" y="1443570"/>
            <a:ext cx="6087533" cy="39200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cxnSp>
          <p:nvCxnSpPr>
            <p:cNvPr id="4" name="Straight Connector 3"/>
            <p:cNvCxnSpPr/>
            <p:nvPr/>
          </p:nvCxnSpPr>
          <p:spPr>
            <a:xfrm flipV="1">
              <a:off x="3996267" y="2404533"/>
              <a:ext cx="0" cy="16425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3996267" y="2370667"/>
              <a:ext cx="338666" cy="169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4487333" y="3670299"/>
              <a:ext cx="101600" cy="3767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4639733" y="3670299"/>
              <a:ext cx="1592426" cy="5291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6130559" y="3670299"/>
              <a:ext cx="409940" cy="7175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7375159" y="3670299"/>
              <a:ext cx="485297" cy="5291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254703" y="6180244"/>
            <a:ext cx="11937296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ADMINISTRATIVE PROGRAMS &amp; CLASSIFIED SERVICES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4703" y="5654937"/>
            <a:ext cx="11937297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INSTRUCTIONAL SUPPORT PROGRAMS – INSTRUCTIONAL TECHNOLOGY</a:t>
            </a:r>
          </a:p>
        </p:txBody>
      </p:sp>
      <p:sp>
        <p:nvSpPr>
          <p:cNvPr id="21" name="Curved Right Arrow 20"/>
          <p:cNvSpPr/>
          <p:nvPr/>
        </p:nvSpPr>
        <p:spPr>
          <a:xfrm rot="1802597">
            <a:off x="1001437" y="-321711"/>
            <a:ext cx="1695874" cy="3737372"/>
          </a:xfrm>
          <a:prstGeom prst="curvedRightArrow">
            <a:avLst>
              <a:gd name="adj1" fmla="val 25000"/>
              <a:gd name="adj2" fmla="val 39131"/>
              <a:gd name="adj3" fmla="val 46584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66673" y="228651"/>
            <a:ext cx="5860882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STUDENT SUPPORT PROGRAMS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50552" y="1148881"/>
            <a:ext cx="1645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OUTREACH</a:t>
            </a:r>
          </a:p>
          <a:p>
            <a:r>
              <a:rPr lang="en-US" dirty="0">
                <a:solidFill>
                  <a:schemeClr val="bg1"/>
                </a:solidFill>
              </a:rPr>
              <a:t>ASSESSMENT</a:t>
            </a:r>
          </a:p>
          <a:p>
            <a:r>
              <a:rPr lang="en-US" dirty="0">
                <a:solidFill>
                  <a:schemeClr val="bg1"/>
                </a:solidFill>
              </a:rPr>
              <a:t>Bridge</a:t>
            </a:r>
          </a:p>
          <a:p>
            <a:r>
              <a:rPr lang="en-US" dirty="0">
                <a:solidFill>
                  <a:schemeClr val="bg1"/>
                </a:solidFill>
              </a:rPr>
              <a:t>FYE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818177" y="558533"/>
            <a:ext cx="2206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ARTICULATION</a:t>
            </a:r>
          </a:p>
          <a:p>
            <a:r>
              <a:rPr lang="en-US" dirty="0">
                <a:solidFill>
                  <a:schemeClr val="bg1"/>
                </a:solidFill>
              </a:rPr>
              <a:t>TRANSFER</a:t>
            </a:r>
          </a:p>
          <a:p>
            <a:r>
              <a:rPr lang="en-US" dirty="0">
                <a:solidFill>
                  <a:schemeClr val="bg1"/>
                </a:solidFill>
              </a:rPr>
              <a:t>WORK PLACE LIAISON</a:t>
            </a:r>
          </a:p>
        </p:txBody>
      </p:sp>
      <p:pic>
        <p:nvPicPr>
          <p:cNvPr id="22" name="Picture 21" descr="Money Free Stock Photo - Public Domain Pictures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214" y="897594"/>
            <a:ext cx="1265739" cy="855525"/>
          </a:xfrm>
          <a:prstGeom prst="rect">
            <a:avLst/>
          </a:prstGeom>
        </p:spPr>
      </p:pic>
      <p:pic>
        <p:nvPicPr>
          <p:cNvPr id="25" name="Picture 24" descr="Twenty | Brea's Air"/>
          <p:cNvPicPr>
            <a:picLocks noChangeAspect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948" y="897594"/>
            <a:ext cx="1010812" cy="815334"/>
          </a:xfrm>
          <a:prstGeom prst="rect">
            <a:avLst/>
          </a:prstGeom>
        </p:spPr>
      </p:pic>
      <p:pic>
        <p:nvPicPr>
          <p:cNvPr id="27" name="Picture 26" descr="File:USMC-13550.jpg - Wikimedia Common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89" y="871071"/>
            <a:ext cx="1003805" cy="814668"/>
          </a:xfrm>
          <a:prstGeom prst="rect">
            <a:avLst/>
          </a:prstGeom>
        </p:spPr>
      </p:pic>
      <p:pic>
        <p:nvPicPr>
          <p:cNvPr id="29" name="Picture 28" descr="FinleyMSLMC - home &amp; &lt;strong&gt;careers&lt;/strong&gt; project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592" y="913900"/>
            <a:ext cx="626863" cy="752561"/>
          </a:xfrm>
          <a:prstGeom prst="rect">
            <a:avLst/>
          </a:prstGeom>
        </p:spPr>
      </p:pic>
      <p:pic>
        <p:nvPicPr>
          <p:cNvPr id="30" name="Picture 29" descr="South Korean Human Rights Monitor | Racial Discrimination ...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833" y="935748"/>
            <a:ext cx="644886" cy="658646"/>
          </a:xfrm>
          <a:prstGeom prst="rect">
            <a:avLst/>
          </a:prstGeom>
        </p:spPr>
      </p:pic>
      <p:pic>
        <p:nvPicPr>
          <p:cNvPr id="31" name="Picture 30" descr="Secondary Enrichment (SE)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571" y="839298"/>
            <a:ext cx="996768" cy="878213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 rot="16200000" flipH="1" flipV="1">
            <a:off x="7891254" y="2733699"/>
            <a:ext cx="3909211" cy="124048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Up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ED43E5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Achievement</a:t>
            </a:r>
            <a:endParaRPr lang="en-US" sz="5400" b="1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ED43E5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0" name="Picture 3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AC48B21-F093-4D1A-A000-86C70BE8D806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rcRect b="14840"/>
          <a:stretch/>
        </p:blipFill>
        <p:spPr>
          <a:xfrm>
            <a:off x="1270406" y="2804037"/>
            <a:ext cx="1325720" cy="1345703"/>
          </a:xfrm>
          <a:prstGeom prst="rect">
            <a:avLst/>
          </a:prstGeom>
          <a:effectLst>
            <a:outerShdw blurRad="76200" dir="6480000" sy="-23000" kx="800400" algn="br" rotWithShape="0">
              <a:schemeClr val="tx1">
                <a:alpha val="77000"/>
              </a:scheme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399486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6" grpId="0" animBg="1"/>
      <p:bldP spid="20" grpId="0" animBg="1"/>
      <p:bldP spid="23" grpId="0" animBg="1"/>
      <p:bldP spid="21" grpId="0" animBg="1"/>
      <p:bldP spid="24" grpId="0" animBg="1"/>
      <p:bldP spid="28" grpId="0"/>
      <p:bldP spid="34" grpId="0"/>
      <p:bldP spid="3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ridge with a red house&#10;&#10;Description generated with high confidence">
            <a:extLst>
              <a:ext uri="{FF2B5EF4-FFF2-40B4-BE49-F238E27FC236}">
                <a16:creationId xmlns:a16="http://schemas.microsoft.com/office/drawing/2014/main" id="{25CB93EE-0084-4D69-B549-E22F2C757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H="1">
            <a:off x="1604236" y="437485"/>
            <a:ext cx="8983527" cy="5983029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0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FA7E676-D9C7-444C-8A7B-CFA6B42952E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b="14840"/>
          <a:stretch/>
        </p:blipFill>
        <p:spPr>
          <a:xfrm>
            <a:off x="310292" y="4130175"/>
            <a:ext cx="1325720" cy="1345703"/>
          </a:xfrm>
          <a:prstGeom prst="rect">
            <a:avLst/>
          </a:prstGeom>
          <a:effectLst>
            <a:outerShdw blurRad="76200" dir="6480000" sy="-23000" kx="800400" algn="br" rotWithShape="0">
              <a:schemeClr val="tx1">
                <a:alpha val="77000"/>
              </a:scheme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5" name="Picture 14" descr="A person wearing a mask&#10;&#10;Description generated with high confidence">
            <a:extLst>
              <a:ext uri="{FF2B5EF4-FFF2-40B4-BE49-F238E27FC236}">
                <a16:creationId xmlns:a16="http://schemas.microsoft.com/office/drawing/2014/main" id="{F6F81EB8-87BA-4735-8A44-69601875A4B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741943" y="2946794"/>
            <a:ext cx="1691640" cy="1691640"/>
          </a:xfrm>
          <a:prstGeom prst="rect">
            <a:avLst/>
          </a:prstGeom>
        </p:spPr>
      </p:pic>
      <p:pic>
        <p:nvPicPr>
          <p:cNvPr id="18" name="Picture 17" descr="A star filled sky&#10;&#10;Description generated with very high confidence">
            <a:extLst>
              <a:ext uri="{FF2B5EF4-FFF2-40B4-BE49-F238E27FC236}">
                <a16:creationId xmlns:a16="http://schemas.microsoft.com/office/drawing/2014/main" id="{E26CA948-0BA5-48C9-A2DF-31D35BFF401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030303"/>
              </a:clrFrom>
              <a:clrTo>
                <a:srgbClr val="03030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 rot="16200000">
            <a:off x="3919325" y="-457879"/>
            <a:ext cx="6131975" cy="8050720"/>
          </a:xfrm>
          <a:prstGeom prst="irregularSeal2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08006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0.24713 -0.1449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57" y="-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00AB5D-563D-4ED5-8013-DA72AAD4BC2A}"/>
              </a:ext>
            </a:extLst>
          </p:cNvPr>
          <p:cNvSpPr/>
          <p:nvPr/>
        </p:nvSpPr>
        <p:spPr>
          <a:xfrm>
            <a:off x="2374392" y="1998071"/>
            <a:ext cx="744321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What happens to students in their classes?</a:t>
            </a:r>
          </a:p>
        </p:txBody>
      </p:sp>
    </p:spTree>
    <p:extLst>
      <p:ext uri="{BB962C8B-B14F-4D97-AF65-F5344CB8AC3E}">
        <p14:creationId xmlns:p14="http://schemas.microsoft.com/office/powerpoint/2010/main" val="1426277034"/>
      </p:ext>
    </p:extLst>
  </p:cSld>
  <p:clrMapOvr>
    <a:masterClrMapping/>
  </p:clrMapOvr>
  <p:transition spd="slow"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8896" y="1681655"/>
            <a:ext cx="9144000" cy="25014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Parameters for Conceiving, Evaluating, or Revising 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2019413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Course SLO’s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793" y="1469971"/>
            <a:ext cx="10515600" cy="485725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Curricular</a:t>
            </a:r>
            <a:r>
              <a:rPr lang="en-US" dirty="0">
                <a:solidFill>
                  <a:schemeClr val="bg1"/>
                </a:solidFill>
              </a:rPr>
              <a:t>: They inform decisions about course content, materials, and instructional activities.</a:t>
            </a:r>
          </a:p>
          <a:p>
            <a:r>
              <a:rPr lang="en-US" b="1" dirty="0">
                <a:solidFill>
                  <a:schemeClr val="bg1"/>
                </a:solidFill>
              </a:rPr>
              <a:t>Learner Centric: </a:t>
            </a:r>
            <a:r>
              <a:rPr lang="en-US" dirty="0">
                <a:solidFill>
                  <a:schemeClr val="bg1"/>
                </a:solidFill>
              </a:rPr>
              <a:t>SLO language is accessible to students and guides their learning in the course.</a:t>
            </a:r>
          </a:p>
          <a:p>
            <a:r>
              <a:rPr lang="en-US" b="1" dirty="0">
                <a:solidFill>
                  <a:schemeClr val="bg1"/>
                </a:solidFill>
              </a:rPr>
              <a:t>Measurable</a:t>
            </a:r>
            <a:r>
              <a:rPr lang="en-US" dirty="0">
                <a:solidFill>
                  <a:schemeClr val="bg1"/>
                </a:solidFill>
              </a:rPr>
              <a:t>: Regular assessment of course SLO attainment guides decisions about how the course is taught, and allows immediate intervention when students fall behind.</a:t>
            </a:r>
          </a:p>
          <a:p>
            <a:r>
              <a:rPr lang="en-US" b="1" dirty="0">
                <a:solidFill>
                  <a:schemeClr val="bg1"/>
                </a:solidFill>
              </a:rPr>
              <a:t>Inform Program Learning Outcomes</a:t>
            </a:r>
            <a:r>
              <a:rPr lang="en-US" dirty="0">
                <a:solidFill>
                  <a:schemeClr val="bg1"/>
                </a:solidFill>
              </a:rPr>
              <a:t>: Achieving course level SLO’s contributes significantly to achieving PLO’s.</a:t>
            </a:r>
          </a:p>
          <a:p>
            <a:r>
              <a:rPr lang="en-US" b="1" dirty="0">
                <a:solidFill>
                  <a:schemeClr val="bg1"/>
                </a:solidFill>
              </a:rPr>
              <a:t>Some courses stand to support General Education Learning Outcomes (GELO’s) as well as one or more PLO’s.</a:t>
            </a:r>
          </a:p>
        </p:txBody>
      </p:sp>
    </p:spTree>
    <p:extLst>
      <p:ext uri="{BB962C8B-B14F-4D97-AF65-F5344CB8AC3E}">
        <p14:creationId xmlns:p14="http://schemas.microsoft.com/office/powerpoint/2010/main" val="15086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5041" y="918941"/>
            <a:ext cx="7216080" cy="5727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Current SLO Assessment Paradigm</a:t>
            </a:r>
          </a:p>
        </p:txBody>
      </p:sp>
      <p:sp>
        <p:nvSpPr>
          <p:cNvPr id="5" name="Freeform 4"/>
          <p:cNvSpPr/>
          <p:nvPr/>
        </p:nvSpPr>
        <p:spPr>
          <a:xfrm>
            <a:off x="3438702" y="2264419"/>
            <a:ext cx="2415595" cy="2415595"/>
          </a:xfrm>
          <a:custGeom>
            <a:avLst/>
            <a:gdLst>
              <a:gd name="connsiteX0" fmla="*/ 0 w 3220793"/>
              <a:gd name="connsiteY0" fmla="*/ 1610397 h 3220793"/>
              <a:gd name="connsiteX1" fmla="*/ 1610397 w 3220793"/>
              <a:gd name="connsiteY1" fmla="*/ 0 h 3220793"/>
              <a:gd name="connsiteX2" fmla="*/ 3220794 w 3220793"/>
              <a:gd name="connsiteY2" fmla="*/ 1610397 h 3220793"/>
              <a:gd name="connsiteX3" fmla="*/ 1610397 w 3220793"/>
              <a:gd name="connsiteY3" fmla="*/ 3220794 h 3220793"/>
              <a:gd name="connsiteX4" fmla="*/ 0 w 3220793"/>
              <a:gd name="connsiteY4" fmla="*/ 1610397 h 3220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0793" h="3220793">
                <a:moveTo>
                  <a:pt x="0" y="1610397"/>
                </a:moveTo>
                <a:cubicBezTo>
                  <a:pt x="0" y="720999"/>
                  <a:pt x="720999" y="0"/>
                  <a:pt x="1610397" y="0"/>
                </a:cubicBezTo>
                <a:cubicBezTo>
                  <a:pt x="2499795" y="0"/>
                  <a:pt x="3220794" y="720999"/>
                  <a:pt x="3220794" y="1610397"/>
                </a:cubicBezTo>
                <a:cubicBezTo>
                  <a:pt x="3220794" y="2499795"/>
                  <a:pt x="2499795" y="3220794"/>
                  <a:pt x="1610397" y="3220794"/>
                </a:cubicBezTo>
                <a:cubicBezTo>
                  <a:pt x="720999" y="3220794"/>
                  <a:pt x="0" y="2499795"/>
                  <a:pt x="0" y="161039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shade val="80000"/>
              <a:alpha val="50000"/>
              <a:hueOff val="0"/>
              <a:satOff val="0"/>
              <a:lumOff val="0"/>
              <a:alphaOff val="0"/>
            </a:schemeClr>
          </a:fillRef>
          <a:effectRef idx="3">
            <a:schemeClr val="accent6">
              <a:shade val="80000"/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37313" tIns="284850" rIns="685506" bIns="284851" numCol="1" spcCol="1270" anchor="ctr" anchorCtr="0">
            <a:noAutofit/>
          </a:bodyPr>
          <a:lstStyle/>
          <a:p>
            <a:pPr algn="r" defTabSz="1000125">
              <a:lnSpc>
                <a:spcPct val="90000"/>
              </a:lnSpc>
              <a:spcBef>
                <a:spcPct val="0"/>
              </a:spcBef>
            </a:pPr>
            <a:r>
              <a:rPr lang="en-US" sz="2250" dirty="0">
                <a:solidFill>
                  <a:schemeClr val="bg1"/>
                </a:solidFill>
              </a:rPr>
              <a:t>Student Learning</a:t>
            </a:r>
          </a:p>
          <a:p>
            <a:pPr algn="r" defTabSz="1000125">
              <a:spcBef>
                <a:spcPct val="0"/>
              </a:spcBef>
            </a:pPr>
            <a:r>
              <a:rPr lang="en-US" sz="2250" dirty="0">
                <a:solidFill>
                  <a:schemeClr val="bg1"/>
                </a:solidFill>
              </a:rPr>
              <a:t>Behaviors</a:t>
            </a:r>
          </a:p>
          <a:p>
            <a:pPr algn="r" defTabSz="1000125">
              <a:spcBef>
                <a:spcPct val="0"/>
              </a:spcBef>
            </a:pPr>
            <a:r>
              <a:rPr lang="en-US" sz="2250" dirty="0">
                <a:solidFill>
                  <a:schemeClr val="bg1"/>
                </a:solidFill>
              </a:rPr>
              <a:t>&amp; </a:t>
            </a:r>
          </a:p>
          <a:p>
            <a:pPr algn="r" defTabSz="1000125">
              <a:spcBef>
                <a:spcPct val="0"/>
              </a:spcBef>
            </a:pPr>
            <a:r>
              <a:rPr lang="en-US" sz="2250" dirty="0">
                <a:solidFill>
                  <a:schemeClr val="bg1"/>
                </a:solidFill>
              </a:rPr>
              <a:t>Grading</a:t>
            </a:r>
          </a:p>
        </p:txBody>
      </p:sp>
      <p:sp>
        <p:nvSpPr>
          <p:cNvPr id="6" name="Freeform 5"/>
          <p:cNvSpPr/>
          <p:nvPr/>
        </p:nvSpPr>
        <p:spPr>
          <a:xfrm>
            <a:off x="5362867" y="2264418"/>
            <a:ext cx="2464594" cy="2415595"/>
          </a:xfrm>
          <a:custGeom>
            <a:avLst/>
            <a:gdLst>
              <a:gd name="connsiteX0" fmla="*/ 0 w 3220793"/>
              <a:gd name="connsiteY0" fmla="*/ 1610397 h 3220793"/>
              <a:gd name="connsiteX1" fmla="*/ 1610397 w 3220793"/>
              <a:gd name="connsiteY1" fmla="*/ 0 h 3220793"/>
              <a:gd name="connsiteX2" fmla="*/ 3220794 w 3220793"/>
              <a:gd name="connsiteY2" fmla="*/ 1610397 h 3220793"/>
              <a:gd name="connsiteX3" fmla="*/ 1610397 w 3220793"/>
              <a:gd name="connsiteY3" fmla="*/ 3220794 h 3220793"/>
              <a:gd name="connsiteX4" fmla="*/ 0 w 3220793"/>
              <a:gd name="connsiteY4" fmla="*/ 1610397 h 3220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0793" h="3220793">
                <a:moveTo>
                  <a:pt x="0" y="1610397"/>
                </a:moveTo>
                <a:cubicBezTo>
                  <a:pt x="0" y="720999"/>
                  <a:pt x="720999" y="0"/>
                  <a:pt x="1610397" y="0"/>
                </a:cubicBezTo>
                <a:cubicBezTo>
                  <a:pt x="2499795" y="0"/>
                  <a:pt x="3220794" y="720999"/>
                  <a:pt x="3220794" y="1610397"/>
                </a:cubicBezTo>
                <a:cubicBezTo>
                  <a:pt x="3220794" y="2499795"/>
                  <a:pt x="2499795" y="3220794"/>
                  <a:pt x="1610397" y="3220794"/>
                </a:cubicBezTo>
                <a:cubicBezTo>
                  <a:pt x="720999" y="3220794"/>
                  <a:pt x="0" y="2499795"/>
                  <a:pt x="0" y="161039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shade val="80000"/>
              <a:alpha val="50000"/>
              <a:hueOff val="-80"/>
              <a:satOff val="-472"/>
              <a:lumOff val="4736"/>
              <a:alphaOff val="30000"/>
            </a:schemeClr>
          </a:fillRef>
          <a:effectRef idx="3">
            <a:schemeClr val="accent6">
              <a:shade val="80000"/>
              <a:alpha val="50000"/>
              <a:hueOff val="-80"/>
              <a:satOff val="-472"/>
              <a:lumOff val="4736"/>
              <a:alphaOff val="30000"/>
            </a:schemeClr>
          </a:effectRef>
          <a:fontRef idx="minor">
            <a:schemeClr val="tx1"/>
          </a:fontRef>
        </p:style>
        <p:txBody>
          <a:bodyPr spcFirstLastPara="0" vert="horz" wrap="square" lIns="685507" tIns="284851" rIns="337313" bIns="284850" numCol="1" spcCol="1270" anchor="ctr" anchorCtr="0">
            <a:noAutofit/>
          </a:bodyPr>
          <a:lstStyle/>
          <a:p>
            <a:pPr defTabSz="10001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50" b="1" dirty="0"/>
              <a:t>SLO Assessment &amp; Reporting</a:t>
            </a:r>
          </a:p>
        </p:txBody>
      </p:sp>
    </p:spTree>
    <p:extLst>
      <p:ext uri="{BB962C8B-B14F-4D97-AF65-F5344CB8AC3E}">
        <p14:creationId xmlns:p14="http://schemas.microsoft.com/office/powerpoint/2010/main" val="62043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l estrés entre los profesores de primaria de escuelas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542" y="3496079"/>
            <a:ext cx="5686815" cy="30419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5" name="Cloud Callout 4"/>
          <p:cNvSpPr/>
          <p:nvPr/>
        </p:nvSpPr>
        <p:spPr>
          <a:xfrm>
            <a:off x="2964493" y="425886"/>
            <a:ext cx="7415408" cy="2555309"/>
          </a:xfrm>
          <a:prstGeom prst="cloudCallout">
            <a:avLst>
              <a:gd name="adj1" fmla="val -17553"/>
              <a:gd name="adj2" fmla="val 82749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tabLst>
                <a:tab pos="213122" algn="l"/>
              </a:tabLst>
            </a:pPr>
            <a:r>
              <a:rPr lang="en-US" b="1" dirty="0"/>
              <a:t>   5 courses x 150 students = 3,000  papers</a:t>
            </a:r>
          </a:p>
          <a:p>
            <a:pPr algn="ctr">
              <a:lnSpc>
                <a:spcPct val="150000"/>
              </a:lnSpc>
              <a:tabLst>
                <a:tab pos="213122" algn="l"/>
              </a:tabLst>
            </a:pPr>
            <a:r>
              <a:rPr lang="en-US" b="1" dirty="0"/>
              <a:t>+ meetings &amp;  SLO Assessments </a:t>
            </a:r>
          </a:p>
          <a:p>
            <a:pPr algn="ctr">
              <a:lnSpc>
                <a:spcPct val="150000"/>
              </a:lnSpc>
              <a:tabLst>
                <a:tab pos="213122" algn="l"/>
              </a:tabLst>
            </a:pPr>
            <a:r>
              <a:rPr lang="en-US" b="1" dirty="0"/>
              <a:t>&amp; Program Review</a:t>
            </a:r>
          </a:p>
          <a:p>
            <a:pPr algn="ctr">
              <a:lnSpc>
                <a:spcPct val="150000"/>
              </a:lnSpc>
              <a:tabLst>
                <a:tab pos="213122" algn="l"/>
              </a:tabLst>
            </a:pPr>
            <a:r>
              <a:rPr lang="en-US" sz="2400" b="1" i="1" dirty="0" err="1"/>
              <a:t>Ya</a:t>
            </a:r>
            <a:r>
              <a:rPr lang="en-US" sz="2400" b="1" i="1" dirty="0"/>
              <a:t> gotta be </a:t>
            </a:r>
            <a:r>
              <a:rPr lang="en-US" sz="2400" b="1" i="1" dirty="0" err="1"/>
              <a:t>frikin</a:t>
            </a:r>
            <a:r>
              <a:rPr lang="en-US" sz="2400" b="1" i="1" dirty="0"/>
              <a:t>’ </a:t>
            </a:r>
            <a:r>
              <a:rPr lang="en-US" sz="2400" b="1" i="1" dirty="0" err="1"/>
              <a:t>kiddin</a:t>
            </a:r>
            <a:r>
              <a:rPr lang="en-US" sz="2400" b="1" i="1" dirty="0"/>
              <a:t>’ me!</a:t>
            </a:r>
          </a:p>
        </p:txBody>
      </p:sp>
    </p:spTree>
    <p:extLst>
      <p:ext uri="{BB962C8B-B14F-4D97-AF65-F5344CB8AC3E}">
        <p14:creationId xmlns:p14="http://schemas.microsoft.com/office/powerpoint/2010/main" val="1678776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BA7E3F-5EAC-4DF7-ADF6-76C044312D13}"/>
              </a:ext>
            </a:extLst>
          </p:cNvPr>
          <p:cNvSpPr/>
          <p:nvPr/>
        </p:nvSpPr>
        <p:spPr>
          <a:xfrm>
            <a:off x="1591056" y="1614023"/>
            <a:ext cx="932688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SLO-Centric Instruction is the guided pathway inside the classroom.</a:t>
            </a:r>
          </a:p>
        </p:txBody>
      </p:sp>
    </p:spTree>
    <p:extLst>
      <p:ext uri="{BB962C8B-B14F-4D97-AF65-F5344CB8AC3E}">
        <p14:creationId xmlns:p14="http://schemas.microsoft.com/office/powerpoint/2010/main" val="6574670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CD97-AAE1-4FAA-87DC-671E849F22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52650" y="449581"/>
            <a:ext cx="7886700" cy="994172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In SLO-Centric Instruction,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84818-2BD6-45E3-89B5-A0DF4AB4281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21681" y="1389897"/>
            <a:ext cx="8017669" cy="40782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Student Learning Outcomes are “unpacked” to determine 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</a:rPr>
              <a:t>course content and lesson design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</a:rPr>
              <a:t>materials and methodology selection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</a:rPr>
              <a:t>channels for giving students feedback on their progress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</a:rPr>
              <a:t>grading schemes that align course grades to outcomes achievement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</a:rPr>
              <a:t>embedded outcomes assessment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713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713CA1D-FC4F-4D46-AE00-44EEA3AA5E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2208758"/>
              </p:ext>
            </p:extLst>
          </p:nvPr>
        </p:nvGraphicFramePr>
        <p:xfrm>
          <a:off x="417575" y="225676"/>
          <a:ext cx="11356850" cy="6406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1370">
                  <a:extLst>
                    <a:ext uri="{9D8B030D-6E8A-4147-A177-3AD203B41FA5}">
                      <a16:colId xmlns:a16="http://schemas.microsoft.com/office/drawing/2014/main" val="1350826339"/>
                    </a:ext>
                  </a:extLst>
                </a:gridCol>
                <a:gridCol w="2271370">
                  <a:extLst>
                    <a:ext uri="{9D8B030D-6E8A-4147-A177-3AD203B41FA5}">
                      <a16:colId xmlns:a16="http://schemas.microsoft.com/office/drawing/2014/main" val="1798202237"/>
                    </a:ext>
                  </a:extLst>
                </a:gridCol>
                <a:gridCol w="2271370">
                  <a:extLst>
                    <a:ext uri="{9D8B030D-6E8A-4147-A177-3AD203B41FA5}">
                      <a16:colId xmlns:a16="http://schemas.microsoft.com/office/drawing/2014/main" val="1867629751"/>
                    </a:ext>
                  </a:extLst>
                </a:gridCol>
                <a:gridCol w="2271370">
                  <a:extLst>
                    <a:ext uri="{9D8B030D-6E8A-4147-A177-3AD203B41FA5}">
                      <a16:colId xmlns:a16="http://schemas.microsoft.com/office/drawing/2014/main" val="2664010158"/>
                    </a:ext>
                  </a:extLst>
                </a:gridCol>
                <a:gridCol w="2271370">
                  <a:extLst>
                    <a:ext uri="{9D8B030D-6E8A-4147-A177-3AD203B41FA5}">
                      <a16:colId xmlns:a16="http://schemas.microsoft.com/office/drawing/2014/main" val="3930325447"/>
                    </a:ext>
                  </a:extLst>
                </a:gridCol>
              </a:tblGrid>
              <a:tr h="5773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COURSE CONTENT</a:t>
                      </a:r>
                    </a:p>
                  </a:txBody>
                  <a:tcPr marL="68580" marR="68580" marT="34290" marB="3429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LEARNING SOURCES</a:t>
                      </a:r>
                    </a:p>
                  </a:txBody>
                  <a:tcPr marL="68580" marR="68580" marT="34290" marB="3429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LEARNING PROCESS</a:t>
                      </a:r>
                    </a:p>
                  </a:txBody>
                  <a:tcPr marL="68580" marR="68580" marT="34290" marB="3429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LEARNING OUTCOMES</a:t>
                      </a:r>
                    </a:p>
                  </a:txBody>
                  <a:tcPr marL="68580" marR="68580" marT="34290" marB="3429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SUCCESS-DATA </a:t>
                      </a:r>
                    </a:p>
                  </a:txBody>
                  <a:tcPr marL="68580" marR="68580" marT="34290" marB="3429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838925"/>
                  </a:ext>
                </a:extLst>
              </a:tr>
              <a:tr h="5512557"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>
                          <a:solidFill>
                            <a:schemeClr val="tx1"/>
                          </a:solidFill>
                          <a:highlight>
                            <a:srgbClr val="00FFFF"/>
                          </a:highlight>
                        </a:rPr>
                        <a:t>Course Objectives</a:t>
                      </a:r>
                    </a:p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  <a:p>
                      <a:pPr marL="117475" indent="-11747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Are derived from intended SLOs</a:t>
                      </a:r>
                    </a:p>
                    <a:p>
                      <a:pPr marL="117475" indent="-11747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define course content.</a:t>
                      </a:r>
                    </a:p>
                    <a:p>
                      <a:pPr marL="117475" indent="-11747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guide the teacher in selecting methods, materials, and activities to facilitate students’ acquisition of course content.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800" b="1" u="sng" dirty="0">
                          <a:solidFill>
                            <a:schemeClr val="tx1"/>
                          </a:solidFill>
                          <a:highlight>
                            <a:srgbClr val="00FFFF"/>
                          </a:highlight>
                        </a:rPr>
                        <a:t>Exit Skills</a:t>
                      </a:r>
                      <a:endParaRPr lang="en-US" sz="1800" b="1" u="none" dirty="0">
                        <a:solidFill>
                          <a:schemeClr val="tx1"/>
                        </a:solidFill>
                        <a:highlight>
                          <a:srgbClr val="00FFFF"/>
                        </a:highlight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800" b="1" u="none" dirty="0">
                          <a:solidFill>
                            <a:schemeClr val="tx1"/>
                          </a:solidFill>
                        </a:rPr>
                        <a:t>Mental and actual tools successful students will be able to apply </a:t>
                      </a:r>
                      <a:endParaRPr lang="en-US" sz="1800" b="1" u="sng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800" b="1" u="sng" dirty="0">
                          <a:highlight>
                            <a:srgbClr val="00FFFF"/>
                          </a:highlight>
                        </a:rPr>
                        <a:t>Learning Targets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800" b="1" u="sng" dirty="0">
                        <a:highlight>
                          <a:srgbClr val="00FFFF"/>
                        </a:highlight>
                      </a:endParaRPr>
                    </a:p>
                    <a:p>
                      <a:pPr marL="166688" indent="-166688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u="none" dirty="0"/>
                        <a:t>The knowledge, skills and habits of mind students know they are trying to master</a:t>
                      </a:r>
                    </a:p>
                    <a:p>
                      <a:pPr marL="166688" indent="-166688" algn="l">
                        <a:buFont typeface="Arial" panose="020B0604020202020204" pitchFamily="34" charset="0"/>
                        <a:buNone/>
                      </a:pPr>
                      <a:endParaRPr lang="en-US" sz="1800" b="1" u="none" dirty="0"/>
                    </a:p>
                    <a:p>
                      <a:pPr marL="166688" indent="-166688" algn="ctr">
                        <a:buFont typeface="Arial" panose="020B0604020202020204" pitchFamily="34" charset="0"/>
                        <a:buNone/>
                      </a:pPr>
                      <a:r>
                        <a:rPr lang="en-US" sz="1800" b="1" u="sng" dirty="0">
                          <a:highlight>
                            <a:srgbClr val="00FFFF"/>
                          </a:highlight>
                        </a:rPr>
                        <a:t>Lessons</a:t>
                      </a:r>
                    </a:p>
                    <a:p>
                      <a:pPr marL="166688" indent="-166688" algn="ctr">
                        <a:buFont typeface="Arial" panose="020B0604020202020204" pitchFamily="34" charset="0"/>
                        <a:buNone/>
                      </a:pPr>
                      <a:endParaRPr lang="en-US" sz="1800" b="1" u="sng" dirty="0">
                        <a:highlight>
                          <a:srgbClr val="00FFFF"/>
                        </a:highlight>
                      </a:endParaRPr>
                    </a:p>
                    <a:p>
                      <a:pPr marL="166688" indent="-166688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u="none" dirty="0"/>
                        <a:t>Lecture</a:t>
                      </a:r>
                    </a:p>
                    <a:p>
                      <a:pPr marL="166688" indent="-166688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u="none" dirty="0"/>
                        <a:t>Text</a:t>
                      </a:r>
                    </a:p>
                    <a:p>
                      <a:pPr marL="166688" indent="-166688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u="none" dirty="0"/>
                        <a:t>Activities</a:t>
                      </a:r>
                    </a:p>
                    <a:p>
                      <a:pPr marL="166688" indent="-166688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u="none" dirty="0"/>
                        <a:t>Homework</a:t>
                      </a:r>
                    </a:p>
                    <a:p>
                      <a:pPr marL="166688" indent="-166688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u="none" dirty="0"/>
                        <a:t>Research</a:t>
                      </a:r>
                    </a:p>
                    <a:p>
                      <a:pPr marL="166688" indent="-166688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u="none" dirty="0"/>
                        <a:t>Experimentation</a:t>
                      </a:r>
                    </a:p>
                    <a:p>
                      <a:pPr marL="166688" indent="-166688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u="none" dirty="0"/>
                        <a:t>Practice</a:t>
                      </a:r>
                    </a:p>
                    <a:p>
                      <a:pPr marL="166688" indent="-166688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u="none" dirty="0"/>
                        <a:t>Explicit metacognitive skills instruction</a:t>
                      </a:r>
                    </a:p>
                    <a:p>
                      <a:pPr marL="166688" indent="-166688" algn="l">
                        <a:buFont typeface="Arial" panose="020B0604020202020204" pitchFamily="34" charset="0"/>
                        <a:buChar char="•"/>
                      </a:pPr>
                      <a:endParaRPr lang="en-US" sz="1800" b="1" u="none" dirty="0"/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800" b="1" u="sng" dirty="0">
                          <a:highlight>
                            <a:srgbClr val="00FFFF"/>
                          </a:highlight>
                        </a:rPr>
                        <a:t>Students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800" b="1" u="sng" dirty="0">
                        <a:highlight>
                          <a:srgbClr val="00FFFF"/>
                        </a:highlight>
                      </a:endParaRPr>
                    </a:p>
                    <a:p>
                      <a:pPr marL="117475" indent="-11747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u="none" dirty="0"/>
                        <a:t>Know the learning targets</a:t>
                      </a:r>
                    </a:p>
                    <a:p>
                      <a:pPr marL="117475" indent="-11747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u="none" dirty="0"/>
                        <a:t>Engage in lessons with attention to the learning targets</a:t>
                      </a:r>
                    </a:p>
                    <a:p>
                      <a:pPr marL="117475" indent="-11747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u="none" dirty="0"/>
                        <a:t>Get feedback on progress through quizzes and tests</a:t>
                      </a:r>
                    </a:p>
                    <a:p>
                      <a:pPr marL="117475" indent="-11747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u="none" dirty="0"/>
                        <a:t>Seek to improve</a:t>
                      </a:r>
                    </a:p>
                    <a:p>
                      <a:pPr marL="117475" indent="-11747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u="none" dirty="0"/>
                        <a:t>Practice higher order skills such as analysis, integration, and evaluation</a:t>
                      </a:r>
                    </a:p>
                    <a:p>
                      <a:pPr marL="117475" indent="-11747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u="none" dirty="0"/>
                        <a:t>Demonstrate ability to apply learning</a:t>
                      </a: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>
                          <a:highlight>
                            <a:srgbClr val="00FFFF"/>
                          </a:highlight>
                        </a:rPr>
                        <a:t>Student Learning Outcomes</a:t>
                      </a:r>
                    </a:p>
                    <a:p>
                      <a:pPr algn="ctr"/>
                      <a:endParaRPr lang="en-US" sz="1800" b="1" u="sng" dirty="0">
                        <a:highlight>
                          <a:srgbClr val="00FFFF"/>
                        </a:highlight>
                      </a:endParaRPr>
                    </a:p>
                    <a:p>
                      <a:pPr marL="117475" indent="-11747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/>
                        <a:t>Statements that describe what successful students can do at the end of the course.</a:t>
                      </a:r>
                    </a:p>
                    <a:p>
                      <a:pPr marL="117475" indent="-11747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/>
                        <a:t>Several Objectives and their component learning targets are integrated to meet an outcome.</a:t>
                      </a:r>
                    </a:p>
                    <a:p>
                      <a:pPr marL="117475" indent="-11747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/>
                        <a:t>Students’ products evidence acquisition of course content in measurable forms.</a:t>
                      </a: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>
                          <a:highlight>
                            <a:srgbClr val="00FFFF"/>
                          </a:highlight>
                        </a:rPr>
                        <a:t>Assessment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5425" indent="-166688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Evaluation of student success </a:t>
                      </a:r>
                    </a:p>
                    <a:p>
                      <a:pPr marL="225425" indent="-166688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Interpreted to identify patterns of strengths and challenges in teaching and learning</a:t>
                      </a:r>
                    </a:p>
                    <a:p>
                      <a:pPr marL="225425" indent="-166688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Applied to improve course, methods, materials, and/or learning activities</a:t>
                      </a:r>
                    </a:p>
                    <a:p>
                      <a:pPr marL="225425" indent="-166688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Integrated with other course-level data to inform Program Review</a:t>
                      </a:r>
                      <a:endParaRPr lang="en-US" sz="1600" b="1" dirty="0">
                        <a:effectLst/>
                      </a:endParaRPr>
                    </a:p>
                    <a:p>
                      <a:pPr algn="ctr"/>
                      <a:endParaRPr lang="en-US" sz="1800" b="1" dirty="0"/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533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6247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259C90CB-84D2-4D7D-80ED-D697C4B0C78D}"/>
              </a:ext>
            </a:extLst>
          </p:cNvPr>
          <p:cNvSpPr/>
          <p:nvPr/>
        </p:nvSpPr>
        <p:spPr>
          <a:xfrm>
            <a:off x="1769806" y="1624619"/>
            <a:ext cx="5336458" cy="393828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13BC9A9-ED83-4BE0-BB22-535E6E7A4EDB}"/>
              </a:ext>
            </a:extLst>
          </p:cNvPr>
          <p:cNvSpPr/>
          <p:nvPr/>
        </p:nvSpPr>
        <p:spPr>
          <a:xfrm>
            <a:off x="4599040" y="1624619"/>
            <a:ext cx="5336457" cy="4004657"/>
          </a:xfrm>
          <a:prstGeom prst="ellipse">
            <a:avLst/>
          </a:prstGeom>
          <a:solidFill>
            <a:srgbClr val="D5B2F2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6BBF8B7-8069-4E70-9B2D-7D62C074F9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07242"/>
              </p:ext>
            </p:extLst>
          </p:nvPr>
        </p:nvGraphicFramePr>
        <p:xfrm>
          <a:off x="1769806" y="1295092"/>
          <a:ext cx="8165691" cy="4159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1897">
                  <a:extLst>
                    <a:ext uri="{9D8B030D-6E8A-4147-A177-3AD203B41FA5}">
                      <a16:colId xmlns:a16="http://schemas.microsoft.com/office/drawing/2014/main" val="4209492209"/>
                    </a:ext>
                  </a:extLst>
                </a:gridCol>
                <a:gridCol w="2840305">
                  <a:extLst>
                    <a:ext uri="{9D8B030D-6E8A-4147-A177-3AD203B41FA5}">
                      <a16:colId xmlns:a16="http://schemas.microsoft.com/office/drawing/2014/main" val="2891516467"/>
                    </a:ext>
                  </a:extLst>
                </a:gridCol>
                <a:gridCol w="2603489">
                  <a:extLst>
                    <a:ext uri="{9D8B030D-6E8A-4147-A177-3AD203B41FA5}">
                      <a16:colId xmlns:a16="http://schemas.microsoft.com/office/drawing/2014/main" val="1498932023"/>
                    </a:ext>
                  </a:extLst>
                </a:gridCol>
              </a:tblGrid>
              <a:tr h="447930">
                <a:tc>
                  <a:txBody>
                    <a:bodyPr/>
                    <a:lstStyle/>
                    <a:p>
                      <a:pPr algn="ctr"/>
                      <a:r>
                        <a:rPr lang="en-US" sz="2100" b="1" cap="none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The Teacher</a:t>
                      </a:r>
                    </a:p>
                  </a:txBody>
                  <a:tcPr marL="68580" marR="68580" marT="34290" marB="3429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cap="none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The Classroom</a:t>
                      </a:r>
                    </a:p>
                  </a:txBody>
                  <a:tcPr marL="68580" marR="68580" marT="34290" marB="3429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cap="none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The Student</a:t>
                      </a:r>
                    </a:p>
                  </a:txBody>
                  <a:tcPr marL="68580" marR="68580" marT="34290" marB="3429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008849"/>
                  </a:ext>
                </a:extLst>
              </a:tr>
              <a:tr h="37115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From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Course SLOs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Develop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Course Content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Course Objectives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Materials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Methods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Learning Targets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Activities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Competency Feedback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Achieve Learning Targets</a:t>
                      </a:r>
                    </a:p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Develop Exit Skills</a:t>
                      </a:r>
                    </a:p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Demonstrate SLOs 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1753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19280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3243913" y="3385987"/>
            <a:ext cx="421183" cy="1329940"/>
          </a:xfrm>
          <a:custGeom>
            <a:avLst/>
            <a:gdLst>
              <a:gd name="connsiteX0" fmla="*/ 0 w 421183"/>
              <a:gd name="connsiteY0" fmla="*/ 0 h 1424936"/>
              <a:gd name="connsiteX1" fmla="*/ 210591 w 421183"/>
              <a:gd name="connsiteY1" fmla="*/ 0 h 1424936"/>
              <a:gd name="connsiteX2" fmla="*/ 210591 w 421183"/>
              <a:gd name="connsiteY2" fmla="*/ 1424936 h 1424936"/>
              <a:gd name="connsiteX3" fmla="*/ 421183 w 421183"/>
              <a:gd name="connsiteY3" fmla="*/ 1424936 h 142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183" h="1424936">
                <a:moveTo>
                  <a:pt x="0" y="0"/>
                </a:moveTo>
                <a:lnTo>
                  <a:pt x="210591" y="0"/>
                </a:lnTo>
                <a:lnTo>
                  <a:pt x="210591" y="1424936"/>
                </a:lnTo>
                <a:lnTo>
                  <a:pt x="421183" y="1424936"/>
                </a:lnTo>
              </a:path>
            </a:pathLst>
          </a:custGeom>
          <a:noFill/>
          <a:ln w="57150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6145" tIns="675321" rIns="186144" bIns="675321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/>
          </a:p>
        </p:txBody>
      </p:sp>
      <p:sp>
        <p:nvSpPr>
          <p:cNvPr id="4" name="Freeform 3"/>
          <p:cNvSpPr/>
          <p:nvPr/>
        </p:nvSpPr>
        <p:spPr>
          <a:xfrm>
            <a:off x="3243913" y="3343314"/>
            <a:ext cx="448760" cy="85344"/>
          </a:xfrm>
          <a:custGeom>
            <a:avLst/>
            <a:gdLst>
              <a:gd name="connsiteX0" fmla="*/ 0 w 448760"/>
              <a:gd name="connsiteY0" fmla="*/ 45720 h 91440"/>
              <a:gd name="connsiteX1" fmla="*/ 448760 w 448760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8760" h="91440">
                <a:moveTo>
                  <a:pt x="0" y="45720"/>
                </a:moveTo>
                <a:lnTo>
                  <a:pt x="448760" y="45720"/>
                </a:lnTo>
              </a:path>
            </a:pathLst>
          </a:custGeom>
          <a:noFill/>
          <a:ln w="57150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5861" tIns="34501" rIns="225861" bIns="34501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/>
          </a:p>
        </p:txBody>
      </p:sp>
      <p:sp>
        <p:nvSpPr>
          <p:cNvPr id="5" name="Freeform 4"/>
          <p:cNvSpPr/>
          <p:nvPr/>
        </p:nvSpPr>
        <p:spPr>
          <a:xfrm>
            <a:off x="3243913" y="2059501"/>
            <a:ext cx="399418" cy="1326486"/>
          </a:xfrm>
          <a:custGeom>
            <a:avLst/>
            <a:gdLst>
              <a:gd name="connsiteX0" fmla="*/ 0 w 399418"/>
              <a:gd name="connsiteY0" fmla="*/ 1421235 h 1421235"/>
              <a:gd name="connsiteX1" fmla="*/ 199709 w 399418"/>
              <a:gd name="connsiteY1" fmla="*/ 1421235 h 1421235"/>
              <a:gd name="connsiteX2" fmla="*/ 199709 w 399418"/>
              <a:gd name="connsiteY2" fmla="*/ 0 h 1421235"/>
              <a:gd name="connsiteX3" fmla="*/ 399418 w 399418"/>
              <a:gd name="connsiteY3" fmla="*/ 0 h 142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418" h="1421235">
                <a:moveTo>
                  <a:pt x="0" y="1421235"/>
                </a:moveTo>
                <a:lnTo>
                  <a:pt x="199709" y="1421235"/>
                </a:lnTo>
                <a:lnTo>
                  <a:pt x="199709" y="0"/>
                </a:lnTo>
                <a:lnTo>
                  <a:pt x="399418" y="0"/>
                </a:lnTo>
              </a:path>
            </a:pathLst>
          </a:custGeom>
          <a:noFill/>
          <a:ln w="57150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5502" tIns="673710" rIns="175502" bIns="673711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/>
          </a:p>
        </p:txBody>
      </p:sp>
      <p:sp>
        <p:nvSpPr>
          <p:cNvPr id="9" name="Freeform 8"/>
          <p:cNvSpPr/>
          <p:nvPr/>
        </p:nvSpPr>
        <p:spPr>
          <a:xfrm rot="16200000">
            <a:off x="-816440" y="2616489"/>
            <a:ext cx="6400800" cy="1719912"/>
          </a:xfrm>
          <a:custGeom>
            <a:avLst/>
            <a:gdLst>
              <a:gd name="connsiteX0" fmla="*/ 0 w 3600450"/>
              <a:gd name="connsiteY0" fmla="*/ 0 h 684085"/>
              <a:gd name="connsiteX1" fmla="*/ 3600450 w 3600450"/>
              <a:gd name="connsiteY1" fmla="*/ 0 h 684085"/>
              <a:gd name="connsiteX2" fmla="*/ 3600450 w 3600450"/>
              <a:gd name="connsiteY2" fmla="*/ 684085 h 684085"/>
              <a:gd name="connsiteX3" fmla="*/ 0 w 3600450"/>
              <a:gd name="connsiteY3" fmla="*/ 684085 h 684085"/>
              <a:gd name="connsiteX4" fmla="*/ 0 w 3600450"/>
              <a:gd name="connsiteY4" fmla="*/ 0 h 68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450" h="684085">
                <a:moveTo>
                  <a:pt x="0" y="0"/>
                </a:moveTo>
                <a:lnTo>
                  <a:pt x="3600450" y="0"/>
                </a:lnTo>
                <a:lnTo>
                  <a:pt x="3600450" y="684085"/>
                </a:lnTo>
                <a:lnTo>
                  <a:pt x="0" y="684085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494" tIns="23494" rIns="23495" bIns="23495" numCol="1" spcCol="1270" anchor="ctr" anchorCtr="0">
            <a:noAutofit/>
          </a:bodyPr>
          <a:lstStyle/>
          <a:p>
            <a:pPr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/>
              <a:t>COURSE CONTENT</a:t>
            </a:r>
          </a:p>
        </p:txBody>
      </p:sp>
      <p:sp>
        <p:nvSpPr>
          <p:cNvPr id="10" name="Freeform 9"/>
          <p:cNvSpPr/>
          <p:nvPr/>
        </p:nvSpPr>
        <p:spPr>
          <a:xfrm>
            <a:off x="3643332" y="1740261"/>
            <a:ext cx="2243800" cy="638479"/>
          </a:xfrm>
          <a:custGeom>
            <a:avLst/>
            <a:gdLst>
              <a:gd name="connsiteX0" fmla="*/ 0 w 2243800"/>
              <a:gd name="connsiteY0" fmla="*/ 0 h 684085"/>
              <a:gd name="connsiteX1" fmla="*/ 2243800 w 2243800"/>
              <a:gd name="connsiteY1" fmla="*/ 0 h 684085"/>
              <a:gd name="connsiteX2" fmla="*/ 2243800 w 2243800"/>
              <a:gd name="connsiteY2" fmla="*/ 684085 h 684085"/>
              <a:gd name="connsiteX3" fmla="*/ 0 w 2243800"/>
              <a:gd name="connsiteY3" fmla="*/ 684085 h 684085"/>
              <a:gd name="connsiteX4" fmla="*/ 0 w 2243800"/>
              <a:gd name="connsiteY4" fmla="*/ 0 h 68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800" h="684085">
                <a:moveTo>
                  <a:pt x="0" y="0"/>
                </a:moveTo>
                <a:lnTo>
                  <a:pt x="2243800" y="0"/>
                </a:lnTo>
                <a:lnTo>
                  <a:pt x="2243800" y="684085"/>
                </a:lnTo>
                <a:lnTo>
                  <a:pt x="0" y="68408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495" tIns="23495" rIns="23495" bIns="23495" numCol="1" spcCol="1270" anchor="ctr" anchorCtr="0">
            <a:noAutofit/>
          </a:bodyPr>
          <a:lstStyle/>
          <a:p>
            <a:pPr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00" dirty="0"/>
              <a:t>objective</a:t>
            </a:r>
          </a:p>
        </p:txBody>
      </p:sp>
      <p:sp>
        <p:nvSpPr>
          <p:cNvPr id="11" name="Freeform 10"/>
          <p:cNvSpPr/>
          <p:nvPr/>
        </p:nvSpPr>
        <p:spPr>
          <a:xfrm>
            <a:off x="3692673" y="3066747"/>
            <a:ext cx="2243800" cy="638479"/>
          </a:xfrm>
          <a:custGeom>
            <a:avLst/>
            <a:gdLst>
              <a:gd name="connsiteX0" fmla="*/ 0 w 2243800"/>
              <a:gd name="connsiteY0" fmla="*/ 0 h 684085"/>
              <a:gd name="connsiteX1" fmla="*/ 2243800 w 2243800"/>
              <a:gd name="connsiteY1" fmla="*/ 0 h 684085"/>
              <a:gd name="connsiteX2" fmla="*/ 2243800 w 2243800"/>
              <a:gd name="connsiteY2" fmla="*/ 684085 h 684085"/>
              <a:gd name="connsiteX3" fmla="*/ 0 w 2243800"/>
              <a:gd name="connsiteY3" fmla="*/ 684085 h 684085"/>
              <a:gd name="connsiteX4" fmla="*/ 0 w 2243800"/>
              <a:gd name="connsiteY4" fmla="*/ 0 h 68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800" h="684085">
                <a:moveTo>
                  <a:pt x="0" y="0"/>
                </a:moveTo>
                <a:lnTo>
                  <a:pt x="2243800" y="0"/>
                </a:lnTo>
                <a:lnTo>
                  <a:pt x="2243800" y="684085"/>
                </a:lnTo>
                <a:lnTo>
                  <a:pt x="0" y="68408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495" tIns="23495" rIns="23495" bIns="23495" numCol="1" spcCol="1270" anchor="ctr" anchorCtr="0">
            <a:noAutofit/>
          </a:bodyPr>
          <a:lstStyle/>
          <a:p>
            <a:pPr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00" dirty="0"/>
              <a:t>objective</a:t>
            </a:r>
          </a:p>
        </p:txBody>
      </p:sp>
      <p:sp>
        <p:nvSpPr>
          <p:cNvPr id="15" name="Freeform 14"/>
          <p:cNvSpPr/>
          <p:nvPr/>
        </p:nvSpPr>
        <p:spPr>
          <a:xfrm>
            <a:off x="3665097" y="4396687"/>
            <a:ext cx="2243800" cy="638479"/>
          </a:xfrm>
          <a:custGeom>
            <a:avLst/>
            <a:gdLst>
              <a:gd name="connsiteX0" fmla="*/ 0 w 2243800"/>
              <a:gd name="connsiteY0" fmla="*/ 0 h 684085"/>
              <a:gd name="connsiteX1" fmla="*/ 2243800 w 2243800"/>
              <a:gd name="connsiteY1" fmla="*/ 0 h 684085"/>
              <a:gd name="connsiteX2" fmla="*/ 2243800 w 2243800"/>
              <a:gd name="connsiteY2" fmla="*/ 684085 h 684085"/>
              <a:gd name="connsiteX3" fmla="*/ 0 w 2243800"/>
              <a:gd name="connsiteY3" fmla="*/ 684085 h 684085"/>
              <a:gd name="connsiteX4" fmla="*/ 0 w 2243800"/>
              <a:gd name="connsiteY4" fmla="*/ 0 h 68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800" h="684085">
                <a:moveTo>
                  <a:pt x="0" y="0"/>
                </a:moveTo>
                <a:lnTo>
                  <a:pt x="2243800" y="0"/>
                </a:lnTo>
                <a:lnTo>
                  <a:pt x="2243800" y="684085"/>
                </a:lnTo>
                <a:lnTo>
                  <a:pt x="0" y="68408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495" tIns="23495" rIns="23495" bIns="23495" numCol="1" spcCol="1270" anchor="ctr" anchorCtr="0">
            <a:noAutofit/>
          </a:bodyPr>
          <a:lstStyle/>
          <a:p>
            <a:pPr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00" dirty="0"/>
              <a:t>objective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5D6FB06-2A7D-4CFC-BDC9-613EE3A9CF2A}"/>
              </a:ext>
            </a:extLst>
          </p:cNvPr>
          <p:cNvGraphicFramePr/>
          <p:nvPr>
            <p:extLst/>
          </p:nvPr>
        </p:nvGraphicFramePr>
        <p:xfrm>
          <a:off x="4765220" y="1141821"/>
          <a:ext cx="4027714" cy="1660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B09D969D-5C8B-43EF-BE98-DCF87B2C7C78}"/>
              </a:ext>
            </a:extLst>
          </p:cNvPr>
          <p:cNvGraphicFramePr/>
          <p:nvPr>
            <p:extLst/>
          </p:nvPr>
        </p:nvGraphicFramePr>
        <p:xfrm>
          <a:off x="4765222" y="2688930"/>
          <a:ext cx="4027714" cy="1660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7FAA309D-F1C1-43B1-9360-C4CEA70FF014}"/>
              </a:ext>
            </a:extLst>
          </p:cNvPr>
          <p:cNvGraphicFramePr/>
          <p:nvPr>
            <p:extLst/>
          </p:nvPr>
        </p:nvGraphicFramePr>
        <p:xfrm>
          <a:off x="4765221" y="4055990"/>
          <a:ext cx="4027714" cy="1660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49162DC8-9327-4774-B154-904267E22060}"/>
              </a:ext>
            </a:extLst>
          </p:cNvPr>
          <p:cNvSpPr/>
          <p:nvPr/>
        </p:nvSpPr>
        <p:spPr>
          <a:xfrm>
            <a:off x="8365673" y="2066747"/>
            <a:ext cx="1943100" cy="2926079"/>
          </a:xfrm>
          <a:prstGeom prst="rect">
            <a:avLst/>
          </a:prstGeom>
          <a:solidFill>
            <a:srgbClr val="BE80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Student Learning Outcome</a:t>
            </a: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F114877E-0053-4619-84D6-335B92C1DA45}"/>
              </a:ext>
            </a:extLst>
          </p:cNvPr>
          <p:cNvSpPr/>
          <p:nvPr/>
        </p:nvSpPr>
        <p:spPr>
          <a:xfrm>
            <a:off x="7646860" y="2056046"/>
            <a:ext cx="669472" cy="292607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7419" y="0"/>
            <a:ext cx="1121434" cy="68579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en-US" dirty="0"/>
              <a:t>PROGRAM OUTCOMES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966158" y="1086928"/>
            <a:ext cx="879895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966158" y="3377798"/>
            <a:ext cx="879895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948905" y="5828846"/>
            <a:ext cx="879895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637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279340" y="1998119"/>
            <a:ext cx="4268013" cy="4523293"/>
            <a:chOff x="2096606" y="1969104"/>
            <a:chExt cx="4268013" cy="4523293"/>
          </a:xfrm>
          <a:solidFill>
            <a:srgbClr val="7030A0"/>
          </a:solidFill>
        </p:grpSpPr>
        <p:sp>
          <p:nvSpPr>
            <p:cNvPr id="13" name="Freeform 12"/>
            <p:cNvSpPr/>
            <p:nvPr/>
          </p:nvSpPr>
          <p:spPr>
            <a:xfrm>
              <a:off x="2096606" y="1969104"/>
              <a:ext cx="4268013" cy="4523293"/>
            </a:xfrm>
            <a:custGeom>
              <a:avLst/>
              <a:gdLst>
                <a:gd name="connsiteX0" fmla="*/ 0 w 4268013"/>
                <a:gd name="connsiteY0" fmla="*/ 2261647 h 4523293"/>
                <a:gd name="connsiteX1" fmla="*/ 2134007 w 4268013"/>
                <a:gd name="connsiteY1" fmla="*/ 0 h 4523293"/>
                <a:gd name="connsiteX2" fmla="*/ 4268014 w 4268013"/>
                <a:gd name="connsiteY2" fmla="*/ 2261647 h 4523293"/>
                <a:gd name="connsiteX3" fmla="*/ 2134007 w 4268013"/>
                <a:gd name="connsiteY3" fmla="*/ 4523294 h 4523293"/>
                <a:gd name="connsiteX4" fmla="*/ 0 w 4268013"/>
                <a:gd name="connsiteY4" fmla="*/ 2261647 h 4523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8013" h="4523293">
                  <a:moveTo>
                    <a:pt x="0" y="2261647"/>
                  </a:moveTo>
                  <a:cubicBezTo>
                    <a:pt x="0" y="1012574"/>
                    <a:pt x="955427" y="0"/>
                    <a:pt x="2134007" y="0"/>
                  </a:cubicBezTo>
                  <a:cubicBezTo>
                    <a:pt x="3312587" y="0"/>
                    <a:pt x="4268014" y="1012574"/>
                    <a:pt x="4268014" y="2261647"/>
                  </a:cubicBezTo>
                  <a:cubicBezTo>
                    <a:pt x="4268014" y="3510720"/>
                    <a:pt x="3312587" y="4523294"/>
                    <a:pt x="2134007" y="4523294"/>
                  </a:cubicBezTo>
                  <a:cubicBezTo>
                    <a:pt x="955427" y="4523294"/>
                    <a:pt x="0" y="3510720"/>
                    <a:pt x="0" y="2261647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401905" tIns="1168517" rIns="1305300" bIns="866965" numCol="1" spcCol="1270" anchor="ctr" anchorCtr="0">
              <a:noAutofit/>
            </a:bodyPr>
            <a:lstStyle/>
            <a:p>
              <a:pPr lvl="0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300" kern="1200" dirty="0">
                  <a:solidFill>
                    <a:schemeClr val="bg1"/>
                  </a:solidFill>
                </a:rPr>
                <a:t>Evidence Based Instructional Design</a:t>
              </a:r>
            </a:p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300" kern="1200" dirty="0"/>
            </a:p>
          </p:txBody>
        </p:sp>
        <p:pic>
          <p:nvPicPr>
            <p:cNvPr id="7" name="Graphic 6" descr="Teacher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15544" y="5168935"/>
              <a:ext cx="1024024" cy="1024024"/>
            </a:xfrm>
            <a:prstGeom prst="rect">
              <a:avLst/>
            </a:prstGeom>
            <a:grpFill/>
          </p:spPr>
        </p:pic>
      </p:grpSp>
      <p:sp>
        <p:nvSpPr>
          <p:cNvPr id="12" name="Freeform 11"/>
          <p:cNvSpPr/>
          <p:nvPr/>
        </p:nvSpPr>
        <p:spPr>
          <a:xfrm>
            <a:off x="5267107" y="2385510"/>
            <a:ext cx="4290284" cy="4135902"/>
          </a:xfrm>
          <a:custGeom>
            <a:avLst/>
            <a:gdLst>
              <a:gd name="connsiteX0" fmla="*/ 0 w 3746961"/>
              <a:gd name="connsiteY0" fmla="*/ 1873481 h 3746961"/>
              <a:gd name="connsiteX1" fmla="*/ 1873481 w 3746961"/>
              <a:gd name="connsiteY1" fmla="*/ 0 h 3746961"/>
              <a:gd name="connsiteX2" fmla="*/ 3746962 w 3746961"/>
              <a:gd name="connsiteY2" fmla="*/ 1873481 h 3746961"/>
              <a:gd name="connsiteX3" fmla="*/ 1873481 w 3746961"/>
              <a:gd name="connsiteY3" fmla="*/ 3746962 h 3746961"/>
              <a:gd name="connsiteX4" fmla="*/ 0 w 3746961"/>
              <a:gd name="connsiteY4" fmla="*/ 1873481 h 374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6961" h="3746961">
                <a:moveTo>
                  <a:pt x="0" y="1873481"/>
                </a:moveTo>
                <a:cubicBezTo>
                  <a:pt x="0" y="838786"/>
                  <a:pt x="838786" y="0"/>
                  <a:pt x="1873481" y="0"/>
                </a:cubicBezTo>
                <a:cubicBezTo>
                  <a:pt x="2908176" y="0"/>
                  <a:pt x="3746962" y="838786"/>
                  <a:pt x="3746962" y="1873481"/>
                </a:cubicBezTo>
                <a:cubicBezTo>
                  <a:pt x="3746962" y="2908176"/>
                  <a:pt x="2908176" y="3746962"/>
                  <a:pt x="1873481" y="3746962"/>
                </a:cubicBezTo>
                <a:cubicBezTo>
                  <a:pt x="838786" y="3746962"/>
                  <a:pt x="0" y="2908176"/>
                  <a:pt x="0" y="1873481"/>
                </a:cubicBezTo>
                <a:close/>
              </a:path>
            </a:pathLst>
          </a:custGeom>
          <a:solidFill>
            <a:srgbClr val="00ADEA">
              <a:alpha val="54118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145946" tIns="967965" rIns="352839" bIns="718168" numCol="1" spcCol="1270" anchor="ctr" anchorCtr="0">
            <a:noAutofit/>
          </a:bodyPr>
          <a:lstStyle/>
          <a:p>
            <a:pPr lvl="0" algn="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300" kern="1200" dirty="0">
                <a:solidFill>
                  <a:schemeClr val="bg1"/>
                </a:solidFill>
              </a:rPr>
              <a:t>Relevant Support &amp; Learning Environment</a:t>
            </a:r>
          </a:p>
        </p:txBody>
      </p:sp>
      <p:sp>
        <p:nvSpPr>
          <p:cNvPr id="11" name="Freeform 10"/>
          <p:cNvSpPr/>
          <p:nvPr/>
        </p:nvSpPr>
        <p:spPr>
          <a:xfrm>
            <a:off x="4491672" y="119873"/>
            <a:ext cx="3274758" cy="3415640"/>
          </a:xfrm>
          <a:custGeom>
            <a:avLst/>
            <a:gdLst>
              <a:gd name="connsiteX0" fmla="*/ 0 w 3746961"/>
              <a:gd name="connsiteY0" fmla="*/ 1873481 h 3746961"/>
              <a:gd name="connsiteX1" fmla="*/ 1873481 w 3746961"/>
              <a:gd name="connsiteY1" fmla="*/ 0 h 3746961"/>
              <a:gd name="connsiteX2" fmla="*/ 3746962 w 3746961"/>
              <a:gd name="connsiteY2" fmla="*/ 1873481 h 3746961"/>
              <a:gd name="connsiteX3" fmla="*/ 1873481 w 3746961"/>
              <a:gd name="connsiteY3" fmla="*/ 3746962 h 3746961"/>
              <a:gd name="connsiteX4" fmla="*/ 0 w 3746961"/>
              <a:gd name="connsiteY4" fmla="*/ 1873481 h 374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6961" h="3746961">
                <a:moveTo>
                  <a:pt x="0" y="1873481"/>
                </a:moveTo>
                <a:cubicBezTo>
                  <a:pt x="0" y="838786"/>
                  <a:pt x="838786" y="0"/>
                  <a:pt x="1873481" y="0"/>
                </a:cubicBezTo>
                <a:cubicBezTo>
                  <a:pt x="2908176" y="0"/>
                  <a:pt x="3746962" y="838786"/>
                  <a:pt x="3746962" y="1873481"/>
                </a:cubicBezTo>
                <a:cubicBezTo>
                  <a:pt x="3746962" y="2908176"/>
                  <a:pt x="2908176" y="3746962"/>
                  <a:pt x="1873481" y="3746962"/>
                </a:cubicBezTo>
                <a:cubicBezTo>
                  <a:pt x="838786" y="3746962"/>
                  <a:pt x="0" y="2908176"/>
                  <a:pt x="0" y="1873481"/>
                </a:cubicBezTo>
                <a:close/>
              </a:path>
            </a:pathLst>
          </a:custGeom>
          <a:solidFill>
            <a:srgbClr val="92D050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99595" tIns="655717" rIns="499595" bIns="1405112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300" kern="1200" dirty="0">
                <a:solidFill>
                  <a:schemeClr val="bg1"/>
                </a:solidFill>
              </a:rPr>
              <a:t>SLO Assessments</a:t>
            </a:r>
          </a:p>
        </p:txBody>
      </p:sp>
      <p:pic>
        <p:nvPicPr>
          <p:cNvPr id="10" name="Graphic 9" descr="Line Arrow: Clockwise curve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51590">
            <a:off x="5775253" y="2174279"/>
            <a:ext cx="1024024" cy="1024024"/>
          </a:xfrm>
          <a:prstGeom prst="rect">
            <a:avLst/>
          </a:prstGeom>
        </p:spPr>
      </p:pic>
      <p:sp>
        <p:nvSpPr>
          <p:cNvPr id="14" name="Right Arrow Callout 13"/>
          <p:cNvSpPr/>
          <p:nvPr/>
        </p:nvSpPr>
        <p:spPr>
          <a:xfrm>
            <a:off x="4888574" y="5077331"/>
            <a:ext cx="2480955" cy="1265263"/>
          </a:xfrm>
          <a:prstGeom prst="rightArrowCallou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freezing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prstMaterial="metal"/>
          </a:bodyPr>
          <a:lstStyle/>
          <a:p>
            <a:pPr algn="ctr"/>
            <a:r>
              <a:rPr lang="en-US" dirty="0"/>
              <a:t>  </a:t>
            </a:r>
            <a:r>
              <a:rPr lang="en-US" b="1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Evidence  Based Resource Allocation</a:t>
            </a:r>
          </a:p>
        </p:txBody>
      </p:sp>
      <p:pic>
        <p:nvPicPr>
          <p:cNvPr id="15" name="Graphic 9" descr="Line Arrow: Clockwise curv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071813">
            <a:off x="4546465" y="3946788"/>
            <a:ext cx="1580487" cy="1580487"/>
          </a:xfrm>
          <a:prstGeom prst="rect">
            <a:avLst/>
          </a:prstGeom>
          <a:scene3d>
            <a:camera prst="isometricOffAxis2Top"/>
            <a:lightRig rig="contrasting" dir="t"/>
          </a:scene3d>
          <a:sp3d prstMaterial="metal"/>
        </p:spPr>
      </p:pic>
      <p:sp>
        <p:nvSpPr>
          <p:cNvPr id="5" name="Arrow: Left-Right 4"/>
          <p:cNvSpPr/>
          <p:nvPr/>
        </p:nvSpPr>
        <p:spPr>
          <a:xfrm rot="2362236">
            <a:off x="7361734" y="2447345"/>
            <a:ext cx="1340575" cy="277091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Arrow: Left-Right 5"/>
          <p:cNvSpPr/>
          <p:nvPr/>
        </p:nvSpPr>
        <p:spPr>
          <a:xfrm rot="19249148">
            <a:off x="3871178" y="2191013"/>
            <a:ext cx="1340575" cy="277091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143" y="2523709"/>
            <a:ext cx="2590074" cy="1718591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flat">
            <a:bevelB prst="convex"/>
          </a:sp3d>
        </p:spPr>
      </p:pic>
    </p:spTree>
    <p:extLst>
      <p:ext uri="{BB962C8B-B14F-4D97-AF65-F5344CB8AC3E}">
        <p14:creationId xmlns:p14="http://schemas.microsoft.com/office/powerpoint/2010/main" val="1262249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4" grpId="0" animBg="1"/>
      <p:bldP spid="5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ducation as a transaction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492" y="189155"/>
            <a:ext cx="9323016" cy="647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16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56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Concept of Outcomes Mapping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1282262"/>
            <a:ext cx="10515600" cy="505547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We talk about mapping SLO’s in at least three ways.</a:t>
            </a:r>
          </a:p>
          <a:p>
            <a:pPr marL="514350" indent="-514350"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SLO’s at the course level </a:t>
            </a:r>
            <a:r>
              <a:rPr lang="en-US" dirty="0">
                <a:solidFill>
                  <a:schemeClr val="bg1"/>
                </a:solidFill>
              </a:rPr>
              <a:t>“map” to the instructional materials, methods, and activities that guide students toward achieving the habits of mind, skills, and knowledge that the course SLO’s define.</a:t>
            </a:r>
          </a:p>
          <a:p>
            <a:pPr marL="514350" indent="-514350"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SLO assessments from courses, programs (including “discipline clusters” or “metamajors”), and extracurricular activities </a:t>
            </a:r>
            <a:r>
              <a:rPr lang="en-US" dirty="0">
                <a:solidFill>
                  <a:schemeClr val="bg1"/>
                </a:solidFill>
              </a:rPr>
              <a:t>“map” to Institutional SLO’s and General Education SLO’s for students earning degrees or transferring. Course and Program SLO measures (should) play a direct role in assessing GELO’s and ILO’s.</a:t>
            </a:r>
          </a:p>
          <a:p>
            <a:pPr marL="514350" indent="-514350"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Institutional Outcomes assessments </a:t>
            </a:r>
            <a:r>
              <a:rPr lang="en-US" dirty="0">
                <a:solidFill>
                  <a:schemeClr val="bg1"/>
                </a:solidFill>
              </a:rPr>
              <a:t>“map” to, and inform ongoing improvements to, all organizational units, their responsibilities, and their functions.</a:t>
            </a:r>
          </a:p>
          <a:p>
            <a:pPr marL="514350" indent="-514350"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36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27633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origami"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804ECFD-C6C8-4F61-B3A6-866C23C3DC2B}"/>
              </a:ext>
            </a:extLst>
          </p:cNvPr>
          <p:cNvGrpSpPr/>
          <p:nvPr/>
        </p:nvGrpSpPr>
        <p:grpSpPr>
          <a:xfrm>
            <a:off x="1950660" y="741289"/>
            <a:ext cx="8425713" cy="5099337"/>
            <a:chOff x="1950660" y="741289"/>
            <a:chExt cx="8425713" cy="509933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B601EA8-69FA-4F58-ABD1-232802E4A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 rot="85573">
              <a:off x="6712213" y="754376"/>
              <a:ext cx="3664160" cy="3454202"/>
            </a:xfrm>
            <a:prstGeom prst="rect">
              <a:avLst/>
            </a:prstGeom>
            <a:effectLst>
              <a:glow rad="850900">
                <a:srgbClr val="C39BE1">
                  <a:alpha val="40000"/>
                </a:srgbClr>
              </a:glow>
            </a:effec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34AA9C4-B94D-4285-AE34-CCA7074D6534}"/>
                </a:ext>
              </a:extLst>
            </p:cNvPr>
            <p:cNvSpPr/>
            <p:nvPr/>
          </p:nvSpPr>
          <p:spPr>
            <a:xfrm>
              <a:off x="6878909" y="741289"/>
              <a:ext cx="3330767" cy="23780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>
                  <a:gd name="adj" fmla="val 10651953"/>
                </a:avLst>
              </a:prstTxWarp>
              <a:spAutoFit/>
            </a:bodyPr>
            <a:lstStyle/>
            <a:p>
              <a:pPr algn="ctr"/>
              <a:r>
                <a:rPr lang="en-US" sz="5400" cap="none" spc="50" dirty="0">
                  <a:ln w="0"/>
                  <a:solidFill>
                    <a:srgbClr val="FFFF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Student success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FD5F8B7-231E-4F68-B57F-0559ECAB0DB7}"/>
                </a:ext>
              </a:extLst>
            </p:cNvPr>
            <p:cNvSpPr/>
            <p:nvPr/>
          </p:nvSpPr>
          <p:spPr>
            <a:xfrm>
              <a:off x="7689814" y="1626246"/>
              <a:ext cx="1679358" cy="1525117"/>
            </a:xfrm>
            <a:prstGeom prst="ellipse">
              <a:avLst/>
            </a:prstGeom>
            <a:solidFill>
              <a:srgbClr val="89091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A picture containing clothing&#10;&#10;Description generated with high confidence">
              <a:extLst>
                <a:ext uri="{FF2B5EF4-FFF2-40B4-BE49-F238E27FC236}">
                  <a16:creationId xmlns:a16="http://schemas.microsoft.com/office/drawing/2014/main" id="{2F6F13A6-7E38-401C-9EC4-2C636B1F60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120" b="64222" l="24263" r="79425">
                          <a14:foregroundMark x1="29425" y1="24102" x2="25737" y2="20060"/>
                          <a14:foregroundMark x1="25737" y1="20060" x2="28982" y2="22605"/>
                          <a14:foregroundMark x1="24263" y1="16617" x2="24263" y2="16617"/>
                          <a14:foregroundMark x1="42847" y1="45060" x2="46608" y2="41916"/>
                          <a14:foregroundMark x1="46608" y1="41916" x2="46165" y2="41916"/>
                          <a14:foregroundMark x1="74660" y1="58938" x2="74872" y2="57503"/>
                          <a14:foregroundMark x1="75000" y1="58383" x2="76770" y2="64371"/>
                          <a14:foregroundMark x1="78278" y1="50263" x2="79425" y2="51796"/>
                          <a14:foregroundMark x1="65265" y1="25898" x2="59218" y2="29790"/>
                          <a14:backgroundMark x1="75221" y1="55988" x2="75221" y2="57036"/>
                          <a14:backgroundMark x1="74926" y1="55240" x2="75369" y2="57036"/>
                          <a14:backgroundMark x1="69248" y1="51796" x2="71018" y2="52395"/>
                          <a14:backgroundMark x1="73230" y1="61078" x2="74041" y2="61677"/>
                          <a14:backgroundMark x1="74631" y1="49551" x2="77581" y2="51946"/>
                          <a14:backgroundMark x1="56932" y1="30539" x2="59100" y2="29487"/>
                        </a14:backgroundRemoval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 l="22917" t="9542" r="17916" b="32943"/>
            <a:stretch/>
          </p:blipFill>
          <p:spPr>
            <a:xfrm rot="21087074" flipH="1">
              <a:off x="1950660" y="2391695"/>
              <a:ext cx="7202177" cy="3448931"/>
            </a:xfrm>
            <a:prstGeom prst="rect">
              <a:avLst/>
            </a:prstGeom>
            <a:effectLst>
              <a:glow rad="1435100">
                <a:srgbClr val="C39BE1">
                  <a:alpha val="40000"/>
                </a:srgbClr>
              </a:glow>
              <a:outerShdw blurRad="152400" dist="317500" dir="5400000" sx="90000" sy="-19000" rotWithShape="0">
                <a:schemeClr val="bg1">
                  <a:lumMod val="65000"/>
                  <a:alpha val="1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</p:pic>
      </p:grpSp>
    </p:spTree>
    <p:extLst>
      <p:ext uri="{BB962C8B-B14F-4D97-AF65-F5344CB8AC3E}">
        <p14:creationId xmlns:p14="http://schemas.microsoft.com/office/powerpoint/2010/main" val="24960790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ircular Arrow 19"/>
          <p:cNvSpPr/>
          <p:nvPr/>
        </p:nvSpPr>
        <p:spPr>
          <a:xfrm rot="6630218">
            <a:off x="8821731" y="2705258"/>
            <a:ext cx="2275849" cy="2275849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6576864"/>
              <a:gd name="adj5" fmla="val 698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 Hierarchy of Outcomes: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Specific to General</a:t>
            </a:r>
          </a:p>
        </p:txBody>
      </p:sp>
      <p:sp>
        <p:nvSpPr>
          <p:cNvPr id="8" name="Freeform 7"/>
          <p:cNvSpPr/>
          <p:nvPr/>
        </p:nvSpPr>
        <p:spPr>
          <a:xfrm>
            <a:off x="478596" y="2687367"/>
            <a:ext cx="6837881" cy="984699"/>
          </a:xfrm>
          <a:custGeom>
            <a:avLst/>
            <a:gdLst>
              <a:gd name="connsiteX0" fmla="*/ 0 w 6837881"/>
              <a:gd name="connsiteY0" fmla="*/ 246175 h 984699"/>
              <a:gd name="connsiteX1" fmla="*/ 6345532 w 6837881"/>
              <a:gd name="connsiteY1" fmla="*/ 246175 h 984699"/>
              <a:gd name="connsiteX2" fmla="*/ 6345532 w 6837881"/>
              <a:gd name="connsiteY2" fmla="*/ 0 h 984699"/>
              <a:gd name="connsiteX3" fmla="*/ 6837881 w 6837881"/>
              <a:gd name="connsiteY3" fmla="*/ 492350 h 984699"/>
              <a:gd name="connsiteX4" fmla="*/ 6345532 w 6837881"/>
              <a:gd name="connsiteY4" fmla="*/ 984699 h 984699"/>
              <a:gd name="connsiteX5" fmla="*/ 6345532 w 6837881"/>
              <a:gd name="connsiteY5" fmla="*/ 738524 h 984699"/>
              <a:gd name="connsiteX6" fmla="*/ 0 w 6837881"/>
              <a:gd name="connsiteY6" fmla="*/ 738524 h 984699"/>
              <a:gd name="connsiteX7" fmla="*/ 0 w 6837881"/>
              <a:gd name="connsiteY7" fmla="*/ 246175 h 984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37881" h="984699">
                <a:moveTo>
                  <a:pt x="0" y="246175"/>
                </a:moveTo>
                <a:lnTo>
                  <a:pt x="6345532" y="246175"/>
                </a:lnTo>
                <a:lnTo>
                  <a:pt x="6345532" y="0"/>
                </a:lnTo>
                <a:lnTo>
                  <a:pt x="6837881" y="492350"/>
                </a:lnTo>
                <a:lnTo>
                  <a:pt x="6345532" y="984699"/>
                </a:lnTo>
                <a:lnTo>
                  <a:pt x="6345532" y="738524"/>
                </a:lnTo>
                <a:lnTo>
                  <a:pt x="0" y="738524"/>
                </a:lnTo>
                <a:lnTo>
                  <a:pt x="0" y="24617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580" tIns="314755" rIns="500175" bIns="402496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/>
              <a:t>Institutional SLO’s</a:t>
            </a:r>
          </a:p>
        </p:txBody>
      </p:sp>
      <p:sp>
        <p:nvSpPr>
          <p:cNvPr id="9" name="Freeform 8"/>
          <p:cNvSpPr/>
          <p:nvPr/>
        </p:nvSpPr>
        <p:spPr>
          <a:xfrm>
            <a:off x="485475" y="3344565"/>
            <a:ext cx="2082472" cy="1896893"/>
          </a:xfrm>
          <a:custGeom>
            <a:avLst/>
            <a:gdLst>
              <a:gd name="connsiteX0" fmla="*/ 0 w 2082472"/>
              <a:gd name="connsiteY0" fmla="*/ 0 h 1896893"/>
              <a:gd name="connsiteX1" fmla="*/ 2082472 w 2082472"/>
              <a:gd name="connsiteY1" fmla="*/ 0 h 1896893"/>
              <a:gd name="connsiteX2" fmla="*/ 2082472 w 2082472"/>
              <a:gd name="connsiteY2" fmla="*/ 1896893 h 1896893"/>
              <a:gd name="connsiteX3" fmla="*/ 0 w 2082472"/>
              <a:gd name="connsiteY3" fmla="*/ 1896893 h 1896893"/>
              <a:gd name="connsiteX4" fmla="*/ 0 w 2082472"/>
              <a:gd name="connsiteY4" fmla="*/ 0 h 1896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2472" h="1896893">
                <a:moveTo>
                  <a:pt x="0" y="0"/>
                </a:moveTo>
                <a:lnTo>
                  <a:pt x="2082472" y="0"/>
                </a:lnTo>
                <a:lnTo>
                  <a:pt x="2082472" y="1896893"/>
                </a:lnTo>
                <a:lnTo>
                  <a:pt x="0" y="189689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t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/>
              <a:t>Most General:</a:t>
            </a:r>
            <a:endParaRPr lang="en-US" sz="1600" b="1" kern="1200" dirty="0"/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/>
              <a:t>Categories of outcomes for students having attained any specific learning goal at the college</a:t>
            </a:r>
          </a:p>
        </p:txBody>
      </p:sp>
      <p:sp>
        <p:nvSpPr>
          <p:cNvPr id="10" name="Freeform 9"/>
          <p:cNvSpPr/>
          <p:nvPr/>
        </p:nvSpPr>
        <p:spPr>
          <a:xfrm>
            <a:off x="2558922" y="2932527"/>
            <a:ext cx="4678802" cy="984699"/>
          </a:xfrm>
          <a:custGeom>
            <a:avLst/>
            <a:gdLst>
              <a:gd name="connsiteX0" fmla="*/ 0 w 4678802"/>
              <a:gd name="connsiteY0" fmla="*/ 246175 h 984699"/>
              <a:gd name="connsiteX1" fmla="*/ 4186453 w 4678802"/>
              <a:gd name="connsiteY1" fmla="*/ 246175 h 984699"/>
              <a:gd name="connsiteX2" fmla="*/ 4186453 w 4678802"/>
              <a:gd name="connsiteY2" fmla="*/ 0 h 984699"/>
              <a:gd name="connsiteX3" fmla="*/ 4678802 w 4678802"/>
              <a:gd name="connsiteY3" fmla="*/ 492350 h 984699"/>
              <a:gd name="connsiteX4" fmla="*/ 4186453 w 4678802"/>
              <a:gd name="connsiteY4" fmla="*/ 984699 h 984699"/>
              <a:gd name="connsiteX5" fmla="*/ 4186453 w 4678802"/>
              <a:gd name="connsiteY5" fmla="*/ 738524 h 984699"/>
              <a:gd name="connsiteX6" fmla="*/ 0 w 4678802"/>
              <a:gd name="connsiteY6" fmla="*/ 738524 h 984699"/>
              <a:gd name="connsiteX7" fmla="*/ 0 w 4678802"/>
              <a:gd name="connsiteY7" fmla="*/ 246175 h 984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78802" h="984699">
                <a:moveTo>
                  <a:pt x="0" y="246175"/>
                </a:moveTo>
                <a:lnTo>
                  <a:pt x="4186453" y="246175"/>
                </a:lnTo>
                <a:lnTo>
                  <a:pt x="4186453" y="0"/>
                </a:lnTo>
                <a:lnTo>
                  <a:pt x="4678802" y="492350"/>
                </a:lnTo>
                <a:lnTo>
                  <a:pt x="4186453" y="984699"/>
                </a:lnTo>
                <a:lnTo>
                  <a:pt x="4186453" y="738524"/>
                </a:lnTo>
                <a:lnTo>
                  <a:pt x="0" y="738524"/>
                </a:lnTo>
                <a:lnTo>
                  <a:pt x="0" y="24617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580" tIns="314755" rIns="500175" bIns="402496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/>
              <a:t>Program SLO’s</a:t>
            </a:r>
          </a:p>
        </p:txBody>
      </p:sp>
      <p:sp>
        <p:nvSpPr>
          <p:cNvPr id="11" name="Freeform 10"/>
          <p:cNvSpPr/>
          <p:nvPr/>
        </p:nvSpPr>
        <p:spPr>
          <a:xfrm>
            <a:off x="2528550" y="3672066"/>
            <a:ext cx="2123768" cy="1896893"/>
          </a:xfrm>
          <a:custGeom>
            <a:avLst/>
            <a:gdLst>
              <a:gd name="connsiteX0" fmla="*/ 0 w 2123768"/>
              <a:gd name="connsiteY0" fmla="*/ 0 h 1896893"/>
              <a:gd name="connsiteX1" fmla="*/ 2123768 w 2123768"/>
              <a:gd name="connsiteY1" fmla="*/ 0 h 1896893"/>
              <a:gd name="connsiteX2" fmla="*/ 2123768 w 2123768"/>
              <a:gd name="connsiteY2" fmla="*/ 1896893 h 1896893"/>
              <a:gd name="connsiteX3" fmla="*/ 0 w 2123768"/>
              <a:gd name="connsiteY3" fmla="*/ 1896893 h 1896893"/>
              <a:gd name="connsiteX4" fmla="*/ 0 w 2123768"/>
              <a:gd name="connsiteY4" fmla="*/ 0 h 1896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3768" h="1896893">
                <a:moveTo>
                  <a:pt x="0" y="0"/>
                </a:moveTo>
                <a:lnTo>
                  <a:pt x="2123768" y="0"/>
                </a:lnTo>
                <a:lnTo>
                  <a:pt x="2123768" y="1896893"/>
                </a:lnTo>
                <a:lnTo>
                  <a:pt x="0" y="189689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1200" dirty="0"/>
              <a:t>More General: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dirty="0"/>
              <a:t>Guide curricular decisions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kern="1200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dirty="0"/>
              <a:t>Guide and measure student learning across a range of courses </a:t>
            </a:r>
          </a:p>
          <a:p>
            <a:pPr lvl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4525770" y="3328215"/>
            <a:ext cx="2980197" cy="984699"/>
          </a:xfrm>
          <a:custGeom>
            <a:avLst/>
            <a:gdLst>
              <a:gd name="connsiteX0" fmla="*/ 0 w 2980197"/>
              <a:gd name="connsiteY0" fmla="*/ 246175 h 984699"/>
              <a:gd name="connsiteX1" fmla="*/ 2487848 w 2980197"/>
              <a:gd name="connsiteY1" fmla="*/ 246175 h 984699"/>
              <a:gd name="connsiteX2" fmla="*/ 2487848 w 2980197"/>
              <a:gd name="connsiteY2" fmla="*/ 0 h 984699"/>
              <a:gd name="connsiteX3" fmla="*/ 2980197 w 2980197"/>
              <a:gd name="connsiteY3" fmla="*/ 492350 h 984699"/>
              <a:gd name="connsiteX4" fmla="*/ 2487848 w 2980197"/>
              <a:gd name="connsiteY4" fmla="*/ 984699 h 984699"/>
              <a:gd name="connsiteX5" fmla="*/ 2487848 w 2980197"/>
              <a:gd name="connsiteY5" fmla="*/ 738524 h 984699"/>
              <a:gd name="connsiteX6" fmla="*/ 0 w 2980197"/>
              <a:gd name="connsiteY6" fmla="*/ 738524 h 984699"/>
              <a:gd name="connsiteX7" fmla="*/ 0 w 2980197"/>
              <a:gd name="connsiteY7" fmla="*/ 246175 h 984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0197" h="984699">
                <a:moveTo>
                  <a:pt x="0" y="246175"/>
                </a:moveTo>
                <a:lnTo>
                  <a:pt x="2487848" y="246175"/>
                </a:lnTo>
                <a:lnTo>
                  <a:pt x="2487848" y="0"/>
                </a:lnTo>
                <a:lnTo>
                  <a:pt x="2980197" y="492350"/>
                </a:lnTo>
                <a:lnTo>
                  <a:pt x="2487848" y="984699"/>
                </a:lnTo>
                <a:lnTo>
                  <a:pt x="2487848" y="738524"/>
                </a:lnTo>
                <a:lnTo>
                  <a:pt x="0" y="738524"/>
                </a:lnTo>
                <a:lnTo>
                  <a:pt x="0" y="24617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580" tIns="314755" rIns="500175" bIns="402496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/>
              <a:t>Course SLO’s </a:t>
            </a:r>
          </a:p>
        </p:txBody>
      </p:sp>
      <p:sp>
        <p:nvSpPr>
          <p:cNvPr id="13" name="Freeform 12"/>
          <p:cNvSpPr/>
          <p:nvPr/>
        </p:nvSpPr>
        <p:spPr>
          <a:xfrm>
            <a:off x="4517368" y="4027328"/>
            <a:ext cx="2452507" cy="1869132"/>
          </a:xfrm>
          <a:custGeom>
            <a:avLst/>
            <a:gdLst>
              <a:gd name="connsiteX0" fmla="*/ 0 w 2452507"/>
              <a:gd name="connsiteY0" fmla="*/ 0 h 1869132"/>
              <a:gd name="connsiteX1" fmla="*/ 2452507 w 2452507"/>
              <a:gd name="connsiteY1" fmla="*/ 0 h 1869132"/>
              <a:gd name="connsiteX2" fmla="*/ 2452507 w 2452507"/>
              <a:gd name="connsiteY2" fmla="*/ 1869132 h 1869132"/>
              <a:gd name="connsiteX3" fmla="*/ 0 w 2452507"/>
              <a:gd name="connsiteY3" fmla="*/ 1869132 h 1869132"/>
              <a:gd name="connsiteX4" fmla="*/ 0 w 2452507"/>
              <a:gd name="connsiteY4" fmla="*/ 0 h 1869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2507" h="1869132">
                <a:moveTo>
                  <a:pt x="0" y="0"/>
                </a:moveTo>
                <a:lnTo>
                  <a:pt x="2452507" y="0"/>
                </a:lnTo>
                <a:lnTo>
                  <a:pt x="2452507" y="1869132"/>
                </a:lnTo>
                <a:lnTo>
                  <a:pt x="0" y="18691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390" tIns="72390" rIns="72390" bIns="72390" numCol="1" spcCol="1270" anchor="t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kern="1200" dirty="0"/>
              <a:t>Most Specific</a:t>
            </a:r>
            <a:r>
              <a:rPr lang="en-US" sz="1900" kern="1200" dirty="0"/>
              <a:t>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dirty="0"/>
              <a:t>   Structure course content, methods, and materials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kern="1200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dirty="0"/>
              <a:t>Guide and measure student learning</a:t>
            </a:r>
            <a:endParaRPr lang="en-US" sz="1900" kern="1200" dirty="0"/>
          </a:p>
          <a:p>
            <a:pPr lvl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900" kern="1200" dirty="0"/>
          </a:p>
        </p:txBody>
      </p:sp>
      <p:sp>
        <p:nvSpPr>
          <p:cNvPr id="15" name="Freeform 14"/>
          <p:cNvSpPr/>
          <p:nvPr/>
        </p:nvSpPr>
        <p:spPr>
          <a:xfrm>
            <a:off x="7628714" y="2782396"/>
            <a:ext cx="2269659" cy="2269659"/>
          </a:xfrm>
          <a:custGeom>
            <a:avLst/>
            <a:gdLst>
              <a:gd name="connsiteX0" fmla="*/ 1611014 w 2269659"/>
              <a:gd name="connsiteY0" fmla="*/ 361871 h 2269659"/>
              <a:gd name="connsiteX1" fmla="*/ 1787557 w 2269659"/>
              <a:gd name="connsiteY1" fmla="*/ 213726 h 2269659"/>
              <a:gd name="connsiteX2" fmla="*/ 1928595 w 2269659"/>
              <a:gd name="connsiteY2" fmla="*/ 332070 h 2269659"/>
              <a:gd name="connsiteX3" fmla="*/ 1813357 w 2269659"/>
              <a:gd name="connsiteY3" fmla="*/ 531657 h 2269659"/>
              <a:gd name="connsiteX4" fmla="*/ 1996456 w 2269659"/>
              <a:gd name="connsiteY4" fmla="*/ 848794 h 2269659"/>
              <a:gd name="connsiteX5" fmla="*/ 2226922 w 2269659"/>
              <a:gd name="connsiteY5" fmla="*/ 848788 h 2269659"/>
              <a:gd name="connsiteX6" fmla="*/ 2258893 w 2269659"/>
              <a:gd name="connsiteY6" fmla="*/ 1030103 h 2269659"/>
              <a:gd name="connsiteX7" fmla="*/ 2042323 w 2269659"/>
              <a:gd name="connsiteY7" fmla="*/ 1108921 h 2269659"/>
              <a:gd name="connsiteX8" fmla="*/ 1978733 w 2269659"/>
              <a:gd name="connsiteY8" fmla="*/ 1469556 h 2269659"/>
              <a:gd name="connsiteX9" fmla="*/ 2155285 w 2269659"/>
              <a:gd name="connsiteY9" fmla="*/ 1617693 h 2269659"/>
              <a:gd name="connsiteX10" fmla="*/ 2063229 w 2269659"/>
              <a:gd name="connsiteY10" fmla="*/ 1777138 h 2269659"/>
              <a:gd name="connsiteX11" fmla="*/ 1846664 w 2269659"/>
              <a:gd name="connsiteY11" fmla="*/ 1698308 h 2269659"/>
              <a:gd name="connsiteX12" fmla="*/ 1566139 w 2269659"/>
              <a:gd name="connsiteY12" fmla="*/ 1933696 h 2269659"/>
              <a:gd name="connsiteX13" fmla="*/ 1606165 w 2269659"/>
              <a:gd name="connsiteY13" fmla="*/ 2160660 h 2269659"/>
              <a:gd name="connsiteX14" fmla="*/ 1433157 w 2269659"/>
              <a:gd name="connsiteY14" fmla="*/ 2223630 h 2269659"/>
              <a:gd name="connsiteX15" fmla="*/ 1317929 w 2269659"/>
              <a:gd name="connsiteY15" fmla="*/ 2024038 h 2269659"/>
              <a:gd name="connsiteX16" fmla="*/ 951730 w 2269659"/>
              <a:gd name="connsiteY16" fmla="*/ 2024038 h 2269659"/>
              <a:gd name="connsiteX17" fmla="*/ 836502 w 2269659"/>
              <a:gd name="connsiteY17" fmla="*/ 2223630 h 2269659"/>
              <a:gd name="connsiteX18" fmla="*/ 663494 w 2269659"/>
              <a:gd name="connsiteY18" fmla="*/ 2160660 h 2269659"/>
              <a:gd name="connsiteX19" fmla="*/ 703520 w 2269659"/>
              <a:gd name="connsiteY19" fmla="*/ 1933696 h 2269659"/>
              <a:gd name="connsiteX20" fmla="*/ 422995 w 2269659"/>
              <a:gd name="connsiteY20" fmla="*/ 1698308 h 2269659"/>
              <a:gd name="connsiteX21" fmla="*/ 206430 w 2269659"/>
              <a:gd name="connsiteY21" fmla="*/ 1777138 h 2269659"/>
              <a:gd name="connsiteX22" fmla="*/ 114374 w 2269659"/>
              <a:gd name="connsiteY22" fmla="*/ 1617693 h 2269659"/>
              <a:gd name="connsiteX23" fmla="*/ 290925 w 2269659"/>
              <a:gd name="connsiteY23" fmla="*/ 1469557 h 2269659"/>
              <a:gd name="connsiteX24" fmla="*/ 227335 w 2269659"/>
              <a:gd name="connsiteY24" fmla="*/ 1108922 h 2269659"/>
              <a:gd name="connsiteX25" fmla="*/ 10766 w 2269659"/>
              <a:gd name="connsiteY25" fmla="*/ 1030103 h 2269659"/>
              <a:gd name="connsiteX26" fmla="*/ 42737 w 2269659"/>
              <a:gd name="connsiteY26" fmla="*/ 848788 h 2269659"/>
              <a:gd name="connsiteX27" fmla="*/ 273203 w 2269659"/>
              <a:gd name="connsiteY27" fmla="*/ 848794 h 2269659"/>
              <a:gd name="connsiteX28" fmla="*/ 456302 w 2269659"/>
              <a:gd name="connsiteY28" fmla="*/ 531656 h 2269659"/>
              <a:gd name="connsiteX29" fmla="*/ 341064 w 2269659"/>
              <a:gd name="connsiteY29" fmla="*/ 332070 h 2269659"/>
              <a:gd name="connsiteX30" fmla="*/ 482102 w 2269659"/>
              <a:gd name="connsiteY30" fmla="*/ 213726 h 2269659"/>
              <a:gd name="connsiteX31" fmla="*/ 658645 w 2269659"/>
              <a:gd name="connsiteY31" fmla="*/ 361871 h 2269659"/>
              <a:gd name="connsiteX32" fmla="*/ 1002759 w 2269659"/>
              <a:gd name="connsiteY32" fmla="*/ 236624 h 2269659"/>
              <a:gd name="connsiteX33" fmla="*/ 1042774 w 2269659"/>
              <a:gd name="connsiteY33" fmla="*/ 9658 h 2269659"/>
              <a:gd name="connsiteX34" fmla="*/ 1226885 w 2269659"/>
              <a:gd name="connsiteY34" fmla="*/ 9658 h 2269659"/>
              <a:gd name="connsiteX35" fmla="*/ 1266899 w 2269659"/>
              <a:gd name="connsiteY35" fmla="*/ 236624 h 2269659"/>
              <a:gd name="connsiteX36" fmla="*/ 1611013 w 2269659"/>
              <a:gd name="connsiteY36" fmla="*/ 361871 h 2269659"/>
              <a:gd name="connsiteX37" fmla="*/ 1611014 w 2269659"/>
              <a:gd name="connsiteY37" fmla="*/ 361871 h 2269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269659" h="2269659">
                <a:moveTo>
                  <a:pt x="1611014" y="361871"/>
                </a:moveTo>
                <a:lnTo>
                  <a:pt x="1787557" y="213726"/>
                </a:lnTo>
                <a:lnTo>
                  <a:pt x="1928595" y="332070"/>
                </a:lnTo>
                <a:lnTo>
                  <a:pt x="1813357" y="531657"/>
                </a:lnTo>
                <a:cubicBezTo>
                  <a:pt x="1895298" y="623835"/>
                  <a:pt x="1957598" y="731742"/>
                  <a:pt x="1996456" y="848794"/>
                </a:cubicBezTo>
                <a:lnTo>
                  <a:pt x="2226922" y="848788"/>
                </a:lnTo>
                <a:lnTo>
                  <a:pt x="2258893" y="1030103"/>
                </a:lnTo>
                <a:lnTo>
                  <a:pt x="2042323" y="1108921"/>
                </a:lnTo>
                <a:cubicBezTo>
                  <a:pt x="2045843" y="1232204"/>
                  <a:pt x="2024206" y="1354912"/>
                  <a:pt x="1978733" y="1469556"/>
                </a:cubicBezTo>
                <a:lnTo>
                  <a:pt x="2155285" y="1617693"/>
                </a:lnTo>
                <a:lnTo>
                  <a:pt x="2063229" y="1777138"/>
                </a:lnTo>
                <a:lnTo>
                  <a:pt x="1846664" y="1698308"/>
                </a:lnTo>
                <a:cubicBezTo>
                  <a:pt x="1770115" y="1795011"/>
                  <a:pt x="1674666" y="1875103"/>
                  <a:pt x="1566139" y="1933696"/>
                </a:cubicBezTo>
                <a:lnTo>
                  <a:pt x="1606165" y="2160660"/>
                </a:lnTo>
                <a:lnTo>
                  <a:pt x="1433157" y="2223630"/>
                </a:lnTo>
                <a:lnTo>
                  <a:pt x="1317929" y="2024038"/>
                </a:lnTo>
                <a:cubicBezTo>
                  <a:pt x="1197130" y="2048912"/>
                  <a:pt x="1072529" y="2048912"/>
                  <a:pt x="951730" y="2024038"/>
                </a:cubicBezTo>
                <a:lnTo>
                  <a:pt x="836502" y="2223630"/>
                </a:lnTo>
                <a:lnTo>
                  <a:pt x="663494" y="2160660"/>
                </a:lnTo>
                <a:lnTo>
                  <a:pt x="703520" y="1933696"/>
                </a:lnTo>
                <a:cubicBezTo>
                  <a:pt x="594994" y="1875103"/>
                  <a:pt x="499544" y="1795011"/>
                  <a:pt x="422995" y="1698308"/>
                </a:cubicBezTo>
                <a:lnTo>
                  <a:pt x="206430" y="1777138"/>
                </a:lnTo>
                <a:lnTo>
                  <a:pt x="114374" y="1617693"/>
                </a:lnTo>
                <a:lnTo>
                  <a:pt x="290925" y="1469557"/>
                </a:lnTo>
                <a:cubicBezTo>
                  <a:pt x="245452" y="1354912"/>
                  <a:pt x="223816" y="1232205"/>
                  <a:pt x="227335" y="1108922"/>
                </a:cubicBezTo>
                <a:lnTo>
                  <a:pt x="10766" y="1030103"/>
                </a:lnTo>
                <a:lnTo>
                  <a:pt x="42737" y="848788"/>
                </a:lnTo>
                <a:lnTo>
                  <a:pt x="273203" y="848794"/>
                </a:lnTo>
                <a:cubicBezTo>
                  <a:pt x="312061" y="731742"/>
                  <a:pt x="374361" y="623835"/>
                  <a:pt x="456302" y="531656"/>
                </a:cubicBezTo>
                <a:lnTo>
                  <a:pt x="341064" y="332070"/>
                </a:lnTo>
                <a:lnTo>
                  <a:pt x="482102" y="213726"/>
                </a:lnTo>
                <a:lnTo>
                  <a:pt x="658645" y="361871"/>
                </a:lnTo>
                <a:cubicBezTo>
                  <a:pt x="763652" y="297181"/>
                  <a:pt x="880738" y="254565"/>
                  <a:pt x="1002759" y="236624"/>
                </a:cubicBezTo>
                <a:lnTo>
                  <a:pt x="1042774" y="9658"/>
                </a:lnTo>
                <a:lnTo>
                  <a:pt x="1226885" y="9658"/>
                </a:lnTo>
                <a:lnTo>
                  <a:pt x="1266899" y="236624"/>
                </a:lnTo>
                <a:cubicBezTo>
                  <a:pt x="1388920" y="254566"/>
                  <a:pt x="1506007" y="297182"/>
                  <a:pt x="1611013" y="361871"/>
                </a:cubicBezTo>
                <a:lnTo>
                  <a:pt x="1611014" y="36187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1862" tIns="567217" rIns="491862" bIns="606911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/>
              <a:t>Data</a:t>
            </a:r>
            <a:r>
              <a:rPr lang="en-US" sz="800" kern="1200" dirty="0"/>
              <a:t> </a:t>
            </a:r>
            <a:r>
              <a:rPr lang="en-US" sz="1600" kern="1200" dirty="0"/>
              <a:t>Inform Decision-Making</a:t>
            </a:r>
          </a:p>
        </p:txBody>
      </p:sp>
      <p:sp>
        <p:nvSpPr>
          <p:cNvPr id="16" name="Freeform 15"/>
          <p:cNvSpPr/>
          <p:nvPr/>
        </p:nvSpPr>
        <p:spPr>
          <a:xfrm>
            <a:off x="8763543" y="4820201"/>
            <a:ext cx="1650661" cy="1650661"/>
          </a:xfrm>
          <a:custGeom>
            <a:avLst/>
            <a:gdLst>
              <a:gd name="connsiteX0" fmla="*/ 1235102 w 1650661"/>
              <a:gd name="connsiteY0" fmla="*/ 418070 h 1650661"/>
              <a:gd name="connsiteX1" fmla="*/ 1478630 w 1650661"/>
              <a:gd name="connsiteY1" fmla="*/ 344676 h 1650661"/>
              <a:gd name="connsiteX2" fmla="*/ 1568240 w 1650661"/>
              <a:gd name="connsiteY2" fmla="*/ 499884 h 1650661"/>
              <a:gd name="connsiteX3" fmla="*/ 1382914 w 1650661"/>
              <a:gd name="connsiteY3" fmla="*/ 674088 h 1650661"/>
              <a:gd name="connsiteX4" fmla="*/ 1382914 w 1650661"/>
              <a:gd name="connsiteY4" fmla="*/ 976573 h 1650661"/>
              <a:gd name="connsiteX5" fmla="*/ 1568240 w 1650661"/>
              <a:gd name="connsiteY5" fmla="*/ 1150777 h 1650661"/>
              <a:gd name="connsiteX6" fmla="*/ 1478630 w 1650661"/>
              <a:gd name="connsiteY6" fmla="*/ 1305985 h 1650661"/>
              <a:gd name="connsiteX7" fmla="*/ 1235102 w 1650661"/>
              <a:gd name="connsiteY7" fmla="*/ 1232591 h 1650661"/>
              <a:gd name="connsiteX8" fmla="*/ 973142 w 1650661"/>
              <a:gd name="connsiteY8" fmla="*/ 1383834 h 1650661"/>
              <a:gd name="connsiteX9" fmla="*/ 914940 w 1650661"/>
              <a:gd name="connsiteY9" fmla="*/ 1631432 h 1650661"/>
              <a:gd name="connsiteX10" fmla="*/ 735721 w 1650661"/>
              <a:gd name="connsiteY10" fmla="*/ 1631432 h 1650661"/>
              <a:gd name="connsiteX11" fmla="*/ 677519 w 1650661"/>
              <a:gd name="connsiteY11" fmla="*/ 1383833 h 1650661"/>
              <a:gd name="connsiteX12" fmla="*/ 415559 w 1650661"/>
              <a:gd name="connsiteY12" fmla="*/ 1232590 h 1650661"/>
              <a:gd name="connsiteX13" fmla="*/ 172031 w 1650661"/>
              <a:gd name="connsiteY13" fmla="*/ 1305985 h 1650661"/>
              <a:gd name="connsiteX14" fmla="*/ 82421 w 1650661"/>
              <a:gd name="connsiteY14" fmla="*/ 1150777 h 1650661"/>
              <a:gd name="connsiteX15" fmla="*/ 267747 w 1650661"/>
              <a:gd name="connsiteY15" fmla="*/ 976573 h 1650661"/>
              <a:gd name="connsiteX16" fmla="*/ 267747 w 1650661"/>
              <a:gd name="connsiteY16" fmla="*/ 674088 h 1650661"/>
              <a:gd name="connsiteX17" fmla="*/ 82421 w 1650661"/>
              <a:gd name="connsiteY17" fmla="*/ 499884 h 1650661"/>
              <a:gd name="connsiteX18" fmla="*/ 172031 w 1650661"/>
              <a:gd name="connsiteY18" fmla="*/ 344676 h 1650661"/>
              <a:gd name="connsiteX19" fmla="*/ 415559 w 1650661"/>
              <a:gd name="connsiteY19" fmla="*/ 418070 h 1650661"/>
              <a:gd name="connsiteX20" fmla="*/ 677519 w 1650661"/>
              <a:gd name="connsiteY20" fmla="*/ 266827 h 1650661"/>
              <a:gd name="connsiteX21" fmla="*/ 735721 w 1650661"/>
              <a:gd name="connsiteY21" fmla="*/ 19229 h 1650661"/>
              <a:gd name="connsiteX22" fmla="*/ 914940 w 1650661"/>
              <a:gd name="connsiteY22" fmla="*/ 19229 h 1650661"/>
              <a:gd name="connsiteX23" fmla="*/ 973142 w 1650661"/>
              <a:gd name="connsiteY23" fmla="*/ 266828 h 1650661"/>
              <a:gd name="connsiteX24" fmla="*/ 1235102 w 1650661"/>
              <a:gd name="connsiteY24" fmla="*/ 418071 h 1650661"/>
              <a:gd name="connsiteX25" fmla="*/ 1235102 w 1650661"/>
              <a:gd name="connsiteY25" fmla="*/ 418070 h 165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650661" h="1650661">
                <a:moveTo>
                  <a:pt x="1235102" y="418070"/>
                </a:moveTo>
                <a:lnTo>
                  <a:pt x="1478630" y="344676"/>
                </a:lnTo>
                <a:lnTo>
                  <a:pt x="1568240" y="499884"/>
                </a:lnTo>
                <a:lnTo>
                  <a:pt x="1382914" y="674088"/>
                </a:lnTo>
                <a:cubicBezTo>
                  <a:pt x="1409778" y="773127"/>
                  <a:pt x="1409778" y="877534"/>
                  <a:pt x="1382914" y="976573"/>
                </a:cubicBezTo>
                <a:lnTo>
                  <a:pt x="1568240" y="1150777"/>
                </a:lnTo>
                <a:lnTo>
                  <a:pt x="1478630" y="1305985"/>
                </a:lnTo>
                <a:lnTo>
                  <a:pt x="1235102" y="1232591"/>
                </a:lnTo>
                <a:cubicBezTo>
                  <a:pt x="1162764" y="1305375"/>
                  <a:pt x="1072344" y="1357579"/>
                  <a:pt x="973142" y="1383834"/>
                </a:cubicBezTo>
                <a:lnTo>
                  <a:pt x="914940" y="1631432"/>
                </a:lnTo>
                <a:lnTo>
                  <a:pt x="735721" y="1631432"/>
                </a:lnTo>
                <a:lnTo>
                  <a:pt x="677519" y="1383833"/>
                </a:lnTo>
                <a:cubicBezTo>
                  <a:pt x="578317" y="1357578"/>
                  <a:pt x="487897" y="1305375"/>
                  <a:pt x="415559" y="1232590"/>
                </a:cubicBezTo>
                <a:lnTo>
                  <a:pt x="172031" y="1305985"/>
                </a:lnTo>
                <a:lnTo>
                  <a:pt x="82421" y="1150777"/>
                </a:lnTo>
                <a:lnTo>
                  <a:pt x="267747" y="976573"/>
                </a:lnTo>
                <a:cubicBezTo>
                  <a:pt x="240883" y="877534"/>
                  <a:pt x="240883" y="773127"/>
                  <a:pt x="267747" y="674088"/>
                </a:cubicBezTo>
                <a:lnTo>
                  <a:pt x="82421" y="499884"/>
                </a:lnTo>
                <a:lnTo>
                  <a:pt x="172031" y="344676"/>
                </a:lnTo>
                <a:lnTo>
                  <a:pt x="415559" y="418070"/>
                </a:lnTo>
                <a:cubicBezTo>
                  <a:pt x="487897" y="345286"/>
                  <a:pt x="578317" y="293082"/>
                  <a:pt x="677519" y="266827"/>
                </a:cubicBezTo>
                <a:lnTo>
                  <a:pt x="735721" y="19229"/>
                </a:lnTo>
                <a:lnTo>
                  <a:pt x="914940" y="19229"/>
                </a:lnTo>
                <a:lnTo>
                  <a:pt x="973142" y="266828"/>
                </a:lnTo>
                <a:cubicBezTo>
                  <a:pt x="1072344" y="293083"/>
                  <a:pt x="1162764" y="345286"/>
                  <a:pt x="1235102" y="418071"/>
                </a:cubicBezTo>
                <a:lnTo>
                  <a:pt x="1235102" y="41807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9529" tIns="432040" rIns="429529" bIns="43204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kern="1200" dirty="0"/>
              <a:t>RESOUIRCE ALLOCATION</a:t>
            </a:r>
          </a:p>
        </p:txBody>
      </p:sp>
      <p:sp>
        <p:nvSpPr>
          <p:cNvPr id="17" name="Freeform 16"/>
          <p:cNvSpPr/>
          <p:nvPr/>
        </p:nvSpPr>
        <p:spPr>
          <a:xfrm>
            <a:off x="9740979" y="3214566"/>
            <a:ext cx="1980795" cy="1980795"/>
          </a:xfrm>
          <a:custGeom>
            <a:avLst/>
            <a:gdLst>
              <a:gd name="connsiteX0" fmla="*/ 1210148 w 1617311"/>
              <a:gd name="connsiteY0" fmla="*/ 409624 h 1617311"/>
              <a:gd name="connsiteX1" fmla="*/ 1448756 w 1617311"/>
              <a:gd name="connsiteY1" fmla="*/ 337712 h 1617311"/>
              <a:gd name="connsiteX2" fmla="*/ 1536555 w 1617311"/>
              <a:gd name="connsiteY2" fmla="*/ 489784 h 1617311"/>
              <a:gd name="connsiteX3" fmla="*/ 1354973 w 1617311"/>
              <a:gd name="connsiteY3" fmla="*/ 660469 h 1617311"/>
              <a:gd name="connsiteX4" fmla="*/ 1354973 w 1617311"/>
              <a:gd name="connsiteY4" fmla="*/ 956843 h 1617311"/>
              <a:gd name="connsiteX5" fmla="*/ 1536555 w 1617311"/>
              <a:gd name="connsiteY5" fmla="*/ 1127527 h 1617311"/>
              <a:gd name="connsiteX6" fmla="*/ 1448756 w 1617311"/>
              <a:gd name="connsiteY6" fmla="*/ 1279599 h 1617311"/>
              <a:gd name="connsiteX7" fmla="*/ 1210148 w 1617311"/>
              <a:gd name="connsiteY7" fmla="*/ 1207687 h 1617311"/>
              <a:gd name="connsiteX8" fmla="*/ 953481 w 1617311"/>
              <a:gd name="connsiteY8" fmla="*/ 1355874 h 1617311"/>
              <a:gd name="connsiteX9" fmla="*/ 896454 w 1617311"/>
              <a:gd name="connsiteY9" fmla="*/ 1598471 h 1617311"/>
              <a:gd name="connsiteX10" fmla="*/ 720857 w 1617311"/>
              <a:gd name="connsiteY10" fmla="*/ 1598471 h 1617311"/>
              <a:gd name="connsiteX11" fmla="*/ 663830 w 1617311"/>
              <a:gd name="connsiteY11" fmla="*/ 1355874 h 1617311"/>
              <a:gd name="connsiteX12" fmla="*/ 407163 w 1617311"/>
              <a:gd name="connsiteY12" fmla="*/ 1207687 h 1617311"/>
              <a:gd name="connsiteX13" fmla="*/ 168555 w 1617311"/>
              <a:gd name="connsiteY13" fmla="*/ 1279599 h 1617311"/>
              <a:gd name="connsiteX14" fmla="*/ 80756 w 1617311"/>
              <a:gd name="connsiteY14" fmla="*/ 1127527 h 1617311"/>
              <a:gd name="connsiteX15" fmla="*/ 262338 w 1617311"/>
              <a:gd name="connsiteY15" fmla="*/ 956842 h 1617311"/>
              <a:gd name="connsiteX16" fmla="*/ 262338 w 1617311"/>
              <a:gd name="connsiteY16" fmla="*/ 660468 h 1617311"/>
              <a:gd name="connsiteX17" fmla="*/ 80756 w 1617311"/>
              <a:gd name="connsiteY17" fmla="*/ 489784 h 1617311"/>
              <a:gd name="connsiteX18" fmla="*/ 168555 w 1617311"/>
              <a:gd name="connsiteY18" fmla="*/ 337712 h 1617311"/>
              <a:gd name="connsiteX19" fmla="*/ 407163 w 1617311"/>
              <a:gd name="connsiteY19" fmla="*/ 409624 h 1617311"/>
              <a:gd name="connsiteX20" fmla="*/ 663830 w 1617311"/>
              <a:gd name="connsiteY20" fmla="*/ 261437 h 1617311"/>
              <a:gd name="connsiteX21" fmla="*/ 720857 w 1617311"/>
              <a:gd name="connsiteY21" fmla="*/ 18840 h 1617311"/>
              <a:gd name="connsiteX22" fmla="*/ 896454 w 1617311"/>
              <a:gd name="connsiteY22" fmla="*/ 18840 h 1617311"/>
              <a:gd name="connsiteX23" fmla="*/ 953481 w 1617311"/>
              <a:gd name="connsiteY23" fmla="*/ 261437 h 1617311"/>
              <a:gd name="connsiteX24" fmla="*/ 1210148 w 1617311"/>
              <a:gd name="connsiteY24" fmla="*/ 409624 h 1617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17311" h="1617311">
                <a:moveTo>
                  <a:pt x="1040977" y="409104"/>
                </a:moveTo>
                <a:lnTo>
                  <a:pt x="1213964" y="301965"/>
                </a:lnTo>
                <a:lnTo>
                  <a:pt x="1315346" y="403347"/>
                </a:lnTo>
                <a:lnTo>
                  <a:pt x="1208207" y="576334"/>
                </a:lnTo>
                <a:cubicBezTo>
                  <a:pt x="1249472" y="647303"/>
                  <a:pt x="1271090" y="727983"/>
                  <a:pt x="1270838" y="810077"/>
                </a:cubicBezTo>
                <a:lnTo>
                  <a:pt x="1450117" y="906318"/>
                </a:lnTo>
                <a:lnTo>
                  <a:pt x="1413008" y="1044808"/>
                </a:lnTo>
                <a:lnTo>
                  <a:pt x="1209628" y="1038516"/>
                </a:lnTo>
                <a:cubicBezTo>
                  <a:pt x="1168799" y="1109738"/>
                  <a:pt x="1109738" y="1168799"/>
                  <a:pt x="1038516" y="1209628"/>
                </a:cubicBezTo>
                <a:lnTo>
                  <a:pt x="1044807" y="1413009"/>
                </a:lnTo>
                <a:lnTo>
                  <a:pt x="906319" y="1450117"/>
                </a:lnTo>
                <a:lnTo>
                  <a:pt x="810076" y="1270838"/>
                </a:lnTo>
                <a:cubicBezTo>
                  <a:pt x="727982" y="1271090"/>
                  <a:pt x="647302" y="1249472"/>
                  <a:pt x="576334" y="1208207"/>
                </a:cubicBezTo>
                <a:lnTo>
                  <a:pt x="403347" y="1315346"/>
                </a:lnTo>
                <a:lnTo>
                  <a:pt x="301965" y="1213964"/>
                </a:lnTo>
                <a:lnTo>
                  <a:pt x="409104" y="1040977"/>
                </a:lnTo>
                <a:cubicBezTo>
                  <a:pt x="367839" y="970008"/>
                  <a:pt x="346221" y="889328"/>
                  <a:pt x="346473" y="807234"/>
                </a:cubicBezTo>
                <a:lnTo>
                  <a:pt x="167194" y="710993"/>
                </a:lnTo>
                <a:lnTo>
                  <a:pt x="204303" y="572503"/>
                </a:lnTo>
                <a:lnTo>
                  <a:pt x="407683" y="578795"/>
                </a:lnTo>
                <a:cubicBezTo>
                  <a:pt x="448512" y="507573"/>
                  <a:pt x="507573" y="448512"/>
                  <a:pt x="578795" y="407683"/>
                </a:cubicBezTo>
                <a:lnTo>
                  <a:pt x="572504" y="204302"/>
                </a:lnTo>
                <a:lnTo>
                  <a:pt x="710992" y="167194"/>
                </a:lnTo>
                <a:lnTo>
                  <a:pt x="807235" y="346473"/>
                </a:lnTo>
                <a:cubicBezTo>
                  <a:pt x="889329" y="346221"/>
                  <a:pt x="970009" y="367839"/>
                  <a:pt x="1040977" y="409104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50435" tIns="550435" rIns="550437" bIns="55043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kern="1200" dirty="0"/>
              <a:t>INSTITUTIONAL EFFECTIVENESS</a:t>
            </a:r>
          </a:p>
        </p:txBody>
      </p:sp>
      <p:sp>
        <p:nvSpPr>
          <p:cNvPr id="19" name="Shape 18"/>
          <p:cNvSpPr/>
          <p:nvPr/>
        </p:nvSpPr>
        <p:spPr>
          <a:xfrm rot="18017819">
            <a:off x="7770467" y="3880909"/>
            <a:ext cx="2110783" cy="2110783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Circular Arrow 17"/>
          <p:cNvSpPr/>
          <p:nvPr/>
        </p:nvSpPr>
        <p:spPr>
          <a:xfrm rot="14886685">
            <a:off x="6274071" y="2525609"/>
            <a:ext cx="2905163" cy="2905163"/>
          </a:xfrm>
          <a:prstGeom prst="circularArrow">
            <a:avLst>
              <a:gd name="adj1" fmla="val 4687"/>
              <a:gd name="adj2" fmla="val 299029"/>
              <a:gd name="adj3" fmla="val 2514625"/>
              <a:gd name="adj4" fmla="val 17539989"/>
              <a:gd name="adj5" fmla="val 5469"/>
            </a:avLst>
          </a:prstGeom>
          <a:solidFill>
            <a:srgbClr val="FFC0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2746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750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750"/>
                            </p:stCondLst>
                            <p:childTnLst>
                              <p:par>
                                <p:cTn id="75" presetID="8" presetClass="emph" presetSubtype="0" fill="hold" grpId="1" nodeType="afterEffect">
                                  <p:stCondLst>
                                    <p:cond delay="95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build="p" animBg="1"/>
      <p:bldP spid="12" grpId="0" animBg="1"/>
      <p:bldP spid="13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9766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Institutional/College-wide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8553"/>
            <a:ext cx="10515600" cy="4713316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n-US" b="1" dirty="0">
                <a:solidFill>
                  <a:schemeClr val="bg1"/>
                </a:solidFill>
              </a:rPr>
              <a:t>Over-arching categories of outcomes attained by students who have met any specific learning goal at the college</a:t>
            </a:r>
          </a:p>
          <a:p>
            <a:pPr lvl="0" fontAlgn="base"/>
            <a:r>
              <a:rPr lang="en-US" b="1" dirty="0">
                <a:solidFill>
                  <a:schemeClr val="bg1"/>
                </a:solidFill>
              </a:rPr>
              <a:t>Programmatic: </a:t>
            </a:r>
            <a:r>
              <a:rPr lang="en-US" dirty="0">
                <a:solidFill>
                  <a:schemeClr val="bg1"/>
                </a:solidFill>
              </a:rPr>
              <a:t>Students can master the learning outcome by following a designated pathway to achieve any of a variety of educational goals.</a:t>
            </a:r>
          </a:p>
          <a:p>
            <a:pPr lvl="0" fontAlgn="base"/>
            <a:r>
              <a:rPr lang="en-US" b="1" dirty="0">
                <a:solidFill>
                  <a:schemeClr val="bg1"/>
                </a:solidFill>
              </a:rPr>
              <a:t>Measurable: </a:t>
            </a:r>
            <a:r>
              <a:rPr lang="en-US" dirty="0">
                <a:solidFill>
                  <a:schemeClr val="bg1"/>
                </a:solidFill>
              </a:rPr>
              <a:t>Attainment of the learning outcome can be measured by assessment of one or more SLO’s in courses, programs of study, extracurricular activities, and student service programs.</a:t>
            </a:r>
          </a:p>
          <a:p>
            <a:r>
              <a:rPr lang="en-US" b="1" dirty="0">
                <a:solidFill>
                  <a:schemeClr val="bg1"/>
                </a:solidFill>
              </a:rPr>
              <a:t>Comprehensive: </a:t>
            </a:r>
            <a:r>
              <a:rPr lang="en-US" dirty="0">
                <a:solidFill>
                  <a:schemeClr val="bg1"/>
                </a:solidFill>
              </a:rPr>
              <a:t>Students who successfully complete </a:t>
            </a:r>
            <a:r>
              <a:rPr lang="en-US" b="1" i="1" dirty="0">
                <a:solidFill>
                  <a:schemeClr val="bg1"/>
                </a:solidFill>
              </a:rPr>
              <a:t>an educational goal </a:t>
            </a:r>
            <a:r>
              <a:rPr lang="en-US" dirty="0">
                <a:solidFill>
                  <a:schemeClr val="bg1"/>
                </a:solidFill>
              </a:rPr>
              <a:t>will have achieved an appropriate set of learning outcomes that affirm ability to: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Use reasoning skills and critical habits of mind to collect and analyze information in order to solve problems.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Communicate effectively in a variety of modes.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Employ technology.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Participate in society as a culturally competent and socially responsible community member who promotes sustainability.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99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1768" y="687415"/>
            <a:ext cx="1087304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“Program  Learning Outcomes”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…the concept may need some refinement.</a:t>
            </a:r>
            <a:endParaRPr lang="en-US" sz="2800" dirty="0"/>
          </a:p>
        </p:txBody>
      </p:sp>
      <p:sp>
        <p:nvSpPr>
          <p:cNvPr id="42" name="TextBox 41"/>
          <p:cNvSpPr txBox="1"/>
          <p:nvPr/>
        </p:nvSpPr>
        <p:spPr>
          <a:xfrm>
            <a:off x="914400" y="3022370"/>
            <a:ext cx="2502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“Program” 	</a:t>
            </a:r>
            <a:r>
              <a:rPr lang="en-US" sz="4000" dirty="0">
                <a:solidFill>
                  <a:schemeClr val="bg1"/>
                </a:solidFill>
              </a:rPr>
              <a:t>=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3472187" y="2984329"/>
            <a:ext cx="3763994" cy="783968"/>
            <a:chOff x="4515569" y="2909145"/>
            <a:chExt cx="3763994" cy="783968"/>
          </a:xfrm>
        </p:grpSpPr>
        <p:grpSp>
          <p:nvGrpSpPr>
            <p:cNvPr id="24" name="Group 23"/>
            <p:cNvGrpSpPr/>
            <p:nvPr/>
          </p:nvGrpSpPr>
          <p:grpSpPr>
            <a:xfrm>
              <a:off x="4515569" y="2909145"/>
              <a:ext cx="3763994" cy="783968"/>
              <a:chOff x="3609482" y="5353087"/>
              <a:chExt cx="3763994" cy="783968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3609482" y="5353087"/>
                <a:ext cx="1058623" cy="672225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Freeform 34"/>
              <p:cNvSpPr/>
              <p:nvPr/>
            </p:nvSpPr>
            <p:spPr>
              <a:xfrm>
                <a:off x="3727107" y="5464830"/>
                <a:ext cx="1058623" cy="672225"/>
              </a:xfrm>
              <a:custGeom>
                <a:avLst/>
                <a:gdLst>
                  <a:gd name="connsiteX0" fmla="*/ 0 w 1058623"/>
                  <a:gd name="connsiteY0" fmla="*/ 67223 h 672225"/>
                  <a:gd name="connsiteX1" fmla="*/ 67223 w 1058623"/>
                  <a:gd name="connsiteY1" fmla="*/ 0 h 672225"/>
                  <a:gd name="connsiteX2" fmla="*/ 991401 w 1058623"/>
                  <a:gd name="connsiteY2" fmla="*/ 0 h 672225"/>
                  <a:gd name="connsiteX3" fmla="*/ 1058624 w 1058623"/>
                  <a:gd name="connsiteY3" fmla="*/ 67223 h 672225"/>
                  <a:gd name="connsiteX4" fmla="*/ 1058623 w 1058623"/>
                  <a:gd name="connsiteY4" fmla="*/ 605003 h 672225"/>
                  <a:gd name="connsiteX5" fmla="*/ 991400 w 1058623"/>
                  <a:gd name="connsiteY5" fmla="*/ 672226 h 672225"/>
                  <a:gd name="connsiteX6" fmla="*/ 67223 w 1058623"/>
                  <a:gd name="connsiteY6" fmla="*/ 672225 h 672225"/>
                  <a:gd name="connsiteX7" fmla="*/ 0 w 1058623"/>
                  <a:gd name="connsiteY7" fmla="*/ 605002 h 672225"/>
                  <a:gd name="connsiteX8" fmla="*/ 0 w 1058623"/>
                  <a:gd name="connsiteY8" fmla="*/ 67223 h 672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8623" h="672225">
                    <a:moveTo>
                      <a:pt x="0" y="67223"/>
                    </a:moveTo>
                    <a:cubicBezTo>
                      <a:pt x="0" y="30097"/>
                      <a:pt x="30097" y="0"/>
                      <a:pt x="67223" y="0"/>
                    </a:cubicBezTo>
                    <a:lnTo>
                      <a:pt x="991401" y="0"/>
                    </a:lnTo>
                    <a:cubicBezTo>
                      <a:pt x="1028527" y="0"/>
                      <a:pt x="1058624" y="30097"/>
                      <a:pt x="1058624" y="67223"/>
                    </a:cubicBezTo>
                    <a:cubicBezTo>
                      <a:pt x="1058624" y="246483"/>
                      <a:pt x="1058623" y="425743"/>
                      <a:pt x="1058623" y="605003"/>
                    </a:cubicBezTo>
                    <a:cubicBezTo>
                      <a:pt x="1058623" y="642129"/>
                      <a:pt x="1028526" y="672226"/>
                      <a:pt x="991400" y="672226"/>
                    </a:cubicBezTo>
                    <a:lnTo>
                      <a:pt x="67223" y="672225"/>
                    </a:lnTo>
                    <a:cubicBezTo>
                      <a:pt x="30097" y="672225"/>
                      <a:pt x="0" y="642128"/>
                      <a:pt x="0" y="605002"/>
                    </a:cubicBezTo>
                    <a:lnTo>
                      <a:pt x="0" y="6722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6369" tIns="126369" rIns="126369" bIns="126369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800" kern="1200"/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4903355" y="5353087"/>
                <a:ext cx="1058623" cy="672225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7" name="Freeform 36"/>
              <p:cNvSpPr/>
              <p:nvPr/>
            </p:nvSpPr>
            <p:spPr>
              <a:xfrm>
                <a:off x="5020980" y="5464830"/>
                <a:ext cx="1058623" cy="672225"/>
              </a:xfrm>
              <a:custGeom>
                <a:avLst/>
                <a:gdLst>
                  <a:gd name="connsiteX0" fmla="*/ 0 w 1058623"/>
                  <a:gd name="connsiteY0" fmla="*/ 67223 h 672225"/>
                  <a:gd name="connsiteX1" fmla="*/ 67223 w 1058623"/>
                  <a:gd name="connsiteY1" fmla="*/ 0 h 672225"/>
                  <a:gd name="connsiteX2" fmla="*/ 991401 w 1058623"/>
                  <a:gd name="connsiteY2" fmla="*/ 0 h 672225"/>
                  <a:gd name="connsiteX3" fmla="*/ 1058624 w 1058623"/>
                  <a:gd name="connsiteY3" fmla="*/ 67223 h 672225"/>
                  <a:gd name="connsiteX4" fmla="*/ 1058623 w 1058623"/>
                  <a:gd name="connsiteY4" fmla="*/ 605003 h 672225"/>
                  <a:gd name="connsiteX5" fmla="*/ 991400 w 1058623"/>
                  <a:gd name="connsiteY5" fmla="*/ 672226 h 672225"/>
                  <a:gd name="connsiteX6" fmla="*/ 67223 w 1058623"/>
                  <a:gd name="connsiteY6" fmla="*/ 672225 h 672225"/>
                  <a:gd name="connsiteX7" fmla="*/ 0 w 1058623"/>
                  <a:gd name="connsiteY7" fmla="*/ 605002 h 672225"/>
                  <a:gd name="connsiteX8" fmla="*/ 0 w 1058623"/>
                  <a:gd name="connsiteY8" fmla="*/ 67223 h 672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8623" h="672225">
                    <a:moveTo>
                      <a:pt x="0" y="67223"/>
                    </a:moveTo>
                    <a:cubicBezTo>
                      <a:pt x="0" y="30097"/>
                      <a:pt x="30097" y="0"/>
                      <a:pt x="67223" y="0"/>
                    </a:cubicBezTo>
                    <a:lnTo>
                      <a:pt x="991401" y="0"/>
                    </a:lnTo>
                    <a:cubicBezTo>
                      <a:pt x="1028527" y="0"/>
                      <a:pt x="1058624" y="30097"/>
                      <a:pt x="1058624" y="67223"/>
                    </a:cubicBezTo>
                    <a:cubicBezTo>
                      <a:pt x="1058624" y="246483"/>
                      <a:pt x="1058623" y="425743"/>
                      <a:pt x="1058623" y="605003"/>
                    </a:cubicBezTo>
                    <a:cubicBezTo>
                      <a:pt x="1058623" y="642129"/>
                      <a:pt x="1028526" y="672226"/>
                      <a:pt x="991400" y="672226"/>
                    </a:cubicBezTo>
                    <a:lnTo>
                      <a:pt x="67223" y="672225"/>
                    </a:lnTo>
                    <a:cubicBezTo>
                      <a:pt x="30097" y="672225"/>
                      <a:pt x="0" y="642128"/>
                      <a:pt x="0" y="605002"/>
                    </a:cubicBezTo>
                    <a:lnTo>
                      <a:pt x="0" y="6722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6369" tIns="126369" rIns="126369" bIns="126369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800" kern="1200"/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6197228" y="5353087"/>
                <a:ext cx="1058623" cy="672225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1" name="Freeform 40"/>
              <p:cNvSpPr/>
              <p:nvPr/>
            </p:nvSpPr>
            <p:spPr>
              <a:xfrm>
                <a:off x="6314853" y="5464830"/>
                <a:ext cx="1058623" cy="672225"/>
              </a:xfrm>
              <a:custGeom>
                <a:avLst/>
                <a:gdLst>
                  <a:gd name="connsiteX0" fmla="*/ 0 w 1058623"/>
                  <a:gd name="connsiteY0" fmla="*/ 67223 h 672225"/>
                  <a:gd name="connsiteX1" fmla="*/ 67223 w 1058623"/>
                  <a:gd name="connsiteY1" fmla="*/ 0 h 672225"/>
                  <a:gd name="connsiteX2" fmla="*/ 991401 w 1058623"/>
                  <a:gd name="connsiteY2" fmla="*/ 0 h 672225"/>
                  <a:gd name="connsiteX3" fmla="*/ 1058624 w 1058623"/>
                  <a:gd name="connsiteY3" fmla="*/ 67223 h 672225"/>
                  <a:gd name="connsiteX4" fmla="*/ 1058623 w 1058623"/>
                  <a:gd name="connsiteY4" fmla="*/ 605003 h 672225"/>
                  <a:gd name="connsiteX5" fmla="*/ 991400 w 1058623"/>
                  <a:gd name="connsiteY5" fmla="*/ 672226 h 672225"/>
                  <a:gd name="connsiteX6" fmla="*/ 67223 w 1058623"/>
                  <a:gd name="connsiteY6" fmla="*/ 672225 h 672225"/>
                  <a:gd name="connsiteX7" fmla="*/ 0 w 1058623"/>
                  <a:gd name="connsiteY7" fmla="*/ 605002 h 672225"/>
                  <a:gd name="connsiteX8" fmla="*/ 0 w 1058623"/>
                  <a:gd name="connsiteY8" fmla="*/ 67223 h 672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8623" h="672225">
                    <a:moveTo>
                      <a:pt x="0" y="67223"/>
                    </a:moveTo>
                    <a:cubicBezTo>
                      <a:pt x="0" y="30097"/>
                      <a:pt x="30097" y="0"/>
                      <a:pt x="67223" y="0"/>
                    </a:cubicBezTo>
                    <a:lnTo>
                      <a:pt x="991401" y="0"/>
                    </a:lnTo>
                    <a:cubicBezTo>
                      <a:pt x="1028527" y="0"/>
                      <a:pt x="1058624" y="30097"/>
                      <a:pt x="1058624" y="67223"/>
                    </a:cubicBezTo>
                    <a:cubicBezTo>
                      <a:pt x="1058624" y="246483"/>
                      <a:pt x="1058623" y="425743"/>
                      <a:pt x="1058623" y="605003"/>
                    </a:cubicBezTo>
                    <a:cubicBezTo>
                      <a:pt x="1058623" y="642129"/>
                      <a:pt x="1028526" y="672226"/>
                      <a:pt x="991400" y="672226"/>
                    </a:cubicBezTo>
                    <a:lnTo>
                      <a:pt x="67223" y="672225"/>
                    </a:lnTo>
                    <a:cubicBezTo>
                      <a:pt x="30097" y="672225"/>
                      <a:pt x="0" y="642128"/>
                      <a:pt x="0" y="605002"/>
                    </a:cubicBezTo>
                    <a:lnTo>
                      <a:pt x="0" y="6722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6369" tIns="126369" rIns="126369" bIns="126369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800" kern="1200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4692006" y="3172334"/>
              <a:ext cx="9409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degree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894862" y="3157922"/>
              <a:ext cx="1123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certificate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279752" y="3157922"/>
              <a:ext cx="9409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courses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471431" y="2984329"/>
            <a:ext cx="3763994" cy="783968"/>
            <a:chOff x="3609482" y="5353087"/>
            <a:chExt cx="3763994" cy="783968"/>
          </a:xfrm>
        </p:grpSpPr>
        <p:sp>
          <p:nvSpPr>
            <p:cNvPr id="47" name="Rounded Rectangle 46"/>
            <p:cNvSpPr/>
            <p:nvPr/>
          </p:nvSpPr>
          <p:spPr>
            <a:xfrm>
              <a:off x="3609482" y="5353087"/>
              <a:ext cx="1058623" cy="67222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Freeform 47"/>
            <p:cNvSpPr/>
            <p:nvPr/>
          </p:nvSpPr>
          <p:spPr>
            <a:xfrm>
              <a:off x="3727107" y="5464830"/>
              <a:ext cx="1058623" cy="672225"/>
            </a:xfrm>
            <a:custGeom>
              <a:avLst/>
              <a:gdLst>
                <a:gd name="connsiteX0" fmla="*/ 0 w 1058623"/>
                <a:gd name="connsiteY0" fmla="*/ 67223 h 672225"/>
                <a:gd name="connsiteX1" fmla="*/ 67223 w 1058623"/>
                <a:gd name="connsiteY1" fmla="*/ 0 h 672225"/>
                <a:gd name="connsiteX2" fmla="*/ 991401 w 1058623"/>
                <a:gd name="connsiteY2" fmla="*/ 0 h 672225"/>
                <a:gd name="connsiteX3" fmla="*/ 1058624 w 1058623"/>
                <a:gd name="connsiteY3" fmla="*/ 67223 h 672225"/>
                <a:gd name="connsiteX4" fmla="*/ 1058623 w 1058623"/>
                <a:gd name="connsiteY4" fmla="*/ 605003 h 672225"/>
                <a:gd name="connsiteX5" fmla="*/ 991400 w 1058623"/>
                <a:gd name="connsiteY5" fmla="*/ 672226 h 672225"/>
                <a:gd name="connsiteX6" fmla="*/ 67223 w 1058623"/>
                <a:gd name="connsiteY6" fmla="*/ 672225 h 672225"/>
                <a:gd name="connsiteX7" fmla="*/ 0 w 1058623"/>
                <a:gd name="connsiteY7" fmla="*/ 605002 h 672225"/>
                <a:gd name="connsiteX8" fmla="*/ 0 w 1058623"/>
                <a:gd name="connsiteY8" fmla="*/ 67223 h 67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8623" h="672225">
                  <a:moveTo>
                    <a:pt x="0" y="67223"/>
                  </a:moveTo>
                  <a:cubicBezTo>
                    <a:pt x="0" y="30097"/>
                    <a:pt x="30097" y="0"/>
                    <a:pt x="67223" y="0"/>
                  </a:cubicBezTo>
                  <a:lnTo>
                    <a:pt x="991401" y="0"/>
                  </a:lnTo>
                  <a:cubicBezTo>
                    <a:pt x="1028527" y="0"/>
                    <a:pt x="1058624" y="30097"/>
                    <a:pt x="1058624" y="67223"/>
                  </a:cubicBezTo>
                  <a:cubicBezTo>
                    <a:pt x="1058624" y="246483"/>
                    <a:pt x="1058623" y="425743"/>
                    <a:pt x="1058623" y="605003"/>
                  </a:cubicBezTo>
                  <a:cubicBezTo>
                    <a:pt x="1058623" y="642129"/>
                    <a:pt x="1028526" y="672226"/>
                    <a:pt x="991400" y="672226"/>
                  </a:cubicBezTo>
                  <a:lnTo>
                    <a:pt x="67223" y="672225"/>
                  </a:lnTo>
                  <a:cubicBezTo>
                    <a:pt x="30097" y="672225"/>
                    <a:pt x="0" y="642128"/>
                    <a:pt x="0" y="605002"/>
                  </a:cubicBezTo>
                  <a:lnTo>
                    <a:pt x="0" y="67223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6369" tIns="126369" rIns="126369" bIns="126369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4903355" y="5353087"/>
              <a:ext cx="1058623" cy="67222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Freeform 49"/>
            <p:cNvSpPr/>
            <p:nvPr/>
          </p:nvSpPr>
          <p:spPr>
            <a:xfrm>
              <a:off x="5020980" y="5464830"/>
              <a:ext cx="1058623" cy="672225"/>
            </a:xfrm>
            <a:custGeom>
              <a:avLst/>
              <a:gdLst>
                <a:gd name="connsiteX0" fmla="*/ 0 w 1058623"/>
                <a:gd name="connsiteY0" fmla="*/ 67223 h 672225"/>
                <a:gd name="connsiteX1" fmla="*/ 67223 w 1058623"/>
                <a:gd name="connsiteY1" fmla="*/ 0 h 672225"/>
                <a:gd name="connsiteX2" fmla="*/ 991401 w 1058623"/>
                <a:gd name="connsiteY2" fmla="*/ 0 h 672225"/>
                <a:gd name="connsiteX3" fmla="*/ 1058624 w 1058623"/>
                <a:gd name="connsiteY3" fmla="*/ 67223 h 672225"/>
                <a:gd name="connsiteX4" fmla="*/ 1058623 w 1058623"/>
                <a:gd name="connsiteY4" fmla="*/ 605003 h 672225"/>
                <a:gd name="connsiteX5" fmla="*/ 991400 w 1058623"/>
                <a:gd name="connsiteY5" fmla="*/ 672226 h 672225"/>
                <a:gd name="connsiteX6" fmla="*/ 67223 w 1058623"/>
                <a:gd name="connsiteY6" fmla="*/ 672225 h 672225"/>
                <a:gd name="connsiteX7" fmla="*/ 0 w 1058623"/>
                <a:gd name="connsiteY7" fmla="*/ 605002 h 672225"/>
                <a:gd name="connsiteX8" fmla="*/ 0 w 1058623"/>
                <a:gd name="connsiteY8" fmla="*/ 67223 h 67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8623" h="672225">
                  <a:moveTo>
                    <a:pt x="0" y="67223"/>
                  </a:moveTo>
                  <a:cubicBezTo>
                    <a:pt x="0" y="30097"/>
                    <a:pt x="30097" y="0"/>
                    <a:pt x="67223" y="0"/>
                  </a:cubicBezTo>
                  <a:lnTo>
                    <a:pt x="991401" y="0"/>
                  </a:lnTo>
                  <a:cubicBezTo>
                    <a:pt x="1028527" y="0"/>
                    <a:pt x="1058624" y="30097"/>
                    <a:pt x="1058624" y="67223"/>
                  </a:cubicBezTo>
                  <a:cubicBezTo>
                    <a:pt x="1058624" y="246483"/>
                    <a:pt x="1058623" y="425743"/>
                    <a:pt x="1058623" y="605003"/>
                  </a:cubicBezTo>
                  <a:cubicBezTo>
                    <a:pt x="1058623" y="642129"/>
                    <a:pt x="1028526" y="672226"/>
                    <a:pt x="991400" y="672226"/>
                  </a:cubicBezTo>
                  <a:lnTo>
                    <a:pt x="67223" y="672225"/>
                  </a:lnTo>
                  <a:cubicBezTo>
                    <a:pt x="30097" y="672225"/>
                    <a:pt x="0" y="642128"/>
                    <a:pt x="0" y="605002"/>
                  </a:cubicBezTo>
                  <a:lnTo>
                    <a:pt x="0" y="67223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6369" tIns="126369" rIns="126369" bIns="126369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197228" y="5353087"/>
              <a:ext cx="1058623" cy="67222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Freeform 51"/>
            <p:cNvSpPr/>
            <p:nvPr/>
          </p:nvSpPr>
          <p:spPr>
            <a:xfrm>
              <a:off x="6314853" y="5464830"/>
              <a:ext cx="1058623" cy="672225"/>
            </a:xfrm>
            <a:custGeom>
              <a:avLst/>
              <a:gdLst>
                <a:gd name="connsiteX0" fmla="*/ 0 w 1058623"/>
                <a:gd name="connsiteY0" fmla="*/ 67223 h 672225"/>
                <a:gd name="connsiteX1" fmla="*/ 67223 w 1058623"/>
                <a:gd name="connsiteY1" fmla="*/ 0 h 672225"/>
                <a:gd name="connsiteX2" fmla="*/ 991401 w 1058623"/>
                <a:gd name="connsiteY2" fmla="*/ 0 h 672225"/>
                <a:gd name="connsiteX3" fmla="*/ 1058624 w 1058623"/>
                <a:gd name="connsiteY3" fmla="*/ 67223 h 672225"/>
                <a:gd name="connsiteX4" fmla="*/ 1058623 w 1058623"/>
                <a:gd name="connsiteY4" fmla="*/ 605003 h 672225"/>
                <a:gd name="connsiteX5" fmla="*/ 991400 w 1058623"/>
                <a:gd name="connsiteY5" fmla="*/ 672226 h 672225"/>
                <a:gd name="connsiteX6" fmla="*/ 67223 w 1058623"/>
                <a:gd name="connsiteY6" fmla="*/ 672225 h 672225"/>
                <a:gd name="connsiteX7" fmla="*/ 0 w 1058623"/>
                <a:gd name="connsiteY7" fmla="*/ 605002 h 672225"/>
                <a:gd name="connsiteX8" fmla="*/ 0 w 1058623"/>
                <a:gd name="connsiteY8" fmla="*/ 67223 h 67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8623" h="672225">
                  <a:moveTo>
                    <a:pt x="0" y="67223"/>
                  </a:moveTo>
                  <a:cubicBezTo>
                    <a:pt x="0" y="30097"/>
                    <a:pt x="30097" y="0"/>
                    <a:pt x="67223" y="0"/>
                  </a:cubicBezTo>
                  <a:lnTo>
                    <a:pt x="991401" y="0"/>
                  </a:lnTo>
                  <a:cubicBezTo>
                    <a:pt x="1028527" y="0"/>
                    <a:pt x="1058624" y="30097"/>
                    <a:pt x="1058624" y="67223"/>
                  </a:cubicBezTo>
                  <a:cubicBezTo>
                    <a:pt x="1058624" y="246483"/>
                    <a:pt x="1058623" y="425743"/>
                    <a:pt x="1058623" y="605003"/>
                  </a:cubicBezTo>
                  <a:cubicBezTo>
                    <a:pt x="1058623" y="642129"/>
                    <a:pt x="1028526" y="672226"/>
                    <a:pt x="991400" y="672226"/>
                  </a:cubicBezTo>
                  <a:lnTo>
                    <a:pt x="67223" y="672225"/>
                  </a:lnTo>
                  <a:cubicBezTo>
                    <a:pt x="30097" y="672225"/>
                    <a:pt x="0" y="642128"/>
                    <a:pt x="0" y="605002"/>
                  </a:cubicBezTo>
                  <a:lnTo>
                    <a:pt x="0" y="67223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6369" tIns="126369" rIns="126369" bIns="126369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647868" y="3191647"/>
            <a:ext cx="940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services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882928" y="3191647"/>
            <a:ext cx="1058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activities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0294427" y="3233106"/>
            <a:ext cx="940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363822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3" grpId="0"/>
      <p:bldP spid="63" grpId="0"/>
      <p:bldP spid="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 flipH="1" flipV="1">
            <a:off x="8971728" y="3166808"/>
            <a:ext cx="1169405" cy="6939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23333" y="509797"/>
            <a:ext cx="11160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Organizational Units have “Program Learning Outcomes”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294468" y="2285623"/>
            <a:ext cx="7952604" cy="927400"/>
          </a:xfrm>
          <a:custGeom>
            <a:avLst/>
            <a:gdLst>
              <a:gd name="connsiteX0" fmla="*/ 0 w 5346466"/>
              <a:gd name="connsiteY0" fmla="*/ 0 h 1147216"/>
              <a:gd name="connsiteX1" fmla="*/ 5346466 w 5346466"/>
              <a:gd name="connsiteY1" fmla="*/ 0 h 1147216"/>
              <a:gd name="connsiteX2" fmla="*/ 5346466 w 5346466"/>
              <a:gd name="connsiteY2" fmla="*/ 1147216 h 1147216"/>
              <a:gd name="connsiteX3" fmla="*/ 0 w 5346466"/>
              <a:gd name="connsiteY3" fmla="*/ 1147216 h 1147216"/>
              <a:gd name="connsiteX4" fmla="*/ 0 w 5346466"/>
              <a:gd name="connsiteY4" fmla="*/ 0 h 114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6466" h="1147216">
                <a:moveTo>
                  <a:pt x="0" y="0"/>
                </a:moveTo>
                <a:lnTo>
                  <a:pt x="5346466" y="0"/>
                </a:lnTo>
                <a:lnTo>
                  <a:pt x="5346466" y="1147216"/>
                </a:lnTo>
                <a:lnTo>
                  <a:pt x="0" y="1147216"/>
                </a:lnTo>
                <a:lnTo>
                  <a:pt x="0" y="0"/>
                </a:lnTo>
                <a:close/>
              </a:path>
            </a:pathLst>
          </a:custGeom>
          <a:pattFill prst="lgGrid">
            <a:fgClr>
              <a:schemeClr val="accent4">
                <a:lumMod val="40000"/>
                <a:lumOff val="60000"/>
              </a:schemeClr>
            </a:fgClr>
            <a:bgClr>
              <a:srgbClr val="7030A0"/>
            </a:bgClr>
          </a:patt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1600200">
              <a:spcBef>
                <a:spcPct val="0"/>
              </a:spcBef>
              <a:spcAft>
                <a:spcPct val="35000"/>
              </a:spcAft>
            </a:pPr>
            <a:r>
              <a:rPr lang="en-US" sz="5400" b="1" spc="600" dirty="0">
                <a:solidFill>
                  <a:schemeClr val="bg1"/>
                </a:solidFill>
              </a:rPr>
              <a:t>PROGRAMS</a:t>
            </a:r>
            <a:endParaRPr lang="en-US" sz="5400" b="1" kern="1200" spc="600" dirty="0">
              <a:solidFill>
                <a:schemeClr val="bg1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7789332" y="3730935"/>
            <a:ext cx="3794377" cy="1147216"/>
          </a:xfrm>
          <a:custGeom>
            <a:avLst/>
            <a:gdLst>
              <a:gd name="connsiteX0" fmla="*/ 0 w 2294433"/>
              <a:gd name="connsiteY0" fmla="*/ 0 h 1147216"/>
              <a:gd name="connsiteX1" fmla="*/ 2294433 w 2294433"/>
              <a:gd name="connsiteY1" fmla="*/ 0 h 1147216"/>
              <a:gd name="connsiteX2" fmla="*/ 2294433 w 2294433"/>
              <a:gd name="connsiteY2" fmla="*/ 1147216 h 1147216"/>
              <a:gd name="connsiteX3" fmla="*/ 0 w 2294433"/>
              <a:gd name="connsiteY3" fmla="*/ 1147216 h 1147216"/>
              <a:gd name="connsiteX4" fmla="*/ 0 w 2294433"/>
              <a:gd name="connsiteY4" fmla="*/ 0 h 114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4433" h="1147216">
                <a:moveTo>
                  <a:pt x="0" y="0"/>
                </a:moveTo>
                <a:lnTo>
                  <a:pt x="2294433" y="0"/>
                </a:lnTo>
                <a:lnTo>
                  <a:pt x="2294433" y="1147216"/>
                </a:lnTo>
                <a:lnTo>
                  <a:pt x="0" y="1147216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" tIns="24765" rIns="24765" bIns="24765" numCol="1" spcCol="1270" anchor="ctr" anchorCtr="0">
            <a:noAutofit/>
          </a:bodyPr>
          <a:lstStyle/>
          <a:p>
            <a:pPr lvl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dirty="0"/>
              <a:t>Non-Instructional Programs</a:t>
            </a:r>
          </a:p>
        </p:txBody>
      </p:sp>
      <p:sp>
        <p:nvSpPr>
          <p:cNvPr id="8" name="Freeform 7"/>
          <p:cNvSpPr/>
          <p:nvPr/>
        </p:nvSpPr>
        <p:spPr>
          <a:xfrm>
            <a:off x="423334" y="5197978"/>
            <a:ext cx="1524000" cy="1147216"/>
          </a:xfrm>
          <a:custGeom>
            <a:avLst/>
            <a:gdLst>
              <a:gd name="connsiteX0" fmla="*/ 0 w 2294433"/>
              <a:gd name="connsiteY0" fmla="*/ 0 h 1147216"/>
              <a:gd name="connsiteX1" fmla="*/ 2294433 w 2294433"/>
              <a:gd name="connsiteY1" fmla="*/ 0 h 1147216"/>
              <a:gd name="connsiteX2" fmla="*/ 2294433 w 2294433"/>
              <a:gd name="connsiteY2" fmla="*/ 1147216 h 1147216"/>
              <a:gd name="connsiteX3" fmla="*/ 0 w 2294433"/>
              <a:gd name="connsiteY3" fmla="*/ 1147216 h 1147216"/>
              <a:gd name="connsiteX4" fmla="*/ 0 w 2294433"/>
              <a:gd name="connsiteY4" fmla="*/ 0 h 114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4433" h="1147216">
                <a:moveTo>
                  <a:pt x="0" y="0"/>
                </a:moveTo>
                <a:lnTo>
                  <a:pt x="2294433" y="0"/>
                </a:lnTo>
                <a:lnTo>
                  <a:pt x="2294433" y="1147216"/>
                </a:lnTo>
                <a:lnTo>
                  <a:pt x="0" y="11472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" tIns="24765" rIns="24765" bIns="24765" numCol="1" spcCol="1270" anchor="ctr" anchorCtr="0">
            <a:noAutofit/>
          </a:bodyPr>
          <a:lstStyle/>
          <a:p>
            <a:pPr lvl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/>
              <a:t>Curricular Programs</a:t>
            </a:r>
          </a:p>
        </p:txBody>
      </p:sp>
      <p:sp>
        <p:nvSpPr>
          <p:cNvPr id="9" name="Freeform 8"/>
          <p:cNvSpPr/>
          <p:nvPr/>
        </p:nvSpPr>
        <p:spPr>
          <a:xfrm>
            <a:off x="2180166" y="5197978"/>
            <a:ext cx="1416696" cy="1147216"/>
          </a:xfrm>
          <a:custGeom>
            <a:avLst/>
            <a:gdLst>
              <a:gd name="connsiteX0" fmla="*/ 0 w 2294433"/>
              <a:gd name="connsiteY0" fmla="*/ 0 h 1147216"/>
              <a:gd name="connsiteX1" fmla="*/ 2294433 w 2294433"/>
              <a:gd name="connsiteY1" fmla="*/ 0 h 1147216"/>
              <a:gd name="connsiteX2" fmla="*/ 2294433 w 2294433"/>
              <a:gd name="connsiteY2" fmla="*/ 1147216 h 1147216"/>
              <a:gd name="connsiteX3" fmla="*/ 0 w 2294433"/>
              <a:gd name="connsiteY3" fmla="*/ 1147216 h 1147216"/>
              <a:gd name="connsiteX4" fmla="*/ 0 w 2294433"/>
              <a:gd name="connsiteY4" fmla="*/ 0 h 114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4433" h="1147216">
                <a:moveTo>
                  <a:pt x="0" y="0"/>
                </a:moveTo>
                <a:lnTo>
                  <a:pt x="2294433" y="0"/>
                </a:lnTo>
                <a:lnTo>
                  <a:pt x="2294433" y="1147216"/>
                </a:lnTo>
                <a:lnTo>
                  <a:pt x="0" y="11472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" tIns="24765" rIns="24765" bIns="24765" numCol="1" spcCol="1270" anchor="ctr" anchorCtr="0">
            <a:noAutofit/>
          </a:bodyPr>
          <a:lstStyle/>
          <a:p>
            <a:pPr lvl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/>
              <a:t>The GE Program</a:t>
            </a:r>
          </a:p>
        </p:txBody>
      </p:sp>
      <p:sp>
        <p:nvSpPr>
          <p:cNvPr id="16" name="Freeform 15"/>
          <p:cNvSpPr/>
          <p:nvPr/>
        </p:nvSpPr>
        <p:spPr>
          <a:xfrm>
            <a:off x="423333" y="3712706"/>
            <a:ext cx="7010400" cy="1186595"/>
          </a:xfrm>
          <a:custGeom>
            <a:avLst/>
            <a:gdLst>
              <a:gd name="connsiteX0" fmla="*/ 0 w 2294433"/>
              <a:gd name="connsiteY0" fmla="*/ 0 h 1147216"/>
              <a:gd name="connsiteX1" fmla="*/ 2294433 w 2294433"/>
              <a:gd name="connsiteY1" fmla="*/ 0 h 1147216"/>
              <a:gd name="connsiteX2" fmla="*/ 2294433 w 2294433"/>
              <a:gd name="connsiteY2" fmla="*/ 1147216 h 1147216"/>
              <a:gd name="connsiteX3" fmla="*/ 0 w 2294433"/>
              <a:gd name="connsiteY3" fmla="*/ 1147216 h 1147216"/>
              <a:gd name="connsiteX4" fmla="*/ 0 w 2294433"/>
              <a:gd name="connsiteY4" fmla="*/ 0 h 114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4433" h="1147216">
                <a:moveTo>
                  <a:pt x="0" y="0"/>
                </a:moveTo>
                <a:lnTo>
                  <a:pt x="2294433" y="0"/>
                </a:lnTo>
                <a:lnTo>
                  <a:pt x="2294433" y="1147216"/>
                </a:lnTo>
                <a:lnTo>
                  <a:pt x="0" y="11472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" tIns="24765" rIns="24765" bIns="24765" numCol="1" spcCol="1270" anchor="ctr" anchorCtr="0">
            <a:noAutofit/>
          </a:bodyPr>
          <a:lstStyle/>
          <a:p>
            <a:pPr lvl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dirty="0"/>
              <a:t>I</a:t>
            </a:r>
            <a:r>
              <a:rPr lang="en-US" sz="4800" kern="1200" dirty="0"/>
              <a:t>nstructional Programs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3222116" y="3185036"/>
            <a:ext cx="805078" cy="54589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8533" y="1321807"/>
            <a:ext cx="11954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sym typeface="Wingdings" panose="05000000000000000000" pitchFamily="2" charset="2"/>
              </a:rPr>
              <a:t>…but they aren’t all alike…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807058" y="5197978"/>
            <a:ext cx="1564162" cy="1147216"/>
          </a:xfrm>
          <a:custGeom>
            <a:avLst/>
            <a:gdLst>
              <a:gd name="connsiteX0" fmla="*/ 0 w 2294433"/>
              <a:gd name="connsiteY0" fmla="*/ 0 h 1147216"/>
              <a:gd name="connsiteX1" fmla="*/ 2294433 w 2294433"/>
              <a:gd name="connsiteY1" fmla="*/ 0 h 1147216"/>
              <a:gd name="connsiteX2" fmla="*/ 2294433 w 2294433"/>
              <a:gd name="connsiteY2" fmla="*/ 1147216 h 1147216"/>
              <a:gd name="connsiteX3" fmla="*/ 0 w 2294433"/>
              <a:gd name="connsiteY3" fmla="*/ 1147216 h 1147216"/>
              <a:gd name="connsiteX4" fmla="*/ 0 w 2294433"/>
              <a:gd name="connsiteY4" fmla="*/ 0 h 114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4433" h="1147216">
                <a:moveTo>
                  <a:pt x="0" y="0"/>
                </a:moveTo>
                <a:lnTo>
                  <a:pt x="2294433" y="0"/>
                </a:lnTo>
                <a:lnTo>
                  <a:pt x="2294433" y="1147216"/>
                </a:lnTo>
                <a:lnTo>
                  <a:pt x="0" y="11472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" tIns="24765" rIns="24765" bIns="24765" numCol="1" spcCol="1270" anchor="ctr" anchorCtr="0">
            <a:noAutofit/>
          </a:bodyPr>
          <a:lstStyle/>
          <a:p>
            <a:pPr lvl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/>
              <a:t>Special Programs</a:t>
            </a:r>
          </a:p>
        </p:txBody>
      </p:sp>
      <p:sp>
        <p:nvSpPr>
          <p:cNvPr id="18" name="Freeform 17"/>
          <p:cNvSpPr/>
          <p:nvPr/>
        </p:nvSpPr>
        <p:spPr>
          <a:xfrm>
            <a:off x="5581416" y="5197978"/>
            <a:ext cx="1520645" cy="1147216"/>
          </a:xfrm>
          <a:custGeom>
            <a:avLst/>
            <a:gdLst>
              <a:gd name="connsiteX0" fmla="*/ 0 w 2294433"/>
              <a:gd name="connsiteY0" fmla="*/ 0 h 1147216"/>
              <a:gd name="connsiteX1" fmla="*/ 2294433 w 2294433"/>
              <a:gd name="connsiteY1" fmla="*/ 0 h 1147216"/>
              <a:gd name="connsiteX2" fmla="*/ 2294433 w 2294433"/>
              <a:gd name="connsiteY2" fmla="*/ 1147216 h 1147216"/>
              <a:gd name="connsiteX3" fmla="*/ 0 w 2294433"/>
              <a:gd name="connsiteY3" fmla="*/ 1147216 h 1147216"/>
              <a:gd name="connsiteX4" fmla="*/ 0 w 2294433"/>
              <a:gd name="connsiteY4" fmla="*/ 0 h 114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4433" h="1147216">
                <a:moveTo>
                  <a:pt x="0" y="0"/>
                </a:moveTo>
                <a:lnTo>
                  <a:pt x="2294433" y="0"/>
                </a:lnTo>
                <a:lnTo>
                  <a:pt x="2294433" y="1147216"/>
                </a:lnTo>
                <a:lnTo>
                  <a:pt x="0" y="11472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" tIns="24765" rIns="24765" bIns="24765" numCol="1" spcCol="1270" anchor="ctr" anchorCtr="0">
            <a:noAutofit/>
          </a:bodyPr>
          <a:lstStyle/>
          <a:p>
            <a:pPr lvl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/>
              <a:t>Extra-Curricular Programs</a:t>
            </a:r>
          </a:p>
        </p:txBody>
      </p:sp>
      <p:sp>
        <p:nvSpPr>
          <p:cNvPr id="19" name="Freeform 18"/>
          <p:cNvSpPr/>
          <p:nvPr/>
        </p:nvSpPr>
        <p:spPr>
          <a:xfrm>
            <a:off x="9749125" y="5197978"/>
            <a:ext cx="2252786" cy="1147216"/>
          </a:xfrm>
          <a:custGeom>
            <a:avLst/>
            <a:gdLst>
              <a:gd name="connsiteX0" fmla="*/ 0 w 2294433"/>
              <a:gd name="connsiteY0" fmla="*/ 0 h 1147216"/>
              <a:gd name="connsiteX1" fmla="*/ 2294433 w 2294433"/>
              <a:gd name="connsiteY1" fmla="*/ 0 h 1147216"/>
              <a:gd name="connsiteX2" fmla="*/ 2294433 w 2294433"/>
              <a:gd name="connsiteY2" fmla="*/ 1147216 h 1147216"/>
              <a:gd name="connsiteX3" fmla="*/ 0 w 2294433"/>
              <a:gd name="connsiteY3" fmla="*/ 1147216 h 1147216"/>
              <a:gd name="connsiteX4" fmla="*/ 0 w 2294433"/>
              <a:gd name="connsiteY4" fmla="*/ 0 h 114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4433" h="1147216">
                <a:moveTo>
                  <a:pt x="0" y="0"/>
                </a:moveTo>
                <a:lnTo>
                  <a:pt x="2294433" y="0"/>
                </a:lnTo>
                <a:lnTo>
                  <a:pt x="2294433" y="1147216"/>
                </a:lnTo>
                <a:lnTo>
                  <a:pt x="0" y="1147216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" tIns="24765" rIns="24765" bIns="24765" numCol="1" spcCol="1270" anchor="ctr" anchorCtr="0">
            <a:noAutofit/>
          </a:bodyPr>
          <a:lstStyle/>
          <a:p>
            <a:pPr lvl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PATHWAY Student Support Programs </a:t>
            </a:r>
          </a:p>
        </p:txBody>
      </p:sp>
      <p:sp>
        <p:nvSpPr>
          <p:cNvPr id="25" name="Freeform 24"/>
          <p:cNvSpPr/>
          <p:nvPr/>
        </p:nvSpPr>
        <p:spPr>
          <a:xfrm>
            <a:off x="7433733" y="5197978"/>
            <a:ext cx="2252787" cy="1147216"/>
          </a:xfrm>
          <a:custGeom>
            <a:avLst/>
            <a:gdLst>
              <a:gd name="connsiteX0" fmla="*/ 0 w 2294433"/>
              <a:gd name="connsiteY0" fmla="*/ 0 h 1147216"/>
              <a:gd name="connsiteX1" fmla="*/ 2294433 w 2294433"/>
              <a:gd name="connsiteY1" fmla="*/ 0 h 1147216"/>
              <a:gd name="connsiteX2" fmla="*/ 2294433 w 2294433"/>
              <a:gd name="connsiteY2" fmla="*/ 1147216 h 1147216"/>
              <a:gd name="connsiteX3" fmla="*/ 0 w 2294433"/>
              <a:gd name="connsiteY3" fmla="*/ 1147216 h 1147216"/>
              <a:gd name="connsiteX4" fmla="*/ 0 w 2294433"/>
              <a:gd name="connsiteY4" fmla="*/ 0 h 114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4433" h="1147216">
                <a:moveTo>
                  <a:pt x="0" y="0"/>
                </a:moveTo>
                <a:lnTo>
                  <a:pt x="2294433" y="0"/>
                </a:lnTo>
                <a:lnTo>
                  <a:pt x="2294433" y="1147216"/>
                </a:lnTo>
                <a:lnTo>
                  <a:pt x="0" y="11472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" tIns="24765" rIns="24765" bIns="24765" numCol="1" spcCol="1270" anchor="ctr" anchorCtr="0">
            <a:noAutofit/>
          </a:bodyPr>
          <a:lstStyle/>
          <a:p>
            <a:pPr lvl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/>
              <a:t>Administrative Programs</a:t>
            </a:r>
          </a:p>
        </p:txBody>
      </p:sp>
    </p:spTree>
    <p:extLst>
      <p:ext uri="{BB962C8B-B14F-4D97-AF65-F5344CB8AC3E}">
        <p14:creationId xmlns:p14="http://schemas.microsoft.com/office/powerpoint/2010/main" val="398156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6" grpId="0" animBg="1"/>
      <p:bldP spid="17" grpId="0" animBg="1"/>
      <p:bldP spid="18" grpId="0" animBg="1"/>
      <p:bldP spid="19" grpId="0" animBg="1"/>
      <p:bldP spid="25" grpId="0" uiExpand="1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2011680" y="2281784"/>
            <a:ext cx="8449056" cy="1147216"/>
          </a:xfrm>
          <a:custGeom>
            <a:avLst/>
            <a:gdLst>
              <a:gd name="connsiteX0" fmla="*/ 0 w 2294433"/>
              <a:gd name="connsiteY0" fmla="*/ 0 h 1147216"/>
              <a:gd name="connsiteX1" fmla="*/ 2294433 w 2294433"/>
              <a:gd name="connsiteY1" fmla="*/ 0 h 1147216"/>
              <a:gd name="connsiteX2" fmla="*/ 2294433 w 2294433"/>
              <a:gd name="connsiteY2" fmla="*/ 1147216 h 1147216"/>
              <a:gd name="connsiteX3" fmla="*/ 0 w 2294433"/>
              <a:gd name="connsiteY3" fmla="*/ 1147216 h 1147216"/>
              <a:gd name="connsiteX4" fmla="*/ 0 w 2294433"/>
              <a:gd name="connsiteY4" fmla="*/ 0 h 114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4433" h="1147216">
                <a:moveTo>
                  <a:pt x="0" y="0"/>
                </a:moveTo>
                <a:lnTo>
                  <a:pt x="2294433" y="0"/>
                </a:lnTo>
                <a:lnTo>
                  <a:pt x="2294433" y="1147216"/>
                </a:lnTo>
                <a:lnTo>
                  <a:pt x="0" y="11472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" tIns="24765" rIns="24765" bIns="24765" numCol="1" spcCol="1270" anchor="ctr" anchorCtr="0">
            <a:noAutofit/>
          </a:bodyPr>
          <a:lstStyle/>
          <a:p>
            <a:pPr lvl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000" dirty="0"/>
              <a:t>The GE Program</a:t>
            </a:r>
          </a:p>
        </p:txBody>
      </p:sp>
    </p:spTree>
    <p:extLst>
      <p:ext uri="{BB962C8B-B14F-4D97-AF65-F5344CB8AC3E}">
        <p14:creationId xmlns:p14="http://schemas.microsoft.com/office/powerpoint/2010/main" val="412186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CRC_MASTER_SLIDE_SHOW_Origin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aster B">
  <a:themeElements>
    <a:clrScheme name="Custom 1">
      <a:dk1>
        <a:sysClr val="windowText" lastClr="000000"/>
      </a:dk1>
      <a:lt1>
        <a:sysClr val="window" lastClr="FFFFFF"/>
      </a:lt1>
      <a:dk2>
        <a:srgbClr val="2F5496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CRC_MASTER_SLIDE_SHOW_Original</Template>
  <TotalTime>14397</TotalTime>
  <Words>1564</Words>
  <Application>Microsoft Office PowerPoint</Application>
  <PresentationFormat>Widescreen</PresentationFormat>
  <Paragraphs>289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41</vt:i4>
      </vt:variant>
    </vt:vector>
  </HeadingPairs>
  <TitlesOfParts>
    <vt:vector size="54" baseType="lpstr">
      <vt:lpstr>Arial</vt:lpstr>
      <vt:lpstr>Calibri</vt:lpstr>
      <vt:lpstr>Calibri Light</vt:lpstr>
      <vt:lpstr>Edwardian Script ITC</vt:lpstr>
      <vt:lpstr>Wingdings</vt:lpstr>
      <vt:lpstr>CRC_MASTER_SLIDE_SHOW_Original</vt:lpstr>
      <vt:lpstr>Custom Design</vt:lpstr>
      <vt:lpstr>master B</vt:lpstr>
      <vt:lpstr>1_Office Theme</vt:lpstr>
      <vt:lpstr>2_Office Theme</vt:lpstr>
      <vt:lpstr>3_Office Theme</vt:lpstr>
      <vt:lpstr>4_Office Theme</vt:lpstr>
      <vt:lpstr>5_Office Theme</vt:lpstr>
      <vt:lpstr>360° of Learning</vt:lpstr>
      <vt:lpstr>PowerPoint Presentation</vt:lpstr>
      <vt:lpstr>Parameters for Conceiving, Evaluating, or Revising Learning Outcomes</vt:lpstr>
      <vt:lpstr>The Concept of Outcomes Mapping</vt:lpstr>
      <vt:lpstr>The Hierarchy of Outcomes:  Specific to General</vt:lpstr>
      <vt:lpstr>Institutional/College-wide Learning Outcomes</vt:lpstr>
      <vt:lpstr>PowerPoint Presentation</vt:lpstr>
      <vt:lpstr>PowerPoint Presentation</vt:lpstr>
      <vt:lpstr>PowerPoint Presentation</vt:lpstr>
      <vt:lpstr>PowerPoint Presentation</vt:lpstr>
      <vt:lpstr>General Education Outcomes </vt:lpstr>
      <vt:lpstr>PowerPoint Presentation</vt:lpstr>
      <vt:lpstr>PowerPoint Presentation</vt:lpstr>
      <vt:lpstr>PowerPoint Presentation</vt:lpstr>
      <vt:lpstr>Outcomes Assessment:</vt:lpstr>
      <vt:lpstr>PowerPoint Presentation</vt:lpstr>
      <vt:lpstr>PowerPoint Presentation</vt:lpstr>
      <vt:lpstr> So … how is all this supposed to make SLO work more meaningful?</vt:lpstr>
      <vt:lpstr>Instructional Program Outcomes </vt:lpstr>
      <vt:lpstr>PowerPoint Presentation</vt:lpstr>
      <vt:lpstr>Program outcomes guide decisions about which courses to offer &amp; specify what the courses must enable students to learn. Students in a program need facilities and support services to support their learning.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Course SLO’s</vt:lpstr>
      <vt:lpstr>Current SLO Assessment Paradigm</vt:lpstr>
      <vt:lpstr>PowerPoint Presentation</vt:lpstr>
      <vt:lpstr>PowerPoint Presentation</vt:lpstr>
      <vt:lpstr>In SLO-Centric Instruction,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Cosumnes River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360° of Learning</dc:title>
  <dc:creator>Marchand, Lisa</dc:creator>
  <cp:lastModifiedBy>Lisa Marchand</cp:lastModifiedBy>
  <cp:revision>168</cp:revision>
  <dcterms:created xsi:type="dcterms:W3CDTF">2017-09-26T17:14:34Z</dcterms:created>
  <dcterms:modified xsi:type="dcterms:W3CDTF">2018-02-09T14:10:18Z</dcterms:modified>
</cp:coreProperties>
</file>