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99" r:id="rId3"/>
    <p:sldId id="398" r:id="rId4"/>
    <p:sldId id="583" r:id="rId5"/>
    <p:sldId id="464" r:id="rId6"/>
    <p:sldId id="492" r:id="rId7"/>
    <p:sldId id="565" r:id="rId8"/>
    <p:sldId id="584" r:id="rId9"/>
    <p:sldId id="258" r:id="rId10"/>
    <p:sldId id="259" r:id="rId11"/>
    <p:sldId id="262" r:id="rId12"/>
    <p:sldId id="260" r:id="rId13"/>
    <p:sldId id="261" r:id="rId14"/>
    <p:sldId id="601" r:id="rId15"/>
    <p:sldId id="592" r:id="rId16"/>
    <p:sldId id="599" r:id="rId17"/>
    <p:sldId id="585" r:id="rId18"/>
    <p:sldId id="598" r:id="rId19"/>
    <p:sldId id="600" r:id="rId20"/>
    <p:sldId id="357" r:id="rId21"/>
    <p:sldId id="593" r:id="rId22"/>
    <p:sldId id="594" r:id="rId23"/>
    <p:sldId id="552" r:id="rId24"/>
    <p:sldId id="596" r:id="rId25"/>
    <p:sldId id="597" r:id="rId26"/>
    <p:sldId id="574" r:id="rId27"/>
    <p:sldId id="577" r:id="rId28"/>
    <p:sldId id="578" r:id="rId29"/>
    <p:sldId id="586" r:id="rId30"/>
    <p:sldId id="5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rginia May" initials="V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autoAdjust="0"/>
    <p:restoredTop sz="92804" autoAdjust="0"/>
  </p:normalViewPr>
  <p:slideViewPr>
    <p:cSldViewPr snapToGrid="0" snapToObjects="1">
      <p:cViewPr varScale="1">
        <p:scale>
          <a:sx n="84" d="100"/>
          <a:sy n="84" d="100"/>
        </p:scale>
        <p:origin x="360"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eff, Virginia" userId="27f88e2a-411c-4c98-ad63-3f4e4703811e" providerId="ADAL" clId="{65CD50C7-889D-3442-8664-10D05611A50A}"/>
    <pc:docChg chg="custSel addSld delSld modSld sldOrd">
      <pc:chgData name="Guleff, Virginia" userId="27f88e2a-411c-4c98-ad63-3f4e4703811e" providerId="ADAL" clId="{65CD50C7-889D-3442-8664-10D05611A50A}" dt="2019-07-10T03:46:33.672" v="174" actId="207"/>
      <pc:docMkLst>
        <pc:docMk/>
      </pc:docMkLst>
      <pc:sldChg chg="modSp add">
        <pc:chgData name="Guleff, Virginia" userId="27f88e2a-411c-4c98-ad63-3f4e4703811e" providerId="ADAL" clId="{65CD50C7-889D-3442-8664-10D05611A50A}" dt="2019-07-10T03:46:05.893" v="170" actId="207"/>
        <pc:sldMkLst>
          <pc:docMk/>
          <pc:sldMk cId="2121877218" sldId="258"/>
        </pc:sldMkLst>
        <pc:spChg chg="mod">
          <ac:chgData name="Guleff, Virginia" userId="27f88e2a-411c-4c98-ad63-3f4e4703811e" providerId="ADAL" clId="{65CD50C7-889D-3442-8664-10D05611A50A}" dt="2019-07-10T03:46:05.893" v="170" actId="207"/>
          <ac:spMkLst>
            <pc:docMk/>
            <pc:sldMk cId="2121877218" sldId="258"/>
            <ac:spMk id="2" creationId="{00000000-0000-0000-0000-000000000000}"/>
          </ac:spMkLst>
        </pc:spChg>
        <pc:spChg chg="mod">
          <ac:chgData name="Guleff, Virginia" userId="27f88e2a-411c-4c98-ad63-3f4e4703811e" providerId="ADAL" clId="{65CD50C7-889D-3442-8664-10D05611A50A}" dt="2019-07-10T03:39:38.873" v="149" actId="2711"/>
          <ac:spMkLst>
            <pc:docMk/>
            <pc:sldMk cId="2121877218" sldId="258"/>
            <ac:spMk id="3" creationId="{00000000-0000-0000-0000-000000000000}"/>
          </ac:spMkLst>
        </pc:spChg>
      </pc:sldChg>
      <pc:sldChg chg="modSp add">
        <pc:chgData name="Guleff, Virginia" userId="27f88e2a-411c-4c98-ad63-3f4e4703811e" providerId="ADAL" clId="{65CD50C7-889D-3442-8664-10D05611A50A}" dt="2019-07-10T03:46:13.803" v="171" actId="207"/>
        <pc:sldMkLst>
          <pc:docMk/>
          <pc:sldMk cId="3401472356" sldId="259"/>
        </pc:sldMkLst>
        <pc:spChg chg="mod">
          <ac:chgData name="Guleff, Virginia" userId="27f88e2a-411c-4c98-ad63-3f4e4703811e" providerId="ADAL" clId="{65CD50C7-889D-3442-8664-10D05611A50A}" dt="2019-07-10T03:46:13.803" v="171" actId="207"/>
          <ac:spMkLst>
            <pc:docMk/>
            <pc:sldMk cId="3401472356" sldId="259"/>
            <ac:spMk id="2" creationId="{00000000-0000-0000-0000-000000000000}"/>
          </ac:spMkLst>
        </pc:spChg>
        <pc:spChg chg="mod">
          <ac:chgData name="Guleff, Virginia" userId="27f88e2a-411c-4c98-ad63-3f4e4703811e" providerId="ADAL" clId="{65CD50C7-889D-3442-8664-10D05611A50A}" dt="2019-07-10T03:39:55.101" v="151" actId="2711"/>
          <ac:spMkLst>
            <pc:docMk/>
            <pc:sldMk cId="3401472356" sldId="259"/>
            <ac:spMk id="6" creationId="{00000000-0000-0000-0000-000000000000}"/>
          </ac:spMkLst>
        </pc:spChg>
      </pc:sldChg>
      <pc:sldChg chg="modSp add">
        <pc:chgData name="Guleff, Virginia" userId="27f88e2a-411c-4c98-ad63-3f4e4703811e" providerId="ADAL" clId="{65CD50C7-889D-3442-8664-10D05611A50A}" dt="2019-07-10T03:46:28.153" v="173" actId="207"/>
        <pc:sldMkLst>
          <pc:docMk/>
          <pc:sldMk cId="4219969592" sldId="260"/>
        </pc:sldMkLst>
        <pc:spChg chg="mod">
          <ac:chgData name="Guleff, Virginia" userId="27f88e2a-411c-4c98-ad63-3f4e4703811e" providerId="ADAL" clId="{65CD50C7-889D-3442-8664-10D05611A50A}" dt="2019-07-10T03:46:28.153" v="173" actId="207"/>
          <ac:spMkLst>
            <pc:docMk/>
            <pc:sldMk cId="4219969592" sldId="260"/>
            <ac:spMk id="2" creationId="{00000000-0000-0000-0000-000000000000}"/>
          </ac:spMkLst>
        </pc:spChg>
        <pc:spChg chg="mod">
          <ac:chgData name="Guleff, Virginia" userId="27f88e2a-411c-4c98-ad63-3f4e4703811e" providerId="ADAL" clId="{65CD50C7-889D-3442-8664-10D05611A50A}" dt="2019-07-10T03:40:27.833" v="155" actId="2711"/>
          <ac:spMkLst>
            <pc:docMk/>
            <pc:sldMk cId="4219969592" sldId="260"/>
            <ac:spMk id="3" creationId="{00000000-0000-0000-0000-000000000000}"/>
          </ac:spMkLst>
        </pc:spChg>
      </pc:sldChg>
      <pc:sldChg chg="modSp add">
        <pc:chgData name="Guleff, Virginia" userId="27f88e2a-411c-4c98-ad63-3f4e4703811e" providerId="ADAL" clId="{65CD50C7-889D-3442-8664-10D05611A50A}" dt="2019-07-10T03:46:33.672" v="174" actId="207"/>
        <pc:sldMkLst>
          <pc:docMk/>
          <pc:sldMk cId="3244872817" sldId="261"/>
        </pc:sldMkLst>
        <pc:spChg chg="mod">
          <ac:chgData name="Guleff, Virginia" userId="27f88e2a-411c-4c98-ad63-3f4e4703811e" providerId="ADAL" clId="{65CD50C7-889D-3442-8664-10D05611A50A}" dt="2019-07-10T03:46:33.672" v="174" actId="207"/>
          <ac:spMkLst>
            <pc:docMk/>
            <pc:sldMk cId="3244872817" sldId="261"/>
            <ac:spMk id="2" creationId="{00000000-0000-0000-0000-000000000000}"/>
          </ac:spMkLst>
        </pc:spChg>
        <pc:spChg chg="mod">
          <ac:chgData name="Guleff, Virginia" userId="27f88e2a-411c-4c98-ad63-3f4e4703811e" providerId="ADAL" clId="{65CD50C7-889D-3442-8664-10D05611A50A}" dt="2019-07-10T03:40:42.511" v="157" actId="2711"/>
          <ac:spMkLst>
            <pc:docMk/>
            <pc:sldMk cId="3244872817" sldId="261"/>
            <ac:spMk id="3" creationId="{00000000-0000-0000-0000-000000000000}"/>
          </ac:spMkLst>
        </pc:spChg>
      </pc:sldChg>
      <pc:sldChg chg="modSp add">
        <pc:chgData name="Guleff, Virginia" userId="27f88e2a-411c-4c98-ad63-3f4e4703811e" providerId="ADAL" clId="{65CD50C7-889D-3442-8664-10D05611A50A}" dt="2019-07-10T03:46:22.029" v="172" actId="207"/>
        <pc:sldMkLst>
          <pc:docMk/>
          <pc:sldMk cId="2130466874" sldId="262"/>
        </pc:sldMkLst>
        <pc:spChg chg="mod">
          <ac:chgData name="Guleff, Virginia" userId="27f88e2a-411c-4c98-ad63-3f4e4703811e" providerId="ADAL" clId="{65CD50C7-889D-3442-8664-10D05611A50A}" dt="2019-07-10T03:46:22.029" v="172" actId="207"/>
          <ac:spMkLst>
            <pc:docMk/>
            <pc:sldMk cId="2130466874" sldId="262"/>
            <ac:spMk id="2" creationId="{00000000-0000-0000-0000-000000000000}"/>
          </ac:spMkLst>
        </pc:spChg>
        <pc:spChg chg="mod">
          <ac:chgData name="Guleff, Virginia" userId="27f88e2a-411c-4c98-ad63-3f4e4703811e" providerId="ADAL" clId="{65CD50C7-889D-3442-8664-10D05611A50A}" dt="2019-07-10T03:40:11.381" v="153" actId="2711"/>
          <ac:spMkLst>
            <pc:docMk/>
            <pc:sldMk cId="2130466874" sldId="262"/>
            <ac:spMk id="6" creationId="{00000000-0000-0000-0000-000000000000}"/>
          </ac:spMkLst>
        </pc:spChg>
      </pc:sldChg>
      <pc:sldChg chg="modSp">
        <pc:chgData name="Guleff, Virginia" userId="27f88e2a-411c-4c98-ad63-3f4e4703811e" providerId="ADAL" clId="{65CD50C7-889D-3442-8664-10D05611A50A}" dt="2019-07-10T03:33:09.503" v="26" actId="20577"/>
        <pc:sldMkLst>
          <pc:docMk/>
          <pc:sldMk cId="2729142102" sldId="398"/>
        </pc:sldMkLst>
        <pc:spChg chg="mod">
          <ac:chgData name="Guleff, Virginia" userId="27f88e2a-411c-4c98-ad63-3f4e4703811e" providerId="ADAL" clId="{65CD50C7-889D-3442-8664-10D05611A50A}" dt="2019-07-10T03:33:09.503" v="26" actId="20577"/>
          <ac:spMkLst>
            <pc:docMk/>
            <pc:sldMk cId="2729142102" sldId="398"/>
            <ac:spMk id="3" creationId="{C5347962-285D-FB48-9CB7-B1D3AE70BE50}"/>
          </ac:spMkLst>
        </pc:spChg>
      </pc:sldChg>
      <pc:sldChg chg="addSp delSp modSp">
        <pc:chgData name="Guleff, Virginia" userId="27f88e2a-411c-4c98-ad63-3f4e4703811e" providerId="ADAL" clId="{65CD50C7-889D-3442-8664-10D05611A50A}" dt="2019-07-10T03:44:56.194" v="159" actId="1076"/>
        <pc:sldMkLst>
          <pc:docMk/>
          <pc:sldMk cId="4212825069" sldId="584"/>
        </pc:sldMkLst>
        <pc:spChg chg="mod">
          <ac:chgData name="Guleff, Virginia" userId="27f88e2a-411c-4c98-ad63-3f4e4703811e" providerId="ADAL" clId="{65CD50C7-889D-3442-8664-10D05611A50A}" dt="2019-07-10T03:35:23.889" v="104" actId="20577"/>
          <ac:spMkLst>
            <pc:docMk/>
            <pc:sldMk cId="4212825069" sldId="584"/>
            <ac:spMk id="2" creationId="{2BF3108D-B2E7-F546-A8A1-FD37BF9122A6}"/>
          </ac:spMkLst>
        </pc:spChg>
        <pc:picChg chg="del">
          <ac:chgData name="Guleff, Virginia" userId="27f88e2a-411c-4c98-ad63-3f4e4703811e" providerId="ADAL" clId="{65CD50C7-889D-3442-8664-10D05611A50A}" dt="2019-07-10T03:35:04.917" v="62" actId="478"/>
          <ac:picMkLst>
            <pc:docMk/>
            <pc:sldMk cId="4212825069" sldId="584"/>
            <ac:picMk id="4" creationId="{4B807232-40A4-0F43-B18A-B8A213792523}"/>
          </ac:picMkLst>
        </pc:picChg>
        <pc:picChg chg="add mod">
          <ac:chgData name="Guleff, Virginia" userId="27f88e2a-411c-4c98-ad63-3f4e4703811e" providerId="ADAL" clId="{65CD50C7-889D-3442-8664-10D05611A50A}" dt="2019-07-10T03:44:56.194" v="159" actId="1076"/>
          <ac:picMkLst>
            <pc:docMk/>
            <pc:sldMk cId="4212825069" sldId="584"/>
            <ac:picMk id="5" creationId="{63360645-89FD-BA44-968D-A2A5BCD70FC2}"/>
          </ac:picMkLst>
        </pc:picChg>
      </pc:sldChg>
      <pc:sldChg chg="add ord">
        <pc:chgData name="Guleff, Virginia" userId="27f88e2a-411c-4c98-ad63-3f4e4703811e" providerId="ADAL" clId="{65CD50C7-889D-3442-8664-10D05611A50A}" dt="2019-07-10T03:37:37.478" v="117"/>
        <pc:sldMkLst>
          <pc:docMk/>
          <pc:sldMk cId="192236639" sldId="601"/>
        </pc:sldMkLst>
      </pc:sldChg>
      <pc:sldChg chg="modSp add del">
        <pc:chgData name="Guleff, Virginia" userId="27f88e2a-411c-4c98-ad63-3f4e4703811e" providerId="ADAL" clId="{65CD50C7-889D-3442-8664-10D05611A50A}" dt="2019-07-10T03:34:49.824" v="60" actId="2696"/>
        <pc:sldMkLst>
          <pc:docMk/>
          <pc:sldMk cId="1696633553" sldId="601"/>
        </pc:sldMkLst>
        <pc:spChg chg="mod">
          <ac:chgData name="Guleff, Virginia" userId="27f88e2a-411c-4c98-ad63-3f4e4703811e" providerId="ADAL" clId="{65CD50C7-889D-3442-8664-10D05611A50A}" dt="2019-07-10T03:34:42.293" v="59" actId="20577"/>
          <ac:spMkLst>
            <pc:docMk/>
            <pc:sldMk cId="1696633553" sldId="601"/>
            <ac:spMk id="2" creationId="{FB81DB87-A4EE-F54B-9653-BBFE7B167033}"/>
          </ac:spMkLst>
        </pc:spChg>
      </pc:sldChg>
      <pc:sldChg chg="addSp delSp modSp add del">
        <pc:chgData name="Guleff, Virginia" userId="27f88e2a-411c-4c98-ad63-3f4e4703811e" providerId="ADAL" clId="{65CD50C7-889D-3442-8664-10D05611A50A}" dt="2019-07-10T03:34:20.978" v="33" actId="2696"/>
        <pc:sldMkLst>
          <pc:docMk/>
          <pc:sldMk cId="3388294755" sldId="601"/>
        </pc:sldMkLst>
        <pc:spChg chg="del">
          <ac:chgData name="Guleff, Virginia" userId="27f88e2a-411c-4c98-ad63-3f4e4703811e" providerId="ADAL" clId="{65CD50C7-889D-3442-8664-10D05611A50A}" dt="2019-07-10T03:34:00.190" v="32"/>
          <ac:spMkLst>
            <pc:docMk/>
            <pc:sldMk cId="3388294755" sldId="601"/>
            <ac:spMk id="2" creationId="{FD221CCF-4CFD-AF40-A65B-36720367DC89}"/>
          </ac:spMkLst>
        </pc:spChg>
        <pc:spChg chg="del">
          <ac:chgData name="Guleff, Virginia" userId="27f88e2a-411c-4c98-ad63-3f4e4703811e" providerId="ADAL" clId="{65CD50C7-889D-3442-8664-10D05611A50A}" dt="2019-07-10T03:34:00.190" v="32"/>
          <ac:spMkLst>
            <pc:docMk/>
            <pc:sldMk cId="3388294755" sldId="601"/>
            <ac:spMk id="3" creationId="{7BFC3B60-07DA-A742-99C4-F15656B385C6}"/>
          </ac:spMkLst>
        </pc:spChg>
        <pc:spChg chg="add mod">
          <ac:chgData name="Guleff, Virginia" userId="27f88e2a-411c-4c98-ad63-3f4e4703811e" providerId="ADAL" clId="{65CD50C7-889D-3442-8664-10D05611A50A}" dt="2019-07-10T03:34:00.190" v="32"/>
          <ac:spMkLst>
            <pc:docMk/>
            <pc:sldMk cId="3388294755" sldId="601"/>
            <ac:spMk id="4" creationId="{8223EC3A-93CA-874D-9FDF-345CDC6DFBD0}"/>
          </ac:spMkLst>
        </pc:spChg>
        <pc:spChg chg="add mod">
          <ac:chgData name="Guleff, Virginia" userId="27f88e2a-411c-4c98-ad63-3f4e4703811e" providerId="ADAL" clId="{65CD50C7-889D-3442-8664-10D05611A50A}" dt="2019-07-10T03:34:00.190" v="32"/>
          <ac:spMkLst>
            <pc:docMk/>
            <pc:sldMk cId="3388294755" sldId="601"/>
            <ac:spMk id="5" creationId="{9DE5296B-01DC-C34B-A79D-278AB1E184AA}"/>
          </ac:spMkLst>
        </pc:spChg>
      </pc:sldChg>
      <pc:sldChg chg="add del">
        <pc:chgData name="Guleff, Virginia" userId="27f88e2a-411c-4c98-ad63-3f4e4703811e" providerId="ADAL" clId="{65CD50C7-889D-3442-8664-10D05611A50A}" dt="2019-07-10T03:33:49.420" v="31" actId="2696"/>
        <pc:sldMkLst>
          <pc:docMk/>
          <pc:sldMk cId="1172057022" sldId="602"/>
        </pc:sldMkLst>
      </pc:sldChg>
      <pc:sldChg chg="add del">
        <pc:chgData name="Guleff, Virginia" userId="27f88e2a-411c-4c98-ad63-3f4e4703811e" providerId="ADAL" clId="{65CD50C7-889D-3442-8664-10D05611A50A}" dt="2019-07-10T03:33:46.298" v="30" actId="2696"/>
        <pc:sldMkLst>
          <pc:docMk/>
          <pc:sldMk cId="1433435620" sldId="6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7/12/19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dirty="0"/>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C30568-8513-8240-B838-EF6D2CD343DD}" type="slidenum">
              <a:rPr lang="en-US" smtClean="0"/>
              <a:t>13</a:t>
            </a:fld>
            <a:endParaRPr lang="en-US" dirty="0"/>
          </a:p>
        </p:txBody>
      </p:sp>
    </p:spTree>
    <p:extLst>
      <p:ext uri="{BB962C8B-B14F-4D97-AF65-F5344CB8AC3E}">
        <p14:creationId xmlns:p14="http://schemas.microsoft.com/office/powerpoint/2010/main" val="200517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723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E6041D-2802-6F44-9CA9-736CF8889217}" type="datetime1">
              <a:rPr lang="en-US" smtClean="0"/>
              <a:t>7/12/19</a:t>
            </a:fld>
            <a:endParaRPr lang="en-US" dirty="0"/>
          </a:p>
        </p:txBody>
      </p:sp>
      <p:sp>
        <p:nvSpPr>
          <p:cNvPr id="5" name="Footer Placeholder 4"/>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CDA80-614F-0541-9395-7F1E9254868C}" type="datetime1">
              <a:rPr lang="en-US" smtClean="0"/>
              <a:t>7/12/19</a:t>
            </a:fld>
            <a:endParaRPr lang="en-US" dirty="0"/>
          </a:p>
        </p:txBody>
      </p:sp>
      <p:sp>
        <p:nvSpPr>
          <p:cNvPr id="5" name="Footer Placeholder 4"/>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DB6D52-44DB-A940-8EE4-1C5B16654AB6}" type="datetime1">
              <a:rPr lang="en-US" smtClean="0"/>
              <a:t>7/12/19</a:t>
            </a:fld>
            <a:endParaRPr lang="en-US" dirty="0"/>
          </a:p>
        </p:txBody>
      </p:sp>
      <p:sp>
        <p:nvSpPr>
          <p:cNvPr id="5" name="Footer Placeholder 4"/>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7B311-DB3F-E747-AF1D-546A9FEE7475}" type="datetime1">
              <a:rPr lang="en-US" smtClean="0"/>
              <a:t>7/12/19</a:t>
            </a:fld>
            <a:endParaRPr lang="en-US" dirty="0"/>
          </a:p>
        </p:txBody>
      </p:sp>
      <p:sp>
        <p:nvSpPr>
          <p:cNvPr id="5" name="Footer Placeholder 4"/>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D2388-718C-C04B-AA09-D8874A8CADEA}" type="datetime1">
              <a:rPr lang="en-US" smtClean="0"/>
              <a:t>7/12/19</a:t>
            </a:fld>
            <a:endParaRPr lang="en-US" dirty="0"/>
          </a:p>
        </p:txBody>
      </p:sp>
      <p:sp>
        <p:nvSpPr>
          <p:cNvPr id="5" name="Footer Placeholder 4"/>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E1917-17A7-4547-8547-CB42FBF0906E}" type="datetime1">
              <a:rPr lang="en-US" smtClean="0"/>
              <a:t>7/12/19</a:t>
            </a:fld>
            <a:endParaRPr lang="en-US" dirty="0"/>
          </a:p>
        </p:txBody>
      </p:sp>
      <p:sp>
        <p:nvSpPr>
          <p:cNvPr id="6" name="Footer Placeholder 5"/>
          <p:cNvSpPr>
            <a:spLocks noGrp="1"/>
          </p:cNvSpPr>
          <p:nvPr>
            <p:ph type="ftr" sz="quarter" idx="11"/>
          </p:nvPr>
        </p:nvSpPr>
        <p:spPr/>
        <p:txBody>
          <a:bodyPr/>
          <a:lstStyle/>
          <a:p>
            <a:r>
              <a:rPr lang="en-US"/>
              <a:t>ASCCC Curriculum Institute 2017, July 12-15, Riverside Convention Center</a:t>
            </a:r>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55E159-00FF-B44F-ABFD-DE82A19A965D}" type="datetime1">
              <a:rPr lang="en-US" smtClean="0"/>
              <a:t>7/12/19</a:t>
            </a:fld>
            <a:endParaRPr lang="en-US" dirty="0"/>
          </a:p>
        </p:txBody>
      </p:sp>
      <p:sp>
        <p:nvSpPr>
          <p:cNvPr id="8" name="Footer Placeholder 7"/>
          <p:cNvSpPr>
            <a:spLocks noGrp="1"/>
          </p:cNvSpPr>
          <p:nvPr>
            <p:ph type="ftr" sz="quarter" idx="11"/>
          </p:nvPr>
        </p:nvSpPr>
        <p:spPr/>
        <p:txBody>
          <a:bodyPr/>
          <a:lstStyle/>
          <a:p>
            <a:r>
              <a:rPr lang="en-US"/>
              <a:t>ASCCC Curriculum Institute 2017, July 12-15, Riverside Convention Center</a:t>
            </a:r>
            <a:endParaRPr lang="en-US" dirty="0"/>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7D31FA-1D1D-5045-B89A-CDB40414A814}" type="datetime1">
              <a:rPr lang="en-US" smtClean="0"/>
              <a:t>7/12/19</a:t>
            </a:fld>
            <a:endParaRPr lang="en-US" dirty="0"/>
          </a:p>
        </p:txBody>
      </p:sp>
      <p:sp>
        <p:nvSpPr>
          <p:cNvPr id="4" name="Footer Placeholder 3"/>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45D90-0C4F-2746-8D99-4E1F135CB9F8}" type="datetime1">
              <a:rPr lang="en-US" smtClean="0"/>
              <a:t>7/12/19</a:t>
            </a:fld>
            <a:endParaRPr lang="en-US" dirty="0"/>
          </a:p>
        </p:txBody>
      </p:sp>
      <p:sp>
        <p:nvSpPr>
          <p:cNvPr id="3" name="Footer Placeholder 2"/>
          <p:cNvSpPr>
            <a:spLocks noGrp="1"/>
          </p:cNvSpPr>
          <p:nvPr>
            <p:ph type="ftr" sz="quarter" idx="11"/>
          </p:nvPr>
        </p:nvSpPr>
        <p:spPr/>
        <p:txBody>
          <a:bodyPr/>
          <a:lstStyle/>
          <a:p>
            <a:r>
              <a:rPr lang="en-US"/>
              <a:t>ASCCC Curriculum Institute 2017, July 12-15, Riverside Convention Center</a:t>
            </a:r>
            <a:endParaRPr lang="en-US" dirty="0"/>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B6F3D-4CDB-D445-B288-A53C294EEFA8}" type="datetime1">
              <a:rPr lang="en-US" smtClean="0"/>
              <a:t>7/12/19</a:t>
            </a:fld>
            <a:endParaRPr lang="en-US" dirty="0"/>
          </a:p>
        </p:txBody>
      </p:sp>
      <p:sp>
        <p:nvSpPr>
          <p:cNvPr id="6" name="Footer Placeholder 5"/>
          <p:cNvSpPr>
            <a:spLocks noGrp="1"/>
          </p:cNvSpPr>
          <p:nvPr>
            <p:ph type="ftr" sz="quarter" idx="11"/>
          </p:nvPr>
        </p:nvSpPr>
        <p:spPr/>
        <p:txBody>
          <a:bodyPr/>
          <a:lstStyle/>
          <a:p>
            <a:r>
              <a:rPr lang="en-US"/>
              <a:t>ASCCC Curriculum Institute 2017, July 12-15, Riverside Convention Center</a:t>
            </a:r>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254506-ED97-2241-A809-6ED6498B67EA}" type="datetime1">
              <a:rPr lang="en-US" smtClean="0"/>
              <a:t>7/12/19</a:t>
            </a:fld>
            <a:endParaRPr lang="en-US" dirty="0"/>
          </a:p>
        </p:txBody>
      </p:sp>
      <p:sp>
        <p:nvSpPr>
          <p:cNvPr id="6" name="Footer Placeholder 5"/>
          <p:cNvSpPr>
            <a:spLocks noGrp="1"/>
          </p:cNvSpPr>
          <p:nvPr>
            <p:ph type="ftr" sz="quarter" idx="11"/>
          </p:nvPr>
        </p:nvSpPr>
        <p:spPr/>
        <p:txBody>
          <a:bodyPr/>
          <a:lstStyle/>
          <a:p>
            <a:r>
              <a:rPr lang="en-US"/>
              <a:t>ASCCC Curriculum Institute 2017, July 12-15, Riverside Convention Center</a:t>
            </a:r>
            <a:endParaRPr lang="en-US" dirty="0"/>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dirty="0"/>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7AEE5A-6023-FB4A-A447-6413BF1AFF71}" type="datetime1">
              <a:rPr lang="en-US" smtClean="0"/>
              <a:t>7/12/19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ASCCC Curriculum Institute 2017, July 12-15, Riverside Convention Center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dirty="0"/>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079" y="1627967"/>
            <a:ext cx="10833464" cy="2465062"/>
          </a:xfrm>
        </p:spPr>
        <p:txBody>
          <a:bodyPr anchor="ctr">
            <a:noAutofit/>
          </a:bodyPr>
          <a:lstStyle/>
          <a:p>
            <a:r>
              <a:rPr lang="en-US" b="1" dirty="0">
                <a:latin typeface="Times New Roman" panose="02020603050405020304" pitchFamily="18" charset="0"/>
                <a:cs typeface="Times New Roman" panose="02020603050405020304" pitchFamily="18" charset="0"/>
              </a:rPr>
              <a:t>A Sneak Peek at the PCAH 7</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Edition Draft </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40079" y="4093029"/>
            <a:ext cx="11003281" cy="2643361"/>
          </a:xfrm>
        </p:spPr>
        <p:txBody>
          <a:bodyPr anchor="t">
            <a:normAutofit fontScale="92500" lnSpcReduction="10000"/>
          </a:bodyPr>
          <a:lstStyle/>
          <a:p>
            <a:pPr algn="l"/>
            <a:r>
              <a:rPr lang="en-US" b="1" i="1" dirty="0">
                <a:latin typeface="Times New Roman" charset="0"/>
                <a:ea typeface="Times New Roman" charset="0"/>
                <a:cs typeface="Times New Roman" charset="0"/>
              </a:rPr>
              <a:t>Raul </a:t>
            </a:r>
            <a:r>
              <a:rPr lang="en-US" b="1" i="1" dirty="0" err="1">
                <a:latin typeface="Times New Roman" charset="0"/>
                <a:ea typeface="Times New Roman" charset="0"/>
                <a:cs typeface="Times New Roman" charset="0"/>
              </a:rPr>
              <a:t>Arambula</a:t>
            </a:r>
            <a:r>
              <a:rPr lang="en-US" i="1" dirty="0">
                <a:latin typeface="Times New Roman" charset="0"/>
                <a:ea typeface="Times New Roman" charset="0"/>
                <a:cs typeface="Times New Roman" charset="0"/>
              </a:rPr>
              <a:t>, CCCCO Dean </a:t>
            </a:r>
            <a:endParaRPr lang="en-US" b="1" i="1" dirty="0">
              <a:latin typeface="Times New Roman" charset="0"/>
              <a:ea typeface="Times New Roman" charset="0"/>
              <a:cs typeface="Times New Roman" charset="0"/>
            </a:endParaRPr>
          </a:p>
          <a:p>
            <a:pPr algn="l"/>
            <a:r>
              <a:rPr lang="en-US" b="1" i="1" dirty="0">
                <a:latin typeface="Times New Roman" charset="0"/>
                <a:ea typeface="Times New Roman" charset="0"/>
                <a:cs typeface="Times New Roman" charset="0"/>
              </a:rPr>
              <a:t>Virginia </a:t>
            </a:r>
            <a:r>
              <a:rPr lang="en-US" b="1" i="1" dirty="0" err="1">
                <a:latin typeface="Times New Roman" charset="0"/>
                <a:ea typeface="Times New Roman" charset="0"/>
                <a:cs typeface="Times New Roman" charset="0"/>
              </a:rPr>
              <a:t>Guleff</a:t>
            </a:r>
            <a:r>
              <a:rPr lang="en-US" i="1" dirty="0">
                <a:latin typeface="Times New Roman" charset="0"/>
                <a:ea typeface="Times New Roman" charset="0"/>
                <a:cs typeface="Times New Roman" charset="0"/>
              </a:rPr>
              <a:t>, Vice President of Instruction, Butte College</a:t>
            </a:r>
          </a:p>
          <a:p>
            <a:pPr algn="l"/>
            <a:r>
              <a:rPr lang="en-US" b="1" i="1" dirty="0" err="1">
                <a:latin typeface="Times New Roman" charset="0"/>
                <a:ea typeface="Times New Roman" charset="0"/>
                <a:cs typeface="Times New Roman" charset="0"/>
              </a:rPr>
              <a:t>Ginni</a:t>
            </a:r>
            <a:r>
              <a:rPr lang="en-US" b="1" i="1" dirty="0">
                <a:latin typeface="Times New Roman" charset="0"/>
                <a:ea typeface="Times New Roman" charset="0"/>
                <a:cs typeface="Times New Roman" charset="0"/>
              </a:rPr>
              <a:t> May</a:t>
            </a:r>
            <a:r>
              <a:rPr lang="en-US" dirty="0">
                <a:latin typeface="Times New Roman" charset="0"/>
                <a:ea typeface="Times New Roman" charset="0"/>
                <a:cs typeface="Times New Roman" charset="0"/>
              </a:rPr>
              <a:t>, </a:t>
            </a:r>
            <a:r>
              <a:rPr lang="en-US" i="1" dirty="0">
                <a:latin typeface="Times New Roman" charset="0"/>
                <a:ea typeface="Times New Roman" charset="0"/>
                <a:cs typeface="Times New Roman" charset="0"/>
              </a:rPr>
              <a:t>ASCCC Treasurer, 2018-19 Curriculum Chair</a:t>
            </a:r>
          </a:p>
          <a:p>
            <a:endParaRPr lang="en-US" dirty="0">
              <a:solidFill>
                <a:srgbClr val="FF0000"/>
              </a:solidFill>
              <a:latin typeface="Times New Roman" charset="0"/>
              <a:ea typeface="Times New Roman" charset="0"/>
              <a:cs typeface="Times New Roman" charset="0"/>
            </a:endParaRPr>
          </a:p>
          <a:p>
            <a:endParaRPr lang="en-US" dirty="0">
              <a:solidFill>
                <a:srgbClr val="FF0000"/>
              </a:solidFill>
              <a:latin typeface="Times New Roman" charset="0"/>
              <a:ea typeface="Times New Roman" charset="0"/>
              <a:cs typeface="Times New Roman" charset="0"/>
            </a:endParaRPr>
          </a:p>
          <a:p>
            <a:r>
              <a:rPr lang="en-US" sz="1600" dirty="0">
                <a:solidFill>
                  <a:srgbClr val="FF0000"/>
                </a:solidFill>
                <a:latin typeface="Times New Roman" charset="0"/>
                <a:ea typeface="Times New Roman" charset="0"/>
                <a:cs typeface="Times New Roman" charset="0"/>
              </a:rPr>
              <a:t>2019 Curriculum Institute, Hyatt Regency San Francisco Airport</a:t>
            </a:r>
          </a:p>
          <a:p>
            <a:r>
              <a:rPr lang="en-US" sz="1600" dirty="0">
                <a:solidFill>
                  <a:srgbClr val="FF0000"/>
                </a:solidFill>
                <a:latin typeface="Times New Roman" charset="0"/>
                <a:ea typeface="Times New Roman" charset="0"/>
                <a:cs typeface="Times New Roman" charset="0"/>
              </a:rPr>
              <a:t> July 12, 2019, 2:15-3:30</a:t>
            </a:r>
          </a:p>
        </p:txBody>
      </p:sp>
      <p:pic>
        <p:nvPicPr>
          <p:cNvPr id="8" name="Google Shape;179;p25">
            <a:extLst>
              <a:ext uri="{FF2B5EF4-FFF2-40B4-BE49-F238E27FC236}">
                <a16:creationId xmlns:a16="http://schemas.microsoft.com/office/drawing/2014/main" id="{FE9004C5-C2D5-7E47-A847-ABA3D0850789}"/>
              </a:ext>
            </a:extLst>
          </p:cNvPr>
          <p:cNvPicPr preferRelativeResize="0"/>
          <p:nvPr/>
        </p:nvPicPr>
        <p:blipFill rotWithShape="1">
          <a:blip r:embed="rId2">
            <a:alphaModFix/>
          </a:blip>
          <a:srcRect/>
          <a:stretch/>
        </p:blipFill>
        <p:spPr>
          <a:xfrm>
            <a:off x="2840425" y="552566"/>
            <a:ext cx="3577450" cy="827100"/>
          </a:xfrm>
          <a:prstGeom prst="rect">
            <a:avLst/>
          </a:prstGeom>
          <a:noFill/>
          <a:ln>
            <a:noFill/>
          </a:ln>
        </p:spPr>
      </p:pic>
      <p:pic>
        <p:nvPicPr>
          <p:cNvPr id="1026" name="Picture 2" descr="/var/folders/fp/kwshhw0j4clbcdfcvhq0ys5h0000gn/T/com.microsoft.Powerpoint/WebArchiveCopyPasteTempFiles/cidimage002.jpg@01D4E4AE.DD4DC190">
            <a:extLst>
              <a:ext uri="{FF2B5EF4-FFF2-40B4-BE49-F238E27FC236}">
                <a16:creationId xmlns:a16="http://schemas.microsoft.com/office/drawing/2014/main" id="{17EA5057-E295-694C-966A-BF9C42A80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552566"/>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5D1D1EE-BE96-2646-8A69-98D17A82AF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83D804-181C-DE47-8513-CFE7B0E86815}"/>
              </a:ext>
            </a:extLst>
          </p:cNvPr>
          <p:cNvSpPr>
            <a:spLocks noGrp="1"/>
          </p:cNvSpPr>
          <p:nvPr>
            <p:ph type="sldNum" sz="quarter" idx="12"/>
          </p:nvPr>
        </p:nvSpPr>
        <p:spPr/>
        <p:txBody>
          <a:bodyPr/>
          <a:lstStyle/>
          <a:p>
            <a:fld id="{C643D756-718A-164E-9CE8-738637616EB4}" type="slidenum">
              <a:rPr lang="en-US" smtClean="0"/>
              <a:t>1</a:t>
            </a:fld>
            <a:endParaRPr lang="en-US" dirty="0"/>
          </a:p>
        </p:txBody>
      </p:sp>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Noteworthy Changes: </a:t>
            </a:r>
            <a:br>
              <a:rPr lang="en-US" sz="2800" b="1" dirty="0">
                <a:solidFill>
                  <a:srgbClr val="0070C0"/>
                </a:solidFill>
                <a:latin typeface="Times New Roman" panose="02020603050405020304" pitchFamily="18" charset="0"/>
                <a:cs typeface="Times New Roman" panose="02020603050405020304" pitchFamily="18" charset="0"/>
              </a:rPr>
            </a:br>
            <a:r>
              <a:rPr lang="en-US" sz="2800" b="1" dirty="0">
                <a:solidFill>
                  <a:srgbClr val="0070C0"/>
                </a:solidFill>
                <a:latin typeface="Times New Roman" panose="02020603050405020304" pitchFamily="18" charset="0"/>
                <a:cs typeface="Times New Roman" panose="02020603050405020304" pitchFamily="18" charset="0"/>
              </a:rPr>
              <a:t>Hours and Units Calculations</a:t>
            </a:r>
          </a:p>
        </p:txBody>
      </p:sp>
      <p:sp>
        <p:nvSpPr>
          <p:cNvPr id="4" name="Footer Placeholder 3"/>
          <p:cNvSpPr>
            <a:spLocks noGrp="1"/>
          </p:cNvSpPr>
          <p:nvPr>
            <p:ph type="ftr" sz="quarter" idx="11"/>
          </p:nvPr>
        </p:nvSpPr>
        <p:spPr/>
        <p:txBody>
          <a:bodyPr/>
          <a:lstStyle/>
          <a:p>
            <a:r>
              <a:rPr lang="en-US"/>
              <a:t>ASCCC Curriculum Institute 2017, July 12-15, Riverside Convention Center</a:t>
            </a:r>
          </a:p>
        </p:txBody>
      </p:sp>
      <p:sp>
        <p:nvSpPr>
          <p:cNvPr id="5" name="Slide Number Placeholder 4"/>
          <p:cNvSpPr>
            <a:spLocks noGrp="1"/>
          </p:cNvSpPr>
          <p:nvPr>
            <p:ph type="sldNum" sz="quarter" idx="12"/>
          </p:nvPr>
        </p:nvSpPr>
        <p:spPr/>
        <p:txBody>
          <a:bodyPr/>
          <a:lstStyle/>
          <a:p>
            <a:fld id="{34E50D43-4607-4F51-A573-6DE3A983EBB3}" type="slidenum">
              <a:rPr lang="en-US" smtClean="0"/>
              <a:t>10</a:t>
            </a:fld>
            <a:endParaRPr lang="en-US"/>
          </a:p>
        </p:txBody>
      </p:sp>
      <p:sp>
        <p:nvSpPr>
          <p:cNvPr id="6" name="Content Placeholder 5"/>
          <p:cNvSpPr>
            <a:spLocks noGrp="1"/>
          </p:cNvSpPr>
          <p:nvPr>
            <p:ph idx="1"/>
          </p:nvPr>
        </p:nvSpPr>
        <p:spPr>
          <a:xfrm>
            <a:off x="677862" y="1690687"/>
            <a:ext cx="10817451" cy="4351337"/>
          </a:xfrm>
        </p:spPr>
        <p:txBody>
          <a:bodyPr vert="horz" lIns="91440" tIns="45720" rIns="91440" bIns="45720" rtlCol="0" anchor="t">
            <a:noAutofit/>
          </a:bodyPr>
          <a:lstStyle/>
          <a:p>
            <a:pPr marL="0" indent="0">
              <a:buNone/>
            </a:pPr>
            <a:r>
              <a:rPr lang="en-US" sz="1800" dirty="0">
                <a:latin typeface="Times New Roman" panose="02020603050405020304" pitchFamily="18" charset="0"/>
                <a:cs typeface="Times New Roman" panose="02020603050405020304" pitchFamily="18" charset="0"/>
              </a:rPr>
              <a:t>Title 5 clarifies formula for calculating credit hours:</a:t>
            </a:r>
            <a:endParaRPr lang="en-US" sz="18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rPr>
              <a:t>Total Contact Hours</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a:solidFill>
                  <a:srgbClr val="7030A0"/>
                </a:solidFill>
                <a:latin typeface="Times New Roman" panose="02020603050405020304" pitchFamily="18" charset="0"/>
                <a:cs typeface="Times New Roman" panose="02020603050405020304" pitchFamily="18" charset="0"/>
              </a:rPr>
              <a:t>Outside-of-class Hours</a:t>
            </a:r>
            <a:r>
              <a:rPr lang="en-US" sz="1800" dirty="0">
                <a:solidFill>
                  <a:schemeClr val="tx1"/>
                </a:solidFill>
                <a:latin typeface="Times New Roman" panose="02020603050405020304" pitchFamily="18" charset="0"/>
                <a:cs typeface="Times New Roman" panose="02020603050405020304" pitchFamily="18" charset="0"/>
              </a:rPr>
              <a:t>] </a:t>
            </a:r>
          </a:p>
          <a:p>
            <a:pPr marL="0" indent="0" algn="ctr">
              <a:buNone/>
            </a:pPr>
            <a:r>
              <a:rPr lang="en-US" sz="1800" dirty="0">
                <a:solidFill>
                  <a:schemeClr val="tx1"/>
                </a:solidFill>
                <a:latin typeface="Times New Roman" panose="02020603050405020304" pitchFamily="18" charset="0"/>
                <a:cs typeface="Times New Roman" panose="02020603050405020304" pitchFamily="18" charset="0"/>
              </a:rPr>
              <a:t>______________________________________________________________________     </a:t>
            </a:r>
          </a:p>
          <a:p>
            <a:pPr marL="0" indent="0" algn="ctr">
              <a:buNone/>
            </a:pPr>
            <a:r>
              <a:rPr lang="en-US" sz="1800" b="1" dirty="0">
                <a:solidFill>
                  <a:srgbClr val="9B2D1F"/>
                </a:solidFill>
                <a:latin typeface="Times New Roman" panose="02020603050405020304" pitchFamily="18" charset="0"/>
                <a:cs typeface="Times New Roman" panose="02020603050405020304" pitchFamily="18" charset="0"/>
              </a:rPr>
              <a:t>Hours-per-unit Divisor</a:t>
            </a: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r>
              <a:rPr lang="en-US" sz="1800" dirty="0">
                <a:solidFill>
                  <a:srgbClr val="0070C0"/>
                </a:solidFill>
                <a:latin typeface="Times New Roman" panose="02020603050405020304" pitchFamily="18" charset="0"/>
                <a:cs typeface="Times New Roman" panose="02020603050405020304" pitchFamily="18" charset="0"/>
              </a:rPr>
              <a:t>Total Contact Hours</a:t>
            </a:r>
            <a:r>
              <a:rPr lang="en-US" sz="1800" dirty="0">
                <a:solidFill>
                  <a:schemeClr val="tx1"/>
                </a:solidFill>
                <a:latin typeface="Times New Roman" panose="02020603050405020304" pitchFamily="18" charset="0"/>
                <a:cs typeface="Times New Roman" panose="02020603050405020304" pitchFamily="18" charset="0"/>
              </a:rPr>
              <a:t> = total time per term that a student is under the direct supervision of an instructor or other qualified employee... including lecture, recitation, discussion, seminar, laboratory, clinical, studio, </a:t>
            </a:r>
            <a:r>
              <a:rPr lang="en-US" sz="1800" dirty="0" err="1">
                <a:solidFill>
                  <a:schemeClr val="tx1"/>
                </a:solidFill>
                <a:latin typeface="Times New Roman" panose="02020603050405020304" pitchFamily="18" charset="0"/>
                <a:cs typeface="Times New Roman" panose="02020603050405020304" pitchFamily="18" charset="0"/>
              </a:rPr>
              <a:t>practica</a:t>
            </a:r>
            <a:r>
              <a:rPr lang="en-US" sz="1800" dirty="0">
                <a:solidFill>
                  <a:schemeClr val="tx1"/>
                </a:solidFill>
                <a:latin typeface="Times New Roman" panose="02020603050405020304" pitchFamily="18" charset="0"/>
                <a:cs typeface="Times New Roman" panose="02020603050405020304" pitchFamily="18" charset="0"/>
              </a:rPr>
              <a:t>, activity, to-be-arranged, etc.  </a:t>
            </a:r>
          </a:p>
          <a:p>
            <a:pPr marL="0" indent="0">
              <a:buNone/>
            </a:pPr>
            <a:r>
              <a:rPr lang="en-US" sz="1800" dirty="0">
                <a:solidFill>
                  <a:srgbClr val="7030A0"/>
                </a:solidFill>
                <a:latin typeface="Times New Roman" panose="02020603050405020304" pitchFamily="18" charset="0"/>
                <a:cs typeface="Times New Roman" panose="02020603050405020304" pitchFamily="18" charset="0"/>
              </a:rPr>
              <a:t>Outside-of-class Hours</a:t>
            </a:r>
            <a:r>
              <a:rPr lang="en-US" sz="1800" dirty="0">
                <a:solidFill>
                  <a:schemeClr val="tx1"/>
                </a:solidFill>
                <a:latin typeface="Times New Roman" panose="02020603050405020304" pitchFamily="18" charset="0"/>
                <a:cs typeface="Times New Roman" panose="02020603050405020304" pitchFamily="18" charset="0"/>
              </a:rPr>
              <a:t> = required for calculations, expressed in ratio of</a:t>
            </a:r>
            <a:r>
              <a:rPr lang="en-US" sz="1800" dirty="0">
                <a:solidFill>
                  <a:srgbClr val="660066"/>
                </a:solidFill>
                <a:latin typeface="Times New Roman" panose="02020603050405020304" pitchFamily="18" charset="0"/>
                <a:cs typeface="Times New Roman" panose="02020603050405020304" pitchFamily="18" charset="0"/>
              </a:rPr>
              <a:t> </a:t>
            </a:r>
            <a:r>
              <a:rPr lang="en-US" sz="1800" dirty="0">
                <a:solidFill>
                  <a:srgbClr val="3366FF"/>
                </a:solidFill>
                <a:latin typeface="Times New Roman" panose="02020603050405020304" pitchFamily="18" charset="0"/>
                <a:cs typeface="Times New Roman" panose="02020603050405020304" pitchFamily="18" charset="0"/>
              </a:rPr>
              <a:t>in-class</a:t>
            </a:r>
            <a:r>
              <a:rPr lang="en-US" sz="1800" dirty="0">
                <a:solidFill>
                  <a:schemeClr val="tx1"/>
                </a:solidFill>
                <a:latin typeface="Times New Roman" panose="02020603050405020304" pitchFamily="18" charset="0"/>
                <a:cs typeface="Times New Roman" panose="02020603050405020304" pitchFamily="18" charset="0"/>
              </a:rPr>
              <a:t> to </a:t>
            </a:r>
            <a:r>
              <a:rPr lang="en-US" sz="1800" dirty="0">
                <a:solidFill>
                  <a:srgbClr val="660066"/>
                </a:solidFill>
                <a:latin typeface="Times New Roman" panose="02020603050405020304" pitchFamily="18" charset="0"/>
                <a:cs typeface="Times New Roman" panose="02020603050405020304" pitchFamily="18" charset="0"/>
              </a:rPr>
              <a:t>outside-of-class</a:t>
            </a:r>
            <a:r>
              <a:rPr lang="en-US" sz="1800" dirty="0">
                <a:solidFill>
                  <a:schemeClr val="tx1"/>
                </a:solidFill>
                <a:latin typeface="Times New Roman" panose="02020603050405020304" pitchFamily="18" charset="0"/>
                <a:cs typeface="Times New Roman" panose="02020603050405020304" pitchFamily="18" charset="0"/>
              </a:rPr>
              <a:t> hours, for example:</a:t>
            </a:r>
          </a:p>
          <a:p>
            <a:pPr marL="514350" lvl="1" indent="0">
              <a:buNone/>
            </a:pPr>
            <a:r>
              <a:rPr lang="en-US" sz="1800" b="1" dirty="0">
                <a:solidFill>
                  <a:srgbClr val="3366FF"/>
                </a:solidFill>
                <a:latin typeface="Times New Roman" panose="02020603050405020304" pitchFamily="18" charset="0"/>
                <a:cs typeface="Times New Roman" panose="02020603050405020304" pitchFamily="18" charset="0"/>
              </a:rPr>
              <a:t>1</a:t>
            </a:r>
            <a:r>
              <a:rPr lang="en-US" sz="1800" b="1" dirty="0">
                <a:solidFill>
                  <a:schemeClr val="tx1"/>
                </a:solidFill>
                <a:latin typeface="Times New Roman" panose="02020603050405020304" pitchFamily="18" charset="0"/>
                <a:cs typeface="Times New Roman" panose="02020603050405020304" pitchFamily="18" charset="0"/>
              </a:rPr>
              <a:t>:</a:t>
            </a:r>
            <a:r>
              <a:rPr lang="en-US" sz="1800" b="1" dirty="0">
                <a:solidFill>
                  <a:srgbClr val="660066"/>
                </a:solidFill>
                <a:latin typeface="Times New Roman" panose="02020603050405020304" pitchFamily="18" charset="0"/>
                <a:cs typeface="Times New Roman" panose="02020603050405020304" pitchFamily="18" charset="0"/>
              </a:rPr>
              <a:t>2</a:t>
            </a:r>
            <a:r>
              <a:rPr lang="en-US" sz="1800" b="1"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for Lecture (lecture, discussion, seminar and related work)    </a:t>
            </a:r>
          </a:p>
          <a:p>
            <a:pPr marL="514350" lvl="1" indent="0">
              <a:buNone/>
            </a:pPr>
            <a:r>
              <a:rPr lang="en-US" sz="1800" b="1" dirty="0">
                <a:solidFill>
                  <a:srgbClr val="3366FF"/>
                </a:solidFill>
                <a:latin typeface="Times New Roman" panose="02020603050405020304" pitchFamily="18" charset="0"/>
                <a:cs typeface="Times New Roman" panose="02020603050405020304" pitchFamily="18" charset="0"/>
              </a:rPr>
              <a:t>2</a:t>
            </a:r>
            <a:r>
              <a:rPr lang="en-US" sz="1800" b="1" dirty="0">
                <a:solidFill>
                  <a:schemeClr val="tx1"/>
                </a:solidFill>
                <a:latin typeface="Times New Roman" panose="02020603050405020304" pitchFamily="18" charset="0"/>
                <a:cs typeface="Times New Roman" panose="02020603050405020304" pitchFamily="18" charset="0"/>
              </a:rPr>
              <a:t>:</a:t>
            </a:r>
            <a:r>
              <a:rPr lang="en-US" sz="1800" b="1" dirty="0">
                <a:solidFill>
                  <a:srgbClr val="660066"/>
                </a:solidFill>
                <a:latin typeface="Times New Roman" panose="02020603050405020304" pitchFamily="18" charset="0"/>
                <a:cs typeface="Times New Roman" panose="02020603050405020304" pitchFamily="18" charset="0"/>
              </a:rPr>
              <a:t>1</a:t>
            </a:r>
            <a:r>
              <a:rPr lang="en-US" sz="1800" dirty="0">
                <a:solidFill>
                  <a:schemeClr val="tx1"/>
                </a:solidFill>
                <a:latin typeface="Times New Roman" panose="02020603050405020304" pitchFamily="18" charset="0"/>
                <a:cs typeface="Times New Roman" panose="02020603050405020304" pitchFamily="18" charset="0"/>
              </a:rPr>
              <a:t> for Activity (activity, lab w/ homework, studio, and similar)</a:t>
            </a:r>
          </a:p>
          <a:p>
            <a:pPr marL="514350" lvl="1" indent="0">
              <a:buNone/>
            </a:pPr>
            <a:r>
              <a:rPr lang="en-US" sz="1800" b="1" dirty="0">
                <a:solidFill>
                  <a:srgbClr val="3366FF"/>
                </a:solidFill>
                <a:latin typeface="Times New Roman" panose="02020603050405020304" pitchFamily="18" charset="0"/>
                <a:cs typeface="Times New Roman" panose="02020603050405020304" pitchFamily="18" charset="0"/>
              </a:rPr>
              <a:t>3</a:t>
            </a:r>
            <a:r>
              <a:rPr lang="en-US" sz="1800" b="1" dirty="0">
                <a:solidFill>
                  <a:schemeClr val="tx1"/>
                </a:solidFill>
                <a:latin typeface="Times New Roman" panose="02020603050405020304" pitchFamily="18" charset="0"/>
                <a:cs typeface="Times New Roman" panose="02020603050405020304" pitchFamily="18" charset="0"/>
              </a:rPr>
              <a:t>:</a:t>
            </a:r>
            <a:r>
              <a:rPr lang="en-US" sz="1800" b="1" dirty="0">
                <a:solidFill>
                  <a:srgbClr val="660066"/>
                </a:solidFill>
                <a:latin typeface="Times New Roman" panose="02020603050405020304" pitchFamily="18" charset="0"/>
                <a:cs typeface="Times New Roman" panose="02020603050405020304" pitchFamily="18" charset="0"/>
              </a:rPr>
              <a:t>0</a:t>
            </a:r>
            <a:r>
              <a:rPr lang="en-US" sz="1800" dirty="0">
                <a:solidFill>
                  <a:schemeClr val="tx1"/>
                </a:solidFill>
                <a:latin typeface="Times New Roman" panose="02020603050405020304" pitchFamily="18" charset="0"/>
                <a:cs typeface="Times New Roman" panose="02020603050405020304" pitchFamily="18" charset="0"/>
              </a:rPr>
              <a:t> for Laboratory (traditional lab, natural science lab, clinical, and similar)</a:t>
            </a:r>
          </a:p>
          <a:p>
            <a:pPr marL="0" indent="0">
              <a:buNone/>
            </a:pPr>
            <a:r>
              <a:rPr lang="en-US" sz="1800" b="1" dirty="0">
                <a:solidFill>
                  <a:srgbClr val="9B2D1F"/>
                </a:solidFill>
                <a:latin typeface="Times New Roman" panose="02020603050405020304" pitchFamily="18" charset="0"/>
                <a:cs typeface="Times New Roman" panose="02020603050405020304" pitchFamily="18" charset="0"/>
              </a:rPr>
              <a:t>Hours-per-unit Divisor</a:t>
            </a:r>
            <a:r>
              <a:rPr lang="en-US" sz="1800" b="1"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 48-54 for semesters, or 33-36 for quarters</a:t>
            </a:r>
          </a:p>
          <a:p>
            <a:pPr lvl="1">
              <a:buChar char="•"/>
            </a:pP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340147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Noteworthy Changes:</a:t>
            </a:r>
            <a:br>
              <a:rPr lang="en-US" sz="2800" b="1" dirty="0">
                <a:solidFill>
                  <a:srgbClr val="0070C0"/>
                </a:solidFill>
                <a:latin typeface="Times New Roman" panose="02020603050405020304" pitchFamily="18" charset="0"/>
                <a:cs typeface="Times New Roman" panose="02020603050405020304" pitchFamily="18" charset="0"/>
              </a:rPr>
            </a:br>
            <a:r>
              <a:rPr lang="en-US" sz="2800" b="1" dirty="0">
                <a:solidFill>
                  <a:srgbClr val="0070C0"/>
                </a:solidFill>
                <a:latin typeface="Times New Roman" panose="02020603050405020304" pitchFamily="18" charset="0"/>
                <a:cs typeface="Times New Roman" panose="02020603050405020304" pitchFamily="18" charset="0"/>
              </a:rPr>
              <a:t>Program Goals</a:t>
            </a:r>
          </a:p>
        </p:txBody>
      </p:sp>
      <p:sp>
        <p:nvSpPr>
          <p:cNvPr id="4" name="Footer Placeholder 3"/>
          <p:cNvSpPr>
            <a:spLocks noGrp="1"/>
          </p:cNvSpPr>
          <p:nvPr>
            <p:ph type="ftr" sz="quarter" idx="11"/>
          </p:nvPr>
        </p:nvSpPr>
        <p:spPr/>
        <p:txBody>
          <a:bodyPr/>
          <a:lstStyle/>
          <a:p>
            <a:r>
              <a:rPr lang="en-US"/>
              <a:t>ASCCC Curriculum Institute 2017, July 12-15, Riverside Convention Center</a:t>
            </a:r>
          </a:p>
        </p:txBody>
      </p:sp>
      <p:sp>
        <p:nvSpPr>
          <p:cNvPr id="5" name="Slide Number Placeholder 4"/>
          <p:cNvSpPr>
            <a:spLocks noGrp="1"/>
          </p:cNvSpPr>
          <p:nvPr>
            <p:ph type="sldNum" sz="quarter" idx="12"/>
          </p:nvPr>
        </p:nvSpPr>
        <p:spPr/>
        <p:txBody>
          <a:bodyPr/>
          <a:lstStyle/>
          <a:p>
            <a:fld id="{34E50D43-4607-4F51-A573-6DE3A983EBB3}" type="slidenum">
              <a:rPr lang="en-US" smtClean="0"/>
              <a:t>11</a:t>
            </a:fld>
            <a:endParaRPr lang="en-US"/>
          </a:p>
        </p:txBody>
      </p:sp>
      <p:sp>
        <p:nvSpPr>
          <p:cNvPr id="6" name="Content Placeholder 2"/>
          <p:cNvSpPr>
            <a:spLocks noGrp="1"/>
          </p:cNvSpPr>
          <p:nvPr>
            <p:ph idx="1"/>
          </p:nvPr>
        </p:nvSpPr>
        <p:spPr>
          <a:xfrm>
            <a:off x="625295" y="1872344"/>
            <a:ext cx="10928076" cy="3938830"/>
          </a:xfrm>
        </p:spPr>
        <p:txBody>
          <a:bodyPr>
            <a:normAutofit lnSpcReduction="10000"/>
          </a:bodyPr>
          <a:lstStyle/>
          <a:p>
            <a:pPr marL="0" indent="0" algn="ctr">
              <a:buClr>
                <a:srgbClr val="0070C0"/>
              </a:buClr>
              <a:buNone/>
            </a:pPr>
            <a:r>
              <a:rPr lang="en-US" b="1" dirty="0">
                <a:latin typeface="Times New Roman" panose="02020603050405020304" pitchFamily="18" charset="0"/>
                <a:cs typeface="Times New Roman" panose="02020603050405020304" pitchFamily="18" charset="0"/>
              </a:rPr>
              <a:t>Goal classification for credit programs</a:t>
            </a:r>
            <a:endParaRPr lang="en-US" sz="2200" dirty="0">
              <a:latin typeface="Times New Roman" panose="02020603050405020304" pitchFamily="18" charset="0"/>
              <a:cs typeface="Times New Roman" panose="02020603050405020304" pitchFamily="18" charset="0"/>
            </a:endParaRPr>
          </a:p>
          <a:p>
            <a:pPr lvl="1">
              <a:buClr>
                <a:srgbClr val="0070C0"/>
              </a:buClr>
            </a:pPr>
            <a:r>
              <a:rPr lang="en-US" dirty="0">
                <a:latin typeface="Times New Roman" panose="02020603050405020304" pitchFamily="18" charset="0"/>
                <a:cs typeface="Times New Roman" panose="02020603050405020304" pitchFamily="18" charset="0"/>
              </a:rPr>
              <a:t>Transfer </a:t>
            </a:r>
          </a:p>
          <a:p>
            <a:pPr lvl="2">
              <a:buClr>
                <a:srgbClr val="0070C0"/>
              </a:buClr>
            </a:pPr>
            <a:r>
              <a:rPr lang="en-US" dirty="0">
                <a:latin typeface="Times New Roman" panose="02020603050405020304" pitchFamily="18" charset="0"/>
                <a:cs typeface="Times New Roman" panose="02020603050405020304" pitchFamily="18" charset="0"/>
              </a:rPr>
              <a:t>ADT</a:t>
            </a:r>
          </a:p>
          <a:p>
            <a:pPr lvl="2">
              <a:buClr>
                <a:srgbClr val="0070C0"/>
              </a:buClr>
            </a:pPr>
            <a:r>
              <a:rPr lang="en-US" dirty="0">
                <a:latin typeface="Times New Roman" panose="02020603050405020304" pitchFamily="18" charset="0"/>
                <a:cs typeface="Times New Roman" panose="02020603050405020304" pitchFamily="18" charset="0"/>
              </a:rPr>
              <a:t>IGETC/CSU GE Breadth Certificates of Achievement</a:t>
            </a:r>
          </a:p>
          <a:p>
            <a:pPr lvl="1">
              <a:buClr>
                <a:srgbClr val="0070C0"/>
              </a:buClr>
            </a:pPr>
            <a:r>
              <a:rPr lang="en-US" dirty="0">
                <a:latin typeface="Times New Roman" panose="02020603050405020304" pitchFamily="18" charset="0"/>
                <a:cs typeface="Times New Roman" panose="02020603050405020304" pitchFamily="18" charset="0"/>
              </a:rPr>
              <a:t>CTE</a:t>
            </a:r>
          </a:p>
          <a:p>
            <a:pPr lvl="2">
              <a:buClr>
                <a:srgbClr val="0070C0"/>
              </a:buClr>
            </a:pPr>
            <a:r>
              <a:rPr lang="en-US" dirty="0">
                <a:latin typeface="Times New Roman" panose="02020603050405020304" pitchFamily="18" charset="0"/>
                <a:cs typeface="Times New Roman" panose="02020603050405020304" pitchFamily="18" charset="0"/>
              </a:rPr>
              <a:t>Only CTE TOP Code</a:t>
            </a:r>
          </a:p>
          <a:p>
            <a:pPr lvl="2">
              <a:buClr>
                <a:srgbClr val="0070C0"/>
              </a:buClr>
            </a:pPr>
            <a:r>
              <a:rPr lang="en-US" dirty="0">
                <a:latin typeface="Times New Roman" panose="02020603050405020304" pitchFamily="18" charset="0"/>
                <a:cs typeface="Times New Roman" panose="02020603050405020304" pitchFamily="18" charset="0"/>
              </a:rPr>
              <a:t>May also include programs with transfer preparation as a goal if they have a CTE TOP Code</a:t>
            </a:r>
          </a:p>
          <a:p>
            <a:pPr lvl="1">
              <a:buClr>
                <a:srgbClr val="0070C0"/>
              </a:buClr>
            </a:pPr>
            <a:r>
              <a:rPr lang="en-US" dirty="0">
                <a:latin typeface="Times New Roman" panose="02020603050405020304" pitchFamily="18" charset="0"/>
                <a:cs typeface="Times New Roman" panose="02020603050405020304" pitchFamily="18" charset="0"/>
              </a:rPr>
              <a:t>Local</a:t>
            </a:r>
          </a:p>
          <a:p>
            <a:pPr lvl="2">
              <a:buClr>
                <a:srgbClr val="0070C0"/>
              </a:buClr>
            </a:pPr>
            <a:r>
              <a:rPr lang="en-US" dirty="0">
                <a:latin typeface="Times New Roman" panose="02020603050405020304" pitchFamily="18" charset="0"/>
                <a:cs typeface="Times New Roman" panose="02020603050405020304" pitchFamily="18" charset="0"/>
              </a:rPr>
              <a:t>Includes programs developed for transfer preparation that are not ADTs</a:t>
            </a:r>
          </a:p>
          <a:p>
            <a:pPr lvl="2">
              <a:buClr>
                <a:srgbClr val="0070C0"/>
              </a:buClr>
            </a:pPr>
            <a:r>
              <a:rPr lang="en-US" dirty="0">
                <a:latin typeface="Times New Roman" panose="02020603050405020304" pitchFamily="18" charset="0"/>
                <a:cs typeface="Times New Roman" panose="02020603050405020304" pitchFamily="18" charset="0"/>
              </a:rPr>
              <a:t>Includes programs develop to address community need or other local consideration</a:t>
            </a:r>
          </a:p>
          <a:p>
            <a:pPr lvl="2">
              <a:buClr>
                <a:srgbClr val="0070C0"/>
              </a:buClr>
            </a:pPr>
            <a:r>
              <a:rPr lang="en-US" dirty="0">
                <a:latin typeface="Times New Roman" panose="02020603050405020304" pitchFamily="18" charset="0"/>
                <a:cs typeface="Times New Roman" panose="02020603050405020304" pitchFamily="18" charset="0"/>
              </a:rPr>
              <a:t>May include either transfer or local GE</a:t>
            </a:r>
          </a:p>
          <a:p>
            <a:pPr marL="0" indent="0">
              <a:buClr>
                <a:srgbClr val="0070C0"/>
              </a:buClr>
              <a:buNone/>
            </a:pPr>
            <a:endParaRPr lang="en-US" dirty="0"/>
          </a:p>
        </p:txBody>
      </p:sp>
    </p:spTree>
    <p:extLst>
      <p:ext uri="{BB962C8B-B14F-4D97-AF65-F5344CB8AC3E}">
        <p14:creationId xmlns:p14="http://schemas.microsoft.com/office/powerpoint/2010/main" val="213046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Noteworthy Changes:</a:t>
            </a:r>
            <a:br>
              <a:rPr lang="en-US" sz="2800" b="1" dirty="0">
                <a:solidFill>
                  <a:srgbClr val="0070C0"/>
                </a:solidFill>
                <a:latin typeface="Times New Roman" panose="02020603050405020304" pitchFamily="18" charset="0"/>
                <a:cs typeface="Times New Roman" panose="02020603050405020304" pitchFamily="18" charset="0"/>
              </a:rPr>
            </a:br>
            <a:r>
              <a:rPr lang="en-US" sz="2800" b="1" dirty="0">
                <a:solidFill>
                  <a:srgbClr val="0070C0"/>
                </a:solidFill>
                <a:latin typeface="Times New Roman" panose="02020603050405020304" pitchFamily="18" charset="0"/>
                <a:cs typeface="Times New Roman" panose="02020603050405020304" pitchFamily="18" charset="0"/>
              </a:rPr>
              <a:t>Supporting Documentation for Programs</a:t>
            </a:r>
          </a:p>
        </p:txBody>
      </p:sp>
      <p:sp>
        <p:nvSpPr>
          <p:cNvPr id="3" name="Content Placeholder 2"/>
          <p:cNvSpPr>
            <a:spLocks noGrp="1"/>
          </p:cNvSpPr>
          <p:nvPr>
            <p:ph idx="1"/>
          </p:nvPr>
        </p:nvSpPr>
        <p:spPr>
          <a:xfrm>
            <a:off x="677334" y="1688038"/>
            <a:ext cx="10676466" cy="4451506"/>
          </a:xfrm>
        </p:spPr>
        <p:txBody>
          <a:bodyPr>
            <a:normAutofit fontScale="85000" lnSpcReduction="20000"/>
          </a:bodyPr>
          <a:lstStyle/>
          <a:p>
            <a:pPr marL="0" indent="0">
              <a:buClr>
                <a:srgbClr val="0070C0"/>
              </a:buClr>
              <a:buNone/>
            </a:pPr>
            <a:r>
              <a:rPr lang="en-US" b="1" dirty="0">
                <a:latin typeface="Times New Roman" panose="02020603050405020304" pitchFamily="18" charset="0"/>
                <a:cs typeface="Times New Roman" panose="02020603050405020304" pitchFamily="18" charset="0"/>
              </a:rPr>
              <a:t>Documentation/justification for Transfer Prep degree submissions (not ADTs): </a:t>
            </a:r>
            <a:endParaRPr lang="en-US" sz="2200" dirty="0">
              <a:latin typeface="Times New Roman" panose="02020603050405020304" pitchFamily="18" charset="0"/>
              <a:cs typeface="Times New Roman" panose="02020603050405020304" pitchFamily="18" charset="0"/>
            </a:endParaRPr>
          </a:p>
          <a:p>
            <a:pPr>
              <a:buClr>
                <a:srgbClr val="0070C0"/>
              </a:buClr>
            </a:pPr>
            <a:r>
              <a:rPr lang="en-US" dirty="0">
                <a:latin typeface="Times New Roman" panose="02020603050405020304" pitchFamily="18" charset="0"/>
                <a:cs typeface="Times New Roman" panose="02020603050405020304" pitchFamily="18" charset="0"/>
              </a:rPr>
              <a:t>No longer </a:t>
            </a:r>
            <a:r>
              <a:rPr lang="en-US" u="sng" dirty="0">
                <a:latin typeface="Times New Roman" panose="02020603050405020304" pitchFamily="18" charset="0"/>
                <a:cs typeface="Times New Roman" panose="02020603050405020304" pitchFamily="18" charset="0"/>
              </a:rPr>
              <a:t>requires</a:t>
            </a:r>
            <a:r>
              <a:rPr lang="en-US" dirty="0">
                <a:latin typeface="Times New Roman" panose="02020603050405020304" pitchFamily="18" charset="0"/>
                <a:cs typeface="Times New Roman" panose="02020603050405020304" pitchFamily="18" charset="0"/>
              </a:rPr>
              <a:t> 51% major articulation with one UC/CSU. May now include other types of documentation, such as:</a:t>
            </a:r>
          </a:p>
          <a:p>
            <a:pPr lvl="1">
              <a:buClr>
                <a:srgbClr val="0070C0"/>
              </a:buClr>
            </a:pPr>
            <a:r>
              <a:rPr lang="en-US" dirty="0">
                <a:latin typeface="Times New Roman" panose="02020603050405020304" pitchFamily="18" charset="0"/>
                <a:cs typeface="Times New Roman" panose="02020603050405020304" pitchFamily="18" charset="0"/>
              </a:rPr>
              <a:t>Programmatic articulation agreements</a:t>
            </a:r>
          </a:p>
          <a:p>
            <a:pPr lvl="1">
              <a:buClr>
                <a:srgbClr val="0070C0"/>
              </a:buClr>
            </a:pPr>
            <a:r>
              <a:rPr lang="en-US" dirty="0">
                <a:latin typeface="Times New Roman" panose="02020603050405020304" pitchFamily="18" charset="0"/>
                <a:cs typeface="Times New Roman" panose="02020603050405020304" pitchFamily="18" charset="0"/>
              </a:rPr>
              <a:t>ASSIST documentation – major articulation for majority of required courses</a:t>
            </a:r>
          </a:p>
          <a:p>
            <a:pPr lvl="1">
              <a:buClr>
                <a:srgbClr val="0070C0"/>
              </a:buClr>
            </a:pPr>
            <a:r>
              <a:rPr lang="en-US" dirty="0">
                <a:latin typeface="Times New Roman" panose="02020603050405020304" pitchFamily="18" charset="0"/>
                <a:cs typeface="Times New Roman" panose="02020603050405020304" pitchFamily="18" charset="0"/>
              </a:rPr>
              <a:t>Table of program requirements from catalog of targeted transfer institution with crosswalk to CCC program requirements</a:t>
            </a:r>
          </a:p>
          <a:p>
            <a:pPr lvl="1">
              <a:buClr>
                <a:srgbClr val="0070C0"/>
              </a:buClr>
            </a:pPr>
            <a:r>
              <a:rPr lang="en-US" dirty="0">
                <a:latin typeface="Times New Roman" panose="02020603050405020304" pitchFamily="18" charset="0"/>
                <a:cs typeface="Times New Roman" panose="02020603050405020304" pitchFamily="18" charset="0"/>
              </a:rPr>
              <a:t>Lower division major prep endorsed by professional bodies/program accreditors</a:t>
            </a:r>
          </a:p>
          <a:p>
            <a:pPr lvl="1">
              <a:buClr>
                <a:srgbClr val="0070C0"/>
              </a:buClr>
            </a:pPr>
            <a:r>
              <a:rPr lang="en-US" dirty="0">
                <a:latin typeface="Times New Roman" panose="02020603050405020304" pitchFamily="18" charset="0"/>
                <a:cs typeface="Times New Roman" panose="02020603050405020304" pitchFamily="18" charset="0"/>
              </a:rPr>
              <a:t>Formal letters from targeted institution verifying program alignment</a:t>
            </a:r>
          </a:p>
          <a:p>
            <a:pPr marL="0" indent="0">
              <a:buClr>
                <a:srgbClr val="0070C0"/>
              </a:buClr>
              <a:buNone/>
            </a:pPr>
            <a:r>
              <a:rPr lang="en-US" b="1" dirty="0">
                <a:latin typeface="Times New Roman" panose="02020603050405020304" pitchFamily="18" charset="0"/>
                <a:cs typeface="Times New Roman" panose="02020603050405020304" pitchFamily="18" charset="0"/>
              </a:rPr>
              <a:t>Documentation/justification for Local community need (not transfer prep) degrees or certificates:</a:t>
            </a:r>
            <a:endParaRPr lang="en-US" sz="2200" b="1" dirty="0">
              <a:latin typeface="Times New Roman" panose="02020603050405020304" pitchFamily="18" charset="0"/>
              <a:cs typeface="Times New Roman" panose="02020603050405020304" pitchFamily="18" charset="0"/>
            </a:endParaRPr>
          </a:p>
          <a:p>
            <a:pPr lvl="1">
              <a:buClr>
                <a:srgbClr val="0070C0"/>
              </a:buClr>
            </a:pPr>
            <a:r>
              <a:rPr lang="en-US" dirty="0">
                <a:latin typeface="Times New Roman" panose="02020603050405020304" pitchFamily="18" charset="0"/>
                <a:cs typeface="Times New Roman" panose="02020603050405020304" pitchFamily="18" charset="0"/>
              </a:rPr>
              <a:t>Letters of support</a:t>
            </a:r>
          </a:p>
          <a:p>
            <a:pPr lvl="1">
              <a:buClr>
                <a:srgbClr val="0070C0"/>
              </a:buClr>
            </a:pPr>
            <a:r>
              <a:rPr lang="en-US" dirty="0">
                <a:latin typeface="Times New Roman" panose="02020603050405020304" pitchFamily="18" charset="0"/>
                <a:cs typeface="Times New Roman" panose="02020603050405020304" pitchFamily="18" charset="0"/>
              </a:rPr>
              <a:t>Surveys</a:t>
            </a:r>
          </a:p>
          <a:p>
            <a:pPr lvl="1">
              <a:buClr>
                <a:srgbClr val="0070C0"/>
              </a:buClr>
            </a:pPr>
            <a:r>
              <a:rPr lang="en-US" dirty="0">
                <a:latin typeface="Times New Roman" panose="02020603050405020304" pitchFamily="18" charset="0"/>
                <a:cs typeface="Times New Roman" panose="02020603050405020304" pitchFamily="18" charset="0"/>
              </a:rPr>
              <a:t>Other evidence that program supports community needs</a:t>
            </a:r>
          </a:p>
        </p:txBody>
      </p:sp>
      <p:sp>
        <p:nvSpPr>
          <p:cNvPr id="4" name="Footer Placeholder 3"/>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p:cNvSpPr>
            <a:spLocks noGrp="1"/>
          </p:cNvSpPr>
          <p:nvPr>
            <p:ph type="sldNum" sz="quarter" idx="12"/>
          </p:nvPr>
        </p:nvSpPr>
        <p:spPr/>
        <p:txBody>
          <a:bodyPr/>
          <a:lstStyle/>
          <a:p>
            <a:fld id="{34E50D43-4607-4F51-A573-6DE3A983EBB3}" type="slidenum">
              <a:rPr lang="en-US" smtClean="0"/>
              <a:t>12</a:t>
            </a:fld>
            <a:endParaRPr lang="en-US"/>
          </a:p>
        </p:txBody>
      </p:sp>
    </p:spTree>
    <p:extLst>
      <p:ext uri="{BB962C8B-B14F-4D97-AF65-F5344CB8AC3E}">
        <p14:creationId xmlns:p14="http://schemas.microsoft.com/office/powerpoint/2010/main" val="421996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Noteworthy Changes:</a:t>
            </a:r>
            <a:br>
              <a:rPr lang="en-US" sz="3600" b="1" dirty="0">
                <a:solidFill>
                  <a:srgbClr val="0070C0"/>
                </a:solidFill>
                <a:latin typeface="Times New Roman" panose="02020603050405020304" pitchFamily="18" charset="0"/>
                <a:cs typeface="Times New Roman" panose="02020603050405020304" pitchFamily="18" charset="0"/>
              </a:rPr>
            </a:br>
            <a:r>
              <a:rPr lang="en-US" sz="3600" b="1" dirty="0">
                <a:solidFill>
                  <a:srgbClr val="0070C0"/>
                </a:solidFill>
                <a:latin typeface="Times New Roman" panose="02020603050405020304" pitchFamily="18" charset="0"/>
                <a:cs typeface="Times New Roman" panose="02020603050405020304" pitchFamily="18" charset="0"/>
              </a:rPr>
              <a:t>Additional Guidance</a:t>
            </a:r>
          </a:p>
        </p:txBody>
      </p:sp>
      <p:sp>
        <p:nvSpPr>
          <p:cNvPr id="3" name="Content Placeholder 2"/>
          <p:cNvSpPr>
            <a:spLocks noGrp="1"/>
          </p:cNvSpPr>
          <p:nvPr>
            <p:ph idx="1"/>
          </p:nvPr>
        </p:nvSpPr>
        <p:spPr>
          <a:xfrm>
            <a:off x="667657" y="1690688"/>
            <a:ext cx="10798628" cy="3998911"/>
          </a:xfrm>
        </p:spPr>
        <p:txBody>
          <a:bodyPr>
            <a:normAutofit fontScale="92500" lnSpcReduction="10000"/>
          </a:bodyPr>
          <a:lstStyle/>
          <a:p>
            <a:pPr>
              <a:buClr>
                <a:srgbClr val="0070C0"/>
              </a:buClr>
            </a:pPr>
            <a:r>
              <a:rPr lang="en-US" b="1" dirty="0">
                <a:latin typeface="Times New Roman" panose="02020603050405020304" pitchFamily="18" charset="0"/>
                <a:cs typeface="Times New Roman" panose="02020603050405020304" pitchFamily="18" charset="0"/>
              </a:rPr>
              <a:t>Collaborative programs</a:t>
            </a:r>
            <a:endParaRPr lang="en-US" sz="2200" b="1" dirty="0">
              <a:latin typeface="Times New Roman" panose="02020603050405020304" pitchFamily="18" charset="0"/>
              <a:cs typeface="Times New Roman" panose="02020603050405020304" pitchFamily="18" charset="0"/>
            </a:endParaRPr>
          </a:p>
          <a:p>
            <a:pPr lvl="1">
              <a:buClr>
                <a:srgbClr val="0070C0"/>
              </a:buClr>
            </a:pPr>
            <a:r>
              <a:rPr lang="en-US" dirty="0">
                <a:latin typeface="Times New Roman" panose="02020603050405020304" pitchFamily="18" charset="0"/>
                <a:cs typeface="Times New Roman" panose="02020603050405020304" pitchFamily="18" charset="0"/>
              </a:rPr>
              <a:t>Where college(s) rely on other college(s) to offer all courses required for degree</a:t>
            </a:r>
          </a:p>
          <a:p>
            <a:pPr lvl="1">
              <a:buClr>
                <a:srgbClr val="0070C0"/>
              </a:buClr>
            </a:pPr>
            <a:r>
              <a:rPr lang="en-US" dirty="0">
                <a:latin typeface="Times New Roman" panose="02020603050405020304" pitchFamily="18" charset="0"/>
                <a:cs typeface="Times New Roman" panose="02020603050405020304" pitchFamily="18" charset="0"/>
              </a:rPr>
              <a:t>Some more background info added </a:t>
            </a:r>
          </a:p>
          <a:p>
            <a:pPr lvl="2">
              <a:buClr>
                <a:srgbClr val="0070C0"/>
              </a:buClr>
            </a:pPr>
            <a:r>
              <a:rPr lang="en-US" dirty="0">
                <a:latin typeface="Times New Roman" panose="02020603050405020304" pitchFamily="18" charset="0"/>
                <a:cs typeface="Times New Roman" panose="02020603050405020304" pitchFamily="18" charset="0"/>
              </a:rPr>
              <a:t>Ideal option for ADT or CTE</a:t>
            </a:r>
          </a:p>
          <a:p>
            <a:pPr lvl="2">
              <a:buClr>
                <a:srgbClr val="0070C0"/>
              </a:buClr>
            </a:pPr>
            <a:r>
              <a:rPr lang="en-US" dirty="0">
                <a:latin typeface="Times New Roman" panose="02020603050405020304" pitchFamily="18" charset="0"/>
                <a:cs typeface="Times New Roman" panose="02020603050405020304" pitchFamily="18" charset="0"/>
              </a:rPr>
              <a:t>Written agreement</a:t>
            </a:r>
          </a:p>
          <a:p>
            <a:pPr lvl="1">
              <a:buClr>
                <a:srgbClr val="0070C0"/>
              </a:buClr>
            </a:pPr>
            <a:r>
              <a:rPr lang="en-US" dirty="0">
                <a:latin typeface="Times New Roman" panose="02020603050405020304" pitchFamily="18" charset="0"/>
                <a:cs typeface="Times New Roman" panose="02020603050405020304" pitchFamily="18" charset="0"/>
              </a:rPr>
              <a:t>Promise of submission guidelines in Submission and Approval Guidelines document </a:t>
            </a:r>
          </a:p>
          <a:p>
            <a:pPr>
              <a:buClr>
                <a:srgbClr val="0070C0"/>
              </a:buClr>
            </a:pPr>
            <a:endParaRPr lang="en-US" b="1" dirty="0">
              <a:latin typeface="Times New Roman" panose="02020603050405020304" pitchFamily="18" charset="0"/>
              <a:cs typeface="Times New Roman" panose="02020603050405020304" pitchFamily="18" charset="0"/>
            </a:endParaRPr>
          </a:p>
          <a:p>
            <a:pPr>
              <a:buClr>
                <a:srgbClr val="0070C0"/>
              </a:buClr>
            </a:pPr>
            <a:r>
              <a:rPr lang="en-US" b="1" dirty="0">
                <a:latin typeface="Times New Roman" panose="02020603050405020304" pitchFamily="18" charset="0"/>
                <a:cs typeface="Times New Roman" panose="02020603050405020304" pitchFamily="18" charset="0"/>
              </a:rPr>
              <a:t>Grade of “P” OK for ADTs</a:t>
            </a:r>
          </a:p>
          <a:p>
            <a:pPr>
              <a:buClr>
                <a:srgbClr val="0070C0"/>
              </a:buClr>
            </a:pPr>
            <a:endParaRPr lang="en-US" sz="2200" b="1" dirty="0">
              <a:latin typeface="Times New Roman" panose="02020603050405020304" pitchFamily="18" charset="0"/>
              <a:cs typeface="Times New Roman" panose="02020603050405020304" pitchFamily="18" charset="0"/>
            </a:endParaRPr>
          </a:p>
          <a:p>
            <a:pPr>
              <a:buClr>
                <a:srgbClr val="0070C0"/>
              </a:buClr>
            </a:pPr>
            <a:r>
              <a:rPr lang="en-US" b="1" dirty="0">
                <a:latin typeface="Times New Roman" panose="02020603050405020304" pitchFamily="18" charset="0"/>
                <a:cs typeface="Times New Roman" panose="02020603050405020304" pitchFamily="18" charset="0"/>
              </a:rPr>
              <a:t>Guidelines for double counting major and GE units in ADT submissions</a:t>
            </a:r>
            <a:endParaRPr lang="en-US" sz="2200" b="1" dirty="0">
              <a:latin typeface="Times New Roman" panose="02020603050405020304" pitchFamily="18" charset="0"/>
              <a:cs typeface="Times New Roman" panose="02020603050405020304" pitchFamily="18" charset="0"/>
            </a:endParaRPr>
          </a:p>
          <a:p>
            <a:pPr marL="457200" lvl="1" indent="0">
              <a:buClr>
                <a:srgbClr val="0070C0"/>
              </a:buClr>
              <a:buNone/>
            </a:pPr>
            <a:endParaRPr lang="en-US" dirty="0">
              <a:latin typeface="Times New Roman" panose="02020603050405020304" pitchFamily="18" charset="0"/>
              <a:cs typeface="Times New Roman" panose="02020603050405020304" pitchFamily="18" charset="0"/>
            </a:endParaRPr>
          </a:p>
          <a:p>
            <a:pPr marL="0" indent="0">
              <a:buClr>
                <a:srgbClr val="0070C0"/>
              </a:buClr>
              <a:buNone/>
            </a:pPr>
            <a:endParaRPr lang="en-US" dirty="0"/>
          </a:p>
        </p:txBody>
      </p:sp>
      <p:sp>
        <p:nvSpPr>
          <p:cNvPr id="4" name="Footer Placeholder 3"/>
          <p:cNvSpPr>
            <a:spLocks noGrp="1"/>
          </p:cNvSpPr>
          <p:nvPr>
            <p:ph type="ftr" sz="quarter" idx="11"/>
          </p:nvPr>
        </p:nvSpPr>
        <p:spPr/>
        <p:txBody>
          <a:bodyPr/>
          <a:lstStyle/>
          <a:p>
            <a:r>
              <a:rPr lang="en-US" dirty="0"/>
              <a:t>ASCCC Curriculum Institute 2017, July 12-15, Riverside Convention Center</a:t>
            </a:r>
          </a:p>
        </p:txBody>
      </p:sp>
      <p:sp>
        <p:nvSpPr>
          <p:cNvPr id="5" name="Slide Number Placeholder 4"/>
          <p:cNvSpPr>
            <a:spLocks noGrp="1"/>
          </p:cNvSpPr>
          <p:nvPr>
            <p:ph type="sldNum" sz="quarter" idx="12"/>
          </p:nvPr>
        </p:nvSpPr>
        <p:spPr/>
        <p:txBody>
          <a:bodyPr/>
          <a:lstStyle/>
          <a:p>
            <a:fld id="{34E50D43-4607-4F51-A573-6DE3A983EBB3}" type="slidenum">
              <a:rPr lang="en-US" smtClean="0"/>
              <a:t>13</a:t>
            </a:fld>
            <a:endParaRPr lang="en-US"/>
          </a:p>
        </p:txBody>
      </p:sp>
    </p:spTree>
    <p:extLst>
      <p:ext uri="{BB962C8B-B14F-4D97-AF65-F5344CB8AC3E}">
        <p14:creationId xmlns:p14="http://schemas.microsoft.com/office/powerpoint/2010/main" val="324487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108D-B2E7-F546-A8A1-FD37BF9122A6}"/>
              </a:ext>
            </a:extLst>
          </p:cNvPr>
          <p:cNvSpPr>
            <a:spLocks noGrp="1"/>
          </p:cNvSpPr>
          <p:nvPr>
            <p:ph type="ctrTitle"/>
          </p:nvPr>
        </p:nvSpPr>
        <p:spPr>
          <a:xfrm>
            <a:off x="1524000" y="1122363"/>
            <a:ext cx="8986345" cy="1179403"/>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Plan</a:t>
            </a:r>
          </a:p>
        </p:txBody>
      </p:sp>
      <p:sp>
        <p:nvSpPr>
          <p:cNvPr id="3" name="Subtitle 2">
            <a:extLst>
              <a:ext uri="{FF2B5EF4-FFF2-40B4-BE49-F238E27FC236}">
                <a16:creationId xmlns:a16="http://schemas.microsoft.com/office/drawing/2014/main" id="{CDE41DDE-B039-DB4C-849E-EDA8F5B6124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4B807232-40A4-0F43-B18A-B8A213792523}"/>
              </a:ext>
            </a:extLst>
          </p:cNvPr>
          <p:cNvPicPr>
            <a:picLocks noChangeAspect="1"/>
          </p:cNvPicPr>
          <p:nvPr/>
        </p:nvPicPr>
        <p:blipFill>
          <a:blip r:embed="rId2"/>
          <a:stretch>
            <a:fillRect/>
          </a:stretch>
        </p:blipFill>
        <p:spPr>
          <a:xfrm>
            <a:off x="3748798" y="2301766"/>
            <a:ext cx="4536747" cy="4005690"/>
          </a:xfrm>
          <a:prstGeom prst="rect">
            <a:avLst/>
          </a:prstGeom>
        </p:spPr>
      </p:pic>
      <p:sp>
        <p:nvSpPr>
          <p:cNvPr id="5" name="Footer Placeholder 4">
            <a:extLst>
              <a:ext uri="{FF2B5EF4-FFF2-40B4-BE49-F238E27FC236}">
                <a16:creationId xmlns:a16="http://schemas.microsoft.com/office/drawing/2014/main" id="{823FA866-1D53-F24C-BF5A-3A63DD7408AD}"/>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5F2F3A04-5C63-B847-8F46-CA7AA7DBB588}"/>
              </a:ext>
            </a:extLst>
          </p:cNvPr>
          <p:cNvSpPr>
            <a:spLocks noGrp="1"/>
          </p:cNvSpPr>
          <p:nvPr>
            <p:ph type="sldNum" sz="quarter" idx="12"/>
          </p:nvPr>
        </p:nvSpPr>
        <p:spPr/>
        <p:txBody>
          <a:bodyPr/>
          <a:lstStyle/>
          <a:p>
            <a:fld id="{C643D756-718A-164E-9CE8-738637616EB4}" type="slidenum">
              <a:rPr lang="en-US" smtClean="0"/>
              <a:t>14</a:t>
            </a:fld>
            <a:endParaRPr lang="en-US" dirty="0"/>
          </a:p>
        </p:txBody>
      </p:sp>
    </p:spTree>
    <p:extLst>
      <p:ext uri="{BB962C8B-B14F-4D97-AF65-F5344CB8AC3E}">
        <p14:creationId xmlns:p14="http://schemas.microsoft.com/office/powerpoint/2010/main" val="19223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Timeline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1141477" y="1872847"/>
            <a:ext cx="9844088" cy="4832092"/>
          </a:xfrm>
          <a:prstGeom prst="rect">
            <a:avLst/>
          </a:prstGeom>
          <a:noFill/>
        </p:spPr>
        <p:txBody>
          <a:bodyPr wrap="square" rtlCol="0">
            <a:spAutoFit/>
          </a:bodyPr>
          <a:lstStyle/>
          <a:p>
            <a:pPr algn="ctr">
              <a:buClr>
                <a:srgbClr val="0070C0"/>
              </a:buClr>
            </a:pPr>
            <a:r>
              <a:rPr lang="en-US" sz="2800" dirty="0">
                <a:solidFill>
                  <a:srgbClr val="000000"/>
                </a:solidFill>
                <a:latin typeface="Times New Roman" panose="02020603050405020304" pitchFamily="18" charset="0"/>
                <a:cs typeface="Times New Roman" panose="02020603050405020304" pitchFamily="18" charset="0"/>
              </a:rPr>
              <a:t>Very Aggressive</a:t>
            </a:r>
          </a:p>
          <a:p>
            <a:pPr>
              <a:buClr>
                <a:srgbClr val="0070C0"/>
              </a:buClr>
            </a:pPr>
            <a:r>
              <a:rPr lang="en-US" sz="2800" dirty="0">
                <a:solidFill>
                  <a:srgbClr val="000000"/>
                </a:solidFill>
                <a:latin typeface="Times New Roman" panose="02020603050405020304" pitchFamily="18" charset="0"/>
                <a:cs typeface="Times New Roman" panose="02020603050405020304" pitchFamily="18" charset="0"/>
              </a:rPr>
              <a:t>PCAH:</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July 12, 2019 – 2019 Curriculum Institute: Sneak Peek for feedback</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August 15, 2019 – Consultation Council</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September 16, 2019 – Board of Governors</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a:p>
            <a:pPr>
              <a:buClr>
                <a:srgbClr val="0070C0"/>
              </a:buClr>
            </a:pPr>
            <a:r>
              <a:rPr lang="en-US" sz="2800" dirty="0">
                <a:solidFill>
                  <a:srgbClr val="000000"/>
                </a:solidFill>
                <a:latin typeface="Times New Roman" panose="02020603050405020304" pitchFamily="18" charset="0"/>
                <a:cs typeface="Times New Roman" panose="02020603050405020304" pitchFamily="18" charset="0"/>
              </a:rPr>
              <a:t>Technical Manual:</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August 2019 – begin</a:t>
            </a:r>
          </a:p>
          <a:p>
            <a:pPr marL="457200" indent="-457200">
              <a:buClr>
                <a:srgbClr val="0070C0"/>
              </a:buClr>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December 2019 – completion</a:t>
            </a:r>
          </a:p>
          <a:p>
            <a:pPr marL="457200" indent="-457200">
              <a:buClr>
                <a:srgbClr val="0070C0"/>
              </a:buClr>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97037B7-E622-0F45-AD9F-FFA710604306}"/>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180E35F8-2984-5E4E-84E9-28379C34F73C}"/>
              </a:ext>
            </a:extLst>
          </p:cNvPr>
          <p:cNvSpPr>
            <a:spLocks noGrp="1"/>
          </p:cNvSpPr>
          <p:nvPr>
            <p:ph type="sldNum" sz="quarter" idx="12"/>
          </p:nvPr>
        </p:nvSpPr>
        <p:spPr/>
        <p:txBody>
          <a:bodyPr/>
          <a:lstStyle/>
          <a:p>
            <a:fld id="{C643D756-718A-164E-9CE8-738637616EB4}" type="slidenum">
              <a:rPr lang="en-US" smtClean="0"/>
              <a:t>15</a:t>
            </a:fld>
            <a:endParaRPr lang="en-US" dirty="0"/>
          </a:p>
        </p:txBody>
      </p:sp>
    </p:spTree>
    <p:extLst>
      <p:ext uri="{BB962C8B-B14F-4D97-AF65-F5344CB8AC3E}">
        <p14:creationId xmlns:p14="http://schemas.microsoft.com/office/powerpoint/2010/main" val="260311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505461"/>
            <a:ext cx="8968895" cy="544243"/>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Workgroup</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659567" y="1379622"/>
            <a:ext cx="11470105" cy="5324535"/>
          </a:xfrm>
          <a:prstGeom prst="rect">
            <a:avLst/>
          </a:prstGeom>
          <a:noFill/>
        </p:spPr>
        <p:txBody>
          <a:bodyPr wrap="square" numCol="2" rtlCol="0">
            <a:spAutoFit/>
          </a:bodyPr>
          <a:lstStyle/>
          <a:p>
            <a:pPr>
              <a:buClr>
                <a:srgbClr val="0070C0"/>
              </a:buClr>
            </a:pPr>
            <a:r>
              <a:rPr lang="en-US" sz="2000" b="1" dirty="0">
                <a:solidFill>
                  <a:srgbClr val="FF0000"/>
                </a:solidFill>
                <a:latin typeface="Times New Roman" panose="02020603050405020304" pitchFamily="18" charset="0"/>
                <a:cs typeface="Times New Roman" panose="02020603050405020304" pitchFamily="18" charset="0"/>
              </a:rPr>
              <a:t>PCAH:</a:t>
            </a:r>
          </a:p>
          <a:p>
            <a:r>
              <a:rPr lang="en-US" sz="2000" b="1" dirty="0">
                <a:latin typeface="Times New Roman" panose="02020603050405020304" pitchFamily="18" charset="0"/>
                <a:cs typeface="Times New Roman" panose="02020603050405020304" pitchFamily="18" charset="0"/>
              </a:rPr>
              <a:t>Faculty</a:t>
            </a:r>
            <a:r>
              <a:rPr lang="en-US" sz="2000" dirty="0">
                <a:latin typeface="Times New Roman" panose="02020603050405020304" pitchFamily="18" charset="0"/>
                <a:cs typeface="Times New Roman" panose="02020603050405020304" pitchFamily="18" charset="0"/>
              </a:rPr>
              <a:t>: </a:t>
            </a:r>
          </a:p>
          <a:p>
            <a:r>
              <a:rPr lang="en-US" sz="2000" dirty="0" err="1">
                <a:latin typeface="Times New Roman" panose="02020603050405020304" pitchFamily="18" charset="0"/>
                <a:cs typeface="Times New Roman" panose="02020603050405020304" pitchFamily="18" charset="0"/>
              </a:rPr>
              <a:t>Ginni</a:t>
            </a:r>
            <a:r>
              <a:rPr lang="en-US" sz="2000" dirty="0">
                <a:latin typeface="Times New Roman" panose="02020603050405020304" pitchFamily="18" charset="0"/>
                <a:cs typeface="Times New Roman" panose="02020603050405020304" pitchFamily="18" charset="0"/>
              </a:rPr>
              <a:t> May (5C Co-chair/faculty lead)</a:t>
            </a:r>
          </a:p>
          <a:p>
            <a:r>
              <a:rPr lang="en-US" sz="2000" dirty="0">
                <a:latin typeface="Times New Roman" panose="02020603050405020304" pitchFamily="18" charset="0"/>
                <a:cs typeface="Times New Roman" panose="02020603050405020304" pitchFamily="18" charset="0"/>
              </a:rPr>
              <a:t>Cheryl </a:t>
            </a:r>
            <a:r>
              <a:rPr lang="en-US" sz="2000" dirty="0" err="1">
                <a:latin typeface="Times New Roman" panose="02020603050405020304" pitchFamily="18" charset="0"/>
                <a:cs typeface="Times New Roman" panose="02020603050405020304" pitchFamily="18" charset="0"/>
              </a:rPr>
              <a:t>Aschenbach</a:t>
            </a:r>
            <a:r>
              <a:rPr lang="en-US" sz="2000" dirty="0">
                <a:latin typeface="Times New Roman" panose="02020603050405020304" pitchFamily="18" charset="0"/>
                <a:cs typeface="Times New Roman" panose="02020603050405020304" pitchFamily="18" charset="0"/>
              </a:rPr>
              <a:t> (5C/curriculum/small college/CTE)</a:t>
            </a:r>
          </a:p>
          <a:p>
            <a:r>
              <a:rPr lang="en-US" sz="2000" dirty="0">
                <a:latin typeface="Times New Roman" panose="02020603050405020304" pitchFamily="18" charset="0"/>
                <a:cs typeface="Times New Roman" panose="02020603050405020304" pitchFamily="18" charset="0"/>
              </a:rPr>
              <a:t>Donna </a:t>
            </a:r>
            <a:r>
              <a:rPr lang="en-US" sz="2000" dirty="0" err="1">
                <a:latin typeface="Times New Roman" panose="02020603050405020304" pitchFamily="18" charset="0"/>
                <a:cs typeface="Times New Roman" panose="02020603050405020304" pitchFamily="18" charset="0"/>
              </a:rPr>
              <a:t>Necke</a:t>
            </a:r>
            <a:r>
              <a:rPr lang="en-US" sz="2000" dirty="0">
                <a:latin typeface="Times New Roman" panose="02020603050405020304" pitchFamily="18" charset="0"/>
                <a:cs typeface="Times New Roman" panose="02020603050405020304" pitchFamily="18" charset="0"/>
              </a:rPr>
              <a:t> (ASCCC Curriculum Committee/noncredit)</a:t>
            </a:r>
          </a:p>
          <a:p>
            <a:r>
              <a:rPr lang="en-US" sz="2000" dirty="0">
                <a:latin typeface="Times New Roman" panose="02020603050405020304" pitchFamily="18" charset="0"/>
                <a:cs typeface="Times New Roman" panose="02020603050405020304" pitchFamily="18" charset="0"/>
              </a:rPr>
              <a:t>Aimee Tran (ASCCC Curriculum Committee/articulation officer)</a:t>
            </a:r>
          </a:p>
          <a:p>
            <a:r>
              <a:rPr lang="en-US" sz="2000" dirty="0">
                <a:latin typeface="Times New Roman" panose="02020603050405020304" pitchFamily="18" charset="0"/>
                <a:cs typeface="Times New Roman" panose="02020603050405020304" pitchFamily="18" charset="0"/>
              </a:rPr>
              <a:t>Darlene Diaz (Newer Curriculum Chair)</a:t>
            </a:r>
          </a:p>
          <a:p>
            <a:r>
              <a:rPr lang="en-US" sz="2000" dirty="0">
                <a:latin typeface="Times New Roman" panose="02020603050405020304" pitchFamily="18" charset="0"/>
                <a:cs typeface="Times New Roman" panose="02020603050405020304" pitchFamily="18" charset="0"/>
              </a:rPr>
              <a:t>Eric Wada (ASCCC Curriculum Committee/Curriculum Chair)</a:t>
            </a:r>
          </a:p>
          <a:p>
            <a:r>
              <a:rPr lang="en-US" sz="2000" dirty="0">
                <a:latin typeface="Times New Roman" panose="02020603050405020304" pitchFamily="18" charset="0"/>
                <a:cs typeface="Times New Roman" panose="02020603050405020304" pitchFamily="18" charset="0"/>
              </a:rPr>
              <a:t>Amanda </a:t>
            </a:r>
            <a:r>
              <a:rPr lang="en-US" sz="2000" dirty="0" err="1">
                <a:latin typeface="Times New Roman" panose="02020603050405020304" pitchFamily="18" charset="0"/>
                <a:cs typeface="Times New Roman" panose="02020603050405020304" pitchFamily="18" charset="0"/>
              </a:rPr>
              <a:t>Paskey</a:t>
            </a:r>
            <a:r>
              <a:rPr lang="en-US" sz="2000" dirty="0">
                <a:latin typeface="Times New Roman" panose="02020603050405020304" pitchFamily="18" charset="0"/>
                <a:cs typeface="Times New Roman" panose="02020603050405020304" pitchFamily="18" charset="0"/>
              </a:rPr>
              <a:t> (C-ID)</a:t>
            </a:r>
          </a:p>
          <a:p>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CIO</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Virginia </a:t>
            </a:r>
            <a:r>
              <a:rPr lang="en-US" sz="2000" dirty="0" err="1">
                <a:latin typeface="Times New Roman" panose="02020603050405020304" pitchFamily="18" charset="0"/>
                <a:cs typeface="Times New Roman" panose="02020603050405020304" pitchFamily="18" charset="0"/>
              </a:rPr>
              <a:t>Guleff</a:t>
            </a:r>
            <a:r>
              <a:rPr lang="en-US" sz="2000" dirty="0">
                <a:latin typeface="Times New Roman" panose="02020603050405020304" pitchFamily="18" charset="0"/>
                <a:cs typeface="Times New Roman" panose="02020603050405020304" pitchFamily="18" charset="0"/>
              </a:rPr>
              <a:t> (5C Co-chair /CIO lead)</a:t>
            </a:r>
          </a:p>
          <a:p>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CCCCO</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Raul </a:t>
            </a:r>
            <a:r>
              <a:rPr lang="en-US" sz="2000" dirty="0" err="1">
                <a:latin typeface="Times New Roman" panose="02020603050405020304" pitchFamily="18" charset="0"/>
                <a:cs typeface="Times New Roman" panose="02020603050405020304" pitchFamily="18" charset="0"/>
              </a:rPr>
              <a:t>Arambula</a:t>
            </a:r>
            <a:r>
              <a:rPr lang="en-US" sz="2000" dirty="0">
                <a:latin typeface="Times New Roman" panose="02020603050405020304" pitchFamily="18" charset="0"/>
                <a:cs typeface="Times New Roman" panose="02020603050405020304" pitchFamily="18" charset="0"/>
              </a:rPr>
              <a:t> (Dean, Curriculum)</a:t>
            </a:r>
          </a:p>
          <a:p>
            <a:r>
              <a:rPr lang="en-US" sz="2000" dirty="0" err="1">
                <a:latin typeface="Times New Roman" panose="02020603050405020304" pitchFamily="18" charset="0"/>
                <a:cs typeface="Times New Roman" panose="02020603050405020304" pitchFamily="18" charset="0"/>
              </a:rPr>
              <a:t>Chantee</a:t>
            </a:r>
            <a:r>
              <a:rPr lang="en-US" sz="2000" dirty="0">
                <a:latin typeface="Times New Roman" panose="02020603050405020304" pitchFamily="18" charset="0"/>
                <a:cs typeface="Times New Roman" panose="02020603050405020304" pitchFamily="18" charset="0"/>
              </a:rPr>
              <a:t> Guiney (Specialist, noncredit)</a:t>
            </a:r>
          </a:p>
          <a:p>
            <a:r>
              <a:rPr lang="en-US" sz="2000" dirty="0">
                <a:latin typeface="Times New Roman" panose="02020603050405020304" pitchFamily="18" charset="0"/>
                <a:cs typeface="Times New Roman" panose="02020603050405020304" pitchFamily="18" charset="0"/>
              </a:rPr>
              <a:t>Marilyn Perry (Curriculum Specialist)</a:t>
            </a:r>
          </a:p>
          <a:p>
            <a:pPr>
              <a:buClr>
                <a:srgbClr val="0070C0"/>
              </a:buClr>
            </a:pPr>
            <a:endParaRPr lang="en-US" sz="2000" dirty="0">
              <a:solidFill>
                <a:srgbClr val="000000"/>
              </a:solidFill>
              <a:latin typeface="Times New Roman" panose="02020603050405020304" pitchFamily="18" charset="0"/>
              <a:cs typeface="Times New Roman" panose="02020603050405020304" pitchFamily="18" charset="0"/>
            </a:endParaRPr>
          </a:p>
          <a:p>
            <a:pPr>
              <a:buClr>
                <a:srgbClr val="0070C0"/>
              </a:buClr>
            </a:pPr>
            <a:r>
              <a:rPr lang="en-US" sz="2000" b="1" dirty="0">
                <a:solidFill>
                  <a:srgbClr val="00B050"/>
                </a:solidFill>
                <a:latin typeface="Times New Roman" panose="02020603050405020304" pitchFamily="18" charset="0"/>
                <a:cs typeface="Times New Roman" panose="02020603050405020304" pitchFamily="18" charset="0"/>
              </a:rPr>
              <a:t>Technical Manual:</a:t>
            </a:r>
          </a:p>
          <a:p>
            <a:r>
              <a:rPr lang="en-US" sz="2000" b="1" dirty="0">
                <a:latin typeface="Times New Roman" panose="02020603050405020304" pitchFamily="18" charset="0"/>
                <a:cs typeface="Times New Roman" panose="02020603050405020304" pitchFamily="18" charset="0"/>
              </a:rPr>
              <a:t>Faculty</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Cheryl </a:t>
            </a:r>
            <a:r>
              <a:rPr lang="en-US" sz="2000" dirty="0" err="1">
                <a:latin typeface="Times New Roman" panose="02020603050405020304" pitchFamily="18" charset="0"/>
                <a:cs typeface="Times New Roman" panose="02020603050405020304" pitchFamily="18" charset="0"/>
              </a:rPr>
              <a:t>Aschenbach</a:t>
            </a:r>
            <a:r>
              <a:rPr lang="en-US" sz="2000" dirty="0">
                <a:latin typeface="Times New Roman" panose="02020603050405020304" pitchFamily="18" charset="0"/>
                <a:cs typeface="Times New Roman" panose="02020603050405020304" pitchFamily="18" charset="0"/>
              </a:rPr>
              <a:t> (5C Co-chair/faculty lead) </a:t>
            </a:r>
          </a:p>
          <a:p>
            <a:r>
              <a:rPr lang="en-US" sz="2000" dirty="0">
                <a:latin typeface="Times New Roman" panose="02020603050405020304" pitchFamily="18" charset="0"/>
                <a:cs typeface="Times New Roman" panose="02020603050405020304" pitchFamily="18" charset="0"/>
              </a:rPr>
              <a:t>Erik Shearer – main writer</a:t>
            </a:r>
          </a:p>
          <a:p>
            <a:r>
              <a:rPr lang="en-US" sz="2000" dirty="0">
                <a:latin typeface="Times New Roman" panose="02020603050405020304" pitchFamily="18" charset="0"/>
                <a:cs typeface="Times New Roman" panose="02020603050405020304" pitchFamily="18" charset="0"/>
              </a:rPr>
              <a:t>Marie Boyd – main writer</a:t>
            </a:r>
          </a:p>
          <a:p>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CIO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Virginia </a:t>
            </a:r>
            <a:r>
              <a:rPr lang="en-US" sz="2000" dirty="0" err="1">
                <a:latin typeface="Times New Roman" panose="02020603050405020304" pitchFamily="18" charset="0"/>
                <a:cs typeface="Times New Roman" panose="02020603050405020304" pitchFamily="18" charset="0"/>
              </a:rPr>
              <a:t>Guleff</a:t>
            </a:r>
            <a:r>
              <a:rPr lang="en-US" sz="2000" dirty="0">
                <a:latin typeface="Times New Roman" panose="02020603050405020304" pitchFamily="18" charset="0"/>
                <a:cs typeface="Times New Roman" panose="02020603050405020304" pitchFamily="18" charset="0"/>
              </a:rPr>
              <a:t> (5C Co-chair /CIO lead)</a:t>
            </a:r>
          </a:p>
          <a:p>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CCCCO</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Raul </a:t>
            </a:r>
            <a:r>
              <a:rPr lang="en-US" sz="2000" dirty="0" err="1">
                <a:latin typeface="Times New Roman" panose="02020603050405020304" pitchFamily="18" charset="0"/>
                <a:cs typeface="Times New Roman" panose="02020603050405020304" pitchFamily="18" charset="0"/>
              </a:rPr>
              <a:t>Arambula</a:t>
            </a:r>
            <a:endParaRPr lang="en-US" sz="2000" dirty="0">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9E0A5754-EE5E-C94B-BEE8-6007F93FBD42}"/>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BE1D10D7-F068-9F40-A3E1-7D5CD42B4369}"/>
              </a:ext>
            </a:extLst>
          </p:cNvPr>
          <p:cNvSpPr>
            <a:spLocks noGrp="1"/>
          </p:cNvSpPr>
          <p:nvPr>
            <p:ph type="sldNum" sz="quarter" idx="12"/>
          </p:nvPr>
        </p:nvSpPr>
        <p:spPr/>
        <p:txBody>
          <a:bodyPr/>
          <a:lstStyle/>
          <a:p>
            <a:fld id="{C643D756-718A-164E-9CE8-738637616EB4}" type="slidenum">
              <a:rPr lang="en-US" smtClean="0"/>
              <a:t>16</a:t>
            </a:fld>
            <a:endParaRPr lang="en-US" dirty="0"/>
          </a:p>
        </p:txBody>
      </p:sp>
    </p:spTree>
    <p:extLst>
      <p:ext uri="{BB962C8B-B14F-4D97-AF65-F5344CB8AC3E}">
        <p14:creationId xmlns:p14="http://schemas.microsoft.com/office/powerpoint/2010/main" val="2425255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108D-B2E7-F546-A8A1-FD37BF9122A6}"/>
              </a:ext>
            </a:extLst>
          </p:cNvPr>
          <p:cNvSpPr>
            <a:spLocks noGrp="1"/>
          </p:cNvSpPr>
          <p:nvPr>
            <p:ph type="ctrTitle"/>
          </p:nvPr>
        </p:nvSpPr>
        <p:spPr>
          <a:xfrm>
            <a:off x="1524000" y="411163"/>
            <a:ext cx="9144000" cy="2387600"/>
          </a:xfrm>
        </p:spPr>
        <p:txBody>
          <a:bodyPr/>
          <a:lstStyle/>
          <a:p>
            <a:r>
              <a:rPr lang="en-US" b="1" dirty="0">
                <a:solidFill>
                  <a:srgbClr val="0070C0"/>
                </a:solidFill>
                <a:latin typeface="Times New Roman" panose="02020603050405020304" pitchFamily="18" charset="0"/>
                <a:cs typeface="Times New Roman" panose="02020603050405020304" pitchFamily="18" charset="0"/>
              </a:rPr>
              <a:t>Expected Changes</a:t>
            </a:r>
          </a:p>
        </p:txBody>
      </p:sp>
      <p:sp>
        <p:nvSpPr>
          <p:cNvPr id="3" name="Subtitle 2">
            <a:extLst>
              <a:ext uri="{FF2B5EF4-FFF2-40B4-BE49-F238E27FC236}">
                <a16:creationId xmlns:a16="http://schemas.microsoft.com/office/drawing/2014/main" id="{CDE41DDE-B039-DB4C-849E-EDA8F5B6124E}"/>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28F7BB2-C8E2-0942-8178-877CCBA1ECDD}"/>
              </a:ext>
            </a:extLst>
          </p:cNvPr>
          <p:cNvPicPr>
            <a:picLocks noChangeAspect="1"/>
          </p:cNvPicPr>
          <p:nvPr/>
        </p:nvPicPr>
        <p:blipFill>
          <a:blip r:embed="rId2"/>
          <a:stretch>
            <a:fillRect/>
          </a:stretch>
        </p:blipFill>
        <p:spPr>
          <a:xfrm>
            <a:off x="4770711" y="3099531"/>
            <a:ext cx="2650577" cy="2983624"/>
          </a:xfrm>
          <a:prstGeom prst="rect">
            <a:avLst/>
          </a:prstGeom>
        </p:spPr>
      </p:pic>
      <p:sp>
        <p:nvSpPr>
          <p:cNvPr id="4" name="Footer Placeholder 3">
            <a:extLst>
              <a:ext uri="{FF2B5EF4-FFF2-40B4-BE49-F238E27FC236}">
                <a16:creationId xmlns:a16="http://schemas.microsoft.com/office/drawing/2014/main" id="{98E0543C-AA00-D94B-8FC3-512EFC86E4CC}"/>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A5DD98EA-DCA4-C943-B8C2-B8CA090D5493}"/>
              </a:ext>
            </a:extLst>
          </p:cNvPr>
          <p:cNvSpPr>
            <a:spLocks noGrp="1"/>
          </p:cNvSpPr>
          <p:nvPr>
            <p:ph type="sldNum" sz="quarter" idx="12"/>
          </p:nvPr>
        </p:nvSpPr>
        <p:spPr/>
        <p:txBody>
          <a:bodyPr/>
          <a:lstStyle/>
          <a:p>
            <a:fld id="{C643D756-718A-164E-9CE8-738637616EB4}" type="slidenum">
              <a:rPr lang="en-US" smtClean="0"/>
              <a:t>17</a:t>
            </a:fld>
            <a:endParaRPr lang="en-US" dirty="0"/>
          </a:p>
        </p:txBody>
      </p:sp>
    </p:spTree>
    <p:extLst>
      <p:ext uri="{BB962C8B-B14F-4D97-AF65-F5344CB8AC3E}">
        <p14:creationId xmlns:p14="http://schemas.microsoft.com/office/powerpoint/2010/main" val="307666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New Processes/Regulations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1157288" y="2177647"/>
            <a:ext cx="9844088" cy="2677656"/>
          </a:xfrm>
          <a:prstGeom prst="rect">
            <a:avLst/>
          </a:prstGeom>
          <a:noFill/>
        </p:spPr>
        <p:txBody>
          <a:bodyPr wrap="square" rtlCol="0">
            <a:spAutoFit/>
          </a:bodyPr>
          <a:lstStyle/>
          <a:p>
            <a:pPr marL="342900" indent="-342900">
              <a:buClr>
                <a:srgbClr val="00B05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Curriculum Streamlining Approval Processes</a:t>
            </a:r>
          </a:p>
          <a:p>
            <a:pPr marL="342900" indent="-342900">
              <a:buClr>
                <a:srgbClr val="00B05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Certificate of Achievement unit threshold changes</a:t>
            </a:r>
          </a:p>
          <a:p>
            <a:pPr marL="342900" indent="-342900">
              <a:buClr>
                <a:srgbClr val="00B05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Graduation Requirements regarding English, mathematics, and reading competencies</a:t>
            </a:r>
          </a:p>
          <a:p>
            <a:pPr marL="342900" indent="-342900">
              <a:buClr>
                <a:srgbClr val="00B05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New MIS Data elements</a:t>
            </a:r>
          </a:p>
          <a:p>
            <a:pPr marL="342900" indent="-342900">
              <a:buClr>
                <a:srgbClr val="00B050"/>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Website</a:t>
            </a:r>
          </a:p>
        </p:txBody>
      </p:sp>
      <p:sp>
        <p:nvSpPr>
          <p:cNvPr id="5" name="Footer Placeholder 4">
            <a:extLst>
              <a:ext uri="{FF2B5EF4-FFF2-40B4-BE49-F238E27FC236}">
                <a16:creationId xmlns:a16="http://schemas.microsoft.com/office/drawing/2014/main" id="{EEDF3DA0-C56F-FD49-BFDA-BFBB7947B241}"/>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9299D254-7653-9848-9E42-7BAFA72D5296}"/>
              </a:ext>
            </a:extLst>
          </p:cNvPr>
          <p:cNvSpPr>
            <a:spLocks noGrp="1"/>
          </p:cNvSpPr>
          <p:nvPr>
            <p:ph type="sldNum" sz="quarter" idx="12"/>
          </p:nvPr>
        </p:nvSpPr>
        <p:spPr/>
        <p:txBody>
          <a:bodyPr/>
          <a:lstStyle/>
          <a:p>
            <a:fld id="{C643D756-718A-164E-9CE8-738637616EB4}" type="slidenum">
              <a:rPr lang="en-US" smtClean="0"/>
              <a:t>18</a:t>
            </a:fld>
            <a:endParaRPr lang="en-US" dirty="0"/>
          </a:p>
        </p:txBody>
      </p:sp>
    </p:spTree>
    <p:extLst>
      <p:ext uri="{BB962C8B-B14F-4D97-AF65-F5344CB8AC3E}">
        <p14:creationId xmlns:p14="http://schemas.microsoft.com/office/powerpoint/2010/main" val="224705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fontScale="90000"/>
          </a:bodyPr>
          <a:lstStyle/>
          <a:p>
            <a:pPr algn="ctr"/>
            <a:r>
              <a:rPr lang="en-US" sz="4000" b="1" dirty="0">
                <a:solidFill>
                  <a:srgbClr val="0070C0"/>
                </a:solidFill>
                <a:latin typeface="Times New Roman" panose="02020603050405020304" pitchFamily="18" charset="0"/>
                <a:cs typeface="Times New Roman" panose="02020603050405020304" pitchFamily="18" charset="0"/>
              </a:rPr>
              <a:t>Chancellor’s Office Approval vs Chaptering</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1168400" y="2177647"/>
            <a:ext cx="9832976"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is the difference between Chancellor’s Office approval and Chancellor’s Office chaptering? </a:t>
            </a:r>
          </a:p>
          <a:p>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All courses and programs that receive Chancellor’s Office approval whether through Chancellor’s Office review or the Annual Course and Program Certification are Chaptered at the Chancellor’s Office.</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7F40F703-418C-884F-B5B7-72BF517A1825}"/>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611169BB-7A85-7D45-8426-01C6E9618CA0}"/>
              </a:ext>
            </a:extLst>
          </p:cNvPr>
          <p:cNvSpPr>
            <a:spLocks noGrp="1"/>
          </p:cNvSpPr>
          <p:nvPr>
            <p:ph type="sldNum" sz="quarter" idx="12"/>
          </p:nvPr>
        </p:nvSpPr>
        <p:spPr/>
        <p:txBody>
          <a:bodyPr/>
          <a:lstStyle/>
          <a:p>
            <a:fld id="{C643D756-718A-164E-9CE8-738637616EB4}" type="slidenum">
              <a:rPr lang="en-US" smtClean="0"/>
              <a:t>19</a:t>
            </a:fld>
            <a:endParaRPr lang="en-US" dirty="0"/>
          </a:p>
        </p:txBody>
      </p:sp>
    </p:spTree>
    <p:extLst>
      <p:ext uri="{BB962C8B-B14F-4D97-AF65-F5344CB8AC3E}">
        <p14:creationId xmlns:p14="http://schemas.microsoft.com/office/powerpoint/2010/main" val="38171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774C-5FCF-7346-9EF8-2DF2FF9A0675}"/>
              </a:ext>
            </a:extLst>
          </p:cNvPr>
          <p:cNvSpPr>
            <a:spLocks noGrp="1"/>
          </p:cNvSpPr>
          <p:nvPr>
            <p:ph type="title" idx="4294967295"/>
          </p:nvPr>
        </p:nvSpPr>
        <p:spPr>
          <a:xfrm>
            <a:off x="836907" y="470024"/>
            <a:ext cx="10364491" cy="1389774"/>
          </a:xfrm>
        </p:spPr>
        <p:txBody>
          <a:bodyPr>
            <a:norm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Description</a:t>
            </a:r>
          </a:p>
        </p:txBody>
      </p:sp>
      <p:sp>
        <p:nvSpPr>
          <p:cNvPr id="3" name="Rectangle 2">
            <a:extLst>
              <a:ext uri="{FF2B5EF4-FFF2-40B4-BE49-F238E27FC236}">
                <a16:creationId xmlns:a16="http://schemas.microsoft.com/office/drawing/2014/main" id="{3684D30E-AE96-AC4B-B60E-B853B895475E}"/>
              </a:ext>
            </a:extLst>
          </p:cNvPr>
          <p:cNvSpPr/>
          <p:nvPr/>
        </p:nvSpPr>
        <p:spPr>
          <a:xfrm>
            <a:off x="630621" y="1859798"/>
            <a:ext cx="10815146" cy="1938992"/>
          </a:xfrm>
          <a:prstGeom prst="rect">
            <a:avLst/>
          </a:prstGeom>
        </p:spPr>
        <p:txBody>
          <a:bodyPr wrap="square" numCol="1">
            <a:spAutoFit/>
          </a:bodyPr>
          <a:lstStyle/>
          <a:p>
            <a:r>
              <a:rPr lang="en-US" sz="2400" dirty="0">
                <a:latin typeface="Times New Roman" panose="02020603050405020304" pitchFamily="18" charset="0"/>
                <a:cs typeface="Times New Roman" panose="02020603050405020304" pitchFamily="18" charset="0"/>
              </a:rPr>
              <a:t>With all the recent changes in California Education Code, the Code of Regulations (Title 5), and especially the curriculum streamlining approval process and self-certification it is time to update the Program and Course Approval Handbook (PCAH) 6th Edition. Join us, to discuss the anticipated changes to the PCAH 6th Edition and learn about the timeline to produce the PCAH 7th Edition.</a:t>
            </a:r>
          </a:p>
        </p:txBody>
      </p:sp>
      <p:pic>
        <p:nvPicPr>
          <p:cNvPr id="5" name="Picture 4">
            <a:extLst>
              <a:ext uri="{FF2B5EF4-FFF2-40B4-BE49-F238E27FC236}">
                <a16:creationId xmlns:a16="http://schemas.microsoft.com/office/drawing/2014/main" id="{1FB119A5-BE35-FF4B-9216-A6CD4FFF0D8B}"/>
              </a:ext>
            </a:extLst>
          </p:cNvPr>
          <p:cNvPicPr>
            <a:picLocks noChangeAspect="1"/>
          </p:cNvPicPr>
          <p:nvPr/>
        </p:nvPicPr>
        <p:blipFill>
          <a:blip r:embed="rId2"/>
          <a:stretch>
            <a:fillRect/>
          </a:stretch>
        </p:blipFill>
        <p:spPr>
          <a:xfrm>
            <a:off x="8120991" y="3501135"/>
            <a:ext cx="3080407" cy="3090408"/>
          </a:xfrm>
          <a:prstGeom prst="rect">
            <a:avLst/>
          </a:prstGeom>
        </p:spPr>
      </p:pic>
      <p:sp>
        <p:nvSpPr>
          <p:cNvPr id="4" name="Footer Placeholder 3">
            <a:extLst>
              <a:ext uri="{FF2B5EF4-FFF2-40B4-BE49-F238E27FC236}">
                <a16:creationId xmlns:a16="http://schemas.microsoft.com/office/drawing/2014/main" id="{3F71B3C0-B947-974C-BC2D-A6D9DC329610}"/>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C3D16328-7B61-CD4E-835C-EE8CA8F4DD7E}"/>
              </a:ext>
            </a:extLst>
          </p:cNvPr>
          <p:cNvSpPr>
            <a:spLocks noGrp="1"/>
          </p:cNvSpPr>
          <p:nvPr>
            <p:ph type="sldNum" sz="quarter" idx="12"/>
          </p:nvPr>
        </p:nvSpPr>
        <p:spPr/>
        <p:txBody>
          <a:bodyPr/>
          <a:lstStyle/>
          <a:p>
            <a:fld id="{C643D756-718A-164E-9CE8-738637616EB4}" type="slidenum">
              <a:rPr lang="en-US" smtClean="0"/>
              <a:t>2</a:t>
            </a:fld>
            <a:endParaRPr lang="en-US" dirty="0"/>
          </a:p>
        </p:txBody>
      </p:sp>
    </p:spTree>
    <p:extLst>
      <p:ext uri="{BB962C8B-B14F-4D97-AF65-F5344CB8AC3E}">
        <p14:creationId xmlns:p14="http://schemas.microsoft.com/office/powerpoint/2010/main" val="411785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923C-6D65-9149-A1E4-33676C2DC5E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DFB3869-1A1C-DF4A-AB33-6B601586DF3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3572" y="-76200"/>
            <a:ext cx="12192000" cy="7010400"/>
          </a:xfrm>
        </p:spPr>
      </p:pic>
      <p:sp>
        <p:nvSpPr>
          <p:cNvPr id="3" name="Footer Placeholder 2">
            <a:extLst>
              <a:ext uri="{FF2B5EF4-FFF2-40B4-BE49-F238E27FC236}">
                <a16:creationId xmlns:a16="http://schemas.microsoft.com/office/drawing/2014/main" id="{B9A7AE6C-DAB8-304A-8F77-0E9C8BAF97E6}"/>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F240049B-6F8B-2E4B-88B5-600B4315B16E}"/>
              </a:ext>
            </a:extLst>
          </p:cNvPr>
          <p:cNvSpPr>
            <a:spLocks noGrp="1"/>
          </p:cNvSpPr>
          <p:nvPr>
            <p:ph type="sldNum" sz="quarter" idx="12"/>
          </p:nvPr>
        </p:nvSpPr>
        <p:spPr/>
        <p:txBody>
          <a:bodyPr/>
          <a:lstStyle/>
          <a:p>
            <a:fld id="{C643D756-718A-164E-9CE8-738637616EB4}" type="slidenum">
              <a:rPr lang="en-US" smtClean="0"/>
              <a:t>20</a:t>
            </a:fld>
            <a:endParaRPr lang="en-US" dirty="0"/>
          </a:p>
        </p:txBody>
      </p:sp>
    </p:spTree>
    <p:extLst>
      <p:ext uri="{BB962C8B-B14F-4D97-AF65-F5344CB8AC3E}">
        <p14:creationId xmlns:p14="http://schemas.microsoft.com/office/powerpoint/2010/main" val="3164407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Requirements of Certification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1071563" y="2177645"/>
            <a:ext cx="9915525" cy="370870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College is certifying that all approved curriculum will align with all requirements outlined in Education Code, Title 5, and the 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of the Program and Course Approval Handbook.</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College must have a board policy related to the credit hour. Policy must be submitted to the CCCCO with the certification memo.</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College must have a cooperative work experience plan that has been approved by the local governing board (plan does not need to be submitted to the CCCCO).</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A1A55C64-AB52-9B4A-B5DB-C3638F4D9880}"/>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64F185CB-DC0A-654C-AB0A-335337BD68E1}"/>
              </a:ext>
            </a:extLst>
          </p:cNvPr>
          <p:cNvSpPr>
            <a:spLocks noGrp="1"/>
          </p:cNvSpPr>
          <p:nvPr>
            <p:ph type="sldNum" sz="quarter" idx="12"/>
          </p:nvPr>
        </p:nvSpPr>
        <p:spPr/>
        <p:txBody>
          <a:bodyPr/>
          <a:lstStyle/>
          <a:p>
            <a:fld id="{C643D756-718A-164E-9CE8-738637616EB4}" type="slidenum">
              <a:rPr lang="en-US" smtClean="0"/>
              <a:t>21</a:t>
            </a:fld>
            <a:endParaRPr lang="en-US" dirty="0"/>
          </a:p>
        </p:txBody>
      </p:sp>
    </p:spTree>
    <p:extLst>
      <p:ext uri="{BB962C8B-B14F-4D97-AF65-F5344CB8AC3E}">
        <p14:creationId xmlns:p14="http://schemas.microsoft.com/office/powerpoint/2010/main" val="2472336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Local Governing Board Policy</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95594" y="1501354"/>
            <a:ext cx="10600811" cy="5221942"/>
          </a:xfrm>
          <a:prstGeom prst="rect">
            <a:avLst/>
          </a:prstGeom>
          <a:noFill/>
        </p:spPr>
        <p:txBody>
          <a:bodyPr wrap="square" rtlCol="0">
            <a:spAutoFit/>
          </a:bodyPr>
          <a:lstStyle/>
          <a:p>
            <a:pPr algn="ctr">
              <a:spcBef>
                <a:spcPts val="400"/>
              </a:spcBef>
              <a:defRPr sz="1800" b="1"/>
            </a:pPr>
            <a:r>
              <a:rPr lang="en-US" sz="2200" dirty="0">
                <a:latin typeface="Times New Roman" panose="02020603050405020304" pitchFamily="18" charset="0"/>
                <a:cs typeface="Times New Roman" panose="02020603050405020304" pitchFamily="18" charset="0"/>
              </a:rPr>
              <a:t>Now REQUIRED by new title 5 regulations - §55002.5(f)</a:t>
            </a:r>
          </a:p>
          <a:p>
            <a:pPr>
              <a:defRPr sz="2000"/>
            </a:pPr>
            <a:endParaRPr lang="en-US" sz="2200" dirty="0">
              <a:latin typeface="Times New Roman" panose="02020603050405020304" pitchFamily="18" charset="0"/>
              <a:cs typeface="Times New Roman" panose="02020603050405020304" pitchFamily="18" charset="0"/>
            </a:endParaRPr>
          </a:p>
          <a:p>
            <a:pPr>
              <a:spcBef>
                <a:spcPts val="400"/>
              </a:spcBef>
              <a:defRPr sz="1800"/>
            </a:pPr>
            <a:r>
              <a:rPr lang="en-US" sz="2000" dirty="0">
                <a:latin typeface="Times New Roman" panose="02020603050405020304" pitchFamily="18" charset="0"/>
                <a:cs typeface="Times New Roman" panose="02020603050405020304" pitchFamily="18" charset="0"/>
              </a:rPr>
              <a:t>District policy shall specify:</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The credit hour calculation method for all academic activities (lecture, activity, lab, clinical, discussion, studio, work experience, etc.) </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Expected ratios of in-class to </a:t>
            </a:r>
            <a:r>
              <a:rPr lang="en-US" sz="2000" b="1" dirty="0">
                <a:latin typeface="Times New Roman" panose="02020603050405020304" pitchFamily="18" charset="0"/>
                <a:cs typeface="Times New Roman" panose="02020603050405020304" pitchFamily="18" charset="0"/>
              </a:rPr>
              <a:t>outside-of class hours </a:t>
            </a:r>
            <a:r>
              <a:rPr lang="en-US" sz="2000" dirty="0">
                <a:latin typeface="Times New Roman" panose="02020603050405020304" pitchFamily="18" charset="0"/>
                <a:cs typeface="Times New Roman" panose="02020603050405020304" pitchFamily="18" charset="0"/>
              </a:rPr>
              <a:t>for each type of academic activity </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Standards for incremental award of credit</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Standard term length (number used to determine divisor in calculation) </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Calculation methods for short term and extended term courses </a:t>
            </a:r>
          </a:p>
          <a:p>
            <a:pPr marL="617221" lvl="1" indent="-342900">
              <a:spcBef>
                <a:spcPts val="400"/>
              </a:spcBef>
              <a:buFont typeface="Arial" panose="020B0604020202020204" pitchFamily="34" charset="0"/>
              <a:buChar char="•"/>
              <a:defRPr sz="1800"/>
            </a:pPr>
            <a:r>
              <a:rPr lang="en-US" sz="2000" dirty="0">
                <a:latin typeface="Times New Roman" panose="02020603050405020304" pitchFamily="18" charset="0"/>
                <a:cs typeface="Times New Roman" panose="02020603050405020304" pitchFamily="18" charset="0"/>
              </a:rPr>
              <a:t>Provisions for monitoring compliance with state and federal regulations related to credit hour calculations</a:t>
            </a:r>
          </a:p>
          <a:p>
            <a:pPr>
              <a:defRPr sz="1400"/>
            </a:pPr>
            <a:endParaRPr lang="en-US" dirty="0">
              <a:latin typeface="Times New Roman" panose="02020603050405020304" pitchFamily="18" charset="0"/>
              <a:cs typeface="Times New Roman" panose="02020603050405020304" pitchFamily="18" charset="0"/>
            </a:endParaRPr>
          </a:p>
          <a:p>
            <a:pPr algn="ctr">
              <a:defRPr sz="2200" b="1"/>
            </a:pPr>
            <a:r>
              <a:rPr lang="en-US" dirty="0">
                <a:latin typeface="Times New Roman" panose="02020603050405020304" pitchFamily="18" charset="0"/>
                <a:cs typeface="Times New Roman" panose="02020603050405020304" pitchFamily="18" charset="0"/>
              </a:rPr>
              <a:t>Local policy is an academic and professional matter and </a:t>
            </a:r>
          </a:p>
          <a:p>
            <a:pPr algn="ctr">
              <a:defRPr sz="2200" b="1"/>
            </a:pPr>
            <a:r>
              <a:rPr lang="en-US" dirty="0">
                <a:latin typeface="Times New Roman" panose="02020603050405020304" pitchFamily="18" charset="0"/>
                <a:cs typeface="Times New Roman" panose="02020603050405020304" pitchFamily="18" charset="0"/>
              </a:rPr>
              <a:t>should fall under your 10+1 process.</a:t>
            </a: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0094A046-EBE0-FF44-BCDC-109A7C257AA5}"/>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8E1658A6-3445-4049-8602-6767E04BD055}"/>
              </a:ext>
            </a:extLst>
          </p:cNvPr>
          <p:cNvSpPr>
            <a:spLocks noGrp="1"/>
          </p:cNvSpPr>
          <p:nvPr>
            <p:ph type="sldNum" sz="quarter" idx="12"/>
          </p:nvPr>
        </p:nvSpPr>
        <p:spPr/>
        <p:txBody>
          <a:bodyPr/>
          <a:lstStyle/>
          <a:p>
            <a:fld id="{C643D756-718A-164E-9CE8-738637616EB4}" type="slidenum">
              <a:rPr lang="en-US" smtClean="0"/>
              <a:t>22</a:t>
            </a:fld>
            <a:endParaRPr lang="en-US" dirty="0"/>
          </a:p>
        </p:txBody>
      </p:sp>
    </p:spTree>
    <p:extLst>
      <p:ext uri="{BB962C8B-B14F-4D97-AF65-F5344CB8AC3E}">
        <p14:creationId xmlns:p14="http://schemas.microsoft.com/office/powerpoint/2010/main" val="4012988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Credit Curriculum Approval</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a:buClr>
                <a:srgbClr val="0070C0"/>
              </a:buClr>
            </a:pPr>
            <a:r>
              <a:rPr lang="en-US" i="1"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BBF6935-FC32-A44C-8F48-C841759E0DD3}"/>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67E7992D-4A4A-6C41-A2EB-4E82C07B95D7}"/>
              </a:ext>
            </a:extLst>
          </p:cNvPr>
          <p:cNvSpPr>
            <a:spLocks noGrp="1"/>
          </p:cNvSpPr>
          <p:nvPr>
            <p:ph type="sldNum" sz="quarter" idx="12"/>
          </p:nvPr>
        </p:nvSpPr>
        <p:spPr/>
        <p:txBody>
          <a:bodyPr/>
          <a:lstStyle/>
          <a:p>
            <a:fld id="{C643D756-718A-164E-9CE8-738637616EB4}" type="slidenum">
              <a:rPr lang="en-US" smtClean="0"/>
              <a:t>23</a:t>
            </a:fld>
            <a:endParaRPr lang="en-US" dirty="0"/>
          </a:p>
        </p:txBody>
      </p:sp>
    </p:spTree>
    <p:extLst>
      <p:ext uri="{BB962C8B-B14F-4D97-AF65-F5344CB8AC3E}">
        <p14:creationId xmlns:p14="http://schemas.microsoft.com/office/powerpoint/2010/main" val="51264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507958" y="681924"/>
            <a:ext cx="8968895" cy="996297"/>
          </a:xfrm>
        </p:spPr>
        <p:txBody>
          <a:bodyPr>
            <a:norm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Streamlining Curriculum Approval</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27717" y="2177647"/>
            <a:ext cx="10671608" cy="3847207"/>
          </a:xfrm>
          <a:prstGeom prst="rect">
            <a:avLst/>
          </a:prstGeom>
          <a:noFill/>
        </p:spPr>
        <p:txBody>
          <a:bodyPr wrap="square" rtlCol="0">
            <a:spAutoFit/>
          </a:bodyPr>
          <a:lstStyle/>
          <a:p>
            <a:pPr>
              <a:buClr>
                <a:srgbClr val="0070C0"/>
              </a:buClr>
            </a:pPr>
            <a:r>
              <a:rPr lang="en-US" sz="2400" dirty="0">
                <a:latin typeface="Times New Roman" panose="02020603050405020304" pitchFamily="18" charset="0"/>
                <a:cs typeface="Times New Roman" panose="02020603050405020304" pitchFamily="18" charset="0"/>
              </a:rPr>
              <a:t>Certification Memo</a:t>
            </a:r>
          </a:p>
          <a:p>
            <a:pPr marL="342900" indent="-3429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Certification will be due October of 2019</a:t>
            </a:r>
          </a:p>
          <a:p>
            <a:pPr>
              <a:buClr>
                <a:srgbClr val="0070C0"/>
              </a:buClr>
            </a:pPr>
            <a:r>
              <a:rPr lang="en-US" sz="2400" dirty="0">
                <a:latin typeface="Times New Roman" panose="02020603050405020304" pitchFamily="18" charset="0"/>
                <a:cs typeface="Times New Roman" panose="02020603050405020304" pitchFamily="18" charset="0"/>
              </a:rPr>
              <a:t>The Curriculum Chair, CIO,  Academic Senate President, and CEO certify and submit the following to the Chancellor’s Office for Chaptering:</a:t>
            </a:r>
          </a:p>
          <a:p>
            <a:pPr marL="800100" lvl="1" indent="-3429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credit courses </a:t>
            </a:r>
          </a:p>
          <a:p>
            <a:pPr marL="800100" lvl="1" indent="-3429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Modified credit programs with the exception of ADTs </a:t>
            </a:r>
          </a:p>
          <a:p>
            <a:pPr marL="800100" lvl="1" indent="-3429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 </a:t>
            </a:r>
          </a:p>
          <a:p>
            <a:pPr marL="800100" lvl="1" indent="-342900">
              <a:buClr>
                <a:srgbClr val="FF0000"/>
              </a:buCl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CTE C-ID Aligned Programs – </a:t>
            </a:r>
            <a:r>
              <a:rPr lang="en-US" sz="2400" i="1" dirty="0">
                <a:solidFill>
                  <a:srgbClr val="FF0000"/>
                </a:solidFill>
                <a:latin typeface="Times New Roman" panose="02020603050405020304" pitchFamily="18" charset="0"/>
                <a:cs typeface="Times New Roman" panose="02020603050405020304" pitchFamily="18" charset="0"/>
              </a:rPr>
              <a:t>recommended by 5C for fall 2019 Certification</a:t>
            </a:r>
            <a:endParaRPr lang="en-US" sz="2400" i="1" dirty="0">
              <a:latin typeface="Times New Roman" panose="02020603050405020304" pitchFamily="18" charset="0"/>
              <a:cs typeface="Times New Roman" panose="02020603050405020304" pitchFamily="18" charset="0"/>
            </a:endParaRPr>
          </a:p>
          <a:p>
            <a:pPr>
              <a:buClr>
                <a:srgbClr val="0070C0"/>
              </a:buClr>
            </a:pP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EB34FFA-C916-DC40-87F4-F3B97F36FF20}"/>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11540E92-AC75-224C-BC1D-77B403403C5B}"/>
              </a:ext>
            </a:extLst>
          </p:cNvPr>
          <p:cNvSpPr>
            <a:spLocks noGrp="1"/>
          </p:cNvSpPr>
          <p:nvPr>
            <p:ph type="sldNum" sz="quarter" idx="12"/>
          </p:nvPr>
        </p:nvSpPr>
        <p:spPr/>
        <p:txBody>
          <a:bodyPr/>
          <a:lstStyle/>
          <a:p>
            <a:fld id="{C643D756-718A-164E-9CE8-738637616EB4}" type="slidenum">
              <a:rPr lang="en-US" smtClean="0"/>
              <a:t>24</a:t>
            </a:fld>
            <a:endParaRPr lang="en-US" dirty="0"/>
          </a:p>
        </p:txBody>
      </p:sp>
    </p:spTree>
    <p:extLst>
      <p:ext uri="{BB962C8B-B14F-4D97-AF65-F5344CB8AC3E}">
        <p14:creationId xmlns:p14="http://schemas.microsoft.com/office/powerpoint/2010/main" val="26149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Credit Curriculum Approval</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85000" lnSpcReduction="2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credit courses</a:t>
            </a:r>
          </a:p>
          <a:p>
            <a:pPr lvl="1">
              <a:buClr>
                <a:srgbClr val="0070C0"/>
              </a:buClr>
            </a:pPr>
            <a:r>
              <a:rPr lang="en-US" dirty="0">
                <a:latin typeface="Times New Roman" panose="02020603050405020304" pitchFamily="18" charset="0"/>
                <a:cs typeface="Times New Roman" panose="02020603050405020304" pitchFamily="18" charset="0"/>
              </a:rPr>
              <a:t>Modified credit programs with the exception of ADTs</a:t>
            </a:r>
          </a:p>
          <a:p>
            <a:pPr lvl="1">
              <a:buClr>
                <a:srgbClr val="0070C0"/>
              </a:buClr>
            </a:pPr>
            <a:r>
              <a:rPr lang="en-US"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a:t>
            </a:r>
          </a:p>
          <a:p>
            <a:pPr lvl="1">
              <a:buClr>
                <a:srgbClr val="FF0000"/>
              </a:buClr>
            </a:pPr>
            <a:r>
              <a:rPr lang="en-US" i="1" dirty="0">
                <a:latin typeface="Times New Roman" panose="02020603050405020304" pitchFamily="18" charset="0"/>
                <a:cs typeface="Times New Roman" panose="02020603050405020304" pitchFamily="18" charset="0"/>
              </a:rPr>
              <a:t>CTE C-ID Aligned Programs – </a:t>
            </a:r>
            <a:r>
              <a:rPr lang="en-US" i="1" dirty="0">
                <a:solidFill>
                  <a:srgbClr val="FF0000"/>
                </a:solidFill>
                <a:latin typeface="Times New Roman" panose="02020603050405020304" pitchFamily="18" charset="0"/>
                <a:cs typeface="Times New Roman" panose="02020603050405020304" pitchFamily="18" charset="0"/>
              </a:rPr>
              <a:t>recommended by 5C for fall 2019 Certification</a:t>
            </a:r>
            <a:endParaRPr lang="en-US" i="1" dirty="0">
              <a:latin typeface="Times New Roman" panose="02020603050405020304" pitchFamily="18" charset="0"/>
              <a:cs typeface="Times New Roman" panose="02020603050405020304" pitchFamily="18" charset="0"/>
            </a:endParaRPr>
          </a:p>
          <a:p>
            <a:pPr marL="457200" lvl="1" indent="0">
              <a:buClr>
                <a:srgbClr val="0070C0"/>
              </a:buClr>
              <a:buNone/>
            </a:pPr>
            <a:endParaRPr lang="en-US" dirty="0">
              <a:latin typeface="Times New Roman" panose="02020603050405020304" pitchFamily="18" charset="0"/>
              <a:cs typeface="Times New Roman" panose="02020603050405020304" pitchFamily="18" charset="0"/>
            </a:endParaRPr>
          </a:p>
          <a:p>
            <a:pPr>
              <a:buClr>
                <a:srgbClr val="0070C0"/>
              </a:buClr>
            </a:pPr>
            <a:r>
              <a:rPr lang="en-US" i="1"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8818D2B-334F-3A49-B0E9-2C1253281F45}"/>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D91C582D-3C0B-9445-A9DB-761506C72896}"/>
              </a:ext>
            </a:extLst>
          </p:cNvPr>
          <p:cNvSpPr>
            <a:spLocks noGrp="1"/>
          </p:cNvSpPr>
          <p:nvPr>
            <p:ph type="sldNum" sz="quarter" idx="12"/>
          </p:nvPr>
        </p:nvSpPr>
        <p:spPr/>
        <p:txBody>
          <a:bodyPr/>
          <a:lstStyle/>
          <a:p>
            <a:fld id="{C643D756-718A-164E-9CE8-738637616EB4}" type="slidenum">
              <a:rPr lang="en-US" smtClean="0"/>
              <a:t>25</a:t>
            </a:fld>
            <a:endParaRPr lang="en-US" dirty="0"/>
          </a:p>
        </p:txBody>
      </p:sp>
    </p:spTree>
    <p:extLst>
      <p:ext uri="{BB962C8B-B14F-4D97-AF65-F5344CB8AC3E}">
        <p14:creationId xmlns:p14="http://schemas.microsoft.com/office/powerpoint/2010/main" val="298456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Noncredit Curriculum Approval…</a:t>
            </a:r>
            <a:r>
              <a:rPr lang="en-US" b="1" dirty="0">
                <a:solidFill>
                  <a:srgbClr val="FF0000"/>
                </a:solidFill>
                <a:latin typeface="Times New Roman" panose="02020603050405020304" pitchFamily="18" charset="0"/>
                <a:cs typeface="Times New Roman" panose="02020603050405020304" pitchFamily="18" charset="0"/>
              </a:rPr>
              <a:t>concept</a:t>
            </a:r>
            <a:br>
              <a:rPr lang="en-US" b="1"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Has </a:t>
            </a:r>
            <a:r>
              <a:rPr lang="en-US" sz="3600" b="1" dirty="0">
                <a:solidFill>
                  <a:srgbClr val="FF0000"/>
                </a:solidFill>
                <a:latin typeface="Times New Roman" panose="02020603050405020304" pitchFamily="18" charset="0"/>
                <a:cs typeface="Times New Roman" panose="02020603050405020304" pitchFamily="18" charset="0"/>
              </a:rPr>
              <a:t>not</a:t>
            </a:r>
            <a:r>
              <a:rPr lang="en-US" sz="3600" dirty="0">
                <a:solidFill>
                  <a:srgbClr val="FF0000"/>
                </a:solidFill>
                <a:latin typeface="Times New Roman" panose="02020603050405020304" pitchFamily="18" charset="0"/>
                <a:cs typeface="Times New Roman" panose="02020603050405020304" pitchFamily="18" charset="0"/>
              </a:rPr>
              <a:t> been approved</a:t>
            </a:r>
            <a:endParaRPr lang="en-US" sz="3600" dirty="0">
              <a:solidFill>
                <a:srgbClr val="FF0000"/>
              </a:solidFill>
            </a:endParaRPr>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p:txBody>
          <a:bodyPr>
            <a:normAutofit fontScale="92500" lnSpcReduction="10000"/>
          </a:bodyPr>
          <a:lstStyle/>
          <a:p>
            <a:pPr marL="0" indent="0" algn="ctr">
              <a:buClr>
                <a:srgbClr val="0070C0"/>
              </a:buClr>
              <a:buNone/>
            </a:pPr>
            <a:r>
              <a:rPr lang="en-US" dirty="0">
                <a:latin typeface="Times New Roman" panose="02020603050405020304" pitchFamily="18" charset="0"/>
                <a:cs typeface="Times New Roman" panose="02020603050405020304" pitchFamily="18" charset="0"/>
              </a:rPr>
              <a:t>Automated Curriculum Approval</a:t>
            </a:r>
          </a:p>
          <a:p>
            <a:pPr>
              <a:buClr>
                <a:srgbClr val="0070C0"/>
              </a:buClr>
            </a:pPr>
            <a:r>
              <a:rPr lang="en-US" dirty="0">
                <a:latin typeface="Times New Roman" panose="02020603050405020304" pitchFamily="18" charset="0"/>
                <a:cs typeface="Times New Roman" panose="02020603050405020304" pitchFamily="18" charset="0"/>
              </a:rPr>
              <a:t>Recommended by Curriculum Committee/Academic Senate </a:t>
            </a:r>
          </a:p>
          <a:p>
            <a:pPr>
              <a:buClr>
                <a:srgbClr val="0070C0"/>
              </a:buClr>
            </a:pPr>
            <a:r>
              <a:rPr lang="en-US" dirty="0">
                <a:latin typeface="Times New Roman" panose="02020603050405020304" pitchFamily="18" charset="0"/>
                <a:cs typeface="Times New Roman" panose="02020603050405020304" pitchFamily="18" charset="0"/>
              </a:rPr>
              <a:t>Approved by Local Board of Trustees </a:t>
            </a:r>
          </a:p>
          <a:p>
            <a:pPr>
              <a:buClr>
                <a:srgbClr val="0070C0"/>
              </a:buClr>
            </a:pPr>
            <a:r>
              <a:rPr lang="en-US" dirty="0">
                <a:latin typeface="Times New Roman" panose="02020603050405020304" pitchFamily="18" charset="0"/>
                <a:cs typeface="Times New Roman" panose="02020603050405020304" pitchFamily="18" charset="0"/>
              </a:rPr>
              <a:t>Chaptered by the Chancellor’s Office </a:t>
            </a:r>
          </a:p>
          <a:p>
            <a:pPr>
              <a:buClr>
                <a:srgbClr val="0070C0"/>
              </a:buClr>
            </a:pPr>
            <a:r>
              <a:rPr lang="en-US" dirty="0">
                <a:latin typeface="Times New Roman" panose="02020603050405020304" pitchFamily="18" charset="0"/>
                <a:cs typeface="Times New Roman" panose="02020603050405020304" pitchFamily="18" charset="0"/>
              </a:rPr>
              <a:t>Certified by the Curriculum Chair, CIO, Academic Senate President, CEO:</a:t>
            </a:r>
          </a:p>
          <a:p>
            <a:pPr lvl="1">
              <a:buClr>
                <a:srgbClr val="0070C0"/>
              </a:buClr>
            </a:pPr>
            <a:r>
              <a:rPr lang="en-US" dirty="0">
                <a:latin typeface="Times New Roman" panose="02020603050405020304" pitchFamily="18" charset="0"/>
                <a:cs typeface="Times New Roman" panose="02020603050405020304" pitchFamily="18" charset="0"/>
              </a:rPr>
              <a:t>All noncredit courses</a:t>
            </a:r>
          </a:p>
          <a:p>
            <a:pPr lvl="1">
              <a:buClr>
                <a:srgbClr val="0070C0"/>
              </a:buClr>
            </a:pPr>
            <a:r>
              <a:rPr lang="en-US" dirty="0">
                <a:latin typeface="Times New Roman" panose="02020603050405020304" pitchFamily="18" charset="0"/>
                <a:cs typeface="Times New Roman" panose="02020603050405020304" pitchFamily="18" charset="0"/>
              </a:rPr>
              <a:t>Modified noncredit programs</a:t>
            </a:r>
          </a:p>
          <a:p>
            <a:pPr lvl="1">
              <a:buClr>
                <a:srgbClr val="0070C0"/>
              </a:buClr>
            </a:pPr>
            <a:r>
              <a:rPr lang="en-US" dirty="0">
                <a:latin typeface="Times New Roman" panose="02020603050405020304" pitchFamily="18" charset="0"/>
                <a:cs typeface="Times New Roman" panose="02020603050405020304" pitchFamily="18" charset="0"/>
              </a:rPr>
              <a:t>New noncredit programs with the exception of CDCP short-term vocational noncredit programs</a:t>
            </a:r>
          </a:p>
          <a:p>
            <a:pPr>
              <a:buClr>
                <a:srgbClr val="0070C0"/>
              </a:buClr>
            </a:pPr>
            <a:r>
              <a:rPr lang="en-US" dirty="0">
                <a:latin typeface="Times New Roman" panose="02020603050405020304" pitchFamily="18" charset="0"/>
                <a:cs typeface="Times New Roman" panose="02020603050405020304" pitchFamily="18" charset="0"/>
              </a:rPr>
              <a:t>The Chancellor may at any time limit or terminate the college district’s ability to self-certify such curriculum.</a:t>
            </a:r>
          </a:p>
          <a:p>
            <a:pPr>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AEFC0FA-38DC-1141-B04D-DB50BF46AB63}"/>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0FC3DE80-3ED6-074A-91CA-4D896622ED79}"/>
              </a:ext>
            </a:extLst>
          </p:cNvPr>
          <p:cNvSpPr>
            <a:spLocks noGrp="1"/>
          </p:cNvSpPr>
          <p:nvPr>
            <p:ph type="sldNum" sz="quarter" idx="12"/>
          </p:nvPr>
        </p:nvSpPr>
        <p:spPr/>
        <p:txBody>
          <a:bodyPr/>
          <a:lstStyle/>
          <a:p>
            <a:fld id="{C643D756-718A-164E-9CE8-738637616EB4}" type="slidenum">
              <a:rPr lang="en-US" smtClean="0"/>
              <a:t>26</a:t>
            </a:fld>
            <a:endParaRPr lang="en-US" dirty="0"/>
          </a:p>
        </p:txBody>
      </p:sp>
    </p:spTree>
    <p:extLst>
      <p:ext uri="{BB962C8B-B14F-4D97-AF65-F5344CB8AC3E}">
        <p14:creationId xmlns:p14="http://schemas.microsoft.com/office/powerpoint/2010/main" val="1409372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758-F898-EC41-A638-8265366278AB}"/>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Draft Title 5 Changes…</a:t>
            </a:r>
          </a:p>
        </p:txBody>
      </p:sp>
      <p:sp>
        <p:nvSpPr>
          <p:cNvPr id="3" name="Content Placeholder 2">
            <a:extLst>
              <a:ext uri="{FF2B5EF4-FFF2-40B4-BE49-F238E27FC236}">
                <a16:creationId xmlns:a16="http://schemas.microsoft.com/office/drawing/2014/main" id="{BE746743-3581-A446-89CF-30E70964E724}"/>
              </a:ext>
            </a:extLst>
          </p:cNvPr>
          <p:cNvSpPr>
            <a:spLocks noGrp="1"/>
          </p:cNvSpPr>
          <p:nvPr>
            <p:ph idx="1"/>
          </p:nvPr>
        </p:nvSpPr>
        <p:spPr>
          <a:xfrm>
            <a:off x="838200" y="1620308"/>
            <a:ext cx="10515600" cy="4831291"/>
          </a:xfrm>
        </p:spPr>
        <p:txBody>
          <a:bodyPr>
            <a:normAutofit/>
          </a:bodyPr>
          <a:lstStyle/>
          <a:p>
            <a:pPr marL="0" indent="0">
              <a:buClr>
                <a:srgbClr val="0070C0"/>
              </a:buClr>
              <a:buNone/>
            </a:pPr>
            <a:r>
              <a:rPr lang="en-US" sz="3000" b="1" dirty="0">
                <a:solidFill>
                  <a:srgbClr val="0070C0"/>
                </a:solidFill>
                <a:latin typeface="Times New Roman" panose="02020603050405020304" pitchFamily="18" charset="0"/>
                <a:cs typeface="Times New Roman" panose="02020603050405020304" pitchFamily="18" charset="0"/>
              </a:rPr>
              <a:t>to implement Streamlined Noncredit Curriculum Approval:</a:t>
            </a:r>
          </a:p>
          <a:p>
            <a:pPr marL="0" indent="0">
              <a:buClr>
                <a:srgbClr val="0070C0"/>
              </a:buClr>
              <a:buNone/>
            </a:pPr>
            <a:r>
              <a:rPr lang="en-US" b="1" dirty="0">
                <a:solidFill>
                  <a:srgbClr val="0070C0"/>
                </a:solidFill>
                <a:latin typeface="Times New Roman" panose="02020603050405020304" pitchFamily="18" charset="0"/>
                <a:cs typeface="Times New Roman" panose="02020603050405020304" pitchFamily="18" charset="0"/>
              </a:rPr>
              <a:t> </a:t>
            </a:r>
          </a:p>
          <a:p>
            <a:pPr>
              <a:buClr>
                <a:srgbClr val="0070C0"/>
              </a:buClr>
            </a:pPr>
            <a:r>
              <a:rPr lang="en-US" dirty="0">
                <a:latin typeface="Times New Roman" panose="02020603050405020304" pitchFamily="18" charset="0"/>
                <a:cs typeface="Times New Roman" panose="02020603050405020304" pitchFamily="18" charset="0"/>
              </a:rPr>
              <a:t>§55150 – Approval of Noncredit Courses and Programs</a:t>
            </a:r>
          </a:p>
          <a:p>
            <a:pPr>
              <a:buClr>
                <a:srgbClr val="0070C0"/>
              </a:buClr>
            </a:pPr>
            <a:r>
              <a:rPr lang="en-US" dirty="0">
                <a:latin typeface="Times New Roman" panose="02020603050405020304" pitchFamily="18" charset="0"/>
                <a:cs typeface="Times New Roman" panose="02020603050405020304" pitchFamily="18" charset="0"/>
              </a:rPr>
              <a:t>§55151 – Career Development and College Preparation</a:t>
            </a:r>
          </a:p>
          <a:p>
            <a:pPr>
              <a:buClr>
                <a:srgbClr val="0070C0"/>
              </a:buClr>
            </a:pPr>
            <a:r>
              <a:rPr lang="en-US" dirty="0">
                <a:latin typeface="Times New Roman" panose="02020603050405020304" pitchFamily="18" charset="0"/>
                <a:cs typeface="Times New Roman" panose="02020603050405020304" pitchFamily="18" charset="0"/>
              </a:rPr>
              <a:t>§55154 – Adult High School Diploma Programs</a:t>
            </a:r>
          </a:p>
          <a:p>
            <a:pPr>
              <a:buClr>
                <a:srgbClr val="0070C0"/>
              </a:buClr>
            </a:pPr>
            <a:r>
              <a:rPr lang="en-US" dirty="0">
                <a:latin typeface="Times New Roman" panose="02020603050405020304" pitchFamily="18" charset="0"/>
                <a:cs typeface="Times New Roman" panose="02020603050405020304" pitchFamily="18" charset="0"/>
              </a:rPr>
              <a:t>§55155 – Noncredit Certificates</a:t>
            </a:r>
          </a:p>
          <a:p>
            <a:pPr>
              <a:buClr>
                <a:srgbClr val="0070C0"/>
              </a:buClr>
            </a:pPr>
            <a:r>
              <a:rPr lang="en-US" dirty="0">
                <a:latin typeface="Times New Roman" panose="02020603050405020304" pitchFamily="18" charset="0"/>
                <a:cs typeface="Times New Roman" panose="02020603050405020304" pitchFamily="18" charset="0"/>
              </a:rPr>
              <a:t>§58160 – Noncredit Course Funding </a:t>
            </a:r>
          </a:p>
        </p:txBody>
      </p:sp>
      <p:sp>
        <p:nvSpPr>
          <p:cNvPr id="4" name="Footer Placeholder 3">
            <a:extLst>
              <a:ext uri="{FF2B5EF4-FFF2-40B4-BE49-F238E27FC236}">
                <a16:creationId xmlns:a16="http://schemas.microsoft.com/office/drawing/2014/main" id="{CF6C5A32-7739-1F40-BDB3-1B75500B5765}"/>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B34F74C5-A94F-1C48-870F-CFDA9AFDC7D5}"/>
              </a:ext>
            </a:extLst>
          </p:cNvPr>
          <p:cNvSpPr>
            <a:spLocks noGrp="1"/>
          </p:cNvSpPr>
          <p:nvPr>
            <p:ph type="sldNum" sz="quarter" idx="12"/>
          </p:nvPr>
        </p:nvSpPr>
        <p:spPr/>
        <p:txBody>
          <a:bodyPr/>
          <a:lstStyle/>
          <a:p>
            <a:fld id="{C643D756-718A-164E-9CE8-738637616EB4}" type="slidenum">
              <a:rPr lang="en-US" smtClean="0"/>
              <a:t>27</a:t>
            </a:fld>
            <a:endParaRPr lang="en-US" dirty="0"/>
          </a:p>
        </p:txBody>
      </p:sp>
    </p:spTree>
    <p:extLst>
      <p:ext uri="{BB962C8B-B14F-4D97-AF65-F5344CB8AC3E}">
        <p14:creationId xmlns:p14="http://schemas.microsoft.com/office/powerpoint/2010/main" val="1760597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a:xfrm>
            <a:off x="838200" y="669925"/>
            <a:ext cx="10515600" cy="1608054"/>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Auto Approval and Certification </a:t>
            </a:r>
            <a:br>
              <a:rPr lang="en-US" b="1" dirty="0">
                <a:solidFill>
                  <a:srgbClr val="0070C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DRAFT</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under consideration</a:t>
            </a:r>
            <a:r>
              <a:rPr lang="en-US" dirty="0">
                <a:solidFill>
                  <a:srgbClr val="0070C0"/>
                </a:solidFill>
                <a:latin typeface="Times New Roman" panose="02020603050405020304" pitchFamily="18"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a:xfrm>
            <a:off x="838200" y="2614863"/>
            <a:ext cx="10515600" cy="3898984"/>
          </a:xfrm>
        </p:spPr>
        <p:txBody>
          <a:bodyPr>
            <a:normAutofit/>
          </a:bodyPr>
          <a:lstStyle/>
          <a:p>
            <a:pPr>
              <a:buClr>
                <a:srgbClr val="0070C0"/>
              </a:buClr>
            </a:pPr>
            <a:r>
              <a:rPr lang="en-US" dirty="0">
                <a:latin typeface="Times New Roman" panose="02020603050405020304" pitchFamily="18" charset="0"/>
                <a:cs typeface="Times New Roman" panose="02020603050405020304" pitchFamily="18" charset="0"/>
              </a:rPr>
              <a:t>Drafted by Noncredit Committee at CCCCO</a:t>
            </a:r>
          </a:p>
          <a:p>
            <a:pPr>
              <a:buClr>
                <a:srgbClr val="0070C0"/>
              </a:buClr>
            </a:pPr>
            <a:r>
              <a:rPr lang="en-US" dirty="0">
                <a:latin typeface="Times New Roman" panose="02020603050405020304" pitchFamily="18" charset="0"/>
                <a:cs typeface="Times New Roman" panose="02020603050405020304" pitchFamily="18" charset="0"/>
              </a:rPr>
              <a:t>Reviewed and recommended for approval by 5C</a:t>
            </a:r>
          </a:p>
          <a:p>
            <a:pPr>
              <a:buClr>
                <a:srgbClr val="0070C0"/>
              </a:buClr>
            </a:pPr>
            <a:r>
              <a:rPr lang="en-US" dirty="0">
                <a:latin typeface="Times New Roman" panose="02020603050405020304" pitchFamily="18" charset="0"/>
                <a:cs typeface="Times New Roman" panose="02020603050405020304" pitchFamily="18" charset="0"/>
              </a:rPr>
              <a:t>Depends on approval of Draft Title 5 Regulations</a:t>
            </a:r>
          </a:p>
          <a:p>
            <a:pPr>
              <a:buClr>
                <a:srgbClr val="0070C0"/>
              </a:buClr>
            </a:pPr>
            <a:r>
              <a:rPr lang="en-US" dirty="0">
                <a:latin typeface="Times New Roman" panose="02020603050405020304" pitchFamily="18" charset="0"/>
                <a:cs typeface="Times New Roman" panose="02020603050405020304" pitchFamily="18" charset="0"/>
              </a:rPr>
              <a:t>Includes:</a:t>
            </a:r>
          </a:p>
          <a:p>
            <a:pPr lvl="1">
              <a:buClr>
                <a:srgbClr val="0070C0"/>
              </a:buClr>
            </a:pPr>
            <a:r>
              <a:rPr lang="en-US" dirty="0">
                <a:latin typeface="Times New Roman" panose="02020603050405020304" pitchFamily="18" charset="0"/>
                <a:cs typeface="Times New Roman" panose="02020603050405020304" pitchFamily="18" charset="0"/>
              </a:rPr>
              <a:t>Criteria for Noncredit Course Submissions </a:t>
            </a:r>
          </a:p>
          <a:p>
            <a:pPr lvl="1">
              <a:buClr>
                <a:srgbClr val="0070C0"/>
              </a:buClr>
            </a:pPr>
            <a:r>
              <a:rPr lang="en-US" dirty="0">
                <a:latin typeface="Times New Roman" panose="02020603050405020304" pitchFamily="18" charset="0"/>
                <a:cs typeface="Times New Roman" panose="02020603050405020304" pitchFamily="18" charset="0"/>
              </a:rPr>
              <a:t>Certification and Required Signatures</a:t>
            </a:r>
          </a:p>
          <a:p>
            <a:pPr>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DB823D8-F16E-454C-8F2D-855E525ECC21}"/>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7D2A70D1-B8E3-A449-889A-7E87B44B0674}"/>
              </a:ext>
            </a:extLst>
          </p:cNvPr>
          <p:cNvSpPr>
            <a:spLocks noGrp="1"/>
          </p:cNvSpPr>
          <p:nvPr>
            <p:ph type="sldNum" sz="quarter" idx="12"/>
          </p:nvPr>
        </p:nvSpPr>
        <p:spPr/>
        <p:txBody>
          <a:bodyPr/>
          <a:lstStyle/>
          <a:p>
            <a:fld id="{C643D756-718A-164E-9CE8-738637616EB4}" type="slidenum">
              <a:rPr lang="en-US" smtClean="0"/>
              <a:t>28</a:t>
            </a:fld>
            <a:endParaRPr lang="en-US" dirty="0"/>
          </a:p>
        </p:txBody>
      </p:sp>
    </p:spTree>
    <p:extLst>
      <p:ext uri="{BB962C8B-B14F-4D97-AF65-F5344CB8AC3E}">
        <p14:creationId xmlns:p14="http://schemas.microsoft.com/office/powerpoint/2010/main" val="1320231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758-F898-EC41-A638-8265366278AB}"/>
              </a:ext>
            </a:extLst>
          </p:cNvPr>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Progression</a:t>
            </a:r>
          </a:p>
        </p:txBody>
      </p:sp>
      <p:sp>
        <p:nvSpPr>
          <p:cNvPr id="3" name="Content Placeholder 2">
            <a:extLst>
              <a:ext uri="{FF2B5EF4-FFF2-40B4-BE49-F238E27FC236}">
                <a16:creationId xmlns:a16="http://schemas.microsoft.com/office/drawing/2014/main" id="{BE746743-3581-A446-89CF-30E70964E724}"/>
              </a:ext>
            </a:extLst>
          </p:cNvPr>
          <p:cNvSpPr>
            <a:spLocks noGrp="1"/>
          </p:cNvSpPr>
          <p:nvPr>
            <p:ph idx="1"/>
          </p:nvPr>
        </p:nvSpPr>
        <p:spPr>
          <a:xfrm>
            <a:off x="838200" y="1383242"/>
            <a:ext cx="10515600" cy="4831291"/>
          </a:xfrm>
        </p:spPr>
        <p:txBody>
          <a:bodyPr>
            <a:normAutofit fontScale="92500"/>
          </a:bodyPr>
          <a:lstStyle/>
          <a:p>
            <a:pPr>
              <a:buClr>
                <a:srgbClr val="0070C0"/>
              </a:buClr>
            </a:pPr>
            <a:r>
              <a:rPr lang="en-US" dirty="0">
                <a:latin typeface="Times New Roman" panose="02020603050405020304" pitchFamily="18" charset="0"/>
                <a:cs typeface="Times New Roman" panose="02020603050405020304" pitchFamily="18" charset="0"/>
              </a:rPr>
              <a:t>Noncredit draft regulations were created by a workgroup in 5C in early February 2019</a:t>
            </a:r>
          </a:p>
          <a:p>
            <a:pPr>
              <a:buClr>
                <a:srgbClr val="0070C0"/>
              </a:buClr>
            </a:pPr>
            <a:r>
              <a:rPr lang="en-US" dirty="0">
                <a:latin typeface="Times New Roman" panose="02020603050405020304" pitchFamily="18" charset="0"/>
                <a:cs typeface="Times New Roman" panose="02020603050405020304" pitchFamily="18" charset="0"/>
              </a:rPr>
              <a:t>Title 5 Workgroup in 5C edited regulations for </a:t>
            </a:r>
            <a:r>
              <a:rPr lang="en-US" b="1" dirty="0">
                <a:latin typeface="Times New Roman" panose="02020603050405020304" pitchFamily="18" charset="0"/>
                <a:cs typeface="Times New Roman" panose="02020603050405020304" pitchFamily="18" charset="0"/>
              </a:rPr>
              <a:t>1</a:t>
            </a:r>
            <a:r>
              <a:rPr lang="en-US" b="1" baseline="30000" dirty="0">
                <a:latin typeface="Times New Roman" panose="02020603050405020304" pitchFamily="18" charset="0"/>
                <a:cs typeface="Times New Roman" panose="02020603050405020304" pitchFamily="18" charset="0"/>
              </a:rPr>
              <a:t>st</a:t>
            </a:r>
            <a:r>
              <a:rPr lang="en-US" b="1" dirty="0">
                <a:latin typeface="Times New Roman" panose="02020603050405020304" pitchFamily="18" charset="0"/>
                <a:cs typeface="Times New Roman" panose="02020603050405020304" pitchFamily="18" charset="0"/>
              </a:rPr>
              <a:t> Reading at February 22, 2019 5C meeting</a:t>
            </a:r>
          </a:p>
          <a:p>
            <a:pPr>
              <a:buClr>
                <a:srgbClr val="0070C0"/>
              </a:buClr>
            </a:pPr>
            <a:r>
              <a:rPr lang="en-US" dirty="0">
                <a:latin typeface="Times New Roman" panose="02020603050405020304" pitchFamily="18" charset="0"/>
                <a:cs typeface="Times New Roman" panose="02020603050405020304" pitchFamily="18" charset="0"/>
              </a:rPr>
              <a:t>Edits were made, sent to CCCCO Legal Counsel and Staff to review</a:t>
            </a:r>
          </a:p>
          <a:p>
            <a:pPr>
              <a:buClr>
                <a:srgbClr val="0070C0"/>
              </a:buClr>
            </a:pPr>
            <a:r>
              <a:rPr lang="en-US" dirty="0">
                <a:latin typeface="Times New Roman" panose="02020603050405020304" pitchFamily="18" charset="0"/>
                <a:cs typeface="Times New Roman" panose="02020603050405020304" pitchFamily="18" charset="0"/>
              </a:rPr>
              <a:t>Legal Counsel and 5C members fine-tuned the drafts and approved during the </a:t>
            </a:r>
            <a:r>
              <a:rPr lang="en-US" b="1" dirty="0">
                <a:latin typeface="Times New Roman" panose="02020603050405020304" pitchFamily="18" charset="0"/>
                <a:cs typeface="Times New Roman" panose="02020603050405020304" pitchFamily="18" charset="0"/>
              </a:rPr>
              <a:t>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Reading at March 14, 2019 5C meeting</a:t>
            </a:r>
          </a:p>
          <a:p>
            <a:pPr>
              <a:buClr>
                <a:srgbClr val="0070C0"/>
              </a:buClr>
            </a:pPr>
            <a:r>
              <a:rPr lang="en-US" dirty="0">
                <a:latin typeface="Times New Roman" panose="02020603050405020304" pitchFamily="18" charset="0"/>
                <a:cs typeface="Times New Roman" panose="02020603050405020304" pitchFamily="18" charset="0"/>
              </a:rPr>
              <a:t>5C Co-chairs, CCCCO Legal Counsel, and VC Academic Affairs made final preparations for discussion at Consultation Council on April 18, 2019.</a:t>
            </a:r>
          </a:p>
          <a:p>
            <a:pPr>
              <a:buClr>
                <a:srgbClr val="0070C0"/>
              </a:buClr>
            </a:pPr>
            <a:r>
              <a:rPr lang="en-US" dirty="0">
                <a:latin typeface="Times New Roman" panose="02020603050405020304" pitchFamily="18" charset="0"/>
                <a:cs typeface="Times New Roman" panose="02020603050405020304" pitchFamily="18" charset="0"/>
              </a:rPr>
              <a:t>Board of Governors reviewed at </a:t>
            </a:r>
            <a:r>
              <a:rPr lang="en-US" b="1" dirty="0">
                <a:latin typeface="Times New Roman" panose="02020603050405020304" pitchFamily="18" charset="0"/>
                <a:cs typeface="Times New Roman" panose="02020603050405020304" pitchFamily="18" charset="0"/>
              </a:rPr>
              <a:t>May 20, 2019 meeting</a:t>
            </a:r>
          </a:p>
          <a:p>
            <a:pPr>
              <a:buClr>
                <a:srgbClr val="0070C0"/>
              </a:buClr>
            </a:pPr>
            <a:r>
              <a:rPr lang="en-US" dirty="0">
                <a:solidFill>
                  <a:srgbClr val="FF0000"/>
                </a:solidFill>
                <a:latin typeface="Times New Roman" panose="02020603050405020304" pitchFamily="18" charset="0"/>
                <a:cs typeface="Times New Roman" panose="02020603050405020304" pitchFamily="18" charset="0"/>
              </a:rPr>
              <a:t>Board of Governors to consider for approval at </a:t>
            </a:r>
            <a:r>
              <a:rPr lang="en-US" b="1" dirty="0">
                <a:solidFill>
                  <a:srgbClr val="FF0000"/>
                </a:solidFill>
                <a:latin typeface="Times New Roman" panose="02020603050405020304" pitchFamily="18" charset="0"/>
                <a:cs typeface="Times New Roman" panose="02020603050405020304" pitchFamily="18" charset="0"/>
              </a:rPr>
              <a:t>July 15, 2019 meeting</a:t>
            </a:r>
          </a:p>
          <a:p>
            <a:pPr lvl="1">
              <a:buClr>
                <a:srgbClr val="0070C0"/>
              </a:buClr>
            </a:pPr>
            <a:endParaRPr lang="en-US" dirty="0">
              <a:solidFill>
                <a:srgbClr val="0070C0"/>
              </a:solidFill>
              <a:latin typeface="Times New Roman" panose="02020603050405020304" pitchFamily="18" charset="0"/>
              <a:cs typeface="Times New Roman" panose="02020603050405020304" pitchFamily="18" charset="0"/>
            </a:endParaRPr>
          </a:p>
          <a:p>
            <a:pPr>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3163297-ABE5-7442-B567-739CC3A32F59}"/>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6D2015E5-CA8B-7247-9B44-2B7A61994DE5}"/>
              </a:ext>
            </a:extLst>
          </p:cNvPr>
          <p:cNvSpPr>
            <a:spLocks noGrp="1"/>
          </p:cNvSpPr>
          <p:nvPr>
            <p:ph type="sldNum" sz="quarter" idx="12"/>
          </p:nvPr>
        </p:nvSpPr>
        <p:spPr/>
        <p:txBody>
          <a:bodyPr/>
          <a:lstStyle/>
          <a:p>
            <a:fld id="{C643D756-718A-164E-9CE8-738637616EB4}" type="slidenum">
              <a:rPr lang="en-US" smtClean="0"/>
              <a:t>29</a:t>
            </a:fld>
            <a:endParaRPr lang="en-US" dirty="0"/>
          </a:p>
        </p:txBody>
      </p:sp>
    </p:spTree>
    <p:extLst>
      <p:ext uri="{BB962C8B-B14F-4D97-AF65-F5344CB8AC3E}">
        <p14:creationId xmlns:p14="http://schemas.microsoft.com/office/powerpoint/2010/main" val="4270716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a:bodyPr>
          <a:lstStyle/>
          <a:p>
            <a:pPr algn="ctr"/>
            <a:r>
              <a:rPr lang="en-US" sz="5400" b="1" dirty="0">
                <a:solidFill>
                  <a:srgbClr val="0070C0"/>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838200" y="1957137"/>
            <a:ext cx="10515600" cy="4407804"/>
          </a:xfrm>
        </p:spPr>
        <p:txBody>
          <a:bodyPr>
            <a:normAutofit/>
          </a:bodyPr>
          <a:lstStyle/>
          <a:p>
            <a:pPr>
              <a:buClr>
                <a:srgbClr val="0070C0"/>
              </a:buClr>
            </a:pPr>
            <a:r>
              <a:rPr lang="en-US" sz="2400" dirty="0">
                <a:latin typeface="Times New Roman" panose="02020603050405020304" pitchFamily="18" charset="0"/>
                <a:cs typeface="Times New Roman" panose="02020603050405020304" pitchFamily="18" charset="0"/>
              </a:rPr>
              <a:t>About the PCAH…</a:t>
            </a:r>
          </a:p>
          <a:p>
            <a:pPr>
              <a:buClr>
                <a:srgbClr val="0070C0"/>
              </a:buClr>
            </a:pPr>
            <a:r>
              <a:rPr lang="en-US" sz="2400" dirty="0">
                <a:latin typeface="Times New Roman" panose="02020603050405020304" pitchFamily="18" charset="0"/>
                <a:cs typeface="Times New Roman" panose="02020603050405020304" pitchFamily="18" charset="0"/>
              </a:rPr>
              <a:t>Recap of PCAH 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a:t>
            </a:r>
          </a:p>
          <a:p>
            <a:pPr>
              <a:buClr>
                <a:srgbClr val="0070C0"/>
              </a:buClr>
            </a:pPr>
            <a:r>
              <a:rPr lang="en-US" sz="2400" dirty="0">
                <a:latin typeface="Times New Roman" panose="02020603050405020304" pitchFamily="18" charset="0"/>
                <a:cs typeface="Times New Roman" panose="02020603050405020304" pitchFamily="18" charset="0"/>
              </a:rPr>
              <a:t>Plan for the 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a:t>
            </a:r>
          </a:p>
          <a:p>
            <a:pPr>
              <a:buClr>
                <a:srgbClr val="0070C0"/>
              </a:buClr>
            </a:pPr>
            <a:r>
              <a:rPr lang="en-US" sz="2400" dirty="0">
                <a:latin typeface="Times New Roman" panose="02020603050405020304" pitchFamily="18" charset="0"/>
                <a:cs typeface="Times New Roman" panose="02020603050405020304" pitchFamily="18" charset="0"/>
              </a:rPr>
              <a:t>Expected Changes</a:t>
            </a:r>
          </a:p>
        </p:txBody>
      </p:sp>
      <p:pic>
        <p:nvPicPr>
          <p:cNvPr id="5" name="Picture 4">
            <a:extLst>
              <a:ext uri="{FF2B5EF4-FFF2-40B4-BE49-F238E27FC236}">
                <a16:creationId xmlns:a16="http://schemas.microsoft.com/office/drawing/2014/main" id="{B78B04F0-90E3-D74B-8FA6-6BE32551C1F9}"/>
              </a:ext>
            </a:extLst>
          </p:cNvPr>
          <p:cNvPicPr>
            <a:picLocks noChangeAspect="1"/>
          </p:cNvPicPr>
          <p:nvPr/>
        </p:nvPicPr>
        <p:blipFill>
          <a:blip r:embed="rId2"/>
          <a:stretch>
            <a:fillRect/>
          </a:stretch>
        </p:blipFill>
        <p:spPr>
          <a:xfrm>
            <a:off x="4678417" y="1957137"/>
            <a:ext cx="6324600" cy="4229100"/>
          </a:xfrm>
          <a:prstGeom prst="rect">
            <a:avLst/>
          </a:prstGeom>
        </p:spPr>
      </p:pic>
      <p:sp>
        <p:nvSpPr>
          <p:cNvPr id="4" name="Footer Placeholder 3">
            <a:extLst>
              <a:ext uri="{FF2B5EF4-FFF2-40B4-BE49-F238E27FC236}">
                <a16:creationId xmlns:a16="http://schemas.microsoft.com/office/drawing/2014/main" id="{61188BA1-11B9-714C-A36B-6901F97C8E03}"/>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B9AF88B2-E6F0-8944-9CC7-4619FD1350EF}"/>
              </a:ext>
            </a:extLst>
          </p:cNvPr>
          <p:cNvSpPr>
            <a:spLocks noGrp="1"/>
          </p:cNvSpPr>
          <p:nvPr>
            <p:ph type="sldNum" sz="quarter" idx="12"/>
          </p:nvPr>
        </p:nvSpPr>
        <p:spPr/>
        <p:txBody>
          <a:bodyPr/>
          <a:lstStyle/>
          <a:p>
            <a:fld id="{C643D756-718A-164E-9CE8-738637616EB4}" type="slidenum">
              <a:rPr lang="en-US" smtClean="0"/>
              <a:t>3</a:t>
            </a:fld>
            <a:endParaRPr lang="en-US" dirty="0"/>
          </a:p>
        </p:txBody>
      </p:sp>
    </p:spTree>
    <p:extLst>
      <p:ext uri="{BB962C8B-B14F-4D97-AF65-F5344CB8AC3E}">
        <p14:creationId xmlns:p14="http://schemas.microsoft.com/office/powerpoint/2010/main" val="2729142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108D-B2E7-F546-A8A1-FD37BF9122A6}"/>
              </a:ext>
            </a:extLst>
          </p:cNvPr>
          <p:cNvSpPr>
            <a:spLocks noGrp="1"/>
          </p:cNvSpPr>
          <p:nvPr>
            <p:ph type="ctrTitle"/>
          </p:nvPr>
        </p:nvSpPr>
        <p:spPr/>
        <p:txBody>
          <a:bodyPr/>
          <a:lstStyle/>
          <a:p>
            <a:r>
              <a:rPr lang="en-US" b="1" dirty="0">
                <a:solidFill>
                  <a:srgbClr val="0070C0"/>
                </a:solidFill>
                <a:latin typeface="Times New Roman" panose="02020603050405020304" pitchFamily="18" charset="0"/>
                <a:cs typeface="Times New Roman" panose="02020603050405020304" pitchFamily="18" charset="0"/>
              </a:rPr>
              <a:t>Questions?</a:t>
            </a:r>
          </a:p>
        </p:txBody>
      </p:sp>
      <p:sp>
        <p:nvSpPr>
          <p:cNvPr id="3" name="Subtitle 2">
            <a:extLst>
              <a:ext uri="{FF2B5EF4-FFF2-40B4-BE49-F238E27FC236}">
                <a16:creationId xmlns:a16="http://schemas.microsoft.com/office/drawing/2014/main" id="{CDE41DDE-B039-DB4C-849E-EDA8F5B6124E}"/>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id="{9E0DD3A1-8FFD-4E41-B1CD-1FE24E7C2714}"/>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E40BEEB5-C255-E647-8EED-4DAD103D6EEC}"/>
              </a:ext>
            </a:extLst>
          </p:cNvPr>
          <p:cNvSpPr>
            <a:spLocks noGrp="1"/>
          </p:cNvSpPr>
          <p:nvPr>
            <p:ph type="sldNum" sz="quarter" idx="12"/>
          </p:nvPr>
        </p:nvSpPr>
        <p:spPr/>
        <p:txBody>
          <a:bodyPr/>
          <a:lstStyle/>
          <a:p>
            <a:fld id="{C643D756-718A-164E-9CE8-738637616EB4}" type="slidenum">
              <a:rPr lang="en-US" smtClean="0"/>
              <a:t>30</a:t>
            </a:fld>
            <a:endParaRPr lang="en-US" dirty="0"/>
          </a:p>
        </p:txBody>
      </p:sp>
    </p:spTree>
    <p:extLst>
      <p:ext uri="{BB962C8B-B14F-4D97-AF65-F5344CB8AC3E}">
        <p14:creationId xmlns:p14="http://schemas.microsoft.com/office/powerpoint/2010/main" val="268209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108D-B2E7-F546-A8A1-FD37BF9122A6}"/>
              </a:ext>
            </a:extLst>
          </p:cNvPr>
          <p:cNvSpPr>
            <a:spLocks noGrp="1"/>
          </p:cNvSpPr>
          <p:nvPr>
            <p:ph type="ctrTitle"/>
          </p:nvPr>
        </p:nvSpPr>
        <p:spPr>
          <a:xfrm>
            <a:off x="1524000" y="1095048"/>
            <a:ext cx="9144000" cy="155565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About the PCAH…</a:t>
            </a:r>
          </a:p>
        </p:txBody>
      </p:sp>
      <p:sp>
        <p:nvSpPr>
          <p:cNvPr id="3" name="Subtitle 2">
            <a:extLst>
              <a:ext uri="{FF2B5EF4-FFF2-40B4-BE49-F238E27FC236}">
                <a16:creationId xmlns:a16="http://schemas.microsoft.com/office/drawing/2014/main" id="{CDE41DDE-B039-DB4C-849E-EDA8F5B6124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C42749-893D-D044-A401-73AE59733F2F}"/>
              </a:ext>
            </a:extLst>
          </p:cNvPr>
          <p:cNvPicPr>
            <a:picLocks noChangeAspect="1"/>
          </p:cNvPicPr>
          <p:nvPr/>
        </p:nvPicPr>
        <p:blipFill>
          <a:blip r:embed="rId2"/>
          <a:stretch>
            <a:fillRect/>
          </a:stretch>
        </p:blipFill>
        <p:spPr>
          <a:xfrm>
            <a:off x="3829487" y="3069458"/>
            <a:ext cx="4053271" cy="3273401"/>
          </a:xfrm>
          <a:prstGeom prst="rect">
            <a:avLst/>
          </a:prstGeom>
        </p:spPr>
      </p:pic>
      <p:sp>
        <p:nvSpPr>
          <p:cNvPr id="4" name="Footer Placeholder 3">
            <a:extLst>
              <a:ext uri="{FF2B5EF4-FFF2-40B4-BE49-F238E27FC236}">
                <a16:creationId xmlns:a16="http://schemas.microsoft.com/office/drawing/2014/main" id="{958AD0A8-1146-604D-954A-9D4133CA70C1}"/>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0B86AFC5-C163-BD48-BA8A-4048D0DC55E6}"/>
              </a:ext>
            </a:extLst>
          </p:cNvPr>
          <p:cNvSpPr>
            <a:spLocks noGrp="1"/>
          </p:cNvSpPr>
          <p:nvPr>
            <p:ph type="sldNum" sz="quarter" idx="12"/>
          </p:nvPr>
        </p:nvSpPr>
        <p:spPr/>
        <p:txBody>
          <a:bodyPr/>
          <a:lstStyle/>
          <a:p>
            <a:fld id="{C643D756-718A-164E-9CE8-738637616EB4}" type="slidenum">
              <a:rPr lang="en-US" smtClean="0"/>
              <a:t>4</a:t>
            </a:fld>
            <a:endParaRPr lang="en-US" dirty="0"/>
          </a:p>
        </p:txBody>
      </p:sp>
    </p:spTree>
    <p:extLst>
      <p:ext uri="{BB962C8B-B14F-4D97-AF65-F5344CB8AC3E}">
        <p14:creationId xmlns:p14="http://schemas.microsoft.com/office/powerpoint/2010/main" val="236787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39434" y="384408"/>
            <a:ext cx="8848173" cy="1261619"/>
          </a:xfrm>
        </p:spPr>
        <p:txBody>
          <a:bodyPr>
            <a:noAutofit/>
          </a:bodyPr>
          <a:lstStyle/>
          <a:p>
            <a:pPr algn="ctr"/>
            <a:r>
              <a:rPr lang="en-US" sz="4800" b="1" dirty="0">
                <a:solidFill>
                  <a:srgbClr val="0070C0"/>
                </a:solidFill>
                <a:latin typeface="Times New Roman" panose="02020603050405020304" pitchFamily="18" charset="0"/>
                <a:cs typeface="Times New Roman" panose="02020603050405020304" pitchFamily="18" charset="0"/>
              </a:rPr>
              <a:t>Program and Course Approval Handbook (PCAH)</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8F016F42-FBC6-2443-B8E2-1DDB4DD0AD95}"/>
              </a:ext>
            </a:extLst>
          </p:cNvPr>
          <p:cNvSpPr txBox="1"/>
          <p:nvPr/>
        </p:nvSpPr>
        <p:spPr>
          <a:xfrm>
            <a:off x="778933" y="1783122"/>
            <a:ext cx="10688542" cy="5109091"/>
          </a:xfrm>
          <a:prstGeom prst="rect">
            <a:avLst/>
          </a:prstGeom>
          <a:noFill/>
        </p:spPr>
        <p:txBody>
          <a:bodyPr wrap="square" rtlCol="0">
            <a:spAutoFit/>
          </a:bodyPr>
          <a:lstStyle/>
          <a:p>
            <a:pPr marL="228600" indent="-228600">
              <a:buClr>
                <a:srgbClr val="0070C0"/>
              </a:buClr>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Chancellor is required to prepare and distribute a handbook for program and course approval – Title 5 §55000.5) </a:t>
            </a:r>
          </a:p>
          <a:p>
            <a:pPr marL="228600" indent="-228600">
              <a:buClr>
                <a:srgbClr val="0070C0"/>
              </a:buClr>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Chancellor delegates to the Academic Affairs Division of the Chancellor’s Office and subsequently to 5C</a:t>
            </a:r>
          </a:p>
          <a:p>
            <a:pPr marL="228600" indent="-228600">
              <a:buClr>
                <a:srgbClr val="0070C0"/>
              </a:buClr>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The PCAH</a:t>
            </a:r>
            <a:r>
              <a:rPr lang="en-US" sz="2300" i="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consists of general guidelines and instructions for the submission of curriculum for approval and maintenance. </a:t>
            </a:r>
          </a:p>
          <a:p>
            <a:pPr marL="228600" indent="-228600">
              <a:buClr>
                <a:srgbClr val="0070C0"/>
              </a:buClr>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Since its first edition, updates have been published May 1985, July 1987, 1992, March 1995, September 2001, March 2003, March 2009, September 2012, and July 2017, to accomplish the following: </a:t>
            </a:r>
          </a:p>
          <a:p>
            <a:pPr marL="685800" lvl="1" indent="-2286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improve and incorporate new information, </a:t>
            </a:r>
          </a:p>
          <a:p>
            <a:pPr marL="685800" lvl="1" indent="-2286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clarify previous language, and </a:t>
            </a:r>
          </a:p>
          <a:p>
            <a:pPr marL="685800" lvl="1" indent="-228600">
              <a:buClr>
                <a:srgbClr val="0070C0"/>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inform and provide guidance on updates to California Education Code and California Code of Regulations, title 5 </a:t>
            </a:r>
          </a:p>
          <a:p>
            <a:pPr marL="228600" indent="-228600">
              <a:buClr>
                <a:srgbClr val="0070C0"/>
              </a:buClr>
              <a:buFont typeface="Arial" panose="020B0604020202020204" pitchFamily="34" charset="0"/>
              <a:buChar char="•"/>
            </a:pPr>
            <a:r>
              <a:rPr lang="en-US" sz="2300" dirty="0">
                <a:latin typeface="Times New Roman" panose="02020603050405020304" pitchFamily="18" charset="0"/>
                <a:cs typeface="Times New Roman" panose="02020603050405020304" pitchFamily="18" charset="0"/>
              </a:rPr>
              <a:t>Each edition of the PCAH</a:t>
            </a:r>
            <a:r>
              <a:rPr lang="en-US" sz="2300" i="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supersedes preceding editions.</a:t>
            </a:r>
          </a:p>
        </p:txBody>
      </p:sp>
      <p:sp>
        <p:nvSpPr>
          <p:cNvPr id="5" name="Footer Placeholder 4">
            <a:extLst>
              <a:ext uri="{FF2B5EF4-FFF2-40B4-BE49-F238E27FC236}">
                <a16:creationId xmlns:a16="http://schemas.microsoft.com/office/drawing/2014/main" id="{3CEF90F1-BC79-8247-933C-6BB778AF4BE1}"/>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D01F8346-39FD-3140-9C1B-3F0D264229D2}"/>
              </a:ext>
            </a:extLst>
          </p:cNvPr>
          <p:cNvSpPr>
            <a:spLocks noGrp="1"/>
          </p:cNvSpPr>
          <p:nvPr>
            <p:ph type="sldNum" sz="quarter" idx="12"/>
          </p:nvPr>
        </p:nvSpPr>
        <p:spPr/>
        <p:txBody>
          <a:bodyPr/>
          <a:lstStyle/>
          <a:p>
            <a:fld id="{C643D756-718A-164E-9CE8-738637616EB4}" type="slidenum">
              <a:rPr lang="en-US" smtClean="0"/>
              <a:t>5</a:t>
            </a:fld>
            <a:endParaRPr lang="en-US" dirty="0"/>
          </a:p>
        </p:txBody>
      </p:sp>
    </p:spTree>
    <p:extLst>
      <p:ext uri="{BB962C8B-B14F-4D97-AF65-F5344CB8AC3E}">
        <p14:creationId xmlns:p14="http://schemas.microsoft.com/office/powerpoint/2010/main" val="347141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1358546" y="666824"/>
            <a:ext cx="9144000" cy="1217394"/>
          </a:xfrm>
        </p:spPr>
        <p:txBody>
          <a:bodyPr>
            <a:no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California Community Colleges Curriculum Committee (5C)</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1014414" y="2336799"/>
            <a:ext cx="10044112" cy="4078289"/>
          </a:xfrm>
        </p:spPr>
        <p:txBody>
          <a:bodyPr numCol="2" spcCol="457200" anchor="ctr">
            <a:normAutofit/>
          </a:bodyPr>
          <a:lstStyle/>
          <a:p>
            <a:pPr marL="0" indent="0" fontAlgn="base">
              <a:buClr>
                <a:srgbClr val="0070C0"/>
              </a:buClr>
              <a:buNone/>
            </a:pPr>
            <a:r>
              <a:rPr lang="en-US" sz="2000" b="1" dirty="0">
                <a:solidFill>
                  <a:srgbClr val="000000"/>
                </a:solidFill>
                <a:latin typeface="Times New Roman" panose="02020603050405020304" pitchFamily="18" charset="0"/>
                <a:cs typeface="Times New Roman" panose="02020603050405020304" pitchFamily="18" charset="0"/>
              </a:rPr>
              <a:t>Voting Members</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8 faculty representatives appointed by the ASCCC</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4 representatives appointed by the Chief Instructional Officers</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2 Chancellor's Office representatives - Dean of Curriculum and Instruction, Vice Chancellor of Educational Services</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1 curriculum specialist appointed by CCC Classified Senate (4CS)</a:t>
            </a:r>
          </a:p>
          <a:p>
            <a:pPr fontAlgn="base">
              <a:buClr>
                <a:srgbClr val="0070C0"/>
              </a:buClr>
            </a:pPr>
            <a:endParaRPr lang="en-US" sz="2000" dirty="0">
              <a:solidFill>
                <a:srgbClr val="000000"/>
              </a:solidFill>
              <a:latin typeface="Times New Roman" panose="02020603050405020304" pitchFamily="18" charset="0"/>
              <a:cs typeface="Times New Roman" panose="02020603050405020304" pitchFamily="18" charset="0"/>
            </a:endParaRPr>
          </a:p>
          <a:p>
            <a:pPr marL="0" indent="0" fontAlgn="base">
              <a:buClr>
                <a:srgbClr val="0070C0"/>
              </a:buClr>
              <a:buNone/>
            </a:pPr>
            <a:r>
              <a:rPr lang="en-US" sz="2000" b="1" dirty="0">
                <a:solidFill>
                  <a:srgbClr val="000000"/>
                </a:solidFill>
                <a:latin typeface="Times New Roman" panose="02020603050405020304" pitchFamily="18" charset="0"/>
                <a:cs typeface="Times New Roman" panose="02020603050405020304" pitchFamily="18" charset="0"/>
              </a:rPr>
              <a:t>Resource Members</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1 ACCE representative</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1 CTE Administrator</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1 Chancellor's Office Legal Counsel staff</a:t>
            </a:r>
          </a:p>
          <a:p>
            <a:pPr marL="0" indent="0" fontAlgn="base">
              <a:buClr>
                <a:srgbClr val="0070C0"/>
              </a:buClr>
              <a:buNone/>
            </a:pPr>
            <a:r>
              <a:rPr lang="en-US" sz="2000" b="1" dirty="0">
                <a:solidFill>
                  <a:srgbClr val="000000"/>
                </a:solidFill>
                <a:latin typeface="Times New Roman" panose="02020603050405020304" pitchFamily="18" charset="0"/>
                <a:cs typeface="Times New Roman" panose="02020603050405020304" pitchFamily="18" charset="0"/>
              </a:rPr>
              <a:t>Leadership</a:t>
            </a:r>
          </a:p>
          <a:p>
            <a:pPr fontAlgn="base">
              <a:buClr>
                <a:srgbClr val="0070C0"/>
              </a:buClr>
            </a:pPr>
            <a:r>
              <a:rPr lang="en-US" sz="2000" dirty="0">
                <a:solidFill>
                  <a:srgbClr val="000000"/>
                </a:solidFill>
                <a:latin typeface="Times New Roman" panose="02020603050405020304" pitchFamily="18" charset="0"/>
                <a:cs typeface="Times New Roman" panose="02020603050405020304" pitchFamily="18" charset="0"/>
              </a:rPr>
              <a:t>Co-chairs: 1 from ASCCC and 1 from the CIOs</a:t>
            </a:r>
          </a:p>
        </p:txBody>
      </p:sp>
      <p:sp>
        <p:nvSpPr>
          <p:cNvPr id="4" name="Footer Placeholder 3">
            <a:extLst>
              <a:ext uri="{FF2B5EF4-FFF2-40B4-BE49-F238E27FC236}">
                <a16:creationId xmlns:a16="http://schemas.microsoft.com/office/drawing/2014/main" id="{5D1DF709-CAEE-C848-8311-C921482A8920}"/>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A3749812-DEF8-4F48-A75E-754ECD2E3C47}"/>
              </a:ext>
            </a:extLst>
          </p:cNvPr>
          <p:cNvSpPr>
            <a:spLocks noGrp="1"/>
          </p:cNvSpPr>
          <p:nvPr>
            <p:ph type="sldNum" sz="quarter" idx="12"/>
          </p:nvPr>
        </p:nvSpPr>
        <p:spPr/>
        <p:txBody>
          <a:bodyPr/>
          <a:lstStyle/>
          <a:p>
            <a:fld id="{C643D756-718A-164E-9CE8-738637616EB4}" type="slidenum">
              <a:rPr lang="en-US" smtClean="0"/>
              <a:t>6</a:t>
            </a:fld>
            <a:endParaRPr lang="en-US" dirty="0"/>
          </a:p>
        </p:txBody>
      </p:sp>
    </p:spTree>
    <p:extLst>
      <p:ext uri="{BB962C8B-B14F-4D97-AF65-F5344CB8AC3E}">
        <p14:creationId xmlns:p14="http://schemas.microsoft.com/office/powerpoint/2010/main" val="144597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1487129" y="612564"/>
            <a:ext cx="9144000" cy="1371600"/>
          </a:xfrm>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5C – Purpose and Responsibility</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4676744" y="2119603"/>
            <a:ext cx="7228930" cy="4225779"/>
          </a:xfrm>
        </p:spPr>
        <p:txBody>
          <a:bodyPr anchor="t">
            <a:normAutofit/>
          </a:bodyPr>
          <a:lstStyle/>
          <a:p>
            <a:pPr marL="0" indent="0">
              <a:buClr>
                <a:srgbClr val="0070C0"/>
              </a:buClr>
              <a:buNone/>
            </a:pPr>
            <a:endParaRPr lang="en-US" sz="2200" i="1" dirty="0">
              <a:solidFill>
                <a:srgbClr val="000000"/>
              </a:solidFill>
              <a:latin typeface="Times New Roman" panose="02020603050405020304" pitchFamily="18" charset="0"/>
              <a:cs typeface="Times New Roman" panose="02020603050405020304" pitchFamily="18" charset="0"/>
            </a:endParaRP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Responsible for the development and revision of </a:t>
            </a:r>
          </a:p>
          <a:p>
            <a:pPr lvl="1">
              <a:buClr>
                <a:srgbClr val="0070C0"/>
              </a:buClr>
            </a:pPr>
            <a:r>
              <a:rPr lang="en-US" sz="2200" dirty="0">
                <a:solidFill>
                  <a:srgbClr val="000000"/>
                </a:solidFill>
                <a:latin typeface="Times New Roman" panose="02020603050405020304" pitchFamily="18" charset="0"/>
                <a:cs typeface="Times New Roman" panose="02020603050405020304" pitchFamily="18" charset="0"/>
              </a:rPr>
              <a:t>All Title 5 regulations related to </a:t>
            </a:r>
            <a:r>
              <a:rPr lang="en-US" sz="2200" b="1" dirty="0">
                <a:solidFill>
                  <a:srgbClr val="7030A0"/>
                </a:solidFill>
                <a:latin typeface="Times New Roman" panose="02020603050405020304" pitchFamily="18" charset="0"/>
                <a:cs typeface="Times New Roman" panose="02020603050405020304" pitchFamily="18" charset="0"/>
              </a:rPr>
              <a:t>Curriculum and Instruction</a:t>
            </a:r>
          </a:p>
          <a:p>
            <a:pPr lvl="1">
              <a:buClr>
                <a:srgbClr val="0070C0"/>
              </a:buClr>
            </a:pPr>
            <a:r>
              <a:rPr lang="en-US" sz="2200" b="1" dirty="0">
                <a:solidFill>
                  <a:srgbClr val="FF0000"/>
                </a:solidFill>
                <a:latin typeface="Times New Roman" panose="02020603050405020304" pitchFamily="18" charset="0"/>
                <a:cs typeface="Times New Roman" panose="02020603050405020304" pitchFamily="18" charset="0"/>
              </a:rPr>
              <a:t>The PCAH</a:t>
            </a:r>
          </a:p>
          <a:p>
            <a:pPr lvl="1">
              <a:buClr>
                <a:srgbClr val="0070C0"/>
              </a:buClr>
            </a:pPr>
            <a:r>
              <a:rPr lang="en-US" sz="2200" dirty="0">
                <a:solidFill>
                  <a:srgbClr val="000000"/>
                </a:solidFill>
                <a:latin typeface="Times New Roman" panose="02020603050405020304" pitchFamily="18" charset="0"/>
                <a:cs typeface="Times New Roman" panose="02020603050405020304" pitchFamily="18" charset="0"/>
              </a:rPr>
              <a:t>The Baccalaureate Degree Handbook</a:t>
            </a:r>
          </a:p>
          <a:p>
            <a:pPr lvl="1">
              <a:buClr>
                <a:srgbClr val="0070C0"/>
              </a:buClr>
            </a:pPr>
            <a:r>
              <a:rPr lang="en-US" sz="2200" dirty="0">
                <a:solidFill>
                  <a:srgbClr val="000000"/>
                </a:solidFill>
                <a:latin typeface="Times New Roman" panose="02020603050405020304" pitchFamily="18" charset="0"/>
                <a:cs typeface="Times New Roman" panose="02020603050405020304" pitchFamily="18" charset="0"/>
              </a:rPr>
              <a:t>and all other recommendations that require approval by the Board of Governors.</a:t>
            </a:r>
          </a:p>
          <a:p>
            <a:pPr>
              <a:buClr>
                <a:srgbClr val="0070C0"/>
              </a:buClr>
            </a:pPr>
            <a:r>
              <a:rPr lang="en-US" sz="2200" dirty="0">
                <a:solidFill>
                  <a:srgbClr val="000000"/>
                </a:solidFill>
                <a:latin typeface="Times New Roman" panose="02020603050405020304" pitchFamily="18" charset="0"/>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0" indent="0">
              <a:spcBef>
                <a:spcPts val="0"/>
              </a:spcBef>
              <a:buClr>
                <a:srgbClr val="0070C0"/>
              </a:buClr>
              <a:buNone/>
            </a:pPr>
            <a:endParaRPr lang="en-US" sz="2200" dirty="0">
              <a:solidFill>
                <a:srgbClr val="00000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998461F-8FD3-9A4B-8790-8B46D50ADEB0}"/>
              </a:ext>
            </a:extLst>
          </p:cNvPr>
          <p:cNvSpPr txBox="1">
            <a:spLocks/>
          </p:cNvSpPr>
          <p:nvPr/>
        </p:nvSpPr>
        <p:spPr>
          <a:xfrm>
            <a:off x="404547" y="3189335"/>
            <a:ext cx="4272197" cy="249360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Clr>
                <a:srgbClr val="0070C0"/>
              </a:buClr>
              <a:buFont typeface="Arial" panose="020B0604020202020204" pitchFamily="34" charset="0"/>
              <a:buNone/>
            </a:pPr>
            <a:r>
              <a:rPr lang="en-US" sz="2000" b="1" dirty="0">
                <a:solidFill>
                  <a:srgbClr val="000000"/>
                </a:solidFill>
                <a:latin typeface="Times New Roman" panose="02020603050405020304" pitchFamily="18" charset="0"/>
                <a:cs typeface="Times New Roman" panose="02020603050405020304" pitchFamily="18" charset="0"/>
              </a:rPr>
              <a:t>California Code of Regulations</a:t>
            </a:r>
          </a:p>
          <a:p>
            <a:pPr>
              <a:spcBef>
                <a:spcPts val="0"/>
              </a:spcBef>
              <a:buClr>
                <a:srgbClr val="0070C0"/>
              </a:buClr>
            </a:pPr>
            <a:r>
              <a:rPr lang="en-US" sz="2000" dirty="0">
                <a:solidFill>
                  <a:srgbClr val="000000"/>
                </a:solidFill>
                <a:latin typeface="Times New Roman" panose="02020603050405020304" pitchFamily="18" charset="0"/>
                <a:cs typeface="Times New Roman" panose="02020603050405020304" pitchFamily="18" charset="0"/>
              </a:rPr>
              <a:t>Title 5. Education</a:t>
            </a:r>
          </a:p>
          <a:p>
            <a:pPr lvl="1">
              <a:spcBef>
                <a:spcPts val="0"/>
              </a:spcBef>
              <a:buClr>
                <a:srgbClr val="0070C0"/>
              </a:buClr>
            </a:pPr>
            <a:r>
              <a:rPr lang="en-US" sz="2000" dirty="0">
                <a:solidFill>
                  <a:srgbClr val="000000"/>
                </a:solidFill>
                <a:latin typeface="Times New Roman" panose="02020603050405020304" pitchFamily="18" charset="0"/>
                <a:cs typeface="Times New Roman" panose="02020603050405020304" pitchFamily="18" charset="0"/>
              </a:rPr>
              <a:t>Division 6. California Community Colleges</a:t>
            </a:r>
          </a:p>
          <a:p>
            <a:pPr lvl="2">
              <a:spcBef>
                <a:spcPts val="0"/>
              </a:spcBef>
              <a:buClr>
                <a:srgbClr val="0070C0"/>
              </a:buClr>
            </a:pPr>
            <a:r>
              <a:rPr lang="en-US" sz="2000" dirty="0">
                <a:solidFill>
                  <a:srgbClr val="000000"/>
                </a:solidFill>
                <a:latin typeface="Times New Roman" panose="02020603050405020304" pitchFamily="18" charset="0"/>
                <a:cs typeface="Times New Roman" panose="02020603050405020304" pitchFamily="18" charset="0"/>
              </a:rPr>
              <a:t>Chapter 6. </a:t>
            </a:r>
            <a:r>
              <a:rPr lang="en-US" sz="2000" b="1" dirty="0">
                <a:solidFill>
                  <a:srgbClr val="7030A0"/>
                </a:solidFill>
                <a:latin typeface="Times New Roman" panose="02020603050405020304" pitchFamily="18" charset="0"/>
                <a:cs typeface="Times New Roman" panose="02020603050405020304" pitchFamily="18" charset="0"/>
              </a:rPr>
              <a:t>Curriculum and Instruction</a:t>
            </a:r>
          </a:p>
        </p:txBody>
      </p:sp>
      <p:sp>
        <p:nvSpPr>
          <p:cNvPr id="4" name="Footer Placeholder 3">
            <a:extLst>
              <a:ext uri="{FF2B5EF4-FFF2-40B4-BE49-F238E27FC236}">
                <a16:creationId xmlns:a16="http://schemas.microsoft.com/office/drawing/2014/main" id="{50B9A09E-E881-754F-9B6C-9D5703235C05}"/>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5" name="Slide Number Placeholder 4">
            <a:extLst>
              <a:ext uri="{FF2B5EF4-FFF2-40B4-BE49-F238E27FC236}">
                <a16:creationId xmlns:a16="http://schemas.microsoft.com/office/drawing/2014/main" id="{F25C6931-F341-1E4C-AB1C-E68673797D56}"/>
              </a:ext>
            </a:extLst>
          </p:cNvPr>
          <p:cNvSpPr>
            <a:spLocks noGrp="1"/>
          </p:cNvSpPr>
          <p:nvPr>
            <p:ph type="sldNum" sz="quarter" idx="12"/>
          </p:nvPr>
        </p:nvSpPr>
        <p:spPr/>
        <p:txBody>
          <a:bodyPr/>
          <a:lstStyle/>
          <a:p>
            <a:fld id="{C643D756-718A-164E-9CE8-738637616EB4}" type="slidenum">
              <a:rPr lang="en-US" smtClean="0"/>
              <a:t>7</a:t>
            </a:fld>
            <a:endParaRPr lang="en-US" dirty="0"/>
          </a:p>
        </p:txBody>
      </p:sp>
    </p:spTree>
    <p:extLst>
      <p:ext uri="{BB962C8B-B14F-4D97-AF65-F5344CB8AC3E}">
        <p14:creationId xmlns:p14="http://schemas.microsoft.com/office/powerpoint/2010/main" val="118591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108D-B2E7-F546-A8A1-FD37BF9122A6}"/>
              </a:ext>
            </a:extLst>
          </p:cNvPr>
          <p:cNvSpPr>
            <a:spLocks noGrp="1"/>
          </p:cNvSpPr>
          <p:nvPr>
            <p:ph type="ctrTitle"/>
          </p:nvPr>
        </p:nvSpPr>
        <p:spPr>
          <a:xfrm>
            <a:off x="1524000" y="1122363"/>
            <a:ext cx="8986345" cy="1179403"/>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Recap of PCAH 6</a:t>
            </a:r>
            <a:r>
              <a:rPr lang="en-US" b="1" baseline="30000" dirty="0">
                <a:solidFill>
                  <a:srgbClr val="0070C0"/>
                </a:solidFill>
                <a:latin typeface="Times New Roman" panose="02020603050405020304" pitchFamily="18" charset="0"/>
                <a:cs typeface="Times New Roman" panose="02020603050405020304" pitchFamily="18" charset="0"/>
              </a:rPr>
              <a:t>th</a:t>
            </a:r>
            <a:r>
              <a:rPr lang="en-US" b="1" dirty="0">
                <a:solidFill>
                  <a:srgbClr val="0070C0"/>
                </a:solidFill>
                <a:latin typeface="Times New Roman" panose="02020603050405020304" pitchFamily="18" charset="0"/>
                <a:cs typeface="Times New Roman" panose="02020603050405020304" pitchFamily="18" charset="0"/>
              </a:rPr>
              <a:t> Ed</a:t>
            </a:r>
          </a:p>
        </p:txBody>
      </p:sp>
      <p:sp>
        <p:nvSpPr>
          <p:cNvPr id="3" name="Subtitle 2">
            <a:extLst>
              <a:ext uri="{FF2B5EF4-FFF2-40B4-BE49-F238E27FC236}">
                <a16:creationId xmlns:a16="http://schemas.microsoft.com/office/drawing/2014/main" id="{CDE41DDE-B039-DB4C-849E-EDA8F5B6124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3360645-89FD-BA44-968D-A2A5BCD70FC2}"/>
              </a:ext>
            </a:extLst>
          </p:cNvPr>
          <p:cNvPicPr>
            <a:picLocks noChangeAspect="1"/>
          </p:cNvPicPr>
          <p:nvPr/>
        </p:nvPicPr>
        <p:blipFill>
          <a:blip r:embed="rId2"/>
          <a:stretch>
            <a:fillRect/>
          </a:stretch>
        </p:blipFill>
        <p:spPr>
          <a:xfrm>
            <a:off x="2857500" y="2695685"/>
            <a:ext cx="6477000" cy="3721100"/>
          </a:xfrm>
          <a:prstGeom prst="rect">
            <a:avLst/>
          </a:prstGeom>
        </p:spPr>
      </p:pic>
      <p:sp>
        <p:nvSpPr>
          <p:cNvPr id="4" name="Footer Placeholder 3">
            <a:extLst>
              <a:ext uri="{FF2B5EF4-FFF2-40B4-BE49-F238E27FC236}">
                <a16:creationId xmlns:a16="http://schemas.microsoft.com/office/drawing/2014/main" id="{A8921C84-0B6F-EE4A-A376-9B774FA93EE2}"/>
              </a:ext>
            </a:extLst>
          </p:cNvPr>
          <p:cNvSpPr>
            <a:spLocks noGrp="1"/>
          </p:cNvSpPr>
          <p:nvPr>
            <p:ph type="ftr" sz="quarter" idx="11"/>
          </p:nvPr>
        </p:nvSpPr>
        <p:spPr/>
        <p:txBody>
          <a:bodyPr/>
          <a:lstStyle/>
          <a:p>
            <a:r>
              <a:rPr lang="en-US"/>
              <a:t>ASCCC Curriculum Institute 2017, July 12-15, Riverside Convention Center</a:t>
            </a:r>
            <a:endParaRPr lang="en-US" dirty="0"/>
          </a:p>
        </p:txBody>
      </p:sp>
      <p:sp>
        <p:nvSpPr>
          <p:cNvPr id="6" name="Slide Number Placeholder 5">
            <a:extLst>
              <a:ext uri="{FF2B5EF4-FFF2-40B4-BE49-F238E27FC236}">
                <a16:creationId xmlns:a16="http://schemas.microsoft.com/office/drawing/2014/main" id="{F83AFBAD-1A50-C748-B0F9-DAAD5D03CD87}"/>
              </a:ext>
            </a:extLst>
          </p:cNvPr>
          <p:cNvSpPr>
            <a:spLocks noGrp="1"/>
          </p:cNvSpPr>
          <p:nvPr>
            <p:ph type="sldNum" sz="quarter" idx="12"/>
          </p:nvPr>
        </p:nvSpPr>
        <p:spPr/>
        <p:txBody>
          <a:bodyPr/>
          <a:lstStyle/>
          <a:p>
            <a:fld id="{C643D756-718A-164E-9CE8-738637616EB4}" type="slidenum">
              <a:rPr lang="en-US" smtClean="0"/>
              <a:t>8</a:t>
            </a:fld>
            <a:endParaRPr lang="en-US" dirty="0"/>
          </a:p>
        </p:txBody>
      </p:sp>
    </p:spTree>
    <p:extLst>
      <p:ext uri="{BB962C8B-B14F-4D97-AF65-F5344CB8AC3E}">
        <p14:creationId xmlns:p14="http://schemas.microsoft.com/office/powerpoint/2010/main" val="421282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latin typeface="Times New Roman" panose="02020603050405020304" pitchFamily="18" charset="0"/>
                <a:cs typeface="Times New Roman" panose="02020603050405020304" pitchFamily="18" charset="0"/>
              </a:rPr>
              <a:t>PCAH 6</a:t>
            </a:r>
            <a:r>
              <a:rPr lang="en-US" b="1" baseline="30000" dirty="0">
                <a:solidFill>
                  <a:srgbClr val="0070C0"/>
                </a:solidFill>
                <a:latin typeface="Times New Roman" panose="02020603050405020304" pitchFamily="18" charset="0"/>
                <a:cs typeface="Times New Roman" panose="02020603050405020304" pitchFamily="18" charset="0"/>
              </a:rPr>
              <a:t>th</a:t>
            </a:r>
            <a:r>
              <a:rPr lang="en-US" b="1" dirty="0">
                <a:solidFill>
                  <a:srgbClr val="0070C0"/>
                </a:solidFill>
                <a:latin typeface="Times New Roman" panose="02020603050405020304" pitchFamily="18" charset="0"/>
                <a:cs typeface="Times New Roman" panose="02020603050405020304" pitchFamily="18" charset="0"/>
              </a:rPr>
              <a:t> ed. Structure</a:t>
            </a:r>
          </a:p>
        </p:txBody>
      </p:sp>
      <p:sp>
        <p:nvSpPr>
          <p:cNvPr id="3" name="Content Placeholder 2"/>
          <p:cNvSpPr>
            <a:spLocks noGrp="1"/>
          </p:cNvSpPr>
          <p:nvPr>
            <p:ph idx="1"/>
          </p:nvPr>
        </p:nvSpPr>
        <p:spPr>
          <a:xfrm>
            <a:off x="677334" y="1692773"/>
            <a:ext cx="8596668" cy="4348589"/>
          </a:xfrm>
        </p:spPr>
        <p:txBody>
          <a:bodyPr>
            <a:normAutofit lnSpcReduction="10000"/>
          </a:bodyPr>
          <a:lstStyle/>
          <a:p>
            <a:r>
              <a:rPr lang="en-US" dirty="0">
                <a:latin typeface="Times New Roman" panose="02020603050405020304" pitchFamily="18" charset="0"/>
                <a:cs typeface="Times New Roman" panose="02020603050405020304" pitchFamily="18" charset="0"/>
              </a:rPr>
              <a:t>Envisioned as three separate documents</a:t>
            </a:r>
            <a:endParaRPr lang="en-US" sz="2200" dirty="0">
              <a:latin typeface="Times New Roman" panose="02020603050405020304" pitchFamily="18" charset="0"/>
              <a:cs typeface="Times New Roman" panose="02020603050405020304" pitchFamily="18" charset="0"/>
            </a:endParaRP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Standards and guidelines – PCAH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Implementation/submission  - Submission and Approval Guidelines </a:t>
            </a:r>
          </a:p>
          <a:p>
            <a:pPr marL="800100" lvl="1" indent="-342900">
              <a:buFont typeface="+mj-lt"/>
              <a:buAutoNum type="arabicPeriod"/>
            </a:pPr>
            <a:r>
              <a:rPr lang="en-US" dirty="0">
                <a:latin typeface="Times New Roman" panose="02020603050405020304" pitchFamily="18" charset="0"/>
                <a:cs typeface="Times New Roman" panose="02020603050405020304" pitchFamily="18" charset="0"/>
              </a:rPr>
              <a:t>Technology – CCCCO Curriculum Inventory user’s manual</a:t>
            </a:r>
          </a:p>
          <a:p>
            <a:pPr marL="274320" lvl="1"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PCAH contents structure </a:t>
            </a:r>
            <a:endParaRPr lang="en-US" sz="22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Credit courses</a:t>
            </a:r>
          </a:p>
          <a:p>
            <a:pPr lvl="1"/>
            <a:r>
              <a:rPr lang="en-US" dirty="0">
                <a:latin typeface="Times New Roman" panose="02020603050405020304" pitchFamily="18" charset="0"/>
                <a:cs typeface="Times New Roman" panose="02020603050405020304" pitchFamily="18" charset="0"/>
              </a:rPr>
              <a:t>Credit programs</a:t>
            </a:r>
          </a:p>
          <a:p>
            <a:pPr lvl="1"/>
            <a:r>
              <a:rPr lang="en-US" dirty="0">
                <a:latin typeface="Times New Roman" panose="02020603050405020304" pitchFamily="18" charset="0"/>
                <a:cs typeface="Times New Roman" panose="02020603050405020304" pitchFamily="18" charset="0"/>
              </a:rPr>
              <a:t>Noncredit courses</a:t>
            </a:r>
          </a:p>
          <a:p>
            <a:pPr lvl="1"/>
            <a:r>
              <a:rPr lang="en-US" dirty="0">
                <a:latin typeface="Times New Roman" panose="02020603050405020304" pitchFamily="18" charset="0"/>
                <a:cs typeface="Times New Roman" panose="02020603050405020304" pitchFamily="18" charset="0"/>
              </a:rPr>
              <a:t>Noncredit programs</a:t>
            </a:r>
          </a:p>
          <a:p>
            <a:pPr marL="0" indent="0">
              <a:buNone/>
            </a:pPr>
            <a:endParaRPr lang="en-US" dirty="0"/>
          </a:p>
        </p:txBody>
      </p:sp>
      <p:sp>
        <p:nvSpPr>
          <p:cNvPr id="4" name="Footer Placeholder 3"/>
          <p:cNvSpPr>
            <a:spLocks noGrp="1"/>
          </p:cNvSpPr>
          <p:nvPr>
            <p:ph type="ftr" sz="quarter" idx="11"/>
          </p:nvPr>
        </p:nvSpPr>
        <p:spPr/>
        <p:txBody>
          <a:bodyPr/>
          <a:lstStyle/>
          <a:p>
            <a:r>
              <a:rPr lang="en-US"/>
              <a:t>ASCCC Curriculum Institute 2017, July 12-15, Riverside Convention Center</a:t>
            </a:r>
          </a:p>
        </p:txBody>
      </p:sp>
      <p:sp>
        <p:nvSpPr>
          <p:cNvPr id="5" name="Slide Number Placeholder 4"/>
          <p:cNvSpPr>
            <a:spLocks noGrp="1"/>
          </p:cNvSpPr>
          <p:nvPr>
            <p:ph type="sldNum" sz="quarter" idx="12"/>
          </p:nvPr>
        </p:nvSpPr>
        <p:spPr/>
        <p:txBody>
          <a:bodyPr/>
          <a:lstStyle/>
          <a:p>
            <a:fld id="{34E50D43-4607-4F51-A573-6DE3A983EBB3}" type="slidenum">
              <a:rPr lang="en-US" smtClean="0"/>
              <a:t>9</a:t>
            </a:fld>
            <a:endParaRPr lang="en-US"/>
          </a:p>
        </p:txBody>
      </p:sp>
    </p:spTree>
    <p:extLst>
      <p:ext uri="{BB962C8B-B14F-4D97-AF65-F5344CB8AC3E}">
        <p14:creationId xmlns:p14="http://schemas.microsoft.com/office/powerpoint/2010/main" val="2121877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3609</TotalTime>
  <Words>1991</Words>
  <Application>Microsoft Macintosh PowerPoint</Application>
  <PresentationFormat>Widescreen</PresentationFormat>
  <Paragraphs>325</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A Sneak Peek at the PCAH 7th Edition Draft </vt:lpstr>
      <vt:lpstr>Description</vt:lpstr>
      <vt:lpstr>Overview</vt:lpstr>
      <vt:lpstr>About the PCAH…</vt:lpstr>
      <vt:lpstr>Program and Course Approval Handbook (PCAH)</vt:lpstr>
      <vt:lpstr>California Community Colleges Curriculum Committee (5C)</vt:lpstr>
      <vt:lpstr>5C – Purpose and Responsibility</vt:lpstr>
      <vt:lpstr>Recap of PCAH 6th Ed</vt:lpstr>
      <vt:lpstr>PCAH 6th ed. Structure</vt:lpstr>
      <vt:lpstr>Noteworthy Changes:  Hours and Units Calculations</vt:lpstr>
      <vt:lpstr>Noteworthy Changes: Program Goals</vt:lpstr>
      <vt:lpstr>Noteworthy Changes: Supporting Documentation for Programs</vt:lpstr>
      <vt:lpstr>Noteworthy Changes: Additional Guidance</vt:lpstr>
      <vt:lpstr>Plan</vt:lpstr>
      <vt:lpstr>Timeline</vt:lpstr>
      <vt:lpstr>Workgroup</vt:lpstr>
      <vt:lpstr>Expected Changes</vt:lpstr>
      <vt:lpstr>New Processes/Regulations</vt:lpstr>
      <vt:lpstr>Chancellor’s Office Approval vs Chaptering</vt:lpstr>
      <vt:lpstr>PowerPoint Presentation</vt:lpstr>
      <vt:lpstr>Requirements of Certification</vt:lpstr>
      <vt:lpstr>Local Governing Board Policy</vt:lpstr>
      <vt:lpstr>Credit Curriculum Approval</vt:lpstr>
      <vt:lpstr>Streamlining Curriculum Approval</vt:lpstr>
      <vt:lpstr>Credit Curriculum Approval</vt:lpstr>
      <vt:lpstr>Noncredit Curriculum Approval…concept Has not been approved</vt:lpstr>
      <vt:lpstr>Draft Title 5 Changes…</vt:lpstr>
      <vt:lpstr>Auto Approval and Certification  DRAFT under consideration </vt:lpstr>
      <vt:lpstr>Progression</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292</cp:revision>
  <dcterms:created xsi:type="dcterms:W3CDTF">2017-10-02T12:56:57Z</dcterms:created>
  <dcterms:modified xsi:type="dcterms:W3CDTF">2019-07-12T21:05:35Z</dcterms:modified>
</cp:coreProperties>
</file>