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767" r:id="rId3"/>
    <p:sldId id="806" r:id="rId4"/>
    <p:sldId id="807" r:id="rId5"/>
    <p:sldId id="781" r:id="rId6"/>
    <p:sldId id="782" r:id="rId7"/>
    <p:sldId id="814" r:id="rId8"/>
    <p:sldId id="815" r:id="rId9"/>
    <p:sldId id="812" r:id="rId10"/>
    <p:sldId id="783" r:id="rId11"/>
    <p:sldId id="780" r:id="rId12"/>
    <p:sldId id="789" r:id="rId13"/>
    <p:sldId id="790" r:id="rId14"/>
    <p:sldId id="791" r:id="rId15"/>
    <p:sldId id="792" r:id="rId16"/>
    <p:sldId id="808" r:id="rId17"/>
    <p:sldId id="809" r:id="rId18"/>
    <p:sldId id="810" r:id="rId19"/>
    <p:sldId id="804" r:id="rId20"/>
    <p:sldId id="813" r:id="rId21"/>
    <p:sldId id="805" r:id="rId22"/>
    <p:sldId id="579" r:id="rId23"/>
    <p:sldId id="786" r:id="rId24"/>
    <p:sldId id="811" r:id="rId25"/>
    <p:sldId id="787" r:id="rId26"/>
    <p:sldId id="7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A27"/>
    <a:srgbClr val="674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9"/>
    <p:restoredTop sz="89388"/>
  </p:normalViewPr>
  <p:slideViewPr>
    <p:cSldViewPr snapToGrid="0" snapToObjects="1">
      <p:cViewPr varScale="1">
        <p:scale>
          <a:sx n="114" d="100"/>
          <a:sy n="114" d="100"/>
        </p:scale>
        <p:origin x="1480" y="168"/>
      </p:cViewPr>
      <p:guideLst/>
    </p:cSldViewPr>
  </p:slideViewPr>
  <p:outlineViewPr>
    <p:cViewPr>
      <p:scale>
        <a:sx n="33" d="100"/>
        <a:sy n="33" d="100"/>
      </p:scale>
      <p:origin x="0" y="-2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271225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416541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r>
              <a:rPr lang="en-US" dirty="0"/>
              <a:t>Emphasize the “once published” aspect</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3804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r>
              <a:rPr lang="en-US" dirty="0"/>
              <a:t>Talk about “prior to Fall 2020”: Not clear how this still applies since we don’t have confirmation from the CO.</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53910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46837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ヒラギノ角ゴ Pro W3" charset="-128"/>
              <a:cs typeface="ヒラギノ角ゴ Pro W3" charset="-128"/>
            </a:endParaRP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2736894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ヒラギノ角ゴ Pro W3" charset="-128"/>
                <a:cs typeface="ヒラギノ角ゴ Pro W3" charset="-128"/>
              </a:rPr>
              <a:t>Kathy: We probably won’t get to these following slides about GE and the certificates, but I’d like to leave them here for people to review later if they want to. </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288878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05" rtl="0" eaLnBrk="1" fontAlgn="base" latinLnBrk="0" hangingPunct="1">
              <a:lnSpc>
                <a:spcPct val="100000"/>
              </a:lnSpc>
              <a:spcBef>
                <a:spcPct val="30000"/>
              </a:spcBef>
              <a:spcAft>
                <a:spcPct val="0"/>
              </a:spcAft>
              <a:buClrTx/>
              <a:buSzTx/>
              <a:buFontTx/>
              <a:buNone/>
              <a:tabLst/>
              <a:defRPr/>
            </a:pPr>
            <a:r>
              <a:rPr lang="en-US" baseline="0" dirty="0"/>
              <a:t>(info based off of Kathy’s </a:t>
            </a:r>
            <a:r>
              <a:rPr lang="en-US" baseline="0" dirty="0" err="1"/>
              <a:t>assist.org</a:t>
            </a:r>
            <a:r>
              <a:rPr lang="en-US" baseline="0" dirty="0"/>
              <a:t> inquiries of the all the CCCs)</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a:p>
        </p:txBody>
      </p:sp>
    </p:spTree>
    <p:extLst>
      <p:ext uri="{BB962C8B-B14F-4D97-AF65-F5344CB8AC3E}">
        <p14:creationId xmlns:p14="http://schemas.microsoft.com/office/powerpoint/2010/main" val="73497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05"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20</a:t>
            </a:fld>
            <a:endParaRPr lang="en-US" dirty="0"/>
          </a:p>
        </p:txBody>
      </p:sp>
    </p:spTree>
    <p:extLst>
      <p:ext uri="{BB962C8B-B14F-4D97-AF65-F5344CB8AC3E}">
        <p14:creationId xmlns:p14="http://schemas.microsoft.com/office/powerpoint/2010/main" val="273179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05" rtl="0" eaLnBrk="1" fontAlgn="base" latinLnBrk="0" hangingPunct="1">
              <a:lnSpc>
                <a:spcPct val="100000"/>
              </a:lnSpc>
              <a:spcBef>
                <a:spcPct val="30000"/>
              </a:spcBef>
              <a:spcAft>
                <a:spcPct val="0"/>
              </a:spcAft>
              <a:buClrTx/>
              <a:buSzTx/>
              <a:buFontTx/>
              <a:buNone/>
              <a:tabLst/>
              <a:defRPr/>
            </a:pPr>
            <a:r>
              <a:rPr lang="en-US" baseline="0" dirty="0"/>
              <a:t>(info based off of Kathy’s </a:t>
            </a:r>
            <a:r>
              <a:rPr lang="en-US" baseline="0" dirty="0" err="1"/>
              <a:t>assist.org</a:t>
            </a:r>
            <a:r>
              <a:rPr lang="en-US" baseline="0" dirty="0"/>
              <a:t> inquiries of the all the CCCs)</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163853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F0377A-A42B-6744-800A-A6021C5F47B1}" type="slidenum">
              <a:rPr lang="en-US" smtClean="0"/>
              <a:pPr>
                <a:defRPr/>
              </a:pPr>
              <a:t>22</a:t>
            </a:fld>
            <a:endParaRPr lang="en-US" dirty="0"/>
          </a:p>
        </p:txBody>
      </p:sp>
    </p:spTree>
    <p:extLst>
      <p:ext uri="{BB962C8B-B14F-4D97-AF65-F5344CB8AC3E}">
        <p14:creationId xmlns:p14="http://schemas.microsoft.com/office/powerpoint/2010/main" val="36821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415278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a:p>
        </p:txBody>
      </p:sp>
    </p:spTree>
    <p:extLst>
      <p:ext uri="{BB962C8B-B14F-4D97-AF65-F5344CB8AC3E}">
        <p14:creationId xmlns:p14="http://schemas.microsoft.com/office/powerpoint/2010/main" val="225757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a:p>
        </p:txBody>
      </p:sp>
    </p:spTree>
    <p:extLst>
      <p:ext uri="{BB962C8B-B14F-4D97-AF65-F5344CB8AC3E}">
        <p14:creationId xmlns:p14="http://schemas.microsoft.com/office/powerpoint/2010/main" val="2466663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557E57F4-9D9C-5847-BCD2-13B860A1E044}" type="slidenum">
              <a:rPr lang="en-US" smtClean="0"/>
              <a:t>26</a:t>
            </a:fld>
            <a:endParaRPr lang="en-US"/>
          </a:p>
        </p:txBody>
      </p:sp>
    </p:spTree>
    <p:extLst>
      <p:ext uri="{BB962C8B-B14F-4D97-AF65-F5344CB8AC3E}">
        <p14:creationId xmlns:p14="http://schemas.microsoft.com/office/powerpoint/2010/main" val="7490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a:p>
            <a:r>
              <a:rPr lang="en-US" dirty="0"/>
              <a:t>Put this link into the chat: </a:t>
            </a:r>
          </a:p>
          <a:p>
            <a:r>
              <a:rPr lang="en-US" dirty="0"/>
              <a:t>https://</a:t>
            </a:r>
            <a:r>
              <a:rPr lang="en-US" dirty="0" err="1"/>
              <a:t>docs.google.com</a:t>
            </a:r>
            <a:r>
              <a:rPr lang="en-US" dirty="0"/>
              <a:t>/document/d/1ajT4IKf2Xh7wPqFQwQex4wwvSuYmxJkeCDHh6Aa3clQ/</a:t>
            </a:r>
            <a:r>
              <a:rPr lang="en-US" dirty="0" err="1"/>
              <a:t>edit?usp</a:t>
            </a:r>
            <a:r>
              <a:rPr lang="en-US" dirty="0"/>
              <a:t>=sharing</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129010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99149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96963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338539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 ESL Implementation Plan meld with Implementation deadline</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226807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4142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126653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831850" y="3310152"/>
            <a:ext cx="10515600" cy="1312648"/>
          </a:xfrm>
        </p:spPr>
        <p:txBody>
          <a:bodyPr anchor="b"/>
          <a:lstStyle>
            <a:lvl1pPr algn="ctr">
              <a:defRPr sz="4400"/>
            </a:lvl1pPr>
          </a:lstStyle>
          <a:p>
            <a:r>
              <a:rPr lang="en-US" dirty="0"/>
              <a:t>Click to edit title</a:t>
            </a:r>
          </a:p>
        </p:txBody>
      </p:sp>
      <p:sp>
        <p:nvSpPr>
          <p:cNvPr id="8" name="Text Placeholder 2">
            <a:extLst>
              <a:ext uri="{FF2B5EF4-FFF2-40B4-BE49-F238E27FC236}">
                <a16:creationId xmlns:a16="http://schemas.microsoft.com/office/drawing/2014/main" id="{FDD18CC2-121D-EF4C-9089-BB220D885548}"/>
              </a:ext>
            </a:extLst>
          </p:cNvPr>
          <p:cNvSpPr>
            <a:spLocks noGrp="1"/>
          </p:cNvSpPr>
          <p:nvPr>
            <p:ph type="body" idx="1" hasCustomPrompt="1"/>
          </p:nvPr>
        </p:nvSpPr>
        <p:spPr>
          <a:xfrm>
            <a:off x="831850" y="4683125"/>
            <a:ext cx="10515600" cy="1406525"/>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subtitle.</a:t>
            </a:r>
            <a:br>
              <a:rPr lang="en-US" dirty="0"/>
            </a:br>
            <a:r>
              <a:rPr lang="en-US" dirty="0"/>
              <a:t>(Remember to add alt text to all </a:t>
            </a:r>
            <a:br>
              <a:rPr lang="en-US" dirty="0"/>
            </a:br>
            <a:r>
              <a:rPr lang="en-US" dirty="0"/>
              <a:t>imported graphics and images.)</a:t>
            </a:r>
          </a:p>
        </p:txBody>
      </p:sp>
      <p:pic>
        <p:nvPicPr>
          <p:cNvPr id="9" name="Picture 8" descr="ASCCC logo">
            <a:extLst>
              <a:ext uri="{FF2B5EF4-FFF2-40B4-BE49-F238E27FC236}">
                <a16:creationId xmlns:a16="http://schemas.microsoft.com/office/drawing/2014/main" id="{C41FD9B4-4E94-1A46-835C-2F1A1C7F4488}"/>
              </a:ext>
            </a:extLst>
          </p:cNvPr>
          <p:cNvPicPr>
            <a:picLocks noChangeAspect="1"/>
          </p:cNvPicPr>
          <p:nvPr userDrawn="1"/>
        </p:nvPicPr>
        <p:blipFill>
          <a:blip r:embed="rId3"/>
          <a:stretch>
            <a:fillRect/>
          </a:stretch>
        </p:blipFill>
        <p:spPr>
          <a:xfrm>
            <a:off x="3556000" y="758741"/>
            <a:ext cx="5080000" cy="1562100"/>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55784"/>
            <a:ext cx="10515600" cy="1312648"/>
          </a:xfr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28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28550"/>
            <a:ext cx="10375728" cy="2854411"/>
          </a:xfr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3878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713559"/>
            <a:ext cx="10515600" cy="1146991"/>
          </a:xfrm>
        </p:spPr>
        <p:txBody>
          <a:bodyPr anchor="b">
            <a:normAutofit/>
          </a:bodyPr>
          <a:lstStyle>
            <a:lvl1pPr>
              <a:defRPr sz="3600"/>
            </a:lvl1pPr>
          </a:lstStyle>
          <a:p>
            <a:r>
              <a:rPr lang="en-US" dirty="0"/>
              <a:t>Click to edit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1995487"/>
            <a:ext cx="5181600" cy="3886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1995487"/>
            <a:ext cx="5181600" cy="3886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D97C17BB-75EA-1B44-9B9D-53D3269DA0AF}"/>
              </a:ext>
            </a:extLst>
          </p:cNvPr>
          <p:cNvSpPr txBox="1">
            <a:spLocks/>
          </p:cNvSpPr>
          <p:nvPr userDrawn="1"/>
        </p:nvSpPr>
        <p:spPr>
          <a:xfrm>
            <a:off x="8763000" y="63468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26266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713559"/>
            <a:ext cx="10515600" cy="1146991"/>
          </a:xfrm>
        </p:spPr>
        <p:txBody>
          <a:bodyPr anchor="b">
            <a:normAutofit/>
          </a:bodyPr>
          <a:lstStyle>
            <a:lvl1pPr>
              <a:defRPr sz="3600"/>
            </a:lvl1pPr>
          </a:lstStyle>
          <a:p>
            <a:r>
              <a:rPr lang="en-US" dirty="0"/>
              <a:t>Click to edit title</a:t>
            </a:r>
          </a:p>
        </p:txBody>
      </p:sp>
      <p:sp>
        <p:nvSpPr>
          <p:cNvPr id="12" name="Slide Number Placeholder 5">
            <a:extLst>
              <a:ext uri="{FF2B5EF4-FFF2-40B4-BE49-F238E27FC236}">
                <a16:creationId xmlns:a16="http://schemas.microsoft.com/office/drawing/2014/main" id="{D97C17BB-75EA-1B44-9B9D-53D3269DA0AF}"/>
              </a:ext>
            </a:extLst>
          </p:cNvPr>
          <p:cNvSpPr txBox="1">
            <a:spLocks/>
          </p:cNvSpPr>
          <p:nvPr userDrawn="1"/>
        </p:nvSpPr>
        <p:spPr>
          <a:xfrm>
            <a:off x="8763000" y="63468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1995487"/>
            <a:ext cx="10515600" cy="3849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628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7/3/20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43745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ccco.edu/-/media/CCCCO-Website/Files/Communications/COVID-19/Memos/es-20-24-emergency-guidance-for-ab-705-implementation.pdf?la=en&amp;hash=AB5C8BB287D4A23D2F25B1D4FC70033091ECE2F5"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govt.westlaw.com/calregs/Document/IB50561600DA042C099E9D38FC65DF7F2?originationContext=document&amp;transitionType=StatuteNavigator&amp;needToInjectTerms=False&amp;viewType=FullText&amp;bhcp=1&amp;contextData=%28sc.Default%29"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cypresscollege.edu/esl-testimonials/" TargetMode="External"/><Relationship Id="rId5" Type="http://schemas.openxmlformats.org/officeDocument/2006/relationships/hyperlink" Target="https://www.cypresscollege.edu/2019/08/14/cypress-college-announces-first-of-their-kind-esl-milestone-certificates/"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ashx?la=en&amp;hash=8E54C44CB97423B024D18C7AB13C456F91FB03E3"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mailto:kwada@cypresscollege.edu?subject=GP%20ESL%20Milestone%20Certificates:%20CI%20202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ppic.org/blog/how-community-college-reforms-could-help-english-learner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insidehighered.com/news/2019/12/17/no-clear-cut-answers-reforming-english-language-instruc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ajT4IKf2Xh7wPqFQwQex4wwvSuYmxJkeCDHh6Aa3clQ/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tatic1.squarespace.com/static/5a565796692ebefb3ec5526e/t/5cbf8cccf9619a79feeaa657/1556057292927/ES+19-19++Memo+AB705+GSP+Guidance+and+Adoption+Plan+Instruction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706374" y="3799098"/>
            <a:ext cx="10515600" cy="1312648"/>
          </a:xfrm>
        </p:spPr>
        <p:txBody>
          <a:bodyPr>
            <a:normAutofit fontScale="90000"/>
          </a:bodyPr>
          <a:lstStyle/>
          <a:p>
            <a:r>
              <a:rPr lang="en-US" b="1" dirty="0">
                <a:latin typeface="Calibri" panose="020F0502020204030204" pitchFamily="34" charset="0"/>
                <a:cs typeface="Calibri" panose="020F0502020204030204" pitchFamily="34" charset="0"/>
              </a:rPr>
              <a:t>Breakout X </a:t>
            </a:r>
            <a:br>
              <a:rPr lang="en-US"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Credit ESL: Implementation Placement Guidelines and Practices for AB705</a:t>
            </a:r>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831850" y="5420497"/>
            <a:ext cx="10515600" cy="669153"/>
          </a:xfrm>
        </p:spPr>
        <p:txBody>
          <a:bodyPr/>
          <a:lstStyle/>
          <a:p>
            <a:r>
              <a:rPr lang="en-US" dirty="0"/>
              <a:t>Friday, July 10 2:45pm-4:00pm</a:t>
            </a:r>
          </a:p>
        </p:txBody>
      </p:sp>
    </p:spTree>
    <p:extLst>
      <p:ext uri="{BB962C8B-B14F-4D97-AF65-F5344CB8AC3E}">
        <p14:creationId xmlns:p14="http://schemas.microsoft.com/office/powerpoint/2010/main" val="26915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682083" y="1069413"/>
            <a:ext cx="10515600" cy="624587"/>
          </a:xfrm>
        </p:spPr>
        <p:txBody>
          <a:bodyPr>
            <a:normAutofit fontScale="90000"/>
          </a:bodyPr>
          <a:lstStyle/>
          <a:p>
            <a:r>
              <a:rPr lang="en-US" b="1" dirty="0">
                <a:latin typeface="Calibri" panose="020F0502020204030204" pitchFamily="34" charset="0"/>
                <a:cs typeface="Calibri" panose="020F0502020204030204" pitchFamily="34" charset="0"/>
              </a:rPr>
              <a:t>What do you need to complete to make sure your college is ready for full implementation of AB 705?</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682083" y="1839951"/>
            <a:ext cx="10515600" cy="3636342"/>
          </a:xfrm>
        </p:spPr>
        <p:txBody>
          <a:bodyPr>
            <a:noAutofit/>
          </a:bodyPr>
          <a:lstStyle/>
          <a:p>
            <a:pPr marL="0" indent="0" algn="ctr">
              <a:buNone/>
            </a:pPr>
            <a:r>
              <a:rPr lang="en-US" b="1" dirty="0">
                <a:highlight>
                  <a:srgbClr val="FFFF00"/>
                </a:highlight>
                <a:latin typeface="Calibri" panose="020F0502020204030204" pitchFamily="34" charset="0"/>
                <a:cs typeface="Calibri" panose="020F0502020204030204" pitchFamily="34" charset="0"/>
              </a:rPr>
              <a:t>Implementation delay to next July 1, 2021</a:t>
            </a:r>
          </a:p>
          <a:p>
            <a:pPr marL="0" indent="0" algn="ctr">
              <a:buNone/>
            </a:pPr>
            <a:endParaRPr lang="en-US" sz="1800" b="1" dirty="0">
              <a:highlight>
                <a:srgbClr val="FFFF00"/>
              </a:highlight>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should colleges should be considering in the meantime? </a:t>
            </a:r>
          </a:p>
          <a:p>
            <a:pPr lvl="1">
              <a:buFont typeface="Wingdings" pitchFamily="2" charset="2"/>
              <a:buChar char="§"/>
            </a:pPr>
            <a:r>
              <a:rPr lang="en-US" dirty="0">
                <a:latin typeface="Calibri" panose="020F0502020204030204" pitchFamily="34" charset="0"/>
                <a:cs typeface="Calibri" panose="020F0502020204030204" pitchFamily="34" charset="0"/>
              </a:rPr>
              <a:t>“… credit ESL throughput rate” is TBD</a:t>
            </a:r>
          </a:p>
          <a:p>
            <a:pPr lvl="1">
              <a:buFont typeface="Wingdings" pitchFamily="2" charset="2"/>
              <a:buChar char="§"/>
            </a:pPr>
            <a:r>
              <a:rPr lang="en-US" dirty="0">
                <a:latin typeface="Calibri" panose="020F0502020204030204" pitchFamily="34" charset="0"/>
                <a:cs typeface="Calibri" panose="020F0502020204030204" pitchFamily="34" charset="0"/>
              </a:rPr>
              <a:t>Curricular Changes: integration vs. discrete, direct to TLC, </a:t>
            </a:r>
            <a:r>
              <a:rPr lang="en-US" dirty="0" err="1">
                <a:latin typeface="Calibri" panose="020F0502020204030204" pitchFamily="34" charset="0"/>
                <a:cs typeface="Calibri" panose="020F0502020204030204" pitchFamily="34" charset="0"/>
              </a:rPr>
              <a:t>etc</a:t>
            </a:r>
            <a:endParaRPr lang="en-US" dirty="0">
              <a:latin typeface="Calibri" panose="020F0502020204030204" pitchFamily="34" charset="0"/>
              <a:cs typeface="Calibri" panose="020F0502020204030204" pitchFamily="34" charset="0"/>
            </a:endParaRPr>
          </a:p>
          <a:p>
            <a:pPr lvl="1">
              <a:buFont typeface="Wingdings" pitchFamily="2" charset="2"/>
              <a:buChar char="§"/>
            </a:pPr>
            <a:r>
              <a:rPr lang="en-US" dirty="0">
                <a:latin typeface="Calibri" panose="020F0502020204030204" pitchFamily="34" charset="0"/>
                <a:cs typeface="Calibri" panose="020F0502020204030204" pitchFamily="34" charset="0"/>
              </a:rPr>
              <a:t>Data Collection</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542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470210" y="702408"/>
            <a:ext cx="10515600" cy="624587"/>
          </a:xfrm>
        </p:spPr>
        <p:txBody>
          <a:bodyPr/>
          <a:lstStyle/>
          <a:p>
            <a:r>
              <a:rPr lang="en-US" b="1" dirty="0">
                <a:latin typeface="Calibri" panose="020F0502020204030204" pitchFamily="34" charset="0"/>
                <a:cs typeface="Calibri" panose="020F0502020204030204" pitchFamily="34" charset="0"/>
              </a:rPr>
              <a:t>Emergency Guidance Memo ES 20-24, June 23, 2020</a:t>
            </a:r>
            <a:endParaRPr lang="en-US" b="1" dirty="0"/>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704385" y="1504370"/>
            <a:ext cx="10515600" cy="3849259"/>
          </a:xfrm>
        </p:spPr>
        <p:txBody>
          <a:bodyPr>
            <a:normAutofit/>
          </a:bodyPr>
          <a:lstStyle/>
          <a:p>
            <a:pPr marL="0" indent="0">
              <a:buNone/>
            </a:pPr>
            <a:r>
              <a:rPr lang="en-US" i="1" dirty="0">
                <a:latin typeface="Calibri" panose="020F0502020204030204" pitchFamily="34" charset="0"/>
                <a:cs typeface="Calibri" panose="020F0502020204030204" pitchFamily="34" charset="0"/>
                <a:hlinkClick r:id="rId3"/>
              </a:rPr>
              <a:t>Emergency Guidance for AB 705 Implementation Memo</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Clarifications related to credit ESL: </a:t>
            </a:r>
          </a:p>
          <a:p>
            <a:pPr lvl="1"/>
            <a:r>
              <a:rPr lang="en-US" dirty="0">
                <a:latin typeface="Calibri" panose="020F0502020204030204" pitchFamily="34" charset="0"/>
                <a:cs typeface="Calibri" panose="020F0502020204030204" pitchFamily="34" charset="0"/>
              </a:rPr>
              <a:t>Omission of 3-year timeline for ESL in paragraph 1</a:t>
            </a:r>
          </a:p>
          <a:p>
            <a:pPr lvl="1"/>
            <a:r>
              <a:rPr lang="en-US" dirty="0">
                <a:latin typeface="Calibri" panose="020F0502020204030204" pitchFamily="34" charset="0"/>
                <a:cs typeface="Calibri" panose="020F0502020204030204" pitchFamily="34" charset="0"/>
              </a:rPr>
              <a:t>HS grads placed according to 55522 vs. "placed into English": What is the difference?</a:t>
            </a:r>
          </a:p>
        </p:txBody>
      </p:sp>
    </p:spTree>
    <p:extLst>
      <p:ext uri="{BB962C8B-B14F-4D97-AF65-F5344CB8AC3E}">
        <p14:creationId xmlns:p14="http://schemas.microsoft.com/office/powerpoint/2010/main" val="3324149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sz="2800" b="1" dirty="0">
                <a:solidFill>
                  <a:srgbClr val="C00000"/>
                </a:solidFill>
                <a:latin typeface="Calibri" panose="020F0502020204030204" pitchFamily="34" charset="0"/>
                <a:cs typeface="Calibri" panose="020F0502020204030204" pitchFamily="34" charset="0"/>
              </a:rPr>
              <a:t>§</a:t>
            </a:r>
            <a:r>
              <a:rPr lang="en-US" b="1" dirty="0">
                <a:solidFill>
                  <a:srgbClr val="C00000"/>
                </a:solidFill>
                <a:latin typeface="Calibri" panose="020F0502020204030204" pitchFamily="34" charset="0"/>
                <a:cs typeface="Calibri" panose="020F0502020204030204" pitchFamily="34" charset="0"/>
              </a:rPr>
              <a:t>55522.5 ESL Regulations</a:t>
            </a:r>
            <a:endParaRPr lang="en-US" b="1" dirty="0">
              <a:solidFill>
                <a:srgbClr val="C00000"/>
              </a:solidFill>
            </a:endParaRP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838200" y="1671638"/>
            <a:ext cx="10515600" cy="3849259"/>
          </a:xfrm>
        </p:spPr>
        <p:txBody>
          <a:bodyPr>
            <a:normAutofit/>
          </a:bodyPr>
          <a:lstStyle/>
          <a:p>
            <a:pPr marL="457200" lvl="1" indent="0">
              <a:lnSpc>
                <a:spcPct val="200000"/>
              </a:lnSpc>
              <a:buNone/>
            </a:pPr>
            <a:r>
              <a:rPr lang="en-US" sz="3200" b="1" dirty="0">
                <a:latin typeface="Calibri" panose="020F0502020204030204" pitchFamily="34" charset="0"/>
                <a:cs typeface="Calibri" panose="020F0502020204030204" pitchFamily="34" charset="0"/>
              </a:rPr>
              <a:t>Have you read the ESL Regs? </a:t>
            </a:r>
          </a:p>
          <a:p>
            <a:pPr lvl="1">
              <a:lnSpc>
                <a:spcPct val="200000"/>
              </a:lnSpc>
            </a:pPr>
            <a:endParaRPr lang="en-US" sz="3200" b="1" dirty="0">
              <a:latin typeface="Calibri" panose="020F0502020204030204" pitchFamily="34" charset="0"/>
              <a:cs typeface="Calibri" panose="020F0502020204030204" pitchFamily="34" charset="0"/>
            </a:endParaRPr>
          </a:p>
          <a:p>
            <a:pPr marL="457200" lvl="1" indent="0">
              <a:lnSpc>
                <a:spcPct val="200000"/>
              </a:lnSpc>
              <a:buNone/>
            </a:pPr>
            <a:r>
              <a:rPr lang="en-US" sz="3200" b="1" dirty="0">
                <a:latin typeface="Calibri" panose="020F0502020204030204" pitchFamily="34" charset="0"/>
                <a:cs typeface="Calibri" panose="020F0502020204030204" pitchFamily="34" charset="0"/>
              </a:rPr>
              <a:t>				What do you think they say?</a:t>
            </a:r>
          </a:p>
        </p:txBody>
      </p:sp>
      <p:pic>
        <p:nvPicPr>
          <p:cNvPr id="5" name="Picture 4" descr="Embarrassed face">
            <a:extLst>
              <a:ext uri="{FF2B5EF4-FFF2-40B4-BE49-F238E27FC236}">
                <a16:creationId xmlns:a16="http://schemas.microsoft.com/office/drawing/2014/main" id="{05C493B8-9FB7-144D-A3AC-DFD3CB9CF0C1}"/>
              </a:ext>
            </a:extLst>
          </p:cNvPr>
          <p:cNvPicPr>
            <a:picLocks noChangeAspect="1"/>
          </p:cNvPicPr>
          <p:nvPr/>
        </p:nvPicPr>
        <p:blipFill>
          <a:blip r:embed="rId3"/>
          <a:stretch>
            <a:fillRect/>
          </a:stretch>
        </p:blipFill>
        <p:spPr>
          <a:xfrm>
            <a:off x="6743426" y="879593"/>
            <a:ext cx="3515696" cy="2716674"/>
          </a:xfrm>
          <a:prstGeom prst="rect">
            <a:avLst/>
          </a:prstGeom>
          <a:solidFill>
            <a:schemeClr val="tx1"/>
          </a:solidFill>
        </p:spPr>
      </p:pic>
      <p:pic>
        <p:nvPicPr>
          <p:cNvPr id="7" name="Picture 6" descr="Confused face">
            <a:extLst>
              <a:ext uri="{FF2B5EF4-FFF2-40B4-BE49-F238E27FC236}">
                <a16:creationId xmlns:a16="http://schemas.microsoft.com/office/drawing/2014/main" id="{871B9760-452C-7A49-9D68-BDD53D966BF7}"/>
              </a:ext>
            </a:extLst>
          </p:cNvPr>
          <p:cNvPicPr>
            <a:picLocks noChangeAspect="1"/>
          </p:cNvPicPr>
          <p:nvPr/>
        </p:nvPicPr>
        <p:blipFill>
          <a:blip r:embed="rId4"/>
          <a:stretch>
            <a:fillRect/>
          </a:stretch>
        </p:blipFill>
        <p:spPr>
          <a:xfrm>
            <a:off x="838200" y="3250579"/>
            <a:ext cx="3515696" cy="2716674"/>
          </a:xfrm>
          <a:prstGeom prst="rect">
            <a:avLst/>
          </a:prstGeom>
        </p:spPr>
      </p:pic>
    </p:spTree>
    <p:extLst>
      <p:ext uri="{BB962C8B-B14F-4D97-AF65-F5344CB8AC3E}">
        <p14:creationId xmlns:p14="http://schemas.microsoft.com/office/powerpoint/2010/main" val="203759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sz="2800" b="1" dirty="0">
                <a:solidFill>
                  <a:srgbClr val="C00000"/>
                </a:solidFill>
                <a:latin typeface="Calibri" panose="020F0502020204030204" pitchFamily="34" charset="0"/>
                <a:cs typeface="Calibri" panose="020F0502020204030204" pitchFamily="34" charset="0"/>
              </a:rPr>
              <a:t>§</a:t>
            </a:r>
            <a:r>
              <a:rPr lang="en-US" b="1" dirty="0">
                <a:solidFill>
                  <a:srgbClr val="C00000"/>
                </a:solidFill>
                <a:latin typeface="Calibri" panose="020F0502020204030204" pitchFamily="34" charset="0"/>
                <a:cs typeface="Calibri" panose="020F0502020204030204" pitchFamily="34" charset="0"/>
              </a:rPr>
              <a:t>55522.5 ESL Regulation Topics</a:t>
            </a:r>
            <a:endParaRPr lang="en-US" b="1" dirty="0">
              <a:solidFill>
                <a:srgbClr val="C00000"/>
              </a:solidFill>
            </a:endParaRP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838201" y="1650124"/>
            <a:ext cx="10381784" cy="3703505"/>
          </a:xfrm>
        </p:spPr>
        <p:txBody>
          <a:bodyPr>
            <a:normAutofit fontScale="92500" lnSpcReduction="10000"/>
          </a:bodyPr>
          <a:lstStyle/>
          <a:p>
            <a:pPr marL="514350" indent="-514350">
              <a:buFont typeface="+mj-lt"/>
              <a:buAutoNum type="alphaLcParenR"/>
            </a:pPr>
            <a:r>
              <a:rPr lang="en-US" dirty="0">
                <a:latin typeface="Calibri" panose="020F0502020204030204" pitchFamily="34" charset="0"/>
                <a:cs typeface="Calibri" panose="020F0502020204030204" pitchFamily="34" charset="0"/>
              </a:rPr>
              <a:t>Scope and Intent</a:t>
            </a:r>
          </a:p>
          <a:p>
            <a:pPr marL="514350" indent="-514350">
              <a:buFont typeface="+mj-lt"/>
              <a:buAutoNum type="alphaLcParenR"/>
            </a:pPr>
            <a:r>
              <a:rPr lang="en-US" dirty="0">
                <a:latin typeface="Calibri" panose="020F0502020204030204" pitchFamily="34" charset="0"/>
                <a:cs typeface="Calibri" panose="020F0502020204030204" pitchFamily="34" charset="0"/>
              </a:rPr>
              <a:t>Placement Methods</a:t>
            </a:r>
          </a:p>
          <a:p>
            <a:pPr marL="514350" indent="-514350">
              <a:buFont typeface="+mj-lt"/>
              <a:buAutoNum type="alphaLcParenR"/>
            </a:pPr>
            <a:r>
              <a:rPr lang="en-US" dirty="0">
                <a:latin typeface="Calibri" panose="020F0502020204030204" pitchFamily="34" charset="0"/>
                <a:cs typeface="Calibri" panose="020F0502020204030204" pitchFamily="34" charset="0"/>
              </a:rPr>
              <a:t>Assessment</a:t>
            </a:r>
          </a:p>
          <a:p>
            <a:pPr marL="514350" indent="-514350">
              <a:buFont typeface="+mj-lt"/>
              <a:buAutoNum type="alphaLcParenR"/>
            </a:pPr>
            <a:r>
              <a:rPr lang="en-US" dirty="0">
                <a:latin typeface="Calibri" panose="020F0502020204030204" pitchFamily="34" charset="0"/>
                <a:cs typeface="Calibri" panose="020F0502020204030204" pitchFamily="34" charset="0"/>
              </a:rPr>
              <a:t>Communication surrounding assessment procedures</a:t>
            </a:r>
          </a:p>
          <a:p>
            <a:pPr marL="514350" indent="-514350">
              <a:buFont typeface="+mj-lt"/>
              <a:buAutoNum type="alphaLcParenR"/>
            </a:pPr>
            <a:r>
              <a:rPr lang="en-US" dirty="0">
                <a:latin typeface="Calibri" panose="020F0502020204030204" pitchFamily="34" charset="0"/>
                <a:cs typeface="Calibri" panose="020F0502020204030204" pitchFamily="34" charset="0"/>
              </a:rPr>
              <a:t>The “shall not” lists</a:t>
            </a:r>
          </a:p>
          <a:p>
            <a:pPr marL="514350" indent="-514350">
              <a:buFont typeface="+mj-lt"/>
              <a:buAutoNum type="alphaLcParenR"/>
            </a:pPr>
            <a:r>
              <a:rPr lang="en-US" dirty="0">
                <a:latin typeface="Calibri" panose="020F0502020204030204" pitchFamily="34" charset="0"/>
                <a:cs typeface="Calibri" panose="020F0502020204030204" pitchFamily="34" charset="0"/>
              </a:rPr>
              <a:t>SEA funding </a:t>
            </a:r>
          </a:p>
          <a:p>
            <a:pPr marL="514350" indent="-514350">
              <a:buFont typeface="+mj-lt"/>
              <a:buAutoNum type="alphaLcParenR"/>
            </a:pPr>
            <a:r>
              <a:rPr lang="en-US" dirty="0">
                <a:latin typeface="Calibri" panose="020F0502020204030204" pitchFamily="34" charset="0"/>
                <a:cs typeface="Calibri" panose="020F0502020204030204" pitchFamily="34" charset="0"/>
              </a:rPr>
              <a:t>Non-compliance consequences</a:t>
            </a:r>
          </a:p>
          <a:p>
            <a:pPr marL="514350" indent="-514350">
              <a:buFont typeface="+mj-lt"/>
              <a:buAutoNum type="alphaLcParenR"/>
            </a:pPr>
            <a:r>
              <a:rPr lang="en-US" dirty="0">
                <a:latin typeface="Calibri" panose="020F0502020204030204" pitchFamily="34" charset="0"/>
                <a:cs typeface="Calibri" panose="020F0502020204030204" pitchFamily="34" charset="0"/>
              </a:rPr>
              <a:t>ESL placement data collection</a:t>
            </a:r>
          </a:p>
        </p:txBody>
      </p:sp>
    </p:spTree>
    <p:extLst>
      <p:ext uri="{BB962C8B-B14F-4D97-AF65-F5344CB8AC3E}">
        <p14:creationId xmlns:p14="http://schemas.microsoft.com/office/powerpoint/2010/main" val="50554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b="1" dirty="0">
                <a:solidFill>
                  <a:srgbClr val="C00000"/>
                </a:solidFill>
                <a:latin typeface="Calibri" panose="020F0502020204030204" pitchFamily="34" charset="0"/>
                <a:cs typeface="Calibri" panose="020F0502020204030204" pitchFamily="34" charset="0"/>
              </a:rPr>
              <a:t>ESL Regulations - </a:t>
            </a:r>
            <a:r>
              <a:rPr lang="en-US" sz="2800" b="1" dirty="0">
                <a:solidFill>
                  <a:srgbClr val="C00000"/>
                </a:solidFill>
                <a:latin typeface="Calibri" panose="020F0502020204030204" pitchFamily="34" charset="0"/>
                <a:cs typeface="Calibri" panose="020F0502020204030204" pitchFamily="34" charset="0"/>
              </a:rPr>
              <a:t>§</a:t>
            </a:r>
            <a:r>
              <a:rPr lang="en-US" b="1" dirty="0">
                <a:solidFill>
                  <a:srgbClr val="C00000"/>
                </a:solidFill>
                <a:latin typeface="Calibri" panose="020F0502020204030204" pitchFamily="34" charset="0"/>
                <a:cs typeface="Calibri" panose="020F0502020204030204" pitchFamily="34" charset="0"/>
              </a:rPr>
              <a:t>55522.5(b)</a:t>
            </a:r>
            <a:endParaRPr lang="en-US" b="1" dirty="0">
              <a:solidFill>
                <a:srgbClr val="C00000"/>
              </a:solidFill>
            </a:endParaRP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704385" y="1504370"/>
            <a:ext cx="10515600" cy="3849259"/>
          </a:xfrm>
        </p:spPr>
        <p:txBody>
          <a:bodyPr>
            <a:normAutofit/>
          </a:bodyPr>
          <a:lstStyle/>
          <a:p>
            <a:r>
              <a:rPr lang="en-US" b="1" dirty="0">
                <a:latin typeface="Calibri" panose="020F0502020204030204" pitchFamily="34" charset="0"/>
                <a:cs typeface="Calibri" panose="020F0502020204030204" pitchFamily="34" charset="0"/>
                <a:hlinkClick r:id="rId3"/>
              </a:rPr>
              <a:t>ESL regulations</a:t>
            </a:r>
            <a:r>
              <a:rPr lang="en-US" b="1" dirty="0">
                <a:latin typeface="Calibri" panose="020F0502020204030204" pitchFamily="34" charset="0"/>
                <a:cs typeface="Calibri" panose="020F0502020204030204" pitchFamily="34" charset="0"/>
              </a:rPr>
              <a:t>: </a:t>
            </a:r>
          </a:p>
          <a:p>
            <a:pPr marL="457200" lvl="1" indent="0">
              <a:buNone/>
            </a:pPr>
            <a:r>
              <a:rPr lang="en-US" sz="2000" dirty="0">
                <a:latin typeface="Calibri" panose="020F0502020204030204" pitchFamily="34" charset="0"/>
                <a:cs typeface="Calibri" panose="020F0502020204030204" pitchFamily="34" charset="0"/>
              </a:rPr>
              <a:t>Adopted on the Monday, March 16 of COVID-19</a:t>
            </a:r>
            <a:endParaRPr lang="en-US" sz="2000"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Highlights of changes: </a:t>
            </a:r>
            <a:r>
              <a:rPr lang="en-US" sz="2000" b="1" dirty="0"/>
              <a:t>§</a:t>
            </a:r>
            <a:r>
              <a:rPr lang="en-US" b="1" dirty="0">
                <a:latin typeface="Calibri" panose="020F0502020204030204" pitchFamily="34" charset="0"/>
                <a:cs typeface="Calibri" panose="020F0502020204030204" pitchFamily="34" charset="0"/>
              </a:rPr>
              <a:t>55522.5(b)(2)</a:t>
            </a:r>
          </a:p>
          <a:p>
            <a:pPr marL="457200" lvl="1" indent="0">
              <a:buNone/>
            </a:pPr>
            <a:r>
              <a:rPr lang="en-US" sz="2000" dirty="0">
                <a:latin typeface="Calibri" panose="020F0502020204030204" pitchFamily="34" charset="0"/>
                <a:cs typeface="Calibri" panose="020F0502020204030204" pitchFamily="34" charset="0"/>
              </a:rPr>
              <a:t>Students who have acquired a United States high school diploma or the equivalent shall be placed according to section 55522.</a:t>
            </a:r>
          </a:p>
          <a:p>
            <a:pPr marL="457200" lvl="1" indent="0">
              <a:buNone/>
            </a:pPr>
            <a:endParaRPr lang="en-US" sz="1600" dirty="0"/>
          </a:p>
          <a:p>
            <a:r>
              <a:rPr lang="en-US" b="1" dirty="0">
                <a:latin typeface="Calibri" panose="020F0502020204030204" pitchFamily="34" charset="0"/>
                <a:cs typeface="Calibri" panose="020F0502020204030204" pitchFamily="34" charset="0"/>
              </a:rPr>
              <a:t>Highlights of changes: </a:t>
            </a:r>
            <a:r>
              <a:rPr lang="en-US" sz="2000" b="1" dirty="0"/>
              <a:t>§</a:t>
            </a:r>
            <a:r>
              <a:rPr lang="en-US" b="1" dirty="0">
                <a:latin typeface="Calibri" panose="020F0502020204030204" pitchFamily="34" charset="0"/>
                <a:cs typeface="Calibri" panose="020F0502020204030204" pitchFamily="34" charset="0"/>
              </a:rPr>
              <a:t>55522.5(b)(4)(B)</a:t>
            </a:r>
          </a:p>
          <a:p>
            <a:pPr marL="457200" lvl="1" indent="0">
              <a:buNone/>
            </a:pPr>
            <a:r>
              <a:rPr lang="en-US" sz="2000" dirty="0">
                <a:latin typeface="Calibri" panose="020F0502020204030204" pitchFamily="34" charset="0"/>
                <a:cs typeface="Calibri" panose="020F0502020204030204" pitchFamily="34" charset="0"/>
              </a:rPr>
              <a:t>(B) The district's failure to demonstrate that the local placement method meets or exceeds the credit ESL throughput rate(s) of a placement method, </a:t>
            </a:r>
            <a:r>
              <a:rPr lang="en-US" sz="2000" dirty="0">
                <a:highlight>
                  <a:srgbClr val="FFFF00"/>
                </a:highlight>
                <a:latin typeface="Calibri" panose="020F0502020204030204" pitchFamily="34" charset="0"/>
                <a:cs typeface="Calibri" panose="020F0502020204030204" pitchFamily="34" charset="0"/>
              </a:rPr>
              <a:t>once published, </a:t>
            </a:r>
            <a:r>
              <a:rPr lang="en-US" sz="2000" dirty="0">
                <a:latin typeface="Calibri" panose="020F0502020204030204" pitchFamily="34" charset="0"/>
                <a:cs typeface="Calibri" panose="020F0502020204030204" pitchFamily="34" charset="0"/>
              </a:rPr>
              <a:t>by the Chancellor's Office.</a:t>
            </a:r>
            <a:endParaRPr lang="en-US" sz="2000"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99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b="1" dirty="0">
                <a:solidFill>
                  <a:srgbClr val="C00000"/>
                </a:solidFill>
                <a:latin typeface="Calibri" panose="020F0502020204030204" pitchFamily="34" charset="0"/>
                <a:cs typeface="Calibri" panose="020F0502020204030204" pitchFamily="34" charset="0"/>
              </a:rPr>
              <a:t>ESL Regulations - </a:t>
            </a:r>
            <a:r>
              <a:rPr lang="en-US" sz="2800" b="1" dirty="0">
                <a:solidFill>
                  <a:srgbClr val="C00000"/>
                </a:solidFill>
                <a:latin typeface="Calibri" panose="020F0502020204030204" pitchFamily="34" charset="0"/>
                <a:cs typeface="Calibri" panose="020F0502020204030204" pitchFamily="34" charset="0"/>
              </a:rPr>
              <a:t>§</a:t>
            </a:r>
            <a:r>
              <a:rPr lang="en-US" b="1" dirty="0">
                <a:solidFill>
                  <a:srgbClr val="C00000"/>
                </a:solidFill>
                <a:latin typeface="Calibri" panose="020F0502020204030204" pitchFamily="34" charset="0"/>
                <a:cs typeface="Calibri" panose="020F0502020204030204" pitchFamily="34" charset="0"/>
              </a:rPr>
              <a:t>55522.5(5) and (6)</a:t>
            </a:r>
            <a:endParaRPr lang="en-US" b="1" dirty="0">
              <a:solidFill>
                <a:srgbClr val="C00000"/>
              </a:solidFill>
            </a:endParaRP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704385" y="1528010"/>
            <a:ext cx="10515600" cy="4006515"/>
          </a:xfrm>
        </p:spPr>
        <p:txBody>
          <a:bodyPr>
            <a:normAutofit/>
          </a:bodyPr>
          <a:lstStyle/>
          <a:p>
            <a:pPr marL="0" indent="0">
              <a:buNone/>
            </a:pPr>
            <a:r>
              <a:rPr lang="en-US" b="1" dirty="0">
                <a:latin typeface="Calibri" panose="020F0502020204030204" pitchFamily="34" charset="0"/>
                <a:cs typeface="Calibri" panose="020F0502020204030204" pitchFamily="34" charset="0"/>
              </a:rPr>
              <a:t>Highlights of changes: </a:t>
            </a:r>
            <a:r>
              <a:rPr lang="en-US" b="1" dirty="0"/>
              <a:t>§</a:t>
            </a:r>
            <a:r>
              <a:rPr lang="en-US" b="1" dirty="0">
                <a:latin typeface="Calibri" panose="020F0502020204030204" pitchFamily="34" charset="0"/>
                <a:cs typeface="Calibri" panose="020F0502020204030204" pitchFamily="34" charset="0"/>
              </a:rPr>
              <a:t>55522.5(5) and </a:t>
            </a:r>
            <a:r>
              <a:rPr lang="en-US" b="1" dirty="0"/>
              <a:t>§</a:t>
            </a:r>
            <a:r>
              <a:rPr lang="en-US" b="1" dirty="0">
                <a:latin typeface="Calibri" panose="020F0502020204030204" pitchFamily="34" charset="0"/>
                <a:cs typeface="Calibri" panose="020F0502020204030204" pitchFamily="34" charset="0"/>
              </a:rPr>
              <a:t>55522.5(6)</a:t>
            </a:r>
          </a:p>
          <a:p>
            <a:pPr marL="0" indent="0">
              <a:buNone/>
            </a:pPr>
            <a:endParaRPr lang="en-US" sz="1800" b="1" dirty="0">
              <a:latin typeface="Calibri" panose="020F0502020204030204" pitchFamily="34" charset="0"/>
              <a:cs typeface="Calibri" panose="020F0502020204030204" pitchFamily="34" charset="0"/>
            </a:endParaRPr>
          </a:p>
          <a:p>
            <a:pPr marL="457200" lvl="1" indent="0">
              <a:buNone/>
            </a:pPr>
            <a:r>
              <a:rPr lang="en-US" sz="2200" dirty="0"/>
              <a:t>(5) Districts must inform students placed into credit ESL coursework prior to fall 2020 of their right to access the newly adopted placement processes that comply with this section and students who have completed a United States high school diploma or the equivalent shall be placed according to section 55522. Districts shall disclose their plans to implement retroactive placement recommendations as part of the adoption plan described in subparagraph (b)(4).</a:t>
            </a:r>
          </a:p>
          <a:p>
            <a:pPr marL="457200" lvl="1" indent="0">
              <a:buNone/>
            </a:pPr>
            <a:endParaRPr lang="en-US" sz="2200" dirty="0"/>
          </a:p>
          <a:p>
            <a:pPr marL="457200" lvl="1" indent="0">
              <a:buNone/>
            </a:pPr>
            <a:r>
              <a:rPr lang="en-US" sz="2200" dirty="0"/>
              <a:t>(6) Any placement for the fall semester or quarter of 2020 must comply with this section and Education Code section 78213.</a:t>
            </a:r>
          </a:p>
          <a:p>
            <a:pPr marL="0"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55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sz="2800" b="1" dirty="0">
                <a:solidFill>
                  <a:srgbClr val="C00000"/>
                </a:solidFill>
                <a:latin typeface="Calibri" panose="020F0502020204030204" pitchFamily="34" charset="0"/>
                <a:cs typeface="Calibri" panose="020F0502020204030204" pitchFamily="34" charset="0"/>
              </a:rPr>
              <a:t>The Work of the AB 705 ESL Advisory Committee</a:t>
            </a:r>
            <a:endParaRPr lang="en-US" b="1" dirty="0">
              <a:solidFill>
                <a:srgbClr val="C00000"/>
              </a:solidFill>
            </a:endParaRP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1416205" y="1723697"/>
            <a:ext cx="9803780" cy="3629932"/>
          </a:xfrm>
        </p:spPr>
        <p:txBody>
          <a:bodyPr>
            <a:normAutofit/>
          </a:bodyPr>
          <a:lstStyle/>
          <a:p>
            <a:pPr marL="0" indent="0">
              <a:buNone/>
            </a:pPr>
            <a:r>
              <a:rPr lang="en-US" b="1" dirty="0">
                <a:latin typeface="Calibri" panose="020F0502020204030204" pitchFamily="34" charset="0"/>
                <a:cs typeface="Calibri" panose="020F0502020204030204" pitchFamily="34" charset="0"/>
              </a:rPr>
              <a:t>Per the June 2020 Guidance Memo: </a:t>
            </a:r>
          </a:p>
          <a:p>
            <a:r>
              <a:rPr lang="en-US" dirty="0">
                <a:latin typeface="Calibri" panose="020F0502020204030204" pitchFamily="34" charset="0"/>
                <a:cs typeface="Calibri" panose="020F0502020204030204" pitchFamily="34" charset="0"/>
              </a:rPr>
              <a:t>Define evidence-based multiple measures</a:t>
            </a:r>
          </a:p>
          <a:p>
            <a:r>
              <a:rPr lang="en-US" dirty="0">
                <a:latin typeface="Calibri" panose="020F0502020204030204" pitchFamily="34" charset="0"/>
                <a:cs typeface="Calibri" panose="020F0502020204030204" pitchFamily="34" charset="0"/>
              </a:rPr>
              <a:t>Continued research into placement options for ELLs without U.S. high school data</a:t>
            </a:r>
          </a:p>
          <a:p>
            <a:r>
              <a:rPr lang="en-US" dirty="0">
                <a:latin typeface="Calibri" panose="020F0502020204030204" pitchFamily="34" charset="0"/>
                <a:cs typeface="Calibri" panose="020F0502020204030204" pitchFamily="34" charset="0"/>
              </a:rPr>
              <a:t>Identify promising models of assessment</a:t>
            </a:r>
          </a:p>
          <a:p>
            <a:r>
              <a:rPr lang="en-US" dirty="0">
                <a:latin typeface="Calibri" panose="020F0502020204030204" pitchFamily="34" charset="0"/>
                <a:cs typeface="Calibri" panose="020F0502020204030204" pitchFamily="34" charset="0"/>
              </a:rPr>
              <a:t>Develop process for colleges to share evidence on effectiveness of ESL placement with the Chancellor’s Office. </a:t>
            </a:r>
          </a:p>
          <a:p>
            <a:pPr marL="457200" lvl="1"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47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393439" y="841248"/>
            <a:ext cx="11069677" cy="831895"/>
          </a:xfrm>
        </p:spPr>
        <p:txBody>
          <a:bodyPr>
            <a:normAutofit fontScale="90000"/>
          </a:bodyPr>
          <a:lstStyle/>
          <a:p>
            <a:r>
              <a:rPr lang="en-US" b="1" dirty="0">
                <a:latin typeface="Calibri" panose="020F0502020204030204" pitchFamily="34" charset="0"/>
                <a:cs typeface="Calibri" panose="020F0502020204030204" pitchFamily="34" charset="0"/>
              </a:rPr>
              <a:t>PLAN NOW for 2021-2022 ESL and CSU &amp; IGETC Course and Program Approvals at your Campus</a:t>
            </a:r>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1382750" y="2196790"/>
            <a:ext cx="9439791" cy="3819962"/>
          </a:xfrm>
        </p:spPr>
        <p:txBody>
          <a:bodyPr>
            <a:normAutofit/>
          </a:bodyPr>
          <a:lstStyle/>
          <a:p>
            <a:r>
              <a:rPr lang="en-US" b="1" dirty="0">
                <a:latin typeface="Calibri" panose="020F0502020204030204" pitchFamily="34" charset="0"/>
                <a:cs typeface="Calibri" panose="020F0502020204030204" pitchFamily="34" charset="0"/>
              </a:rPr>
              <a:t>Consider creating an ESL TLC course following your local curriculum approval processes</a:t>
            </a:r>
          </a:p>
          <a:p>
            <a:r>
              <a:rPr lang="en-US" b="1" dirty="0">
                <a:latin typeface="Calibri" panose="020F0502020204030204" pitchFamily="34" charset="0"/>
                <a:cs typeface="Calibri" panose="020F0502020204030204" pitchFamily="34" charset="0"/>
              </a:rPr>
              <a:t>Apply for IGETC 3B / CSU C2 Humanities GE fulfillment or UCTCA (transferability as elective units)</a:t>
            </a:r>
          </a:p>
          <a:p>
            <a:r>
              <a:rPr lang="en-US" b="1" dirty="0">
                <a:solidFill>
                  <a:srgbClr val="533A27"/>
                </a:solidFill>
                <a:latin typeface="Calibri" panose="020F0502020204030204" pitchFamily="34" charset="0"/>
                <a:cs typeface="Calibri" panose="020F0502020204030204" pitchFamily="34" charset="0"/>
              </a:rPr>
              <a:t>Consider ESL Milestone Certificates</a:t>
            </a:r>
            <a:r>
              <a:rPr lang="en-US" b="1" dirty="0">
                <a:solidFill>
                  <a:srgbClr val="533A27"/>
                </a:solidFill>
              </a:rPr>
              <a:t> </a:t>
            </a:r>
            <a:endParaRPr lang="en-US"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89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B721-F2F1-E543-947E-DCA37BB731D5}"/>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ELL Success Beyond AB 705: Transferability &amp; GE Requirements</a:t>
            </a:r>
            <a:endParaRPr lang="en-US" dirty="0"/>
          </a:p>
        </p:txBody>
      </p:sp>
      <p:sp>
        <p:nvSpPr>
          <p:cNvPr id="3" name="Content Placeholder 2">
            <a:extLst>
              <a:ext uri="{FF2B5EF4-FFF2-40B4-BE49-F238E27FC236}">
                <a16:creationId xmlns:a16="http://schemas.microsoft.com/office/drawing/2014/main" id="{AD4338F4-2B77-7646-84D3-DF65528FD855}"/>
              </a:ext>
            </a:extLst>
          </p:cNvPr>
          <p:cNvSpPr>
            <a:spLocks noGrp="1"/>
          </p:cNvSpPr>
          <p:nvPr>
            <p:ph sz="half" idx="1"/>
          </p:nvPr>
        </p:nvSpPr>
        <p:spPr/>
        <p:txBody>
          <a:bodyPr>
            <a:normAutofit fontScale="92500" lnSpcReduction="10000"/>
          </a:bodyPr>
          <a:lstStyle/>
          <a:p>
            <a:pPr marL="0" indent="0">
              <a:buNone/>
            </a:pPr>
            <a:r>
              <a:rPr lang="en-US" b="1" dirty="0">
                <a:latin typeface="Calibri" panose="020F0502020204030204" pitchFamily="34" charset="0"/>
                <a:cs typeface="Calibri" panose="020F0502020204030204" pitchFamily="34" charset="0"/>
              </a:rPr>
              <a:t>Rooted in AB 705 amendments that recognize …</a:t>
            </a:r>
          </a:p>
          <a:p>
            <a:pPr marL="914400" lvl="1" indent="-457200">
              <a:buFont typeface="+mj-lt"/>
              <a:buAutoNum type="arabicPeriod"/>
            </a:pPr>
            <a:r>
              <a:rPr lang="en-US" dirty="0">
                <a:latin typeface="Calibri" panose="020F0502020204030204" pitchFamily="34" charset="0"/>
                <a:cs typeface="Calibri" panose="020F0502020204030204" pitchFamily="34" charset="0"/>
              </a:rPr>
              <a:t>ESL instruction as distinct from “remediation” in English</a:t>
            </a:r>
          </a:p>
          <a:p>
            <a:pPr marL="914400" lvl="1" indent="-457200">
              <a:buFont typeface="+mj-lt"/>
              <a:buAutoNum type="arabicPeriod"/>
            </a:pPr>
            <a:r>
              <a:rPr lang="en-US" dirty="0">
                <a:latin typeface="Calibri" panose="020F0502020204030204" pitchFamily="34" charset="0"/>
                <a:cs typeface="Calibri" panose="020F0502020204030204" pitchFamily="34" charset="0"/>
              </a:rPr>
              <a:t>Students in ESL courses are engaged in foreign language learning</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Rooted in evidence:</a:t>
            </a:r>
          </a:p>
          <a:p>
            <a:pPr marL="457200" lvl="1" indent="0">
              <a:buNone/>
            </a:pPr>
            <a:r>
              <a:rPr lang="en-US" dirty="0">
                <a:latin typeface="Calibri" panose="020F0502020204030204" pitchFamily="34" charset="0"/>
                <a:cs typeface="Calibri" panose="020F0502020204030204" pitchFamily="34" charset="0"/>
              </a:rPr>
              <a:t>“ …improves the likelihood of earning  a degree by almost 13 percentage points” (PPIC 2019)</a:t>
            </a:r>
          </a:p>
          <a:p>
            <a:pPr marL="0" indent="0">
              <a:buNone/>
            </a:pPr>
            <a:br>
              <a:rPr lang="en-US"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Rooted in success:</a:t>
            </a:r>
          </a:p>
          <a:p>
            <a:pPr lvl="1"/>
            <a:r>
              <a:rPr lang="en-US" dirty="0">
                <a:latin typeface="Calibri" panose="020F0502020204030204" pitchFamily="34" charset="0"/>
                <a:cs typeface="Calibri" panose="020F0502020204030204" pitchFamily="34" charset="0"/>
              </a:rPr>
              <a:t>Small but mighty ESL with A2 have had high success. </a:t>
            </a:r>
          </a:p>
          <a:p>
            <a:pPr lvl="1"/>
            <a:r>
              <a:rPr lang="en-US" dirty="0">
                <a:latin typeface="Calibri" panose="020F0502020204030204" pitchFamily="34" charset="0"/>
                <a:cs typeface="Calibri" panose="020F0502020204030204" pitchFamily="34" charset="0"/>
              </a:rPr>
              <a:t>Small number of advanced ESL courses have 3B/C2 approval.</a:t>
            </a:r>
          </a:p>
          <a:p>
            <a:endParaRPr lang="en-US" dirty="0"/>
          </a:p>
        </p:txBody>
      </p:sp>
    </p:spTree>
    <p:extLst>
      <p:ext uri="{BB962C8B-B14F-4D97-AF65-F5344CB8AC3E}">
        <p14:creationId xmlns:p14="http://schemas.microsoft.com/office/powerpoint/2010/main" val="427925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B022-59A3-844B-8419-5F6F8C6B59ED}"/>
              </a:ext>
            </a:extLst>
          </p:cNvPr>
          <p:cNvSpPr>
            <a:spLocks noGrp="1"/>
          </p:cNvSpPr>
          <p:nvPr>
            <p:ph type="title"/>
          </p:nvPr>
        </p:nvSpPr>
        <p:spPr>
          <a:xfrm>
            <a:off x="249879" y="0"/>
            <a:ext cx="11379200" cy="797741"/>
          </a:xfrm>
        </p:spPr>
        <p:txBody>
          <a:bodyPr>
            <a:normAutofit/>
          </a:bodyPr>
          <a:lstStyle/>
          <a:p>
            <a:pPr algn="ctr"/>
            <a:r>
              <a:rPr lang="en-US" b="1" dirty="0">
                <a:latin typeface="+mn-lt"/>
              </a:rPr>
              <a:t>IGETC 1A/A2 Approvals for ESL Courses (ESL TLC)</a:t>
            </a:r>
          </a:p>
        </p:txBody>
      </p:sp>
      <p:graphicFrame>
        <p:nvGraphicFramePr>
          <p:cNvPr id="5" name="Table 4">
            <a:extLst>
              <a:ext uri="{FF2B5EF4-FFF2-40B4-BE49-F238E27FC236}">
                <a16:creationId xmlns:a16="http://schemas.microsoft.com/office/drawing/2014/main" id="{6F89FDD9-C6BD-0E4B-AFD5-AAB53A8F1D73}"/>
              </a:ext>
            </a:extLst>
          </p:cNvPr>
          <p:cNvGraphicFramePr>
            <a:graphicFrameLocks noGrp="1"/>
          </p:cNvGraphicFramePr>
          <p:nvPr>
            <p:extLst>
              <p:ext uri="{D42A27DB-BD31-4B8C-83A1-F6EECF244321}">
                <p14:modId xmlns:p14="http://schemas.microsoft.com/office/powerpoint/2010/main" val="4051208346"/>
              </p:ext>
            </p:extLst>
          </p:nvPr>
        </p:nvGraphicFramePr>
        <p:xfrm>
          <a:off x="1043629" y="947235"/>
          <a:ext cx="9791700" cy="5794248"/>
        </p:xfrm>
        <a:graphic>
          <a:graphicData uri="http://schemas.openxmlformats.org/drawingml/2006/table">
            <a:tbl>
              <a:tblPr firstRow="1" bandRow="1">
                <a:tableStyleId>{5940675A-B579-460E-94D1-54222C63F5DA}</a:tableStyleId>
              </a:tblPr>
              <a:tblGrid>
                <a:gridCol w="4536468">
                  <a:extLst>
                    <a:ext uri="{9D8B030D-6E8A-4147-A177-3AD203B41FA5}">
                      <a16:colId xmlns:a16="http://schemas.microsoft.com/office/drawing/2014/main" val="4172244955"/>
                    </a:ext>
                  </a:extLst>
                </a:gridCol>
                <a:gridCol w="5255232">
                  <a:extLst>
                    <a:ext uri="{9D8B030D-6E8A-4147-A177-3AD203B41FA5}">
                      <a16:colId xmlns:a16="http://schemas.microsoft.com/office/drawing/2014/main" val="3668299167"/>
                    </a:ext>
                  </a:extLst>
                </a:gridCol>
              </a:tblGrid>
              <a:tr h="1637932">
                <a:tc>
                  <a:txBody>
                    <a:bodyPr/>
                    <a:lstStyle/>
                    <a:p>
                      <a:pPr algn="l" defTabSz="457105" fontAlgn="base">
                        <a:spcBef>
                          <a:spcPct val="30000"/>
                        </a:spcBef>
                        <a:spcAft>
                          <a:spcPct val="0"/>
                        </a:spcAft>
                        <a:defRPr/>
                      </a:pPr>
                      <a:r>
                        <a:rPr lang="en-US" sz="1600" b="1" dirty="0">
                          <a:solidFill>
                            <a:schemeClr val="tx2"/>
                          </a:solidFill>
                        </a:rPr>
                        <a:t>Historical approval of ESL courses for IGETC 1A Written Communication:</a:t>
                      </a:r>
                    </a:p>
                    <a:p>
                      <a:pPr algn="l" defTabSz="457105" fontAlgn="base">
                        <a:spcBef>
                          <a:spcPct val="30000"/>
                        </a:spcBef>
                        <a:spcAft>
                          <a:spcPct val="0"/>
                        </a:spcAft>
                        <a:defRPr/>
                      </a:pPr>
                      <a:endParaRPr lang="en-US" sz="1600" b="1" dirty="0">
                        <a:solidFill>
                          <a:schemeClr val="tx2"/>
                        </a:solidFill>
                      </a:endParaRPr>
                    </a:p>
                    <a:p>
                      <a:pPr marL="742950" marR="0" lvl="1" indent="-2857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2400" b="1" dirty="0">
                          <a:solidFill>
                            <a:schemeClr val="tx2"/>
                          </a:solidFill>
                        </a:rPr>
                        <a:t>NONE</a:t>
                      </a:r>
                    </a:p>
                    <a:p>
                      <a:pPr algn="l" defTabSz="457105" fontAlgn="base">
                        <a:spcBef>
                          <a:spcPct val="30000"/>
                        </a:spcBef>
                        <a:spcAft>
                          <a:spcPct val="0"/>
                        </a:spcAft>
                        <a:defRPr/>
                      </a:pPr>
                      <a:endParaRPr lang="en-US" sz="1600" b="1" dirty="0">
                        <a:solidFill>
                          <a:schemeClr val="tx2"/>
                        </a:solidFill>
                      </a:endParaRPr>
                    </a:p>
                  </a:txBody>
                  <a:tcPr/>
                </a:tc>
                <a:tc>
                  <a:txBody>
                    <a:bodyPr/>
                    <a:lstStyle/>
                    <a:p>
                      <a:pPr marL="0" marR="0" lvl="0" indent="0" algn="l" defTabSz="457105" rtl="0" eaLnBrk="1" fontAlgn="base" latinLnBrk="0" hangingPunct="1">
                        <a:lnSpc>
                          <a:spcPct val="100000"/>
                        </a:lnSpc>
                        <a:spcBef>
                          <a:spcPct val="30000"/>
                        </a:spcBef>
                        <a:spcAft>
                          <a:spcPct val="0"/>
                        </a:spcAft>
                        <a:buClrTx/>
                        <a:buSzTx/>
                        <a:buFontTx/>
                        <a:buNone/>
                        <a:tabLst/>
                        <a:defRPr/>
                      </a:pPr>
                      <a:r>
                        <a:rPr lang="en-US" sz="1600" b="1" dirty="0">
                          <a:solidFill>
                            <a:schemeClr val="tx2"/>
                          </a:solidFill>
                        </a:rPr>
                        <a:t>Historical approval of ESL courses for CSU A2:</a:t>
                      </a:r>
                      <a:endParaRPr lang="en-US" sz="1600" dirty="0">
                        <a:solidFill>
                          <a:schemeClr val="tx2"/>
                        </a:solidFill>
                      </a:endParaRPr>
                    </a:p>
                    <a:p>
                      <a:pPr marL="742950" lvl="1" indent="-285750" algn="l">
                        <a:lnSpc>
                          <a:spcPct val="100000"/>
                        </a:lnSpc>
                        <a:spcAft>
                          <a:spcPts val="600"/>
                        </a:spcAft>
                        <a:buFont typeface="Arial" panose="020B0604020202020204" pitchFamily="34" charset="0"/>
                        <a:buChar char="•"/>
                      </a:pPr>
                      <a:r>
                        <a:rPr lang="en-US" sz="1600" b="0" i="0" u="none" strike="noStrike" kern="1200" dirty="0">
                          <a:solidFill>
                            <a:schemeClr val="tx2"/>
                          </a:solidFill>
                          <a:effectLst/>
                          <a:latin typeface="+mn-lt"/>
                          <a:ea typeface="+mn-ea"/>
                          <a:cs typeface="+mn-cs"/>
                        </a:rPr>
                        <a:t>American River College ESLW 340 - approved Su2003 </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0" u="none" strike="noStrike" kern="1200" dirty="0">
                          <a:solidFill>
                            <a:schemeClr val="tx2"/>
                          </a:solidFill>
                          <a:effectLst/>
                          <a:latin typeface="+mn-lt"/>
                          <a:ea typeface="+mn-ea"/>
                          <a:cs typeface="+mn-cs"/>
                        </a:rPr>
                        <a:t>Citrus ESL 101 Reading and Composition</a:t>
                      </a:r>
                    </a:p>
                    <a:p>
                      <a:pPr marL="742950" lvl="1" indent="-285750" algn="l">
                        <a:lnSpc>
                          <a:spcPct val="100000"/>
                        </a:lnSpc>
                        <a:spcAft>
                          <a:spcPts val="600"/>
                        </a:spcAft>
                        <a:buFont typeface="Arial" panose="020B0604020202020204" pitchFamily="34" charset="0"/>
                        <a:buChar char="•"/>
                      </a:pPr>
                      <a:r>
                        <a:rPr lang="en-US" sz="1600" b="0" i="0" u="none" strike="noStrike" kern="1200" dirty="0">
                          <a:solidFill>
                            <a:schemeClr val="tx2"/>
                          </a:solidFill>
                          <a:effectLst/>
                          <a:latin typeface="+mn-lt"/>
                          <a:ea typeface="+mn-ea"/>
                          <a:cs typeface="+mn-cs"/>
                        </a:rPr>
                        <a:t>De Anza ESL 5 Adv Composition and Reading</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i="0" u="none" strike="noStrike" kern="1200" dirty="0">
                          <a:solidFill>
                            <a:schemeClr val="tx2"/>
                          </a:solidFill>
                          <a:effectLst/>
                          <a:latin typeface="+mn-lt"/>
                          <a:ea typeface="+mn-ea"/>
                          <a:cs typeface="+mn-cs"/>
                        </a:rPr>
                        <a:t>Sacramento City ESLW 340 - approved Su2003</a:t>
                      </a:r>
                    </a:p>
                  </a:txBody>
                  <a:tcPr/>
                </a:tc>
                <a:extLst>
                  <a:ext uri="{0D108BD9-81ED-4DB2-BD59-A6C34878D82A}">
                    <a16:rowId xmlns:a16="http://schemas.microsoft.com/office/drawing/2014/main" val="3904461315"/>
                  </a:ext>
                </a:extLst>
              </a:tr>
              <a:tr h="1017526">
                <a:tc>
                  <a:txBody>
                    <a:bodyPr/>
                    <a:lstStyle/>
                    <a:p>
                      <a:pPr algn="l" defTabSz="457105" fontAlgn="base">
                        <a:spcBef>
                          <a:spcPct val="30000"/>
                        </a:spcBef>
                        <a:spcAft>
                          <a:spcPct val="0"/>
                        </a:spcAft>
                        <a:defRPr/>
                      </a:pPr>
                      <a:r>
                        <a:rPr lang="en-US" sz="1600" b="1" dirty="0">
                          <a:solidFill>
                            <a:schemeClr val="tx2"/>
                          </a:solidFill>
                        </a:rPr>
                        <a:t>Fall 2019 approval of ESL courses for IGETC 1A:</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Cabrillo ESL 1A</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Santa Rosa ESL 10</a:t>
                      </a:r>
                    </a:p>
                  </a:txBody>
                  <a:tcPr/>
                </a:tc>
                <a:tc>
                  <a:txBody>
                    <a:bodyPr/>
                    <a:lstStyle/>
                    <a:p>
                      <a:pPr algn="l" defTabSz="457105" fontAlgn="base">
                        <a:spcBef>
                          <a:spcPct val="30000"/>
                        </a:spcBef>
                        <a:spcAft>
                          <a:spcPct val="0"/>
                        </a:spcAft>
                        <a:defRPr/>
                      </a:pPr>
                      <a:r>
                        <a:rPr lang="en-US" sz="1600" b="1" dirty="0">
                          <a:solidFill>
                            <a:schemeClr val="tx2"/>
                          </a:solidFill>
                        </a:rPr>
                        <a:t>Fall 2019 CSU A2 approvals:  </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Cabrillo ESL 1A</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Santa Rosa ESL 10</a:t>
                      </a:r>
                    </a:p>
                  </a:txBody>
                  <a:tcPr/>
                </a:tc>
                <a:extLst>
                  <a:ext uri="{0D108BD9-81ED-4DB2-BD59-A6C34878D82A}">
                    <a16:rowId xmlns:a16="http://schemas.microsoft.com/office/drawing/2014/main" val="570348630"/>
                  </a:ext>
                </a:extLst>
              </a:tr>
              <a:tr h="2665841">
                <a:tc>
                  <a:txBody>
                    <a:bodyPr/>
                    <a:lstStyle/>
                    <a:p>
                      <a:pPr marL="0" marR="0" lvl="0" indent="0" algn="l" defTabSz="457105"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600" b="1" dirty="0">
                          <a:solidFill>
                            <a:schemeClr val="tx2"/>
                          </a:solidFill>
                        </a:rPr>
                        <a:t>Fall 2020 approval of ESL courses for IGETC 1A:</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American River ESLW 340</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Cypress ESL 110 C</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Grossmont ESL 122</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Palomar ESL 110</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Sacramento City ESLW 340</a:t>
                      </a:r>
                    </a:p>
                    <a:p>
                      <a:pPr marL="0" marR="0" lvl="0" indent="0" algn="l" defTabSz="457105"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600" dirty="0">
                        <a:solidFill>
                          <a:schemeClr val="tx2"/>
                        </a:solidFill>
                      </a:endParaRPr>
                    </a:p>
                  </a:txBody>
                  <a:tcPr/>
                </a:tc>
                <a:tc>
                  <a:txBody>
                    <a:bodyPr/>
                    <a:lstStyle/>
                    <a:p>
                      <a:pPr algn="l" defTabSz="457105" fontAlgn="base">
                        <a:spcBef>
                          <a:spcPct val="30000"/>
                        </a:spcBef>
                        <a:spcAft>
                          <a:spcPct val="0"/>
                        </a:spcAft>
                        <a:defRPr/>
                      </a:pPr>
                      <a:r>
                        <a:rPr lang="en-US" sz="1600" b="1" dirty="0">
                          <a:solidFill>
                            <a:schemeClr val="tx2"/>
                          </a:solidFill>
                        </a:rPr>
                        <a:t>Fall 2020 CSU A2 approvals:</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American River ESLW 340</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Cypress ESL 110 C</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Grossmont ESL 122</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Palomar ESL 110</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Sacramento City ESLW 340</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Modesto Junior College ELIC 100</a:t>
                      </a:r>
                    </a:p>
                    <a:p>
                      <a:pPr marL="628650" marR="0" lvl="1" indent="-1714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600" dirty="0">
                          <a:solidFill>
                            <a:schemeClr val="tx2"/>
                          </a:solidFill>
                        </a:rPr>
                        <a:t>Orange Coast ESLA 100</a:t>
                      </a:r>
                    </a:p>
                    <a:p>
                      <a:pPr algn="l"/>
                      <a:endParaRPr lang="en-US" sz="1600" dirty="0">
                        <a:solidFill>
                          <a:schemeClr val="tx2"/>
                        </a:solidFill>
                      </a:endParaRPr>
                    </a:p>
                  </a:txBody>
                  <a:tcPr/>
                </a:tc>
                <a:extLst>
                  <a:ext uri="{0D108BD9-81ED-4DB2-BD59-A6C34878D82A}">
                    <a16:rowId xmlns:a16="http://schemas.microsoft.com/office/drawing/2014/main" val="3390988763"/>
                  </a:ext>
                </a:extLst>
              </a:tr>
            </a:tbl>
          </a:graphicData>
        </a:graphic>
      </p:graphicFrame>
    </p:spTree>
    <p:extLst>
      <p:ext uri="{BB962C8B-B14F-4D97-AF65-F5344CB8AC3E}">
        <p14:creationId xmlns:p14="http://schemas.microsoft.com/office/powerpoint/2010/main" val="302255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b="1" dirty="0">
                <a:latin typeface="Calibri" panose="020F0502020204030204" pitchFamily="34" charset="0"/>
                <a:cs typeface="Calibri" panose="020F0502020204030204" pitchFamily="34" charset="0"/>
              </a:rPr>
              <a:t>Session Description</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682083" y="1627034"/>
            <a:ext cx="10515600" cy="3849259"/>
          </a:xfrm>
        </p:spPr>
        <p:txBody>
          <a:bodyPr>
            <a:noAutofit/>
          </a:bodyPr>
          <a:lstStyle/>
          <a:p>
            <a:pPr marL="457200" lvl="1" indent="0">
              <a:lnSpc>
                <a:spcPct val="100000"/>
              </a:lnSpc>
              <a:spcBef>
                <a:spcPts val="0"/>
              </a:spcBef>
              <a:spcAft>
                <a:spcPts val="600"/>
              </a:spcAft>
              <a:buNone/>
            </a:pPr>
            <a:r>
              <a:rPr lang="en-US" dirty="0"/>
              <a:t>The adoption of AB 705 in 2017 changed the way the students are placed and how course sequences are structured for English language learners. Will placement testing still be available? How are colleges that have moved away from placement test placing students into ESL courses? What do you need to complete to make sure your college is ready for full implementation of AB 705? Please join us for a lively discussion where we will review the guidance from the Chancellor’s Office, discussion the work of the AB 705 ESL Implementation Committee, and answer all of your questions about how to continue to serve the needs of English language learner students in the world of AB 705.</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79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avy load">
            <a:extLst>
              <a:ext uri="{FF2B5EF4-FFF2-40B4-BE49-F238E27FC236}">
                <a16:creationId xmlns:a16="http://schemas.microsoft.com/office/drawing/2014/main" id="{85EFDABD-8348-9045-AF84-F3BD00455B10}"/>
              </a:ext>
            </a:extLst>
          </p:cNvPr>
          <p:cNvPicPr>
            <a:picLocks noChangeAspect="1"/>
          </p:cNvPicPr>
          <p:nvPr/>
        </p:nvPicPr>
        <p:blipFill rotWithShape="1">
          <a:blip r:embed="rId3"/>
          <a:srcRect l="47956"/>
          <a:stretch/>
        </p:blipFill>
        <p:spPr>
          <a:xfrm>
            <a:off x="7716644" y="1628810"/>
            <a:ext cx="3881008" cy="4971442"/>
          </a:xfrm>
          <a:prstGeom prst="rect">
            <a:avLst/>
          </a:prstGeom>
        </p:spPr>
      </p:pic>
      <p:sp>
        <p:nvSpPr>
          <p:cNvPr id="3" name="TextBox 2">
            <a:extLst>
              <a:ext uri="{FF2B5EF4-FFF2-40B4-BE49-F238E27FC236}">
                <a16:creationId xmlns:a16="http://schemas.microsoft.com/office/drawing/2014/main" id="{32F1EE07-B079-6646-AC93-CF1214415008}"/>
              </a:ext>
            </a:extLst>
          </p:cNvPr>
          <p:cNvSpPr txBox="1"/>
          <p:nvPr/>
        </p:nvSpPr>
        <p:spPr>
          <a:xfrm rot="20644192">
            <a:off x="4850387" y="5015086"/>
            <a:ext cx="3380890" cy="1323439"/>
          </a:xfrm>
          <a:prstGeom prst="rect">
            <a:avLst/>
          </a:prstGeom>
          <a:noFill/>
          <a:ln w="38100">
            <a:solidFill>
              <a:schemeClr val="tx1">
                <a:lumMod val="75000"/>
              </a:schemeClr>
            </a:solidFill>
          </a:ln>
        </p:spPr>
        <p:txBody>
          <a:bodyPr wrap="square" rtlCol="0">
            <a:spAutoFit/>
          </a:bodyPr>
          <a:lstStyle/>
          <a:p>
            <a:r>
              <a:rPr lang="en-US" dirty="0">
                <a:solidFill>
                  <a:srgbClr val="FF0000"/>
                </a:solidFill>
              </a:rPr>
              <a:t> </a:t>
            </a:r>
            <a:r>
              <a:rPr lang="en-US" sz="2000" b="1" dirty="0">
                <a:solidFill>
                  <a:srgbClr val="FF0000"/>
                </a:solidFill>
              </a:rPr>
              <a:t>IGETC 3B approval for advanced ESL courses can save a student up to 15 units! </a:t>
            </a:r>
          </a:p>
        </p:txBody>
      </p:sp>
      <p:sp>
        <p:nvSpPr>
          <p:cNvPr id="8" name="Content Placeholder 7">
            <a:extLst>
              <a:ext uri="{FF2B5EF4-FFF2-40B4-BE49-F238E27FC236}">
                <a16:creationId xmlns:a16="http://schemas.microsoft.com/office/drawing/2014/main" id="{E202225D-3DB6-0542-9572-206990730169}"/>
              </a:ext>
            </a:extLst>
          </p:cNvPr>
          <p:cNvSpPr>
            <a:spLocks noGrp="1"/>
          </p:cNvSpPr>
          <p:nvPr>
            <p:ph idx="1"/>
          </p:nvPr>
        </p:nvSpPr>
        <p:spPr>
          <a:xfrm>
            <a:off x="236801" y="2691976"/>
            <a:ext cx="5991028" cy="3476205"/>
          </a:xfrm>
        </p:spPr>
        <p:txBody>
          <a:bodyPr>
            <a:normAutofit/>
          </a:bodyPr>
          <a:lstStyle/>
          <a:p>
            <a:pPr marL="0" indent="0">
              <a:buNone/>
            </a:pPr>
            <a:r>
              <a:rPr lang="en-US" i="1" dirty="0">
                <a:latin typeface="Calibri" panose="020F0502020204030204" pitchFamily="34" charset="0"/>
                <a:cs typeface="Calibri" panose="020F0502020204030204" pitchFamily="34" charset="0"/>
              </a:rPr>
              <a:t>AB 705 ESL Guidance Memo AA 18-41 (July 2018):</a:t>
            </a:r>
          </a:p>
          <a:p>
            <a:pPr lvl="1"/>
            <a:r>
              <a:rPr lang="en-US" sz="2800" dirty="0">
                <a:latin typeface="Calibri" panose="020F0502020204030204" pitchFamily="34" charset="0"/>
                <a:cs typeface="Calibri" panose="020F0502020204030204" pitchFamily="34" charset="0"/>
              </a:rPr>
              <a:t>Pursue the possibility of submitting transfer level ESL courses for inclusion in CSU General Education Breadth Area C2 and for course-to-course articulation</a:t>
            </a:r>
          </a:p>
        </p:txBody>
      </p:sp>
      <p:sp>
        <p:nvSpPr>
          <p:cNvPr id="4" name="TextBox 3">
            <a:extLst>
              <a:ext uri="{FF2B5EF4-FFF2-40B4-BE49-F238E27FC236}">
                <a16:creationId xmlns:a16="http://schemas.microsoft.com/office/drawing/2014/main" id="{84F47A75-9F0D-8E46-9B9E-8A2634D44C5D}"/>
              </a:ext>
            </a:extLst>
          </p:cNvPr>
          <p:cNvSpPr txBox="1"/>
          <p:nvPr/>
        </p:nvSpPr>
        <p:spPr>
          <a:xfrm>
            <a:off x="257185" y="1475577"/>
            <a:ext cx="11677629" cy="584775"/>
          </a:xfrm>
          <a:prstGeom prst="rect">
            <a:avLst/>
          </a:prstGeom>
          <a:noFill/>
          <a:ln>
            <a:solidFill>
              <a:schemeClr val="tx2"/>
            </a:solidFill>
          </a:ln>
        </p:spPr>
        <p:txBody>
          <a:bodyPr wrap="square" rtlCol="0">
            <a:spAutoFit/>
          </a:bodyPr>
          <a:lstStyle/>
          <a:p>
            <a:r>
              <a:rPr lang="en-US" sz="3200" dirty="0">
                <a:solidFill>
                  <a:srgbClr val="533A27"/>
                </a:solidFill>
                <a:latin typeface="Calibri" panose="020F0502020204030204" pitchFamily="34" charset="0"/>
                <a:cs typeface="Calibri" panose="020F0502020204030204" pitchFamily="34" charset="0"/>
              </a:rPr>
              <a:t>Submit courses for </a:t>
            </a:r>
            <a:r>
              <a:rPr lang="en-US" sz="3200" dirty="0">
                <a:solidFill>
                  <a:srgbClr val="533A27"/>
                </a:solidFill>
              </a:rPr>
              <a:t>IGETC 3B/CSU C2 Humanities GE fulfillment</a:t>
            </a:r>
          </a:p>
        </p:txBody>
      </p:sp>
      <p:sp>
        <p:nvSpPr>
          <p:cNvPr id="2" name="Title 1"/>
          <p:cNvSpPr>
            <a:spLocks noGrp="1"/>
          </p:cNvSpPr>
          <p:nvPr>
            <p:ph type="title"/>
          </p:nvPr>
        </p:nvSpPr>
        <p:spPr>
          <a:xfrm>
            <a:off x="236801" y="-1420552"/>
            <a:ext cx="11698013" cy="1143000"/>
          </a:xfrm>
        </p:spPr>
        <p:txBody>
          <a:bodyPr>
            <a:normAutofit/>
          </a:bodyPr>
          <a:lstStyle/>
          <a:p>
            <a:pPr algn="ctr"/>
            <a:r>
              <a:rPr lang="en-US" sz="1600" b="1" dirty="0">
                <a:latin typeface="Calibri" panose="020F0502020204030204" pitchFamily="34" charset="0"/>
                <a:cs typeface="Calibri" panose="020F0502020204030204" pitchFamily="34" charset="0"/>
              </a:rPr>
              <a:t>The Third Way: IGETC 3B/C2 Humanities</a:t>
            </a:r>
          </a:p>
        </p:txBody>
      </p:sp>
      <p:sp>
        <p:nvSpPr>
          <p:cNvPr id="6" name="Title 1">
            <a:extLst>
              <a:ext uri="{FF2B5EF4-FFF2-40B4-BE49-F238E27FC236}">
                <a16:creationId xmlns:a16="http://schemas.microsoft.com/office/drawing/2014/main" id="{E0BBA7C3-2D30-5E44-9624-5A3C9616F0FE}"/>
              </a:ext>
            </a:extLst>
          </p:cNvPr>
          <p:cNvSpPr txBox="1">
            <a:spLocks/>
          </p:cNvSpPr>
          <p:nvPr/>
        </p:nvSpPr>
        <p:spPr>
          <a:xfrm>
            <a:off x="0" y="166288"/>
            <a:ext cx="11698013"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Optimizing Success for ELLs </a:t>
            </a:r>
            <a:r>
              <a:rPr lang="en-US" b="1">
                <a:latin typeface="Calibri" panose="020F0502020204030204" pitchFamily="34" charset="0"/>
                <a:cs typeface="Calibri" panose="020F0502020204030204" pitchFamily="34" charset="0"/>
              </a:rPr>
              <a:t>in and beyond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Transfer-level Composition</a:t>
            </a:r>
          </a:p>
        </p:txBody>
      </p:sp>
      <p:sp>
        <p:nvSpPr>
          <p:cNvPr id="5" name="TextBox 4">
            <a:extLst>
              <a:ext uri="{FF2B5EF4-FFF2-40B4-BE49-F238E27FC236}">
                <a16:creationId xmlns:a16="http://schemas.microsoft.com/office/drawing/2014/main" id="{021050CA-CE2D-F94E-8C58-47D741C130DE}"/>
              </a:ext>
            </a:extLst>
          </p:cNvPr>
          <p:cNvSpPr txBox="1"/>
          <p:nvPr/>
        </p:nvSpPr>
        <p:spPr>
          <a:xfrm>
            <a:off x="9510005" y="6530391"/>
            <a:ext cx="2681995" cy="246221"/>
          </a:xfrm>
          <a:prstGeom prst="rect">
            <a:avLst/>
          </a:prstGeom>
          <a:noFill/>
        </p:spPr>
        <p:txBody>
          <a:bodyPr wrap="square" rtlCol="0">
            <a:spAutoFit/>
          </a:bodyPr>
          <a:lstStyle/>
          <a:p>
            <a:r>
              <a:rPr lang="en-US" sz="1000" dirty="0">
                <a:solidFill>
                  <a:srgbClr val="533A27"/>
                </a:solidFill>
              </a:rPr>
              <a:t>*In-house illustrations by Hailey Wada</a:t>
            </a:r>
          </a:p>
        </p:txBody>
      </p:sp>
    </p:spTree>
    <p:extLst>
      <p:ext uri="{BB962C8B-B14F-4D97-AF65-F5344CB8AC3E}">
        <p14:creationId xmlns:p14="http://schemas.microsoft.com/office/powerpoint/2010/main" val="208052773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B022-59A3-844B-8419-5F6F8C6B59ED}"/>
              </a:ext>
            </a:extLst>
          </p:cNvPr>
          <p:cNvSpPr>
            <a:spLocks noGrp="1"/>
          </p:cNvSpPr>
          <p:nvPr>
            <p:ph type="title"/>
          </p:nvPr>
        </p:nvSpPr>
        <p:spPr>
          <a:xfrm>
            <a:off x="284603" y="0"/>
            <a:ext cx="11379200" cy="681994"/>
          </a:xfrm>
        </p:spPr>
        <p:txBody>
          <a:bodyPr>
            <a:normAutofit/>
          </a:bodyPr>
          <a:lstStyle/>
          <a:p>
            <a:pPr algn="ctr"/>
            <a:r>
              <a:rPr lang="en-US" b="1" dirty="0">
                <a:latin typeface="+mn-lt"/>
              </a:rPr>
              <a:t>IGETC 3B/CSU C2 Approvals for ESL Courses</a:t>
            </a:r>
          </a:p>
        </p:txBody>
      </p:sp>
      <p:graphicFrame>
        <p:nvGraphicFramePr>
          <p:cNvPr id="4" name="Table 3">
            <a:extLst>
              <a:ext uri="{FF2B5EF4-FFF2-40B4-BE49-F238E27FC236}">
                <a16:creationId xmlns:a16="http://schemas.microsoft.com/office/drawing/2014/main" id="{9540C6A8-6456-6C42-B121-40FC88235580}"/>
              </a:ext>
            </a:extLst>
          </p:cNvPr>
          <p:cNvGraphicFramePr>
            <a:graphicFrameLocks noGrp="1"/>
          </p:cNvGraphicFramePr>
          <p:nvPr>
            <p:extLst>
              <p:ext uri="{D42A27DB-BD31-4B8C-83A1-F6EECF244321}">
                <p14:modId xmlns:p14="http://schemas.microsoft.com/office/powerpoint/2010/main" val="2597499142"/>
              </p:ext>
            </p:extLst>
          </p:nvPr>
        </p:nvGraphicFramePr>
        <p:xfrm>
          <a:off x="523694" y="681994"/>
          <a:ext cx="10901018" cy="6217920"/>
        </p:xfrm>
        <a:graphic>
          <a:graphicData uri="http://schemas.openxmlformats.org/drawingml/2006/table">
            <a:tbl>
              <a:tblPr firstRow="1" bandRow="1">
                <a:tableStyleId>{5940675A-B579-460E-94D1-54222C63F5DA}</a:tableStyleId>
              </a:tblPr>
              <a:tblGrid>
                <a:gridCol w="5286797">
                  <a:extLst>
                    <a:ext uri="{9D8B030D-6E8A-4147-A177-3AD203B41FA5}">
                      <a16:colId xmlns:a16="http://schemas.microsoft.com/office/drawing/2014/main" val="2575451015"/>
                    </a:ext>
                  </a:extLst>
                </a:gridCol>
                <a:gridCol w="5614221">
                  <a:extLst>
                    <a:ext uri="{9D8B030D-6E8A-4147-A177-3AD203B41FA5}">
                      <a16:colId xmlns:a16="http://schemas.microsoft.com/office/drawing/2014/main" val="5752970"/>
                    </a:ext>
                  </a:extLst>
                </a:gridCol>
              </a:tblGrid>
              <a:tr h="1695836">
                <a:tc>
                  <a:txBody>
                    <a:bodyPr/>
                    <a:lstStyle/>
                    <a:p>
                      <a:pPr defTabSz="457105" fontAlgn="base">
                        <a:spcBef>
                          <a:spcPct val="30000"/>
                        </a:spcBef>
                        <a:spcAft>
                          <a:spcPct val="0"/>
                        </a:spcAft>
                        <a:defRPr/>
                      </a:pPr>
                      <a:r>
                        <a:rPr lang="en-US" sz="1600" b="1" dirty="0">
                          <a:solidFill>
                            <a:schemeClr val="tx2"/>
                          </a:solidFill>
                        </a:rPr>
                        <a:t>Historical approval of ESL sequence courses for IGETC 3B Humanities:</a:t>
                      </a:r>
                    </a:p>
                    <a:p>
                      <a:pPr defTabSz="457105" fontAlgn="base">
                        <a:spcBef>
                          <a:spcPct val="30000"/>
                        </a:spcBef>
                        <a:spcAft>
                          <a:spcPct val="0"/>
                        </a:spcAft>
                        <a:defRPr/>
                      </a:pPr>
                      <a:endParaRPr lang="en-US" sz="1600" b="1" dirty="0">
                        <a:solidFill>
                          <a:schemeClr val="tx2"/>
                        </a:solidFill>
                      </a:endParaRPr>
                    </a:p>
                    <a:p>
                      <a:pPr marL="742950" marR="0" lvl="1" indent="-2857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2400" b="1" dirty="0">
                          <a:solidFill>
                            <a:schemeClr val="tx2"/>
                          </a:solidFill>
                        </a:rPr>
                        <a:t>NONE</a:t>
                      </a:r>
                    </a:p>
                    <a:p>
                      <a:pPr defTabSz="457105" fontAlgn="base">
                        <a:spcBef>
                          <a:spcPct val="30000"/>
                        </a:spcBef>
                        <a:spcAft>
                          <a:spcPct val="0"/>
                        </a:spcAft>
                        <a:defRPr/>
                      </a:pPr>
                      <a:endParaRPr lang="en-US" sz="1600" b="1" dirty="0">
                        <a:solidFill>
                          <a:schemeClr val="tx2"/>
                        </a:solidFill>
                      </a:endParaRPr>
                    </a:p>
                  </a:txBody>
                  <a:tcPr/>
                </a:tc>
                <a:tc>
                  <a:txBody>
                    <a:bodyPr/>
                    <a:lstStyle/>
                    <a:p>
                      <a:pPr marL="0" marR="0" lvl="0" indent="0" algn="l" defTabSz="457105" rtl="0" eaLnBrk="1" fontAlgn="base" latinLnBrk="0" hangingPunct="1">
                        <a:lnSpc>
                          <a:spcPct val="100000"/>
                        </a:lnSpc>
                        <a:spcBef>
                          <a:spcPct val="30000"/>
                        </a:spcBef>
                        <a:spcAft>
                          <a:spcPct val="0"/>
                        </a:spcAft>
                        <a:buClrTx/>
                        <a:buSzTx/>
                        <a:buFontTx/>
                        <a:buNone/>
                        <a:tabLst/>
                        <a:defRPr/>
                      </a:pPr>
                      <a:r>
                        <a:rPr lang="en-US" sz="1600" b="1" dirty="0">
                          <a:solidFill>
                            <a:schemeClr val="tx2"/>
                          </a:solidFill>
                        </a:rPr>
                        <a:t>Historical approval of ESL sequence courses for CSU C2:</a:t>
                      </a:r>
                      <a:endParaRPr lang="en-US" sz="1600" dirty="0">
                        <a:solidFill>
                          <a:schemeClr val="tx2"/>
                        </a:solidFill>
                      </a:endParaRP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F1990: Palomar ESL 103</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F1990: Palomar ESL 102</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F1990: Palomar ESL 101</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F1991: De Anza ESL 6</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Su2003: Sacramento City ESLR (denied 3B F20)</a:t>
                      </a:r>
                    </a:p>
                  </a:txBody>
                  <a:tcPr/>
                </a:tc>
                <a:extLst>
                  <a:ext uri="{0D108BD9-81ED-4DB2-BD59-A6C34878D82A}">
                    <a16:rowId xmlns:a16="http://schemas.microsoft.com/office/drawing/2014/main" val="79721491"/>
                  </a:ext>
                </a:extLst>
              </a:tr>
              <a:tr h="1337483">
                <a:tc>
                  <a:txBody>
                    <a:bodyPr/>
                    <a:lstStyle/>
                    <a:p>
                      <a:pPr defTabSz="457105" fontAlgn="base">
                        <a:spcBef>
                          <a:spcPct val="30000"/>
                        </a:spcBef>
                        <a:spcAft>
                          <a:spcPct val="0"/>
                        </a:spcAft>
                        <a:defRPr/>
                      </a:pPr>
                      <a:r>
                        <a:rPr lang="en-US" sz="1600" b="1" dirty="0">
                          <a:solidFill>
                            <a:schemeClr val="tx2"/>
                          </a:solidFill>
                        </a:rPr>
                        <a:t>Fall 2019 approval of ESL courses for IGETC 3B Humanities:</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Palomar ESL 106 (1LB)</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Palomar ESL 103 (2LB)</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De Anza ESL 6 (TLC+1)</a:t>
                      </a:r>
                    </a:p>
                  </a:txBody>
                  <a:tcPr/>
                </a:tc>
                <a:tc>
                  <a:txBody>
                    <a:bodyPr/>
                    <a:lstStyle/>
                    <a:p>
                      <a:pPr defTabSz="457105" fontAlgn="base">
                        <a:spcBef>
                          <a:spcPct val="30000"/>
                        </a:spcBef>
                        <a:spcAft>
                          <a:spcPct val="0"/>
                        </a:spcAft>
                        <a:defRPr/>
                      </a:pPr>
                      <a:r>
                        <a:rPr lang="en-US" sz="1600" b="1" dirty="0">
                          <a:solidFill>
                            <a:schemeClr val="tx2"/>
                          </a:solidFill>
                        </a:rPr>
                        <a:t>Fall 19 CSU C2 approvals:  </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Palomar ESL 106 (1LB)</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City College of San Francisco ESL 188 (1LB– denied 3B F19)</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Reedley ESL 15 (1LB – denied 3B F20)</a:t>
                      </a:r>
                    </a:p>
                  </a:txBody>
                  <a:tcPr/>
                </a:tc>
                <a:extLst>
                  <a:ext uri="{0D108BD9-81ED-4DB2-BD59-A6C34878D82A}">
                    <a16:rowId xmlns:a16="http://schemas.microsoft.com/office/drawing/2014/main" val="3651392265"/>
                  </a:ext>
                </a:extLst>
              </a:tr>
              <a:tr h="1337483">
                <a:tc>
                  <a:txBody>
                    <a:bodyPr/>
                    <a:lstStyle/>
                    <a:p>
                      <a:pPr marL="0" marR="0" lvl="0" indent="0" algn="l" defTabSz="457105"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600" b="1" dirty="0">
                          <a:solidFill>
                            <a:schemeClr val="tx2"/>
                          </a:solidFill>
                        </a:rPr>
                        <a:t>Fall 2020 approval of ESL courses for IGETC 3B Humanities:</a:t>
                      </a:r>
                    </a:p>
                    <a:p>
                      <a:pPr marL="0" marR="0" lvl="0" indent="0" algn="l" defTabSz="457105"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600" dirty="0">
                        <a:solidFill>
                          <a:schemeClr val="tx2"/>
                        </a:solidFill>
                      </a:endParaRPr>
                    </a:p>
                    <a:p>
                      <a:pPr marL="742950" marR="0" lvl="1" indent="-285750" algn="l" defTabSz="45710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2400" b="1" dirty="0">
                          <a:solidFill>
                            <a:schemeClr val="tx2"/>
                          </a:solidFill>
                        </a:rPr>
                        <a:t>NONE</a:t>
                      </a:r>
                    </a:p>
                  </a:txBody>
                  <a:tcPr/>
                </a:tc>
                <a:tc>
                  <a:txBody>
                    <a:bodyPr/>
                    <a:lstStyle/>
                    <a:p>
                      <a:pPr defTabSz="457105" fontAlgn="base">
                        <a:spcBef>
                          <a:spcPct val="30000"/>
                        </a:spcBef>
                        <a:spcAft>
                          <a:spcPct val="0"/>
                        </a:spcAft>
                        <a:defRPr/>
                      </a:pPr>
                      <a:r>
                        <a:rPr lang="en-US" sz="1600" b="1" dirty="0">
                          <a:solidFill>
                            <a:schemeClr val="tx2"/>
                          </a:solidFill>
                        </a:rPr>
                        <a:t>Fall 20 CSU C2 approvals:</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American River College ESL 350 (TLC+1– denied 3B F20)</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Cypress ESL 109 (1LB – denied 3B F19 &amp; F20)</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Cypress ESL 108 (2LB – denied 3B F19 &amp; F20)</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Reedley ESL 14 (2LB – denied 3B F20)</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Riverside ESL 50</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Norco ESL 50</a:t>
                      </a:r>
                    </a:p>
                    <a:p>
                      <a:pPr marL="628650" lvl="1" indent="-171450" defTabSz="457105" fontAlgn="base">
                        <a:spcBef>
                          <a:spcPct val="30000"/>
                        </a:spcBef>
                        <a:spcAft>
                          <a:spcPct val="0"/>
                        </a:spcAft>
                        <a:buFont typeface="Arial" panose="020B0604020202020204" pitchFamily="34" charset="0"/>
                        <a:buChar char="•"/>
                        <a:defRPr/>
                      </a:pPr>
                      <a:r>
                        <a:rPr lang="en-US" sz="1600" dirty="0">
                          <a:solidFill>
                            <a:schemeClr val="tx2"/>
                          </a:solidFill>
                        </a:rPr>
                        <a:t>Moreno Valley ESL 50</a:t>
                      </a:r>
                    </a:p>
                    <a:p>
                      <a:endParaRPr lang="en-US" sz="1400" dirty="0">
                        <a:solidFill>
                          <a:schemeClr val="tx2"/>
                        </a:solidFill>
                      </a:endParaRPr>
                    </a:p>
                  </a:txBody>
                  <a:tcPr/>
                </a:tc>
                <a:extLst>
                  <a:ext uri="{0D108BD9-81ED-4DB2-BD59-A6C34878D82A}">
                    <a16:rowId xmlns:a16="http://schemas.microsoft.com/office/drawing/2014/main" val="4251935243"/>
                  </a:ext>
                </a:extLst>
              </a:tr>
            </a:tbl>
          </a:graphicData>
        </a:graphic>
      </p:graphicFrame>
    </p:spTree>
    <p:extLst>
      <p:ext uri="{BB962C8B-B14F-4D97-AF65-F5344CB8AC3E}">
        <p14:creationId xmlns:p14="http://schemas.microsoft.com/office/powerpoint/2010/main" val="270716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descr="ESL Student Testimonials screenshot">
            <a:extLst>
              <a:ext uri="{FF2B5EF4-FFF2-40B4-BE49-F238E27FC236}">
                <a16:creationId xmlns:a16="http://schemas.microsoft.com/office/drawing/2014/main" id="{81AE27C7-ADE1-8F46-A1E8-42FD8C30E760}"/>
              </a:ext>
            </a:extLst>
          </p:cNvPr>
          <p:cNvGrpSpPr/>
          <p:nvPr/>
        </p:nvGrpSpPr>
        <p:grpSpPr>
          <a:xfrm>
            <a:off x="372877" y="47097"/>
            <a:ext cx="3953568" cy="6799900"/>
            <a:chOff x="372877" y="47097"/>
            <a:chExt cx="3953568" cy="6799900"/>
          </a:xfrm>
        </p:grpSpPr>
        <p:pic>
          <p:nvPicPr>
            <p:cNvPr id="5" name="Picture 4">
              <a:extLst>
                <a:ext uri="{FF2B5EF4-FFF2-40B4-BE49-F238E27FC236}">
                  <a16:creationId xmlns:a16="http://schemas.microsoft.com/office/drawing/2014/main" id="{55DD46BC-5A47-724A-ADC1-62E3406B0CB9}"/>
                </a:ext>
              </a:extLst>
            </p:cNvPr>
            <p:cNvPicPr>
              <a:picLocks noChangeAspect="1"/>
            </p:cNvPicPr>
            <p:nvPr/>
          </p:nvPicPr>
          <p:blipFill>
            <a:blip r:embed="rId3"/>
            <a:stretch>
              <a:fillRect/>
            </a:stretch>
          </p:blipFill>
          <p:spPr>
            <a:xfrm>
              <a:off x="372877" y="47097"/>
              <a:ext cx="3953568" cy="3381903"/>
            </a:xfrm>
            <a:prstGeom prst="rect">
              <a:avLst/>
            </a:prstGeom>
          </p:spPr>
        </p:pic>
        <p:pic>
          <p:nvPicPr>
            <p:cNvPr id="7" name="Picture 6">
              <a:extLst>
                <a:ext uri="{FF2B5EF4-FFF2-40B4-BE49-F238E27FC236}">
                  <a16:creationId xmlns:a16="http://schemas.microsoft.com/office/drawing/2014/main" id="{7B0E86AA-4492-9D4A-AA3A-BBFA0200ADF6}"/>
                </a:ext>
              </a:extLst>
            </p:cNvPr>
            <p:cNvPicPr>
              <a:picLocks noChangeAspect="1"/>
            </p:cNvPicPr>
            <p:nvPr/>
          </p:nvPicPr>
          <p:blipFill>
            <a:blip r:embed="rId4"/>
            <a:stretch>
              <a:fillRect/>
            </a:stretch>
          </p:blipFill>
          <p:spPr>
            <a:xfrm>
              <a:off x="372877" y="3429000"/>
              <a:ext cx="3859848" cy="3417997"/>
            </a:xfrm>
            <a:prstGeom prst="rect">
              <a:avLst/>
            </a:prstGeom>
          </p:spPr>
        </p:pic>
      </p:grpSp>
      <p:sp>
        <p:nvSpPr>
          <p:cNvPr id="3" name="TextBox 2">
            <a:extLst>
              <a:ext uri="{FF2B5EF4-FFF2-40B4-BE49-F238E27FC236}">
                <a16:creationId xmlns:a16="http://schemas.microsoft.com/office/drawing/2014/main" id="{1D7A1EF1-75F8-8146-A1D3-CE2D2A4A817B}"/>
              </a:ext>
            </a:extLst>
          </p:cNvPr>
          <p:cNvSpPr txBox="1"/>
          <p:nvPr/>
        </p:nvSpPr>
        <p:spPr>
          <a:xfrm>
            <a:off x="5737185" y="4307001"/>
            <a:ext cx="5038846" cy="1661993"/>
          </a:xfrm>
          <a:prstGeom prst="rect">
            <a:avLst/>
          </a:prstGeom>
          <a:noFill/>
        </p:spPr>
        <p:txBody>
          <a:bodyPr wrap="square" rtlCol="0">
            <a:spAutoFit/>
          </a:bodyPr>
          <a:lstStyle/>
          <a:p>
            <a:r>
              <a:rPr lang="en-US" sz="2800" dirty="0"/>
              <a:t>Links:</a:t>
            </a:r>
          </a:p>
          <a:p>
            <a:r>
              <a:rPr lang="en-US" sz="2800" dirty="0">
                <a:hlinkClick r:id="rId5"/>
              </a:rPr>
              <a:t>Overview of the Certificates</a:t>
            </a:r>
            <a:endParaRPr lang="en-US" sz="2800" dirty="0"/>
          </a:p>
          <a:p>
            <a:r>
              <a:rPr lang="en-US" sz="2800" dirty="0">
                <a:hlinkClick r:id="rId6"/>
              </a:rPr>
              <a:t>ESL Student Testimonials</a:t>
            </a:r>
            <a:endParaRPr lang="en-US" sz="2800" dirty="0"/>
          </a:p>
          <a:p>
            <a:endParaRPr lang="en-US" dirty="0"/>
          </a:p>
        </p:txBody>
      </p:sp>
      <p:sp>
        <p:nvSpPr>
          <p:cNvPr id="2" name="Title 1">
            <a:extLst>
              <a:ext uri="{FF2B5EF4-FFF2-40B4-BE49-F238E27FC236}">
                <a16:creationId xmlns:a16="http://schemas.microsoft.com/office/drawing/2014/main" id="{BDF1FC2B-2BDE-4B4D-A5DA-C62D27FBD8F4}"/>
              </a:ext>
            </a:extLst>
          </p:cNvPr>
          <p:cNvSpPr>
            <a:spLocks noGrp="1"/>
          </p:cNvSpPr>
          <p:nvPr>
            <p:ph type="title"/>
          </p:nvPr>
        </p:nvSpPr>
        <p:spPr>
          <a:xfrm>
            <a:off x="4768771" y="1160813"/>
            <a:ext cx="6111432" cy="1559237"/>
          </a:xfrm>
        </p:spPr>
        <p:txBody>
          <a:bodyPr>
            <a:noAutofit/>
          </a:bodyPr>
          <a:lstStyle/>
          <a:p>
            <a:pPr algn="ctr"/>
            <a:r>
              <a:rPr lang="en-US" b="1" dirty="0">
                <a:latin typeface="Calibri" panose="020F0502020204030204" pitchFamily="34" charset="0"/>
                <a:cs typeface="Calibri" panose="020F0502020204030204" pitchFamily="34" charset="0"/>
              </a:rPr>
              <a:t>Cypress College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Guided Pathways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ESL Milestone Certificates</a:t>
            </a:r>
          </a:p>
        </p:txBody>
      </p:sp>
    </p:spTree>
    <p:extLst>
      <p:ext uri="{BB962C8B-B14F-4D97-AF65-F5344CB8AC3E}">
        <p14:creationId xmlns:p14="http://schemas.microsoft.com/office/powerpoint/2010/main" val="603340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469557" y="477816"/>
            <a:ext cx="10515600" cy="1146991"/>
          </a:xfrm>
        </p:spPr>
        <p:txBody>
          <a:bodyPr>
            <a:normAutofit fontScale="90000"/>
          </a:bodyPr>
          <a:lstStyle/>
          <a:p>
            <a:r>
              <a:rPr lang="en-US" b="1" dirty="0">
                <a:latin typeface="Calibri" panose="020F0502020204030204" pitchFamily="34" charset="0"/>
                <a:cs typeface="Calibri" panose="020F0502020204030204" pitchFamily="34" charset="0"/>
              </a:rPr>
              <a:t>ELL Success Beyond AB 705: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Cypress College Guided Pathways ESL Milestone Certificates</a:t>
            </a:r>
            <a:endParaRPr lang="en-US" dirty="0"/>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178420" y="1624807"/>
            <a:ext cx="11544023" cy="4558655"/>
          </a:xfrm>
        </p:spPr>
        <p:txBody>
          <a:bodyPr>
            <a:normAutofit fontScale="62500" lnSpcReduction="20000"/>
          </a:bodyPr>
          <a:lstStyle/>
          <a:p>
            <a:pPr marL="0" indent="0">
              <a:buNone/>
            </a:pPr>
            <a:endParaRPr lang="en-US" dirty="0">
              <a:latin typeface="Calibri" panose="020F0502020204030204" pitchFamily="34" charset="0"/>
              <a:cs typeface="Calibri" panose="020F0502020204030204" pitchFamily="34" charset="0"/>
            </a:endParaRPr>
          </a:p>
          <a:p>
            <a:pPr marL="457200" lvl="1" indent="0">
              <a:lnSpc>
                <a:spcPct val="120000"/>
              </a:lnSpc>
              <a:spcBef>
                <a:spcPts val="0"/>
              </a:spcBef>
              <a:spcAft>
                <a:spcPts val="600"/>
              </a:spcAft>
              <a:buNone/>
            </a:pPr>
            <a:r>
              <a:rPr lang="en-US" sz="3800" b="1" dirty="0">
                <a:latin typeface="Calibri" panose="020F0502020204030204" pitchFamily="34" charset="0"/>
                <a:cs typeface="Calibri" panose="020F0502020204030204" pitchFamily="34" charset="0"/>
              </a:rPr>
              <a:t>Rooted in AB 705 amendments that recognize …</a:t>
            </a:r>
          </a:p>
          <a:p>
            <a:pPr marL="1371600" lvl="2" indent="-457200">
              <a:lnSpc>
                <a:spcPct val="120000"/>
              </a:lnSpc>
              <a:spcBef>
                <a:spcPts val="0"/>
              </a:spcBef>
              <a:spcAft>
                <a:spcPts val="600"/>
              </a:spcAft>
              <a:buFont typeface="+mj-lt"/>
              <a:buAutoNum type="arabicPeriod"/>
            </a:pPr>
            <a:r>
              <a:rPr lang="en-US" sz="3800" dirty="0">
                <a:latin typeface="Calibri" panose="020F0502020204030204" pitchFamily="34" charset="0"/>
                <a:cs typeface="Calibri" panose="020F0502020204030204" pitchFamily="34" charset="0"/>
              </a:rPr>
              <a:t>ESL instruction as distinct from “remediation” in English</a:t>
            </a:r>
          </a:p>
          <a:p>
            <a:pPr marL="1371600" lvl="2" indent="-457200">
              <a:lnSpc>
                <a:spcPct val="120000"/>
              </a:lnSpc>
              <a:spcBef>
                <a:spcPts val="0"/>
              </a:spcBef>
              <a:spcAft>
                <a:spcPts val="600"/>
              </a:spcAft>
              <a:buFont typeface="+mj-lt"/>
              <a:buAutoNum type="arabicPeriod"/>
            </a:pPr>
            <a:r>
              <a:rPr lang="en-US" sz="3800" dirty="0">
                <a:latin typeface="Calibri" panose="020F0502020204030204" pitchFamily="34" charset="0"/>
                <a:cs typeface="Calibri" panose="020F0502020204030204" pitchFamily="34" charset="0"/>
              </a:rPr>
              <a:t>Students in ESL courses are engaged in foreign language learning</a:t>
            </a:r>
            <a:br>
              <a:rPr lang="en-US" sz="3800" dirty="0">
                <a:latin typeface="Calibri" panose="020F0502020204030204" pitchFamily="34" charset="0"/>
                <a:cs typeface="Calibri" panose="020F0502020204030204" pitchFamily="34" charset="0"/>
              </a:rPr>
            </a:br>
            <a:endParaRPr lang="en-US" sz="3800" dirty="0">
              <a:latin typeface="Calibri" panose="020F0502020204030204" pitchFamily="34" charset="0"/>
              <a:cs typeface="Calibri" panose="020F0502020204030204" pitchFamily="34" charset="0"/>
            </a:endParaRPr>
          </a:p>
          <a:p>
            <a:pPr marL="457200" lvl="1" indent="0">
              <a:lnSpc>
                <a:spcPct val="120000"/>
              </a:lnSpc>
              <a:spcBef>
                <a:spcPts val="0"/>
              </a:spcBef>
              <a:spcAft>
                <a:spcPts val="600"/>
              </a:spcAft>
              <a:buNone/>
            </a:pPr>
            <a:r>
              <a:rPr lang="en-US" sz="3800" b="1" dirty="0">
                <a:latin typeface="Calibri" panose="020F0502020204030204" pitchFamily="34" charset="0"/>
                <a:cs typeface="Calibri" panose="020F0502020204030204" pitchFamily="34" charset="0"/>
              </a:rPr>
              <a:t>Amazing student success at Cypress:</a:t>
            </a:r>
          </a:p>
          <a:p>
            <a:pPr lvl="2">
              <a:lnSpc>
                <a:spcPct val="120000"/>
              </a:lnSpc>
              <a:spcBef>
                <a:spcPts val="0"/>
              </a:spcBef>
              <a:spcAft>
                <a:spcPts val="600"/>
              </a:spcAft>
            </a:pPr>
            <a:r>
              <a:rPr lang="en-US" sz="3800" dirty="0">
                <a:latin typeface="Calibri" panose="020F0502020204030204" pitchFamily="34" charset="0"/>
                <a:cs typeface="Calibri" panose="020F0502020204030204" pitchFamily="34" charset="0"/>
              </a:rPr>
              <a:t>Fall 2019: 79 students for a total of 301 certificates!</a:t>
            </a:r>
          </a:p>
          <a:p>
            <a:pPr lvl="2">
              <a:lnSpc>
                <a:spcPct val="120000"/>
              </a:lnSpc>
              <a:spcBef>
                <a:spcPts val="0"/>
              </a:spcBef>
              <a:spcAft>
                <a:spcPts val="600"/>
              </a:spcAft>
            </a:pPr>
            <a:r>
              <a:rPr lang="en-US" sz="3800" dirty="0">
                <a:latin typeface="Calibri" panose="020F0502020204030204" pitchFamily="34" charset="0"/>
                <a:cs typeface="Calibri" panose="020F0502020204030204" pitchFamily="34" charset="0"/>
              </a:rPr>
              <a:t>Spring 2020: 124 students for a total of 407 certificates!</a:t>
            </a:r>
          </a:p>
          <a:p>
            <a:pPr lvl="2">
              <a:lnSpc>
                <a:spcPct val="120000"/>
              </a:lnSpc>
              <a:spcBef>
                <a:spcPts val="0"/>
              </a:spcBef>
              <a:spcAft>
                <a:spcPts val="600"/>
              </a:spcAft>
            </a:pPr>
            <a:r>
              <a:rPr lang="en-US" sz="3800" dirty="0">
                <a:latin typeface="Calibri" panose="020F0502020204030204" pitchFamily="34" charset="0"/>
                <a:cs typeface="Calibri" panose="020F0502020204030204" pitchFamily="34" charset="0"/>
              </a:rPr>
              <a:t>For 2018-2019, Cypress College awarded approximately 1,200 certificates in total. In the first year of the GP ESL Milestone certificates, we have awarded 700+ so far!</a:t>
            </a: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99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156899" y="153827"/>
            <a:ext cx="10515600" cy="760764"/>
          </a:xfrm>
        </p:spPr>
        <p:txBody>
          <a:bodyPr/>
          <a:lstStyle/>
          <a:p>
            <a:r>
              <a:rPr lang="en-US" b="1" dirty="0">
                <a:latin typeface="+mn-lt"/>
              </a:rPr>
              <a:t>Certificate Data – Spring 2020 </a:t>
            </a:r>
          </a:p>
        </p:txBody>
      </p:sp>
      <p:graphicFrame>
        <p:nvGraphicFramePr>
          <p:cNvPr id="3" name="Table 2">
            <a:extLst>
              <a:ext uri="{FF2B5EF4-FFF2-40B4-BE49-F238E27FC236}">
                <a16:creationId xmlns:a16="http://schemas.microsoft.com/office/drawing/2014/main" id="{F0F9CDCA-9A58-AA40-A54E-06100FB514EE}"/>
              </a:ext>
            </a:extLst>
          </p:cNvPr>
          <p:cNvGraphicFramePr>
            <a:graphicFrameLocks noGrp="1"/>
          </p:cNvGraphicFramePr>
          <p:nvPr>
            <p:extLst>
              <p:ext uri="{D42A27DB-BD31-4B8C-83A1-F6EECF244321}">
                <p14:modId xmlns:p14="http://schemas.microsoft.com/office/powerpoint/2010/main" val="2291709357"/>
              </p:ext>
            </p:extLst>
          </p:nvPr>
        </p:nvGraphicFramePr>
        <p:xfrm>
          <a:off x="6269444" y="1065063"/>
          <a:ext cx="5418666" cy="1010920"/>
        </p:xfrm>
        <a:graphic>
          <a:graphicData uri="http://schemas.openxmlformats.org/drawingml/2006/table">
            <a:tbl>
              <a:tblPr firstRow="1" bandRow="1">
                <a:tableStyleId>{85BE263C-DBD7-4A20-BB59-AAB30ACAA65A}</a:tableStyleId>
              </a:tblPr>
              <a:tblGrid>
                <a:gridCol w="2709333">
                  <a:extLst>
                    <a:ext uri="{9D8B030D-6E8A-4147-A177-3AD203B41FA5}">
                      <a16:colId xmlns:a16="http://schemas.microsoft.com/office/drawing/2014/main" val="1086976134"/>
                    </a:ext>
                  </a:extLst>
                </a:gridCol>
                <a:gridCol w="2709333">
                  <a:extLst>
                    <a:ext uri="{9D8B030D-6E8A-4147-A177-3AD203B41FA5}">
                      <a16:colId xmlns:a16="http://schemas.microsoft.com/office/drawing/2014/main" val="3382412426"/>
                    </a:ext>
                  </a:extLst>
                </a:gridCol>
              </a:tblGrid>
              <a:tr h="0">
                <a:tc>
                  <a:txBody>
                    <a:bodyPr/>
                    <a:lstStyle/>
                    <a:p>
                      <a:pPr algn="ctr"/>
                      <a:r>
                        <a:rPr lang="en-US" dirty="0"/>
                        <a:t>First Generation College Student</a:t>
                      </a:r>
                    </a:p>
                  </a:txBody>
                  <a:tcPr>
                    <a:lnB w="12700" cap="flat" cmpd="sng" algn="ctr">
                      <a:solidFill>
                        <a:schemeClr val="tx1"/>
                      </a:solidFill>
                      <a:prstDash val="solid"/>
                      <a:round/>
                      <a:headEnd type="none" w="med" len="med"/>
                      <a:tailEnd type="none" w="med" len="med"/>
                    </a:lnB>
                  </a:tcPr>
                </a:tc>
                <a:tc>
                  <a:txBody>
                    <a:bodyPr/>
                    <a:lstStyle/>
                    <a:p>
                      <a:pPr algn="ctr"/>
                      <a:r>
                        <a:rPr lang="en-US" dirty="0"/>
                        <a:t>Educational Goal: degree or transfer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894664"/>
                  </a:ext>
                </a:extLst>
              </a:tr>
              <a:tr h="370840">
                <a:tc>
                  <a:txBody>
                    <a:bodyPr/>
                    <a:lstStyle/>
                    <a:p>
                      <a:pPr algn="ctr"/>
                      <a:r>
                        <a:rPr lang="en-US" dirty="0">
                          <a:solidFill>
                            <a:srgbClr val="533A27"/>
                          </a:solidFill>
                        </a:rPr>
                        <a:t>56%</a:t>
                      </a:r>
                      <a:endParaRPr lang="en-US" b="1" dirty="0">
                        <a:solidFill>
                          <a:srgbClr val="533A2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33A27"/>
                          </a:solidFill>
                        </a:rPr>
                        <a:t>90% </a:t>
                      </a:r>
                      <a:endParaRPr lang="en-US" b="1" dirty="0">
                        <a:solidFill>
                          <a:srgbClr val="533A2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3677894"/>
                  </a:ext>
                </a:extLst>
              </a:tr>
            </a:tbl>
          </a:graphicData>
        </a:graphic>
      </p:graphicFrame>
      <p:graphicFrame>
        <p:nvGraphicFramePr>
          <p:cNvPr id="6" name="Table 5">
            <a:extLst>
              <a:ext uri="{FF2B5EF4-FFF2-40B4-BE49-F238E27FC236}">
                <a16:creationId xmlns:a16="http://schemas.microsoft.com/office/drawing/2014/main" id="{64728AB8-0A57-834F-ABE8-312D546EC0FD}"/>
              </a:ext>
            </a:extLst>
          </p:cNvPr>
          <p:cNvGraphicFramePr>
            <a:graphicFrameLocks noGrp="1"/>
          </p:cNvGraphicFramePr>
          <p:nvPr>
            <p:extLst>
              <p:ext uri="{D42A27DB-BD31-4B8C-83A1-F6EECF244321}">
                <p14:modId xmlns:p14="http://schemas.microsoft.com/office/powerpoint/2010/main" val="3218647545"/>
              </p:ext>
            </p:extLst>
          </p:nvPr>
        </p:nvGraphicFramePr>
        <p:xfrm>
          <a:off x="156899" y="1570523"/>
          <a:ext cx="5537845" cy="3776979"/>
        </p:xfrm>
        <a:graphic>
          <a:graphicData uri="http://schemas.openxmlformats.org/drawingml/2006/table">
            <a:tbl>
              <a:tblPr firstRow="1" bandRow="1">
                <a:tableStyleId>{72833802-FEF1-4C79-8D5D-14CF1EAF98D9}</a:tableStyleId>
              </a:tblPr>
              <a:tblGrid>
                <a:gridCol w="1682449">
                  <a:extLst>
                    <a:ext uri="{9D8B030D-6E8A-4147-A177-3AD203B41FA5}">
                      <a16:colId xmlns:a16="http://schemas.microsoft.com/office/drawing/2014/main" val="1985812358"/>
                    </a:ext>
                  </a:extLst>
                </a:gridCol>
                <a:gridCol w="605681">
                  <a:extLst>
                    <a:ext uri="{9D8B030D-6E8A-4147-A177-3AD203B41FA5}">
                      <a16:colId xmlns:a16="http://schemas.microsoft.com/office/drawing/2014/main" val="1970758940"/>
                    </a:ext>
                  </a:extLst>
                </a:gridCol>
                <a:gridCol w="1642330">
                  <a:extLst>
                    <a:ext uri="{9D8B030D-6E8A-4147-A177-3AD203B41FA5}">
                      <a16:colId xmlns:a16="http://schemas.microsoft.com/office/drawing/2014/main" val="2890640618"/>
                    </a:ext>
                  </a:extLst>
                </a:gridCol>
                <a:gridCol w="1607385">
                  <a:extLst>
                    <a:ext uri="{9D8B030D-6E8A-4147-A177-3AD203B41FA5}">
                      <a16:colId xmlns:a16="http://schemas.microsoft.com/office/drawing/2014/main" val="1261001697"/>
                    </a:ext>
                  </a:extLst>
                </a:gridCol>
              </a:tblGrid>
              <a:tr h="1038147">
                <a:tc>
                  <a:txBody>
                    <a:bodyPr/>
                    <a:lstStyle/>
                    <a:p>
                      <a:r>
                        <a:rPr lang="en-US" dirty="0"/>
                        <a:t>Spring 2020</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N</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Spring 2020 Certificate students</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ESL Dept. Overall</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54554"/>
                  </a:ext>
                </a:extLst>
              </a:tr>
              <a:tr h="633702">
                <a:tc>
                  <a:txBody>
                    <a:bodyPr/>
                    <a:lstStyle/>
                    <a:p>
                      <a:pPr algn="l" fontAlgn="ctr"/>
                      <a:r>
                        <a:rPr lang="en-US" sz="1800" u="none" strike="noStrike" dirty="0">
                          <a:solidFill>
                            <a:srgbClr val="533A27"/>
                          </a:solidFill>
                          <a:effectLst/>
                        </a:rPr>
                        <a:t>Asian or Pacific Islander</a:t>
                      </a:r>
                      <a:endParaRPr lang="en-US" sz="18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86</a:t>
                      </a:r>
                      <a:endParaRPr lang="en-US" sz="20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79%</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69%</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253922"/>
                  </a:ext>
                </a:extLst>
              </a:tr>
              <a:tr h="421026">
                <a:tc>
                  <a:txBody>
                    <a:bodyPr/>
                    <a:lstStyle/>
                    <a:p>
                      <a:pPr algn="l" fontAlgn="ctr"/>
                      <a:r>
                        <a:rPr lang="en-US" sz="1800" u="none" strike="noStrike" dirty="0">
                          <a:solidFill>
                            <a:srgbClr val="533A27"/>
                          </a:solidFill>
                          <a:effectLst/>
                        </a:rPr>
                        <a:t>African American</a:t>
                      </a:r>
                      <a:endParaRPr lang="en-US" sz="18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3</a:t>
                      </a:r>
                      <a:endParaRPr lang="en-US" sz="20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3%</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2%</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596952"/>
                  </a:ext>
                </a:extLst>
              </a:tr>
              <a:tr h="421026">
                <a:tc>
                  <a:txBody>
                    <a:bodyPr/>
                    <a:lstStyle/>
                    <a:p>
                      <a:pPr algn="l" fontAlgn="ctr"/>
                      <a:r>
                        <a:rPr lang="en-US" sz="1800" u="none" strike="noStrike" dirty="0">
                          <a:solidFill>
                            <a:srgbClr val="533A27"/>
                          </a:solidFill>
                          <a:effectLst/>
                        </a:rPr>
                        <a:t>Hispanic</a:t>
                      </a:r>
                      <a:endParaRPr lang="en-US" sz="18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13</a:t>
                      </a:r>
                      <a:endParaRPr lang="en-US" sz="20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12%</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12%</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812708"/>
                  </a:ext>
                </a:extLst>
              </a:tr>
              <a:tr h="421026">
                <a:tc>
                  <a:txBody>
                    <a:bodyPr/>
                    <a:lstStyle/>
                    <a:p>
                      <a:pPr algn="l" fontAlgn="ctr"/>
                      <a:r>
                        <a:rPr lang="en-US" sz="1800" u="none" strike="noStrike" dirty="0">
                          <a:solidFill>
                            <a:srgbClr val="533A27"/>
                          </a:solidFill>
                          <a:effectLst/>
                        </a:rPr>
                        <a:t>White</a:t>
                      </a:r>
                      <a:endParaRPr lang="en-US" sz="18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7</a:t>
                      </a:r>
                      <a:endParaRPr lang="en-US" sz="20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6%</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14%</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586197"/>
                  </a:ext>
                </a:extLst>
              </a:tr>
              <a:tr h="421026">
                <a:tc>
                  <a:txBody>
                    <a:bodyPr/>
                    <a:lstStyle/>
                    <a:p>
                      <a:pPr algn="l" fontAlgn="ctr"/>
                      <a:r>
                        <a:rPr lang="en-US" sz="1800" u="none" strike="noStrike" dirty="0">
                          <a:solidFill>
                            <a:srgbClr val="533A27"/>
                          </a:solidFill>
                          <a:effectLst/>
                        </a:rPr>
                        <a:t>Not Reported</a:t>
                      </a:r>
                      <a:endParaRPr lang="en-US" sz="18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15</a:t>
                      </a:r>
                      <a:endParaRPr lang="en-US" sz="20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14%</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3%</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43465"/>
                  </a:ext>
                </a:extLst>
              </a:tr>
              <a:tr h="421026">
                <a:tc>
                  <a:txBody>
                    <a:bodyPr/>
                    <a:lstStyle/>
                    <a:p>
                      <a:pPr algn="l" fontAlgn="ctr"/>
                      <a:r>
                        <a:rPr lang="en-US" sz="1800" u="none" strike="noStrike" dirty="0">
                          <a:solidFill>
                            <a:srgbClr val="533A27"/>
                          </a:solidFill>
                          <a:effectLst/>
                        </a:rPr>
                        <a:t>Total</a:t>
                      </a:r>
                      <a:endParaRPr lang="en-US" sz="18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124</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109</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rgbClr val="533A27"/>
                          </a:solidFill>
                          <a:effectLst/>
                        </a:rPr>
                        <a:t>100%</a:t>
                      </a:r>
                      <a:endParaRPr lang="en-US" sz="20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120810"/>
                  </a:ext>
                </a:extLst>
              </a:tr>
            </a:tbl>
          </a:graphicData>
        </a:graphic>
      </p:graphicFrame>
      <p:graphicFrame>
        <p:nvGraphicFramePr>
          <p:cNvPr id="7" name="Table 6">
            <a:extLst>
              <a:ext uri="{FF2B5EF4-FFF2-40B4-BE49-F238E27FC236}">
                <a16:creationId xmlns:a16="http://schemas.microsoft.com/office/drawing/2014/main" id="{79E734C9-C8CE-504C-9CB1-3F8BF7251182}"/>
              </a:ext>
            </a:extLst>
          </p:cNvPr>
          <p:cNvGraphicFramePr>
            <a:graphicFrameLocks noGrp="1"/>
          </p:cNvGraphicFramePr>
          <p:nvPr>
            <p:extLst>
              <p:ext uri="{D42A27DB-BD31-4B8C-83A1-F6EECF244321}">
                <p14:modId xmlns:p14="http://schemas.microsoft.com/office/powerpoint/2010/main" val="2816074364"/>
              </p:ext>
            </p:extLst>
          </p:nvPr>
        </p:nvGraphicFramePr>
        <p:xfrm>
          <a:off x="5935803" y="2413724"/>
          <a:ext cx="6099298" cy="3224886"/>
        </p:xfrm>
        <a:graphic>
          <a:graphicData uri="http://schemas.openxmlformats.org/drawingml/2006/table">
            <a:tbl>
              <a:tblPr firstRow="1">
                <a:tableStyleId>{85BE263C-DBD7-4A20-BB59-AAB30ACAA65A}</a:tableStyleId>
              </a:tblPr>
              <a:tblGrid>
                <a:gridCol w="4571870">
                  <a:extLst>
                    <a:ext uri="{9D8B030D-6E8A-4147-A177-3AD203B41FA5}">
                      <a16:colId xmlns:a16="http://schemas.microsoft.com/office/drawing/2014/main" val="1139795416"/>
                    </a:ext>
                  </a:extLst>
                </a:gridCol>
                <a:gridCol w="763714">
                  <a:extLst>
                    <a:ext uri="{9D8B030D-6E8A-4147-A177-3AD203B41FA5}">
                      <a16:colId xmlns:a16="http://schemas.microsoft.com/office/drawing/2014/main" val="2615641388"/>
                    </a:ext>
                  </a:extLst>
                </a:gridCol>
                <a:gridCol w="763714">
                  <a:extLst>
                    <a:ext uri="{9D8B030D-6E8A-4147-A177-3AD203B41FA5}">
                      <a16:colId xmlns:a16="http://schemas.microsoft.com/office/drawing/2014/main" val="3219357809"/>
                    </a:ext>
                  </a:extLst>
                </a:gridCol>
              </a:tblGrid>
              <a:tr h="233684">
                <a:tc>
                  <a:txBody>
                    <a:bodyPr/>
                    <a:lstStyle/>
                    <a:p>
                      <a:pPr algn="l" fontAlgn="ctr"/>
                      <a:r>
                        <a:rPr lang="en-US" sz="1600" u="none" strike="noStrike" dirty="0">
                          <a:effectLst/>
                        </a:rPr>
                        <a:t>Certificate Types: ESL Milestone SPRING 2020</a:t>
                      </a:r>
                      <a:endParaRPr lang="en-US" sz="16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baseline="0" dirty="0">
                          <a:effectLst/>
                        </a:rPr>
                        <a:t>N</a:t>
                      </a:r>
                      <a:endParaRPr lang="en-US" sz="1600" b="1" i="0" u="none" strike="noStrike" baseline="0" dirty="0">
                        <a:solidFill>
                          <a:schemeClr val="bg1"/>
                        </a:solidFill>
                        <a:effectLst/>
                        <a:latin typeface="+mn-lt"/>
                      </a:endParaRPr>
                    </a:p>
                  </a:txBody>
                  <a:tcPr marL="9525" marR="9525" marT="9525" marB="0" anchor="ctr">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baseline="0" dirty="0">
                          <a:effectLst/>
                        </a:rPr>
                        <a:t>Percent</a:t>
                      </a:r>
                      <a:endParaRPr lang="en-US" sz="1600" b="1" i="0" u="none" strike="noStrike" baseline="0" dirty="0">
                        <a:solidFill>
                          <a:schemeClr val="bg1"/>
                        </a:solidFill>
                        <a:effectLst/>
                        <a:latin typeface="+mn-lt"/>
                      </a:endParaRPr>
                    </a:p>
                  </a:txBody>
                  <a:tcPr marL="9525" marR="9525" marT="9525" marB="0" anchor="ct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79968108"/>
                  </a:ext>
                </a:extLst>
              </a:tr>
              <a:tr h="274924">
                <a:tc>
                  <a:txBody>
                    <a:bodyPr/>
                    <a:lstStyle/>
                    <a:p>
                      <a:pPr algn="l" fontAlgn="ctr"/>
                      <a:r>
                        <a:rPr lang="en-US" sz="1600" u="none" strike="noStrike" dirty="0">
                          <a:solidFill>
                            <a:srgbClr val="533A27"/>
                          </a:solidFill>
                          <a:effectLst/>
                        </a:rPr>
                        <a:t>Pathway to Transfer: Written Communication</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106</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26%</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78373350"/>
                  </a:ext>
                </a:extLst>
              </a:tr>
              <a:tr h="274924">
                <a:tc>
                  <a:txBody>
                    <a:bodyPr/>
                    <a:lstStyle/>
                    <a:p>
                      <a:pPr algn="l" fontAlgn="ctr"/>
                      <a:r>
                        <a:rPr lang="en-US" sz="1600" u="none" strike="noStrike" dirty="0">
                          <a:solidFill>
                            <a:srgbClr val="533A27"/>
                          </a:solidFill>
                          <a:effectLst/>
                        </a:rPr>
                        <a:t>Pathway to Transfer: Social Science</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77</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19%</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02551424"/>
                  </a:ext>
                </a:extLst>
              </a:tr>
              <a:tr h="274924">
                <a:tc>
                  <a:txBody>
                    <a:bodyPr/>
                    <a:lstStyle/>
                    <a:p>
                      <a:pPr algn="l" fontAlgn="ctr"/>
                      <a:r>
                        <a:rPr lang="en-US" sz="1600" u="none" strike="noStrike" dirty="0">
                          <a:solidFill>
                            <a:srgbClr val="533A27"/>
                          </a:solidFill>
                          <a:effectLst/>
                        </a:rPr>
                        <a:t>Pathway to Dental Hygiene, Nursing, Psych Technology</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53</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12%</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32683150"/>
                  </a:ext>
                </a:extLst>
              </a:tr>
              <a:tr h="274924">
                <a:tc>
                  <a:txBody>
                    <a:bodyPr/>
                    <a:lstStyle/>
                    <a:p>
                      <a:pPr algn="l" fontAlgn="ctr"/>
                      <a:r>
                        <a:rPr lang="en-US" sz="1600" u="none" strike="noStrike" dirty="0">
                          <a:solidFill>
                            <a:srgbClr val="533A27"/>
                          </a:solidFill>
                          <a:effectLst/>
                        </a:rPr>
                        <a:t>Pathway to Transfer: Oral Communication</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49</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12%</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592756"/>
                  </a:ext>
                </a:extLst>
              </a:tr>
              <a:tr h="274924">
                <a:tc>
                  <a:txBody>
                    <a:bodyPr/>
                    <a:lstStyle/>
                    <a:p>
                      <a:pPr algn="l" fontAlgn="ctr"/>
                      <a:r>
                        <a:rPr lang="en-US" sz="1600" u="none" strike="noStrike" dirty="0">
                          <a:solidFill>
                            <a:srgbClr val="533A27"/>
                          </a:solidFill>
                          <a:effectLst/>
                        </a:rPr>
                        <a:t>Pathway to Business &amp; Computer Information Systems</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46</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11%</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4716538"/>
                  </a:ext>
                </a:extLst>
              </a:tr>
              <a:tr h="274924">
                <a:tc>
                  <a:txBody>
                    <a:bodyPr/>
                    <a:lstStyle/>
                    <a:p>
                      <a:pPr algn="l" fontAlgn="ctr"/>
                      <a:r>
                        <a:rPr lang="en-US" sz="1600" u="none" strike="noStrike" dirty="0">
                          <a:solidFill>
                            <a:srgbClr val="533A27"/>
                          </a:solidFill>
                          <a:effectLst/>
                        </a:rPr>
                        <a:t>Pathway to Science, Engineering, and Mathematics</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38</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9%</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7074600"/>
                  </a:ext>
                </a:extLst>
              </a:tr>
              <a:tr h="494863">
                <a:tc>
                  <a:txBody>
                    <a:bodyPr/>
                    <a:lstStyle/>
                    <a:p>
                      <a:pPr algn="l" fontAlgn="ctr"/>
                      <a:r>
                        <a:rPr lang="en-US" sz="1600" u="none" strike="noStrike">
                          <a:solidFill>
                            <a:srgbClr val="533A27"/>
                          </a:solidFill>
                          <a:effectLst/>
                        </a:rPr>
                        <a:t>Pathway to Diagnostic Medical Sonography, Health Information Technology, Radiological Technology</a:t>
                      </a:r>
                      <a:endParaRPr lang="en-US" sz="1600" b="0" i="0" u="none" strike="noStrike">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25</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6%</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4609242"/>
                  </a:ext>
                </a:extLst>
              </a:tr>
              <a:tr h="274924">
                <a:tc>
                  <a:txBody>
                    <a:bodyPr/>
                    <a:lstStyle/>
                    <a:p>
                      <a:pPr algn="l" fontAlgn="ctr"/>
                      <a:r>
                        <a:rPr lang="en-US" sz="1600" u="none" strike="noStrike">
                          <a:solidFill>
                            <a:srgbClr val="533A27"/>
                          </a:solidFill>
                          <a:effectLst/>
                        </a:rPr>
                        <a:t>Pathway to Kinesiology</a:t>
                      </a:r>
                      <a:endParaRPr lang="en-US" sz="1600" b="0" i="0" u="none" strike="noStrike">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7</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2%</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14654823"/>
                  </a:ext>
                </a:extLst>
              </a:tr>
              <a:tr h="274924">
                <a:tc>
                  <a:txBody>
                    <a:bodyPr/>
                    <a:lstStyle/>
                    <a:p>
                      <a:pPr algn="l" fontAlgn="ctr"/>
                      <a:r>
                        <a:rPr lang="en-US" sz="1600" u="none" strike="noStrike">
                          <a:solidFill>
                            <a:srgbClr val="533A27"/>
                          </a:solidFill>
                          <a:effectLst/>
                        </a:rPr>
                        <a:t>Pathway to Aviation and Travel Careers</a:t>
                      </a:r>
                      <a:endParaRPr lang="en-US" sz="1600" b="0" i="0" u="none" strike="noStrike">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6</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1%</a:t>
                      </a:r>
                      <a:endParaRPr lang="en-US" sz="1600" b="0"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625745"/>
                  </a:ext>
                </a:extLst>
              </a:tr>
              <a:tr h="274924">
                <a:tc>
                  <a:txBody>
                    <a:bodyPr/>
                    <a:lstStyle/>
                    <a:p>
                      <a:pPr algn="l" fontAlgn="ctr"/>
                      <a:r>
                        <a:rPr lang="en-US" sz="1600" u="none" strike="noStrike" dirty="0">
                          <a:solidFill>
                            <a:srgbClr val="533A27"/>
                          </a:solidFill>
                          <a:effectLst/>
                        </a:rPr>
                        <a:t>Total</a:t>
                      </a:r>
                      <a:endParaRPr lang="en-US" sz="16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407</a:t>
                      </a:r>
                      <a:endParaRPr lang="en-US" sz="16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600" u="none" strike="noStrike" dirty="0">
                          <a:solidFill>
                            <a:srgbClr val="533A27"/>
                          </a:solidFill>
                          <a:effectLst/>
                        </a:rPr>
                        <a:t> </a:t>
                      </a:r>
                      <a:endParaRPr lang="en-US" sz="1600" b="1" i="0" u="none" strike="noStrike" dirty="0">
                        <a:solidFill>
                          <a:srgbClr val="533A27"/>
                        </a:solidFill>
                        <a:effectLst/>
                        <a:latin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1499354"/>
                  </a:ext>
                </a:extLst>
              </a:tr>
            </a:tbl>
          </a:graphicData>
        </a:graphic>
      </p:graphicFrame>
    </p:spTree>
    <p:extLst>
      <p:ext uri="{BB962C8B-B14F-4D97-AF65-F5344CB8AC3E}">
        <p14:creationId xmlns:p14="http://schemas.microsoft.com/office/powerpoint/2010/main" val="43588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469557" y="477816"/>
            <a:ext cx="10515600" cy="1146991"/>
          </a:xfrm>
        </p:spPr>
        <p:txBody>
          <a:bodyPr>
            <a:normAutofit fontScale="90000"/>
          </a:bodyPr>
          <a:lstStyle/>
          <a:p>
            <a:r>
              <a:rPr lang="en-US" b="1" dirty="0">
                <a:latin typeface="Calibri" panose="020F0502020204030204" pitchFamily="34" charset="0"/>
                <a:cs typeface="Calibri" panose="020F0502020204030204" pitchFamily="34" charset="0"/>
              </a:rPr>
              <a:t>ELL Success Beyond AB 705: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Cypress College Guided Pathways ESL Milestone Certificates</a:t>
            </a:r>
            <a:endParaRPr lang="en-US" dirty="0"/>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252663" y="1710016"/>
            <a:ext cx="11724953" cy="4558655"/>
          </a:xfrm>
        </p:spPr>
        <p:txBody>
          <a:bodyPr>
            <a:normAutofit/>
          </a:bodyPr>
          <a:lstStyle/>
          <a:p>
            <a:pPr marL="0" indent="0">
              <a:buNone/>
            </a:pPr>
            <a:endParaRPr lang="en-US" dirty="0">
              <a:latin typeface="Calibri" panose="020F0502020204030204" pitchFamily="34" charset="0"/>
              <a:cs typeface="Calibri" panose="020F0502020204030204" pitchFamily="34" charset="0"/>
            </a:endParaRPr>
          </a:p>
          <a:p>
            <a:pPr marL="0" indent="0" fontAlgn="base">
              <a:buNone/>
            </a:pPr>
            <a:r>
              <a:rPr lang="en-US" sz="2400" b="1" dirty="0">
                <a:latin typeface="Calibri" panose="020F0502020204030204" pitchFamily="34" charset="0"/>
                <a:cs typeface="Calibri" panose="020F0502020204030204" pitchFamily="34" charset="0"/>
              </a:rPr>
              <a:t>Technical Information:  </a:t>
            </a:r>
          </a:p>
          <a:p>
            <a:pPr marL="0" indent="0" fontAlgn="base">
              <a:buNone/>
            </a:pPr>
            <a:r>
              <a:rPr lang="en-US" sz="2400" dirty="0">
                <a:latin typeface="Calibri" panose="020F0502020204030204" pitchFamily="34" charset="0"/>
                <a:cs typeface="Calibri" panose="020F0502020204030204" pitchFamily="34" charset="0"/>
              </a:rPr>
              <a:t>These certificates were approved by the Cypress College curriculum committee in October 2018 and then approved in April 2019 by California Community College Chancellor’s Office as certificates of achievement for the 2019-2020 academic year. They align with the standards and definitions of the </a:t>
            </a:r>
            <a:r>
              <a:rPr lang="en-US" sz="2400" i="1" dirty="0">
                <a:latin typeface="Calibri" panose="020F0502020204030204" pitchFamily="34" charset="0"/>
                <a:cs typeface="Calibri" panose="020F0502020204030204" pitchFamily="34" charset="0"/>
                <a:hlinkClick r:id="rId3"/>
              </a:rPr>
              <a:t>Program and Course Handbook, 7th edition</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 are TOP-coded as ESL-integrated 4930.87. For more information about the technical aspects of these ESL certificates, please contact </a:t>
            </a:r>
            <a:r>
              <a:rPr lang="en-US" sz="2400" dirty="0">
                <a:latin typeface="Calibri" panose="020F0502020204030204" pitchFamily="34" charset="0"/>
                <a:cs typeface="Calibri" panose="020F0502020204030204" pitchFamily="34" charset="0"/>
                <a:hlinkClick r:id="rId4"/>
              </a:rPr>
              <a:t>Kathy Wada</a:t>
            </a:r>
            <a:r>
              <a:rPr lang="en-US" sz="2400" dirty="0">
                <a:latin typeface="Calibri" panose="020F0502020204030204" pitchFamily="34" charset="0"/>
                <a:cs typeface="Calibri" panose="020F0502020204030204" pitchFamily="34" charset="0"/>
              </a:rPr>
              <a:t>, Cypress College ESL Dept.  </a:t>
            </a: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58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469557" y="477816"/>
            <a:ext cx="10515600" cy="1146991"/>
          </a:xfrm>
        </p:spPr>
        <p:txBody>
          <a:bodyPr>
            <a:normAutofit fontScale="90000"/>
          </a:bodyPr>
          <a:lstStyle/>
          <a:p>
            <a:r>
              <a:rPr lang="en-US" b="1" dirty="0">
                <a:latin typeface="Calibri" panose="020F0502020204030204" pitchFamily="34" charset="0"/>
                <a:cs typeface="Calibri" panose="020F0502020204030204" pitchFamily="34" charset="0"/>
              </a:rPr>
              <a:t>ELL Success Beyond AB 705: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Cypress College Guided Pathways ESL Milestone Certificates</a:t>
            </a:r>
            <a:endParaRPr lang="en-US" dirty="0"/>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294585" y="1624807"/>
            <a:ext cx="11427858" cy="4558655"/>
          </a:xfrm>
        </p:spPr>
        <p:txBody>
          <a:bodyPr>
            <a:normAutofit/>
          </a:bodyPr>
          <a:lstStyle/>
          <a:p>
            <a:pPr marL="0" indent="0">
              <a:buNone/>
            </a:pPr>
            <a:endParaRPr lang="en-US" dirty="0">
              <a:latin typeface="Calibri" panose="020F0502020204030204" pitchFamily="34" charset="0"/>
              <a:cs typeface="Calibri" panose="020F0502020204030204" pitchFamily="34" charset="0"/>
            </a:endParaRPr>
          </a:p>
          <a:p>
            <a:pPr marL="0" indent="0" fontAlgn="base">
              <a:spcAft>
                <a:spcPts val="600"/>
              </a:spcAft>
              <a:buNone/>
            </a:pPr>
            <a:r>
              <a:rPr lang="en-US" sz="2400" b="1" dirty="0">
                <a:solidFill>
                  <a:srgbClr val="533A27"/>
                </a:solidFill>
                <a:latin typeface="Calibri" panose="020F0502020204030204" pitchFamily="34" charset="0"/>
                <a:cs typeface="Calibri" panose="020F0502020204030204" pitchFamily="34" charset="0"/>
              </a:rPr>
              <a:t>These certificates have been featured in the following publications: </a:t>
            </a:r>
            <a:endParaRPr lang="en-US" sz="4800" b="1" dirty="0">
              <a:solidFill>
                <a:srgbClr val="533A27"/>
              </a:solidFill>
              <a:latin typeface="Calibri" panose="020F0502020204030204" pitchFamily="34" charset="0"/>
              <a:cs typeface="Calibri" panose="020F0502020204030204" pitchFamily="34" charset="0"/>
            </a:endParaRPr>
          </a:p>
          <a:p>
            <a:pPr fontAlgn="base">
              <a:spcAft>
                <a:spcPts val="600"/>
              </a:spcAft>
            </a:pPr>
            <a:r>
              <a:rPr lang="en-US" sz="2400" dirty="0">
                <a:solidFill>
                  <a:srgbClr val="533A27"/>
                </a:solidFill>
                <a:latin typeface="Calibri" panose="020F0502020204030204" pitchFamily="34" charset="0"/>
                <a:cs typeface="Calibri" panose="020F0502020204030204" pitchFamily="34" charset="0"/>
              </a:rPr>
              <a:t>Public Policy Institute of California, </a:t>
            </a:r>
            <a:r>
              <a:rPr lang="en-US" sz="2400" i="1" dirty="0">
                <a:solidFill>
                  <a:srgbClr val="533A2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How Community College Reforms Could Help English Learners</a:t>
            </a:r>
            <a:r>
              <a:rPr lang="en-US" sz="2400" dirty="0">
                <a:solidFill>
                  <a:srgbClr val="533A27"/>
                </a:solidFill>
                <a:latin typeface="Calibri" panose="020F0502020204030204" pitchFamily="34" charset="0"/>
                <a:cs typeface="Calibri" panose="020F0502020204030204" pitchFamily="34" charset="0"/>
              </a:rPr>
              <a:t>, October 2019 </a:t>
            </a:r>
          </a:p>
          <a:p>
            <a:pPr fontAlgn="base">
              <a:spcAft>
                <a:spcPts val="600"/>
              </a:spcAft>
            </a:pPr>
            <a:r>
              <a:rPr lang="en-US" sz="2400" dirty="0">
                <a:solidFill>
                  <a:srgbClr val="533A27"/>
                </a:solidFill>
                <a:latin typeface="Calibri" panose="020F0502020204030204" pitchFamily="34" charset="0"/>
                <a:cs typeface="Calibri" panose="020F0502020204030204" pitchFamily="34" charset="0"/>
              </a:rPr>
              <a:t>Inside Higher Ed, </a:t>
            </a:r>
            <a:r>
              <a:rPr lang="en-US" sz="2400" i="1" dirty="0">
                <a:solidFill>
                  <a:srgbClr val="533A2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Accelerating Coursework for ESL</a:t>
            </a:r>
            <a:r>
              <a:rPr lang="en-US" sz="2000" i="1" dirty="0">
                <a:solidFill>
                  <a:srgbClr val="533A27"/>
                </a:solidFill>
                <a:latin typeface="Calibri" panose="020F0502020204030204" pitchFamily="34" charset="0"/>
                <a:cs typeface="Calibri" panose="020F0502020204030204" pitchFamily="34" charset="0"/>
              </a:rPr>
              <a:t>, </a:t>
            </a:r>
            <a:r>
              <a:rPr lang="en-US" sz="2400" dirty="0">
                <a:solidFill>
                  <a:srgbClr val="533A27"/>
                </a:solidFill>
                <a:latin typeface="Calibri" panose="020F0502020204030204" pitchFamily="34" charset="0"/>
                <a:cs typeface="Calibri" panose="020F0502020204030204" pitchFamily="34" charset="0"/>
              </a:rPr>
              <a:t>December 2019 </a:t>
            </a:r>
          </a:p>
          <a:p>
            <a:pPr fontAlgn="base">
              <a:spcAft>
                <a:spcPts val="600"/>
              </a:spcAft>
            </a:pPr>
            <a:r>
              <a:rPr lang="en-US" sz="2400" dirty="0">
                <a:solidFill>
                  <a:srgbClr val="533A27"/>
                </a:solidFill>
                <a:latin typeface="Calibri" panose="020F0502020204030204" pitchFamily="34" charset="0"/>
                <a:cs typeface="Calibri" panose="020F0502020204030204" pitchFamily="34" charset="0"/>
              </a:rPr>
              <a:t>Public Policy Institute of California, </a:t>
            </a:r>
            <a:r>
              <a:rPr lang="en-US" sz="2400" i="1" dirty="0">
                <a:solidFill>
                  <a:srgbClr val="533A2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English as a Second Language in California’s Community Colleges</a:t>
            </a:r>
            <a:r>
              <a:rPr lang="en-US" sz="2400" dirty="0">
                <a:solidFill>
                  <a:srgbClr val="533A27"/>
                </a:solidFill>
                <a:latin typeface="Calibri" panose="020F0502020204030204" pitchFamily="34" charset="0"/>
                <a:cs typeface="Calibri" panose="020F0502020204030204" pitchFamily="34" charset="0"/>
              </a:rPr>
              <a:t>, April 2019  </a:t>
            </a:r>
            <a:endParaRPr lang="en-US" sz="4800" dirty="0">
              <a:solidFill>
                <a:srgbClr val="533A27"/>
              </a:solidFill>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98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b="1" dirty="0">
                <a:latin typeface="Calibri" panose="020F0502020204030204" pitchFamily="34" charset="0"/>
                <a:cs typeface="Calibri" panose="020F0502020204030204" pitchFamily="34" charset="0"/>
              </a:rPr>
              <a:t>Presenters</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670932" y="1338146"/>
            <a:ext cx="10515600" cy="4527395"/>
          </a:xfrm>
        </p:spPr>
        <p:txBody>
          <a:bodyPr>
            <a:noAutofit/>
          </a:bodyPr>
          <a:lstStyle/>
          <a:p>
            <a:pPr marL="0" indent="0">
              <a:lnSpc>
                <a:spcPct val="100000"/>
              </a:lnSpc>
              <a:spcBef>
                <a:spcPts val="0"/>
              </a:spcBef>
              <a:spcAft>
                <a:spcPts val="600"/>
              </a:spcAft>
              <a:buNone/>
            </a:pPr>
            <a:r>
              <a:rPr lang="en-US" b="1" dirty="0">
                <a:latin typeface="Calibri" panose="020F0502020204030204" pitchFamily="34" charset="0"/>
                <a:cs typeface="Calibri" panose="020F0502020204030204" pitchFamily="34" charset="0"/>
              </a:rPr>
              <a:t>Craig Rutan: Physics Faculty, Santiago Canyon College</a:t>
            </a:r>
          </a:p>
          <a:p>
            <a:pPr lvl="1"/>
            <a:r>
              <a:rPr lang="en-US" dirty="0">
                <a:latin typeface="Calibri" panose="020F0502020204030204" pitchFamily="34" charset="0"/>
                <a:cs typeface="Calibri" panose="020F0502020204030204" pitchFamily="34" charset="0"/>
              </a:rPr>
              <a:t>CCCCO AB705 Implementation committee</a:t>
            </a:r>
          </a:p>
          <a:p>
            <a:pPr lvl="1"/>
            <a:r>
              <a:rPr lang="en-US" dirty="0">
                <a:latin typeface="Calibri" panose="020F0502020204030204" pitchFamily="34" charset="0"/>
                <a:cs typeface="Calibri" panose="020F0502020204030204" pitchFamily="34" charset="0"/>
              </a:rPr>
              <a:t>CCCCO AB705 ESL Advisory committee</a:t>
            </a:r>
          </a:p>
          <a:p>
            <a:pPr lvl="1">
              <a:lnSpc>
                <a:spcPct val="100000"/>
              </a:lnSpc>
              <a:spcBef>
                <a:spcPts val="0"/>
              </a:spcBef>
              <a:spcAft>
                <a:spcPts val="600"/>
              </a:spcAft>
            </a:pPr>
            <a:r>
              <a:rPr lang="en-US" dirty="0">
                <a:latin typeface="Calibri" panose="020F0502020204030204" pitchFamily="34" charset="0"/>
                <a:cs typeface="Calibri" panose="020F0502020204030204" pitchFamily="34" charset="0"/>
              </a:rPr>
              <a:t>ASCCC Data and Technology Specialist and Regs King</a:t>
            </a:r>
          </a:p>
          <a:p>
            <a:pPr marL="0" indent="0">
              <a:buNone/>
            </a:pPr>
            <a:r>
              <a:rPr lang="en-US" b="1" dirty="0">
                <a:latin typeface="Calibri" panose="020F0502020204030204" pitchFamily="34" charset="0"/>
                <a:cs typeface="Calibri" panose="020F0502020204030204" pitchFamily="34" charset="0"/>
              </a:rPr>
              <a:t>Lisa Saperston: ESL Faculty, LACCD</a:t>
            </a:r>
          </a:p>
          <a:p>
            <a:pPr lvl="1"/>
            <a:r>
              <a:rPr lang="en-US" dirty="0">
                <a:latin typeface="Calibri" panose="020F0502020204030204" pitchFamily="34" charset="0"/>
                <a:cs typeface="Calibri" panose="020F0502020204030204" pitchFamily="34" charset="0"/>
              </a:rPr>
              <a:t>ASCCC Curriculum Committee</a:t>
            </a:r>
          </a:p>
          <a:p>
            <a:pPr lvl="1"/>
            <a:r>
              <a:rPr lang="en-US" dirty="0">
                <a:latin typeface="Calibri" panose="020F0502020204030204" pitchFamily="34" charset="0"/>
                <a:cs typeface="Calibri" panose="020F0502020204030204" pitchFamily="34" charset="0"/>
              </a:rPr>
              <a:t>CCCCO AB705 ESL Advisory committee &amp; CB21 ESL Workgroup</a:t>
            </a:r>
          </a:p>
          <a:p>
            <a:pPr marL="0" indent="0">
              <a:buNone/>
            </a:pPr>
            <a:r>
              <a:rPr lang="en-US" b="1" dirty="0">
                <a:latin typeface="Calibri" panose="020F0502020204030204" pitchFamily="34" charset="0"/>
                <a:cs typeface="Calibri" panose="020F0502020204030204" pitchFamily="34" charset="0"/>
              </a:rPr>
              <a:t>Kathryn Wada: ESL Faculty, Cypress College</a:t>
            </a:r>
          </a:p>
          <a:p>
            <a:pPr lvl="1"/>
            <a:r>
              <a:rPr lang="en-US" dirty="0">
                <a:latin typeface="Calibri" panose="020F0502020204030204" pitchFamily="34" charset="0"/>
                <a:cs typeface="Calibri" panose="020F0502020204030204" pitchFamily="34" charset="0"/>
              </a:rPr>
              <a:t>CCCCO AB705 Implementation committee</a:t>
            </a:r>
          </a:p>
          <a:p>
            <a:pPr lvl="1"/>
            <a:r>
              <a:rPr lang="en-US" dirty="0">
                <a:latin typeface="Calibri" panose="020F0502020204030204" pitchFamily="34" charset="0"/>
                <a:cs typeface="Calibri" panose="020F0502020204030204" pitchFamily="34" charset="0"/>
              </a:rPr>
              <a:t>CCCCO AB705 ESL Advisory committee &amp; CB21 ESL Workgroup</a:t>
            </a:r>
          </a:p>
        </p:txBody>
      </p:sp>
    </p:spTree>
    <p:extLst>
      <p:ext uri="{BB962C8B-B14F-4D97-AF65-F5344CB8AC3E}">
        <p14:creationId xmlns:p14="http://schemas.microsoft.com/office/powerpoint/2010/main" val="81919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b="1" dirty="0">
                <a:latin typeface="Calibri" panose="020F0502020204030204" pitchFamily="34" charset="0"/>
                <a:cs typeface="Calibri" panose="020F0502020204030204" pitchFamily="34" charset="0"/>
              </a:rPr>
              <a:t>Fielding Questions </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682083" y="1427356"/>
            <a:ext cx="10515600" cy="4527395"/>
          </a:xfrm>
        </p:spPr>
        <p:txBody>
          <a:bodyPr>
            <a:noAutofit/>
          </a:bodyPr>
          <a:lstStyle/>
          <a:p>
            <a:pPr>
              <a:lnSpc>
                <a:spcPct val="100000"/>
              </a:lnSpc>
              <a:spcBef>
                <a:spcPts val="0"/>
              </a:spcBef>
              <a:spcAft>
                <a:spcPts val="600"/>
              </a:spcAft>
            </a:pPr>
            <a:r>
              <a:rPr lang="en-US" dirty="0">
                <a:latin typeface="Calibri" panose="020F0502020204030204" pitchFamily="34" charset="0"/>
                <a:cs typeface="Calibri" panose="020F0502020204030204" pitchFamily="34" charset="0"/>
              </a:rPr>
              <a:t>We would love for you to share your questions, thoughts, local practices, and any concerns during our presentation. </a:t>
            </a:r>
          </a:p>
          <a:p>
            <a:pPr>
              <a:lnSpc>
                <a:spcPct val="100000"/>
              </a:lnSpc>
              <a:spcBef>
                <a:spcPts val="0"/>
              </a:spcBef>
              <a:spcAft>
                <a:spcPts val="600"/>
              </a:spcAft>
            </a:pPr>
            <a:r>
              <a:rPr lang="en-US" dirty="0">
                <a:latin typeface="Calibri" panose="020F0502020204030204" pitchFamily="34" charset="0"/>
                <a:cs typeface="Calibri" panose="020F0502020204030204" pitchFamily="34" charset="0"/>
              </a:rPr>
              <a:t>Please type any information that you want to share in the Google Doc available </a:t>
            </a:r>
            <a:r>
              <a:rPr lang="en-US" dirty="0">
                <a:latin typeface="Calibri" panose="020F0502020204030204" pitchFamily="34" charset="0"/>
                <a:cs typeface="Calibri" panose="020F0502020204030204" pitchFamily="34" charset="0"/>
                <a:hlinkClick r:id="rId3"/>
              </a:rPr>
              <a:t>here</a:t>
            </a:r>
            <a:r>
              <a:rPr lang="en-US" dirty="0">
                <a:latin typeface="Calibri" panose="020F0502020204030204" pitchFamily="34" charset="0"/>
                <a:cs typeface="Calibri" panose="020F0502020204030204" pitchFamily="34" charset="0"/>
              </a:rPr>
              <a:t>. </a:t>
            </a:r>
          </a:p>
          <a:p>
            <a:pPr>
              <a:lnSpc>
                <a:spcPct val="100000"/>
              </a:lnSpc>
              <a:spcBef>
                <a:spcPts val="0"/>
              </a:spcBef>
              <a:spcAft>
                <a:spcPts val="600"/>
              </a:spcAft>
            </a:pPr>
            <a:r>
              <a:rPr lang="en-US" dirty="0">
                <a:latin typeface="Calibri" panose="020F0502020204030204" pitchFamily="34" charset="0"/>
                <a:cs typeface="Calibri" panose="020F0502020204030204" pitchFamily="34" charset="0"/>
              </a:rPr>
              <a:t>A representative from ASCCC is monitoring the document and will share your thoughts and questions with the presenters.</a:t>
            </a:r>
          </a:p>
        </p:txBody>
      </p:sp>
    </p:spTree>
    <p:extLst>
      <p:ext uri="{BB962C8B-B14F-4D97-AF65-F5344CB8AC3E}">
        <p14:creationId xmlns:p14="http://schemas.microsoft.com/office/powerpoint/2010/main" val="199708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713559"/>
            <a:ext cx="10515600" cy="624587"/>
          </a:xfrm>
        </p:spPr>
        <p:txBody>
          <a:bodyPr/>
          <a:lstStyle/>
          <a:p>
            <a:r>
              <a:rPr lang="en-US" b="1" dirty="0">
                <a:latin typeface="Calibri" panose="020F0502020204030204" pitchFamily="34" charset="0"/>
                <a:cs typeface="Calibri" panose="020F0502020204030204" pitchFamily="34" charset="0"/>
              </a:rPr>
              <a:t>Will placement testing still be available?</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682083" y="1627034"/>
            <a:ext cx="10515600" cy="3849259"/>
          </a:xfrm>
        </p:spPr>
        <p:txBody>
          <a:bodyPr>
            <a:noAutofit/>
          </a:bodyPr>
          <a:lstStyle/>
          <a:p>
            <a:pPr>
              <a:lnSpc>
                <a:spcPct val="100000"/>
              </a:lnSpc>
              <a:spcBef>
                <a:spcPts val="0"/>
              </a:spcBef>
              <a:spcAft>
                <a:spcPts val="600"/>
              </a:spcAft>
            </a:pPr>
            <a:r>
              <a:rPr lang="en-US" dirty="0">
                <a:latin typeface="Calibri" panose="020F0502020204030204" pitchFamily="34" charset="0"/>
                <a:cs typeface="Calibri" panose="020F0502020204030204" pitchFamily="34" charset="0"/>
              </a:rPr>
              <a:t>With the emergency guidance memo, placement tests can continue to be used through June 30, 2021.</a:t>
            </a:r>
          </a:p>
          <a:p>
            <a:pPr>
              <a:lnSpc>
                <a:spcPct val="100000"/>
              </a:lnSpc>
              <a:spcBef>
                <a:spcPts val="0"/>
              </a:spcBef>
              <a:spcAft>
                <a:spcPts val="600"/>
              </a:spcAft>
            </a:pPr>
            <a:r>
              <a:rPr lang="en-US" dirty="0">
                <a:latin typeface="Calibri" panose="020F0502020204030204" pitchFamily="34" charset="0"/>
                <a:cs typeface="Calibri" panose="020F0502020204030204" pitchFamily="34" charset="0"/>
              </a:rPr>
              <a:t>A college may use a writing assessment that has been approved for systemwide use or use at their college. They may not use a writing assessment that has only been approved for another college to use.</a:t>
            </a:r>
          </a:p>
          <a:p>
            <a:pPr>
              <a:lnSpc>
                <a:spcPct val="100000"/>
              </a:lnSpc>
              <a:spcBef>
                <a:spcPts val="0"/>
              </a:spcBef>
              <a:spcAft>
                <a:spcPts val="600"/>
              </a:spcAft>
            </a:pPr>
            <a:r>
              <a:rPr lang="en-US" dirty="0">
                <a:latin typeface="Calibri" panose="020F0502020204030204" pitchFamily="34" charset="0"/>
                <a:cs typeface="Calibri" panose="020F0502020204030204" pitchFamily="34" charset="0"/>
              </a:rPr>
              <a:t>The Chancellor’s Office will be reconvening the Assessment Committee to determine whether testing in any form can continue for ESL after July 1, 2021.</a:t>
            </a:r>
          </a:p>
        </p:txBody>
      </p:sp>
    </p:spTree>
    <p:extLst>
      <p:ext uri="{BB962C8B-B14F-4D97-AF65-F5344CB8AC3E}">
        <p14:creationId xmlns:p14="http://schemas.microsoft.com/office/powerpoint/2010/main" val="36565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990673"/>
            <a:ext cx="10515600" cy="624587"/>
          </a:xfrm>
        </p:spPr>
        <p:txBody>
          <a:bodyPr>
            <a:normAutofit fontScale="90000"/>
          </a:bodyPr>
          <a:lstStyle/>
          <a:p>
            <a:r>
              <a:rPr lang="en-US" b="1" dirty="0">
                <a:latin typeface="Calibri" panose="020F0502020204030204" pitchFamily="34" charset="0"/>
                <a:cs typeface="Calibri" panose="020F0502020204030204" pitchFamily="34" charset="0"/>
              </a:rPr>
              <a:t>How are colleges placing students into ESL courses if they have moved away from a placement test?</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421105" y="1723697"/>
            <a:ext cx="10776578" cy="3752596"/>
          </a:xfrm>
        </p:spPr>
        <p:txBody>
          <a:bodyPr>
            <a:noAutofit/>
          </a:bodyPr>
          <a:lstStyle/>
          <a:p>
            <a:pPr marL="457200" lvl="1" indent="0" algn="ctr">
              <a:lnSpc>
                <a:spcPct val="100000"/>
              </a:lnSpc>
              <a:spcBef>
                <a:spcPts val="0"/>
              </a:spcBef>
              <a:spcAft>
                <a:spcPts val="600"/>
              </a:spcAft>
              <a:buNone/>
            </a:pPr>
            <a:r>
              <a:rPr lang="en-US" b="1" dirty="0">
                <a:highlight>
                  <a:srgbClr val="FFFF00"/>
                </a:highlight>
                <a:latin typeface="Calibri" panose="020F0502020204030204" pitchFamily="34" charset="0"/>
                <a:cs typeface="Calibri" panose="020F0502020204030204" pitchFamily="34" charset="0"/>
              </a:rPr>
              <a:t>Extension for ESL Placement Assessments to July 1, 2021 </a:t>
            </a:r>
          </a:p>
          <a:p>
            <a:pPr>
              <a:lnSpc>
                <a:spcPct val="100000"/>
              </a:lnSpc>
              <a:spcBef>
                <a:spcPts val="0"/>
              </a:spcBef>
              <a:spcAft>
                <a:spcPts val="600"/>
              </a:spcAft>
            </a:pPr>
            <a:r>
              <a:rPr lang="en-US" sz="2400" b="1" dirty="0">
                <a:latin typeface="Calibri" panose="020F0502020204030204" pitchFamily="34" charset="0"/>
                <a:cs typeface="Calibri" panose="020F0502020204030204" pitchFamily="34" charset="0"/>
              </a:rPr>
              <a:t>Guided Placement: </a:t>
            </a:r>
            <a:r>
              <a:rPr lang="en-US" sz="2400" dirty="0">
                <a:latin typeface="Calibri" panose="020F0502020204030204" pitchFamily="34" charset="0"/>
                <a:cs typeface="Calibri" panose="020F0502020204030204" pitchFamily="34" charset="0"/>
              </a:rPr>
              <a:t>A process or a tool used to encourage a student to reflect on his or her academic history and educational goals that may include the student evaluating their familiarity and comfort with topics in English or mathematics. After completing the process, students will receive their course placement.</a:t>
            </a:r>
          </a:p>
          <a:p>
            <a:pPr>
              <a:lnSpc>
                <a:spcPct val="100000"/>
              </a:lnSpc>
              <a:spcBef>
                <a:spcPts val="0"/>
              </a:spcBef>
              <a:spcAft>
                <a:spcPts val="600"/>
              </a:spcAft>
            </a:pPr>
            <a:r>
              <a:rPr lang="en-US" sz="2400" b="1" dirty="0">
                <a:latin typeface="Calibri" panose="020F0502020204030204" pitchFamily="34" charset="0"/>
                <a:cs typeface="Calibri" panose="020F0502020204030204" pitchFamily="34" charset="0"/>
              </a:rPr>
              <a:t>Self-Placement: </a:t>
            </a:r>
            <a:r>
              <a:rPr lang="en-US" sz="2400" dirty="0"/>
              <a:t>The process in which a student chooses their placement after  </a:t>
            </a:r>
            <a:br>
              <a:rPr lang="en-US" sz="2400" dirty="0"/>
            </a:br>
            <a:r>
              <a:rPr lang="en-US" sz="2400" dirty="0"/>
              <a:t>consideration of the self-assessment survey results and other relevant factors.  </a:t>
            </a:r>
          </a:p>
          <a:p>
            <a:pPr>
              <a:lnSpc>
                <a:spcPct val="100000"/>
              </a:lnSpc>
              <a:spcBef>
                <a:spcPts val="0"/>
              </a:spcBef>
              <a:spcAft>
                <a:spcPts val="600"/>
              </a:spcAft>
            </a:pPr>
            <a:r>
              <a:rPr lang="en-US" sz="2400" dirty="0">
                <a:latin typeface="Calibri" panose="020F0502020204030204" pitchFamily="34" charset="0"/>
                <a:cs typeface="Calibri" panose="020F0502020204030204" pitchFamily="34" charset="0"/>
              </a:rPr>
              <a:t>In the Google Doc, please share what your colleges have been doing to place students without them being able to come on campus.</a:t>
            </a:r>
          </a:p>
        </p:txBody>
      </p:sp>
    </p:spTree>
    <p:extLst>
      <p:ext uri="{BB962C8B-B14F-4D97-AF65-F5344CB8AC3E}">
        <p14:creationId xmlns:p14="http://schemas.microsoft.com/office/powerpoint/2010/main" val="238316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3559"/>
            <a:ext cx="10515600" cy="858763"/>
          </a:xfrm>
        </p:spPr>
        <p:txBody>
          <a:bodyPr/>
          <a:lstStyle/>
          <a:p>
            <a:r>
              <a:rPr lang="en-US" b="1" dirty="0">
                <a:latin typeface="Calibri" panose="020F0502020204030204" pitchFamily="34" charset="0"/>
                <a:cs typeface="Calibri" panose="020F0502020204030204" pitchFamily="34" charset="0"/>
              </a:rPr>
              <a:t>Progress Report @ LACCD: ESL GSP</a:t>
            </a:r>
          </a:p>
        </p:txBody>
      </p:sp>
      <p:sp>
        <p:nvSpPr>
          <p:cNvPr id="3" name="Content Placeholder 2"/>
          <p:cNvSpPr>
            <a:spLocks noGrp="1"/>
          </p:cNvSpPr>
          <p:nvPr>
            <p:ph sz="half" idx="1"/>
          </p:nvPr>
        </p:nvSpPr>
        <p:spPr>
          <a:xfrm>
            <a:off x="457200" y="1672683"/>
            <a:ext cx="10896600" cy="4172063"/>
          </a:xfrm>
        </p:spPr>
        <p:txBody>
          <a:bodyPr/>
          <a:lstStyle/>
          <a:p>
            <a:r>
              <a:rPr lang="en-US" dirty="0">
                <a:latin typeface="Calibri" panose="020F0502020204030204" pitchFamily="34" charset="0"/>
                <a:cs typeface="Calibri" panose="020F0502020204030204" pitchFamily="34" charset="0"/>
              </a:rPr>
              <a:t>Active ESL District Discipline Committee</a:t>
            </a:r>
          </a:p>
          <a:p>
            <a:r>
              <a:rPr lang="en-US" dirty="0">
                <a:latin typeface="Calibri" panose="020F0502020204030204" pitchFamily="34" charset="0"/>
                <a:cs typeface="Calibri" panose="020F0502020204030204" pitchFamily="34" charset="0"/>
              </a:rPr>
              <a:t>Nine colleges  - One ESL GSP (not published yet)</a:t>
            </a:r>
          </a:p>
          <a:p>
            <a:r>
              <a:rPr lang="en-US" dirty="0">
                <a:latin typeface="Calibri" panose="020F0502020204030204" pitchFamily="34" charset="0"/>
                <a:cs typeface="Calibri" panose="020F0502020204030204" pitchFamily="34" charset="0"/>
              </a:rPr>
              <a:t>Currently housed in </a:t>
            </a:r>
            <a:r>
              <a:rPr lang="en-US" dirty="0" err="1">
                <a:latin typeface="Calibri" panose="020F0502020204030204" pitchFamily="34" charset="0"/>
                <a:cs typeface="Calibri" panose="020F0502020204030204" pitchFamily="34" charset="0"/>
              </a:rPr>
              <a:t>Qualtrics</a:t>
            </a:r>
            <a:r>
              <a:rPr lang="en-US" dirty="0">
                <a:latin typeface="Calibri" panose="020F0502020204030204" pitchFamily="34" charset="0"/>
                <a:cs typeface="Calibri" panose="020F0502020204030204" pitchFamily="34" charset="0"/>
              </a:rPr>
              <a:t> and facilitated through Zoom</a:t>
            </a:r>
          </a:p>
          <a:p>
            <a:r>
              <a:rPr lang="en-US" dirty="0">
                <a:latin typeface="Calibri" panose="020F0502020204030204" pitchFamily="34" charset="0"/>
                <a:cs typeface="Calibri" panose="020F0502020204030204" pitchFamily="34" charset="0"/>
              </a:rPr>
              <a:t>9 survey questions (self) / 3 survey questions (guided)  </a:t>
            </a:r>
          </a:p>
          <a:p>
            <a:r>
              <a:rPr lang="en-US" dirty="0">
                <a:latin typeface="Calibri" panose="020F0502020204030204" pitchFamily="34" charset="0"/>
                <a:cs typeface="Calibri" panose="020F0502020204030204" pitchFamily="34" charset="0"/>
              </a:rPr>
              <a:t>Students request results from Admission / Records or Assessment Offices</a:t>
            </a:r>
          </a:p>
        </p:txBody>
      </p:sp>
    </p:spTree>
    <p:extLst>
      <p:ext uri="{BB962C8B-B14F-4D97-AF65-F5344CB8AC3E}">
        <p14:creationId xmlns:p14="http://schemas.microsoft.com/office/powerpoint/2010/main" val="206489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3559"/>
            <a:ext cx="10515600" cy="825309"/>
          </a:xfrm>
        </p:spPr>
        <p:txBody>
          <a:bodyPr/>
          <a:lstStyle/>
          <a:p>
            <a:r>
              <a:rPr lang="en-US" b="1" dirty="0">
                <a:latin typeface="Calibri" panose="020F0502020204030204" pitchFamily="34" charset="0"/>
                <a:cs typeface="Calibri" panose="020F0502020204030204" pitchFamily="34" charset="0"/>
              </a:rPr>
              <a:t>ESL Assessment @ Cypress</a:t>
            </a:r>
          </a:p>
        </p:txBody>
      </p:sp>
      <p:sp>
        <p:nvSpPr>
          <p:cNvPr id="3" name="Content Placeholder 2"/>
          <p:cNvSpPr>
            <a:spLocks noGrp="1"/>
          </p:cNvSpPr>
          <p:nvPr>
            <p:ph sz="half" idx="1"/>
          </p:nvPr>
        </p:nvSpPr>
        <p:spPr>
          <a:xfrm>
            <a:off x="635620" y="1650381"/>
            <a:ext cx="10718180" cy="4082854"/>
          </a:xfrm>
        </p:spPr>
        <p:txBody>
          <a:bodyPr>
            <a:normAutofit/>
          </a:bodyPr>
          <a:lstStyle/>
          <a:p>
            <a:r>
              <a:rPr lang="en-US" dirty="0">
                <a:latin typeface="Calibri" panose="020F0502020204030204" pitchFamily="34" charset="0"/>
                <a:cs typeface="Calibri" panose="020F0502020204030204" pitchFamily="34" charset="0"/>
              </a:rPr>
              <a:t>Moving to a new sequence in Fall 2020, so not offering sequence courses this summer (breathing room to plan)</a:t>
            </a:r>
          </a:p>
          <a:p>
            <a:r>
              <a:rPr lang="en-US" dirty="0">
                <a:latin typeface="Calibri" panose="020F0502020204030204" pitchFamily="34" charset="0"/>
                <a:cs typeface="Calibri" panose="020F0502020204030204" pitchFamily="34" charset="0"/>
              </a:rPr>
              <a:t>Fall assessment using CELSA:</a:t>
            </a:r>
          </a:p>
          <a:p>
            <a:pPr lvl="1"/>
            <a:r>
              <a:rPr lang="en-US" dirty="0">
                <a:latin typeface="Calibri" panose="020F0502020204030204" pitchFamily="34" charset="0"/>
                <a:cs typeface="Calibri" panose="020F0502020204030204" pitchFamily="34" charset="0"/>
              </a:rPr>
              <a:t>All incoming students wanted in-person assessment rather than remote.</a:t>
            </a:r>
          </a:p>
          <a:p>
            <a:pPr lvl="1"/>
            <a:r>
              <a:rPr lang="en-US" dirty="0">
                <a:latin typeface="Calibri" panose="020F0502020204030204" pitchFamily="34" charset="0"/>
                <a:cs typeface="Calibri" panose="020F0502020204030204" pitchFamily="34" charset="0"/>
              </a:rPr>
              <a:t>Cypress admin and staff are making that happen in accordance with COVID restrictions.</a:t>
            </a:r>
          </a:p>
          <a:p>
            <a:pPr lvl="1"/>
            <a:r>
              <a:rPr lang="en-US" dirty="0">
                <a:latin typeface="Calibri" panose="020F0502020204030204" pitchFamily="34" charset="0"/>
                <a:cs typeface="Calibri" panose="020F0502020204030204" pitchFamily="34" charset="0"/>
              </a:rPr>
              <a:t>Students email Assessment Center Coordinator for an appointment on specific dates.</a:t>
            </a:r>
          </a:p>
        </p:txBody>
      </p:sp>
    </p:spTree>
    <p:extLst>
      <p:ext uri="{BB962C8B-B14F-4D97-AF65-F5344CB8AC3E}">
        <p14:creationId xmlns:p14="http://schemas.microsoft.com/office/powerpoint/2010/main" val="361357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838200" y="990673"/>
            <a:ext cx="10515600" cy="624587"/>
          </a:xfrm>
        </p:spPr>
        <p:txBody>
          <a:bodyPr>
            <a:normAutofit fontScale="90000"/>
          </a:bodyPr>
          <a:lstStyle/>
          <a:p>
            <a:r>
              <a:rPr lang="en-US" b="1" dirty="0">
                <a:latin typeface="Calibri" panose="020F0502020204030204" pitchFamily="34" charset="0"/>
                <a:cs typeface="Calibri" panose="020F0502020204030204" pitchFamily="34" charset="0"/>
              </a:rPr>
              <a:t>How are colleges placing students into ESL courses if they have moved away from a placement test?</a:t>
            </a:r>
          </a:p>
        </p:txBody>
      </p:sp>
      <p:sp>
        <p:nvSpPr>
          <p:cNvPr id="3" name="Content Placeholder 2">
            <a:extLst>
              <a:ext uri="{FF2B5EF4-FFF2-40B4-BE49-F238E27FC236}">
                <a16:creationId xmlns:a16="http://schemas.microsoft.com/office/drawing/2014/main" id="{7CEC6BF6-8577-41CB-BDDA-06D706B272EC}"/>
              </a:ext>
            </a:extLst>
          </p:cNvPr>
          <p:cNvSpPr>
            <a:spLocks noGrp="1"/>
          </p:cNvSpPr>
          <p:nvPr>
            <p:ph sz="half" idx="1"/>
          </p:nvPr>
        </p:nvSpPr>
        <p:spPr>
          <a:xfrm>
            <a:off x="421105" y="1723696"/>
            <a:ext cx="10776578" cy="4253357"/>
          </a:xfrm>
        </p:spPr>
        <p:txBody>
          <a:bodyPr>
            <a:noAutofit/>
          </a:bodyPr>
          <a:lstStyle/>
          <a:p>
            <a:pPr marL="457200" lvl="1" indent="0" algn="ctr">
              <a:lnSpc>
                <a:spcPct val="100000"/>
              </a:lnSpc>
              <a:spcBef>
                <a:spcPts val="0"/>
              </a:spcBef>
              <a:spcAft>
                <a:spcPts val="600"/>
              </a:spcAft>
              <a:buNone/>
            </a:pPr>
            <a:r>
              <a:rPr lang="en-US" b="1" dirty="0">
                <a:highlight>
                  <a:srgbClr val="FFFF00"/>
                </a:highlight>
                <a:latin typeface="Calibri" panose="020F0502020204030204" pitchFamily="34" charset="0"/>
                <a:cs typeface="Calibri" panose="020F0502020204030204" pitchFamily="34" charset="0"/>
              </a:rPr>
              <a:t>Extension for ESL Placement Assessments to July 1, 2021 </a:t>
            </a:r>
          </a:p>
          <a:p>
            <a:pPr marL="457200" lvl="1" indent="0" algn="ctr">
              <a:lnSpc>
                <a:spcPct val="100000"/>
              </a:lnSpc>
              <a:spcBef>
                <a:spcPts val="0"/>
              </a:spcBef>
              <a:spcAft>
                <a:spcPts val="600"/>
              </a:spcAft>
              <a:buNone/>
            </a:pPr>
            <a:endParaRPr lang="en-US" sz="1400" b="1" dirty="0">
              <a:highlight>
                <a:srgbClr val="FFFF00"/>
              </a:highlight>
              <a:latin typeface="Calibri" panose="020F0502020204030204" pitchFamily="34" charset="0"/>
              <a:cs typeface="Calibri" panose="020F0502020204030204" pitchFamily="34" charset="0"/>
            </a:endParaRPr>
          </a:p>
          <a:p>
            <a:pPr>
              <a:lnSpc>
                <a:spcPct val="100000"/>
              </a:lnSpc>
              <a:spcBef>
                <a:spcPts val="0"/>
              </a:spcBef>
              <a:spcAft>
                <a:spcPts val="600"/>
              </a:spcAft>
            </a:pPr>
            <a:r>
              <a:rPr lang="en-US" sz="2000" dirty="0">
                <a:latin typeface="Calibri" panose="020F0502020204030204" pitchFamily="34" charset="0"/>
                <a:cs typeface="Calibri" panose="020F0502020204030204" pitchFamily="34" charset="0"/>
              </a:rPr>
              <a:t>Per </a:t>
            </a:r>
            <a:r>
              <a:rPr lang="en-US" sz="2000" i="1" dirty="0">
                <a:latin typeface="Calibri" panose="020F0502020204030204" pitchFamily="34" charset="0"/>
                <a:cs typeface="Calibri" panose="020F0502020204030204" pitchFamily="34" charset="0"/>
                <a:hlinkClick r:id="rId3"/>
              </a:rPr>
              <a:t>AB 705 Guided and Self Placement Guidance and Adoption Plan Instructions AA 19-19</a:t>
            </a:r>
            <a:r>
              <a:rPr lang="en-US" sz="2000" i="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April 15, 2019, </a:t>
            </a:r>
            <a:r>
              <a:rPr lang="en-US" sz="1800" dirty="0">
                <a:latin typeface="Calibri" panose="020F0502020204030204" pitchFamily="34" charset="0"/>
                <a:cs typeface="Calibri" panose="020F0502020204030204" pitchFamily="34" charset="0"/>
              </a:rPr>
              <a:t>“[t]he restrictions on guided and self-placement that are outlined in Title 5 §55522 do not currently apply to ESL.”</a:t>
            </a:r>
          </a:p>
          <a:p>
            <a:pPr marL="0" indent="0">
              <a:lnSpc>
                <a:spcPct val="100000"/>
              </a:lnSpc>
              <a:spcBef>
                <a:spcPts val="0"/>
              </a:spcBef>
              <a:spcAft>
                <a:spcPts val="600"/>
              </a:spcAft>
              <a:buNone/>
            </a:pPr>
            <a:endParaRPr lang="en-US" sz="1800" dirty="0">
              <a:latin typeface="Calibri" panose="020F0502020204030204" pitchFamily="34" charset="0"/>
              <a:cs typeface="Calibri" panose="020F0502020204030204" pitchFamily="34" charset="0"/>
            </a:endParaRPr>
          </a:p>
          <a:p>
            <a:pPr>
              <a:lnSpc>
                <a:spcPct val="100000"/>
              </a:lnSpc>
              <a:spcBef>
                <a:spcPts val="0"/>
              </a:spcBef>
              <a:spcAft>
                <a:spcPts val="600"/>
              </a:spcAft>
            </a:pPr>
            <a:r>
              <a:rPr lang="en-US" sz="2000" b="1" dirty="0">
                <a:latin typeface="Calibri" panose="020F0502020204030204" pitchFamily="34" charset="0"/>
                <a:cs typeface="Calibri" panose="020F0502020204030204" pitchFamily="34" charset="0"/>
              </a:rPr>
              <a:t>Therefore, §55522(c)(1)(C) does not apply to ESL:</a:t>
            </a:r>
          </a:p>
          <a:p>
            <a:pPr marL="457200" lvl="1" indent="0">
              <a:buNone/>
            </a:pPr>
            <a:r>
              <a:rPr lang="en-US" sz="1800" dirty="0">
                <a:latin typeface="Calibri" panose="020F0502020204030204" pitchFamily="34" charset="0"/>
                <a:cs typeface="Calibri" panose="020F0502020204030204" pitchFamily="34" charset="0"/>
              </a:rPr>
              <a:t>District placement methods based upon guided placement, including self-placement, shall not:</a:t>
            </a:r>
          </a:p>
          <a:p>
            <a:pPr marL="457200" lvl="1" indent="0">
              <a:buNone/>
            </a:pPr>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 incorporate sample problems or assignments, assessment instruments, or tests, including those designed for skill assessment, unless approved by the Chancellor; or</a:t>
            </a:r>
          </a:p>
          <a:p>
            <a:pPr marL="457200" lvl="1" indent="0">
              <a:buNone/>
            </a:pPr>
            <a:r>
              <a:rPr lang="en-US" sz="1800" dirty="0">
                <a:latin typeface="Calibri" panose="020F0502020204030204" pitchFamily="34" charset="0"/>
                <a:cs typeface="Calibri" panose="020F0502020204030204" pitchFamily="34" charset="0"/>
              </a:rPr>
              <a:t>(ii) request students to solve problems, answer curricular questions, present demonstrations/examples of course work designed to show knowledge or mastery of prerequisite skills, or demonstrate skills through tests or surveys.</a:t>
            </a:r>
          </a:p>
          <a:p>
            <a:pPr marL="0" indent="0">
              <a:lnSpc>
                <a:spcPct val="100000"/>
              </a:lnSpc>
              <a:spcBef>
                <a:spcPts val="0"/>
              </a:spcBef>
              <a:spcAft>
                <a:spcPts val="600"/>
              </a:spcAft>
              <a:buNone/>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7558204"/>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Red.potx" id="{6AA6FEBC-B7CB-F043-B5CB-1B17D5DFA489}" vid="{76F6CDD2-2258-5649-80FE-65E4B8364F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{40D7BDD9-86FB-2545-AEC7-42D726EB4865}tf10001124</Template>
  <TotalTime>1090</TotalTime>
  <Words>2436</Words>
  <Application>Microsoft Macintosh PowerPoint</Application>
  <PresentationFormat>Widescreen</PresentationFormat>
  <Paragraphs>305</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Gill Sans</vt:lpstr>
      <vt:lpstr>Gill Sans MT</vt:lpstr>
      <vt:lpstr>Gill Sans Ultra Bold</vt:lpstr>
      <vt:lpstr>Palatino</vt:lpstr>
      <vt:lpstr>Wingdings</vt:lpstr>
      <vt:lpstr>Office Theme</vt:lpstr>
      <vt:lpstr>Breakout X  Credit ESL: Implementation Placement Guidelines and Practices for AB705</vt:lpstr>
      <vt:lpstr>Session Description</vt:lpstr>
      <vt:lpstr>Presenters</vt:lpstr>
      <vt:lpstr>Fielding Questions </vt:lpstr>
      <vt:lpstr>Will placement testing still be available?</vt:lpstr>
      <vt:lpstr>How are colleges placing students into ESL courses if they have moved away from a placement test?</vt:lpstr>
      <vt:lpstr>Progress Report @ LACCD: ESL GSP</vt:lpstr>
      <vt:lpstr>ESL Assessment @ Cypress</vt:lpstr>
      <vt:lpstr>How are colleges placing students into ESL courses if they have moved away from a placement test?</vt:lpstr>
      <vt:lpstr>What do you need to complete to make sure your college is ready for full implementation of AB 705?</vt:lpstr>
      <vt:lpstr>Emergency Guidance Memo ES 20-24, June 23, 2020</vt:lpstr>
      <vt:lpstr>§55522.5 ESL Regulations</vt:lpstr>
      <vt:lpstr>§55522.5 ESL Regulation Topics</vt:lpstr>
      <vt:lpstr>ESL Regulations - §55522.5(b)</vt:lpstr>
      <vt:lpstr>ESL Regulations - §55522.5(5) and (6)</vt:lpstr>
      <vt:lpstr>The Work of the AB 705 ESL Advisory Committee</vt:lpstr>
      <vt:lpstr>PLAN NOW for 2021-2022 ESL and CSU &amp; IGETC Course and Program Approvals at your Campus</vt:lpstr>
      <vt:lpstr>ELL Success Beyond AB 705: Transferability &amp; GE Requirements</vt:lpstr>
      <vt:lpstr>IGETC 1A/A2 Approvals for ESL Courses (ESL TLC)</vt:lpstr>
      <vt:lpstr>The Third Way: IGETC 3B/C2 Humanities</vt:lpstr>
      <vt:lpstr>IGETC 3B/CSU C2 Approvals for ESL Courses</vt:lpstr>
      <vt:lpstr>Cypress College  Guided Pathways  ESL Milestone Certificates</vt:lpstr>
      <vt:lpstr>ELL Success Beyond AB 705:  Cypress College Guided Pathways ESL Milestone Certificates</vt:lpstr>
      <vt:lpstr>Certificate Data – Spring 2020 </vt:lpstr>
      <vt:lpstr>ELL Success Beyond AB 705:  Cypress College Guided Pathways ESL Milestone Certificates</vt:lpstr>
      <vt:lpstr>ELL Success Beyond AB 705:  Cypress College Guided Pathways ESL Milestone Certificates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III  Evaluation of Placement and Course-Taking Success</dc:title>
  <dc:creator>Janet Fulks</dc:creator>
  <cp:lastModifiedBy>Rutan, Craig</cp:lastModifiedBy>
  <cp:revision>90</cp:revision>
  <dcterms:created xsi:type="dcterms:W3CDTF">2020-06-17T18:48:18Z</dcterms:created>
  <dcterms:modified xsi:type="dcterms:W3CDTF">2020-07-03T17:42:17Z</dcterms:modified>
</cp:coreProperties>
</file>