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90" r:id="rId3"/>
  </p:sldMasterIdLst>
  <p:notesMasterIdLst>
    <p:notesMasterId r:id="rId31"/>
  </p:notesMasterIdLst>
  <p:handoutMasterIdLst>
    <p:handoutMasterId r:id="rId32"/>
  </p:handoutMasterIdLst>
  <p:sldIdLst>
    <p:sldId id="256" r:id="rId4"/>
    <p:sldId id="607" r:id="rId5"/>
    <p:sldId id="540" r:id="rId6"/>
    <p:sldId id="541" r:id="rId7"/>
    <p:sldId id="403" r:id="rId8"/>
    <p:sldId id="608" r:id="rId9"/>
    <p:sldId id="609" r:id="rId10"/>
    <p:sldId id="610" r:id="rId11"/>
    <p:sldId id="611" r:id="rId12"/>
    <p:sldId id="612" r:id="rId13"/>
    <p:sldId id="614" r:id="rId14"/>
    <p:sldId id="615" r:id="rId15"/>
    <p:sldId id="613" r:id="rId16"/>
    <p:sldId id="616" r:id="rId17"/>
    <p:sldId id="620" r:id="rId18"/>
    <p:sldId id="621" r:id="rId19"/>
    <p:sldId id="623" r:id="rId20"/>
    <p:sldId id="624" r:id="rId21"/>
    <p:sldId id="593" r:id="rId22"/>
    <p:sldId id="617" r:id="rId23"/>
    <p:sldId id="600" r:id="rId24"/>
    <p:sldId id="554" r:id="rId25"/>
    <p:sldId id="601" r:id="rId26"/>
    <p:sldId id="603" r:id="rId27"/>
    <p:sldId id="618" r:id="rId28"/>
    <p:sldId id="619" r:id="rId29"/>
    <p:sldId id="59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8" autoAdjust="0"/>
    <p:restoredTop sz="83153" autoAdjust="0"/>
  </p:normalViewPr>
  <p:slideViewPr>
    <p:cSldViewPr snapToGrid="0">
      <p:cViewPr varScale="1">
        <p:scale>
          <a:sx n="101" d="100"/>
          <a:sy n="101" d="100"/>
        </p:scale>
        <p:origin x="-856" y="-1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DDBBE9-0D9B-EF41-A34B-D9F32579456F}" type="datetimeFigureOut">
              <a:rPr lang="en-US" smtClean="0"/>
              <a:t>7/3/19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7/3/19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the throughput rate to the revised adjusted predicted throughput rates, since that is the latest data.</a:t>
            </a:r>
          </a:p>
        </p:txBody>
      </p:sp>
      <p:sp>
        <p:nvSpPr>
          <p:cNvPr id="4" name="Slide Number Placeholder 3"/>
          <p:cNvSpPr>
            <a:spLocks noGrp="1"/>
          </p:cNvSpPr>
          <p:nvPr>
            <p:ph type="sldNum" sz="quarter" idx="10"/>
          </p:nvPr>
        </p:nvSpPr>
        <p:spPr/>
        <p:txBody>
          <a:bodyPr/>
          <a:lstStyle/>
          <a:p>
            <a:fld id="{82C30568-8513-8240-B838-EF6D2CD343DD}" type="slidenum">
              <a:rPr lang="en-US" smtClean="0"/>
              <a:t>3</a:t>
            </a:fld>
            <a:endParaRPr lang="en-US" dirty="0"/>
          </a:p>
        </p:txBody>
      </p:sp>
    </p:spTree>
    <p:extLst>
      <p:ext uri="{BB962C8B-B14F-4D97-AF65-F5344CB8AC3E}">
        <p14:creationId xmlns:p14="http://schemas.microsoft.com/office/powerpoint/2010/main" val="1813100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t>4</a:t>
            </a:fld>
            <a:endParaRPr lang="en-US" dirty="0"/>
          </a:p>
        </p:txBody>
      </p:sp>
    </p:spTree>
    <p:extLst>
      <p:ext uri="{BB962C8B-B14F-4D97-AF65-F5344CB8AC3E}">
        <p14:creationId xmlns:p14="http://schemas.microsoft.com/office/powerpoint/2010/main" val="203043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DA1C0585-4D7D-4D45-9C19-73128ED2C6A9}" type="datetime1">
              <a:rPr lang="en-US" smtClean="0">
                <a:solidFill>
                  <a:prstClr val="black">
                    <a:tint val="75000"/>
                  </a:prstClr>
                </a:solidFill>
              </a:rPr>
              <a:t>7/3/19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A9A364-8B88-F04D-B905-B2DB6394261B}" type="datetime1">
              <a:rPr lang="en-US" smtClean="0">
                <a:solidFill>
                  <a:prstClr val="black">
                    <a:tint val="75000"/>
                  </a:prstClr>
                </a:solidFill>
              </a:rPr>
              <a:t>7/3/19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70DB-D728-294B-A79C-80F1A1ED464C}" type="datetime1">
              <a:rPr lang="en-US" smtClean="0">
                <a:solidFill>
                  <a:prstClr val="black">
                    <a:tint val="75000"/>
                  </a:prstClr>
                </a:solidFill>
              </a:rPr>
              <a:t>7/3/19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3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32"/>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47788D-10CB-AB42-8797-5415699053B7}" type="datetime1">
              <a:rPr lang="en-US" smtClean="0">
                <a:solidFill>
                  <a:prstClr val="black">
                    <a:tint val="75000"/>
                  </a:prstClr>
                </a:solidFill>
              </a:rPr>
              <a:t>7/3/19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680B4-757E-E547-A4A2-546B1519745B}" type="datetime1">
              <a:rPr lang="en-US" smtClean="0">
                <a:solidFill>
                  <a:prstClr val="black">
                    <a:tint val="75000"/>
                  </a:prstClr>
                </a:solidFill>
              </a:rPr>
              <a:t>7/3/19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EC131-4BDF-594D-8BA4-EB7FA169BE8E}"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1D6A2-85D1-064D-AA37-955176B4DDE4}"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2E460-689B-6145-8E04-BDCA3F6CF607}"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F6F41-F5D6-F342-A934-B051F05C3B72}"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BEA31F-A095-8647-B241-FA0281CD3FE7}"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88126-BF94-DA41-989A-117EF627DE91}" type="datetime1">
              <a:rPr lang="en-US" smtClean="0"/>
              <a:t>7/3/19</a:t>
            </a:fld>
            <a:endParaRPr lang="en-US" dirty="0"/>
          </a:p>
        </p:txBody>
      </p:sp>
      <p:sp>
        <p:nvSpPr>
          <p:cNvPr id="6" name="Footer Placeholder 5"/>
          <p:cNvSpPr>
            <a:spLocks noGrp="1"/>
          </p:cNvSpPr>
          <p:nvPr>
            <p:ph type="ftr" sz="quarter" idx="11"/>
          </p:nvPr>
        </p:nvSpPr>
        <p:spPr/>
        <p:txBody>
          <a:bodyPr/>
          <a:lstStyle/>
          <a:p>
            <a:r>
              <a:rPr lang="en-US"/>
              <a:t>Accreditation Institute , February 19-20, 2016, San Diego,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77C961-3F48-0842-8059-D42628DE48B2}" type="datetime1">
              <a:rPr lang="en-US" smtClean="0"/>
              <a:t>7/3/19</a:t>
            </a:fld>
            <a:endParaRPr lang="en-US" dirty="0"/>
          </a:p>
        </p:txBody>
      </p:sp>
      <p:sp>
        <p:nvSpPr>
          <p:cNvPr id="6" name="Footer Placeholder 5"/>
          <p:cNvSpPr>
            <a:spLocks noGrp="1"/>
          </p:cNvSpPr>
          <p:nvPr>
            <p:ph type="ftr" sz="quarter" idx="11"/>
          </p:nvPr>
        </p:nvSpPr>
        <p:spPr/>
        <p:txBody>
          <a:bodyPr/>
          <a:lstStyle/>
          <a:p>
            <a:r>
              <a:rPr lang="en-US" dirty="0"/>
              <a:t>Accreditation Institute , February 19-20, 2016, San Diego,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0B53A-828D-3647-B60D-5A62B8481F07}" type="datetime1">
              <a:rPr lang="en-US" smtClean="0">
                <a:solidFill>
                  <a:prstClr val="black">
                    <a:tint val="75000"/>
                  </a:prstClr>
                </a:solidFill>
              </a:rPr>
              <a:t>7/3/19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44B929-B3C0-9744-AA2D-FD96B80BB392}" type="datetime1">
              <a:rPr lang="en-US" smtClean="0"/>
              <a:t>7/3/19</a:t>
            </a:fld>
            <a:endParaRPr lang="en-US" dirty="0"/>
          </a:p>
        </p:txBody>
      </p:sp>
      <p:sp>
        <p:nvSpPr>
          <p:cNvPr id="4" name="Footer Placeholder 3"/>
          <p:cNvSpPr>
            <a:spLocks noGrp="1"/>
          </p:cNvSpPr>
          <p:nvPr>
            <p:ph type="ftr" sz="quarter" idx="11"/>
          </p:nvPr>
        </p:nvSpPr>
        <p:spPr/>
        <p:txBody>
          <a:bodyPr/>
          <a:lstStyle/>
          <a:p>
            <a:r>
              <a:rPr lang="en-US"/>
              <a:t>Accreditation Institute , February 19-20, 2016, San Diego,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B2C0-8A13-ED4D-8B25-6E1FE7D47D35}" type="datetime1">
              <a:rPr lang="en-US" smtClean="0"/>
              <a:t>7/3/19</a:t>
            </a:fld>
            <a:endParaRPr lang="en-US" dirty="0"/>
          </a:p>
        </p:txBody>
      </p:sp>
      <p:sp>
        <p:nvSpPr>
          <p:cNvPr id="3" name="Footer Placeholder 2"/>
          <p:cNvSpPr>
            <a:spLocks noGrp="1"/>
          </p:cNvSpPr>
          <p:nvPr>
            <p:ph type="ftr" sz="quarter" idx="11"/>
          </p:nvPr>
        </p:nvSpPr>
        <p:spPr/>
        <p:txBody>
          <a:bodyPr/>
          <a:lstStyle/>
          <a:p>
            <a:r>
              <a:rPr lang="en-US"/>
              <a:t>Accreditation Institute , February 19-20, 2016, San Diego,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6BD60-4FAA-C74B-A939-D67954AC6875}" type="datetime1">
              <a:rPr lang="en-US" smtClean="0">
                <a:solidFill>
                  <a:prstClr val="black">
                    <a:tint val="75000"/>
                  </a:prstClr>
                </a:solidFill>
              </a:rPr>
              <a:t>7/3/19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56949-C632-5A42-8617-513EC3499810}" type="datetime1">
              <a:rPr lang="en-US" smtClean="0">
                <a:solidFill>
                  <a:prstClr val="black">
                    <a:tint val="75000"/>
                  </a:prstClr>
                </a:solidFill>
              </a:rPr>
              <a:t>7/3/19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E1B42-4D29-1F4D-B4E9-7BE01F99DEB2}"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196ACA-88E2-1D47-B274-FE92B4BF46F0}"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27DD8-70A4-FF41-A2A6-EC3175042E4D}" type="datetime1">
              <a:rPr lang="en-US" smtClean="0"/>
              <a:t>7/3/19</a:t>
            </a:fld>
            <a:endParaRPr lang="en-US" dirty="0"/>
          </a:p>
        </p:txBody>
      </p:sp>
      <p:sp>
        <p:nvSpPr>
          <p:cNvPr id="4" name="Footer Placeholder 3"/>
          <p:cNvSpPr>
            <a:spLocks noGrp="1"/>
          </p:cNvSpPr>
          <p:nvPr>
            <p:ph type="ftr" sz="quarter" idx="11"/>
          </p:nvPr>
        </p:nvSpPr>
        <p:spPr/>
        <p:txBody>
          <a:bodyPr/>
          <a:lstStyle/>
          <a:p>
            <a:r>
              <a:rPr lang="en-US" dirty="0"/>
              <a:t>Accreditation Institute , February 19-20, 2016, San Diego,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765D-3202-DA49-B801-A86D74B55F1C}" type="datetime1">
              <a:rPr lang="en-US" smtClean="0"/>
              <a:t>7/3/19</a:t>
            </a:fld>
            <a:endParaRPr lang="en-US" dirty="0"/>
          </a:p>
        </p:txBody>
      </p:sp>
      <p:sp>
        <p:nvSpPr>
          <p:cNvPr id="3" name="Footer Placeholder 2"/>
          <p:cNvSpPr>
            <a:spLocks noGrp="1"/>
          </p:cNvSpPr>
          <p:nvPr>
            <p:ph type="ftr" sz="quarter" idx="11"/>
          </p:nvPr>
        </p:nvSpPr>
        <p:spPr/>
        <p:txBody>
          <a:bodyPr/>
          <a:lstStyle/>
          <a:p>
            <a:r>
              <a:rPr lang="en-US" dirty="0"/>
              <a:t>Accreditation Institute , February 19-20, 2016, San Diego,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0669248-8F2E-5F44-8C03-50B9F667322B}" type="datetime1">
              <a:rPr lang="en-US" smtClean="0">
                <a:solidFill>
                  <a:prstClr val="black">
                    <a:tint val="75000"/>
                  </a:prstClr>
                </a:solidFill>
              </a:rPr>
              <a:t>7/3/19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78953-FBB3-0242-804D-0BA30DDB432A}"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138A2-098F-7E4A-A416-25E52FF4FCA5}"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4A1BF-A36E-6944-8B65-CA6ACD9F29FF}" type="datetime1">
              <a:rPr lang="en-US" smtClean="0">
                <a:solidFill>
                  <a:prstClr val="black">
                    <a:tint val="75000"/>
                  </a:prstClr>
                </a:solidFill>
              </a:rPr>
              <a:t>7/3/19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6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283C1-E7F0-0345-9F26-0D98D0C5B90B}" type="datetime1">
              <a:rPr lang="en-US" smtClean="0">
                <a:solidFill>
                  <a:prstClr val="black">
                    <a:tint val="75000"/>
                  </a:prstClr>
                </a:solidFill>
              </a:rPr>
              <a:t>7/3/19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3"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3.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BCDDE-E2AF-1448-B141-9745F70A215F}"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9B0D2-A6B0-6647-B899-AA0585D723CB}"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458C281-77C3-EF4B-8F77-F872A0A203DC}" type="datetime1">
              <a:rPr lang="en-US" smtClean="0">
                <a:solidFill>
                  <a:prstClr val="black">
                    <a:tint val="75000"/>
                  </a:prstClr>
                </a:solidFill>
              </a:rPr>
              <a:t>7/3/19</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a:t>AB 705 - Local Practice and Evaluation </a:t>
            </a:r>
            <a:endParaRPr lang="en-US" sz="4400" dirty="0"/>
          </a:p>
        </p:txBody>
      </p:sp>
      <p:sp>
        <p:nvSpPr>
          <p:cNvPr id="3" name="Subtitle 2"/>
          <p:cNvSpPr>
            <a:spLocks noGrp="1"/>
          </p:cNvSpPr>
          <p:nvPr>
            <p:ph type="subTitle" idx="1"/>
          </p:nvPr>
        </p:nvSpPr>
        <p:spPr>
          <a:xfrm>
            <a:off x="687867" y="3726873"/>
            <a:ext cx="11058783" cy="2482813"/>
          </a:xfrm>
        </p:spPr>
        <p:txBody>
          <a:bodyPr>
            <a:normAutofit fontScale="77500" lnSpcReduction="20000"/>
          </a:bodyPr>
          <a:lstStyle/>
          <a:p>
            <a:r>
              <a:rPr lang="en-US" sz="3000" b="1" i="0" dirty="0"/>
              <a:t>Jennifer Johnson, Bakersfield College</a:t>
            </a:r>
          </a:p>
          <a:p>
            <a:r>
              <a:rPr lang="en-US" sz="3000" b="1" i="0" dirty="0"/>
              <a:t>LaTonya Parker, ASCCC Area D Representative</a:t>
            </a:r>
          </a:p>
          <a:p>
            <a:r>
              <a:rPr lang="en-US" sz="3000" b="1" i="0" dirty="0"/>
              <a:t>Craig Rutan, ASCCC Data and Technology Specialist</a:t>
            </a:r>
          </a:p>
          <a:p>
            <a:r>
              <a:rPr lang="en-US" sz="3000" b="1" i="0" dirty="0"/>
              <a:t>Erik Shearer, Napa Valley College</a:t>
            </a:r>
            <a:endParaRPr lang="en-US" sz="2000" b="1" i="0" dirty="0"/>
          </a:p>
          <a:p>
            <a:endParaRPr lang="en-US" b="1" i="0" dirty="0"/>
          </a:p>
          <a:p>
            <a:endParaRPr lang="en-US" sz="1800" dirty="0"/>
          </a:p>
          <a:p>
            <a:pPr algn="r"/>
            <a:r>
              <a:rPr lang="en-US" sz="1800" dirty="0">
                <a:solidFill>
                  <a:srgbClr val="0070C0"/>
                </a:solidFill>
              </a:rPr>
              <a:t>2019 ASCCC Curriculum Institute</a:t>
            </a:r>
            <a:endParaRPr lang="en-US" sz="1800" i="0" dirty="0">
              <a:solidFill>
                <a:srgbClr val="0070C0"/>
              </a:solidFill>
            </a:endParaRPr>
          </a:p>
          <a:p>
            <a:pPr algn="r"/>
            <a:r>
              <a:rPr lang="en-US" sz="1800" dirty="0">
                <a:solidFill>
                  <a:srgbClr val="0070C0"/>
                </a:solidFill>
              </a:rPr>
              <a:t>July 11, 2019</a:t>
            </a:r>
            <a:endParaRPr lang="en-US" sz="1800" i="0" dirty="0">
              <a:solidFill>
                <a:srgbClr val="0070C0"/>
              </a:solidFill>
            </a:endParaRPr>
          </a:p>
          <a:p>
            <a:endParaRPr lang="en-US" sz="1800" i="0" dirty="0"/>
          </a:p>
        </p:txBody>
      </p:sp>
      <p:pic>
        <p:nvPicPr>
          <p:cNvPr id="4" name="Picture 3" descr="ASCCC_Logo"/>
          <p:cNvPicPr/>
          <p:nvPr/>
        </p:nvPicPr>
        <p:blipFill>
          <a:blip r:embed="rId3"/>
          <a:srcRect/>
          <a:stretch>
            <a:fillRect/>
          </a:stretch>
        </p:blipFill>
        <p:spPr bwMode="auto">
          <a:xfrm>
            <a:off x="4231348" y="585131"/>
            <a:ext cx="4231671"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5AECC-F003-304C-B42B-595F16DE98A0}"/>
              </a:ext>
            </a:extLst>
          </p:cNvPr>
          <p:cNvSpPr>
            <a:spLocks noGrp="1"/>
          </p:cNvSpPr>
          <p:nvPr>
            <p:ph type="title"/>
          </p:nvPr>
        </p:nvSpPr>
        <p:spPr/>
        <p:txBody>
          <a:bodyPr/>
          <a:lstStyle/>
          <a:p>
            <a:r>
              <a:rPr lang="en-US" dirty="0"/>
              <a:t>Bakersfield college</a:t>
            </a:r>
          </a:p>
        </p:txBody>
      </p:sp>
      <p:sp>
        <p:nvSpPr>
          <p:cNvPr id="3" name="Text Placeholder 2">
            <a:extLst>
              <a:ext uri="{FF2B5EF4-FFF2-40B4-BE49-F238E27FC236}">
                <a16:creationId xmlns:a16="http://schemas.microsoft.com/office/drawing/2014/main" xmlns="" id="{699B9D51-21A8-FD4E-BAED-207675A7C2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7195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9A669-3F00-9541-823D-CC067A505EDA}"/>
              </a:ext>
            </a:extLst>
          </p:cNvPr>
          <p:cNvSpPr>
            <a:spLocks noGrp="1"/>
          </p:cNvSpPr>
          <p:nvPr>
            <p:ph type="title"/>
          </p:nvPr>
        </p:nvSpPr>
        <p:spPr/>
        <p:txBody>
          <a:bodyPr/>
          <a:lstStyle/>
          <a:p>
            <a:pPr algn="ctr"/>
            <a:r>
              <a:rPr lang="en-US" b="1" dirty="0">
                <a:solidFill>
                  <a:srgbClr val="0070C0"/>
                </a:solidFill>
              </a:rPr>
              <a:t>Senate Task Force</a:t>
            </a:r>
            <a:endParaRPr lang="en-US" dirty="0"/>
          </a:p>
        </p:txBody>
      </p:sp>
      <p:sp>
        <p:nvSpPr>
          <p:cNvPr id="3" name="Content Placeholder 2">
            <a:extLst>
              <a:ext uri="{FF2B5EF4-FFF2-40B4-BE49-F238E27FC236}">
                <a16:creationId xmlns:a16="http://schemas.microsoft.com/office/drawing/2014/main" xmlns="" id="{B9066235-DE8F-4E44-AD11-3D35D573F6E5}"/>
              </a:ext>
            </a:extLst>
          </p:cNvPr>
          <p:cNvSpPr>
            <a:spLocks noGrp="1"/>
          </p:cNvSpPr>
          <p:nvPr>
            <p:ph idx="1"/>
          </p:nvPr>
        </p:nvSpPr>
        <p:spPr/>
        <p:txBody>
          <a:bodyPr>
            <a:normAutofit/>
          </a:bodyPr>
          <a:lstStyle/>
          <a:p>
            <a:r>
              <a:rPr lang="en-US" dirty="0"/>
              <a:t>The Academic Senate approved  an AB705 Taskforce  which was charged with supporting the implementation of AB705 for English, Math, and EMLS. The task force meets on a weekly basis.</a:t>
            </a:r>
          </a:p>
          <a:p>
            <a:pPr lvl="1"/>
            <a:r>
              <a:rPr lang="en-US" dirty="0"/>
              <a:t>Eighteen members including a marketing representative and a very involved student</a:t>
            </a:r>
          </a:p>
          <a:p>
            <a:pPr lvl="1"/>
            <a:r>
              <a:rPr lang="en-US" dirty="0"/>
              <a:t>The taskforce has from Jan. 2019 to May 2020 to complete the work. </a:t>
            </a:r>
          </a:p>
          <a:p>
            <a:pPr lvl="2"/>
            <a:r>
              <a:rPr lang="en-US" dirty="0"/>
              <a:t>Sub taskforce teams on data, communication, and evaluation.</a:t>
            </a:r>
          </a:p>
          <a:p>
            <a:r>
              <a:rPr lang="en-US" dirty="0"/>
              <a:t>The charge of the task force</a:t>
            </a:r>
          </a:p>
          <a:p>
            <a:pPr lvl="1"/>
            <a:r>
              <a:rPr lang="en-US" dirty="0"/>
              <a:t>Evaluate and establish placement criteria.</a:t>
            </a:r>
          </a:p>
          <a:p>
            <a:pPr lvl="1"/>
            <a:r>
              <a:rPr lang="en-US" dirty="0"/>
              <a:t>Identify resource needs for AB705 Phase II implementation.</a:t>
            </a:r>
          </a:p>
          <a:p>
            <a:pPr lvl="1"/>
            <a:r>
              <a:rPr lang="en-US" dirty="0"/>
              <a:t>Develop an AB705 communication plan, including a website.</a:t>
            </a:r>
          </a:p>
          <a:p>
            <a:pPr lvl="1"/>
            <a:r>
              <a:rPr lang="en-US" dirty="0"/>
              <a:t>Explore solutions for AB705 scheduling and registration challenges. </a:t>
            </a:r>
          </a:p>
          <a:p>
            <a:pPr lvl="1"/>
            <a:r>
              <a:rPr lang="en-US" dirty="0"/>
              <a:t>Develop an evaluation plan of AB705 impacts.</a:t>
            </a:r>
          </a:p>
          <a:p>
            <a:endParaRPr lang="en-US" dirty="0"/>
          </a:p>
          <a:p>
            <a:endParaRPr lang="en-US" dirty="0"/>
          </a:p>
        </p:txBody>
      </p:sp>
    </p:spTree>
    <p:extLst>
      <p:ext uri="{BB962C8B-B14F-4D97-AF65-F5344CB8AC3E}">
        <p14:creationId xmlns:p14="http://schemas.microsoft.com/office/powerpoint/2010/main" val="1398679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AB8F6-AE73-B849-B014-D502227D0816}"/>
              </a:ext>
            </a:extLst>
          </p:cNvPr>
          <p:cNvSpPr>
            <a:spLocks noGrp="1"/>
          </p:cNvSpPr>
          <p:nvPr>
            <p:ph type="title"/>
          </p:nvPr>
        </p:nvSpPr>
        <p:spPr/>
        <p:txBody>
          <a:bodyPr/>
          <a:lstStyle/>
          <a:p>
            <a:pPr algn="ctr"/>
            <a:r>
              <a:rPr lang="en-US" b="1" dirty="0">
                <a:solidFill>
                  <a:srgbClr val="0070C0"/>
                </a:solidFill>
              </a:rPr>
              <a:t>Senate Task Force</a:t>
            </a:r>
            <a:endParaRPr lang="en-US" dirty="0"/>
          </a:p>
        </p:txBody>
      </p:sp>
      <p:sp>
        <p:nvSpPr>
          <p:cNvPr id="3" name="Content Placeholder 2">
            <a:extLst>
              <a:ext uri="{FF2B5EF4-FFF2-40B4-BE49-F238E27FC236}">
                <a16:creationId xmlns:a16="http://schemas.microsoft.com/office/drawing/2014/main" xmlns="" id="{6D960C3D-B199-A640-9004-0AD7808C6E01}"/>
              </a:ext>
            </a:extLst>
          </p:cNvPr>
          <p:cNvSpPr>
            <a:spLocks noGrp="1"/>
          </p:cNvSpPr>
          <p:nvPr>
            <p:ph idx="1"/>
          </p:nvPr>
        </p:nvSpPr>
        <p:spPr/>
        <p:txBody>
          <a:bodyPr/>
          <a:lstStyle/>
          <a:p>
            <a:r>
              <a:rPr lang="en-US" dirty="0"/>
              <a:t>Taskforce deliverables from the Spring 2019 semester</a:t>
            </a:r>
          </a:p>
          <a:p>
            <a:pPr lvl="1"/>
            <a:r>
              <a:rPr lang="en-US" dirty="0"/>
              <a:t>Developed communication plan to inform </a:t>
            </a:r>
            <a:r>
              <a:rPr lang="en-US" b="1" dirty="0"/>
              <a:t>current/continuing</a:t>
            </a:r>
            <a:r>
              <a:rPr lang="en-US" dirty="0"/>
              <a:t> students of AB705 and what it means </a:t>
            </a:r>
          </a:p>
          <a:p>
            <a:pPr lvl="1"/>
            <a:r>
              <a:rPr lang="en-US" dirty="0"/>
              <a:t>Developed a communication plan for new students</a:t>
            </a:r>
          </a:p>
          <a:p>
            <a:pPr lvl="1"/>
            <a:r>
              <a:rPr lang="en-US" dirty="0"/>
              <a:t>Developed a know your rights video</a:t>
            </a:r>
          </a:p>
          <a:p>
            <a:pPr lvl="1"/>
            <a:r>
              <a:rPr lang="en-US" dirty="0"/>
              <a:t>Developed guided self placement document for use with Summer and Fall 2019 applications </a:t>
            </a:r>
          </a:p>
          <a:p>
            <a:pPr lvl="1"/>
            <a:r>
              <a:rPr lang="en-US" dirty="0"/>
              <a:t>Developed cut off scores for English and Mathematics</a:t>
            </a:r>
          </a:p>
          <a:p>
            <a:endParaRPr lang="en-US" dirty="0"/>
          </a:p>
        </p:txBody>
      </p:sp>
    </p:spTree>
    <p:extLst>
      <p:ext uri="{BB962C8B-B14F-4D97-AF65-F5344CB8AC3E}">
        <p14:creationId xmlns:p14="http://schemas.microsoft.com/office/powerpoint/2010/main" val="2753175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617A5B-1345-F743-B7CC-E252638DFC09}"/>
              </a:ext>
            </a:extLst>
          </p:cNvPr>
          <p:cNvSpPr>
            <a:spLocks noGrp="1"/>
          </p:cNvSpPr>
          <p:nvPr>
            <p:ph type="title"/>
          </p:nvPr>
        </p:nvSpPr>
        <p:spPr/>
        <p:txBody>
          <a:bodyPr/>
          <a:lstStyle/>
          <a:p>
            <a:pPr algn="ctr"/>
            <a:r>
              <a:rPr lang="en-US" b="1" dirty="0">
                <a:solidFill>
                  <a:srgbClr val="0070C0"/>
                </a:solidFill>
              </a:rPr>
              <a:t>Curricular Changes</a:t>
            </a:r>
          </a:p>
        </p:txBody>
      </p:sp>
      <p:sp>
        <p:nvSpPr>
          <p:cNvPr id="3" name="Content Placeholder 2">
            <a:extLst>
              <a:ext uri="{FF2B5EF4-FFF2-40B4-BE49-F238E27FC236}">
                <a16:creationId xmlns:a16="http://schemas.microsoft.com/office/drawing/2014/main" xmlns="" id="{E0A3F805-91EE-3542-BF65-BB9FEE00FB77}"/>
              </a:ext>
            </a:extLst>
          </p:cNvPr>
          <p:cNvSpPr>
            <a:spLocks noGrp="1"/>
          </p:cNvSpPr>
          <p:nvPr>
            <p:ph idx="1"/>
          </p:nvPr>
        </p:nvSpPr>
        <p:spPr/>
        <p:txBody>
          <a:bodyPr>
            <a:normAutofit fontScale="92500" lnSpcReduction="20000"/>
          </a:bodyPr>
          <a:lstStyle/>
          <a:p>
            <a:r>
              <a:rPr lang="en-US" dirty="0"/>
              <a:t>Mathematics and English departments began developing new courses in Fall 2018.</a:t>
            </a:r>
          </a:p>
          <a:p>
            <a:pPr lvl="1"/>
            <a:r>
              <a:rPr lang="en-US" dirty="0"/>
              <a:t>The curriculum committee wanted to ensure the new course titles and numbers were clear to students.  We worked with the areas to develop commonality in naming/numbering of the courses. (Using ‘L’ to indicate lab )</a:t>
            </a:r>
          </a:p>
          <a:p>
            <a:pPr lvl="1"/>
            <a:r>
              <a:rPr lang="en-US" dirty="0"/>
              <a:t>Bakersfield College chose to go with co-requisites for English for the Spring semester only. This allowed us to test a corequisite model. Example: ENGL B1AC (‘C’=Corequisite)</a:t>
            </a:r>
          </a:p>
          <a:p>
            <a:pPr lvl="0"/>
            <a:r>
              <a:rPr lang="en-US" dirty="0"/>
              <a:t>For fall 2019, the English and mathematics courses will be have embedded support. Our definition of embedded support involves the parent English/Mathematics course remaining the same with a .5 unit lab (27 hours) added.</a:t>
            </a:r>
          </a:p>
          <a:p>
            <a:pPr lvl="1"/>
            <a:r>
              <a:rPr lang="en-US" dirty="0"/>
              <a:t>Examples:</a:t>
            </a:r>
          </a:p>
          <a:p>
            <a:pPr lvl="2"/>
            <a:r>
              <a:rPr lang="en-US" dirty="0"/>
              <a:t>English:</a:t>
            </a:r>
          </a:p>
          <a:p>
            <a:pPr lvl="3"/>
            <a:r>
              <a:rPr lang="en-US" dirty="0"/>
              <a:t>ENGL B1A - Expository Composition</a:t>
            </a:r>
          </a:p>
          <a:p>
            <a:pPr lvl="3"/>
            <a:r>
              <a:rPr lang="en-US" dirty="0"/>
              <a:t>ENGL B1AL - Expository Composition with Supplemental Instruction (3.5 units)</a:t>
            </a:r>
          </a:p>
          <a:p>
            <a:pPr lvl="2"/>
            <a:r>
              <a:rPr lang="en-US" dirty="0"/>
              <a:t>Math: </a:t>
            </a:r>
          </a:p>
          <a:p>
            <a:pPr lvl="3"/>
            <a:r>
              <a:rPr lang="en-US" dirty="0"/>
              <a:t>MATH B72 - General Mathematics for Non-BSTEM majors (4 units)</a:t>
            </a:r>
          </a:p>
          <a:p>
            <a:pPr lvl="3"/>
            <a:r>
              <a:rPr lang="en-US" dirty="0"/>
              <a:t>MATH B75 - Fundamentals of Algebra for BSTEM majors (5 units)</a:t>
            </a:r>
          </a:p>
          <a:p>
            <a:pPr lvl="3"/>
            <a:r>
              <a:rPr lang="en-US" dirty="0"/>
              <a:t>MATH B22  - Elementary Probability and Statistics  (4 units)</a:t>
            </a:r>
          </a:p>
          <a:p>
            <a:pPr lvl="3"/>
            <a:r>
              <a:rPr lang="en-US" dirty="0"/>
              <a:t>MATH B22L - Elementary Probability and Statistics with Lab (4.5 units)</a:t>
            </a:r>
          </a:p>
          <a:p>
            <a:endParaRPr lang="en-US" dirty="0"/>
          </a:p>
          <a:p>
            <a:endParaRPr lang="en-US" dirty="0"/>
          </a:p>
        </p:txBody>
      </p:sp>
    </p:spTree>
    <p:extLst>
      <p:ext uri="{BB962C8B-B14F-4D97-AF65-F5344CB8AC3E}">
        <p14:creationId xmlns:p14="http://schemas.microsoft.com/office/powerpoint/2010/main" val="96871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ACB9AC-7216-EF4A-B798-EA9AAEEC8D2F}"/>
              </a:ext>
            </a:extLst>
          </p:cNvPr>
          <p:cNvSpPr>
            <a:spLocks noGrp="1"/>
          </p:cNvSpPr>
          <p:nvPr>
            <p:ph type="title"/>
          </p:nvPr>
        </p:nvSpPr>
        <p:spPr/>
        <p:txBody>
          <a:bodyPr/>
          <a:lstStyle/>
          <a:p>
            <a:pPr algn="ctr"/>
            <a:r>
              <a:rPr lang="en-US" b="1" dirty="0">
                <a:solidFill>
                  <a:srgbClr val="0070C0"/>
                </a:solidFill>
              </a:rPr>
              <a:t>Lessons Learned</a:t>
            </a:r>
            <a:endParaRPr lang="en-US" dirty="0"/>
          </a:p>
        </p:txBody>
      </p:sp>
      <p:sp>
        <p:nvSpPr>
          <p:cNvPr id="3" name="Content Placeholder 2">
            <a:extLst>
              <a:ext uri="{FF2B5EF4-FFF2-40B4-BE49-F238E27FC236}">
                <a16:creationId xmlns:a16="http://schemas.microsoft.com/office/drawing/2014/main" xmlns="" id="{F3FEE3B5-76DB-4340-88C7-68AAB0291D81}"/>
              </a:ext>
            </a:extLst>
          </p:cNvPr>
          <p:cNvSpPr>
            <a:spLocks noGrp="1"/>
          </p:cNvSpPr>
          <p:nvPr>
            <p:ph idx="1"/>
          </p:nvPr>
        </p:nvSpPr>
        <p:spPr/>
        <p:txBody>
          <a:bodyPr/>
          <a:lstStyle/>
          <a:p>
            <a:r>
              <a:rPr lang="en-US" dirty="0"/>
              <a:t>Scheduling of separate corequisites was a nightmare primarily due to lack of facilities for the co-req to immediately follow the parent course.  </a:t>
            </a:r>
          </a:p>
          <a:p>
            <a:r>
              <a:rPr lang="en-US" dirty="0"/>
              <a:t>Implementing the curricular changes in the college’s SIS system may be difficult.</a:t>
            </a:r>
          </a:p>
          <a:p>
            <a:endParaRPr lang="en-US" dirty="0"/>
          </a:p>
        </p:txBody>
      </p:sp>
    </p:spTree>
    <p:extLst>
      <p:ext uri="{BB962C8B-B14F-4D97-AF65-F5344CB8AC3E}">
        <p14:creationId xmlns:p14="http://schemas.microsoft.com/office/powerpoint/2010/main" val="219006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5AECC-F003-304C-B42B-595F16DE98A0}"/>
              </a:ext>
            </a:extLst>
          </p:cNvPr>
          <p:cNvSpPr>
            <a:spLocks noGrp="1"/>
          </p:cNvSpPr>
          <p:nvPr>
            <p:ph type="title"/>
          </p:nvPr>
        </p:nvSpPr>
        <p:spPr/>
        <p:txBody>
          <a:bodyPr/>
          <a:lstStyle/>
          <a:p>
            <a:r>
              <a:rPr lang="en-US" dirty="0" smtClean="0"/>
              <a:t>Napa Valley College</a:t>
            </a:r>
            <a:endParaRPr lang="en-US" dirty="0"/>
          </a:p>
        </p:txBody>
      </p:sp>
      <p:sp>
        <p:nvSpPr>
          <p:cNvPr id="3" name="Text Placeholder 2">
            <a:extLst>
              <a:ext uri="{FF2B5EF4-FFF2-40B4-BE49-F238E27FC236}">
                <a16:creationId xmlns:a16="http://schemas.microsoft.com/office/drawing/2014/main" xmlns="" id="{699B9D51-21A8-FD4E-BAED-207675A7C2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18064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9A669-3F00-9541-823D-CC067A505EDA}"/>
              </a:ext>
            </a:extLst>
          </p:cNvPr>
          <p:cNvSpPr>
            <a:spLocks noGrp="1"/>
          </p:cNvSpPr>
          <p:nvPr>
            <p:ph type="title"/>
          </p:nvPr>
        </p:nvSpPr>
        <p:spPr/>
        <p:txBody>
          <a:bodyPr/>
          <a:lstStyle/>
          <a:p>
            <a:pPr algn="ctr"/>
            <a:r>
              <a:rPr lang="en-US" b="1" dirty="0" smtClean="0">
                <a:solidFill>
                  <a:srgbClr val="0070C0"/>
                </a:solidFill>
              </a:rPr>
              <a:t>AB705 Implementation Workgroup</a:t>
            </a:r>
            <a:endParaRPr lang="en-US" dirty="0"/>
          </a:p>
        </p:txBody>
      </p:sp>
      <p:sp>
        <p:nvSpPr>
          <p:cNvPr id="3" name="Content Placeholder 2">
            <a:extLst>
              <a:ext uri="{FF2B5EF4-FFF2-40B4-BE49-F238E27FC236}">
                <a16:creationId xmlns:a16="http://schemas.microsoft.com/office/drawing/2014/main" xmlns="" id="{B9066235-DE8F-4E44-AD11-3D35D573F6E5}"/>
              </a:ext>
            </a:extLst>
          </p:cNvPr>
          <p:cNvSpPr>
            <a:spLocks noGrp="1"/>
          </p:cNvSpPr>
          <p:nvPr>
            <p:ph idx="1"/>
          </p:nvPr>
        </p:nvSpPr>
        <p:spPr/>
        <p:txBody>
          <a:bodyPr>
            <a:normAutofit fontScale="92500" lnSpcReduction="10000"/>
          </a:bodyPr>
          <a:lstStyle/>
          <a:p>
            <a:r>
              <a:rPr lang="en-US" dirty="0" smtClean="0"/>
              <a:t>NVC put together AB 705 implementation workgroup composed of: </a:t>
            </a:r>
            <a:endParaRPr lang="en-US" dirty="0"/>
          </a:p>
          <a:p>
            <a:pPr lvl="1"/>
            <a:r>
              <a:rPr lang="en-US" dirty="0" smtClean="0"/>
              <a:t>Coordinators and faculty from English and math departments</a:t>
            </a:r>
          </a:p>
          <a:p>
            <a:pPr lvl="1"/>
            <a:r>
              <a:rPr lang="en-US" dirty="0" smtClean="0"/>
              <a:t>Vice President of Academic Affairs and deans responsible for English and math departments. </a:t>
            </a:r>
          </a:p>
          <a:p>
            <a:pPr lvl="1"/>
            <a:r>
              <a:rPr lang="en-US" dirty="0" smtClean="0"/>
              <a:t>Testing Center Director</a:t>
            </a:r>
          </a:p>
          <a:p>
            <a:pPr lvl="1"/>
            <a:r>
              <a:rPr lang="en-US" dirty="0" smtClean="0"/>
              <a:t>Counseling coordinator</a:t>
            </a:r>
          </a:p>
          <a:p>
            <a:pPr lvl="1"/>
            <a:r>
              <a:rPr lang="en-US" dirty="0" smtClean="0"/>
              <a:t>Curriculum chair and articulation officer</a:t>
            </a:r>
          </a:p>
          <a:p>
            <a:pPr lvl="1"/>
            <a:r>
              <a:rPr lang="en-US" dirty="0" smtClean="0"/>
              <a:t>Registrar</a:t>
            </a:r>
          </a:p>
          <a:p>
            <a:pPr lvl="1"/>
            <a:r>
              <a:rPr lang="en-US" dirty="0" smtClean="0"/>
              <a:t>Researcher</a:t>
            </a:r>
          </a:p>
          <a:p>
            <a:pPr lvl="1"/>
            <a:r>
              <a:rPr lang="en-US" dirty="0" smtClean="0"/>
              <a:t>Curriculum analyst and credit schedule developer</a:t>
            </a:r>
          </a:p>
          <a:p>
            <a:pPr lvl="1"/>
            <a:r>
              <a:rPr lang="mr-IN" dirty="0" smtClean="0"/>
              <a:t>…</a:t>
            </a:r>
            <a:r>
              <a:rPr lang="en-US" dirty="0" smtClean="0"/>
              <a:t>and assorted guests!  It was a big group.  </a:t>
            </a:r>
          </a:p>
          <a:p>
            <a:r>
              <a:rPr lang="en-US" dirty="0" smtClean="0"/>
              <a:t>Smaller discipline working groups for English and math as well as implementation teams for self-placement tool, communications, and schedule / registration issues.</a:t>
            </a:r>
          </a:p>
          <a:p>
            <a:r>
              <a:rPr lang="en-US" dirty="0" smtClean="0"/>
              <a:t>Faculty coordinators for English and math received an additional 20% reassigned time for 2018-19 (and 2019-20) to coordinate faculty work </a:t>
            </a:r>
            <a:r>
              <a:rPr lang="en-US" dirty="0"/>
              <a:t>including curriculum revisions</a:t>
            </a:r>
            <a:r>
              <a:rPr lang="en-US" dirty="0" smtClean="0"/>
              <a:t>.    </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2826039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9A669-3F00-9541-823D-CC067A505EDA}"/>
              </a:ext>
            </a:extLst>
          </p:cNvPr>
          <p:cNvSpPr>
            <a:spLocks noGrp="1"/>
          </p:cNvSpPr>
          <p:nvPr>
            <p:ph type="title"/>
          </p:nvPr>
        </p:nvSpPr>
        <p:spPr/>
        <p:txBody>
          <a:bodyPr/>
          <a:lstStyle/>
          <a:p>
            <a:pPr algn="ctr"/>
            <a:r>
              <a:rPr lang="en-US" b="1" dirty="0" smtClean="0">
                <a:solidFill>
                  <a:srgbClr val="0070C0"/>
                </a:solidFill>
              </a:rPr>
              <a:t>AB705 Workgroup Goals and Deliverables</a:t>
            </a:r>
            <a:endParaRPr lang="en-US" dirty="0"/>
          </a:p>
        </p:txBody>
      </p:sp>
      <p:sp>
        <p:nvSpPr>
          <p:cNvPr id="3" name="Content Placeholder 2">
            <a:extLst>
              <a:ext uri="{FF2B5EF4-FFF2-40B4-BE49-F238E27FC236}">
                <a16:creationId xmlns:a16="http://schemas.microsoft.com/office/drawing/2014/main" xmlns="" id="{B9066235-DE8F-4E44-AD11-3D35D573F6E5}"/>
              </a:ext>
            </a:extLst>
          </p:cNvPr>
          <p:cNvSpPr>
            <a:spLocks noGrp="1"/>
          </p:cNvSpPr>
          <p:nvPr>
            <p:ph idx="1"/>
          </p:nvPr>
        </p:nvSpPr>
        <p:spPr/>
        <p:txBody>
          <a:bodyPr>
            <a:normAutofit/>
          </a:bodyPr>
          <a:lstStyle/>
          <a:p>
            <a:r>
              <a:rPr lang="en-US" dirty="0" smtClean="0"/>
              <a:t>Goals</a:t>
            </a:r>
            <a:endParaRPr lang="en-US" dirty="0"/>
          </a:p>
          <a:p>
            <a:pPr lvl="1"/>
            <a:r>
              <a:rPr lang="en-US" dirty="0" smtClean="0"/>
              <a:t>Develop plan for compliance that fit with NVCs student population and local practices.  Critical for all involved to maintain local focus.    </a:t>
            </a:r>
          </a:p>
          <a:p>
            <a:pPr lvl="1"/>
            <a:r>
              <a:rPr lang="en-US" dirty="0" smtClean="0"/>
              <a:t>Develop single communication plan for faculty, students, internal constituencies, governing board, public, and high school admins / faculty / counselors / students.  </a:t>
            </a:r>
          </a:p>
          <a:p>
            <a:pPr lvl="1"/>
            <a:r>
              <a:rPr lang="en-US" dirty="0" smtClean="0"/>
              <a:t>Clearly communicate changes to other academic programs.</a:t>
            </a:r>
          </a:p>
          <a:p>
            <a:pPr lvl="1"/>
            <a:r>
              <a:rPr lang="en-US" dirty="0" smtClean="0"/>
              <a:t>Provide high-level guidance on appropriate allocation of resources to ensure successful fall 2019 implementation.    </a:t>
            </a:r>
          </a:p>
          <a:p>
            <a:pPr marL="274320" lvl="1" indent="0">
              <a:buNone/>
            </a:pPr>
            <a:endParaRPr lang="en-US" dirty="0"/>
          </a:p>
          <a:p>
            <a:r>
              <a:rPr lang="en-US" dirty="0" smtClean="0"/>
              <a:t>Deliverables</a:t>
            </a:r>
          </a:p>
          <a:p>
            <a:pPr lvl="1"/>
            <a:r>
              <a:rPr lang="en-US" dirty="0" smtClean="0"/>
              <a:t>Revised curriculum in English and math</a:t>
            </a:r>
          </a:p>
          <a:p>
            <a:pPr lvl="1"/>
            <a:r>
              <a:rPr lang="en-US" dirty="0" smtClean="0"/>
              <a:t>Accessible, easy-to-use self-placement tool for students.</a:t>
            </a:r>
          </a:p>
          <a:p>
            <a:pPr lvl="1"/>
            <a:r>
              <a:rPr lang="en-US" dirty="0" smtClean="0"/>
              <a:t>Coherent, consistent memos and communications to all internal and external constituencies.   </a:t>
            </a:r>
          </a:p>
          <a:p>
            <a:endParaRPr lang="en-US" dirty="0"/>
          </a:p>
          <a:p>
            <a:endParaRPr lang="en-US" dirty="0"/>
          </a:p>
        </p:txBody>
      </p:sp>
    </p:spTree>
    <p:extLst>
      <p:ext uri="{BB962C8B-B14F-4D97-AF65-F5344CB8AC3E}">
        <p14:creationId xmlns:p14="http://schemas.microsoft.com/office/powerpoint/2010/main" val="1326342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9A669-3F00-9541-823D-CC067A505EDA}"/>
              </a:ext>
            </a:extLst>
          </p:cNvPr>
          <p:cNvSpPr>
            <a:spLocks noGrp="1"/>
          </p:cNvSpPr>
          <p:nvPr>
            <p:ph type="title"/>
          </p:nvPr>
        </p:nvSpPr>
        <p:spPr/>
        <p:txBody>
          <a:bodyPr/>
          <a:lstStyle/>
          <a:p>
            <a:pPr algn="ctr"/>
            <a:r>
              <a:rPr lang="en-US" b="1" dirty="0" smtClean="0">
                <a:solidFill>
                  <a:srgbClr val="0070C0"/>
                </a:solidFill>
              </a:rPr>
              <a:t>Successes and Lessons Learned</a:t>
            </a:r>
            <a:endParaRPr lang="en-US" dirty="0"/>
          </a:p>
        </p:txBody>
      </p:sp>
      <p:sp>
        <p:nvSpPr>
          <p:cNvPr id="3" name="Content Placeholder 2">
            <a:extLst>
              <a:ext uri="{FF2B5EF4-FFF2-40B4-BE49-F238E27FC236}">
                <a16:creationId xmlns:a16="http://schemas.microsoft.com/office/drawing/2014/main" xmlns="" id="{B9066235-DE8F-4E44-AD11-3D35D573F6E5}"/>
              </a:ext>
            </a:extLst>
          </p:cNvPr>
          <p:cNvSpPr>
            <a:spLocks noGrp="1"/>
          </p:cNvSpPr>
          <p:nvPr>
            <p:ph idx="1"/>
          </p:nvPr>
        </p:nvSpPr>
        <p:spPr/>
        <p:txBody>
          <a:bodyPr>
            <a:normAutofit/>
          </a:bodyPr>
          <a:lstStyle/>
          <a:p>
            <a:r>
              <a:rPr lang="en-US" dirty="0" smtClean="0"/>
              <a:t>Successes</a:t>
            </a:r>
            <a:endParaRPr lang="en-US" dirty="0"/>
          </a:p>
          <a:p>
            <a:pPr lvl="1"/>
            <a:r>
              <a:rPr lang="en-US" dirty="0" smtClean="0"/>
              <a:t>Tremendous, thoughtful response from faculty in making significant modifications to curriculum.  </a:t>
            </a:r>
          </a:p>
          <a:p>
            <a:pPr lvl="1"/>
            <a:r>
              <a:rPr lang="en-US" dirty="0" smtClean="0"/>
              <a:t>Collaborative effort focused on students.</a:t>
            </a:r>
          </a:p>
          <a:p>
            <a:pPr lvl="1"/>
            <a:r>
              <a:rPr lang="en-US" dirty="0" smtClean="0"/>
              <a:t>Successful submission of compliance certifications before July 1!! </a:t>
            </a:r>
          </a:p>
          <a:p>
            <a:pPr lvl="1"/>
            <a:r>
              <a:rPr lang="en-US" dirty="0" smtClean="0"/>
              <a:t>Resources secured for 2019-20 academic year to support faculty professional development (Faculty Learning Community) </a:t>
            </a:r>
          </a:p>
          <a:p>
            <a:pPr lvl="1"/>
            <a:endParaRPr lang="en-US" dirty="0" smtClean="0"/>
          </a:p>
          <a:p>
            <a:r>
              <a:rPr lang="en-US" dirty="0" smtClean="0"/>
              <a:t>Lessons Learned.    </a:t>
            </a:r>
            <a:r>
              <a:rPr lang="en-US" dirty="0" smtClean="0"/>
              <a:t> </a:t>
            </a:r>
            <a:endParaRPr lang="en-US" dirty="0"/>
          </a:p>
          <a:p>
            <a:pPr lvl="1"/>
            <a:r>
              <a:rPr lang="en-US" dirty="0" smtClean="0"/>
              <a:t>Same as Bakersfield!</a:t>
            </a:r>
          </a:p>
          <a:p>
            <a:pPr lvl="2"/>
            <a:r>
              <a:rPr lang="en-US" dirty="0" smtClean="0"/>
              <a:t>Scheduling with new co-requisites is a nightmare for all involved as room availability was greatly impacted.</a:t>
            </a:r>
          </a:p>
          <a:p>
            <a:pPr lvl="2"/>
            <a:r>
              <a:rPr lang="en-US" dirty="0" smtClean="0"/>
              <a:t>Difficult to appropriately flag student placements related to co-requisites in SIS. </a:t>
            </a:r>
          </a:p>
          <a:p>
            <a:pPr lvl="1"/>
            <a:r>
              <a:rPr lang="en-US" dirty="0" smtClean="0"/>
              <a:t>Articulation considerations.  </a:t>
            </a:r>
          </a:p>
          <a:p>
            <a:pPr lvl="1"/>
            <a:r>
              <a:rPr lang="en-US" dirty="0" smtClean="0"/>
              <a:t>Rumors and controlling message </a:t>
            </a:r>
          </a:p>
          <a:p>
            <a:pPr lvl="1"/>
            <a:endParaRPr lang="en-US" dirty="0"/>
          </a:p>
          <a:p>
            <a:endParaRPr lang="en-US" dirty="0"/>
          </a:p>
        </p:txBody>
      </p:sp>
    </p:spTree>
    <p:extLst>
      <p:ext uri="{BB962C8B-B14F-4D97-AF65-F5344CB8AC3E}">
        <p14:creationId xmlns:p14="http://schemas.microsoft.com/office/powerpoint/2010/main" val="2536349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A8E0F-A77E-DC47-8840-8999B1B980C5}"/>
              </a:ext>
            </a:extLst>
          </p:cNvPr>
          <p:cNvSpPr>
            <a:spLocks noGrp="1"/>
          </p:cNvSpPr>
          <p:nvPr>
            <p:ph type="title"/>
          </p:nvPr>
        </p:nvSpPr>
        <p:spPr/>
        <p:txBody>
          <a:bodyPr/>
          <a:lstStyle/>
          <a:p>
            <a:r>
              <a:rPr lang="en-US" dirty="0"/>
              <a:t>Data collection and coding changes</a:t>
            </a:r>
          </a:p>
        </p:txBody>
      </p:sp>
      <p:sp>
        <p:nvSpPr>
          <p:cNvPr id="3" name="Text Placeholder 2">
            <a:extLst>
              <a:ext uri="{FF2B5EF4-FFF2-40B4-BE49-F238E27FC236}">
                <a16:creationId xmlns:a16="http://schemas.microsoft.com/office/drawing/2014/main" xmlns="" id="{D3EE59BC-9CB0-684C-8EEE-B073B099F7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863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1618F-9CB1-FE4C-8827-080C6EC98457}"/>
              </a:ext>
            </a:extLst>
          </p:cNvPr>
          <p:cNvSpPr>
            <a:spLocks noGrp="1"/>
          </p:cNvSpPr>
          <p:nvPr>
            <p:ph type="title"/>
          </p:nvPr>
        </p:nvSpPr>
        <p:spPr/>
        <p:txBody>
          <a:bodyPr/>
          <a:lstStyle/>
          <a:p>
            <a:r>
              <a:rPr lang="en-US" dirty="0"/>
              <a:t>Default Rules</a:t>
            </a:r>
          </a:p>
        </p:txBody>
      </p:sp>
      <p:sp>
        <p:nvSpPr>
          <p:cNvPr id="3" name="Text Placeholder 2">
            <a:extLst>
              <a:ext uri="{FF2B5EF4-FFF2-40B4-BE49-F238E27FC236}">
                <a16:creationId xmlns:a16="http://schemas.microsoft.com/office/drawing/2014/main" xmlns="" id="{87C5DE70-2546-534A-888C-558A137AAA9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45901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174833-384B-394F-A364-F097A33A9714}"/>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New and Revised Data Elements</a:t>
            </a:r>
            <a:endParaRPr lang="en-US" dirty="0"/>
          </a:p>
        </p:txBody>
      </p:sp>
      <p:sp>
        <p:nvSpPr>
          <p:cNvPr id="3" name="Content Placeholder 2">
            <a:extLst>
              <a:ext uri="{FF2B5EF4-FFF2-40B4-BE49-F238E27FC236}">
                <a16:creationId xmlns:a16="http://schemas.microsoft.com/office/drawing/2014/main" xmlns="" id="{224A5312-60E7-5F49-A0B1-42823B02F2E3}"/>
              </a:ext>
            </a:extLst>
          </p:cNvPr>
          <p:cNvSpPr>
            <a:spLocks noGrp="1"/>
          </p:cNvSpPr>
          <p:nvPr>
            <p:ph idx="1"/>
          </p:nvPr>
        </p:nvSpPr>
        <p:spPr/>
        <p:txBody>
          <a:bodyPr/>
          <a:lstStyle/>
          <a:p>
            <a:r>
              <a:rPr lang="en-US" dirty="0"/>
              <a:t>The CB 21 rubrics have been revised for mathematics and English to align with federal Education Functioning Levels (EFL) and colleges may need to recode their below transfer courses.</a:t>
            </a:r>
          </a:p>
          <a:p>
            <a:r>
              <a:rPr lang="en-US" dirty="0"/>
              <a:t>Two new data elements (CB 25 and 26) will need to be determined for some courses and submitted to the Chancellor’s Office.</a:t>
            </a:r>
          </a:p>
          <a:p>
            <a:pPr lvl="1"/>
            <a:r>
              <a:rPr lang="en-US" dirty="0"/>
              <a:t>CB 25 - General Education status for mathematics/quantitative reasoning, composition, and critical thinking courses.</a:t>
            </a:r>
          </a:p>
          <a:p>
            <a:pPr lvl="1"/>
            <a:r>
              <a:rPr lang="en-US" dirty="0"/>
              <a:t>CB 26 – Designate whether a course is a corequisite support course.</a:t>
            </a:r>
          </a:p>
          <a:p>
            <a:pPr lvl="1"/>
            <a:endParaRPr lang="en-US" dirty="0"/>
          </a:p>
          <a:p>
            <a:endParaRPr lang="en-US" dirty="0"/>
          </a:p>
        </p:txBody>
      </p:sp>
    </p:spTree>
    <p:extLst>
      <p:ext uri="{BB962C8B-B14F-4D97-AF65-F5344CB8AC3E}">
        <p14:creationId xmlns:p14="http://schemas.microsoft.com/office/powerpoint/2010/main" val="3581770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E82D4-3516-9942-A16D-16BCAB25A30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Local Data Collection</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2DB1899-A889-0E4C-A4C4-10D3711E459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Even colleges that are using the default placement tables that have chosen to not require concurrent support, should be monitoring success rates for students in transfer level math courses with a basic skills prerequisite.</a:t>
            </a:r>
          </a:p>
          <a:p>
            <a:pPr lvl="1"/>
            <a:r>
              <a:rPr lang="en-US" dirty="0">
                <a:latin typeface="Times New Roman" panose="02020603050405020304" pitchFamily="18" charset="0"/>
                <a:cs typeface="Times New Roman" panose="02020603050405020304" pitchFamily="18" charset="0"/>
              </a:rPr>
              <a:t>Success rates for students not doing any concurrent support</a:t>
            </a:r>
          </a:p>
          <a:p>
            <a:pPr lvl="1"/>
            <a:r>
              <a:rPr lang="en-US" dirty="0">
                <a:latin typeface="Times New Roman" panose="02020603050405020304" pitchFamily="18" charset="0"/>
                <a:cs typeface="Times New Roman" panose="02020603050405020304" pitchFamily="18" charset="0"/>
              </a:rPr>
              <a:t>Success rates for students accessing support like a math lab</a:t>
            </a:r>
          </a:p>
          <a:p>
            <a:pPr lvl="1"/>
            <a:r>
              <a:rPr lang="en-US" dirty="0">
                <a:latin typeface="Times New Roman" panose="02020603050405020304" pitchFamily="18" charset="0"/>
                <a:cs typeface="Times New Roman" panose="02020603050405020304" pitchFamily="18" charset="0"/>
              </a:rPr>
              <a:t>Success rates for students choosing to take a corequisite</a:t>
            </a:r>
          </a:p>
          <a:p>
            <a:r>
              <a:rPr lang="en-US" dirty="0">
                <a:latin typeface="Times New Roman" panose="02020603050405020304" pitchFamily="18" charset="0"/>
                <a:cs typeface="Times New Roman" panose="02020603050405020304" pitchFamily="18" charset="0"/>
              </a:rPr>
              <a:t>All success rates are equivalent to throughput if they are at the transfer level. If students are placed into Intermediate Algebra, throughput will need to be computed and compared to the default projections.</a:t>
            </a:r>
          </a:p>
        </p:txBody>
      </p:sp>
    </p:spTree>
    <p:extLst>
      <p:ext uri="{BB962C8B-B14F-4D97-AF65-F5344CB8AC3E}">
        <p14:creationId xmlns:p14="http://schemas.microsoft.com/office/powerpoint/2010/main" val="2544083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E82D4-3516-9942-A16D-16BCAB25A30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Throughput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2DB1899-A889-0E4C-A4C4-10D3711E459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Throughput is the percentage of students completing transfer level in two semesters/three quarters.</a:t>
            </a:r>
          </a:p>
          <a:p>
            <a:r>
              <a:rPr lang="en-US" dirty="0">
                <a:latin typeface="Times New Roman" panose="02020603050405020304" pitchFamily="18" charset="0"/>
                <a:cs typeface="Times New Roman" panose="02020603050405020304" pitchFamily="18" charset="0"/>
              </a:rPr>
              <a:t>For example, imagine that 100 students, that all have a HS GPA &lt; 2.6, enroll in Intermediate Algebra. If 70% of those students complete Intermediate Algebra, 70 students would be eligible to enroll in transfer level. Of those 70 students, 80% enroll in College Algebra the next semester (56 students). If 60% of the students that enrolled in College Algebra are successful, 33 students would have successfully completed transfer in one year. </a:t>
            </a:r>
            <a:r>
              <a:rPr lang="en-US" b="1" dirty="0">
                <a:latin typeface="Times New Roman" panose="02020603050405020304" pitchFamily="18" charset="0"/>
                <a:cs typeface="Times New Roman" panose="02020603050405020304" pitchFamily="18" charset="0"/>
              </a:rPr>
              <a:t>This would be a throughput of 33%.</a:t>
            </a:r>
          </a:p>
          <a:p>
            <a:r>
              <a:rPr lang="en-US" dirty="0">
                <a:latin typeface="Times New Roman" panose="02020603050405020304" pitchFamily="18" charset="0"/>
                <a:cs typeface="Times New Roman" panose="02020603050405020304" pitchFamily="18" charset="0"/>
              </a:rPr>
              <a:t>For a corequisite, throughput is simply the success rate in the transfer level course for students that are also enrolled in a corequisite and then disaggregate that data by HS GPA.</a:t>
            </a:r>
          </a:p>
        </p:txBody>
      </p:sp>
    </p:spTree>
    <p:extLst>
      <p:ext uri="{BB962C8B-B14F-4D97-AF65-F5344CB8AC3E}">
        <p14:creationId xmlns:p14="http://schemas.microsoft.com/office/powerpoint/2010/main" val="2409518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E82D4-3516-9942-A16D-16BCAB25A309}"/>
              </a:ext>
            </a:extLst>
          </p:cNvPr>
          <p:cNvSpPr>
            <a:spLocks noGrp="1"/>
          </p:cNvSpPr>
          <p:nvPr>
            <p:ph type="title"/>
          </p:nvPr>
        </p:nvSpPr>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Local Data Collection (2)</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2DB1899-A889-0E4C-A4C4-10D3711E459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Any data that is collected should be disaggregated into the bands in the default rules.</a:t>
            </a:r>
          </a:p>
          <a:p>
            <a:r>
              <a:rPr lang="en-US" dirty="0">
                <a:latin typeface="Times New Roman" panose="02020603050405020304" pitchFamily="18" charset="0"/>
                <a:cs typeface="Times New Roman" panose="02020603050405020304" pitchFamily="18" charset="0"/>
              </a:rPr>
              <a:t>Colleges should verify that their direct placement success rates are similar to those in the default projections. Some early adopters have found their success rates to be less than those predicted for some bands.</a:t>
            </a:r>
          </a:p>
          <a:p>
            <a:r>
              <a:rPr lang="en-US" dirty="0">
                <a:latin typeface="Times New Roman" panose="02020603050405020304" pitchFamily="18" charset="0"/>
                <a:cs typeface="Times New Roman" panose="02020603050405020304" pitchFamily="18" charset="0"/>
              </a:rPr>
              <a:t>Colleges should track persistence for students that drop during their first enrollment in transfer level math. Early adopters are seeing enrollment drops in this group, but it is too soon to tell if the transfer placement is the primary factor.</a:t>
            </a:r>
          </a:p>
          <a:p>
            <a:r>
              <a:rPr lang="en-US" dirty="0">
                <a:latin typeface="Times New Roman" panose="02020603050405020304" pitchFamily="18" charset="0"/>
                <a:cs typeface="Times New Roman" panose="02020603050405020304" pitchFamily="18" charset="0"/>
              </a:rPr>
              <a:t>Colleges should track the effectiveness of corequisites. Even if they do not require them, being able to show students success data could improve enrollments. Many colleges have found that optional corequisites have not been popular, at least early on.</a:t>
            </a:r>
          </a:p>
        </p:txBody>
      </p:sp>
    </p:spTree>
    <p:extLst>
      <p:ext uri="{BB962C8B-B14F-4D97-AF65-F5344CB8AC3E}">
        <p14:creationId xmlns:p14="http://schemas.microsoft.com/office/powerpoint/2010/main" val="46805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9D4085-14D2-EF4C-B19B-46238DD69D48}"/>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Local Data Collection (3)</a:t>
            </a:r>
            <a:endParaRPr lang="en-US" dirty="0"/>
          </a:p>
        </p:txBody>
      </p:sp>
      <p:sp>
        <p:nvSpPr>
          <p:cNvPr id="3" name="Content Placeholder 2">
            <a:extLst>
              <a:ext uri="{FF2B5EF4-FFF2-40B4-BE49-F238E27FC236}">
                <a16:creationId xmlns:a16="http://schemas.microsoft.com/office/drawing/2014/main" xmlns="" id="{D5CCB737-A422-C845-8956-4920F83FAE59}"/>
              </a:ext>
            </a:extLst>
          </p:cNvPr>
          <p:cNvSpPr>
            <a:spLocks noGrp="1"/>
          </p:cNvSpPr>
          <p:nvPr>
            <p:ph idx="1"/>
          </p:nvPr>
        </p:nvSpPr>
        <p:spPr/>
        <p:txBody>
          <a:bodyPr/>
          <a:lstStyle/>
          <a:p>
            <a:r>
              <a:rPr lang="en-US" dirty="0"/>
              <a:t>Colleges will need to monitor students that choose to enroll in a class other than the one they are placed in (for example, if the student chooses to take Intermediate Algebra before Statistics). The Chancellor’s Office has not come up with a way to track these students.</a:t>
            </a:r>
          </a:p>
          <a:p>
            <a:r>
              <a:rPr lang="en-US" dirty="0"/>
              <a:t>Colleges need to track how many students are being placed into quantitative reasoning courses outside of the mathematics TOP code. It is hoped that these can be tracking beginning in Fall, but that requires coding changes at the Chancellor’s Office.</a:t>
            </a:r>
          </a:p>
        </p:txBody>
      </p:sp>
    </p:spTree>
    <p:extLst>
      <p:ext uri="{BB962C8B-B14F-4D97-AF65-F5344CB8AC3E}">
        <p14:creationId xmlns:p14="http://schemas.microsoft.com/office/powerpoint/2010/main" val="397104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7CA3CB-A4AE-A94E-8DD5-AAAC2B52F107}"/>
              </a:ext>
            </a:extLst>
          </p:cNvPr>
          <p:cNvSpPr>
            <a:spLocks noGrp="1"/>
          </p:cNvSpPr>
          <p:nvPr>
            <p:ph type="title"/>
          </p:nvPr>
        </p:nvSpPr>
        <p:spPr/>
        <p:txBody>
          <a:bodyPr/>
          <a:lstStyle/>
          <a:p>
            <a:r>
              <a:rPr lang="en-US" dirty="0"/>
              <a:t>Dealing with the unknown</a:t>
            </a:r>
          </a:p>
        </p:txBody>
      </p:sp>
      <p:sp>
        <p:nvSpPr>
          <p:cNvPr id="3" name="Text Placeholder 2">
            <a:extLst>
              <a:ext uri="{FF2B5EF4-FFF2-40B4-BE49-F238E27FC236}">
                <a16:creationId xmlns:a16="http://schemas.microsoft.com/office/drawing/2014/main" xmlns="" id="{CAA43925-BAB2-4944-9794-CFC17C88FFE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80031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CB67B-AF1E-D645-9BF3-C229E1D1F5E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Scheduling Considerations</a:t>
            </a:r>
            <a:endParaRPr lang="en-US" dirty="0"/>
          </a:p>
        </p:txBody>
      </p:sp>
      <p:sp>
        <p:nvSpPr>
          <p:cNvPr id="3" name="Content Placeholder 2">
            <a:extLst>
              <a:ext uri="{FF2B5EF4-FFF2-40B4-BE49-F238E27FC236}">
                <a16:creationId xmlns:a16="http://schemas.microsoft.com/office/drawing/2014/main" xmlns="" id="{B4B88264-D308-794D-8D22-13E6668DB1ED}"/>
              </a:ext>
            </a:extLst>
          </p:cNvPr>
          <p:cNvSpPr>
            <a:spLocks noGrp="1"/>
          </p:cNvSpPr>
          <p:nvPr>
            <p:ph idx="1"/>
          </p:nvPr>
        </p:nvSpPr>
        <p:spPr/>
        <p:txBody>
          <a:bodyPr/>
          <a:lstStyle/>
          <a:p>
            <a:r>
              <a:rPr lang="en-US" dirty="0"/>
              <a:t>Colleges will need to have “sufficient” number of corequisite sections, especially if students will be required to take them. If a college requires a corequisite and there are no spaces available, but there are spaces in the parent course, the student can bypass the corequisite (§55003).</a:t>
            </a:r>
          </a:p>
          <a:p>
            <a:r>
              <a:rPr lang="en-US" dirty="0"/>
              <a:t>Will your college have support options for students that need them after the census date?</a:t>
            </a:r>
          </a:p>
          <a:p>
            <a:r>
              <a:rPr lang="en-US" dirty="0"/>
              <a:t>What options will your college offer as late start for students that drop their mathematics or </a:t>
            </a:r>
            <a:r>
              <a:rPr lang="en-US"/>
              <a:t>English class?</a:t>
            </a:r>
            <a:endParaRPr lang="en-US" dirty="0"/>
          </a:p>
        </p:txBody>
      </p:sp>
    </p:spTree>
    <p:extLst>
      <p:ext uri="{BB962C8B-B14F-4D97-AF65-F5344CB8AC3E}">
        <p14:creationId xmlns:p14="http://schemas.microsoft.com/office/powerpoint/2010/main" val="368459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660311-0081-0F49-A47E-4308F002FFB6}"/>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xmlns="" id="{CFD74FEA-BCEB-FB4D-AF62-156B270AC2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883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FD1E57-02C5-804C-8EC6-DE57DB3D4562}"/>
              </a:ext>
            </a:extLst>
          </p:cNvPr>
          <p:cNvSpPr>
            <a:spLocks noGrp="1"/>
          </p:cNvSpPr>
          <p:nvPr>
            <p:ph type="title"/>
          </p:nvPr>
        </p:nvSpPr>
        <p:spPr/>
        <p:txBody>
          <a:bodyPr/>
          <a:lstStyle/>
          <a:p>
            <a:pPr algn="ctr"/>
            <a:r>
              <a:rPr lang="en-US" b="1" dirty="0">
                <a:solidFill>
                  <a:srgbClr val="0070C0"/>
                </a:solidFill>
                <a:ea typeface="Times New Roman" charset="0"/>
                <a:cs typeface="Times New Roman" charset="0"/>
              </a:rPr>
              <a:t>Default Rules for English</a:t>
            </a:r>
            <a:endParaRPr lang="en-US" dirty="0"/>
          </a:p>
        </p:txBody>
      </p:sp>
      <p:graphicFrame>
        <p:nvGraphicFramePr>
          <p:cNvPr id="4" name="Content Placeholder 3">
            <a:extLst>
              <a:ext uri="{FF2B5EF4-FFF2-40B4-BE49-F238E27FC236}">
                <a16:creationId xmlns:a16="http://schemas.microsoft.com/office/drawing/2014/main" xmlns="" id="{FBDC222C-56F6-834F-ADA7-9B7EABADEE99}"/>
              </a:ext>
            </a:extLst>
          </p:cNvPr>
          <p:cNvGraphicFramePr>
            <a:graphicFrameLocks noGrp="1"/>
          </p:cNvGraphicFramePr>
          <p:nvPr>
            <p:ph idx="1"/>
          </p:nvPr>
        </p:nvGraphicFramePr>
        <p:xfrm>
          <a:off x="314792" y="1524000"/>
          <a:ext cx="11617376" cy="5101652"/>
        </p:xfrm>
        <a:graphic>
          <a:graphicData uri="http://schemas.openxmlformats.org/drawingml/2006/table">
            <a:tbl>
              <a:tblPr firstRow="1" firstCol="1" bandRow="1">
                <a:tableStyleId>{FABFCF23-3B69-468F-B69F-88F6DE6A72F2}</a:tableStyleId>
              </a:tblPr>
              <a:tblGrid>
                <a:gridCol w="5808688">
                  <a:extLst>
                    <a:ext uri="{9D8B030D-6E8A-4147-A177-3AD203B41FA5}">
                      <a16:colId xmlns:a16="http://schemas.microsoft.com/office/drawing/2014/main" xmlns="" val="3585073641"/>
                    </a:ext>
                  </a:extLst>
                </a:gridCol>
                <a:gridCol w="5808688">
                  <a:extLst>
                    <a:ext uri="{9D8B030D-6E8A-4147-A177-3AD203B41FA5}">
                      <a16:colId xmlns:a16="http://schemas.microsoft.com/office/drawing/2014/main" xmlns=""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400" dirty="0">
                          <a:effectLst/>
                        </a:rPr>
                        <a:t>Throughput rate of 79%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400" dirty="0">
                          <a:effectLst/>
                        </a:rPr>
                        <a:t>Throughput rate of 58%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lang="en-US" sz="2400" dirty="0">
                          <a:effectLst/>
                        </a:rPr>
                        <a:t>Throughput rate of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376192379"/>
                  </a:ext>
                </a:extLst>
              </a:tr>
            </a:tbl>
          </a:graphicData>
        </a:graphic>
      </p:graphicFrame>
      <p:sp>
        <p:nvSpPr>
          <p:cNvPr id="5" name="Rectangle 1">
            <a:extLst>
              <a:ext uri="{FF2B5EF4-FFF2-40B4-BE49-F238E27FC236}">
                <a16:creationId xmlns:a16="http://schemas.microsoft.com/office/drawing/2014/main" xmlns=""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91731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ea typeface="Times New Roman" charset="0"/>
                <a:cs typeface="Times New Roman" charset="0"/>
              </a:rPr>
              <a:t>Default Rules for SLAM</a:t>
            </a:r>
            <a:endParaRPr lang="en-US" dirty="0"/>
          </a:p>
        </p:txBody>
      </p:sp>
      <p:graphicFrame>
        <p:nvGraphicFramePr>
          <p:cNvPr id="4" name="Content Placeholder 3">
            <a:extLst>
              <a:ext uri="{FF2B5EF4-FFF2-40B4-BE49-F238E27FC236}">
                <a16:creationId xmlns:a16="http://schemas.microsoft.com/office/drawing/2014/main" xmlns="" id="{37DC9A24-D170-7944-BE8C-DEDE8430EA04}"/>
              </a:ext>
            </a:extLst>
          </p:cNvPr>
          <p:cNvGraphicFramePr>
            <a:graphicFrameLocks noGrp="1"/>
          </p:cNvGraphicFramePr>
          <p:nvPr>
            <p:ph idx="1"/>
          </p:nvPr>
        </p:nvGraphicFramePr>
        <p:xfrm>
          <a:off x="209861" y="1131757"/>
          <a:ext cx="11877208" cy="5373141"/>
        </p:xfrm>
        <a:graphic>
          <a:graphicData uri="http://schemas.openxmlformats.org/drawingml/2006/table">
            <a:tbl>
              <a:tblPr firstRow="1" firstCol="1" bandRow="1">
                <a:tableStyleId>{FABFCF23-3B69-468F-B69F-88F6DE6A72F2}</a:tableStyleId>
              </a:tblPr>
              <a:tblGrid>
                <a:gridCol w="5938604">
                  <a:extLst>
                    <a:ext uri="{9D8B030D-6E8A-4147-A177-3AD203B41FA5}">
                      <a16:colId xmlns:a16="http://schemas.microsoft.com/office/drawing/2014/main" xmlns="" val="185636686"/>
                    </a:ext>
                  </a:extLst>
                </a:gridCol>
                <a:gridCol w="5938604">
                  <a:extLst>
                    <a:ext uri="{9D8B030D-6E8A-4147-A177-3AD203B41FA5}">
                      <a16:colId xmlns:a16="http://schemas.microsoft.com/office/drawing/2014/main" xmlns=""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133305776"/>
                  </a:ext>
                </a:extLst>
              </a:tr>
              <a:tr h="1372433">
                <a:tc>
                  <a:txBody>
                    <a:bodyPr/>
                    <a:lstStyle/>
                    <a:p>
                      <a:pPr marL="0" marR="0" fontAlgn="base">
                        <a:spcBef>
                          <a:spcPts val="0"/>
                        </a:spcBef>
                        <a:spcAft>
                          <a:spcPts val="0"/>
                        </a:spcAft>
                      </a:pPr>
                      <a:r>
                        <a:rPr lang="en-US" sz="2400" dirty="0">
                          <a:effectLst/>
                        </a:rPr>
                        <a:t>HSGPA ≥ 3.0</a:t>
                      </a:r>
                    </a:p>
                    <a:p>
                      <a:pPr marL="0" marR="0" fontAlgn="base">
                        <a:spcBef>
                          <a:spcPts val="0"/>
                        </a:spcBef>
                        <a:spcAft>
                          <a:spcPts val="0"/>
                        </a:spcAft>
                      </a:pPr>
                      <a:r>
                        <a:rPr lang="en-US" sz="2400" dirty="0">
                          <a:effectLst/>
                        </a:rPr>
                        <a:t>Throughput rate of 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No additional academic or concurrent support required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05530069"/>
                  </a:ext>
                </a:extLst>
              </a:tr>
              <a:tr h="1372433">
                <a:tc>
                  <a:txBody>
                    <a:bodyPr/>
                    <a:lstStyle/>
                    <a:p>
                      <a:pPr marL="0" marR="0" fontAlgn="base">
                        <a:spcBef>
                          <a:spcPts val="0"/>
                        </a:spcBef>
                        <a:spcAft>
                          <a:spcPts val="0"/>
                        </a:spcAft>
                      </a:pPr>
                      <a:r>
                        <a:rPr lang="en-US" sz="2400" dirty="0">
                          <a:effectLst/>
                        </a:rPr>
                        <a:t>HSGPA from 2.3 to 2.9</a:t>
                      </a:r>
                    </a:p>
                    <a:p>
                      <a:pPr marL="0" marR="0" fontAlgn="base">
                        <a:spcBef>
                          <a:spcPts val="0"/>
                        </a:spcBef>
                        <a:spcAft>
                          <a:spcPts val="0"/>
                        </a:spcAft>
                      </a:pPr>
                      <a:r>
                        <a:rPr lang="en-US" sz="2400" dirty="0">
                          <a:effectLst/>
                        </a:rPr>
                        <a:t>Throughput rate of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recommended for students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8797999"/>
                  </a:ext>
                </a:extLst>
              </a:tr>
              <a:tr h="1715541">
                <a:tc>
                  <a:txBody>
                    <a:bodyPr/>
                    <a:lstStyle/>
                    <a:p>
                      <a:pPr marL="0" marR="0" fontAlgn="base">
                        <a:spcBef>
                          <a:spcPts val="0"/>
                        </a:spcBef>
                        <a:spcAft>
                          <a:spcPts val="0"/>
                        </a:spcAft>
                      </a:pPr>
                      <a:r>
                        <a:rPr lang="en-US" sz="2400" dirty="0">
                          <a:effectLst/>
                        </a:rPr>
                        <a:t>HSGPA &lt; 2.3</a:t>
                      </a:r>
                    </a:p>
                    <a:p>
                      <a:pPr marL="0" marR="0" fontAlgn="base">
                        <a:spcBef>
                          <a:spcPts val="0"/>
                        </a:spcBef>
                        <a:spcAft>
                          <a:spcPts val="0"/>
                        </a:spcAft>
                      </a:pPr>
                      <a:r>
                        <a:rPr lang="en-US" sz="2400" dirty="0">
                          <a:effectLst/>
                        </a:rPr>
                        <a:t>Throughput rate of 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 for 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962080721"/>
                  </a:ext>
                </a:extLst>
              </a:tr>
            </a:tbl>
          </a:graphicData>
        </a:graphic>
      </p:graphicFrame>
    </p:spTree>
    <p:extLst>
      <p:ext uri="{BB962C8B-B14F-4D97-AF65-F5344CB8AC3E}">
        <p14:creationId xmlns:p14="http://schemas.microsoft.com/office/powerpoint/2010/main" val="300106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3C7E22-9F0F-7349-B55B-43E66A0FD9B0}"/>
              </a:ext>
            </a:extLst>
          </p:cNvPr>
          <p:cNvSpPr>
            <a:spLocks noGrp="1"/>
          </p:cNvSpPr>
          <p:nvPr>
            <p:ph type="title"/>
          </p:nvPr>
        </p:nvSpPr>
        <p:spPr>
          <a:xfrm>
            <a:off x="609600" y="533400"/>
            <a:ext cx="10972800" cy="788963"/>
          </a:xfrm>
        </p:spPr>
        <p:txBody>
          <a:bodyPr/>
          <a:lstStyle/>
          <a:p>
            <a:pPr algn="ctr"/>
            <a:r>
              <a:rPr lang="en-US" b="1" dirty="0">
                <a:solidFill>
                  <a:srgbClr val="0070C0"/>
                </a:solidFill>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a16="http://schemas.microsoft.com/office/drawing/2014/main" xmlns="" id="{607EB1BC-2DA8-8D4C-AA97-7A88CA4D4C58}"/>
              </a:ext>
            </a:extLst>
          </p:cNvPr>
          <p:cNvGraphicFramePr>
            <a:graphicFrameLocks noGrp="1"/>
          </p:cNvGraphicFramePr>
          <p:nvPr>
            <p:ph idx="1"/>
          </p:nvPr>
        </p:nvGraphicFramePr>
        <p:xfrm>
          <a:off x="404733" y="1524000"/>
          <a:ext cx="11177668" cy="4605906"/>
        </p:xfrm>
        <a:graphic>
          <a:graphicData uri="http://schemas.openxmlformats.org/drawingml/2006/table">
            <a:tbl>
              <a:tblPr firstRow="1" firstCol="1" bandRow="1">
                <a:tableStyleId>{FABFCF23-3B69-468F-B69F-88F6DE6A72F2}</a:tableStyleId>
              </a:tblPr>
              <a:tblGrid>
                <a:gridCol w="5588834">
                  <a:extLst>
                    <a:ext uri="{9D8B030D-6E8A-4147-A177-3AD203B41FA5}">
                      <a16:colId xmlns:a16="http://schemas.microsoft.com/office/drawing/2014/main" xmlns="" val="2687352158"/>
                    </a:ext>
                  </a:extLst>
                </a:gridCol>
                <a:gridCol w="5588834">
                  <a:extLst>
                    <a:ext uri="{9D8B030D-6E8A-4147-A177-3AD203B41FA5}">
                      <a16:colId xmlns:a16="http://schemas.microsoft.com/office/drawing/2014/main" xmlns="" val="1731739544"/>
                    </a:ext>
                  </a:extLst>
                </a:gridCol>
              </a:tblGrid>
              <a:tr h="626553">
                <a:tc>
                  <a:txBody>
                    <a:bodyPr/>
                    <a:lstStyle/>
                    <a:p>
                      <a:pPr marL="0" marR="0" fontAlgn="base">
                        <a:spcBef>
                          <a:spcPts val="0"/>
                        </a:spcBef>
                        <a:spcAft>
                          <a:spcPts val="0"/>
                        </a:spcAft>
                      </a:pPr>
                      <a:r>
                        <a:rPr lang="en-US" sz="2200" dirty="0">
                          <a:effectLst/>
                        </a:rPr>
                        <a:t>High School Performance Metric BSTEM Mathematics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Recommended AB 705 Placement for BSTEM Mathematics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93425679"/>
                  </a:ext>
                </a:extLst>
              </a:tr>
              <a:tr h="1566382">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enrolled in a HS Calculus course</a:t>
                      </a:r>
                    </a:p>
                    <a:p>
                      <a:pPr marL="0" marR="0" fontAlgn="base">
                        <a:spcBef>
                          <a:spcPts val="0"/>
                        </a:spcBef>
                        <a:spcAft>
                          <a:spcPts val="0"/>
                        </a:spcAft>
                      </a:pPr>
                      <a:r>
                        <a:rPr lang="en-US" sz="2200" dirty="0">
                          <a:effectLst/>
                        </a:rPr>
                        <a:t>Throughput rate of 74%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No additional academic or concurrent support required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18660378"/>
                  </a:ext>
                </a:extLst>
              </a:tr>
              <a:tr h="1253106">
                <a:tc>
                  <a:txBody>
                    <a:bodyPr/>
                    <a:lstStyle/>
                    <a:p>
                      <a:pPr marL="0" marR="0" fontAlgn="base">
                        <a:spcBef>
                          <a:spcPts val="0"/>
                        </a:spcBef>
                        <a:spcAft>
                          <a:spcPts val="0"/>
                        </a:spcAft>
                      </a:pPr>
                      <a:r>
                        <a:rPr lang="en-US" sz="2200" dirty="0">
                          <a:effectLst/>
                        </a:rPr>
                        <a:t>HSGPA ≥2.6 or Enrolled in HS Precalculus</a:t>
                      </a:r>
                    </a:p>
                    <a:p>
                      <a:pPr marL="0" marR="0" fontAlgn="base">
                        <a:spcBef>
                          <a:spcPts val="0"/>
                        </a:spcBef>
                        <a:spcAft>
                          <a:spcPts val="0"/>
                        </a:spcAft>
                      </a:pPr>
                      <a:r>
                        <a:rPr lang="en-US" sz="2200" dirty="0">
                          <a:effectLst/>
                        </a:rPr>
                        <a:t>Throughput rate of 54%</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recommended for students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67804701"/>
                  </a:ext>
                </a:extLst>
              </a:tr>
              <a:tr h="981055">
                <a:tc>
                  <a:txBody>
                    <a:bodyPr/>
                    <a:lstStyle/>
                    <a:p>
                      <a:pPr marL="0" marR="0" fontAlgn="base">
                        <a:spcBef>
                          <a:spcPts val="0"/>
                        </a:spcBef>
                        <a:spcAft>
                          <a:spcPts val="0"/>
                        </a:spcAft>
                      </a:pPr>
                      <a:r>
                        <a:rPr lang="en-US" sz="2200" dirty="0">
                          <a:effectLst/>
                        </a:rPr>
                        <a:t>HSGPA ≤ 2.6 and no Precalculus</a:t>
                      </a:r>
                    </a:p>
                    <a:p>
                      <a:pPr marL="0" marR="0" fontAlgn="base">
                        <a:spcBef>
                          <a:spcPts val="0"/>
                        </a:spcBef>
                        <a:spcAft>
                          <a:spcPts val="0"/>
                        </a:spcAft>
                      </a:pPr>
                      <a:r>
                        <a:rPr lang="en-US" sz="2200" dirty="0">
                          <a:effectLst/>
                        </a:rPr>
                        <a:t>Throughput rate of 28%</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 for students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08696640"/>
                  </a:ext>
                </a:extLst>
              </a:tr>
            </a:tbl>
          </a:graphicData>
        </a:graphic>
      </p:graphicFrame>
      <p:sp>
        <p:nvSpPr>
          <p:cNvPr id="3" name="Rectangle 2">
            <a:extLst>
              <a:ext uri="{FF2B5EF4-FFF2-40B4-BE49-F238E27FC236}">
                <a16:creationId xmlns:a16="http://schemas.microsoft.com/office/drawing/2014/main" xmlns="" id="{48B97775-0A10-FB46-AD69-20E526743CCB}"/>
              </a:ext>
            </a:extLst>
          </p:cNvPr>
          <p:cNvSpPr/>
          <p:nvPr/>
        </p:nvSpPr>
        <p:spPr>
          <a:xfrm>
            <a:off x="404733" y="6211670"/>
            <a:ext cx="11177667" cy="353943"/>
          </a:xfrm>
          <a:prstGeom prst="rect">
            <a:avLst/>
          </a:prstGeom>
        </p:spPr>
        <p:txBody>
          <a:bodyPr wrap="square">
            <a:spAutoFit/>
          </a:bodyPr>
          <a:lstStyle/>
          <a:p>
            <a:pPr algn="ctr"/>
            <a:r>
              <a:rPr lang="en-US" sz="1700" dirty="0"/>
              <a:t>This table assumes completion of Intermediate Algebra/Algebra II or equivalent such as Integrated Math III.</a:t>
            </a:r>
          </a:p>
        </p:txBody>
      </p:sp>
    </p:spTree>
    <p:extLst>
      <p:ext uri="{BB962C8B-B14F-4D97-AF65-F5344CB8AC3E}">
        <p14:creationId xmlns:p14="http://schemas.microsoft.com/office/powerpoint/2010/main" val="309081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A520E4-4570-4A42-811D-E4B0DFAFDD08}"/>
              </a:ext>
            </a:extLst>
          </p:cNvPr>
          <p:cNvSpPr>
            <a:spLocks noGrp="1"/>
          </p:cNvSpPr>
          <p:nvPr>
            <p:ph idx="1"/>
          </p:nvPr>
        </p:nvSpPr>
        <p:spPr>
          <a:xfrm>
            <a:off x="609600" y="647114"/>
            <a:ext cx="10972800" cy="5829886"/>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4000" dirty="0"/>
          </a:p>
          <a:p>
            <a:pPr marL="0" indent="0" algn="ctr">
              <a:buNone/>
            </a:pPr>
            <a:r>
              <a:rPr lang="en-US" sz="4000" dirty="0"/>
              <a:t>Is your college following the default rules?</a:t>
            </a:r>
          </a:p>
        </p:txBody>
      </p:sp>
    </p:spTree>
    <p:extLst>
      <p:ext uri="{BB962C8B-B14F-4D97-AF65-F5344CB8AC3E}">
        <p14:creationId xmlns:p14="http://schemas.microsoft.com/office/powerpoint/2010/main" val="3795998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A520E4-4570-4A42-811D-E4B0DFAFDD08}"/>
              </a:ext>
            </a:extLst>
          </p:cNvPr>
          <p:cNvSpPr>
            <a:spLocks noGrp="1"/>
          </p:cNvSpPr>
          <p:nvPr>
            <p:ph idx="1"/>
          </p:nvPr>
        </p:nvSpPr>
        <p:spPr>
          <a:xfrm>
            <a:off x="609600" y="647114"/>
            <a:ext cx="10972800" cy="5829886"/>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4000" dirty="0"/>
          </a:p>
          <a:p>
            <a:pPr marL="0" indent="0" algn="ctr">
              <a:buNone/>
            </a:pPr>
            <a:r>
              <a:rPr lang="en-US" sz="4000" dirty="0"/>
              <a:t>Is your college planning to require some students to take a corequisite support course?</a:t>
            </a:r>
          </a:p>
        </p:txBody>
      </p:sp>
    </p:spTree>
    <p:extLst>
      <p:ext uri="{BB962C8B-B14F-4D97-AF65-F5344CB8AC3E}">
        <p14:creationId xmlns:p14="http://schemas.microsoft.com/office/powerpoint/2010/main" val="352002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A520E4-4570-4A42-811D-E4B0DFAFDD08}"/>
              </a:ext>
            </a:extLst>
          </p:cNvPr>
          <p:cNvSpPr>
            <a:spLocks noGrp="1"/>
          </p:cNvSpPr>
          <p:nvPr>
            <p:ph idx="1"/>
          </p:nvPr>
        </p:nvSpPr>
        <p:spPr>
          <a:xfrm>
            <a:off x="609600" y="647114"/>
            <a:ext cx="10972800" cy="5829886"/>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4000" dirty="0"/>
          </a:p>
          <a:p>
            <a:pPr marL="0" indent="0" algn="ctr">
              <a:buNone/>
            </a:pPr>
            <a:r>
              <a:rPr lang="en-US" sz="4000" dirty="0"/>
              <a:t>What types of support is your college planning to offer?</a:t>
            </a:r>
          </a:p>
        </p:txBody>
      </p:sp>
    </p:spTree>
    <p:extLst>
      <p:ext uri="{BB962C8B-B14F-4D97-AF65-F5344CB8AC3E}">
        <p14:creationId xmlns:p14="http://schemas.microsoft.com/office/powerpoint/2010/main" val="93823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A520E4-4570-4A42-811D-E4B0DFAFDD08}"/>
              </a:ext>
            </a:extLst>
          </p:cNvPr>
          <p:cNvSpPr>
            <a:spLocks noGrp="1"/>
          </p:cNvSpPr>
          <p:nvPr>
            <p:ph idx="1"/>
          </p:nvPr>
        </p:nvSpPr>
        <p:spPr>
          <a:xfrm>
            <a:off x="609600" y="647114"/>
            <a:ext cx="10972800" cy="5829886"/>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4000" dirty="0"/>
          </a:p>
          <a:p>
            <a:pPr marL="0" indent="0" algn="ctr">
              <a:buNone/>
            </a:pPr>
            <a:r>
              <a:rPr lang="en-US" sz="4000" dirty="0"/>
              <a:t>Will your college be offering any below transfer level courses in mathematics or English?</a:t>
            </a:r>
          </a:p>
        </p:txBody>
      </p:sp>
    </p:spTree>
    <p:extLst>
      <p:ext uri="{BB962C8B-B14F-4D97-AF65-F5344CB8AC3E}">
        <p14:creationId xmlns:p14="http://schemas.microsoft.com/office/powerpoint/2010/main" val="4041593749"/>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E08B9877-1A5F-4C8C-AE8B-A393F1B2205C}" vid="{6C1C3204-970A-4D19-960B-0C81057B61D5}"/>
    </a:ext>
  </a:extLst>
</a:theme>
</file>

<file path=ppt/theme/theme3.xml><?xml version="1.0" encoding="utf-8"?>
<a:theme xmlns:a="http://schemas.openxmlformats.org/drawingml/2006/main" name="ASCCC 2">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16660</TotalTime>
  <Words>1836</Words>
  <Application>Microsoft Macintosh PowerPoint</Application>
  <PresentationFormat>Custom</PresentationFormat>
  <Paragraphs>189</Paragraphs>
  <Slides>27</Slides>
  <Notes>3</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1_Office Theme</vt:lpstr>
      <vt:lpstr>Office Theme</vt:lpstr>
      <vt:lpstr>ASCCC 2</vt:lpstr>
      <vt:lpstr>AB 705 - Local Practice and Evaluation </vt:lpstr>
      <vt:lpstr>Default Rules</vt:lpstr>
      <vt:lpstr>Default Rules for English</vt:lpstr>
      <vt:lpstr>Default Rules for SLAM</vt:lpstr>
      <vt:lpstr>Default Rules for B-STEM</vt:lpstr>
      <vt:lpstr>PowerPoint Presentation</vt:lpstr>
      <vt:lpstr>PowerPoint Presentation</vt:lpstr>
      <vt:lpstr>PowerPoint Presentation</vt:lpstr>
      <vt:lpstr>PowerPoint Presentation</vt:lpstr>
      <vt:lpstr>Bakersfield college</vt:lpstr>
      <vt:lpstr>Senate Task Force</vt:lpstr>
      <vt:lpstr>Senate Task Force</vt:lpstr>
      <vt:lpstr>Curricular Changes</vt:lpstr>
      <vt:lpstr>Lessons Learned</vt:lpstr>
      <vt:lpstr>Napa Valley College</vt:lpstr>
      <vt:lpstr>AB705 Implementation Workgroup</vt:lpstr>
      <vt:lpstr>AB705 Workgroup Goals and Deliverables</vt:lpstr>
      <vt:lpstr>Successes and Lessons Learned</vt:lpstr>
      <vt:lpstr>Data collection and coding changes</vt:lpstr>
      <vt:lpstr>New and Revised Data Elements</vt:lpstr>
      <vt:lpstr>Local Data Collection</vt:lpstr>
      <vt:lpstr>Throughput</vt:lpstr>
      <vt:lpstr>Local Data Collection (2)</vt:lpstr>
      <vt:lpstr>Local Data Collection (3)</vt:lpstr>
      <vt:lpstr>Dealing with the unknown</vt:lpstr>
      <vt:lpstr>Scheduling Considerations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Erik Shearer</cp:lastModifiedBy>
  <cp:revision>159</cp:revision>
  <cp:lastPrinted>2016-02-16T18:18:44Z</cp:lastPrinted>
  <dcterms:created xsi:type="dcterms:W3CDTF">2015-05-02T02:46:00Z</dcterms:created>
  <dcterms:modified xsi:type="dcterms:W3CDTF">2019-07-03T22:07:30Z</dcterms:modified>
</cp:coreProperties>
</file>