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6" r:id="rId4"/>
    <p:sldId id="267" r:id="rId5"/>
    <p:sldId id="262" r:id="rId6"/>
    <p:sldId id="263" r:id="rId7"/>
    <p:sldId id="264" r:id="rId8"/>
    <p:sldId id="265" r:id="rId9"/>
    <p:sldId id="268" r:id="rId10"/>
    <p:sldId id="259" r:id="rId11"/>
    <p:sldId id="260" r:id="rId12"/>
    <p:sldId id="274" r:id="rId13"/>
    <p:sldId id="269" r:id="rId14"/>
    <p:sldId id="272" r:id="rId15"/>
    <p:sldId id="270" r:id="rId16"/>
    <p:sldId id="271" r:id="rId17"/>
    <p:sldId id="273" r:id="rId18"/>
    <p:sldId id="275" r:id="rId19"/>
    <p:sldId id="276" r:id="rId20"/>
    <p:sldId id="277" r:id="rId21"/>
    <p:sldId id="278" r:id="rId22"/>
    <p:sldId id="281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84B02"/>
    <a:srgbClr val="BA0003"/>
    <a:srgbClr val="62139E"/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49" autoAdjust="0"/>
  </p:normalViewPr>
  <p:slideViewPr>
    <p:cSldViewPr>
      <p:cViewPr varScale="1">
        <p:scale>
          <a:sx n="88" d="100"/>
          <a:sy n="88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02D7-5D09-E047-9A29-12EA3F4BFCA5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6EC16-814A-B347-9118-88B22AE56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5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10% cut in overall FTES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6EC16-814A-B347-9118-88B22AE564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6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6EC16-814A-B347-9118-88B22AE564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219200"/>
            <a:ext cx="6172200" cy="1295400"/>
          </a:xfrm>
        </p:spPr>
        <p:txBody>
          <a:bodyPr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5562600"/>
            <a:ext cx="4114800" cy="94615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00800"/>
            <a:ext cx="43434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80319DCC-A851-C046-B395-081C2B6F1D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81CBD-7546-F64F-8C86-7C9A930B3D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3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54FB7-91DE-8E41-A281-34502FE89A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3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41226-8904-A24C-9AFC-C7BB1826D7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356DD-4CDC-564B-9351-088AE24C2D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4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0436C-D0D4-D845-A194-4F23E7D79A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9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C396B-BDE3-4C44-823B-D66B13174E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24701-A2BC-E348-AD5B-243B5688DA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9E3D8-67D5-9F4D-B0AB-F90C1F446A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0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0D668-D3D7-984A-ACD7-C3A884DC96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5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C8B7A-8E89-7B4B-A0E4-4B64AAE18E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077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E956F8A-6F56-654B-A74D-A46F208B17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610600" cy="1295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Statewide Focus on CDCP:  </a:t>
            </a:r>
            <a:r>
              <a:rPr lang="en-US" dirty="0" smtClean="0">
                <a:solidFill>
                  <a:srgbClr val="000000"/>
                </a:solidFill>
              </a:rPr>
              <a:t>AB 86 Legislative Report and Future Planning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2895600"/>
            <a:ext cx="4724400" cy="3733800"/>
          </a:xfrm>
        </p:spPr>
        <p:txBody>
          <a:bodyPr/>
          <a:lstStyle/>
          <a:p>
            <a:r>
              <a:rPr lang="en-US" sz="3200" dirty="0" smtClean="0"/>
              <a:t>ASCCC Spring Plenary</a:t>
            </a:r>
            <a:endParaRPr lang="en-US" sz="3200" dirty="0" smtClean="0"/>
          </a:p>
          <a:p>
            <a:endParaRPr lang="en-US" sz="2400" dirty="0"/>
          </a:p>
          <a:p>
            <a:r>
              <a:rPr lang="en-US" sz="2000" dirty="0" smtClean="0"/>
              <a:t>April 9, </a:t>
            </a:r>
            <a:r>
              <a:rPr lang="en-US" sz="2000" dirty="0" smtClean="0"/>
              <a:t>2015</a:t>
            </a:r>
          </a:p>
          <a:p>
            <a:endParaRPr lang="en-US" sz="2000" dirty="0" smtClean="0"/>
          </a:p>
          <a:p>
            <a:r>
              <a:rPr lang="en-US" sz="2000" dirty="0" smtClean="0"/>
              <a:t>David Norton, Copper Mountain College</a:t>
            </a:r>
          </a:p>
          <a:p>
            <a:r>
              <a:rPr lang="en-US" sz="2000" dirty="0" smtClean="0"/>
              <a:t>Leigh Anne Shaw, Skyline College</a:t>
            </a:r>
          </a:p>
          <a:p>
            <a:r>
              <a:rPr lang="en-US" sz="2000" dirty="0" smtClean="0"/>
              <a:t>John </a:t>
            </a:r>
            <a:r>
              <a:rPr lang="en-US" sz="2000" dirty="0" err="1" smtClean="0"/>
              <a:t>Stanskas</a:t>
            </a:r>
            <a:r>
              <a:rPr lang="en-US" sz="2000" dirty="0" smtClean="0"/>
              <a:t>, ASCCC Secretary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7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History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SB361 (2007) Enhanced Noncredit for CDCP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Legislative Analysts Office 2012 report</a:t>
            </a:r>
          </a:p>
          <a:p>
            <a:pPr marL="0" indent="0">
              <a:buNone/>
            </a:pPr>
            <a:r>
              <a:rPr lang="en-US" i="1" dirty="0" smtClean="0"/>
              <a:t>Restructuring Adult Education</a:t>
            </a:r>
            <a:endParaRPr lang="en-US" dirty="0" smtClean="0"/>
          </a:p>
          <a:p>
            <a:pPr lvl="1"/>
            <a:r>
              <a:rPr lang="en-US" dirty="0" smtClean="0"/>
              <a:t>Recommended all pre-collegiate level basic skills courses should be noncredit</a:t>
            </a:r>
          </a:p>
          <a:p>
            <a:pPr lvl="1"/>
            <a:r>
              <a:rPr lang="en-US" dirty="0" smtClean="0"/>
              <a:t>Restructuring Adult Basic Education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8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86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2014 </a:t>
            </a:r>
            <a:r>
              <a:rPr lang="en-US" i="1" dirty="0" smtClean="0"/>
              <a:t>Adult Education Regional Planning</a:t>
            </a:r>
          </a:p>
          <a:p>
            <a:endParaRPr lang="en-US" dirty="0" smtClean="0"/>
          </a:p>
          <a:p>
            <a:r>
              <a:rPr lang="en-US" dirty="0" smtClean="0"/>
              <a:t>112 CCCs + 320 USDs + etc.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70 Regional Consortia</a:t>
            </a:r>
          </a:p>
          <a:p>
            <a:endParaRPr lang="en-US" dirty="0" smtClean="0"/>
          </a:p>
          <a:p>
            <a:r>
              <a:rPr lang="en-US" dirty="0" smtClean="0"/>
              <a:t>ID Gaps in Service in Five Areas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4536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001000" cy="3200400"/>
          </a:xfrm>
        </p:spPr>
        <p:txBody>
          <a:bodyPr>
            <a:prstTxWarp prst="textCircle">
              <a:avLst>
                <a:gd name="adj" fmla="val 13186369"/>
              </a:avLst>
            </a:prstTxWarp>
          </a:bodyPr>
          <a:lstStyle/>
          <a:p>
            <a:pPr marL="0" indent="0">
              <a:buNone/>
            </a:pPr>
            <a:r>
              <a:rPr lang="en-US" dirty="0" smtClean="0"/>
              <a:t>ABE,  CTE,  AWD,  ESL,  Apprenticeship</a:t>
            </a:r>
          </a:p>
          <a:p>
            <a:endParaRPr lang="en-US" dirty="0"/>
          </a:p>
        </p:txBody>
      </p:sp>
      <p:pic>
        <p:nvPicPr>
          <p:cNvPr id="4" name="Picture 3" descr="SenecaOrientation-1024x7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743200"/>
            <a:ext cx="4648200" cy="349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3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7462_v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38171"/>
            <a:ext cx="4019829" cy="40198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Both systems only meet approximately 20% of need for services in these areas</a:t>
            </a:r>
          </a:p>
          <a:p>
            <a:endParaRPr lang="en-US" sz="2200" b="1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Inadequate Academic Support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Inadequate Social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 Support Services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Inconsistent Transitions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 between Systems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86 Findings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 86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Increase service levels</a:t>
            </a:r>
          </a:p>
          <a:p>
            <a:pPr lvl="1"/>
            <a:r>
              <a:rPr lang="en-US" dirty="0" smtClean="0"/>
              <a:t>Restore Capacity</a:t>
            </a:r>
          </a:p>
          <a:p>
            <a:pPr lvl="1"/>
            <a:r>
              <a:rPr lang="en-US" dirty="0" smtClean="0"/>
              <a:t>Hire FT Faculty including Counselors</a:t>
            </a:r>
          </a:p>
          <a:p>
            <a:pPr lvl="1"/>
            <a:r>
              <a:rPr lang="en-US" dirty="0" smtClean="0"/>
              <a:t>Dedicated funding stream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2.  Improve Adult Ed. Programming</a:t>
            </a:r>
          </a:p>
          <a:p>
            <a:pPr lvl="1"/>
            <a:r>
              <a:rPr lang="en-US" dirty="0" smtClean="0"/>
              <a:t>Strengthen, enhance, &amp; align curricula</a:t>
            </a:r>
          </a:p>
          <a:p>
            <a:pPr lvl="1"/>
            <a:r>
              <a:rPr lang="en-US" dirty="0" smtClean="0"/>
              <a:t>Strengthen professional development</a:t>
            </a:r>
          </a:p>
          <a:p>
            <a:pPr lvl="1"/>
            <a:endParaRPr lang="en-US" dirty="0"/>
          </a:p>
        </p:txBody>
      </p:sp>
      <p:sp>
        <p:nvSpPr>
          <p:cNvPr id="4" name="4-Point Star 3"/>
          <p:cNvSpPr/>
          <p:nvPr/>
        </p:nvSpPr>
        <p:spPr bwMode="auto">
          <a:xfrm>
            <a:off x="7229193" y="2247390"/>
            <a:ext cx="822960" cy="822960"/>
          </a:xfrm>
          <a:prstGeom prst="star4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4-Point Star 4"/>
          <p:cNvSpPr/>
          <p:nvPr/>
        </p:nvSpPr>
        <p:spPr bwMode="auto">
          <a:xfrm>
            <a:off x="7620000" y="2590800"/>
            <a:ext cx="45719" cy="76200"/>
          </a:xfrm>
          <a:prstGeom prst="star4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4-Point Star 5"/>
          <p:cNvSpPr/>
          <p:nvPr/>
        </p:nvSpPr>
        <p:spPr bwMode="auto">
          <a:xfrm>
            <a:off x="7427652" y="5025314"/>
            <a:ext cx="822960" cy="822960"/>
          </a:xfrm>
          <a:prstGeom prst="star4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9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 86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 Provide Academic, Social, and Financial Support to Students</a:t>
            </a:r>
          </a:p>
          <a:p>
            <a:pPr lvl="1"/>
            <a:r>
              <a:rPr lang="en-US" dirty="0" smtClean="0"/>
              <a:t>Academic/learning support</a:t>
            </a:r>
          </a:p>
          <a:p>
            <a:pPr lvl="1"/>
            <a:r>
              <a:rPr lang="en-US" dirty="0" smtClean="0"/>
              <a:t>Transportation, childcare, counseling, healthcare (including mental)</a:t>
            </a:r>
          </a:p>
          <a:p>
            <a:pPr lvl="1"/>
            <a:r>
              <a:rPr lang="en-US" dirty="0" smtClean="0"/>
              <a:t>Vary course hours</a:t>
            </a:r>
          </a:p>
          <a:p>
            <a:pPr lvl="1"/>
            <a:r>
              <a:rPr lang="en-US" dirty="0" smtClean="0"/>
              <a:t>Vary site of course offerings</a:t>
            </a:r>
          </a:p>
          <a:p>
            <a:pPr lvl="1"/>
            <a:r>
              <a:rPr lang="en-US" dirty="0" smtClean="0"/>
              <a:t>Reduce fees associated with instruction</a:t>
            </a:r>
          </a:p>
          <a:p>
            <a:pPr lvl="1"/>
            <a:endParaRPr lang="en-US" dirty="0"/>
          </a:p>
        </p:txBody>
      </p:sp>
      <p:sp>
        <p:nvSpPr>
          <p:cNvPr id="4" name="4-Point Star 3"/>
          <p:cNvSpPr/>
          <p:nvPr/>
        </p:nvSpPr>
        <p:spPr bwMode="auto">
          <a:xfrm>
            <a:off x="7328422" y="2326759"/>
            <a:ext cx="822960" cy="822960"/>
          </a:xfrm>
          <a:prstGeom prst="star4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4-Point Star 4"/>
          <p:cNvSpPr/>
          <p:nvPr/>
        </p:nvSpPr>
        <p:spPr bwMode="auto">
          <a:xfrm>
            <a:off x="7407806" y="4430045"/>
            <a:ext cx="822960" cy="822960"/>
          </a:xfrm>
          <a:prstGeom prst="star4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0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 86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 Align Assessment for Placement</a:t>
            </a:r>
          </a:p>
          <a:p>
            <a:pPr lvl="1"/>
            <a:r>
              <a:rPr lang="en-US" dirty="0" smtClean="0"/>
              <a:t>Crosswalk from CASAS to Common Assessment</a:t>
            </a:r>
          </a:p>
          <a:p>
            <a:pPr lvl="1"/>
            <a:r>
              <a:rPr lang="en-US" dirty="0" smtClean="0"/>
              <a:t>Transition to Common Assessment</a:t>
            </a:r>
          </a:p>
          <a:p>
            <a:endParaRPr lang="en-US" dirty="0"/>
          </a:p>
          <a:p>
            <a:r>
              <a:rPr lang="en-US" dirty="0" smtClean="0"/>
              <a:t>5.  Common Accountability for Documenting Student Progress</a:t>
            </a:r>
          </a:p>
          <a:p>
            <a:pPr lvl="1"/>
            <a:r>
              <a:rPr lang="en-US" dirty="0" smtClean="0"/>
              <a:t>Shared enrollment and outcomes data</a:t>
            </a:r>
          </a:p>
          <a:p>
            <a:pPr lvl="1"/>
            <a:r>
              <a:rPr lang="en-US" dirty="0" smtClean="0"/>
              <a:t>Common student identifiers</a:t>
            </a:r>
          </a:p>
        </p:txBody>
      </p:sp>
    </p:spTree>
    <p:extLst>
      <p:ext uri="{BB962C8B-B14F-4D97-AF65-F5344CB8AC3E}">
        <p14:creationId xmlns:p14="http://schemas.microsoft.com/office/powerpoint/2010/main" val="240722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5_AB86_AdultEducation.tif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79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AFF0A"/>
                </a:solidFill>
              </a:rPr>
              <a:t>AB 86 Recommendations</a:t>
            </a:r>
            <a:endParaRPr lang="en-US" b="1" dirty="0">
              <a:solidFill>
                <a:srgbClr val="0AFF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6.  Maintain and Extend Structures for Ongoing Coordination </a:t>
            </a:r>
          </a:p>
          <a:p>
            <a:pPr lvl="1"/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Strengthen Consortia</a:t>
            </a:r>
          </a:p>
          <a:p>
            <a:pPr lvl="1"/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Develop Collaborative Faculty Structures</a:t>
            </a:r>
            <a:endParaRPr lang="en-US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**Recommendations are from the 2015 </a:t>
            </a:r>
            <a:r>
              <a:rPr lang="en-US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Adult Education Regional Planning</a:t>
            </a: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report to the Legislature from Tom </a:t>
            </a:r>
            <a:r>
              <a:rPr lang="en-US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Torlakson</a:t>
            </a: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and Brice Harris</a:t>
            </a:r>
          </a:p>
        </p:txBody>
      </p:sp>
    </p:spTree>
    <p:extLst>
      <p:ext uri="{BB962C8B-B14F-4D97-AF65-F5344CB8AC3E}">
        <p14:creationId xmlns:p14="http://schemas.microsoft.com/office/powerpoint/2010/main" val="306103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Planning</a:t>
            </a:r>
            <a:endParaRPr lang="en-US" dirty="0"/>
          </a:p>
        </p:txBody>
      </p:sp>
      <p:pic>
        <p:nvPicPr>
          <p:cNvPr id="4" name="Content Placeholder 3" descr="hpimag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8" b="6838"/>
          <a:stretch>
            <a:fillRect/>
          </a:stretch>
        </p:blipFill>
        <p:spPr>
          <a:xfrm>
            <a:off x="0" y="1143000"/>
            <a:ext cx="9136063" cy="5257800"/>
          </a:xfrm>
        </p:spPr>
      </p:pic>
    </p:spTree>
    <p:extLst>
      <p:ext uri="{BB962C8B-B14F-4D97-AF65-F5344CB8AC3E}">
        <p14:creationId xmlns:p14="http://schemas.microsoft.com/office/powerpoint/2010/main" val="407471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Planning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2015-16  Budget to equalize noncredit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CDCP funding to the credit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apportionment rate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$500 million for AB86 consortia</a:t>
            </a:r>
            <a:endParaRPr lang="en-US" dirty="0"/>
          </a:p>
        </p:txBody>
      </p:sp>
      <p:pic>
        <p:nvPicPr>
          <p:cNvPr id="4" name="Picture 3" descr="band-aid-169136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724400"/>
            <a:ext cx="1219200" cy="1219200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2133600" cy="21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5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Overview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r>
              <a:rPr lang="en-US" dirty="0"/>
              <a:t> </a:t>
            </a:r>
            <a:r>
              <a:rPr lang="en-US" dirty="0" smtClean="0"/>
              <a:t>(History)</a:t>
            </a:r>
          </a:p>
          <a:p>
            <a:pPr lvl="1"/>
            <a:r>
              <a:rPr lang="en-US" dirty="0" smtClean="0"/>
              <a:t>Noncredit </a:t>
            </a:r>
          </a:p>
          <a:p>
            <a:pPr lvl="1"/>
            <a:r>
              <a:rPr lang="en-US" dirty="0" smtClean="0"/>
              <a:t>Recent System-wide Trends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AB 86 (Current Events)</a:t>
            </a:r>
          </a:p>
          <a:p>
            <a:pPr lvl="1"/>
            <a:r>
              <a:rPr lang="en-US" dirty="0" smtClean="0"/>
              <a:t>Work of the last year </a:t>
            </a:r>
          </a:p>
          <a:p>
            <a:pPr lvl="1"/>
            <a:r>
              <a:rPr lang="en-US" dirty="0" smtClean="0"/>
              <a:t>Legislative Update March 1, 2015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Curricular Design (Future Planning)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4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ASCCC has been urging academic senates and curriculum committees to have serious discussions about curricular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   design that best</a:t>
            </a:r>
          </a:p>
          <a:p>
            <a:pPr marL="0" indent="0">
              <a:buNone/>
            </a:pPr>
            <a:r>
              <a:rPr lang="en-US" dirty="0" smtClean="0"/>
              <a:t>					   serves students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Planning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05400"/>
            <a:ext cx="8891213" cy="106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5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Planning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will college faculty be involved in regional consortia?</a:t>
            </a:r>
          </a:p>
          <a:p>
            <a:endParaRPr lang="en-US" dirty="0" smtClean="0"/>
          </a:p>
          <a:p>
            <a:r>
              <a:rPr lang="en-US" dirty="0" smtClean="0"/>
              <a:t>What curricular changes might improve service to the community, particularly those disenfranchised by the structural barriers in our system?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3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 descr="557361_262b_625x10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384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0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BQLA-2012.048-1024x57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r="1127"/>
          <a:stretch>
            <a:fillRect/>
          </a:stretch>
        </p:blipFill>
        <p:spPr>
          <a:xfrm>
            <a:off x="-609599" y="0"/>
            <a:ext cx="10287000" cy="6866268"/>
          </a:xfrm>
        </p:spPr>
      </p:pic>
    </p:spTree>
    <p:extLst>
      <p:ext uri="{BB962C8B-B14F-4D97-AF65-F5344CB8AC3E}">
        <p14:creationId xmlns:p14="http://schemas.microsoft.com/office/powerpoint/2010/main" val="354140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imthumb.php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6" t="1" r="-15184" b="1"/>
          <a:stretch/>
        </p:blipFill>
        <p:spPr>
          <a:xfrm>
            <a:off x="-1219200" y="0"/>
            <a:ext cx="11917363" cy="7162800"/>
          </a:xfrm>
        </p:spPr>
      </p:pic>
    </p:spTree>
    <p:extLst>
      <p:ext uri="{BB962C8B-B14F-4D97-AF65-F5344CB8AC3E}">
        <p14:creationId xmlns:p14="http://schemas.microsoft.com/office/powerpoint/2010/main" val="241782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Noncredit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077200" cy="5029200"/>
          </a:xfrm>
        </p:spPr>
        <p:txBody>
          <a:bodyPr/>
          <a:lstStyle/>
          <a:p>
            <a:r>
              <a:rPr lang="en-US" dirty="0" smtClean="0"/>
              <a:t>Title 5 and Ed. Code permit noncredit instruction in nine areas:</a:t>
            </a:r>
          </a:p>
          <a:p>
            <a:r>
              <a:rPr lang="en-US" sz="2400" dirty="0" smtClean="0"/>
              <a:t>Parenting</a:t>
            </a:r>
          </a:p>
          <a:p>
            <a:r>
              <a:rPr lang="en-US" sz="2400" dirty="0" smtClean="0"/>
              <a:t>Basic Skills</a:t>
            </a:r>
          </a:p>
          <a:p>
            <a:r>
              <a:rPr lang="en-US" sz="2400" dirty="0" smtClean="0"/>
              <a:t>ESL</a:t>
            </a:r>
          </a:p>
          <a:p>
            <a:r>
              <a:rPr lang="en-US" sz="2400" dirty="0" smtClean="0"/>
              <a:t> Immigrant Education</a:t>
            </a:r>
          </a:p>
          <a:p>
            <a:r>
              <a:rPr lang="en-US" sz="2400" dirty="0" smtClean="0"/>
              <a:t>Courses for students with Disabilities</a:t>
            </a:r>
          </a:p>
          <a:p>
            <a:r>
              <a:rPr lang="en-US" sz="2400" dirty="0" smtClean="0"/>
              <a:t>Short-Term Vocational Programs</a:t>
            </a:r>
          </a:p>
          <a:p>
            <a:r>
              <a:rPr lang="en-US" sz="2400" dirty="0" smtClean="0"/>
              <a:t>Programs for Older Adults</a:t>
            </a:r>
          </a:p>
          <a:p>
            <a:r>
              <a:rPr lang="en-US" sz="2400" dirty="0" smtClean="0"/>
              <a:t>Family and Consumer Sciences</a:t>
            </a:r>
          </a:p>
          <a:p>
            <a:r>
              <a:rPr lang="en-US" sz="2400" dirty="0" smtClean="0"/>
              <a:t>Heath and safety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8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Noncredit Overview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Fees</a:t>
            </a:r>
          </a:p>
          <a:p>
            <a:r>
              <a:rPr lang="en-US" dirty="0" smtClean="0"/>
              <a:t>Historically </a:t>
            </a:r>
            <a:r>
              <a:rPr lang="en-US" dirty="0"/>
              <a:t>l</a:t>
            </a:r>
            <a:r>
              <a:rPr lang="en-US" dirty="0" smtClean="0"/>
              <a:t>ess apportionment</a:t>
            </a:r>
          </a:p>
          <a:p>
            <a:r>
              <a:rPr lang="en-US" dirty="0" smtClean="0"/>
              <a:t>Students may receive an evaluative symbol</a:t>
            </a:r>
          </a:p>
          <a:p>
            <a:r>
              <a:rPr lang="en-US" dirty="0" smtClean="0"/>
              <a:t>No access to financial aid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8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924875"/>
            <a:ext cx="3733800" cy="49040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2006 – Chasing FTES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2007 – Basic Skills as a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   Foundation for Student Success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2009 – Peak Enrollment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System wide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Then What Happened?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2006-2013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atherface062711-620x400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" y="472768"/>
            <a:ext cx="9070340" cy="58518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2009 – 12 Slash and Burn Economic Downturn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Limitations on Apportionment (W)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2012 End of Credit Course Repetition in most circumstances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Timeline 2006-2013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3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FALL FTES</a:t>
            </a:r>
            <a:endParaRPr lang="en-US" dirty="0"/>
          </a:p>
        </p:txBody>
      </p:sp>
      <p:pic>
        <p:nvPicPr>
          <p:cNvPr id="4" name="Content Placeholder 3" descr="FALL FTES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0253" r="-20253"/>
          <a:stretch>
            <a:fillRect/>
          </a:stretch>
        </p:blipFill>
        <p:spPr>
          <a:xfrm>
            <a:off x="-2021977" y="274638"/>
            <a:ext cx="13384423" cy="7360920"/>
          </a:xfrm>
        </p:spPr>
      </p:pic>
    </p:spTree>
    <p:extLst>
      <p:ext uri="{BB962C8B-B14F-4D97-AF65-F5344CB8AC3E}">
        <p14:creationId xmlns:p14="http://schemas.microsoft.com/office/powerpoint/2010/main" val="250808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FTES from Noncredit</a:t>
            </a:r>
            <a:endParaRPr lang="en-US" dirty="0"/>
          </a:p>
        </p:txBody>
      </p:sp>
      <p:pic>
        <p:nvPicPr>
          <p:cNvPr id="4" name="Content Placeholder 3" descr="NoncreditPercen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0253" r="-20253"/>
          <a:stretch>
            <a:fillRect/>
          </a:stretch>
        </p:blipFill>
        <p:spPr>
          <a:xfrm>
            <a:off x="-1743465" y="274638"/>
            <a:ext cx="13384423" cy="7360920"/>
          </a:xfrm>
        </p:spPr>
      </p:pic>
    </p:spTree>
    <p:extLst>
      <p:ext uri="{BB962C8B-B14F-4D97-AF65-F5344CB8AC3E}">
        <p14:creationId xmlns:p14="http://schemas.microsoft.com/office/powerpoint/2010/main" val="300320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oken-heart-sad-wallpapers-pics-for-boys.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History	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So who left the system during this time?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What happened at K-12 Adult Schools?</a:t>
            </a:r>
          </a:p>
          <a:p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From 2008-09 to 2012-13</a:t>
            </a:r>
          </a:p>
          <a:p>
            <a:pPr marL="457200" lvl="1" indent="0">
              <a:buNone/>
            </a:pP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ABE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BA0003"/>
                </a:solidFill>
              </a:rPr>
              <a:t>-24%</a:t>
            </a:r>
          </a:p>
          <a:p>
            <a:pPr marL="457200" lvl="1" indent="0">
              <a:buNone/>
            </a:pP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ESL 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BA0003"/>
                </a:solidFill>
              </a:rPr>
              <a:t>-45%</a:t>
            </a:r>
          </a:p>
          <a:p>
            <a:pPr marL="457200" lvl="1" indent="0">
              <a:buNone/>
            </a:pP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AWD </a:t>
            </a:r>
            <a:r>
              <a:rPr lang="en-US" dirty="0"/>
              <a:t>	</a:t>
            </a:r>
            <a:r>
              <a:rPr lang="en-US" b="1" dirty="0" smtClean="0">
                <a:solidFill>
                  <a:srgbClr val="BA0003"/>
                </a:solidFill>
              </a:rPr>
              <a:t>-27%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BA000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93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M01072141">
  <a:themeElements>
    <a:clrScheme name="Office Theme 9">
      <a:dk1>
        <a:srgbClr val="006600"/>
      </a:dk1>
      <a:lt1>
        <a:srgbClr val="00CC66"/>
      </a:lt1>
      <a:dk2>
        <a:srgbClr val="00B839"/>
      </a:dk2>
      <a:lt2>
        <a:srgbClr val="3E3E5C"/>
      </a:lt2>
      <a:accent1>
        <a:srgbClr val="2EB257"/>
      </a:accent1>
      <a:accent2>
        <a:srgbClr val="6666FF"/>
      </a:accent2>
      <a:accent3>
        <a:srgbClr val="AAE2B8"/>
      </a:accent3>
      <a:accent4>
        <a:srgbClr val="005600"/>
      </a:accent4>
      <a:accent5>
        <a:srgbClr val="ADD5B4"/>
      </a:accent5>
      <a:accent6>
        <a:srgbClr val="5C5CE7"/>
      </a:accent6>
      <a:hlink>
        <a:srgbClr val="E9E400"/>
      </a:hlink>
      <a:folHlink>
        <a:srgbClr val="FFFF99"/>
      </a:folHlink>
    </a:clrScheme>
    <a:fontScheme name="Office Them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DEF6F1"/>
        </a:lt1>
        <a:dk2>
          <a:srgbClr val="006600"/>
        </a:dk2>
        <a:lt2>
          <a:srgbClr val="969696"/>
        </a:lt2>
        <a:accent1>
          <a:srgbClr val="FFFFCC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E2"/>
        </a:accent5>
        <a:accent6>
          <a:srgbClr val="7FB3E7"/>
        </a:accent6>
        <a:hlink>
          <a:srgbClr val="00CC66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27440"/>
        </a:dk2>
        <a:lt2>
          <a:srgbClr val="808080"/>
        </a:lt2>
        <a:accent1>
          <a:srgbClr val="E6F3DD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F0F8EB"/>
        </a:accent5>
        <a:accent6>
          <a:srgbClr val="005C8A"/>
        </a:accent6>
        <a:hlink>
          <a:srgbClr val="32CE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9966"/>
        </a:dk1>
        <a:lt1>
          <a:srgbClr val="FFFFFF"/>
        </a:lt1>
        <a:dk2>
          <a:srgbClr val="006666"/>
        </a:dk2>
        <a:lt2>
          <a:srgbClr val="808080"/>
        </a:lt2>
        <a:accent1>
          <a:srgbClr val="CCFFCC"/>
        </a:accent1>
        <a:accent2>
          <a:srgbClr val="5DD95D"/>
        </a:accent2>
        <a:accent3>
          <a:srgbClr val="FFFFFF"/>
        </a:accent3>
        <a:accent4>
          <a:srgbClr val="2A8256"/>
        </a:accent4>
        <a:accent5>
          <a:srgbClr val="E2FFE2"/>
        </a:accent5>
        <a:accent6>
          <a:srgbClr val="53C453"/>
        </a:accent6>
        <a:hlink>
          <a:srgbClr val="3333C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5F5F5F"/>
        </a:dk1>
        <a:lt1>
          <a:srgbClr val="FFFFD9"/>
        </a:lt1>
        <a:dk2>
          <a:srgbClr val="4D4D4D"/>
        </a:dk2>
        <a:lt2>
          <a:srgbClr val="777777"/>
        </a:lt2>
        <a:accent1>
          <a:srgbClr val="FFFFF7"/>
        </a:accent1>
        <a:accent2>
          <a:srgbClr val="01CB61"/>
        </a:accent2>
        <a:accent3>
          <a:srgbClr val="FFFFE9"/>
        </a:accent3>
        <a:accent4>
          <a:srgbClr val="505050"/>
        </a:accent4>
        <a:accent5>
          <a:srgbClr val="FFFFFA"/>
        </a:accent5>
        <a:accent6>
          <a:srgbClr val="01B857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3300"/>
        </a:dk1>
        <a:lt1>
          <a:srgbClr val="DDDDDD"/>
        </a:lt1>
        <a:dk2>
          <a:srgbClr val="22B45A"/>
        </a:dk2>
        <a:lt2>
          <a:srgbClr val="003366"/>
        </a:lt2>
        <a:accent1>
          <a:srgbClr val="99CCFF"/>
        </a:accent1>
        <a:accent2>
          <a:srgbClr val="00B000"/>
        </a:accent2>
        <a:accent3>
          <a:srgbClr val="EBEBEB"/>
        </a:accent3>
        <a:accent4>
          <a:srgbClr val="2A2A00"/>
        </a:accent4>
        <a:accent5>
          <a:srgbClr val="CAE2FF"/>
        </a:accent5>
        <a:accent6>
          <a:srgbClr val="009F00"/>
        </a:accent6>
        <a:hlink>
          <a:srgbClr val="CCFF99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333333"/>
        </a:dk1>
        <a:lt1>
          <a:srgbClr val="EAEAEA"/>
        </a:lt1>
        <a:dk2>
          <a:srgbClr val="1C5845"/>
        </a:dk2>
        <a:lt2>
          <a:srgbClr val="336699"/>
        </a:lt2>
        <a:accent1>
          <a:srgbClr val="3CA263"/>
        </a:accent1>
        <a:accent2>
          <a:srgbClr val="468A4B"/>
        </a:accent2>
        <a:accent3>
          <a:srgbClr val="F3F3F3"/>
        </a:accent3>
        <a:accent4>
          <a:srgbClr val="2A2A2A"/>
        </a:accent4>
        <a:accent5>
          <a:srgbClr val="AFCEB7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00"/>
        </a:dk1>
        <a:lt1>
          <a:srgbClr val="686B5D"/>
        </a:lt1>
        <a:dk2>
          <a:srgbClr val="135947"/>
        </a:dk2>
        <a:lt2>
          <a:srgbClr val="777777"/>
        </a:lt2>
        <a:accent1>
          <a:srgbClr val="A7A79B"/>
        </a:accent1>
        <a:accent2>
          <a:srgbClr val="5FC95F"/>
        </a:accent2>
        <a:accent3>
          <a:srgbClr val="B9BAB6"/>
        </a:accent3>
        <a:accent4>
          <a:srgbClr val="2A5600"/>
        </a:accent4>
        <a:accent5>
          <a:srgbClr val="D0D0CB"/>
        </a:accent5>
        <a:accent6>
          <a:srgbClr val="55B655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6600"/>
        </a:dk1>
        <a:lt1>
          <a:srgbClr val="00CC66"/>
        </a:lt1>
        <a:dk2>
          <a:srgbClr val="00B839"/>
        </a:dk2>
        <a:lt2>
          <a:srgbClr val="3E3E5C"/>
        </a:lt2>
        <a:accent1>
          <a:srgbClr val="2EB257"/>
        </a:accent1>
        <a:accent2>
          <a:srgbClr val="6666FF"/>
        </a:accent2>
        <a:accent3>
          <a:srgbClr val="AAE2B8"/>
        </a:accent3>
        <a:accent4>
          <a:srgbClr val="005600"/>
        </a:accent4>
        <a:accent5>
          <a:srgbClr val="ADD5B4"/>
        </a:accent5>
        <a:accent6>
          <a:srgbClr val="5C5CE7"/>
        </a:accent6>
        <a:hlink>
          <a:srgbClr val="E9E4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36600"/>
        </a:dk1>
        <a:lt1>
          <a:srgbClr val="AF8553"/>
        </a:lt1>
        <a:dk2>
          <a:srgbClr val="477335"/>
        </a:dk2>
        <a:lt2>
          <a:srgbClr val="2D2015"/>
        </a:lt2>
        <a:accent1>
          <a:srgbClr val="AAAA8C"/>
        </a:accent1>
        <a:accent2>
          <a:srgbClr val="1DA146"/>
        </a:accent2>
        <a:accent3>
          <a:srgbClr val="D4C2B3"/>
        </a:accent3>
        <a:accent4>
          <a:srgbClr val="2A5600"/>
        </a:accent4>
        <a:accent5>
          <a:srgbClr val="D2D2C5"/>
        </a:accent5>
        <a:accent6>
          <a:srgbClr val="19913F"/>
        </a:accent6>
        <a:hlink>
          <a:srgbClr val="FFEA4B"/>
        </a:hlink>
        <a:folHlink>
          <a:srgbClr val="3F4A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6600"/>
        </a:dk1>
        <a:lt1>
          <a:srgbClr val="008080"/>
        </a:lt1>
        <a:dk2>
          <a:srgbClr val="019552"/>
        </a:dk2>
        <a:lt2>
          <a:srgbClr val="005A58"/>
        </a:lt2>
        <a:accent1>
          <a:srgbClr val="5FA15D"/>
        </a:accent1>
        <a:accent2>
          <a:srgbClr val="D7D45D"/>
        </a:accent2>
        <a:accent3>
          <a:srgbClr val="AAC0C0"/>
        </a:accent3>
        <a:accent4>
          <a:srgbClr val="005600"/>
        </a:accent4>
        <a:accent5>
          <a:srgbClr val="B6CDB6"/>
        </a:accent5>
        <a:accent6>
          <a:srgbClr val="C3C053"/>
        </a:accent6>
        <a:hlink>
          <a:srgbClr val="A3E57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6600"/>
        </a:dk1>
        <a:lt1>
          <a:srgbClr val="FFFFCC"/>
        </a:lt1>
        <a:dk2>
          <a:srgbClr val="3C7C5E"/>
        </a:dk2>
        <a:lt2>
          <a:srgbClr val="5C1F00"/>
        </a:lt2>
        <a:accent1>
          <a:srgbClr val="19B357"/>
        </a:accent1>
        <a:accent2>
          <a:srgbClr val="BE7960"/>
        </a:accent2>
        <a:accent3>
          <a:srgbClr val="FFFFE2"/>
        </a:accent3>
        <a:accent4>
          <a:srgbClr val="005600"/>
        </a:accent4>
        <a:accent5>
          <a:srgbClr val="ABD6B4"/>
        </a:accent5>
        <a:accent6>
          <a:srgbClr val="AC6D56"/>
        </a:accent6>
        <a:hlink>
          <a:srgbClr val="FFFF99"/>
        </a:hlink>
        <a:folHlink>
          <a:srgbClr val="F4E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763</TotalTime>
  <Words>540</Words>
  <Application>Microsoft Macintosh PowerPoint</Application>
  <PresentationFormat>On-screen Show (4:3)</PresentationFormat>
  <Paragraphs>138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TM01072141</vt:lpstr>
      <vt:lpstr>Statewide Focus on CDCP:  AB 86 Legislative Report and Future Planning</vt:lpstr>
      <vt:lpstr>Overview</vt:lpstr>
      <vt:lpstr>Noncredit Overview</vt:lpstr>
      <vt:lpstr>Noncredit Overview </vt:lpstr>
      <vt:lpstr>Timeline 2006-2013</vt:lpstr>
      <vt:lpstr>Timeline 2006-2013</vt:lpstr>
      <vt:lpstr>TOTAL FALL FTES</vt:lpstr>
      <vt:lpstr>% FTES from Noncredit</vt:lpstr>
      <vt:lpstr>History </vt:lpstr>
      <vt:lpstr>Other History </vt:lpstr>
      <vt:lpstr>AB 86 </vt:lpstr>
      <vt:lpstr>AB 86</vt:lpstr>
      <vt:lpstr>AB 86 Findings </vt:lpstr>
      <vt:lpstr>AB 86 Recommendations</vt:lpstr>
      <vt:lpstr>AB 86 Recommendations</vt:lpstr>
      <vt:lpstr>AB 86 Recommendations</vt:lpstr>
      <vt:lpstr>AB 86 Recommendations</vt:lpstr>
      <vt:lpstr>Future Planning</vt:lpstr>
      <vt:lpstr>Future Planning </vt:lpstr>
      <vt:lpstr>Future Planning </vt:lpstr>
      <vt:lpstr>Future Planning </vt:lpstr>
      <vt:lpstr>Future Planning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Statewide Focus on CDCP:  New Opportunities for Equity</dc:title>
  <dc:subject/>
  <dc:creator/>
  <cp:keywords/>
  <dc:description/>
  <cp:lastModifiedBy>SBVC SBCCD</cp:lastModifiedBy>
  <cp:revision>26</cp:revision>
  <cp:lastPrinted>1601-01-01T00:00:00Z</cp:lastPrinted>
  <dcterms:created xsi:type="dcterms:W3CDTF">2015-03-17T03:58:57Z</dcterms:created>
  <dcterms:modified xsi:type="dcterms:W3CDTF">2015-04-07T06:39:24Z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TC010721411033</vt:lpwstr>
  </property>
</Properties>
</file>