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92" r:id="rId2"/>
    <p:sldId id="256" r:id="rId3"/>
    <p:sldId id="288" r:id="rId4"/>
    <p:sldId id="282" r:id="rId5"/>
    <p:sldId id="315" r:id="rId6"/>
    <p:sldId id="316" r:id="rId7"/>
    <p:sldId id="287" r:id="rId8"/>
    <p:sldId id="285" r:id="rId9"/>
    <p:sldId id="305" r:id="rId10"/>
    <p:sldId id="257" r:id="rId11"/>
    <p:sldId id="258" r:id="rId12"/>
    <p:sldId id="309" r:id="rId13"/>
    <p:sldId id="273" r:id="rId14"/>
    <p:sldId id="310" r:id="rId15"/>
    <p:sldId id="311" r:id="rId16"/>
    <p:sldId id="267" r:id="rId17"/>
    <p:sldId id="269" r:id="rId18"/>
    <p:sldId id="270" r:id="rId19"/>
    <p:sldId id="271" r:id="rId20"/>
    <p:sldId id="264" r:id="rId21"/>
    <p:sldId id="263" r:id="rId22"/>
    <p:sldId id="272" r:id="rId23"/>
    <p:sldId id="314" r:id="rId24"/>
    <p:sldId id="306" r:id="rId25"/>
    <p:sldId id="261" r:id="rId26"/>
    <p:sldId id="307" r:id="rId27"/>
    <p:sldId id="295" r:id="rId28"/>
    <p:sldId id="312" r:id="rId29"/>
    <p:sldId id="313" r:id="rId30"/>
    <p:sldId id="299" r:id="rId31"/>
    <p:sldId id="300" r:id="rId32"/>
    <p:sldId id="301" r:id="rId33"/>
    <p:sldId id="303" r:id="rId34"/>
    <p:sldId id="304" r:id="rId35"/>
  </p:sldIdLst>
  <p:sldSz cx="9144000" cy="5143500" type="screen16x9"/>
  <p:notesSz cx="6858000" cy="9144000"/>
  <p:embeddedFontLst>
    <p:embeddedFont>
      <p:font typeface="Comic Sans MS" panose="030F0702030302020204" pitchFamily="66" charset="0"/>
      <p:regular r:id="rId37"/>
      <p:bold r:id="rId38"/>
      <p:italic r:id="rId39"/>
      <p:boldItalic r:id="rId40"/>
    </p:embeddedFont>
    <p:embeddedFont>
      <p:font typeface="Roboto"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Merriweather"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FCA256-BD6F-438B-8075-087A8AF36357}">
  <a:tblStyle styleId="{F0FCA256-BD6F-438B-8075-087A8AF363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2" autoAdjust="0"/>
    <p:restoredTop sz="94660"/>
  </p:normalViewPr>
  <p:slideViewPr>
    <p:cSldViewPr snapToGrid="0">
      <p:cViewPr varScale="1">
        <p:scale>
          <a:sx n="91" d="100"/>
          <a:sy n="91" d="100"/>
        </p:scale>
        <p:origin x="61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veta\Desktop\ISEP_CourseComparison_AT201850-AT201870%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veta\Desktop\ISEP_CourseComparison_AT201850-AT201870%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veta\Desktop\ISEP_CourseComparison_AT201850-AT201870%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deplazes\Downloads\ISEP_Course%20SUCCESS_Comparison_AT201850-AT20187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deplazes\Downloads\ISEP_Course%20SUCCESS_Comparison_AT201850-AT201870.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deplazes\Downloads\ISEP_Course%20SUCCESS_Comparison_AT201850-AT201870.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78776831903723E-2"/>
          <c:y val="5.4214885441076846E-2"/>
          <c:w val="0.94547112731320793"/>
          <c:h val="0.84794149331970992"/>
        </c:manualLayout>
      </c:layout>
      <c:barChart>
        <c:barDir val="col"/>
        <c:grouping val="clustered"/>
        <c:varyColors val="0"/>
        <c:ser>
          <c:idx val="0"/>
          <c:order val="0"/>
          <c:spPr>
            <a:solidFill>
              <a:schemeClr val="accent1">
                <a:alpha val="70000"/>
              </a:schemeClr>
            </a:solidFill>
            <a:ln>
              <a:noFill/>
            </a:ln>
            <a:effectLst/>
          </c:spPr>
          <c:invertIfNegative val="0"/>
          <c:dPt>
            <c:idx val="7"/>
            <c:invertIfNegative val="0"/>
            <c:bubble3D val="0"/>
            <c:extLst>
              <c:ext xmlns:c16="http://schemas.microsoft.com/office/drawing/2014/chart" uri="{C3380CC4-5D6E-409C-BE32-E72D297353CC}">
                <c16:uniqueId val="{00000000-2535-4698-8697-DBCE630DA1A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trendline>
            <c:spPr>
              <a:ln w="15875" cap="rnd">
                <a:solidFill>
                  <a:schemeClr val="accent1"/>
                </a:solidFill>
              </a:ln>
              <a:effectLst/>
            </c:spPr>
            <c:trendlineType val="linear"/>
            <c:dispRSqr val="0"/>
            <c:dispEq val="0"/>
          </c:trendline>
          <c:cat>
            <c:strRef>
              <c:f>Sheet1!$A$1:$A$8</c:f>
              <c:strCache>
                <c:ptCount val="8"/>
                <c:pt idx="0">
                  <c:v>Fall 15</c:v>
                </c:pt>
                <c:pt idx="1">
                  <c:v>Spring 16</c:v>
                </c:pt>
                <c:pt idx="2">
                  <c:v>Fall 16</c:v>
                </c:pt>
                <c:pt idx="3">
                  <c:v>Spring 17</c:v>
                </c:pt>
                <c:pt idx="4">
                  <c:v>Fall 17</c:v>
                </c:pt>
                <c:pt idx="5">
                  <c:v>Spring 18</c:v>
                </c:pt>
                <c:pt idx="6">
                  <c:v>Fall 18</c:v>
                </c:pt>
                <c:pt idx="7">
                  <c:v>Spring 19</c:v>
                </c:pt>
              </c:strCache>
            </c:strRef>
          </c:cat>
          <c:val>
            <c:numRef>
              <c:f>Sheet1!$B$1:$B$8</c:f>
              <c:numCache>
                <c:formatCode>General</c:formatCode>
                <c:ptCount val="8"/>
                <c:pt idx="0">
                  <c:v>20</c:v>
                </c:pt>
                <c:pt idx="1">
                  <c:v>79</c:v>
                </c:pt>
                <c:pt idx="2">
                  <c:v>145</c:v>
                </c:pt>
                <c:pt idx="3">
                  <c:v>333</c:v>
                </c:pt>
                <c:pt idx="4">
                  <c:v>487</c:v>
                </c:pt>
                <c:pt idx="5">
                  <c:v>631</c:v>
                </c:pt>
                <c:pt idx="6">
                  <c:v>665</c:v>
                </c:pt>
                <c:pt idx="7">
                  <c:v>830</c:v>
                </c:pt>
              </c:numCache>
            </c:numRef>
          </c:val>
          <c:extLst>
            <c:ext xmlns:c16="http://schemas.microsoft.com/office/drawing/2014/chart" uri="{C3380CC4-5D6E-409C-BE32-E72D297353CC}">
              <c16:uniqueId val="{00000001-2535-4698-8697-DBCE630DA1A1}"/>
            </c:ext>
          </c:extLst>
        </c:ser>
        <c:dLbls>
          <c:dLblPos val="outEnd"/>
          <c:showLegendKey val="0"/>
          <c:showVal val="1"/>
          <c:showCatName val="0"/>
          <c:showSerName val="0"/>
          <c:showPercent val="0"/>
          <c:showBubbleSize val="0"/>
        </c:dLbls>
        <c:gapWidth val="80"/>
        <c:overlap val="25"/>
        <c:axId val="485618328"/>
        <c:axId val="485668504"/>
      </c:barChart>
      <c:catAx>
        <c:axId val="48561832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cap="none" spc="20" normalizeH="0" baseline="0">
                <a:solidFill>
                  <a:schemeClr val="tx1">
                    <a:lumMod val="65000"/>
                    <a:lumOff val="35000"/>
                  </a:schemeClr>
                </a:solidFill>
                <a:latin typeface="+mn-lt"/>
                <a:ea typeface="+mn-ea"/>
                <a:cs typeface="+mn-cs"/>
              </a:defRPr>
            </a:pPr>
            <a:endParaRPr lang="en-US"/>
          </a:p>
        </c:txPr>
        <c:crossAx val="485668504"/>
        <c:crosses val="autoZero"/>
        <c:auto val="1"/>
        <c:lblAlgn val="ctr"/>
        <c:lblOffset val="100"/>
        <c:noMultiLvlLbl val="0"/>
      </c:catAx>
      <c:valAx>
        <c:axId val="485668504"/>
        <c:scaling>
          <c:orientation val="minMax"/>
          <c:min val="0"/>
        </c:scaling>
        <c:delete val="1"/>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crossAx val="485618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1"/>
              <c:layout/>
              <c:tx>
                <c:rich>
                  <a:bodyPr/>
                  <a:lstStyle/>
                  <a:p>
                    <a:r>
                      <a:rPr lang="en-US" smtClean="0"/>
                      <a:t>1237</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CE6-4205-96DB-E64BA1BDB39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Sheet1!$A$20:$A$21</c:f>
              <c:strCache>
                <c:ptCount val="2"/>
                <c:pt idx="0">
                  <c:v>2017-18</c:v>
                </c:pt>
                <c:pt idx="1">
                  <c:v>2018-19</c:v>
                </c:pt>
              </c:strCache>
            </c:strRef>
          </c:cat>
          <c:val>
            <c:numRef>
              <c:f>Sheet1!$B$20:$B$21</c:f>
              <c:numCache>
                <c:formatCode>General</c:formatCode>
                <c:ptCount val="2"/>
                <c:pt idx="0">
                  <c:v>870</c:v>
                </c:pt>
                <c:pt idx="1">
                  <c:v>1119</c:v>
                </c:pt>
              </c:numCache>
            </c:numRef>
          </c:val>
          <c:extLst>
            <c:ext xmlns:c16="http://schemas.microsoft.com/office/drawing/2014/chart" uri="{C3380CC4-5D6E-409C-BE32-E72D297353CC}">
              <c16:uniqueId val="{00000000-17D8-4A65-89A0-5895F87778CA}"/>
            </c:ext>
          </c:extLst>
        </c:ser>
        <c:dLbls>
          <c:dLblPos val="inEnd"/>
          <c:showLegendKey val="0"/>
          <c:showVal val="1"/>
          <c:showCatName val="0"/>
          <c:showSerName val="0"/>
          <c:showPercent val="0"/>
          <c:showBubbleSize val="0"/>
        </c:dLbls>
        <c:gapWidth val="65"/>
        <c:axId val="495560192"/>
        <c:axId val="495563144"/>
      </c:barChart>
      <c:catAx>
        <c:axId val="495560192"/>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95563144"/>
        <c:crosses val="autoZero"/>
        <c:auto val="1"/>
        <c:lblAlgn val="ctr"/>
        <c:lblOffset val="100"/>
        <c:noMultiLvlLbl val="0"/>
      </c:catAx>
      <c:valAx>
        <c:axId val="495563144"/>
        <c:scaling>
          <c:orientation val="minMax"/>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95560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02537182852142"/>
          <c:y val="0.18763888888888891"/>
          <c:w val="0.87753018372703417"/>
          <c:h val="0.70959135316418775"/>
        </c:manualLayout>
      </c:layout>
      <c:barChart>
        <c:barDir val="col"/>
        <c:grouping val="clustered"/>
        <c:varyColors val="0"/>
        <c:ser>
          <c:idx val="0"/>
          <c:order val="0"/>
          <c:spPr>
            <a:solidFill>
              <a:schemeClr val="accent1">
                <a:lumMod val="75000"/>
              </a:schemeClr>
            </a:solidFill>
            <a:ln>
              <a:noFill/>
            </a:ln>
            <a:effectLst/>
          </c:spPr>
          <c:invertIfNegative val="0"/>
          <c:dLbls>
            <c:spPr>
              <a:solidFill>
                <a:schemeClr val="accent1">
                  <a:lumMod val="75000"/>
                </a:schemeClr>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downArrowCallout">
                    <a:avLst/>
                  </a:prstGeom>
                  <a:noFill/>
                  <a:ln>
                    <a:noFill/>
                  </a:ln>
                </c15:spPr>
                <c15:layout/>
                <c15:showLeaderLines val="1"/>
                <c15:leaderLines>
                  <c:spPr>
                    <a:ln w="9525">
                      <a:solidFill>
                        <a:schemeClr val="tx2">
                          <a:lumMod val="35000"/>
                          <a:lumOff val="65000"/>
                        </a:schemeClr>
                      </a:solidFill>
                    </a:ln>
                    <a:effectLst/>
                  </c:spPr>
                </c15:leaderLines>
              </c:ext>
            </c:extLst>
          </c:dLbls>
          <c:cat>
            <c:strRef>
              <c:f>Sheet1!$G$24:$G$31</c:f>
              <c:strCache>
                <c:ptCount val="8"/>
                <c:pt idx="0">
                  <c:v>Fall 15</c:v>
                </c:pt>
                <c:pt idx="1">
                  <c:v>Spring 16</c:v>
                </c:pt>
                <c:pt idx="2">
                  <c:v>Fall 16</c:v>
                </c:pt>
                <c:pt idx="3">
                  <c:v>Spring 17</c:v>
                </c:pt>
                <c:pt idx="4">
                  <c:v>Fall 17</c:v>
                </c:pt>
                <c:pt idx="5">
                  <c:v>Spring 18</c:v>
                </c:pt>
                <c:pt idx="6">
                  <c:v>Fall 18</c:v>
                </c:pt>
                <c:pt idx="7">
                  <c:v>Spring 19</c:v>
                </c:pt>
              </c:strCache>
            </c:strRef>
          </c:cat>
          <c:val>
            <c:numRef>
              <c:f>Sheet1!$H$24:$H$31</c:f>
              <c:numCache>
                <c:formatCode>General</c:formatCode>
                <c:ptCount val="8"/>
                <c:pt idx="0">
                  <c:v>20</c:v>
                </c:pt>
                <c:pt idx="1">
                  <c:v>126</c:v>
                </c:pt>
                <c:pt idx="2">
                  <c:v>281</c:v>
                </c:pt>
                <c:pt idx="3">
                  <c:v>536</c:v>
                </c:pt>
                <c:pt idx="4">
                  <c:v>885</c:v>
                </c:pt>
                <c:pt idx="5">
                  <c:v>1647</c:v>
                </c:pt>
                <c:pt idx="6">
                  <c:v>1773</c:v>
                </c:pt>
                <c:pt idx="7">
                  <c:v>2459</c:v>
                </c:pt>
              </c:numCache>
            </c:numRef>
          </c:val>
          <c:extLst>
            <c:ext xmlns:c16="http://schemas.microsoft.com/office/drawing/2014/chart" uri="{C3380CC4-5D6E-409C-BE32-E72D297353CC}">
              <c16:uniqueId val="{00000000-065C-4E93-AC77-3BC0CD6FA1C8}"/>
            </c:ext>
          </c:extLst>
        </c:ser>
        <c:dLbls>
          <c:dLblPos val="inEnd"/>
          <c:showLegendKey val="0"/>
          <c:showVal val="1"/>
          <c:showCatName val="0"/>
          <c:showSerName val="0"/>
          <c:showPercent val="0"/>
          <c:showBubbleSize val="0"/>
        </c:dLbls>
        <c:gapWidth val="100"/>
        <c:overlap val="-24"/>
        <c:axId val="495556912"/>
        <c:axId val="495558880"/>
      </c:barChart>
      <c:catAx>
        <c:axId val="4955569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95558880"/>
        <c:crosses val="autoZero"/>
        <c:auto val="1"/>
        <c:lblAlgn val="ctr"/>
        <c:lblOffset val="100"/>
        <c:noMultiLvlLbl val="0"/>
      </c:catAx>
      <c:valAx>
        <c:axId val="495558880"/>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4955569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0" i="0" dirty="0" smtClean="0">
                <a:solidFill>
                  <a:schemeClr val="accent1">
                    <a:lumMod val="90000"/>
                    <a:lumOff val="10000"/>
                  </a:schemeClr>
                </a:solidFill>
                <a:effectLst/>
              </a:rPr>
              <a:t>Incarcerated</a:t>
            </a:r>
            <a:r>
              <a:rPr lang="en-US" sz="1100" b="0" i="0" dirty="0" smtClean="0">
                <a:solidFill>
                  <a:schemeClr val="bg1">
                    <a:lumMod val="75000"/>
                  </a:schemeClr>
                </a:solidFill>
                <a:effectLst/>
              </a:rPr>
              <a:t> Student Population (vs. </a:t>
            </a:r>
            <a:r>
              <a:rPr lang="en-US" sz="1100" b="0" i="0" dirty="0" smtClean="0">
                <a:solidFill>
                  <a:schemeClr val="accent1">
                    <a:lumMod val="50000"/>
                    <a:lumOff val="50000"/>
                  </a:schemeClr>
                </a:solidFill>
                <a:effectLst/>
              </a:rPr>
              <a:t>College-wide</a:t>
            </a:r>
            <a:r>
              <a:rPr lang="en-US" sz="1100" b="0" i="0" dirty="0" smtClean="0">
                <a:solidFill>
                  <a:schemeClr val="bg1">
                    <a:lumMod val="75000"/>
                  </a:schemeClr>
                </a:solidFill>
                <a:effectLst/>
              </a:rPr>
              <a:t> Comparison) | FALL 2018</a:t>
            </a:r>
            <a:endParaRPr lang="en-US" sz="1000" dirty="0">
              <a:solidFill>
                <a:schemeClr val="bg1">
                  <a:lumMod val="75000"/>
                </a:schemeClr>
              </a:solidFill>
              <a:effectLst/>
            </a:endParaRPr>
          </a:p>
        </c:rich>
      </c:tx>
      <c:layout>
        <c:manualLayout>
          <c:xMode val="edge"/>
          <c:yMode val="edge"/>
          <c:x val="0.12978731255430989"/>
          <c:y val="1.46118679432300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'[ISEP_Course SUCCESS_Comparison_AT201850-AT201870.xlsx]Sheet1'!$B$1</c:f>
              <c:strCache>
                <c:ptCount val="1"/>
                <c:pt idx="0">
                  <c:v>Race/Ethnicity (Incarcerated)</c:v>
                </c:pt>
              </c:strCache>
            </c:strRef>
          </c:tx>
          <c:spPr>
            <a:solidFill>
              <a:schemeClr val="tx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90000"/>
                        <a:lumOff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'[ISEP_Course SUCCESS_Comparison_AT201850-AT201870.xlsx]Sheet1'!$A$2:$A$7</c:f>
              <c:strCache>
                <c:ptCount val="6"/>
                <c:pt idx="0">
                  <c:v>Native American</c:v>
                </c:pt>
                <c:pt idx="1">
                  <c:v>Asian and Pacific Islander</c:v>
                </c:pt>
                <c:pt idx="2">
                  <c:v>African American</c:v>
                </c:pt>
                <c:pt idx="3">
                  <c:v>Hispanic or Latino</c:v>
                </c:pt>
                <c:pt idx="4">
                  <c:v>Unknown/ Other</c:v>
                </c:pt>
                <c:pt idx="5">
                  <c:v>White</c:v>
                </c:pt>
              </c:strCache>
            </c:strRef>
          </c:cat>
          <c:val>
            <c:numRef>
              <c:f>'[ISEP_Course SUCCESS_Comparison_AT201850-AT201870.xlsx]Sheet1'!$B$2:$B$7</c:f>
              <c:numCache>
                <c:formatCode>###0.0</c:formatCode>
                <c:ptCount val="6"/>
                <c:pt idx="0">
                  <c:v>2.2999999999999998</c:v>
                </c:pt>
                <c:pt idx="1">
                  <c:v>3.9</c:v>
                </c:pt>
                <c:pt idx="2">
                  <c:v>22.9</c:v>
                </c:pt>
                <c:pt idx="3">
                  <c:v>33.1</c:v>
                </c:pt>
                <c:pt idx="4">
                  <c:v>17</c:v>
                </c:pt>
                <c:pt idx="5">
                  <c:v>20.9</c:v>
                </c:pt>
              </c:numCache>
            </c:numRef>
          </c:val>
          <c:extLst>
            <c:ext xmlns:c16="http://schemas.microsoft.com/office/drawing/2014/chart" uri="{C3380CC4-5D6E-409C-BE32-E72D297353CC}">
              <c16:uniqueId val="{00000000-05E9-4C27-8D39-790C44BD58EF}"/>
            </c:ext>
          </c:extLst>
        </c:ser>
        <c:ser>
          <c:idx val="1"/>
          <c:order val="1"/>
          <c:tx>
            <c:strRef>
              <c:f>'[ISEP_Course SUCCESS_Comparison_AT201850-AT201870.xlsx]Sheet1'!$C$1</c:f>
              <c:strCache>
                <c:ptCount val="1"/>
                <c:pt idx="0">
                  <c:v>College-Wide</c:v>
                </c:pt>
              </c:strCache>
            </c:strRef>
          </c:tx>
          <c:spPr>
            <a:solidFill>
              <a:srgbClr val="0094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'[ISEP_Course SUCCESS_Comparison_AT201850-AT201870.xlsx]Sheet1'!$A$2:$A$7</c:f>
              <c:strCache>
                <c:ptCount val="6"/>
                <c:pt idx="0">
                  <c:v>Native American</c:v>
                </c:pt>
                <c:pt idx="1">
                  <c:v>Asian and Pacific Islander</c:v>
                </c:pt>
                <c:pt idx="2">
                  <c:v>African American</c:v>
                </c:pt>
                <c:pt idx="3">
                  <c:v>Hispanic or Latino</c:v>
                </c:pt>
                <c:pt idx="4">
                  <c:v>Unknown/ Other</c:v>
                </c:pt>
                <c:pt idx="5">
                  <c:v>White</c:v>
                </c:pt>
              </c:strCache>
            </c:strRef>
          </c:cat>
          <c:val>
            <c:numRef>
              <c:f>'[ISEP_Course SUCCESS_Comparison_AT201850-AT201870.xlsx]Sheet1'!$C$2:$C$7</c:f>
              <c:numCache>
                <c:formatCode>General</c:formatCode>
                <c:ptCount val="6"/>
                <c:pt idx="0">
                  <c:v>1.6</c:v>
                </c:pt>
                <c:pt idx="1">
                  <c:v>4.2</c:v>
                </c:pt>
                <c:pt idx="2">
                  <c:v>6.3</c:v>
                </c:pt>
                <c:pt idx="3">
                  <c:v>42.2</c:v>
                </c:pt>
                <c:pt idx="4" formatCode="0.0">
                  <c:v>6.2</c:v>
                </c:pt>
                <c:pt idx="5">
                  <c:v>39.5</c:v>
                </c:pt>
              </c:numCache>
            </c:numRef>
          </c:val>
          <c:extLst>
            <c:ext xmlns:c16="http://schemas.microsoft.com/office/drawing/2014/chart" uri="{C3380CC4-5D6E-409C-BE32-E72D297353CC}">
              <c16:uniqueId val="{00000001-05E9-4C27-8D39-790C44BD58EF}"/>
            </c:ext>
          </c:extLst>
        </c:ser>
        <c:dLbls>
          <c:showLegendKey val="0"/>
          <c:showVal val="0"/>
          <c:showCatName val="0"/>
          <c:showSerName val="0"/>
          <c:showPercent val="0"/>
          <c:showBubbleSize val="0"/>
        </c:dLbls>
        <c:gapWidth val="35"/>
        <c:axId val="1795867551"/>
        <c:axId val="1795872959"/>
      </c:barChart>
      <c:catAx>
        <c:axId val="17958675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872959"/>
        <c:crosses val="autoZero"/>
        <c:auto val="1"/>
        <c:lblAlgn val="ctr"/>
        <c:lblOffset val="100"/>
        <c:noMultiLvlLbl val="0"/>
      </c:catAx>
      <c:valAx>
        <c:axId val="1795872959"/>
        <c:scaling>
          <c:orientation val="minMax"/>
        </c:scaling>
        <c:delete val="1"/>
        <c:axPos val="b"/>
        <c:numFmt formatCode="###0.0" sourceLinked="1"/>
        <c:majorTickMark val="none"/>
        <c:minorTickMark val="none"/>
        <c:tickLblPos val="nextTo"/>
        <c:crossAx val="17958675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59772006071799"/>
          <c:y val="6.1302681992337162E-2"/>
          <c:w val="0.82890266892653008"/>
          <c:h val="0.91570881226053635"/>
        </c:manualLayout>
      </c:layout>
      <c:barChart>
        <c:barDir val="bar"/>
        <c:grouping val="clustered"/>
        <c:varyColors val="0"/>
        <c:ser>
          <c:idx val="0"/>
          <c:order val="0"/>
          <c:tx>
            <c:strRef>
              <c:f>'[ISEP_Course SUCCESS_Comparison_AT201850-AT201870.xlsx]ISEP_Course SUCCESS_Comparison_'!$B$73</c:f>
              <c:strCache>
                <c:ptCount val="1"/>
                <c:pt idx="0">
                  <c:v>Incarcerated</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90000"/>
                        <a:lumOff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'[ISEP_Course SUCCESS_Comparison_AT201850-AT201870.xlsx]ISEP_Course SUCCESS_Comparison_'!$A$74:$A$78</c:f>
              <c:strCache>
                <c:ptCount val="5"/>
                <c:pt idx="0">
                  <c:v>40 and older</c:v>
                </c:pt>
                <c:pt idx="1">
                  <c:v>30-39</c:v>
                </c:pt>
                <c:pt idx="2">
                  <c:v>25-29</c:v>
                </c:pt>
                <c:pt idx="3">
                  <c:v>20-24</c:v>
                </c:pt>
                <c:pt idx="4">
                  <c:v>19 and younger</c:v>
                </c:pt>
              </c:strCache>
            </c:strRef>
          </c:cat>
          <c:val>
            <c:numRef>
              <c:f>'[ISEP_Course SUCCESS_Comparison_AT201850-AT201870.xlsx]ISEP_Course SUCCESS_Comparison_'!$B$74:$B$78</c:f>
              <c:numCache>
                <c:formatCode>General</c:formatCode>
                <c:ptCount val="5"/>
                <c:pt idx="0">
                  <c:v>36.700000000000003</c:v>
                </c:pt>
                <c:pt idx="1">
                  <c:v>35.700000000000003</c:v>
                </c:pt>
                <c:pt idx="2">
                  <c:v>17.7</c:v>
                </c:pt>
                <c:pt idx="3">
                  <c:v>8.9</c:v>
                </c:pt>
                <c:pt idx="4">
                  <c:v>0.7</c:v>
                </c:pt>
              </c:numCache>
            </c:numRef>
          </c:val>
          <c:extLst>
            <c:ext xmlns:c16="http://schemas.microsoft.com/office/drawing/2014/chart" uri="{C3380CC4-5D6E-409C-BE32-E72D297353CC}">
              <c16:uniqueId val="{00000000-9BF9-4C33-BB51-6E4913DFCDD0}"/>
            </c:ext>
          </c:extLst>
        </c:ser>
        <c:ser>
          <c:idx val="1"/>
          <c:order val="1"/>
          <c:tx>
            <c:strRef>
              <c:f>'[ISEP_Course SUCCESS_Comparison_AT201850-AT201870.xlsx]ISEP_Course SUCCESS_Comparison_'!$C$73</c:f>
              <c:strCache>
                <c:ptCount val="1"/>
                <c:pt idx="0">
                  <c:v>Traditional</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'[ISEP_Course SUCCESS_Comparison_AT201850-AT201870.xlsx]ISEP_Course SUCCESS_Comparison_'!$A$74:$A$78</c:f>
              <c:strCache>
                <c:ptCount val="5"/>
                <c:pt idx="0">
                  <c:v>40 and older</c:v>
                </c:pt>
                <c:pt idx="1">
                  <c:v>30-39</c:v>
                </c:pt>
                <c:pt idx="2">
                  <c:v>25-29</c:v>
                </c:pt>
                <c:pt idx="3">
                  <c:v>20-24</c:v>
                </c:pt>
                <c:pt idx="4">
                  <c:v>19 and younger</c:v>
                </c:pt>
              </c:strCache>
            </c:strRef>
          </c:cat>
          <c:val>
            <c:numRef>
              <c:f>'[ISEP_Course SUCCESS_Comparison_AT201850-AT201870.xlsx]ISEP_Course SUCCESS_Comparison_'!$C$74:$C$78</c:f>
              <c:numCache>
                <c:formatCode>General</c:formatCode>
                <c:ptCount val="5"/>
                <c:pt idx="0">
                  <c:v>17</c:v>
                </c:pt>
                <c:pt idx="1">
                  <c:v>20.2</c:v>
                </c:pt>
                <c:pt idx="2">
                  <c:v>18.3</c:v>
                </c:pt>
                <c:pt idx="3">
                  <c:v>29.1</c:v>
                </c:pt>
                <c:pt idx="4">
                  <c:v>15.3</c:v>
                </c:pt>
              </c:numCache>
            </c:numRef>
          </c:val>
          <c:extLst>
            <c:ext xmlns:c16="http://schemas.microsoft.com/office/drawing/2014/chart" uri="{C3380CC4-5D6E-409C-BE32-E72D297353CC}">
              <c16:uniqueId val="{00000001-9BF9-4C33-BB51-6E4913DFCDD0}"/>
            </c:ext>
          </c:extLst>
        </c:ser>
        <c:dLbls>
          <c:showLegendKey val="0"/>
          <c:showVal val="0"/>
          <c:showCatName val="0"/>
          <c:showSerName val="0"/>
          <c:showPercent val="0"/>
          <c:showBubbleSize val="0"/>
        </c:dLbls>
        <c:gapWidth val="84"/>
        <c:axId val="26513503"/>
        <c:axId val="26509759"/>
      </c:barChart>
      <c:catAx>
        <c:axId val="265135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509759"/>
        <c:crosses val="autoZero"/>
        <c:auto val="1"/>
        <c:lblAlgn val="ctr"/>
        <c:lblOffset val="100"/>
        <c:noMultiLvlLbl val="0"/>
      </c:catAx>
      <c:valAx>
        <c:axId val="26509759"/>
        <c:scaling>
          <c:orientation val="minMax"/>
        </c:scaling>
        <c:delete val="1"/>
        <c:axPos val="t"/>
        <c:numFmt formatCode="General" sourceLinked="1"/>
        <c:majorTickMark val="none"/>
        <c:minorTickMark val="none"/>
        <c:tickLblPos val="nextTo"/>
        <c:crossAx val="2651350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Course Success Rates </a:t>
            </a:r>
            <a:r>
              <a:rPr lang="en-US" sz="1400" b="0" i="0" baseline="0" dirty="0" smtClean="0">
                <a:effectLst/>
              </a:rPr>
              <a:t>(</a:t>
            </a:r>
            <a:r>
              <a:rPr lang="en-US" sz="1400" b="0" i="0" baseline="0" dirty="0">
                <a:solidFill>
                  <a:schemeClr val="accent1">
                    <a:lumMod val="90000"/>
                    <a:lumOff val="10000"/>
                  </a:schemeClr>
                </a:solidFill>
                <a:effectLst/>
              </a:rPr>
              <a:t>Incarcerated</a:t>
            </a:r>
            <a:r>
              <a:rPr lang="en-US" sz="1400" b="0" i="0" baseline="0" dirty="0">
                <a:effectLst/>
              </a:rPr>
              <a:t> vs. </a:t>
            </a:r>
            <a:r>
              <a:rPr lang="en-US" sz="1400" b="0" i="0" baseline="0" dirty="0">
                <a:solidFill>
                  <a:schemeClr val="accent1">
                    <a:lumMod val="50000"/>
                    <a:lumOff val="50000"/>
                  </a:schemeClr>
                </a:solidFill>
                <a:effectLst/>
              </a:rPr>
              <a:t>Traditional</a:t>
            </a:r>
            <a:r>
              <a:rPr lang="en-US" sz="1400" b="0" i="0" baseline="0" dirty="0" smtClean="0">
                <a:effectLst/>
              </a:rPr>
              <a:t>) | </a:t>
            </a:r>
            <a:r>
              <a:rPr lang="en-US" sz="1400" b="0" i="0" u="none" strike="noStrike" baseline="0" dirty="0" smtClean="0">
                <a:effectLst/>
              </a:rPr>
              <a:t>FALL 2016 - FALL 2018 </a:t>
            </a:r>
            <a:r>
              <a:rPr lang="en-US" sz="1400" b="0" i="0" baseline="0" dirty="0" smtClean="0">
                <a:effectLst/>
              </a:rPr>
              <a:t> </a:t>
            </a:r>
            <a:endParaRPr lang="en-US" sz="1400" dirty="0">
              <a:effectLst/>
            </a:endParaRPr>
          </a:p>
        </c:rich>
      </c:tx>
      <c:layout>
        <c:manualLayout>
          <c:xMode val="edge"/>
          <c:yMode val="edge"/>
          <c:x val="0.11716213307264373"/>
          <c:y val="1.25667733523055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'[ISEP_Course SUCCESS_Comparison_AT201850-AT201870.xlsx]ISEP_Course SUCCESS_Comparison_'!$D$1</c:f>
              <c:strCache>
                <c:ptCount val="1"/>
                <c:pt idx="0">
                  <c:v>Mean_mean</c:v>
                </c:pt>
              </c:strCache>
            </c:strRef>
          </c:tx>
          <c:spPr>
            <a:solidFill>
              <a:schemeClr val="accent1"/>
            </a:solidFill>
            <a:ln cmpd="thickThin">
              <a:solidFill>
                <a:schemeClr val="tx1">
                  <a:lumMod val="15000"/>
                  <a:lumOff val="85000"/>
                </a:schemeClr>
              </a:solidFill>
            </a:ln>
            <a:effectLst/>
          </c:spPr>
          <c:invertIfNegative val="0"/>
          <c:dPt>
            <c:idx val="1"/>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01-66AB-4366-AFF3-74D2E44158C4}"/>
              </c:ext>
            </c:extLst>
          </c:dPt>
          <c:dPt>
            <c:idx val="3"/>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03-66AB-4366-AFF3-74D2E44158C4}"/>
              </c:ext>
            </c:extLst>
          </c:dPt>
          <c:dPt>
            <c:idx val="5"/>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05-66AB-4366-AFF3-74D2E44158C4}"/>
              </c:ext>
            </c:extLst>
          </c:dPt>
          <c:dPt>
            <c:idx val="7"/>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07-66AB-4366-AFF3-74D2E44158C4}"/>
              </c:ext>
            </c:extLst>
          </c:dPt>
          <c:dPt>
            <c:idx val="9"/>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09-66AB-4366-AFF3-74D2E44158C4}"/>
              </c:ext>
            </c:extLst>
          </c:dPt>
          <c:dPt>
            <c:idx val="11"/>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0B-66AB-4366-AFF3-74D2E44158C4}"/>
              </c:ext>
            </c:extLst>
          </c:dPt>
          <c:dPt>
            <c:idx val="13"/>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0D-66AB-4366-AFF3-74D2E44158C4}"/>
              </c:ext>
            </c:extLst>
          </c:dPt>
          <c:dPt>
            <c:idx val="15"/>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0F-66AB-4366-AFF3-74D2E44158C4}"/>
              </c:ext>
            </c:extLst>
          </c:dPt>
          <c:dPt>
            <c:idx val="17"/>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11-66AB-4366-AFF3-74D2E44158C4}"/>
              </c:ext>
            </c:extLst>
          </c:dPt>
          <c:dPt>
            <c:idx val="19"/>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13-66AB-4366-AFF3-74D2E44158C4}"/>
              </c:ext>
            </c:extLst>
          </c:dPt>
          <c:dPt>
            <c:idx val="22"/>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15-66AB-4366-AFF3-74D2E44158C4}"/>
              </c:ext>
            </c:extLst>
          </c:dPt>
          <c:dPt>
            <c:idx val="24"/>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17-66AB-4366-AFF3-74D2E44158C4}"/>
              </c:ext>
            </c:extLst>
          </c:dPt>
          <c:dPt>
            <c:idx val="26"/>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19-66AB-4366-AFF3-74D2E44158C4}"/>
              </c:ext>
            </c:extLst>
          </c:dPt>
          <c:dPt>
            <c:idx val="28"/>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1B-66AB-4366-AFF3-74D2E44158C4}"/>
              </c:ext>
            </c:extLst>
          </c:dPt>
          <c:dPt>
            <c:idx val="30"/>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1D-66AB-4366-AFF3-74D2E44158C4}"/>
              </c:ext>
            </c:extLst>
          </c:dPt>
          <c:dPt>
            <c:idx val="32"/>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1F-66AB-4366-AFF3-74D2E44158C4}"/>
              </c:ext>
            </c:extLst>
          </c:dPt>
          <c:dPt>
            <c:idx val="34"/>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21-66AB-4366-AFF3-74D2E44158C4}"/>
              </c:ext>
            </c:extLst>
          </c:dPt>
          <c:dPt>
            <c:idx val="36"/>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23-66AB-4366-AFF3-74D2E44158C4}"/>
              </c:ext>
            </c:extLst>
          </c:dPt>
          <c:dPt>
            <c:idx val="38"/>
            <c:invertIfNegative val="0"/>
            <c:bubble3D val="0"/>
            <c:spPr>
              <a:solidFill>
                <a:schemeClr val="accent1">
                  <a:lumMod val="50000"/>
                  <a:lumOff val="50000"/>
                </a:schemeClr>
              </a:solidFill>
              <a:ln cmpd="thickThin">
                <a:solidFill>
                  <a:schemeClr val="tx1">
                    <a:lumMod val="15000"/>
                    <a:lumOff val="85000"/>
                  </a:schemeClr>
                </a:solidFill>
              </a:ln>
              <a:effectLst/>
              <a:sp3d/>
            </c:spPr>
            <c:extLst>
              <c:ext xmlns:c16="http://schemas.microsoft.com/office/drawing/2014/chart" uri="{C3380CC4-5D6E-409C-BE32-E72D297353CC}">
                <c16:uniqueId val="{00000025-66AB-4366-AFF3-74D2E44158C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'[ISEP_Course SUCCESS_Comparison_AT201850-AT201870.xlsx]ISEP_Course SUCCESS_Comparison_'!$B$2:$C$40</c:f>
              <c:strCache>
                <c:ptCount val="39"/>
                <c:pt idx="0">
                  <c:v>Administration of Justice</c:v>
                </c:pt>
                <c:pt idx="2">
                  <c:v>Anthropology</c:v>
                </c:pt>
                <c:pt idx="4">
                  <c:v>Art</c:v>
                </c:pt>
                <c:pt idx="6">
                  <c:v>Business Administration</c:v>
                </c:pt>
                <c:pt idx="8">
                  <c:v>English</c:v>
                </c:pt>
                <c:pt idx="10">
                  <c:v>French</c:v>
                </c:pt>
                <c:pt idx="12">
                  <c:v>Health Careers</c:v>
                </c:pt>
                <c:pt idx="14">
                  <c:v>History</c:v>
                </c:pt>
                <c:pt idx="16">
                  <c:v>Health Science</c:v>
                </c:pt>
                <c:pt idx="18">
                  <c:v>Latin</c:v>
                </c:pt>
                <c:pt idx="20">
                  <c:v>Library Science</c:v>
                </c:pt>
                <c:pt idx="21">
                  <c:v>Math</c:v>
                </c:pt>
                <c:pt idx="23">
                  <c:v>Music</c:v>
                </c:pt>
                <c:pt idx="25">
                  <c:v>Paralegal Studies</c:v>
                </c:pt>
                <c:pt idx="27">
                  <c:v>Personal Development</c:v>
                </c:pt>
                <c:pt idx="29">
                  <c:v>Physical Education</c:v>
                </c:pt>
                <c:pt idx="31">
                  <c:v>Philosophy</c:v>
                </c:pt>
                <c:pt idx="33">
                  <c:v>Psychology</c:v>
                </c:pt>
                <c:pt idx="35">
                  <c:v>Sociology</c:v>
                </c:pt>
                <c:pt idx="37">
                  <c:v>Speech</c:v>
                </c:pt>
              </c:strCache>
              <c:extLst/>
            </c:strRef>
          </c:cat>
          <c:val>
            <c:numRef>
              <c:f>'[ISEP_Course SUCCESS_Comparison_AT201850-AT201870.xlsx]ISEP_Course SUCCESS_Comparison_'!$D$2:$D$40</c:f>
              <c:numCache>
                <c:formatCode>0.0</c:formatCode>
                <c:ptCount val="39"/>
                <c:pt idx="0">
                  <c:v>90.81890331890331</c:v>
                </c:pt>
                <c:pt idx="1">
                  <c:v>78.306878306878303</c:v>
                </c:pt>
                <c:pt idx="2">
                  <c:v>97.28323492574701</c:v>
                </c:pt>
                <c:pt idx="3">
                  <c:v>67.72727272727272</c:v>
                </c:pt>
                <c:pt idx="4">
                  <c:v>95.967094703049753</c:v>
                </c:pt>
                <c:pt idx="5">
                  <c:v>82.241379310344826</c:v>
                </c:pt>
                <c:pt idx="6">
                  <c:v>91.882183908045974</c:v>
                </c:pt>
                <c:pt idx="7">
                  <c:v>71.683964416058387</c:v>
                </c:pt>
                <c:pt idx="8">
                  <c:v>83.665621266427721</c:v>
                </c:pt>
                <c:pt idx="9">
                  <c:v>69.542615433270058</c:v>
                </c:pt>
                <c:pt idx="10">
                  <c:v>60.869565217391319</c:v>
                </c:pt>
                <c:pt idx="11">
                  <c:v>53.571428571428555</c:v>
                </c:pt>
                <c:pt idx="12">
                  <c:v>95.999999999999986</c:v>
                </c:pt>
                <c:pt idx="13">
                  <c:v>68.571428571428555</c:v>
                </c:pt>
                <c:pt idx="14">
                  <c:v>91.408084914182481</c:v>
                </c:pt>
                <c:pt idx="15">
                  <c:v>63.075440831746093</c:v>
                </c:pt>
                <c:pt idx="16">
                  <c:v>76.666666666666643</c:v>
                </c:pt>
                <c:pt idx="17">
                  <c:v>83.760683760683762</c:v>
                </c:pt>
                <c:pt idx="18">
                  <c:v>94.097222222222214</c:v>
                </c:pt>
                <c:pt idx="19">
                  <c:v>70.179910044977504</c:v>
                </c:pt>
                <c:pt idx="20">
                  <c:v>88.888888888888886</c:v>
                </c:pt>
                <c:pt idx="21">
                  <c:v>86.86440677966101</c:v>
                </c:pt>
                <c:pt idx="22">
                  <c:v>65.988493287751197</c:v>
                </c:pt>
                <c:pt idx="23">
                  <c:v>90.341787439613526</c:v>
                </c:pt>
                <c:pt idx="24">
                  <c:v>85.628998660913567</c:v>
                </c:pt>
                <c:pt idx="25">
                  <c:v>86.921151439299109</c:v>
                </c:pt>
                <c:pt idx="26">
                  <c:v>54.071969696969703</c:v>
                </c:pt>
                <c:pt idx="27">
                  <c:v>83.333333333333314</c:v>
                </c:pt>
                <c:pt idx="28">
                  <c:v>100</c:v>
                </c:pt>
                <c:pt idx="29">
                  <c:v>77.976190476190453</c:v>
                </c:pt>
                <c:pt idx="30">
                  <c:v>71.232876712328761</c:v>
                </c:pt>
                <c:pt idx="31">
                  <c:v>79.310344827586206</c:v>
                </c:pt>
                <c:pt idx="32">
                  <c:v>69.090909090909108</c:v>
                </c:pt>
                <c:pt idx="33">
                  <c:v>93.399753655435489</c:v>
                </c:pt>
                <c:pt idx="34">
                  <c:v>79.242910117845796</c:v>
                </c:pt>
                <c:pt idx="35">
                  <c:v>90.727124183006538</c:v>
                </c:pt>
                <c:pt idx="36">
                  <c:v>68.562030075187977</c:v>
                </c:pt>
                <c:pt idx="37">
                  <c:v>83.66013071895425</c:v>
                </c:pt>
                <c:pt idx="38">
                  <c:v>85.201793721973104</c:v>
                </c:pt>
              </c:numCache>
            </c:numRef>
          </c:val>
          <c:extLst>
            <c:ext xmlns:c16="http://schemas.microsoft.com/office/drawing/2014/chart" uri="{C3380CC4-5D6E-409C-BE32-E72D297353CC}">
              <c16:uniqueId val="{00000026-66AB-4366-AFF3-74D2E44158C4}"/>
            </c:ext>
          </c:extLst>
        </c:ser>
        <c:dLbls>
          <c:showLegendKey val="0"/>
          <c:showVal val="1"/>
          <c:showCatName val="0"/>
          <c:showSerName val="0"/>
          <c:showPercent val="0"/>
          <c:showBubbleSize val="0"/>
        </c:dLbls>
        <c:gapWidth val="65"/>
        <c:axId val="417673520"/>
        <c:axId val="417673192"/>
      </c:barChart>
      <c:catAx>
        <c:axId val="417673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294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7673192"/>
        <c:crosses val="autoZero"/>
        <c:auto val="1"/>
        <c:lblAlgn val="ctr"/>
        <c:lblOffset val="80"/>
        <c:noMultiLvlLbl val="0"/>
      </c:catAx>
      <c:valAx>
        <c:axId val="417673192"/>
        <c:scaling>
          <c:orientation val="minMax"/>
        </c:scaling>
        <c:delete val="1"/>
        <c:axPos val="l"/>
        <c:numFmt formatCode="0.0" sourceLinked="1"/>
        <c:majorTickMark val="none"/>
        <c:minorTickMark val="none"/>
        <c:tickLblPos val="nextTo"/>
        <c:crossAx val="417673520"/>
        <c:crosses val="autoZero"/>
        <c:crossBetween val="between"/>
      </c:valAx>
      <c:spPr>
        <a:noFill/>
        <a:ln>
          <a:noFill/>
        </a:ln>
        <a:effectLst/>
      </c:spPr>
    </c:plotArea>
    <c:plotVisOnly val="1"/>
    <c:dispBlanksAs val="gap"/>
    <c:showDLblsOverMax val="0"/>
  </c:chart>
  <c:spPr>
    <a:solidFill>
      <a:schemeClr val="bg1"/>
    </a:solidFill>
    <a:ln w="9525" cap="flat" cmpd="thickThin" algn="ctr">
      <a:solidFill>
        <a:schemeClr val="tx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0.53568</cdr:x>
      <cdr:y>0.14642</cdr:y>
    </cdr:from>
    <cdr:to>
      <cdr:x>0.70513</cdr:x>
      <cdr:y>0.20572</cdr:y>
    </cdr:to>
    <cdr:sp macro="" textlink="">
      <cdr:nvSpPr>
        <cdr:cNvPr id="2" name="Rectangle 1"/>
        <cdr:cNvSpPr/>
      </cdr:nvSpPr>
      <cdr:spPr>
        <a:xfrm xmlns:a="http://schemas.openxmlformats.org/drawingml/2006/main">
          <a:off x="3836681" y="485333"/>
          <a:ext cx="1213695" cy="196551"/>
        </a:xfrm>
        <a:prstGeom xmlns:a="http://schemas.openxmlformats.org/drawingml/2006/main" prst="rect">
          <a:avLst/>
        </a:prstGeom>
      </cdr:spPr>
      <cdr:txBody>
        <a:bodyPr xmlns:a="http://schemas.openxmlformats.org/drawingml/2006/main" wrap="none">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100" dirty="0" smtClean="0">
              <a:solidFill>
                <a:schemeClr val="accent1">
                  <a:lumMod val="50000"/>
                  <a:lumOff val="50000"/>
                </a:schemeClr>
              </a:solidFill>
              <a:latin typeface="Calibri"/>
              <a:ea typeface="Calibri"/>
              <a:cs typeface="Calibri"/>
              <a:sym typeface="Calibri"/>
            </a:rPr>
            <a:t>(College-wide</a:t>
          </a:r>
          <a:r>
            <a:rPr lang="en-US" sz="1100" dirty="0">
              <a:solidFill>
                <a:schemeClr val="accent1">
                  <a:lumMod val="50000"/>
                  <a:lumOff val="50000"/>
                </a:schemeClr>
              </a:solidFill>
              <a:latin typeface="Calibri"/>
              <a:ea typeface="Calibri"/>
              <a:cs typeface="Calibri"/>
              <a:sym typeface="Calibri"/>
            </a:rPr>
            <a:t>)</a:t>
          </a:r>
          <a:endParaRPr lang="en-US" sz="1100" dirty="0">
            <a:solidFill>
              <a:schemeClr val="accent1">
                <a:lumMod val="50000"/>
                <a:lumOff val="50000"/>
              </a:schemeClr>
            </a:solidFill>
          </a:endParaRPr>
        </a:p>
      </cdr:txBody>
    </cdr:sp>
  </cdr:relSizeAnchor>
  <cdr:relSizeAnchor xmlns:cdr="http://schemas.openxmlformats.org/drawingml/2006/chartDrawing">
    <cdr:from>
      <cdr:x>0.87073</cdr:x>
      <cdr:y>0.13105</cdr:y>
    </cdr:from>
    <cdr:to>
      <cdr:x>1</cdr:x>
      <cdr:y>0.20533</cdr:y>
    </cdr:to>
    <cdr:sp macro="" textlink="">
      <cdr:nvSpPr>
        <cdr:cNvPr id="3" name="Rectangle 2"/>
        <cdr:cNvSpPr/>
      </cdr:nvSpPr>
      <cdr:spPr>
        <a:xfrm xmlns:a="http://schemas.openxmlformats.org/drawingml/2006/main">
          <a:off x="6236438" y="434378"/>
          <a:ext cx="925858" cy="246221"/>
        </a:xfrm>
        <a:prstGeom xmlns:a="http://schemas.openxmlformats.org/drawingml/2006/main" prst="rect">
          <a:avLst/>
        </a:prstGeom>
      </cdr:spPr>
      <cdr:txBody>
        <a:bodyPr xmlns:a="http://schemas.openxmlformats.org/drawingml/2006/main" wrap="square">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000" dirty="0" smtClean="0">
              <a:solidFill>
                <a:schemeClr val="accent1">
                  <a:lumMod val="90000"/>
                  <a:lumOff val="10000"/>
                </a:schemeClr>
              </a:solidFill>
              <a:latin typeface="Calibri"/>
              <a:ea typeface="Calibri"/>
              <a:cs typeface="Calibri"/>
              <a:sym typeface="Calibri"/>
            </a:rPr>
            <a:t>(Incarcerated)</a:t>
          </a:r>
          <a:endParaRPr lang="en-US" sz="1000" dirty="0">
            <a:solidFill>
              <a:schemeClr val="accent1">
                <a:lumMod val="90000"/>
                <a:lumOff val="10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0.00983</cdr:x>
      <cdr:y>0.33989</cdr:y>
    </cdr:from>
    <cdr:to>
      <cdr:x>1</cdr:x>
      <cdr:y>0.3518</cdr:y>
    </cdr:to>
    <cdr:cxnSp macro="">
      <cdr:nvCxnSpPr>
        <cdr:cNvPr id="3" name="Straight Connector 2"/>
        <cdr:cNvCxnSpPr/>
      </cdr:nvCxnSpPr>
      <cdr:spPr>
        <a:xfrm xmlns:a="http://schemas.openxmlformats.org/drawingml/2006/main" flipV="1">
          <a:off x="89376" y="1373975"/>
          <a:ext cx="9006498" cy="48125"/>
        </a:xfrm>
        <a:prstGeom xmlns:a="http://schemas.openxmlformats.org/drawingml/2006/main" prst="line">
          <a:avLst/>
        </a:prstGeom>
        <a:ln xmlns:a="http://schemas.openxmlformats.org/drawingml/2006/main">
          <a:solidFill>
            <a:schemeClr val="accent1">
              <a:lumMod val="50000"/>
              <a:lumOff val="50000"/>
            </a:schemeClr>
          </a:solidFill>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0.01134</cdr:x>
      <cdr:y>0.27526</cdr:y>
    </cdr:from>
    <cdr:to>
      <cdr:x>1</cdr:x>
      <cdr:y>0.28206</cdr:y>
    </cdr:to>
    <cdr:cxnSp macro="">
      <cdr:nvCxnSpPr>
        <cdr:cNvPr id="9" name="Straight Connector 8"/>
        <cdr:cNvCxnSpPr/>
      </cdr:nvCxnSpPr>
      <cdr:spPr>
        <a:xfrm xmlns:a="http://schemas.openxmlformats.org/drawingml/2006/main" flipV="1">
          <a:off x="103127" y="1112716"/>
          <a:ext cx="8992747" cy="27501"/>
        </a:xfrm>
        <a:prstGeom xmlns:a="http://schemas.openxmlformats.org/drawingml/2006/main" prst="line">
          <a:avLst/>
        </a:prstGeom>
        <a:ln xmlns:a="http://schemas.openxmlformats.org/drawingml/2006/main">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0.19338</cdr:y>
    </cdr:from>
    <cdr:to>
      <cdr:x>0.08722</cdr:x>
      <cdr:y>0.28941</cdr:y>
    </cdr:to>
    <cdr:sp macro="" textlink="">
      <cdr:nvSpPr>
        <cdr:cNvPr id="10" name="Google Shape;80;p15">
          <a:extLst xmlns:a="http://schemas.openxmlformats.org/drawingml/2006/main">
            <a:ext uri="{FF2B5EF4-FFF2-40B4-BE49-F238E27FC236}">
              <a16:creationId xmlns:a16="http://schemas.microsoft.com/office/drawing/2014/main" id="{C9F95F7D-2B01-4B01-AC18-30B7AE1AE82E}"/>
            </a:ext>
          </a:extLst>
        </cdr:cNvPr>
        <cdr:cNvSpPr txBox="1">
          <a:spLocks xmlns:a="http://schemas.openxmlformats.org/drawingml/2006/main"/>
        </cdr:cNvSpPr>
      </cdr:nvSpPr>
      <cdr:spPr>
        <a:xfrm xmlns:a="http://schemas.openxmlformats.org/drawingml/2006/main">
          <a:off x="-27501" y="781724"/>
          <a:ext cx="797522" cy="38819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spcFirstLastPara="1" wrap="square" lIns="91425" tIns="91425" rIns="91425" bIns="91425"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r">
            <a:lnSpc>
              <a:spcPct val="100000"/>
            </a:lnSpc>
            <a:buNone/>
          </a:pPr>
          <a:r>
            <a:rPr lang="en-US" sz="600" b="1" i="1" dirty="0" smtClean="0">
              <a:solidFill>
                <a:schemeClr val="accent1">
                  <a:lumMod val="90000"/>
                  <a:lumOff val="10000"/>
                </a:schemeClr>
              </a:solidFill>
              <a:latin typeface="Calibri"/>
              <a:ea typeface="Calibri"/>
              <a:cs typeface="Calibri"/>
              <a:sym typeface="Calibri"/>
            </a:rPr>
            <a:t>Incarcerated AVG Success</a:t>
          </a:r>
          <a:r>
            <a:rPr lang="en-US" sz="800" b="1" i="1" dirty="0" smtClean="0">
              <a:solidFill>
                <a:schemeClr val="accent1">
                  <a:lumMod val="90000"/>
                  <a:lumOff val="10000"/>
                </a:schemeClr>
              </a:solidFill>
              <a:latin typeface="Calibri"/>
              <a:ea typeface="Calibri"/>
              <a:cs typeface="Calibri"/>
              <a:sym typeface="Calibri"/>
            </a:rPr>
            <a:t>= </a:t>
          </a:r>
          <a:r>
            <a:rPr lang="en-US" b="1" i="1" dirty="0" smtClean="0">
              <a:solidFill>
                <a:schemeClr val="accent1">
                  <a:lumMod val="90000"/>
                  <a:lumOff val="10000"/>
                </a:schemeClr>
              </a:solidFill>
              <a:latin typeface="Calibri"/>
              <a:ea typeface="Calibri"/>
              <a:cs typeface="Calibri"/>
              <a:sym typeface="Calibri"/>
            </a:rPr>
            <a:t>87%</a:t>
          </a:r>
          <a:endParaRPr lang="en-US" sz="800" b="1" i="1" dirty="0">
            <a:solidFill>
              <a:schemeClr val="accent1">
                <a:lumMod val="90000"/>
                <a:lumOff val="10000"/>
              </a:schemeClr>
            </a:solidFill>
            <a:latin typeface="Calibri"/>
            <a:ea typeface="Calibri"/>
            <a:cs typeface="Calibri"/>
            <a:sym typeface="Calibri"/>
          </a:endParaRPr>
        </a:p>
        <a:p xmlns:a="http://schemas.openxmlformats.org/drawingml/2006/main">
          <a:pPr marL="0" indent="0" algn="r">
            <a:spcAft>
              <a:spcPts val="1600"/>
            </a:spcAft>
            <a:buFont typeface="Roboto"/>
            <a:buNone/>
          </a:pPr>
          <a:endParaRPr lang="en-US" sz="1800" dirty="0">
            <a:solidFill>
              <a:srgbClr val="0070C0"/>
            </a:solidFill>
          </a:endParaRPr>
        </a:p>
      </cdr:txBody>
    </cdr:sp>
  </cdr:relSizeAnchor>
  <cdr:relSizeAnchor xmlns:cdr="http://schemas.openxmlformats.org/drawingml/2006/chartDrawing">
    <cdr:from>
      <cdr:x>0</cdr:x>
      <cdr:y>0.33965</cdr:y>
    </cdr:from>
    <cdr:to>
      <cdr:x>0.08722</cdr:x>
      <cdr:y>0.43568</cdr:y>
    </cdr:to>
    <cdr:sp macro="" textlink="">
      <cdr:nvSpPr>
        <cdr:cNvPr id="11" name="Google Shape;80;p15">
          <a:extLst xmlns:a="http://schemas.openxmlformats.org/drawingml/2006/main">
            <a:ext uri="{FF2B5EF4-FFF2-40B4-BE49-F238E27FC236}">
              <a16:creationId xmlns:a16="http://schemas.microsoft.com/office/drawing/2014/main" id="{C9F95F7D-2B01-4B01-AC18-30B7AE1AE82E}"/>
            </a:ext>
          </a:extLst>
        </cdr:cNvPr>
        <cdr:cNvSpPr txBox="1">
          <a:spLocks xmlns:a="http://schemas.openxmlformats.org/drawingml/2006/main"/>
        </cdr:cNvSpPr>
      </cdr:nvSpPr>
      <cdr:spPr>
        <a:xfrm xmlns:a="http://schemas.openxmlformats.org/drawingml/2006/main">
          <a:off x="0" y="1372991"/>
          <a:ext cx="797522" cy="38819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spcFirstLastPara="1" wrap="square" lIns="91425" tIns="91425" rIns="91425" bIns="91425"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r">
            <a:lnSpc>
              <a:spcPct val="100000"/>
            </a:lnSpc>
            <a:buNone/>
          </a:pPr>
          <a:r>
            <a:rPr lang="en-US" sz="600" b="1" i="1" dirty="0" smtClean="0">
              <a:solidFill>
                <a:schemeClr val="accent1">
                  <a:lumMod val="50000"/>
                  <a:lumOff val="50000"/>
                </a:schemeClr>
              </a:solidFill>
              <a:latin typeface="Calibri"/>
              <a:ea typeface="Calibri"/>
              <a:cs typeface="Calibri"/>
              <a:sym typeface="Calibri"/>
            </a:rPr>
            <a:t>Traditional  AVG Success= </a:t>
          </a:r>
          <a:r>
            <a:rPr lang="en-US" b="1" i="1" dirty="0" smtClean="0">
              <a:solidFill>
                <a:schemeClr val="accent1">
                  <a:lumMod val="50000"/>
                  <a:lumOff val="50000"/>
                </a:schemeClr>
              </a:solidFill>
              <a:latin typeface="Calibri"/>
              <a:ea typeface="Calibri"/>
              <a:cs typeface="Calibri"/>
              <a:sym typeface="Calibri"/>
            </a:rPr>
            <a:t>73%</a:t>
          </a:r>
          <a:endParaRPr lang="en-US" sz="600" b="1" i="1" dirty="0">
            <a:solidFill>
              <a:schemeClr val="accent1">
                <a:lumMod val="50000"/>
                <a:lumOff val="50000"/>
              </a:schemeClr>
            </a:solidFill>
            <a:latin typeface="Calibri"/>
            <a:ea typeface="Calibri"/>
            <a:cs typeface="Calibri"/>
            <a:sym typeface="Calibri"/>
          </a:endParaRPr>
        </a:p>
        <a:p xmlns:a="http://schemas.openxmlformats.org/drawingml/2006/main">
          <a:pPr marL="0" indent="0" algn="r">
            <a:spcAft>
              <a:spcPts val="1600"/>
            </a:spcAft>
            <a:buFont typeface="Roboto"/>
            <a:buNone/>
          </a:pPr>
          <a:endParaRPr lang="en-US" sz="1800" dirty="0">
            <a:solidFill>
              <a:srgbClr val="0070C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46becfda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46becfda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#1 - Goal #3</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46becfda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46becfda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46becfda3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46becfda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 705</a:t>
            </a:r>
            <a:endParaRPr dirty="0"/>
          </a:p>
          <a:p>
            <a:pPr marL="0" lvl="0" indent="0" algn="l" rtl="0">
              <a:spcBef>
                <a:spcPts val="0"/>
              </a:spcBef>
              <a:spcAft>
                <a:spcPts val="0"/>
              </a:spcAft>
              <a:buNone/>
            </a:pPr>
            <a:r>
              <a:rPr lang="en"/>
              <a:t>Goal #5: Reduce Equity gaps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45af6706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45af6706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#1: Increase Completions</a:t>
            </a:r>
            <a:endParaRPr/>
          </a:p>
          <a:p>
            <a:pPr marL="0" lvl="0" indent="0" algn="l" rtl="0">
              <a:spcBef>
                <a:spcPts val="0"/>
              </a:spcBef>
              <a:spcAft>
                <a:spcPts val="0"/>
              </a:spcAft>
              <a:buNone/>
            </a:pPr>
            <a:r>
              <a:rPr lang="en"/>
              <a:t>Goal #2: Increase Transfers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46becfda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46becfda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46becfda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46becfda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#4: Reduce equity gaps</a:t>
            </a:r>
            <a:endParaRPr/>
          </a:p>
        </p:txBody>
      </p:sp>
    </p:spTree>
    <p:extLst>
      <p:ext uri="{BB962C8B-B14F-4D97-AF65-F5344CB8AC3E}">
        <p14:creationId xmlns:p14="http://schemas.microsoft.com/office/powerpoint/2010/main" val="248053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3fc5a841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3fc5a841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#1: Increase Transfers</a:t>
            </a:r>
            <a:endParaRPr/>
          </a:p>
          <a:p>
            <a:pPr marL="0" lvl="0" indent="0" algn="l" rtl="0">
              <a:spcBef>
                <a:spcPts val="0"/>
              </a:spcBef>
              <a:spcAft>
                <a:spcPts val="0"/>
              </a:spcAft>
              <a:buNone/>
            </a:pPr>
            <a:r>
              <a:rPr lang="en"/>
              <a:t>Goal #2: Transfers to UC/CSU</a:t>
            </a:r>
            <a:endParaRPr/>
          </a:p>
          <a:p>
            <a:pPr marL="0" lvl="0" indent="0" algn="l" rtl="0">
              <a:spcBef>
                <a:spcPts val="0"/>
              </a:spcBef>
              <a:spcAft>
                <a:spcPts val="0"/>
              </a:spcAft>
              <a:buNone/>
            </a:pPr>
            <a:r>
              <a:rPr lang="en"/>
              <a:t>Goal #3: Keeping units below 79</a:t>
            </a:r>
            <a:endParaRPr/>
          </a:p>
          <a:p>
            <a:pPr marL="0" lvl="0" indent="0" algn="l" rtl="0">
              <a:spcBef>
                <a:spcPts val="0"/>
              </a:spcBef>
              <a:spcAft>
                <a:spcPts val="0"/>
              </a:spcAft>
              <a:buNone/>
            </a:pPr>
            <a:r>
              <a:rPr lang="en"/>
              <a:t>Goal #5&amp;6: Closing equity gaps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46becfda3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46becfda3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7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3bafdc39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3bafdc39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53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3bafdc39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3bafdc39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45af67062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45af67062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Vision For Success Goal #1: Increase completions by 20%</a:t>
            </a:r>
            <a:endParaRPr dirty="0"/>
          </a:p>
          <a:p>
            <a:pPr marL="0" lvl="0" indent="0" algn="l" rtl="0">
              <a:spcBef>
                <a:spcPts val="0"/>
              </a:spcBef>
              <a:spcAft>
                <a:spcPts val="0"/>
              </a:spcAft>
              <a:buNone/>
            </a:pPr>
            <a:r>
              <a:rPr lang="en"/>
              <a:t>Goal #5: Reduce previous equity gaps by 40% at a faster rate</a:t>
            </a:r>
            <a:endParaRPr dirty="0"/>
          </a:p>
          <a:p>
            <a:pPr marL="0" lvl="0" indent="0" algn="l" rtl="0">
              <a:spcBef>
                <a:spcPts val="0"/>
              </a:spcBef>
              <a:spcAft>
                <a:spcPts val="0"/>
              </a:spcAft>
              <a:buNone/>
            </a:pPr>
            <a:r>
              <a:rPr lang="en"/>
              <a:t>Goal #6: Reduce regional equity gaps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45af67062_2_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45af67062_2_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dirty="0"/>
              <a:t>Vision For Success Goal #1: Increase completions by 20%</a:t>
            </a:r>
            <a:endParaRPr dirty="0"/>
          </a:p>
          <a:p>
            <a:pPr marL="0" indent="0">
              <a:buNone/>
            </a:pPr>
            <a:r>
              <a:rPr lang="en" dirty="0"/>
              <a:t>Goal #5: Reduce previous equity gaps by 40% at a faster rate</a:t>
            </a:r>
            <a:endParaRPr dirty="0"/>
          </a:p>
          <a:p>
            <a:pPr marL="0" indent="0">
              <a:buNone/>
            </a:pPr>
            <a:r>
              <a:rPr lang="en" dirty="0"/>
              <a:t>Goal #6: Reduce regional equity gaps</a:t>
            </a:r>
            <a:endParaRPr dirty="0"/>
          </a:p>
        </p:txBody>
      </p:sp>
    </p:spTree>
    <p:extLst>
      <p:ext uri="{BB962C8B-B14F-4D97-AF65-F5344CB8AC3E}">
        <p14:creationId xmlns:p14="http://schemas.microsoft.com/office/powerpoint/2010/main" val="411912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46becfda3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46becfda3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864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3bafdc39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3bafdc39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#1: Increase Completions</a:t>
            </a:r>
            <a:endParaRPr/>
          </a:p>
          <a:p>
            <a:pPr marL="0" lvl="0" indent="0" algn="l" rtl="0">
              <a:spcBef>
                <a:spcPts val="0"/>
              </a:spcBef>
              <a:spcAft>
                <a:spcPts val="0"/>
              </a:spcAft>
              <a:buNone/>
            </a:pPr>
            <a:r>
              <a:rPr lang="en"/>
              <a:t>Goal #2: Increase Transfers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45af67062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45af67062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#1: Increase Completions</a:t>
            </a:r>
            <a:endParaRPr/>
          </a:p>
          <a:p>
            <a:pPr marL="0" lvl="0" indent="0" algn="l" rtl="0">
              <a:spcBef>
                <a:spcPts val="0"/>
              </a:spcBef>
              <a:spcAft>
                <a:spcPts val="0"/>
              </a:spcAft>
              <a:buNone/>
            </a:pPr>
            <a:r>
              <a:rPr lang="en"/>
              <a:t>Goal #2: Increase Transfers</a:t>
            </a:r>
            <a:endParaRPr/>
          </a:p>
          <a:p>
            <a:pPr marL="0" lvl="0" indent="0" algn="l" rtl="0">
              <a:spcBef>
                <a:spcPts val="0"/>
              </a:spcBef>
              <a:spcAft>
                <a:spcPts val="0"/>
              </a:spcAft>
              <a:buNone/>
            </a:pPr>
            <a:r>
              <a:rPr lang="en"/>
              <a:t>Goal #3: Decrease average units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www.cerrocoso.edu/isep"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Student Voice</a:t>
            </a:r>
          </a:p>
        </p:txBody>
      </p:sp>
      <p:sp>
        <p:nvSpPr>
          <p:cNvPr id="3" name="Google Shape;105;p17"/>
          <p:cNvSpPr txBox="1">
            <a:spLocks/>
          </p:cNvSpPr>
          <p:nvPr/>
        </p:nvSpPr>
        <p:spPr>
          <a:xfrm>
            <a:off x="311700" y="1505700"/>
            <a:ext cx="8180400" cy="356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Calibri"/>
                <a:ea typeface="Calibri"/>
                <a:cs typeface="Calibri"/>
                <a:sym typeface="Calibri"/>
              </a:rPr>
              <a:t>“I was transferred to Cal City prison as a disciplinary action [18 months earlier]. When I arrived here, there was a buzz around the facility that I have never experienced in this environment [I'm a multi-termer]. </a:t>
            </a:r>
            <a:r>
              <a:rPr lang="en-US" b="1" i="1" dirty="0">
                <a:latin typeface="Calibri"/>
                <a:ea typeface="Calibri"/>
                <a:cs typeface="Calibri"/>
                <a:sym typeface="Calibri"/>
              </a:rPr>
              <a:t>Everywhere I turned, people were talking about what classes</a:t>
            </a:r>
            <a:r>
              <a:rPr lang="en-US" dirty="0">
                <a:latin typeface="Calibri"/>
                <a:ea typeface="Calibri"/>
                <a:cs typeface="Calibri"/>
                <a:sym typeface="Calibri"/>
              </a:rPr>
              <a:t> they have, what homework was due, how many units they needed to complete their degree. I found myself on the outside of conversations involving topics like politics, social behavior, psychology, different periods of art, etc. </a:t>
            </a:r>
            <a:r>
              <a:rPr lang="en-US" b="1" i="1" dirty="0">
                <a:latin typeface="Calibri"/>
                <a:ea typeface="Calibri"/>
                <a:cs typeface="Calibri"/>
                <a:sym typeface="Calibri"/>
              </a:rPr>
              <a:t>I had to see what this was all about</a:t>
            </a:r>
            <a:r>
              <a:rPr lang="en-US" dirty="0">
                <a:latin typeface="Calibri"/>
                <a:ea typeface="Calibri"/>
                <a:cs typeface="Calibri"/>
                <a:sym typeface="Calibri"/>
              </a:rPr>
              <a:t>.</a:t>
            </a:r>
          </a:p>
          <a:p>
            <a:pPr>
              <a:spcBef>
                <a:spcPts val="1600"/>
              </a:spcBef>
            </a:pPr>
            <a:r>
              <a:rPr lang="en-US" dirty="0">
                <a:latin typeface="Calibri"/>
                <a:ea typeface="Calibri"/>
                <a:cs typeface="Calibri"/>
                <a:sym typeface="Calibri"/>
              </a:rPr>
              <a:t>After this semester I will have an </a:t>
            </a:r>
            <a:r>
              <a:rPr lang="en-US" b="1" i="1" dirty="0">
                <a:latin typeface="Calibri"/>
                <a:ea typeface="Calibri"/>
                <a:cs typeface="Calibri"/>
                <a:sym typeface="Calibri"/>
              </a:rPr>
              <a:t>accumulated 36 units and on track to complete my first degree</a:t>
            </a:r>
            <a:r>
              <a:rPr lang="en-US" dirty="0">
                <a:latin typeface="Calibri"/>
                <a:ea typeface="Calibri"/>
                <a:cs typeface="Calibri"/>
                <a:sym typeface="Calibri"/>
              </a:rPr>
              <a:t> by this summer or fall. </a:t>
            </a:r>
            <a:r>
              <a:rPr lang="en-US" b="1" i="1" dirty="0">
                <a:latin typeface="Calibri"/>
                <a:ea typeface="Calibri"/>
                <a:cs typeface="Calibri"/>
                <a:sym typeface="Calibri"/>
              </a:rPr>
              <a:t>I have a counselor</a:t>
            </a:r>
            <a:r>
              <a:rPr lang="en-US" dirty="0">
                <a:latin typeface="Calibri"/>
                <a:ea typeface="Calibri"/>
                <a:cs typeface="Calibri"/>
                <a:sym typeface="Calibri"/>
              </a:rPr>
              <a:t> that keeps me accountable with progress reports, makes sure that I have books and supplies, and helps me...</a:t>
            </a:r>
            <a:r>
              <a:rPr lang="en-US" b="1" i="1" dirty="0">
                <a:latin typeface="Calibri"/>
                <a:ea typeface="Calibri"/>
                <a:cs typeface="Calibri"/>
                <a:sym typeface="Calibri"/>
              </a:rPr>
              <a:t>set short and long term educational goals. I now plan to transfer to a CSU on release for my Bachelor’s.</a:t>
            </a:r>
          </a:p>
          <a:p>
            <a:pPr>
              <a:spcBef>
                <a:spcPts val="1600"/>
              </a:spcBef>
              <a:spcAft>
                <a:spcPts val="1600"/>
              </a:spcAft>
            </a:pPr>
            <a:r>
              <a:rPr lang="en-US" dirty="0">
                <a:latin typeface="Calibri"/>
                <a:ea typeface="Calibri"/>
                <a:cs typeface="Calibri"/>
                <a:sym typeface="Calibri"/>
              </a:rPr>
              <a:t>For the first time in a long time,</a:t>
            </a:r>
            <a:r>
              <a:rPr lang="en-US" sz="2400" b="1" dirty="0">
                <a:latin typeface="Calibri"/>
                <a:ea typeface="Calibri"/>
                <a:cs typeface="Calibri"/>
                <a:sym typeface="Calibri"/>
              </a:rPr>
              <a:t> I don’t feel like a “lost cause.” </a:t>
            </a:r>
          </a:p>
          <a:p>
            <a:r>
              <a:rPr lang="en-US" sz="1800" b="1" dirty="0">
                <a:solidFill>
                  <a:srgbClr val="999999"/>
                </a:solidFill>
                <a:latin typeface="Calibri"/>
                <a:ea typeface="Calibri"/>
                <a:cs typeface="Calibri"/>
                <a:sym typeface="Calibri"/>
              </a:rPr>
              <a:t>-California City Correctional Facility Student (over 45 years of age)</a:t>
            </a:r>
            <a:endParaRPr lang="en-US" sz="2400" b="1" dirty="0">
              <a:latin typeface="Calibri"/>
              <a:ea typeface="Calibri"/>
              <a:cs typeface="Calibri"/>
              <a:sym typeface="Calibri"/>
            </a:endParaRPr>
          </a:p>
        </p:txBody>
      </p:sp>
    </p:spTree>
    <p:extLst>
      <p:ext uri="{BB962C8B-B14F-4D97-AF65-F5344CB8AC3E}">
        <p14:creationId xmlns:p14="http://schemas.microsoft.com/office/powerpoint/2010/main" val="2284642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58641" y="35209"/>
            <a:ext cx="3706500" cy="64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Cerro Coso’s Face to Face Prison Ed</a:t>
            </a:r>
            <a:endParaRPr dirty="0"/>
          </a:p>
        </p:txBody>
      </p:sp>
      <p:pic>
        <p:nvPicPr>
          <p:cNvPr id="73" name="Google Shape;73;p14" descr="Prison in the desert" title="Cal City Prison"/>
          <p:cNvPicPr preferRelativeResize="0"/>
          <p:nvPr/>
        </p:nvPicPr>
        <p:blipFill>
          <a:blip r:embed="rId3">
            <a:alphaModFix/>
          </a:blip>
          <a:stretch>
            <a:fillRect/>
          </a:stretch>
        </p:blipFill>
        <p:spPr>
          <a:xfrm>
            <a:off x="158641" y="1023696"/>
            <a:ext cx="2283382" cy="1708550"/>
          </a:xfrm>
          <a:prstGeom prst="rect">
            <a:avLst/>
          </a:prstGeom>
          <a:noFill/>
          <a:ln>
            <a:noFill/>
          </a:ln>
          <a:effectLst>
            <a:outerShdw blurRad="57150" dist="19050" dir="5400000" algn="bl" rotWithShape="0">
              <a:srgbClr val="000000">
                <a:alpha val="50000"/>
              </a:srgbClr>
            </a:outerShdw>
          </a:effectLst>
        </p:spPr>
      </p:pic>
      <p:pic>
        <p:nvPicPr>
          <p:cNvPr id="74" name="Google Shape;74;p14" descr="Prison in the mountains" title="Tehachapi Prison"/>
          <p:cNvPicPr preferRelativeResize="0"/>
          <p:nvPr/>
        </p:nvPicPr>
        <p:blipFill>
          <a:blip r:embed="rId4">
            <a:alphaModFix/>
          </a:blip>
          <a:stretch>
            <a:fillRect/>
          </a:stretch>
        </p:blipFill>
        <p:spPr>
          <a:xfrm>
            <a:off x="2011891" y="1877971"/>
            <a:ext cx="2283375" cy="1828384"/>
          </a:xfrm>
          <a:prstGeom prst="rect">
            <a:avLst/>
          </a:prstGeom>
          <a:noFill/>
          <a:ln>
            <a:noFill/>
          </a:ln>
          <a:effectLst>
            <a:outerShdw blurRad="57150" dist="19050" dir="5400000" algn="bl" rotWithShape="0">
              <a:srgbClr val="000000">
                <a:alpha val="50000"/>
              </a:srgbClr>
            </a:outerShdw>
          </a:effectLst>
        </p:spPr>
      </p:pic>
      <p:sp>
        <p:nvSpPr>
          <p:cNvPr id="72" name="Google Shape;72;p14"/>
          <p:cNvSpPr txBox="1"/>
          <p:nvPr/>
        </p:nvSpPr>
        <p:spPr>
          <a:xfrm>
            <a:off x="4334003" y="214300"/>
            <a:ext cx="4324997" cy="4564107"/>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1800" b="1" dirty="0">
                <a:solidFill>
                  <a:srgbClr val="434343"/>
                </a:solidFill>
                <a:latin typeface="Calibri"/>
                <a:ea typeface="Calibri"/>
                <a:cs typeface="Calibri"/>
                <a:sym typeface="Calibri"/>
              </a:rPr>
              <a:t>California City Correctional Facility</a:t>
            </a:r>
            <a:endParaRPr sz="1800" b="1" dirty="0">
              <a:solidFill>
                <a:srgbClr val="434343"/>
              </a:solidFill>
              <a:latin typeface="Calibri"/>
              <a:ea typeface="Calibri"/>
              <a:cs typeface="Calibri"/>
              <a:sym typeface="Calibri"/>
            </a:endParaRPr>
          </a:p>
          <a:p>
            <a:pPr marL="457200" lvl="0" indent="0" algn="l" rtl="0">
              <a:spcBef>
                <a:spcPts val="0"/>
              </a:spcBef>
              <a:spcAft>
                <a:spcPts val="0"/>
              </a:spcAft>
              <a:buNone/>
            </a:pPr>
            <a:r>
              <a:rPr lang="en" sz="1800" dirty="0">
                <a:solidFill>
                  <a:srgbClr val="434343"/>
                </a:solidFill>
                <a:latin typeface="Calibri"/>
                <a:ea typeface="Calibri"/>
                <a:cs typeface="Calibri"/>
                <a:sym typeface="Calibri"/>
              </a:rPr>
              <a:t>Warden: George Jaime</a:t>
            </a:r>
            <a:endParaRPr sz="1800" dirty="0">
              <a:solidFill>
                <a:srgbClr val="434343"/>
              </a:solidFill>
              <a:latin typeface="Calibri"/>
              <a:ea typeface="Calibri"/>
              <a:cs typeface="Calibri"/>
              <a:sym typeface="Calibri"/>
            </a:endParaRPr>
          </a:p>
          <a:p>
            <a:pPr marL="914400" lvl="1" indent="-342900" algn="l" rtl="0">
              <a:spcBef>
                <a:spcPts val="0"/>
              </a:spcBef>
              <a:spcAft>
                <a:spcPts val="0"/>
              </a:spcAft>
              <a:buClr>
                <a:srgbClr val="434343"/>
              </a:buClr>
              <a:buSzPts val="1800"/>
              <a:buFont typeface="Calibri"/>
              <a:buChar char="○"/>
            </a:pPr>
            <a:r>
              <a:rPr lang="en" sz="1800" dirty="0">
                <a:solidFill>
                  <a:srgbClr val="434343"/>
                </a:solidFill>
                <a:latin typeface="Calibri"/>
                <a:ea typeface="Calibri"/>
                <a:cs typeface="Calibri"/>
                <a:sym typeface="Calibri"/>
              </a:rPr>
              <a:t>Level 2 </a:t>
            </a:r>
            <a:endParaRPr sz="1800" dirty="0">
              <a:solidFill>
                <a:srgbClr val="434343"/>
              </a:solidFill>
              <a:latin typeface="Calibri"/>
              <a:ea typeface="Calibri"/>
              <a:cs typeface="Calibri"/>
              <a:sym typeface="Calibri"/>
            </a:endParaRPr>
          </a:p>
          <a:p>
            <a:pPr marL="914400" lvl="1" indent="-342900" algn="l" rtl="0">
              <a:spcBef>
                <a:spcPts val="0"/>
              </a:spcBef>
              <a:spcAft>
                <a:spcPts val="0"/>
              </a:spcAft>
              <a:buClr>
                <a:srgbClr val="434343"/>
              </a:buClr>
              <a:buSzPts val="1800"/>
              <a:buFont typeface="Calibri"/>
              <a:buChar char="○"/>
            </a:pPr>
            <a:r>
              <a:rPr lang="en" sz="1800" dirty="0">
                <a:solidFill>
                  <a:srgbClr val="434343"/>
                </a:solidFill>
                <a:latin typeface="Calibri"/>
                <a:ea typeface="Calibri"/>
                <a:cs typeface="Calibri"/>
                <a:sym typeface="Calibri"/>
              </a:rPr>
              <a:t>~2,500 population </a:t>
            </a:r>
            <a:endParaRPr sz="1800" dirty="0">
              <a:solidFill>
                <a:srgbClr val="434343"/>
              </a:solidFill>
              <a:latin typeface="Calibri"/>
              <a:ea typeface="Calibri"/>
              <a:cs typeface="Calibri"/>
              <a:sym typeface="Calibri"/>
            </a:endParaRPr>
          </a:p>
          <a:p>
            <a:pPr marL="914400" lvl="1" indent="-342900" algn="l" rtl="0">
              <a:spcBef>
                <a:spcPts val="0"/>
              </a:spcBef>
              <a:spcAft>
                <a:spcPts val="0"/>
              </a:spcAft>
              <a:buClr>
                <a:srgbClr val="0B5394"/>
              </a:buClr>
              <a:buSzPts val="1800"/>
              <a:buFont typeface="Calibri"/>
              <a:buChar char="○"/>
            </a:pPr>
            <a:r>
              <a:rPr lang="en" sz="1800" b="1" dirty="0" smtClean="0">
                <a:solidFill>
                  <a:srgbClr val="0B5394"/>
                </a:solidFill>
                <a:latin typeface="Calibri"/>
                <a:ea typeface="Calibri"/>
                <a:cs typeface="Calibri"/>
                <a:sym typeface="Calibri"/>
              </a:rPr>
              <a:t>496 </a:t>
            </a:r>
            <a:r>
              <a:rPr lang="en" sz="1800" b="1" dirty="0">
                <a:solidFill>
                  <a:srgbClr val="0B5394"/>
                </a:solidFill>
                <a:latin typeface="Calibri"/>
                <a:ea typeface="Calibri"/>
                <a:cs typeface="Calibri"/>
                <a:sym typeface="Calibri"/>
              </a:rPr>
              <a:t>Students </a:t>
            </a:r>
            <a:endParaRPr sz="1800" b="1" dirty="0">
              <a:solidFill>
                <a:srgbClr val="FF0000"/>
              </a:solidFill>
              <a:latin typeface="Calibri"/>
              <a:ea typeface="Calibri"/>
              <a:cs typeface="Calibri"/>
              <a:sym typeface="Calibri"/>
            </a:endParaRPr>
          </a:p>
          <a:p>
            <a:pPr marL="457200" lvl="0" indent="0" algn="l" rtl="0">
              <a:spcBef>
                <a:spcPts val="0"/>
              </a:spcBef>
              <a:spcAft>
                <a:spcPts val="0"/>
              </a:spcAft>
              <a:buNone/>
            </a:pPr>
            <a:endParaRPr sz="1800" dirty="0">
              <a:solidFill>
                <a:srgbClr val="434343"/>
              </a:solidFill>
              <a:latin typeface="Calibri"/>
              <a:ea typeface="Calibri"/>
              <a:cs typeface="Calibri"/>
              <a:sym typeface="Calibri"/>
            </a:endParaRPr>
          </a:p>
          <a:p>
            <a:pPr marL="457200" lvl="0" indent="0" algn="l" rtl="0">
              <a:spcBef>
                <a:spcPts val="0"/>
              </a:spcBef>
              <a:spcAft>
                <a:spcPts val="0"/>
              </a:spcAft>
              <a:buNone/>
            </a:pPr>
            <a:r>
              <a:rPr lang="en" sz="1800" b="1" dirty="0">
                <a:solidFill>
                  <a:srgbClr val="434343"/>
                </a:solidFill>
                <a:latin typeface="Calibri"/>
                <a:ea typeface="Calibri"/>
                <a:cs typeface="Calibri"/>
                <a:sym typeface="Calibri"/>
              </a:rPr>
              <a:t>California Correctional Institute - Tehachapi </a:t>
            </a:r>
            <a:endParaRPr sz="1800" b="1" dirty="0">
              <a:solidFill>
                <a:srgbClr val="434343"/>
              </a:solidFill>
              <a:latin typeface="Calibri"/>
              <a:ea typeface="Calibri"/>
              <a:cs typeface="Calibri"/>
              <a:sym typeface="Calibri"/>
            </a:endParaRPr>
          </a:p>
          <a:p>
            <a:pPr marL="457200" lvl="0" indent="0" algn="l" rtl="0">
              <a:spcBef>
                <a:spcPts val="0"/>
              </a:spcBef>
              <a:spcAft>
                <a:spcPts val="0"/>
              </a:spcAft>
              <a:buNone/>
            </a:pPr>
            <a:r>
              <a:rPr lang="en" sz="1800" dirty="0">
                <a:solidFill>
                  <a:srgbClr val="434343"/>
                </a:solidFill>
                <a:latin typeface="Calibri"/>
                <a:ea typeface="Calibri"/>
                <a:cs typeface="Calibri"/>
                <a:sym typeface="Calibri"/>
              </a:rPr>
              <a:t>Warden: William “Joe” Sullivan</a:t>
            </a:r>
            <a:endParaRPr sz="1800" dirty="0">
              <a:solidFill>
                <a:srgbClr val="434343"/>
              </a:solidFill>
              <a:latin typeface="Calibri"/>
              <a:ea typeface="Calibri"/>
              <a:cs typeface="Calibri"/>
              <a:sym typeface="Calibri"/>
            </a:endParaRPr>
          </a:p>
          <a:p>
            <a:pPr marL="914400" lvl="1" indent="-342900" algn="l" rtl="0">
              <a:spcBef>
                <a:spcPts val="0"/>
              </a:spcBef>
              <a:spcAft>
                <a:spcPts val="0"/>
              </a:spcAft>
              <a:buClr>
                <a:srgbClr val="434343"/>
              </a:buClr>
              <a:buSzPts val="1800"/>
              <a:buFont typeface="Calibri"/>
              <a:buChar char="○"/>
            </a:pPr>
            <a:r>
              <a:rPr lang="en" sz="1800" dirty="0">
                <a:solidFill>
                  <a:srgbClr val="434343"/>
                </a:solidFill>
                <a:latin typeface="Calibri"/>
                <a:ea typeface="Calibri"/>
                <a:cs typeface="Calibri"/>
                <a:sym typeface="Calibri"/>
              </a:rPr>
              <a:t>Level 1-4 on 5 yards</a:t>
            </a:r>
            <a:endParaRPr sz="1800" dirty="0">
              <a:solidFill>
                <a:srgbClr val="434343"/>
              </a:solidFill>
              <a:latin typeface="Calibri"/>
              <a:ea typeface="Calibri"/>
              <a:cs typeface="Calibri"/>
              <a:sym typeface="Calibri"/>
            </a:endParaRPr>
          </a:p>
          <a:p>
            <a:pPr marL="914400" lvl="1" indent="-342900" algn="l" rtl="0">
              <a:spcBef>
                <a:spcPts val="0"/>
              </a:spcBef>
              <a:spcAft>
                <a:spcPts val="0"/>
              </a:spcAft>
              <a:buClr>
                <a:srgbClr val="434343"/>
              </a:buClr>
              <a:buSzPts val="1800"/>
              <a:buFont typeface="Calibri"/>
              <a:buChar char="○"/>
            </a:pPr>
            <a:r>
              <a:rPr lang="en" sz="1800" dirty="0">
                <a:solidFill>
                  <a:srgbClr val="434343"/>
                </a:solidFill>
                <a:latin typeface="Calibri"/>
                <a:ea typeface="Calibri"/>
                <a:cs typeface="Calibri"/>
                <a:sym typeface="Calibri"/>
              </a:rPr>
              <a:t>~4,300 population</a:t>
            </a:r>
            <a:endParaRPr sz="1800" dirty="0">
              <a:solidFill>
                <a:srgbClr val="434343"/>
              </a:solidFill>
              <a:latin typeface="Calibri"/>
              <a:ea typeface="Calibri"/>
              <a:cs typeface="Calibri"/>
              <a:sym typeface="Calibri"/>
            </a:endParaRPr>
          </a:p>
          <a:p>
            <a:pPr marL="914400" lvl="1" indent="-342900" algn="l" rtl="0">
              <a:spcBef>
                <a:spcPts val="0"/>
              </a:spcBef>
              <a:spcAft>
                <a:spcPts val="0"/>
              </a:spcAft>
              <a:buClr>
                <a:srgbClr val="434343"/>
              </a:buClr>
              <a:buSzPts val="1800"/>
              <a:buFont typeface="Calibri"/>
              <a:buChar char="○"/>
            </a:pPr>
            <a:r>
              <a:rPr lang="en" sz="1800" b="1" dirty="0" smtClean="0">
                <a:solidFill>
                  <a:srgbClr val="1C4587"/>
                </a:solidFill>
                <a:latin typeface="Calibri"/>
                <a:ea typeface="Calibri"/>
                <a:cs typeface="Calibri"/>
                <a:sym typeface="Calibri"/>
              </a:rPr>
              <a:t>741 </a:t>
            </a:r>
            <a:r>
              <a:rPr lang="en" sz="1800" b="1" dirty="0">
                <a:solidFill>
                  <a:srgbClr val="1C4587"/>
                </a:solidFill>
                <a:latin typeface="Calibri"/>
                <a:ea typeface="Calibri"/>
                <a:cs typeface="Calibri"/>
                <a:sym typeface="Calibri"/>
              </a:rPr>
              <a:t>Students</a:t>
            </a:r>
            <a:r>
              <a:rPr lang="en" sz="1800" dirty="0">
                <a:solidFill>
                  <a:srgbClr val="434343"/>
                </a:solidFill>
                <a:latin typeface="Calibri"/>
                <a:ea typeface="Calibri"/>
                <a:cs typeface="Calibri"/>
                <a:sym typeface="Calibri"/>
              </a:rPr>
              <a:t> </a:t>
            </a:r>
          </a:p>
          <a:p>
            <a:pPr marL="914400" lvl="1" indent="-342900" algn="l" rtl="0">
              <a:spcBef>
                <a:spcPts val="0"/>
              </a:spcBef>
              <a:spcAft>
                <a:spcPts val="0"/>
              </a:spcAft>
              <a:buClr>
                <a:srgbClr val="434343"/>
              </a:buClr>
              <a:buSzPts val="1800"/>
              <a:buFont typeface="Calibri"/>
              <a:buChar char="○"/>
            </a:pPr>
            <a:endParaRPr lang="en" sz="1800" b="1" dirty="0">
              <a:solidFill>
                <a:srgbClr val="434343"/>
              </a:solidFill>
              <a:latin typeface="Calibri"/>
              <a:ea typeface="Calibri"/>
              <a:cs typeface="Calibri"/>
              <a:sym typeface="Calibri"/>
            </a:endParaRPr>
          </a:p>
          <a:p>
            <a:pPr marL="571500" lvl="1" algn="l" rtl="0">
              <a:spcBef>
                <a:spcPts val="0"/>
              </a:spcBef>
              <a:spcAft>
                <a:spcPts val="0"/>
              </a:spcAft>
              <a:buClr>
                <a:srgbClr val="434343"/>
              </a:buClr>
              <a:buSzPts val="1800"/>
            </a:pPr>
            <a:r>
              <a:rPr lang="en-US" sz="1800" b="1" dirty="0">
                <a:solidFill>
                  <a:srgbClr val="434343"/>
                </a:solidFill>
                <a:latin typeface="Calibri"/>
                <a:ea typeface="Calibri"/>
                <a:cs typeface="Calibri"/>
                <a:sym typeface="Calibri"/>
              </a:rPr>
              <a:t>Owens Valley Fire Camp – Bishop</a:t>
            </a:r>
          </a:p>
          <a:p>
            <a:pPr marL="857250" lvl="1" indent="-285750">
              <a:buClr>
                <a:srgbClr val="434343"/>
              </a:buClr>
              <a:buSzPts val="1800"/>
              <a:buFont typeface="Courier New" panose="02070309020205020404" pitchFamily="49" charset="0"/>
              <a:buChar char="o"/>
            </a:pPr>
            <a:r>
              <a:rPr lang="en-US" sz="1800" dirty="0">
                <a:solidFill>
                  <a:srgbClr val="434343"/>
                </a:solidFill>
                <a:latin typeface="Calibri"/>
                <a:ea typeface="Calibri"/>
                <a:cs typeface="Calibri"/>
                <a:sym typeface="Calibri"/>
              </a:rPr>
              <a:t>MOU </a:t>
            </a:r>
            <a:r>
              <a:rPr lang="en-US" sz="1800" dirty="0" smtClean="0">
                <a:solidFill>
                  <a:srgbClr val="434343"/>
                </a:solidFill>
                <a:latin typeface="Calibri"/>
                <a:ea typeface="Calibri"/>
                <a:cs typeface="Calibri"/>
                <a:sym typeface="Calibri"/>
              </a:rPr>
              <a:t>signed</a:t>
            </a:r>
            <a:endParaRPr lang="en-US" sz="1800" dirty="0">
              <a:solidFill>
                <a:srgbClr val="434343"/>
              </a:solidFill>
              <a:latin typeface="Calibri"/>
              <a:ea typeface="Calibri"/>
              <a:cs typeface="Calibri"/>
              <a:sym typeface="Calibri"/>
            </a:endParaRPr>
          </a:p>
          <a:p>
            <a:pPr marL="857250" lvl="1" indent="-285750">
              <a:buClr>
                <a:srgbClr val="434343"/>
              </a:buClr>
              <a:buSzPts val="1800"/>
              <a:buFont typeface="Courier New" panose="02070309020205020404" pitchFamily="49" charset="0"/>
              <a:buChar char="o"/>
            </a:pPr>
            <a:r>
              <a:rPr lang="en-US" sz="1800" b="1" dirty="0">
                <a:solidFill>
                  <a:schemeClr val="accent1">
                    <a:lumMod val="90000"/>
                    <a:lumOff val="10000"/>
                  </a:schemeClr>
                </a:solidFill>
                <a:latin typeface="Calibri"/>
                <a:ea typeface="Calibri"/>
                <a:cs typeface="Calibri"/>
                <a:sym typeface="Calibri"/>
              </a:rPr>
              <a:t>100 Potential Students</a:t>
            </a:r>
          </a:p>
          <a:p>
            <a:pPr marL="571500" lvl="1" algn="l" rtl="0">
              <a:spcBef>
                <a:spcPts val="0"/>
              </a:spcBef>
              <a:spcAft>
                <a:spcPts val="0"/>
              </a:spcAft>
              <a:buClr>
                <a:srgbClr val="434343"/>
              </a:buClr>
              <a:buSzPts val="1800"/>
            </a:pPr>
            <a:r>
              <a:rPr lang="en-US" sz="1800" b="1" dirty="0">
                <a:solidFill>
                  <a:srgbClr val="434343"/>
                </a:solidFill>
                <a:latin typeface="Calibri"/>
                <a:ea typeface="Calibri"/>
                <a:cs typeface="Calibri"/>
                <a:sym typeface="Calibri"/>
              </a:rPr>
              <a:t> </a:t>
            </a:r>
          </a:p>
          <a:p>
            <a:pPr marL="571500" lvl="1" algn="l" rtl="0">
              <a:spcBef>
                <a:spcPts val="0"/>
              </a:spcBef>
              <a:spcAft>
                <a:spcPts val="0"/>
              </a:spcAft>
              <a:buClr>
                <a:srgbClr val="434343"/>
              </a:buClr>
              <a:buSzPts val="1800"/>
            </a:pPr>
            <a:endParaRPr sz="1800" dirty="0">
              <a:solidFill>
                <a:srgbClr val="434343"/>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41" y="3706355"/>
            <a:ext cx="2417379" cy="135071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0" y="84083"/>
            <a:ext cx="9144000" cy="10405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Headcount Overview: </a:t>
            </a:r>
            <a:br>
              <a:rPr lang="en" dirty="0"/>
            </a:br>
            <a:r>
              <a:rPr lang="en" sz="2400" dirty="0" smtClean="0"/>
              <a:t>1300+ </a:t>
            </a:r>
            <a:r>
              <a:rPr lang="en" sz="2400" dirty="0"/>
              <a:t>Cumulative Total Students Served Since 2015</a:t>
            </a:r>
            <a:endParaRPr sz="2400" dirty="0"/>
          </a:p>
        </p:txBody>
      </p:sp>
      <p:sp>
        <p:nvSpPr>
          <p:cNvPr id="80" name="Google Shape;80;p15"/>
          <p:cNvSpPr txBox="1">
            <a:spLocks noGrp="1"/>
          </p:cNvSpPr>
          <p:nvPr>
            <p:ph type="body" idx="2"/>
          </p:nvPr>
        </p:nvSpPr>
        <p:spPr>
          <a:xfrm>
            <a:off x="364838" y="1400925"/>
            <a:ext cx="4648200" cy="623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dirty="0">
                <a:solidFill>
                  <a:srgbClr val="434343"/>
                </a:solidFill>
                <a:latin typeface="Calibri"/>
                <a:ea typeface="Calibri"/>
                <a:cs typeface="Calibri"/>
                <a:sym typeface="Calibri"/>
              </a:rPr>
              <a:t>Incarcerated Student Unduplicated Headcount </a:t>
            </a:r>
            <a:endParaRPr sz="1800" dirty="0">
              <a:solidFill>
                <a:srgbClr val="434343"/>
              </a:solidFill>
              <a:latin typeface="Calibri"/>
              <a:ea typeface="Calibri"/>
              <a:cs typeface="Calibri"/>
              <a:sym typeface="Calibri"/>
            </a:endParaRPr>
          </a:p>
          <a:p>
            <a:pPr marL="0" lvl="0" indent="0" algn="ctr" rtl="0">
              <a:lnSpc>
                <a:spcPct val="100000"/>
              </a:lnSpc>
              <a:spcBef>
                <a:spcPts val="0"/>
              </a:spcBef>
              <a:spcAft>
                <a:spcPts val="0"/>
              </a:spcAft>
              <a:buNone/>
            </a:pPr>
            <a:r>
              <a:rPr lang="en" sz="1800" dirty="0">
                <a:solidFill>
                  <a:srgbClr val="434343"/>
                </a:solidFill>
                <a:latin typeface="Calibri"/>
                <a:ea typeface="Calibri"/>
                <a:cs typeface="Calibri"/>
                <a:sym typeface="Calibri"/>
              </a:rPr>
              <a:t>by Primary Terms 2015 - </a:t>
            </a:r>
            <a:r>
              <a:rPr lang="en" sz="1800" dirty="0" smtClean="0">
                <a:solidFill>
                  <a:srgbClr val="434343"/>
                </a:solidFill>
                <a:latin typeface="Calibri"/>
                <a:ea typeface="Calibri"/>
                <a:cs typeface="Calibri"/>
                <a:sym typeface="Calibri"/>
              </a:rPr>
              <a:t>2019</a:t>
            </a:r>
            <a:endParaRPr sz="1800" dirty="0">
              <a:solidFill>
                <a:srgbClr val="434343"/>
              </a:solidFill>
              <a:latin typeface="Calibri"/>
              <a:ea typeface="Calibri"/>
              <a:cs typeface="Calibri"/>
              <a:sym typeface="Calibri"/>
            </a:endParaRPr>
          </a:p>
          <a:p>
            <a:pPr marL="0" lvl="0" indent="0" algn="l" rtl="0">
              <a:spcBef>
                <a:spcPts val="0"/>
              </a:spcBef>
              <a:spcAft>
                <a:spcPts val="1600"/>
              </a:spcAft>
              <a:buNone/>
            </a:pPr>
            <a:endParaRPr sz="1800" dirty="0"/>
          </a:p>
        </p:txBody>
      </p:sp>
      <p:sp>
        <p:nvSpPr>
          <p:cNvPr id="84" name="Google Shape;84;p15"/>
          <p:cNvSpPr txBox="1">
            <a:spLocks noGrp="1"/>
          </p:cNvSpPr>
          <p:nvPr>
            <p:ph type="body" idx="2"/>
          </p:nvPr>
        </p:nvSpPr>
        <p:spPr>
          <a:xfrm>
            <a:off x="5652575" y="1309612"/>
            <a:ext cx="2687700" cy="623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rgbClr val="434343"/>
                </a:solidFill>
                <a:latin typeface="Calibri"/>
                <a:ea typeface="Calibri"/>
                <a:cs typeface="Calibri"/>
                <a:sym typeface="Calibri"/>
              </a:rPr>
              <a:t>Annual Unduplicated Headcount Comparison</a:t>
            </a:r>
            <a:endParaRPr sz="1800" dirty="0">
              <a:solidFill>
                <a:srgbClr val="434343"/>
              </a:solidFill>
              <a:latin typeface="Calibri"/>
              <a:ea typeface="Calibri"/>
              <a:cs typeface="Calibri"/>
              <a:sym typeface="Calibri"/>
            </a:endParaRPr>
          </a:p>
          <a:p>
            <a:pPr marL="0" lvl="0" indent="0" algn="l" rtl="0">
              <a:spcBef>
                <a:spcPts val="0"/>
              </a:spcBef>
              <a:spcAft>
                <a:spcPts val="1600"/>
              </a:spcAft>
              <a:buNone/>
            </a:pPr>
            <a:endParaRPr sz="1800" dirty="0">
              <a:latin typeface="Calibri"/>
              <a:ea typeface="Calibri"/>
              <a:cs typeface="Calibri"/>
              <a:sym typeface="Calibri"/>
            </a:endParaRPr>
          </a:p>
        </p:txBody>
      </p:sp>
      <p:sp>
        <p:nvSpPr>
          <p:cNvPr id="88" name="Google Shape;88;p15"/>
          <p:cNvSpPr txBox="1"/>
          <p:nvPr/>
        </p:nvSpPr>
        <p:spPr>
          <a:xfrm>
            <a:off x="7735562" y="2762085"/>
            <a:ext cx="604713" cy="2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FFFF"/>
                </a:solidFill>
              </a:rPr>
              <a:t>~300</a:t>
            </a:r>
            <a:endParaRPr b="1" dirty="0">
              <a:solidFill>
                <a:srgbClr val="FFFFFF"/>
              </a:solidFill>
            </a:endParaRPr>
          </a:p>
        </p:txBody>
      </p:sp>
      <p:sp>
        <p:nvSpPr>
          <p:cNvPr id="89" name="Google Shape;89;p15"/>
          <p:cNvSpPr txBox="1"/>
          <p:nvPr/>
        </p:nvSpPr>
        <p:spPr>
          <a:xfrm>
            <a:off x="6517275" y="2214090"/>
            <a:ext cx="510600" cy="2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870</a:t>
            </a:r>
            <a:endParaRPr b="1" dirty="0">
              <a:solidFill>
                <a:srgbClr val="FFFFFF"/>
              </a:solidFill>
            </a:endParaRPr>
          </a:p>
        </p:txBody>
      </p:sp>
      <p:sp>
        <p:nvSpPr>
          <p:cNvPr id="90" name="Google Shape;90;p15"/>
          <p:cNvSpPr txBox="1"/>
          <p:nvPr/>
        </p:nvSpPr>
        <p:spPr>
          <a:xfrm>
            <a:off x="6517275" y="2772457"/>
            <a:ext cx="510600" cy="2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FFFF"/>
                </a:solidFill>
              </a:rPr>
              <a:t>881</a:t>
            </a:r>
            <a:endParaRPr b="1" dirty="0">
              <a:solidFill>
                <a:srgbClr val="FFFFFF"/>
              </a:solidFill>
            </a:endParaRPr>
          </a:p>
        </p:txBody>
      </p:sp>
      <p:graphicFrame>
        <p:nvGraphicFramePr>
          <p:cNvPr id="14" name="Chart 13">
            <a:extLst>
              <a:ext uri="{FF2B5EF4-FFF2-40B4-BE49-F238E27FC236}">
                <a16:creationId xmlns:a16="http://schemas.microsoft.com/office/drawing/2014/main" id="{56794E2F-4768-43D5-AEA1-5C4EDEC6EC18}"/>
              </a:ext>
            </a:extLst>
          </p:cNvPr>
          <p:cNvGraphicFramePr>
            <a:graphicFrameLocks/>
          </p:cNvGraphicFramePr>
          <p:nvPr>
            <p:extLst>
              <p:ext uri="{D42A27DB-BD31-4B8C-83A1-F6EECF244321}">
                <p14:modId xmlns:p14="http://schemas.microsoft.com/office/powerpoint/2010/main" val="2534472696"/>
              </p:ext>
            </p:extLst>
          </p:nvPr>
        </p:nvGraphicFramePr>
        <p:xfrm>
          <a:off x="470815" y="1985725"/>
          <a:ext cx="4870806" cy="2881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8CE197A5-01C8-41E2-86E6-03EA48A16A5F}"/>
              </a:ext>
            </a:extLst>
          </p:cNvPr>
          <p:cNvGraphicFramePr>
            <a:graphicFrameLocks/>
          </p:cNvGraphicFramePr>
          <p:nvPr>
            <p:extLst>
              <p:ext uri="{D42A27DB-BD31-4B8C-83A1-F6EECF244321}">
                <p14:modId xmlns:p14="http://schemas.microsoft.com/office/powerpoint/2010/main" val="390124274"/>
              </p:ext>
            </p:extLst>
          </p:nvPr>
        </p:nvGraphicFramePr>
        <p:xfrm>
          <a:off x="5456001" y="2095643"/>
          <a:ext cx="3296148" cy="188551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Overview - Enrollment</a:t>
            </a:r>
            <a:endParaRPr dirty="0"/>
          </a:p>
        </p:txBody>
      </p:sp>
      <p:sp>
        <p:nvSpPr>
          <p:cNvPr id="80" name="Google Shape;80;p15"/>
          <p:cNvSpPr txBox="1">
            <a:spLocks noGrp="1"/>
          </p:cNvSpPr>
          <p:nvPr>
            <p:ph type="body" idx="1"/>
          </p:nvPr>
        </p:nvSpPr>
        <p:spPr>
          <a:xfrm>
            <a:off x="295134" y="1362025"/>
            <a:ext cx="5295343" cy="623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dirty="0">
                <a:solidFill>
                  <a:srgbClr val="434343"/>
                </a:solidFill>
                <a:latin typeface="Calibri"/>
                <a:ea typeface="Calibri"/>
                <a:cs typeface="Calibri"/>
                <a:sym typeface="Calibri"/>
              </a:rPr>
              <a:t>Trends: Incarcerated Student Enrollment</a:t>
            </a:r>
            <a:endParaRPr sz="1800" dirty="0">
              <a:solidFill>
                <a:srgbClr val="434343"/>
              </a:solidFill>
              <a:latin typeface="Calibri"/>
              <a:ea typeface="Calibri"/>
              <a:cs typeface="Calibri"/>
              <a:sym typeface="Calibri"/>
            </a:endParaRPr>
          </a:p>
          <a:p>
            <a:pPr marL="0" lvl="0" indent="0" algn="ctr" rtl="0">
              <a:lnSpc>
                <a:spcPct val="100000"/>
              </a:lnSpc>
              <a:spcBef>
                <a:spcPts val="0"/>
              </a:spcBef>
              <a:spcAft>
                <a:spcPts val="0"/>
              </a:spcAft>
              <a:buNone/>
            </a:pPr>
            <a:r>
              <a:rPr lang="en-US" sz="1800" dirty="0">
                <a:solidFill>
                  <a:srgbClr val="434343"/>
                </a:solidFill>
                <a:latin typeface="Calibri"/>
                <a:ea typeface="Calibri"/>
                <a:cs typeface="Calibri"/>
                <a:sym typeface="Calibri"/>
              </a:rPr>
              <a:t>b</a:t>
            </a:r>
            <a:r>
              <a:rPr lang="en" sz="1800" dirty="0">
                <a:solidFill>
                  <a:srgbClr val="434343"/>
                </a:solidFill>
                <a:latin typeface="Calibri"/>
                <a:ea typeface="Calibri"/>
                <a:cs typeface="Calibri"/>
                <a:sym typeface="Calibri"/>
              </a:rPr>
              <a:t>y Term 2015 - 2018</a:t>
            </a:r>
            <a:endParaRPr sz="1800" dirty="0">
              <a:solidFill>
                <a:srgbClr val="434343"/>
              </a:solidFill>
              <a:latin typeface="Calibri"/>
              <a:ea typeface="Calibri"/>
              <a:cs typeface="Calibri"/>
              <a:sym typeface="Calibri"/>
            </a:endParaRPr>
          </a:p>
          <a:p>
            <a:pPr marL="0" lvl="0" indent="0" algn="l" rtl="0">
              <a:spcBef>
                <a:spcPts val="0"/>
              </a:spcBef>
              <a:spcAft>
                <a:spcPts val="1600"/>
              </a:spcAft>
              <a:buNone/>
            </a:pPr>
            <a:endParaRPr sz="1800" dirty="0"/>
          </a:p>
        </p:txBody>
      </p:sp>
      <p:sp>
        <p:nvSpPr>
          <p:cNvPr id="16" name="Google Shape;82;p15"/>
          <p:cNvSpPr txBox="1"/>
          <p:nvPr/>
        </p:nvSpPr>
        <p:spPr>
          <a:xfrm>
            <a:off x="5932081" y="2135884"/>
            <a:ext cx="2968895" cy="6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dirty="0">
                <a:solidFill>
                  <a:srgbClr val="0070C0"/>
                </a:solidFill>
              </a:rPr>
              <a:t>17%</a:t>
            </a:r>
            <a:endParaRPr sz="5000" dirty="0">
              <a:solidFill>
                <a:srgbClr val="0070C0"/>
              </a:solidFill>
              <a:latin typeface="Calibri"/>
              <a:ea typeface="Calibri"/>
              <a:cs typeface="Calibri"/>
              <a:sym typeface="Calibri"/>
            </a:endParaRPr>
          </a:p>
        </p:txBody>
      </p:sp>
      <p:sp>
        <p:nvSpPr>
          <p:cNvPr id="17" name="Google Shape;85;p15"/>
          <p:cNvSpPr txBox="1"/>
          <p:nvPr/>
        </p:nvSpPr>
        <p:spPr>
          <a:xfrm>
            <a:off x="5848331" y="2831584"/>
            <a:ext cx="2968895" cy="9461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cap="all" dirty="0">
                <a:solidFill>
                  <a:srgbClr val="434343"/>
                </a:solidFill>
                <a:latin typeface="Calibri"/>
                <a:ea typeface="Calibri"/>
                <a:cs typeface="Calibri"/>
                <a:sym typeface="Calibri"/>
              </a:rPr>
              <a:t>Of Enrollment</a:t>
            </a:r>
            <a:endParaRPr sz="1800" b="1" cap="all" dirty="0">
              <a:solidFill>
                <a:srgbClr val="434343"/>
              </a:solidFill>
              <a:latin typeface="Calibri"/>
              <a:ea typeface="Calibri"/>
              <a:cs typeface="Calibri"/>
              <a:sym typeface="Calibri"/>
            </a:endParaRPr>
          </a:p>
          <a:p>
            <a:pPr marL="0" lvl="0" indent="0" algn="l" rtl="0">
              <a:spcBef>
                <a:spcPts val="0"/>
              </a:spcBef>
              <a:spcAft>
                <a:spcPts val="0"/>
              </a:spcAft>
              <a:buNone/>
            </a:pPr>
            <a:r>
              <a:rPr lang="en-US" sz="1100" cap="small" dirty="0">
                <a:solidFill>
                  <a:srgbClr val="434343"/>
                </a:solidFill>
                <a:latin typeface="+mn-lt"/>
                <a:ea typeface="Calibri"/>
                <a:cs typeface="Calibri"/>
                <a:sym typeface="Calibri"/>
              </a:rPr>
              <a:t>at Cerro Coso was Incarcerated in Academic Year 2018-19</a:t>
            </a:r>
            <a:endParaRPr sz="1100" cap="small" dirty="0">
              <a:solidFill>
                <a:srgbClr val="434343"/>
              </a:solidFill>
              <a:latin typeface="+mn-lt"/>
              <a:ea typeface="Calibri"/>
              <a:cs typeface="Calibri"/>
              <a:sym typeface="Calibri"/>
            </a:endParaRPr>
          </a:p>
        </p:txBody>
      </p:sp>
      <p:sp>
        <p:nvSpPr>
          <p:cNvPr id="32" name="Left Bracket 31"/>
          <p:cNvSpPr/>
          <p:nvPr/>
        </p:nvSpPr>
        <p:spPr>
          <a:xfrm rot="16200000" flipV="1">
            <a:off x="3299959" y="4122870"/>
            <a:ext cx="45719" cy="99525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p:sp>
        <p:nvSpPr>
          <p:cNvPr id="34" name="TextBox 33"/>
          <p:cNvSpPr txBox="1"/>
          <p:nvPr/>
        </p:nvSpPr>
        <p:spPr>
          <a:xfrm>
            <a:off x="2545080" y="4720606"/>
            <a:ext cx="1379221" cy="215444"/>
          </a:xfrm>
          <a:prstGeom prst="rect">
            <a:avLst/>
          </a:prstGeom>
          <a:noFill/>
        </p:spPr>
        <p:txBody>
          <a:bodyPr wrap="square" rtlCol="0">
            <a:spAutoFit/>
          </a:bodyPr>
          <a:lstStyle/>
          <a:p>
            <a:r>
              <a:rPr lang="en-US" sz="800" dirty="0">
                <a:solidFill>
                  <a:srgbClr val="0070C0"/>
                </a:solidFill>
              </a:rPr>
              <a:t>S’17-S’18: 207</a:t>
            </a:r>
            <a:r>
              <a:rPr lang="en-US" sz="800" dirty="0" smtClean="0">
                <a:solidFill>
                  <a:srgbClr val="0070C0"/>
                </a:solidFill>
              </a:rPr>
              <a:t>% change</a:t>
            </a:r>
            <a:endParaRPr lang="en-US" sz="800" dirty="0">
              <a:solidFill>
                <a:srgbClr val="0070C0"/>
              </a:solidFill>
            </a:endParaRPr>
          </a:p>
        </p:txBody>
      </p:sp>
      <p:graphicFrame>
        <p:nvGraphicFramePr>
          <p:cNvPr id="12" name="Chart 11">
            <a:extLst>
              <a:ext uri="{FF2B5EF4-FFF2-40B4-BE49-F238E27FC236}">
                <a16:creationId xmlns:a16="http://schemas.microsoft.com/office/drawing/2014/main" id="{361399CA-2A8A-4EA6-A3D4-EDAC6CA631E0}"/>
              </a:ext>
            </a:extLst>
          </p:cNvPr>
          <p:cNvGraphicFramePr>
            <a:graphicFrameLocks/>
          </p:cNvGraphicFramePr>
          <p:nvPr>
            <p:extLst/>
          </p:nvPr>
        </p:nvGraphicFramePr>
        <p:xfrm>
          <a:off x="395424" y="1571940"/>
          <a:ext cx="4863354" cy="3002055"/>
        </p:xfrm>
        <a:graphic>
          <a:graphicData uri="http://schemas.openxmlformats.org/drawingml/2006/chart">
            <c:chart xmlns:c="http://schemas.openxmlformats.org/drawingml/2006/chart" xmlns:r="http://schemas.openxmlformats.org/officeDocument/2006/relationships" r:id="rId3"/>
          </a:graphicData>
        </a:graphic>
      </p:graphicFrame>
      <p:sp>
        <p:nvSpPr>
          <p:cNvPr id="15" name="Left Bracket 14">
            <a:extLst>
              <a:ext uri="{FF2B5EF4-FFF2-40B4-BE49-F238E27FC236}">
                <a16:creationId xmlns:a16="http://schemas.microsoft.com/office/drawing/2014/main" id="{94497BAC-E79B-4F48-A0BF-40C074AC22FF}"/>
              </a:ext>
            </a:extLst>
          </p:cNvPr>
          <p:cNvSpPr/>
          <p:nvPr/>
        </p:nvSpPr>
        <p:spPr>
          <a:xfrm rot="16200000" flipV="1">
            <a:off x="4399069" y="4122087"/>
            <a:ext cx="45719" cy="99525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p:sp>
        <p:nvSpPr>
          <p:cNvPr id="18" name="TextBox 17">
            <a:extLst>
              <a:ext uri="{FF2B5EF4-FFF2-40B4-BE49-F238E27FC236}">
                <a16:creationId xmlns:a16="http://schemas.microsoft.com/office/drawing/2014/main" id="{D9727FFA-4D33-49BB-8CCD-33818ED5F14D}"/>
              </a:ext>
            </a:extLst>
          </p:cNvPr>
          <p:cNvSpPr txBox="1"/>
          <p:nvPr/>
        </p:nvSpPr>
        <p:spPr>
          <a:xfrm>
            <a:off x="3951652" y="4740185"/>
            <a:ext cx="1307126" cy="215444"/>
          </a:xfrm>
          <a:prstGeom prst="rect">
            <a:avLst/>
          </a:prstGeom>
          <a:noFill/>
        </p:spPr>
        <p:txBody>
          <a:bodyPr wrap="square" rtlCol="0">
            <a:spAutoFit/>
          </a:bodyPr>
          <a:lstStyle/>
          <a:p>
            <a:r>
              <a:rPr lang="en-US" sz="800" dirty="0">
                <a:solidFill>
                  <a:srgbClr val="0070C0"/>
                </a:solidFill>
              </a:rPr>
              <a:t>S’18-S’19: 49</a:t>
            </a:r>
            <a:r>
              <a:rPr lang="en-US" sz="800" dirty="0" smtClean="0">
                <a:solidFill>
                  <a:srgbClr val="0070C0"/>
                </a:solidFill>
              </a:rPr>
              <a:t>% change</a:t>
            </a:r>
            <a:endParaRPr lang="en-US" sz="800" dirty="0">
              <a:solidFill>
                <a:srgbClr val="0070C0"/>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621947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Voice</a:t>
            </a:r>
            <a:endParaRPr/>
          </a:p>
        </p:txBody>
      </p:sp>
      <p:pic>
        <p:nvPicPr>
          <p:cNvPr id="218" name="Google Shape;218;p30" descr="Graduating class of incarcerated students spring 2018" title="Picture of students"/>
          <p:cNvPicPr preferRelativeResize="0"/>
          <p:nvPr/>
        </p:nvPicPr>
        <p:blipFill>
          <a:blip r:embed="rId3">
            <a:alphaModFix/>
          </a:blip>
          <a:stretch>
            <a:fillRect/>
          </a:stretch>
        </p:blipFill>
        <p:spPr>
          <a:xfrm>
            <a:off x="311725" y="1427450"/>
            <a:ext cx="4068625" cy="2288600"/>
          </a:xfrm>
          <a:prstGeom prst="rect">
            <a:avLst/>
          </a:prstGeom>
          <a:noFill/>
          <a:ln>
            <a:noFill/>
          </a:ln>
          <a:effectLst>
            <a:outerShdw blurRad="85725" dist="19050" dir="5400000" algn="bl" rotWithShape="0">
              <a:srgbClr val="000000">
                <a:alpha val="50000"/>
              </a:srgbClr>
            </a:outerShdw>
          </a:effectLst>
        </p:spPr>
      </p:pic>
      <p:sp>
        <p:nvSpPr>
          <p:cNvPr id="219" name="Google Shape;219;p30"/>
          <p:cNvSpPr txBox="1"/>
          <p:nvPr/>
        </p:nvSpPr>
        <p:spPr>
          <a:xfrm>
            <a:off x="4621625" y="1408200"/>
            <a:ext cx="4068600" cy="23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chemeClr val="accent1"/>
                </a:solidFill>
                <a:latin typeface="Calibri"/>
                <a:ea typeface="Calibri"/>
                <a:cs typeface="Calibri"/>
                <a:sym typeface="Calibri"/>
              </a:rPr>
              <a:t>First Graduating Class of 2018</a:t>
            </a:r>
            <a:endParaRPr sz="4800" b="1">
              <a:solidFill>
                <a:schemeClr val="accent1"/>
              </a:solidFill>
              <a:latin typeface="Calibri"/>
              <a:ea typeface="Calibri"/>
              <a:cs typeface="Calibri"/>
              <a:sym typeface="Calibri"/>
            </a:endParaRPr>
          </a:p>
          <a:p>
            <a:pPr marL="0" lvl="0" indent="0" algn="l" rtl="0">
              <a:spcBef>
                <a:spcPts val="0"/>
              </a:spcBef>
              <a:spcAft>
                <a:spcPts val="0"/>
              </a:spcAft>
              <a:buNone/>
            </a:pPr>
            <a:endParaRPr sz="4800" b="1">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
        <p:nvSpPr>
          <p:cNvPr id="220" name="Google Shape;220;p30"/>
          <p:cNvSpPr txBox="1"/>
          <p:nvPr/>
        </p:nvSpPr>
        <p:spPr>
          <a:xfrm>
            <a:off x="311725" y="3868615"/>
            <a:ext cx="8520600" cy="10604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999999"/>
                </a:solidFill>
                <a:latin typeface="Calibri"/>
                <a:ea typeface="Calibri"/>
                <a:cs typeface="Calibri"/>
                <a:sym typeface="Calibri"/>
              </a:rPr>
              <a:t>CAC Student Quote:</a:t>
            </a:r>
            <a:r>
              <a:rPr lang="en" sz="2000" dirty="0">
                <a:latin typeface="Calibri"/>
                <a:ea typeface="Calibri"/>
                <a:cs typeface="Calibri"/>
                <a:sym typeface="Calibri"/>
              </a:rPr>
              <a:t> </a:t>
            </a:r>
            <a:r>
              <a:rPr lang="en" sz="1800" i="1" dirty="0">
                <a:latin typeface="Calibri"/>
                <a:ea typeface="Calibri"/>
                <a:cs typeface="Calibri"/>
                <a:sym typeface="Calibri"/>
              </a:rPr>
              <a:t>“The Cerro Coso Professors here at C.A.C. are exceptionally encouraging and inspirational...they convey a sincere passion and desire to see us succeed as students and as individuals who will re-enter every day society.”</a:t>
            </a:r>
            <a:endParaRPr sz="1800" i="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75" y="365845"/>
            <a:ext cx="8520600" cy="623700"/>
          </a:xfrm>
        </p:spPr>
        <p:txBody>
          <a:bodyPr/>
          <a:lstStyle/>
          <a:p>
            <a:r>
              <a:rPr lang="en-US" dirty="0" smtClean="0"/>
              <a:t>Demographics </a:t>
            </a:r>
            <a:r>
              <a:rPr lang="en-US" dirty="0"/>
              <a:t>– Race/Ethnicity</a:t>
            </a:r>
          </a:p>
        </p:txBody>
      </p:sp>
      <p:graphicFrame>
        <p:nvGraphicFramePr>
          <p:cNvPr id="5" name="Chart 4"/>
          <p:cNvGraphicFramePr>
            <a:graphicFrameLocks/>
          </p:cNvGraphicFramePr>
          <p:nvPr>
            <p:extLst/>
          </p:nvPr>
        </p:nvGraphicFramePr>
        <p:xfrm>
          <a:off x="1249313" y="1305486"/>
          <a:ext cx="6936396" cy="35371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7616542" y="1740818"/>
            <a:ext cx="1104181" cy="196551"/>
          </a:xfrm>
          <a:prstGeom prst="rect">
            <a:avLst/>
          </a:prstGeom>
        </p:spPr>
        <p:txBody>
          <a:bodyPr wrap="none">
            <a:spAutoFit/>
          </a:bodyPr>
          <a:lstStyle/>
          <a:p>
            <a:r>
              <a:rPr lang="en-US" sz="1100" dirty="0" smtClean="0">
                <a:solidFill>
                  <a:schemeClr val="accent1">
                    <a:lumMod val="50000"/>
                    <a:lumOff val="50000"/>
                  </a:schemeClr>
                </a:solidFill>
                <a:latin typeface="Calibri"/>
                <a:ea typeface="Calibri"/>
                <a:cs typeface="Calibri"/>
                <a:sym typeface="Calibri"/>
              </a:rPr>
              <a:t>(College-wide</a:t>
            </a:r>
            <a:r>
              <a:rPr lang="en-US" sz="1100" dirty="0">
                <a:solidFill>
                  <a:schemeClr val="accent1">
                    <a:lumMod val="50000"/>
                    <a:lumOff val="50000"/>
                  </a:schemeClr>
                </a:solidFill>
                <a:latin typeface="Calibri"/>
                <a:ea typeface="Calibri"/>
                <a:cs typeface="Calibri"/>
                <a:sym typeface="Calibri"/>
              </a:rPr>
              <a:t>)</a:t>
            </a:r>
            <a:endParaRPr lang="en-US" sz="1100" dirty="0">
              <a:solidFill>
                <a:schemeClr val="accent1">
                  <a:lumMod val="50000"/>
                  <a:lumOff val="50000"/>
                </a:schemeClr>
              </a:solidFill>
            </a:endParaRPr>
          </a:p>
        </p:txBody>
      </p:sp>
      <p:sp>
        <p:nvSpPr>
          <p:cNvPr id="7" name="Rectangle 6"/>
          <p:cNvSpPr/>
          <p:nvPr/>
        </p:nvSpPr>
        <p:spPr>
          <a:xfrm>
            <a:off x="5435595" y="1937369"/>
            <a:ext cx="994183" cy="261610"/>
          </a:xfrm>
          <a:prstGeom prst="rect">
            <a:avLst/>
          </a:prstGeom>
        </p:spPr>
        <p:txBody>
          <a:bodyPr wrap="none">
            <a:spAutoFit/>
          </a:bodyPr>
          <a:lstStyle/>
          <a:p>
            <a:r>
              <a:rPr lang="en-US" sz="1100" dirty="0" smtClean="0">
                <a:solidFill>
                  <a:schemeClr val="accent1">
                    <a:lumMod val="90000"/>
                    <a:lumOff val="10000"/>
                  </a:schemeClr>
                </a:solidFill>
                <a:latin typeface="Calibri"/>
                <a:ea typeface="Calibri"/>
                <a:cs typeface="Calibri"/>
                <a:sym typeface="Calibri"/>
              </a:rPr>
              <a:t>(Incarcerated)</a:t>
            </a:r>
            <a:endParaRPr lang="en-US" sz="1100" dirty="0">
              <a:solidFill>
                <a:schemeClr val="accent1">
                  <a:lumMod val="90000"/>
                  <a:lumOff val="10000"/>
                </a:schemeClr>
              </a:solidFill>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1929530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Demographics </a:t>
            </a:r>
            <a:r>
              <a:rPr lang="en-US" dirty="0"/>
              <a:t>– Age Groups</a:t>
            </a:r>
          </a:p>
        </p:txBody>
      </p:sp>
      <p:sp>
        <p:nvSpPr>
          <p:cNvPr id="4" name="Google Shape;80;p15"/>
          <p:cNvSpPr txBox="1">
            <a:spLocks noGrp="1"/>
          </p:cNvSpPr>
          <p:nvPr>
            <p:ph type="body" idx="1"/>
          </p:nvPr>
        </p:nvSpPr>
        <p:spPr>
          <a:xfrm>
            <a:off x="77638" y="1453018"/>
            <a:ext cx="2007194" cy="1970496"/>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US" sz="1600" dirty="0">
                <a:solidFill>
                  <a:schemeClr val="accent1">
                    <a:lumMod val="90000"/>
                    <a:lumOff val="10000"/>
                  </a:schemeClr>
                </a:solidFill>
                <a:latin typeface="Calibri"/>
                <a:ea typeface="Calibri"/>
                <a:cs typeface="Calibri"/>
                <a:sym typeface="Calibri"/>
              </a:rPr>
              <a:t>Incarcerated </a:t>
            </a:r>
            <a:r>
              <a:rPr lang="en-US" sz="1600" dirty="0">
                <a:solidFill>
                  <a:schemeClr val="bg2">
                    <a:lumMod val="40000"/>
                    <a:lumOff val="60000"/>
                  </a:schemeClr>
                </a:solidFill>
                <a:latin typeface="Calibri"/>
                <a:ea typeface="Calibri"/>
                <a:cs typeface="Calibri"/>
                <a:sym typeface="Calibri"/>
              </a:rPr>
              <a:t>Student Population</a:t>
            </a:r>
          </a:p>
          <a:p>
            <a:pPr marL="0" lvl="0" indent="0" rtl="0">
              <a:lnSpc>
                <a:spcPct val="100000"/>
              </a:lnSpc>
              <a:spcBef>
                <a:spcPts val="0"/>
              </a:spcBef>
              <a:spcAft>
                <a:spcPts val="0"/>
              </a:spcAft>
              <a:buNone/>
            </a:pPr>
            <a:r>
              <a:rPr lang="en" sz="1600" dirty="0" smtClean="0">
                <a:solidFill>
                  <a:schemeClr val="bg1">
                    <a:lumMod val="75000"/>
                  </a:schemeClr>
                </a:solidFill>
                <a:latin typeface="Calibri"/>
                <a:ea typeface="Calibri"/>
                <a:cs typeface="Calibri"/>
                <a:sym typeface="Calibri"/>
              </a:rPr>
              <a:t>vs. </a:t>
            </a:r>
            <a:r>
              <a:rPr lang="en-US" sz="1600" dirty="0" smtClean="0">
                <a:solidFill>
                  <a:schemeClr val="accent1">
                    <a:lumMod val="50000"/>
                    <a:lumOff val="50000"/>
                  </a:schemeClr>
                </a:solidFill>
                <a:latin typeface="Calibri"/>
                <a:ea typeface="Calibri"/>
                <a:cs typeface="Calibri"/>
                <a:sym typeface="Calibri"/>
              </a:rPr>
              <a:t>College-wide</a:t>
            </a:r>
            <a:r>
              <a:rPr lang="en" sz="1600" dirty="0" smtClean="0">
                <a:solidFill>
                  <a:schemeClr val="accent1">
                    <a:lumMod val="50000"/>
                    <a:lumOff val="50000"/>
                  </a:schemeClr>
                </a:solidFill>
                <a:latin typeface="Calibri"/>
                <a:ea typeface="Calibri"/>
                <a:cs typeface="Calibri"/>
                <a:sym typeface="Calibri"/>
              </a:rPr>
              <a:t> </a:t>
            </a:r>
            <a:r>
              <a:rPr lang="en" sz="1600" dirty="0" smtClean="0">
                <a:solidFill>
                  <a:schemeClr val="bg2">
                    <a:lumMod val="40000"/>
                    <a:lumOff val="60000"/>
                  </a:schemeClr>
                </a:solidFill>
                <a:latin typeface="Calibri"/>
                <a:ea typeface="Calibri"/>
                <a:cs typeface="Calibri"/>
                <a:sym typeface="Calibri"/>
              </a:rPr>
              <a:t>|</a:t>
            </a:r>
            <a:endParaRPr sz="1600" dirty="0">
              <a:solidFill>
                <a:schemeClr val="bg2">
                  <a:lumMod val="40000"/>
                  <a:lumOff val="60000"/>
                </a:schemeClr>
              </a:solidFill>
              <a:latin typeface="Calibri"/>
              <a:ea typeface="Calibri"/>
              <a:cs typeface="Calibri"/>
              <a:sym typeface="Calibri"/>
            </a:endParaRPr>
          </a:p>
          <a:p>
            <a:pPr marL="0" indent="0">
              <a:spcAft>
                <a:spcPts val="1600"/>
              </a:spcAft>
              <a:buNone/>
            </a:pPr>
            <a:r>
              <a:rPr lang="en-US" sz="1600" dirty="0">
                <a:solidFill>
                  <a:schemeClr val="bg2">
                    <a:lumMod val="40000"/>
                    <a:lumOff val="60000"/>
                  </a:schemeClr>
                </a:solidFill>
                <a:latin typeface="Calibri"/>
                <a:ea typeface="Calibri"/>
                <a:cs typeface="Calibri"/>
                <a:sym typeface="Calibri"/>
              </a:rPr>
              <a:t>FALL 20</a:t>
            </a:r>
            <a:r>
              <a:rPr lang="en" sz="1600" dirty="0" smtClean="0">
                <a:solidFill>
                  <a:schemeClr val="bg2">
                    <a:lumMod val="40000"/>
                    <a:lumOff val="60000"/>
                  </a:schemeClr>
                </a:solidFill>
                <a:latin typeface="Calibri"/>
                <a:ea typeface="Calibri"/>
                <a:cs typeface="Calibri"/>
                <a:sym typeface="Calibri"/>
              </a:rPr>
              <a:t>18</a:t>
            </a:r>
          </a:p>
          <a:p>
            <a:pPr marL="0" indent="0">
              <a:spcAft>
                <a:spcPts val="1600"/>
              </a:spcAft>
              <a:buNone/>
            </a:pPr>
            <a:r>
              <a:rPr lang="en" sz="1600" b="1" dirty="0" smtClean="0">
                <a:solidFill>
                  <a:schemeClr val="accent1">
                    <a:lumMod val="90000"/>
                    <a:lumOff val="10000"/>
                  </a:schemeClr>
                </a:solidFill>
                <a:latin typeface="Calibri"/>
                <a:ea typeface="Calibri"/>
                <a:cs typeface="Calibri"/>
                <a:sym typeface="Calibri"/>
              </a:rPr>
              <a:t>Average Age for Incarcerated Student is 15 Years Older</a:t>
            </a:r>
          </a:p>
          <a:p>
            <a:pPr marL="0" indent="0">
              <a:spcAft>
                <a:spcPts val="1600"/>
              </a:spcAft>
              <a:buNone/>
            </a:pPr>
            <a:endParaRPr lang="en" sz="1800" dirty="0">
              <a:solidFill>
                <a:schemeClr val="bg2">
                  <a:lumMod val="40000"/>
                  <a:lumOff val="60000"/>
                </a:schemeClr>
              </a:solidFill>
              <a:latin typeface="Calibri"/>
              <a:ea typeface="Calibri"/>
              <a:cs typeface="Calibri"/>
              <a:sym typeface="Calibri"/>
            </a:endParaRPr>
          </a:p>
          <a:p>
            <a:pPr marL="0" lvl="0" indent="0" algn="l" rtl="0">
              <a:spcBef>
                <a:spcPts val="0"/>
              </a:spcBef>
              <a:spcAft>
                <a:spcPts val="1600"/>
              </a:spcAft>
              <a:buNone/>
            </a:pPr>
            <a:endParaRPr sz="1800" dirty="0"/>
          </a:p>
        </p:txBody>
      </p:sp>
      <p:graphicFrame>
        <p:nvGraphicFramePr>
          <p:cNvPr id="6" name="Chart 5"/>
          <p:cNvGraphicFramePr>
            <a:graphicFrameLocks/>
          </p:cNvGraphicFramePr>
          <p:nvPr>
            <p:extLst/>
          </p:nvPr>
        </p:nvGraphicFramePr>
        <p:xfrm>
          <a:off x="1670029" y="1453018"/>
          <a:ext cx="7162296" cy="33147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175584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Guided Pathway Implementation</a:t>
            </a:r>
            <a:endParaRPr dirty="0"/>
          </a:p>
        </p:txBody>
      </p:sp>
      <p:pic>
        <p:nvPicPr>
          <p:cNvPr id="155" name="Google Shape;155;p24" descr="Decorative" title="Guided Pathways Graphic"/>
          <p:cNvPicPr preferRelativeResize="0"/>
          <p:nvPr/>
        </p:nvPicPr>
        <p:blipFill>
          <a:blip r:embed="rId3">
            <a:alphaModFix/>
          </a:blip>
          <a:stretch>
            <a:fillRect/>
          </a:stretch>
        </p:blipFill>
        <p:spPr>
          <a:xfrm>
            <a:off x="0" y="1929025"/>
            <a:ext cx="4372575" cy="3214475"/>
          </a:xfrm>
          <a:prstGeom prst="rect">
            <a:avLst/>
          </a:prstGeom>
          <a:noFill/>
          <a:ln>
            <a:noFill/>
          </a:ln>
        </p:spPr>
      </p:pic>
      <p:sp>
        <p:nvSpPr>
          <p:cNvPr id="156" name="Google Shape;156;p24"/>
          <p:cNvSpPr txBox="1"/>
          <p:nvPr/>
        </p:nvSpPr>
        <p:spPr>
          <a:xfrm>
            <a:off x="4572000" y="500925"/>
            <a:ext cx="4372500" cy="46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434343"/>
                </a:solidFill>
                <a:latin typeface="Calibri"/>
                <a:ea typeface="Calibri"/>
                <a:cs typeface="Calibri"/>
                <a:sym typeface="Calibri"/>
              </a:rPr>
              <a:t>California City Correctional Facility</a:t>
            </a:r>
            <a:endParaRPr sz="1600" b="1" dirty="0">
              <a:solidFill>
                <a:srgbClr val="434343"/>
              </a:solidFill>
              <a:latin typeface="Calibri"/>
              <a:ea typeface="Calibri"/>
              <a:cs typeface="Calibri"/>
              <a:sym typeface="Calibri"/>
            </a:endParaRPr>
          </a:p>
          <a:p>
            <a:pPr marL="0" lvl="0" indent="0" algn="l" rtl="0">
              <a:spcBef>
                <a:spcPts val="0"/>
              </a:spcBef>
              <a:spcAft>
                <a:spcPts val="0"/>
              </a:spcAft>
              <a:buNone/>
            </a:pPr>
            <a:r>
              <a:rPr lang="en" sz="1600" b="1" dirty="0">
                <a:solidFill>
                  <a:srgbClr val="FF0000"/>
                </a:solidFill>
                <a:latin typeface="Calibri"/>
                <a:ea typeface="Calibri"/>
                <a:cs typeface="Calibri"/>
                <a:sym typeface="Calibri"/>
              </a:rPr>
              <a:t>New!</a:t>
            </a:r>
            <a:r>
              <a:rPr lang="en" sz="1600" dirty="0">
                <a:solidFill>
                  <a:srgbClr val="FF0000"/>
                </a:solidFill>
                <a:latin typeface="Calibri"/>
                <a:ea typeface="Calibri"/>
                <a:cs typeface="Calibri"/>
                <a:sym typeface="Calibri"/>
              </a:rPr>
              <a:t> </a:t>
            </a:r>
            <a:r>
              <a:rPr lang="en" sz="1600" b="1" dirty="0">
                <a:solidFill>
                  <a:srgbClr val="434343"/>
                </a:solidFill>
                <a:latin typeface="Calibri"/>
                <a:ea typeface="Calibri"/>
                <a:cs typeface="Calibri"/>
                <a:sym typeface="Calibri"/>
              </a:rPr>
              <a:t>Associates Degree for Transfer</a:t>
            </a:r>
            <a:endParaRPr sz="1600" b="1"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Administration of Justice</a:t>
            </a:r>
            <a:endParaRPr sz="1600"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Anthropology</a:t>
            </a:r>
            <a:endParaRPr sz="1600"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Business Administration</a:t>
            </a:r>
            <a:endParaRPr sz="1600"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English</a:t>
            </a:r>
            <a:endParaRPr sz="1600"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Psychology</a:t>
            </a:r>
            <a:endParaRPr sz="1600" dirty="0">
              <a:solidFill>
                <a:srgbClr val="434343"/>
              </a:solidFill>
              <a:latin typeface="Calibri"/>
              <a:ea typeface="Calibri"/>
              <a:cs typeface="Calibri"/>
              <a:sym typeface="Calibri"/>
            </a:endParaRPr>
          </a:p>
          <a:p>
            <a:pPr marL="457200" lvl="0" indent="0" algn="l" rtl="0">
              <a:spcBef>
                <a:spcPts val="0"/>
              </a:spcBef>
              <a:spcAft>
                <a:spcPts val="0"/>
              </a:spcAft>
              <a:buNone/>
            </a:pPr>
            <a:endParaRPr sz="1600" dirty="0">
              <a:solidFill>
                <a:srgbClr val="434343"/>
              </a:solidFill>
              <a:latin typeface="Calibri"/>
              <a:ea typeface="Calibri"/>
              <a:cs typeface="Calibri"/>
              <a:sym typeface="Calibri"/>
            </a:endParaRPr>
          </a:p>
          <a:p>
            <a:pPr marL="0" lvl="0" indent="0" algn="l" rtl="0">
              <a:spcBef>
                <a:spcPts val="0"/>
              </a:spcBef>
              <a:spcAft>
                <a:spcPts val="0"/>
              </a:spcAft>
              <a:buNone/>
            </a:pPr>
            <a:r>
              <a:rPr lang="en" sz="1600" b="1" dirty="0">
                <a:solidFill>
                  <a:srgbClr val="434343"/>
                </a:solidFill>
                <a:latin typeface="Calibri"/>
                <a:ea typeface="Calibri"/>
                <a:cs typeface="Calibri"/>
                <a:sym typeface="Calibri"/>
              </a:rPr>
              <a:t>California Correctional Institute - Tehachapi </a:t>
            </a:r>
            <a:endParaRPr sz="1600" b="1" dirty="0">
              <a:solidFill>
                <a:srgbClr val="434343"/>
              </a:solidFill>
              <a:latin typeface="Calibri"/>
              <a:ea typeface="Calibri"/>
              <a:cs typeface="Calibri"/>
              <a:sym typeface="Calibri"/>
            </a:endParaRPr>
          </a:p>
          <a:p>
            <a:pPr marL="0" lvl="0" indent="0" algn="l" rtl="0">
              <a:spcBef>
                <a:spcPts val="0"/>
              </a:spcBef>
              <a:spcAft>
                <a:spcPts val="0"/>
              </a:spcAft>
              <a:buNone/>
            </a:pPr>
            <a:r>
              <a:rPr lang="en" sz="1600" b="1" dirty="0">
                <a:solidFill>
                  <a:srgbClr val="FF0000"/>
                </a:solidFill>
                <a:latin typeface="Calibri"/>
                <a:ea typeface="Calibri"/>
                <a:cs typeface="Calibri"/>
                <a:sym typeface="Calibri"/>
              </a:rPr>
              <a:t>New!</a:t>
            </a:r>
            <a:r>
              <a:rPr lang="en" sz="1600" dirty="0">
                <a:solidFill>
                  <a:srgbClr val="FF0000"/>
                </a:solidFill>
                <a:latin typeface="Calibri"/>
                <a:ea typeface="Calibri"/>
                <a:cs typeface="Calibri"/>
                <a:sym typeface="Calibri"/>
              </a:rPr>
              <a:t> </a:t>
            </a:r>
            <a:r>
              <a:rPr lang="en" sz="1600" b="1" dirty="0">
                <a:solidFill>
                  <a:srgbClr val="434343"/>
                </a:solidFill>
                <a:latin typeface="Calibri"/>
                <a:ea typeface="Calibri"/>
                <a:cs typeface="Calibri"/>
                <a:sym typeface="Calibri"/>
              </a:rPr>
              <a:t>Associates Degree for Transfer</a:t>
            </a:r>
            <a:endParaRPr sz="1600" b="1"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Administration of Justice</a:t>
            </a:r>
            <a:endParaRPr sz="1600"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Anthropology</a:t>
            </a:r>
            <a:endParaRPr sz="1600"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Psychology</a:t>
            </a:r>
            <a:endParaRPr sz="1600" dirty="0">
              <a:solidFill>
                <a:srgbClr val="434343"/>
              </a:solidFill>
              <a:latin typeface="Calibri"/>
              <a:ea typeface="Calibri"/>
              <a:cs typeface="Calibri"/>
              <a:sym typeface="Calibri"/>
            </a:endParaRPr>
          </a:p>
          <a:p>
            <a:pPr marL="0" lvl="0" indent="0" algn="l" rtl="0">
              <a:spcBef>
                <a:spcPts val="0"/>
              </a:spcBef>
              <a:spcAft>
                <a:spcPts val="0"/>
              </a:spcAft>
              <a:buNone/>
            </a:pPr>
            <a:endParaRPr sz="1600" b="1" dirty="0">
              <a:solidFill>
                <a:srgbClr val="434343"/>
              </a:solidFill>
              <a:latin typeface="Calibri"/>
              <a:ea typeface="Calibri"/>
              <a:cs typeface="Calibri"/>
              <a:sym typeface="Calibri"/>
            </a:endParaRPr>
          </a:p>
          <a:p>
            <a:pPr marL="0" lvl="0" indent="0" algn="l" rtl="0">
              <a:spcBef>
                <a:spcPts val="0"/>
              </a:spcBef>
              <a:spcAft>
                <a:spcPts val="0"/>
              </a:spcAft>
              <a:buNone/>
            </a:pPr>
            <a:r>
              <a:rPr lang="en" sz="1600" b="1" dirty="0">
                <a:solidFill>
                  <a:srgbClr val="434343"/>
                </a:solidFill>
                <a:latin typeface="Calibri"/>
                <a:ea typeface="Calibri"/>
                <a:cs typeface="Calibri"/>
                <a:sym typeface="Calibri"/>
              </a:rPr>
              <a:t>AA/AS</a:t>
            </a:r>
            <a:r>
              <a:rPr lang="en" sz="1600" dirty="0">
                <a:solidFill>
                  <a:srgbClr val="434343"/>
                </a:solidFill>
                <a:latin typeface="Calibri"/>
                <a:ea typeface="Calibri"/>
                <a:cs typeface="Calibri"/>
                <a:sym typeface="Calibri"/>
              </a:rPr>
              <a:t> with IGETC Pathway on all Facilities</a:t>
            </a:r>
            <a:endParaRPr sz="1600" dirty="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Liberal Arts and Sciences – Humanities</a:t>
            </a:r>
          </a:p>
          <a:p>
            <a:pPr marL="457200" lvl="0" indent="-342900" algn="l" rtl="0">
              <a:spcBef>
                <a:spcPts val="0"/>
              </a:spcBef>
              <a:spcAft>
                <a:spcPts val="0"/>
              </a:spcAft>
              <a:buClr>
                <a:srgbClr val="434343"/>
              </a:buClr>
              <a:buSzPts val="1800"/>
              <a:buFont typeface="Calibri"/>
              <a:buChar char="●"/>
            </a:pPr>
            <a:r>
              <a:rPr lang="en" sz="1600" dirty="0">
                <a:solidFill>
                  <a:srgbClr val="434343"/>
                </a:solidFill>
                <a:latin typeface="Calibri"/>
                <a:ea typeface="Calibri"/>
                <a:cs typeface="Calibri"/>
                <a:sym typeface="Calibri"/>
              </a:rPr>
              <a:t>Liberal Arts – Behavioral Sciences</a:t>
            </a:r>
            <a:endParaRPr sz="1600" dirty="0">
              <a:solidFill>
                <a:srgbClr val="434343"/>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pSp>
        <p:nvGrpSpPr>
          <p:cNvPr id="173" name="Google Shape;173;p26" descr="Decorative" title="Guided Pathways Graphic"/>
          <p:cNvGrpSpPr/>
          <p:nvPr/>
        </p:nvGrpSpPr>
        <p:grpSpPr>
          <a:xfrm>
            <a:off x="136013" y="2965939"/>
            <a:ext cx="3133925" cy="2118946"/>
            <a:chOff x="202725" y="2845464"/>
            <a:chExt cx="3133925" cy="2118946"/>
          </a:xfrm>
        </p:grpSpPr>
        <p:pic>
          <p:nvPicPr>
            <p:cNvPr id="174" name="Google Shape;174;p26" descr="decorative" title="Guided pathways graphic"/>
            <p:cNvPicPr preferRelativeResize="0"/>
            <p:nvPr/>
          </p:nvPicPr>
          <p:blipFill rotWithShape="1">
            <a:blip r:embed="rId3">
              <a:alphaModFix/>
            </a:blip>
            <a:srcRect t="8027"/>
            <a:stretch/>
          </p:blipFill>
          <p:spPr>
            <a:xfrm>
              <a:off x="202725" y="2845464"/>
              <a:ext cx="3133925" cy="2118946"/>
            </a:xfrm>
            <a:prstGeom prst="rect">
              <a:avLst/>
            </a:prstGeom>
            <a:noFill/>
            <a:ln>
              <a:noFill/>
            </a:ln>
          </p:spPr>
        </p:pic>
        <p:sp>
          <p:nvSpPr>
            <p:cNvPr id="175" name="Google Shape;175;p26"/>
            <p:cNvSpPr/>
            <p:nvPr/>
          </p:nvSpPr>
          <p:spPr>
            <a:xfrm>
              <a:off x="2571429" y="3687450"/>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p:nvPr/>
          </p:nvSpPr>
          <p:spPr>
            <a:xfrm>
              <a:off x="1959779" y="3728025"/>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1348129" y="3728025"/>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2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Guided Pathway Implementation - Clarity</a:t>
            </a:r>
            <a:endParaRPr dirty="0"/>
          </a:p>
        </p:txBody>
      </p:sp>
      <p:sp>
        <p:nvSpPr>
          <p:cNvPr id="171" name="Google Shape;171;p26"/>
          <p:cNvSpPr txBox="1">
            <a:spLocks noGrp="1"/>
          </p:cNvSpPr>
          <p:nvPr>
            <p:ph type="body" idx="1"/>
          </p:nvPr>
        </p:nvSpPr>
        <p:spPr>
          <a:xfrm>
            <a:off x="3638888" y="1395645"/>
            <a:ext cx="5116918" cy="368924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rgbClr val="434343"/>
                </a:solidFill>
                <a:latin typeface="Calibri"/>
                <a:ea typeface="Calibri"/>
                <a:cs typeface="Calibri"/>
                <a:sym typeface="Calibri"/>
              </a:rPr>
              <a:t>Clarity of the </a:t>
            </a:r>
            <a:r>
              <a:rPr lang="en" sz="1800" b="1" dirty="0" smtClean="0">
                <a:solidFill>
                  <a:srgbClr val="434343"/>
                </a:solidFill>
                <a:latin typeface="Calibri"/>
                <a:ea typeface="Calibri"/>
                <a:cs typeface="Calibri"/>
                <a:sym typeface="Calibri"/>
              </a:rPr>
              <a:t>Pathway (Folder Handouts)</a:t>
            </a:r>
            <a:r>
              <a:rPr lang="en" sz="1800" dirty="0" smtClean="0">
                <a:solidFill>
                  <a:srgbClr val="434343"/>
                </a:solidFill>
                <a:latin typeface="Calibri"/>
                <a:ea typeface="Calibri"/>
                <a:cs typeface="Calibri"/>
                <a:sym typeface="Calibri"/>
              </a:rPr>
              <a:t>:</a:t>
            </a:r>
            <a:endParaRPr sz="1800" i="1" dirty="0">
              <a:solidFill>
                <a:srgbClr val="434343"/>
              </a:solidFill>
              <a:latin typeface="Calibri"/>
              <a:ea typeface="Calibri"/>
              <a:cs typeface="Calibri"/>
              <a:sym typeface="Calibri"/>
            </a:endParaRPr>
          </a:p>
          <a:p>
            <a:pPr marL="914400" lvl="0" indent="-342900" algn="l" rtl="0">
              <a:lnSpc>
                <a:spcPct val="150000"/>
              </a:lnSpc>
              <a:spcBef>
                <a:spcPts val="0"/>
              </a:spcBef>
              <a:spcAft>
                <a:spcPts val="0"/>
              </a:spcAft>
              <a:buClr>
                <a:srgbClr val="434343"/>
              </a:buClr>
              <a:buSzPts val="1800"/>
              <a:buFont typeface="Calibri"/>
              <a:buAutoNum type="arabicPeriod"/>
            </a:pPr>
            <a:r>
              <a:rPr lang="en" sz="1800" dirty="0">
                <a:solidFill>
                  <a:srgbClr val="434343"/>
                </a:solidFill>
                <a:latin typeface="Calibri"/>
                <a:ea typeface="Calibri"/>
                <a:cs typeface="Calibri"/>
                <a:sym typeface="Calibri"/>
              </a:rPr>
              <a:t>Information sheet on available pathways</a:t>
            </a:r>
            <a:endParaRPr sz="1800" dirty="0">
              <a:solidFill>
                <a:srgbClr val="434343"/>
              </a:solidFill>
              <a:latin typeface="Calibri"/>
              <a:ea typeface="Calibri"/>
              <a:cs typeface="Calibri"/>
              <a:sym typeface="Calibri"/>
            </a:endParaRPr>
          </a:p>
          <a:p>
            <a:pPr marL="914400" lvl="0" indent="-342900" algn="l" rtl="0">
              <a:lnSpc>
                <a:spcPct val="150000"/>
              </a:lnSpc>
              <a:spcBef>
                <a:spcPts val="0"/>
              </a:spcBef>
              <a:spcAft>
                <a:spcPts val="0"/>
              </a:spcAft>
              <a:buClr>
                <a:srgbClr val="434343"/>
              </a:buClr>
              <a:buSzPts val="1800"/>
              <a:buFont typeface="Calibri"/>
              <a:buAutoNum type="arabicPeriod"/>
            </a:pPr>
            <a:r>
              <a:rPr lang="en" sz="1800" dirty="0">
                <a:solidFill>
                  <a:srgbClr val="434343"/>
                </a:solidFill>
                <a:latin typeface="Calibri"/>
                <a:ea typeface="Calibri"/>
                <a:cs typeface="Calibri"/>
                <a:sym typeface="Calibri"/>
              </a:rPr>
              <a:t>Checklist of courses to follow the path</a:t>
            </a:r>
            <a:endParaRPr sz="1800" dirty="0">
              <a:solidFill>
                <a:srgbClr val="434343"/>
              </a:solidFill>
              <a:latin typeface="Calibri"/>
              <a:ea typeface="Calibri"/>
              <a:cs typeface="Calibri"/>
              <a:sym typeface="Calibri"/>
            </a:endParaRPr>
          </a:p>
          <a:p>
            <a:pPr marL="914400" lvl="0" indent="-342900" algn="l" rtl="0">
              <a:lnSpc>
                <a:spcPct val="150000"/>
              </a:lnSpc>
              <a:spcBef>
                <a:spcPts val="0"/>
              </a:spcBef>
              <a:spcAft>
                <a:spcPts val="0"/>
              </a:spcAft>
              <a:buClr>
                <a:srgbClr val="434343"/>
              </a:buClr>
              <a:buSzPts val="1800"/>
              <a:buFont typeface="Calibri"/>
              <a:buAutoNum type="arabicPeriod"/>
            </a:pPr>
            <a:r>
              <a:rPr lang="en" sz="1800" dirty="0">
                <a:solidFill>
                  <a:srgbClr val="434343"/>
                </a:solidFill>
                <a:latin typeface="Calibri"/>
                <a:ea typeface="Calibri"/>
                <a:cs typeface="Calibri"/>
                <a:sym typeface="Calibri"/>
              </a:rPr>
              <a:t>College Catalog abbreviated prison packet</a:t>
            </a:r>
            <a:endParaRPr sz="1800" dirty="0">
              <a:solidFill>
                <a:srgbClr val="434343"/>
              </a:solidFill>
              <a:latin typeface="Calibri"/>
              <a:ea typeface="Calibri"/>
              <a:cs typeface="Calibri"/>
              <a:sym typeface="Calibri"/>
            </a:endParaRPr>
          </a:p>
          <a:p>
            <a:pPr marL="914400" lvl="0" indent="-342900" algn="l" rtl="0">
              <a:lnSpc>
                <a:spcPct val="150000"/>
              </a:lnSpc>
              <a:spcBef>
                <a:spcPts val="0"/>
              </a:spcBef>
              <a:spcAft>
                <a:spcPts val="0"/>
              </a:spcAft>
              <a:buClr>
                <a:srgbClr val="434343"/>
              </a:buClr>
              <a:buSzPts val="1800"/>
              <a:buFont typeface="Calibri"/>
              <a:buAutoNum type="arabicPeriod"/>
            </a:pPr>
            <a:r>
              <a:rPr lang="en" sz="1800" dirty="0">
                <a:solidFill>
                  <a:srgbClr val="434343"/>
                </a:solidFill>
                <a:latin typeface="Calibri"/>
                <a:ea typeface="Calibri"/>
                <a:cs typeface="Calibri"/>
                <a:sym typeface="Calibri"/>
              </a:rPr>
              <a:t>IGETC and Transfer Pattern Education </a:t>
            </a:r>
            <a:r>
              <a:rPr lang="en" sz="1800" dirty="0" smtClean="0">
                <a:solidFill>
                  <a:srgbClr val="434343"/>
                </a:solidFill>
                <a:latin typeface="Calibri"/>
                <a:ea typeface="Calibri"/>
                <a:cs typeface="Calibri"/>
                <a:sym typeface="Calibri"/>
              </a:rPr>
              <a:t>Map</a:t>
            </a:r>
          </a:p>
          <a:p>
            <a:pPr marL="914400" lvl="0" indent="-342900" algn="l" rtl="0">
              <a:lnSpc>
                <a:spcPct val="150000"/>
              </a:lnSpc>
              <a:spcBef>
                <a:spcPts val="0"/>
              </a:spcBef>
              <a:spcAft>
                <a:spcPts val="0"/>
              </a:spcAft>
              <a:buClr>
                <a:srgbClr val="434343"/>
              </a:buClr>
              <a:buSzPts val="1800"/>
              <a:buFont typeface="Calibri"/>
              <a:buAutoNum type="arabicPeriod"/>
            </a:pPr>
            <a:r>
              <a:rPr lang="en" sz="1800" dirty="0" smtClean="0">
                <a:solidFill>
                  <a:srgbClr val="434343"/>
                </a:solidFill>
                <a:latin typeface="Calibri"/>
                <a:ea typeface="Calibri"/>
                <a:cs typeface="Calibri"/>
                <a:sym typeface="Calibri"/>
              </a:rPr>
              <a:t>Bookending their pathway with PDEV 101 and PDEV 131</a:t>
            </a:r>
          </a:p>
          <a:p>
            <a:pPr marL="914400" lvl="0" indent="-342900" algn="l" rtl="0">
              <a:lnSpc>
                <a:spcPct val="150000"/>
              </a:lnSpc>
              <a:spcBef>
                <a:spcPts val="0"/>
              </a:spcBef>
              <a:spcAft>
                <a:spcPts val="0"/>
              </a:spcAft>
              <a:buClr>
                <a:srgbClr val="434343"/>
              </a:buClr>
              <a:buSzPts val="1800"/>
              <a:buFont typeface="Calibri"/>
              <a:buAutoNum type="arabicPeriod"/>
            </a:pPr>
            <a:r>
              <a:rPr lang="en" sz="1800" dirty="0" smtClean="0">
                <a:solidFill>
                  <a:srgbClr val="434343"/>
                </a:solidFill>
                <a:latin typeface="Calibri"/>
                <a:ea typeface="Calibri"/>
                <a:cs typeface="Calibri"/>
                <a:sym typeface="Calibri"/>
              </a:rPr>
              <a:t>Writing a .5 Unit Ed Plan Couse (In CIC Now)</a:t>
            </a:r>
            <a:endParaRPr sz="1800" dirty="0">
              <a:solidFill>
                <a:srgbClr val="434343"/>
              </a:solidFill>
              <a:latin typeface="Calibri"/>
              <a:ea typeface="Calibri"/>
              <a:cs typeface="Calibri"/>
              <a:sym typeface="Calibri"/>
            </a:endParaRPr>
          </a:p>
          <a:p>
            <a:pPr marL="0" lvl="0" indent="0" algn="l" rtl="0">
              <a:lnSpc>
                <a:spcPct val="100000"/>
              </a:lnSpc>
              <a:spcBef>
                <a:spcPts val="0"/>
              </a:spcBef>
              <a:spcAft>
                <a:spcPts val="0"/>
              </a:spcAft>
              <a:buNone/>
            </a:pPr>
            <a:endParaRPr sz="1800" dirty="0">
              <a:solidFill>
                <a:srgbClr val="434343"/>
              </a:solidFill>
              <a:latin typeface="Calibri"/>
              <a:ea typeface="Calibri"/>
              <a:cs typeface="Calibri"/>
              <a:sym typeface="Calibri"/>
            </a:endParaRPr>
          </a:p>
        </p:txBody>
      </p:sp>
      <p:sp>
        <p:nvSpPr>
          <p:cNvPr id="172" name="Google Shape;172;p26"/>
          <p:cNvSpPr txBox="1"/>
          <p:nvPr/>
        </p:nvSpPr>
        <p:spPr>
          <a:xfrm>
            <a:off x="300223" y="1395645"/>
            <a:ext cx="3185688" cy="197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999999"/>
                </a:solidFill>
                <a:latin typeface="Calibri"/>
                <a:ea typeface="Calibri"/>
                <a:cs typeface="Calibri"/>
                <a:sym typeface="Calibri"/>
              </a:rPr>
              <a:t>Student Voice:</a:t>
            </a:r>
            <a:r>
              <a:rPr lang="en" sz="1600" dirty="0">
                <a:latin typeface="Calibri"/>
                <a:ea typeface="Calibri"/>
                <a:cs typeface="Calibri"/>
                <a:sym typeface="Calibri"/>
              </a:rPr>
              <a:t> </a:t>
            </a:r>
            <a:r>
              <a:rPr lang="en" dirty="0">
                <a:solidFill>
                  <a:srgbClr val="0B5394"/>
                </a:solidFill>
                <a:latin typeface="Comic Sans MS"/>
                <a:ea typeface="Comic Sans MS"/>
                <a:cs typeface="Comic Sans MS"/>
                <a:sym typeface="Comic Sans MS"/>
              </a:rPr>
              <a:t>“I am eager to pursue my degree and have a sense of accomplishment...if a clear path to graduation is present and a degree is achievable, I will commit myself to it completely” -CCI B Yard</a:t>
            </a:r>
            <a:endParaRPr dirty="0">
              <a:solidFill>
                <a:srgbClr val="0B5394"/>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Guided Pathway Implementation - Intake</a:t>
            </a:r>
            <a:endParaRPr dirty="0"/>
          </a:p>
        </p:txBody>
      </p:sp>
      <p:sp>
        <p:nvSpPr>
          <p:cNvPr id="183" name="Google Shape;183;p27"/>
          <p:cNvSpPr txBox="1">
            <a:spLocks noGrp="1"/>
          </p:cNvSpPr>
          <p:nvPr>
            <p:ph type="body" idx="1"/>
          </p:nvPr>
        </p:nvSpPr>
        <p:spPr>
          <a:xfrm>
            <a:off x="3183079" y="1343545"/>
            <a:ext cx="5855818" cy="367948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rgbClr val="434343"/>
                </a:solidFill>
                <a:latin typeface="Calibri"/>
                <a:ea typeface="Calibri"/>
                <a:cs typeface="Calibri"/>
                <a:sym typeface="Calibri"/>
              </a:rPr>
              <a:t>Intake of Students into the Path</a:t>
            </a:r>
            <a:endParaRPr sz="1800" dirty="0">
              <a:solidFill>
                <a:srgbClr val="434343"/>
              </a:solidFill>
              <a:latin typeface="Calibri"/>
              <a:ea typeface="Calibri"/>
              <a:cs typeface="Calibri"/>
              <a:sym typeface="Calibri"/>
            </a:endParaRPr>
          </a:p>
          <a:p>
            <a:pPr marL="0" lvl="0" indent="0" algn="l" rtl="0">
              <a:lnSpc>
                <a:spcPct val="100000"/>
              </a:lnSpc>
              <a:spcBef>
                <a:spcPts val="1000"/>
              </a:spcBef>
              <a:spcAft>
                <a:spcPts val="0"/>
              </a:spcAft>
              <a:buNone/>
            </a:pPr>
            <a:r>
              <a:rPr lang="en" sz="1600" dirty="0">
                <a:solidFill>
                  <a:srgbClr val="434343"/>
                </a:solidFill>
                <a:latin typeface="Calibri"/>
                <a:ea typeface="Calibri"/>
                <a:cs typeface="Calibri"/>
                <a:sym typeface="Calibri"/>
              </a:rPr>
              <a:t>Registration and Scheduling includes: </a:t>
            </a:r>
          </a:p>
          <a:p>
            <a:pPr marL="914400" lvl="0" indent="-342900" algn="l" rtl="0">
              <a:lnSpc>
                <a:spcPct val="100000"/>
              </a:lnSpc>
              <a:spcBef>
                <a:spcPts val="0"/>
              </a:spcBef>
              <a:spcAft>
                <a:spcPts val="0"/>
              </a:spcAft>
              <a:buClr>
                <a:srgbClr val="434343"/>
              </a:buClr>
              <a:buSzPts val="1800"/>
              <a:buFont typeface="+mj-lt"/>
              <a:buAutoNum type="arabicPeriod"/>
            </a:pPr>
            <a:r>
              <a:rPr lang="en" sz="1600" dirty="0">
                <a:solidFill>
                  <a:srgbClr val="434343"/>
                </a:solidFill>
                <a:latin typeface="Calibri"/>
                <a:ea typeface="Calibri"/>
                <a:cs typeface="Calibri"/>
                <a:sym typeface="Calibri"/>
              </a:rPr>
              <a:t>Pre-Registration orientation/informational to prospective students</a:t>
            </a:r>
          </a:p>
          <a:p>
            <a:pPr marL="914400" lvl="0" indent="-342900" algn="l" rtl="0">
              <a:lnSpc>
                <a:spcPct val="100000"/>
              </a:lnSpc>
              <a:spcBef>
                <a:spcPts val="0"/>
              </a:spcBef>
              <a:spcAft>
                <a:spcPts val="0"/>
              </a:spcAft>
              <a:buClr>
                <a:srgbClr val="434343"/>
              </a:buClr>
              <a:buSzPts val="1800"/>
              <a:buFont typeface="+mj-lt"/>
              <a:buAutoNum type="arabicPeriod"/>
            </a:pPr>
            <a:r>
              <a:rPr lang="en" sz="1600" dirty="0">
                <a:solidFill>
                  <a:srgbClr val="434343"/>
                </a:solidFill>
                <a:latin typeface="Calibri"/>
                <a:ea typeface="Calibri"/>
                <a:cs typeface="Calibri"/>
                <a:sym typeface="Calibri"/>
              </a:rPr>
              <a:t>Face to Face registration </a:t>
            </a:r>
          </a:p>
          <a:p>
            <a:pPr marL="914400" lvl="0" indent="-342900" algn="l" rtl="0">
              <a:lnSpc>
                <a:spcPct val="100000"/>
              </a:lnSpc>
              <a:spcBef>
                <a:spcPts val="0"/>
              </a:spcBef>
              <a:spcAft>
                <a:spcPts val="0"/>
              </a:spcAft>
              <a:buClr>
                <a:srgbClr val="434343"/>
              </a:buClr>
              <a:buSzPts val="1800"/>
              <a:buFont typeface="+mj-lt"/>
              <a:buAutoNum type="arabicPeriod"/>
            </a:pPr>
            <a:r>
              <a:rPr lang="en" sz="1600" dirty="0">
                <a:solidFill>
                  <a:srgbClr val="434343"/>
                </a:solidFill>
                <a:latin typeface="Calibri"/>
                <a:ea typeface="Calibri"/>
                <a:cs typeface="Calibri"/>
                <a:sym typeface="Calibri"/>
              </a:rPr>
              <a:t>Student informed scheduling and interests</a:t>
            </a:r>
            <a:endParaRPr sz="1600" dirty="0">
              <a:solidFill>
                <a:srgbClr val="434343"/>
              </a:solidFill>
              <a:latin typeface="Calibri"/>
              <a:ea typeface="Calibri"/>
              <a:cs typeface="Calibri"/>
              <a:sym typeface="Calibri"/>
            </a:endParaRPr>
          </a:p>
          <a:p>
            <a:pPr marL="1371600" marR="0" lvl="1" indent="-342900" algn="l" rtl="0">
              <a:lnSpc>
                <a:spcPct val="100000"/>
              </a:lnSpc>
              <a:spcBef>
                <a:spcPts val="0"/>
              </a:spcBef>
              <a:spcAft>
                <a:spcPts val="0"/>
              </a:spcAft>
              <a:buClr>
                <a:srgbClr val="434343"/>
              </a:buClr>
              <a:buSzPts val="1800"/>
              <a:buFont typeface="+mj-lt"/>
              <a:buAutoNum type="alphaLcPeriod"/>
            </a:pPr>
            <a:r>
              <a:rPr lang="en" sz="1600" i="1" dirty="0">
                <a:solidFill>
                  <a:srgbClr val="434343"/>
                </a:solidFill>
                <a:latin typeface="Calibri"/>
                <a:ea typeface="Calibri"/>
                <a:cs typeface="Calibri"/>
                <a:sym typeface="Calibri"/>
              </a:rPr>
              <a:t>Work assignment time consideration</a:t>
            </a:r>
          </a:p>
          <a:p>
            <a:pPr marL="1371600" marR="0" lvl="1" indent="-342900" algn="l" rtl="0">
              <a:lnSpc>
                <a:spcPct val="100000"/>
              </a:lnSpc>
              <a:spcBef>
                <a:spcPts val="0"/>
              </a:spcBef>
              <a:spcAft>
                <a:spcPts val="0"/>
              </a:spcAft>
              <a:buClr>
                <a:srgbClr val="434343"/>
              </a:buClr>
              <a:buSzPts val="1800"/>
              <a:buFont typeface="+mj-lt"/>
              <a:buAutoNum type="alphaLcPeriod"/>
            </a:pPr>
            <a:r>
              <a:rPr lang="en" sz="1600" i="1" dirty="0">
                <a:solidFill>
                  <a:srgbClr val="434343"/>
                </a:solidFill>
                <a:latin typeface="Calibri"/>
                <a:ea typeface="Calibri"/>
                <a:cs typeface="Calibri"/>
                <a:sym typeface="Calibri"/>
              </a:rPr>
              <a:t>Work directly with “Inmate Assignment” office</a:t>
            </a:r>
            <a:endParaRPr sz="1600" i="1" dirty="0">
              <a:solidFill>
                <a:srgbClr val="434343"/>
              </a:solidFill>
              <a:latin typeface="Calibri"/>
              <a:ea typeface="Calibri"/>
              <a:cs typeface="Calibri"/>
              <a:sym typeface="Calibri"/>
            </a:endParaRPr>
          </a:p>
          <a:p>
            <a:pPr marL="1371600" marR="0" lvl="1" indent="-342900" algn="l" rtl="0">
              <a:lnSpc>
                <a:spcPct val="100000"/>
              </a:lnSpc>
              <a:spcBef>
                <a:spcPts val="0"/>
              </a:spcBef>
              <a:spcAft>
                <a:spcPts val="0"/>
              </a:spcAft>
              <a:buClr>
                <a:srgbClr val="434343"/>
              </a:buClr>
              <a:buSzPts val="1800"/>
              <a:buFont typeface="+mj-lt"/>
              <a:buAutoNum type="alphaLcPeriod"/>
            </a:pPr>
            <a:r>
              <a:rPr lang="en" sz="1600" i="1" dirty="0">
                <a:solidFill>
                  <a:srgbClr val="434343"/>
                </a:solidFill>
                <a:latin typeface="Calibri"/>
                <a:ea typeface="Calibri"/>
                <a:cs typeface="Calibri"/>
                <a:sym typeface="Calibri"/>
              </a:rPr>
              <a:t>Alternating course times and offerings (for example 2 x 1.5 hr and 3 hour classes)</a:t>
            </a:r>
            <a:endParaRPr sz="1600" i="1"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mj-lt"/>
              <a:buAutoNum type="arabicPeriod"/>
            </a:pPr>
            <a:r>
              <a:rPr lang="en" sz="1600" dirty="0">
                <a:solidFill>
                  <a:srgbClr val="434343"/>
                </a:solidFill>
                <a:latin typeface="Calibri"/>
                <a:ea typeface="Calibri"/>
                <a:cs typeface="Calibri"/>
                <a:sym typeface="Calibri"/>
              </a:rPr>
              <a:t>Scheduling Pathway completion within 2 years, revolving 4 year schedule</a:t>
            </a:r>
            <a:endParaRPr sz="1600" dirty="0">
              <a:solidFill>
                <a:srgbClr val="434343"/>
              </a:solidFill>
              <a:latin typeface="Calibri"/>
              <a:ea typeface="Calibri"/>
              <a:cs typeface="Calibri"/>
              <a:sym typeface="Calibri"/>
            </a:endParaRPr>
          </a:p>
          <a:p>
            <a:pPr marL="914400" marR="0" lvl="0" indent="-342900" algn="l" rtl="0">
              <a:lnSpc>
                <a:spcPct val="100000"/>
              </a:lnSpc>
              <a:spcBef>
                <a:spcPts val="0"/>
              </a:spcBef>
              <a:spcAft>
                <a:spcPts val="0"/>
              </a:spcAft>
              <a:buClr>
                <a:srgbClr val="434343"/>
              </a:buClr>
              <a:buSzPts val="1800"/>
              <a:buFont typeface="+mj-lt"/>
              <a:buAutoNum type="arabicPeriod"/>
            </a:pPr>
            <a:r>
              <a:rPr lang="en" sz="1600" dirty="0">
                <a:solidFill>
                  <a:srgbClr val="434343"/>
                </a:solidFill>
                <a:latin typeface="Calibri"/>
                <a:ea typeface="Calibri"/>
                <a:cs typeface="Calibri"/>
                <a:sym typeface="Calibri"/>
              </a:rPr>
              <a:t>Yard/class space availability</a:t>
            </a:r>
            <a:endParaRPr sz="1600" dirty="0">
              <a:solidFill>
                <a:srgbClr val="434343"/>
              </a:solidFill>
              <a:latin typeface="Calibri"/>
              <a:ea typeface="Calibri"/>
              <a:cs typeface="Calibri"/>
              <a:sym typeface="Calibri"/>
            </a:endParaRPr>
          </a:p>
          <a:p>
            <a:pPr marL="0" lvl="0" indent="0" algn="l" rtl="0">
              <a:lnSpc>
                <a:spcPct val="115000"/>
              </a:lnSpc>
              <a:spcBef>
                <a:spcPts val="1600"/>
              </a:spcBef>
              <a:spcAft>
                <a:spcPts val="0"/>
              </a:spcAft>
              <a:buNone/>
            </a:pPr>
            <a:endParaRPr sz="1800" dirty="0">
              <a:solidFill>
                <a:srgbClr val="434343"/>
              </a:solidFill>
              <a:latin typeface="Calibri"/>
              <a:ea typeface="Calibri"/>
              <a:cs typeface="Calibri"/>
              <a:sym typeface="Calibri"/>
            </a:endParaRPr>
          </a:p>
        </p:txBody>
      </p:sp>
      <p:grpSp>
        <p:nvGrpSpPr>
          <p:cNvPr id="184" name="Google Shape;184;p27" descr="decorative" title="guided pathways graphic"/>
          <p:cNvGrpSpPr/>
          <p:nvPr/>
        </p:nvGrpSpPr>
        <p:grpSpPr>
          <a:xfrm>
            <a:off x="202725" y="2719154"/>
            <a:ext cx="3133925" cy="2303871"/>
            <a:chOff x="202725" y="2719154"/>
            <a:chExt cx="3133925" cy="2303871"/>
          </a:xfrm>
        </p:grpSpPr>
        <p:pic>
          <p:nvPicPr>
            <p:cNvPr id="185" name="Google Shape;185;p27" descr="decorative" title="guided pathways graphic"/>
            <p:cNvPicPr preferRelativeResize="0"/>
            <p:nvPr/>
          </p:nvPicPr>
          <p:blipFill>
            <a:blip r:embed="rId3">
              <a:alphaModFix/>
            </a:blip>
            <a:stretch>
              <a:fillRect/>
            </a:stretch>
          </p:blipFill>
          <p:spPr>
            <a:xfrm>
              <a:off x="202725" y="2719154"/>
              <a:ext cx="3133925" cy="2303871"/>
            </a:xfrm>
            <a:prstGeom prst="rect">
              <a:avLst/>
            </a:prstGeom>
            <a:noFill/>
            <a:ln>
              <a:noFill/>
            </a:ln>
          </p:spPr>
        </p:pic>
        <p:sp>
          <p:nvSpPr>
            <p:cNvPr id="186" name="Google Shape;186;p27"/>
            <p:cNvSpPr/>
            <p:nvPr/>
          </p:nvSpPr>
          <p:spPr>
            <a:xfrm>
              <a:off x="2571429" y="3687450"/>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p:nvPr/>
          </p:nvSpPr>
          <p:spPr>
            <a:xfrm>
              <a:off x="1959779" y="3728025"/>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a:off x="714529" y="3728025"/>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27"/>
          <p:cNvSpPr txBox="1"/>
          <p:nvPr/>
        </p:nvSpPr>
        <p:spPr>
          <a:xfrm>
            <a:off x="311725" y="1448649"/>
            <a:ext cx="2782500" cy="14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999999"/>
                </a:solidFill>
                <a:latin typeface="Calibri"/>
                <a:ea typeface="Calibri"/>
                <a:cs typeface="Calibri"/>
                <a:sym typeface="Calibri"/>
              </a:rPr>
              <a:t>Student Voice:</a:t>
            </a:r>
            <a:r>
              <a:rPr lang="en" sz="1600" dirty="0">
                <a:latin typeface="Calibri"/>
                <a:ea typeface="Calibri"/>
                <a:cs typeface="Calibri"/>
                <a:sym typeface="Calibri"/>
              </a:rPr>
              <a:t> </a:t>
            </a:r>
            <a:r>
              <a:rPr lang="en" dirty="0">
                <a:solidFill>
                  <a:srgbClr val="0B5394"/>
                </a:solidFill>
                <a:latin typeface="Comic Sans MS"/>
                <a:ea typeface="Comic Sans MS"/>
                <a:cs typeface="Comic Sans MS"/>
                <a:sym typeface="Comic Sans MS"/>
              </a:rPr>
              <a:t>“Give a man a taste of education, and he’s gonna want a little more, and more...until before you know it, his world has changed” - CCI D Yard</a:t>
            </a:r>
            <a:endParaRPr dirty="0">
              <a:solidFill>
                <a:srgbClr val="0B5394"/>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6" name="Google Shape;196;p28" descr="decorative" title="guided pathways graphic"/>
          <p:cNvPicPr preferRelativeResize="0"/>
          <p:nvPr/>
        </p:nvPicPr>
        <p:blipFill>
          <a:blip r:embed="rId3">
            <a:alphaModFix/>
          </a:blip>
          <a:stretch>
            <a:fillRect/>
          </a:stretch>
        </p:blipFill>
        <p:spPr>
          <a:xfrm>
            <a:off x="202725" y="2719154"/>
            <a:ext cx="3133925" cy="2303871"/>
          </a:xfrm>
          <a:prstGeom prst="rect">
            <a:avLst/>
          </a:prstGeom>
          <a:noFill/>
          <a:ln>
            <a:noFill/>
          </a:ln>
        </p:spPr>
      </p:pic>
      <p:sp>
        <p:nvSpPr>
          <p:cNvPr id="194" name="Google Shape;194;p2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Guided Pathway Implementation - Support</a:t>
            </a:r>
            <a:endParaRPr dirty="0"/>
          </a:p>
        </p:txBody>
      </p:sp>
      <p:sp>
        <p:nvSpPr>
          <p:cNvPr id="195" name="Google Shape;195;p28"/>
          <p:cNvSpPr txBox="1">
            <a:spLocks noGrp="1"/>
          </p:cNvSpPr>
          <p:nvPr>
            <p:ph type="body" idx="1"/>
          </p:nvPr>
        </p:nvSpPr>
        <p:spPr>
          <a:xfrm>
            <a:off x="2900855" y="1169625"/>
            <a:ext cx="6068129" cy="385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a:solidFill>
                  <a:srgbClr val="434343"/>
                </a:solidFill>
                <a:latin typeface="Calibri"/>
                <a:ea typeface="Calibri"/>
                <a:cs typeface="Calibri"/>
                <a:sym typeface="Calibri"/>
              </a:rPr>
              <a:t>Support Throughout the Path</a:t>
            </a:r>
            <a:endParaRPr lang="en" sz="1800" dirty="0">
              <a:solidFill>
                <a:srgbClr val="434343"/>
              </a:solidFill>
              <a:latin typeface="Calibri"/>
              <a:ea typeface="Calibri"/>
              <a:cs typeface="Calibri"/>
              <a:sym typeface="Calibri"/>
            </a:endParaRPr>
          </a:p>
          <a:p>
            <a:pPr marL="0" lvl="0" indent="0" algn="l" rtl="0">
              <a:lnSpc>
                <a:spcPct val="115000"/>
              </a:lnSpc>
              <a:spcBef>
                <a:spcPts val="0"/>
              </a:spcBef>
              <a:spcAft>
                <a:spcPts val="0"/>
              </a:spcAft>
              <a:buNone/>
            </a:pPr>
            <a:r>
              <a:rPr lang="en" sz="1400" dirty="0">
                <a:solidFill>
                  <a:srgbClr val="434343"/>
                </a:solidFill>
                <a:latin typeface="Calibri"/>
                <a:ea typeface="Calibri"/>
                <a:cs typeface="Calibri"/>
                <a:sym typeface="Calibri"/>
              </a:rPr>
              <a:t>Program Support </a:t>
            </a:r>
            <a:endParaRPr sz="14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Office of Correctional Education support with site principals, VEP Coordinator, Prison partners are critical </a:t>
            </a: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Developed a shared governance ISEP Committee with student representation and all involved departments</a:t>
            </a: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ISEP committee works with Advisory Board of college and prison administration and staff (wardens, 3</a:t>
            </a:r>
            <a:r>
              <a:rPr lang="en" sz="1400" baseline="30000" dirty="0">
                <a:solidFill>
                  <a:srgbClr val="434343"/>
                </a:solidFill>
                <a:latin typeface="Calibri"/>
                <a:ea typeface="Calibri"/>
                <a:cs typeface="Calibri"/>
                <a:sym typeface="Calibri"/>
              </a:rPr>
              <a:t>rd</a:t>
            </a:r>
            <a:r>
              <a:rPr lang="en" sz="1400" dirty="0">
                <a:solidFill>
                  <a:srgbClr val="434343"/>
                </a:solidFill>
                <a:latin typeface="Calibri"/>
                <a:ea typeface="Calibri"/>
                <a:cs typeface="Calibri"/>
                <a:sym typeface="Calibri"/>
              </a:rPr>
              <a:t> party re-entry community groups, college Faculty, Officer’s Union, etc.)</a:t>
            </a:r>
            <a:endParaRPr sz="1400" dirty="0">
              <a:solidFill>
                <a:srgbClr val="434343"/>
              </a:solidFill>
              <a:latin typeface="Calibri"/>
              <a:ea typeface="Calibri"/>
              <a:cs typeface="Calibri"/>
              <a:sym typeface="Calibri"/>
            </a:endParaRPr>
          </a:p>
          <a:p>
            <a:pPr marL="0" lvl="0" indent="0" algn="l" rtl="0">
              <a:lnSpc>
                <a:spcPct val="100000"/>
              </a:lnSpc>
              <a:spcBef>
                <a:spcPts val="1600"/>
              </a:spcBef>
              <a:spcAft>
                <a:spcPts val="0"/>
              </a:spcAft>
              <a:buNone/>
            </a:pPr>
            <a:r>
              <a:rPr lang="en" sz="1400" dirty="0">
                <a:solidFill>
                  <a:srgbClr val="434343"/>
                </a:solidFill>
                <a:latin typeface="Calibri"/>
                <a:ea typeface="Calibri"/>
                <a:cs typeface="Calibri"/>
                <a:sym typeface="Calibri"/>
              </a:rPr>
              <a:t>Student Support</a:t>
            </a:r>
            <a:endParaRPr sz="14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Tutoring/Study Hall</a:t>
            </a:r>
            <a:endParaRPr sz="14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English/Math Labs</a:t>
            </a:r>
            <a:endParaRPr sz="14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Peer Mentoring </a:t>
            </a: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Ongoing in-person educational counseling</a:t>
            </a: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Open Ed Resources to offset Textbook cost</a:t>
            </a:r>
          </a:p>
          <a:p>
            <a:pPr marL="914400" lvl="0" indent="-342900" algn="l" rtl="0">
              <a:lnSpc>
                <a:spcPct val="100000"/>
              </a:lnSpc>
              <a:spcBef>
                <a:spcPts val="0"/>
              </a:spcBef>
              <a:spcAft>
                <a:spcPts val="0"/>
              </a:spcAft>
              <a:buClr>
                <a:srgbClr val="434343"/>
              </a:buClr>
              <a:buSzPts val="1800"/>
              <a:buFont typeface="Calibri"/>
              <a:buAutoNum type="arabicPeriod"/>
            </a:pPr>
            <a:r>
              <a:rPr lang="en" sz="1400" dirty="0">
                <a:solidFill>
                  <a:srgbClr val="434343"/>
                </a:solidFill>
                <a:latin typeface="Calibri"/>
                <a:ea typeface="Calibri"/>
                <a:cs typeface="Calibri"/>
                <a:sym typeface="Calibri"/>
              </a:rPr>
              <a:t>PTK honors society on each yard with faculty advisors</a:t>
            </a:r>
            <a:endParaRPr sz="1400" dirty="0">
              <a:solidFill>
                <a:srgbClr val="434343"/>
              </a:solidFill>
              <a:latin typeface="Calibri"/>
              <a:ea typeface="Calibri"/>
              <a:cs typeface="Calibri"/>
              <a:sym typeface="Calibri"/>
            </a:endParaRPr>
          </a:p>
          <a:p>
            <a:pPr marL="0" lvl="0" indent="0" algn="l" rtl="0">
              <a:spcBef>
                <a:spcPts val="1600"/>
              </a:spcBef>
              <a:spcAft>
                <a:spcPts val="0"/>
              </a:spcAft>
              <a:buNone/>
            </a:pPr>
            <a:endParaRPr sz="1800" dirty="0">
              <a:solidFill>
                <a:srgbClr val="434343"/>
              </a:solidFill>
              <a:latin typeface="Calibri"/>
              <a:ea typeface="Calibri"/>
              <a:cs typeface="Calibri"/>
              <a:sym typeface="Calibri"/>
            </a:endParaRPr>
          </a:p>
          <a:p>
            <a:pPr marL="0" lvl="0" indent="0" algn="l" rtl="0">
              <a:spcBef>
                <a:spcPts val="1600"/>
              </a:spcBef>
              <a:spcAft>
                <a:spcPts val="0"/>
              </a:spcAft>
              <a:buNone/>
            </a:pPr>
            <a:endParaRPr sz="1800" i="1" dirty="0">
              <a:solidFill>
                <a:srgbClr val="434343"/>
              </a:solidFill>
              <a:latin typeface="Calibri"/>
              <a:ea typeface="Calibri"/>
              <a:cs typeface="Calibri"/>
              <a:sym typeface="Calibri"/>
            </a:endParaRPr>
          </a:p>
          <a:p>
            <a:pPr marL="0" lvl="0" indent="0" algn="l" rtl="0">
              <a:lnSpc>
                <a:spcPct val="115000"/>
              </a:lnSpc>
              <a:spcBef>
                <a:spcPts val="1600"/>
              </a:spcBef>
              <a:spcAft>
                <a:spcPts val="0"/>
              </a:spcAft>
              <a:buNone/>
            </a:pPr>
            <a:endParaRPr sz="1800" dirty="0">
              <a:solidFill>
                <a:srgbClr val="434343"/>
              </a:solidFill>
              <a:latin typeface="Calibri"/>
              <a:ea typeface="Calibri"/>
              <a:cs typeface="Calibri"/>
              <a:sym typeface="Calibri"/>
            </a:endParaRPr>
          </a:p>
        </p:txBody>
      </p:sp>
      <p:sp>
        <p:nvSpPr>
          <p:cNvPr id="197" name="Google Shape;197;p28" descr="decorative" title="guided pathways graphic"/>
          <p:cNvSpPr/>
          <p:nvPr/>
        </p:nvSpPr>
        <p:spPr>
          <a:xfrm>
            <a:off x="2571429" y="3687450"/>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descr="decorative" title="guided pathways graphic"/>
          <p:cNvSpPr/>
          <p:nvPr/>
        </p:nvSpPr>
        <p:spPr>
          <a:xfrm>
            <a:off x="1344804" y="3687450"/>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descr="decorative" title="guided pathways graphic"/>
          <p:cNvSpPr/>
          <p:nvPr/>
        </p:nvSpPr>
        <p:spPr>
          <a:xfrm>
            <a:off x="714529" y="3728025"/>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txBox="1"/>
          <p:nvPr/>
        </p:nvSpPr>
        <p:spPr>
          <a:xfrm>
            <a:off x="311725" y="1448654"/>
            <a:ext cx="2782500" cy="12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999999"/>
                </a:solidFill>
                <a:latin typeface="Calibri"/>
                <a:ea typeface="Calibri"/>
                <a:cs typeface="Calibri"/>
                <a:sym typeface="Calibri"/>
              </a:rPr>
              <a:t>Student Voice:</a:t>
            </a:r>
            <a:r>
              <a:rPr lang="en" sz="1600" dirty="0">
                <a:latin typeface="Calibri"/>
                <a:ea typeface="Calibri"/>
                <a:cs typeface="Calibri"/>
                <a:sym typeface="Calibri"/>
              </a:rPr>
              <a:t> </a:t>
            </a:r>
            <a:r>
              <a:rPr lang="en" dirty="0">
                <a:solidFill>
                  <a:srgbClr val="0B5394"/>
                </a:solidFill>
                <a:latin typeface="Comic Sans MS"/>
                <a:ea typeface="Comic Sans MS"/>
                <a:cs typeface="Comic Sans MS"/>
                <a:sym typeface="Comic Sans MS"/>
              </a:rPr>
              <a:t>“Through the opportunity to join societies, like Phi Theta Kappa, a sense of confidence grows in being able to live well, with purpose.” - CCI C Yard</a:t>
            </a:r>
            <a:endParaRPr dirty="0">
              <a:solidFill>
                <a:srgbClr val="0B5394"/>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25821" y="1148081"/>
            <a:ext cx="4603531" cy="14479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smtClean="0"/>
              <a:t>Razor Wire, Lockdowns and No Tech: A Neo-Traditional Model for Student Success</a:t>
            </a:r>
            <a:br>
              <a:rPr lang="en-US" sz="2400" b="1" dirty="0" smtClean="0"/>
            </a:br>
            <a:r>
              <a:rPr lang="en-US" sz="2400" b="1" dirty="0"/>
              <a:t/>
            </a:r>
            <a:br>
              <a:rPr lang="en-US" sz="2400" b="1" dirty="0"/>
            </a:br>
            <a:r>
              <a:rPr lang="en-US" sz="2400" b="1" dirty="0"/>
              <a:t/>
            </a:r>
            <a:br>
              <a:rPr lang="en-US" sz="2400" b="1" dirty="0"/>
            </a:br>
            <a:r>
              <a:rPr lang="en-US" sz="2000" b="1" dirty="0"/>
              <a:t/>
            </a:r>
            <a:br>
              <a:rPr lang="en-US" sz="2000" b="1" dirty="0"/>
            </a:br>
            <a:endParaRPr sz="3000" b="1" dirty="0"/>
          </a:p>
        </p:txBody>
      </p:sp>
      <p:sp>
        <p:nvSpPr>
          <p:cNvPr id="66" name="Google Shape;66;p13"/>
          <p:cNvSpPr txBox="1"/>
          <p:nvPr/>
        </p:nvSpPr>
        <p:spPr>
          <a:xfrm>
            <a:off x="1325412" y="3901227"/>
            <a:ext cx="5443250" cy="9541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solidFill>
                  <a:srgbClr val="FFFFFF"/>
                </a:solidFill>
                <a:latin typeface="Calibri"/>
                <a:ea typeface="Calibri"/>
                <a:cs typeface="Calibri"/>
                <a:sym typeface="Calibri"/>
              </a:rPr>
              <a:t>Lisa Stephens (ENFP), The Champion</a:t>
            </a:r>
          </a:p>
          <a:p>
            <a:pPr marL="0" lvl="0" indent="0" algn="l" rtl="0">
              <a:spcBef>
                <a:spcPts val="0"/>
              </a:spcBef>
              <a:spcAft>
                <a:spcPts val="0"/>
              </a:spcAft>
              <a:buNone/>
            </a:pPr>
            <a:r>
              <a:rPr lang="en" b="1" dirty="0" smtClean="0">
                <a:solidFill>
                  <a:srgbClr val="FFFFFF"/>
                </a:solidFill>
                <a:latin typeface="Calibri"/>
                <a:ea typeface="Calibri"/>
                <a:cs typeface="Calibri"/>
                <a:sym typeface="Calibri"/>
              </a:rPr>
              <a:t>Nicole Griffin (ISTP), The Mechanic</a:t>
            </a:r>
          </a:p>
          <a:p>
            <a:pPr marL="0" lvl="0" indent="0" algn="l" rtl="0">
              <a:spcBef>
                <a:spcPts val="0"/>
              </a:spcBef>
              <a:spcAft>
                <a:spcPts val="0"/>
              </a:spcAft>
              <a:buNone/>
            </a:pPr>
            <a:r>
              <a:rPr lang="en" b="1" dirty="0" smtClean="0">
                <a:solidFill>
                  <a:srgbClr val="FFFFFF"/>
                </a:solidFill>
                <a:latin typeface="Calibri"/>
                <a:ea typeface="Calibri"/>
                <a:cs typeface="Calibri"/>
                <a:sym typeface="Calibri"/>
              </a:rPr>
              <a:t>Peter Fulks (ENTP), The Debater – *Resolved, I’m actually a Visionary*</a:t>
            </a:r>
            <a:endParaRPr b="1" dirty="0">
              <a:solidFill>
                <a:srgbClr val="FFFFFF"/>
              </a:solidFill>
              <a:latin typeface="Calibri"/>
              <a:ea typeface="Calibri"/>
              <a:cs typeface="Calibri"/>
              <a:sym typeface="Calibri"/>
            </a:endParaRPr>
          </a:p>
          <a:p>
            <a:pPr marL="0" lvl="0" indent="0" algn="l" rtl="0">
              <a:spcBef>
                <a:spcPts val="0"/>
              </a:spcBef>
              <a:spcAft>
                <a:spcPts val="0"/>
              </a:spcAft>
              <a:buNone/>
            </a:pPr>
            <a:endParaRPr dirty="0">
              <a:solidFill>
                <a:srgbClr val="FFFFFF"/>
              </a:solidFill>
              <a:latin typeface="Calibri"/>
              <a:ea typeface="Calibri"/>
              <a:cs typeface="Calibri"/>
              <a:sym typeface="Calibri"/>
            </a:endParaRPr>
          </a:p>
        </p:txBody>
      </p:sp>
      <p:sp>
        <p:nvSpPr>
          <p:cNvPr id="2" name="Rectangle 1"/>
          <p:cNvSpPr/>
          <p:nvPr/>
        </p:nvSpPr>
        <p:spPr>
          <a:xfrm>
            <a:off x="7296472" y="4116671"/>
            <a:ext cx="1637321" cy="523220"/>
          </a:xfrm>
          <a:prstGeom prst="rect">
            <a:avLst/>
          </a:prstGeom>
        </p:spPr>
        <p:txBody>
          <a:bodyPr wrap="square">
            <a:spAutoFit/>
          </a:bodyPr>
          <a:lstStyle/>
          <a:p>
            <a:pPr lvl="0"/>
            <a:r>
              <a:rPr lang="en-US" b="1" dirty="0">
                <a:solidFill>
                  <a:srgbClr val="FFFFFF"/>
                </a:solidFill>
                <a:latin typeface="Calibri"/>
                <a:ea typeface="Calibri"/>
                <a:cs typeface="Calibri"/>
                <a:sym typeface="Calibri"/>
              </a:rPr>
              <a:t>                  </a:t>
            </a:r>
          </a:p>
          <a:p>
            <a:pPr lvl="0"/>
            <a:r>
              <a:rPr lang="en-US" b="1" dirty="0" smtClean="0">
                <a:solidFill>
                  <a:srgbClr val="FFFFFF"/>
                </a:solidFill>
                <a:latin typeface="Calibri"/>
                <a:ea typeface="Calibri"/>
                <a:cs typeface="Calibri"/>
                <a:sym typeface="Calibri"/>
              </a:rPr>
              <a:t>ACCJC Spring 2019</a:t>
            </a:r>
            <a:endParaRPr lang="en-US" dirty="0">
              <a:solidFill>
                <a:srgbClr val="FFFFFF"/>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652" y="616891"/>
            <a:ext cx="3453831" cy="345383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11725" y="367862"/>
            <a:ext cx="8622068" cy="7567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Student Voice</a:t>
            </a:r>
            <a:r>
              <a:rPr lang="en" sz="2400" dirty="0"/>
              <a:t> - Peer Mentors and Tutors</a:t>
            </a:r>
            <a:endParaRPr sz="2400" dirty="0"/>
          </a:p>
        </p:txBody>
      </p:sp>
      <p:sp>
        <p:nvSpPr>
          <p:cNvPr id="134" name="Google Shape;134;p21"/>
          <p:cNvSpPr txBox="1">
            <a:spLocks noGrp="1"/>
          </p:cNvSpPr>
          <p:nvPr>
            <p:ph type="body" idx="1"/>
          </p:nvPr>
        </p:nvSpPr>
        <p:spPr>
          <a:xfrm>
            <a:off x="311700" y="1505700"/>
            <a:ext cx="2465100" cy="307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2400" b="1" dirty="0">
                <a:solidFill>
                  <a:srgbClr val="0070C0"/>
                </a:solidFill>
                <a:latin typeface="Calibri"/>
                <a:ea typeface="Calibri"/>
                <a:cs typeface="Calibri"/>
                <a:sym typeface="Calibri"/>
              </a:rPr>
              <a:t>English Lab &amp; Tutoring Services</a:t>
            </a:r>
            <a:endParaRPr sz="2400" b="1" dirty="0">
              <a:solidFill>
                <a:srgbClr val="0070C0"/>
              </a:solidFill>
              <a:latin typeface="Calibri"/>
              <a:ea typeface="Calibri"/>
              <a:cs typeface="Calibri"/>
              <a:sym typeface="Calibri"/>
            </a:endParaRPr>
          </a:p>
        </p:txBody>
      </p:sp>
      <p:sp>
        <p:nvSpPr>
          <p:cNvPr id="135" name="Google Shape;135;p21"/>
          <p:cNvSpPr txBox="1">
            <a:spLocks noGrp="1"/>
          </p:cNvSpPr>
          <p:nvPr>
            <p:ph type="body" idx="2"/>
          </p:nvPr>
        </p:nvSpPr>
        <p:spPr>
          <a:xfrm>
            <a:off x="2776800" y="2638096"/>
            <a:ext cx="6055475" cy="250540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bg2"/>
                </a:solidFill>
                <a:latin typeface="Roboto" panose="020B0604020202020204" charset="0"/>
                <a:ea typeface="Roboto" panose="020B0604020202020204" charset="0"/>
                <a:cs typeface="Comic Sans MS"/>
                <a:sym typeface="Comic Sans MS"/>
              </a:rPr>
              <a:t>“September 14...was quite an exciting site. We held tutoring groups and the library was packed to capacity. </a:t>
            </a:r>
            <a:endParaRPr sz="1400" dirty="0">
              <a:solidFill>
                <a:schemeClr val="bg2"/>
              </a:solidFill>
              <a:latin typeface="Roboto" panose="020B0604020202020204" charset="0"/>
              <a:ea typeface="Roboto" panose="020B0604020202020204" charset="0"/>
              <a:cs typeface="Comic Sans MS"/>
              <a:sym typeface="Comic Sans MS"/>
            </a:endParaRPr>
          </a:p>
          <a:p>
            <a:pPr marL="0" lvl="0" indent="0" algn="l" rtl="0">
              <a:spcBef>
                <a:spcPts val="1600"/>
              </a:spcBef>
              <a:spcAft>
                <a:spcPts val="0"/>
              </a:spcAft>
              <a:buNone/>
            </a:pPr>
            <a:r>
              <a:rPr lang="en" sz="1400" dirty="0">
                <a:solidFill>
                  <a:schemeClr val="bg2"/>
                </a:solidFill>
                <a:latin typeface="Roboto" panose="020B0604020202020204" charset="0"/>
                <a:ea typeface="Roboto" panose="020B0604020202020204" charset="0"/>
                <a:cs typeface="Comic Sans MS"/>
                <a:sym typeface="Comic Sans MS"/>
              </a:rPr>
              <a:t>I made a comment to my class about how awesome it was to see that many people working together to learn. They could have been out on the yard or messing around...watching T.V. or playing cards, but they made the choice to be there.”</a:t>
            </a:r>
            <a:endParaRPr sz="1400" dirty="0">
              <a:solidFill>
                <a:schemeClr val="bg2"/>
              </a:solidFill>
              <a:latin typeface="Roboto" panose="020B0604020202020204" charset="0"/>
              <a:ea typeface="Roboto" panose="020B0604020202020204" charset="0"/>
              <a:cs typeface="Comic Sans MS"/>
              <a:sym typeface="Comic Sans MS"/>
            </a:endParaRPr>
          </a:p>
          <a:p>
            <a:pPr marL="0" lvl="0" indent="0" algn="l" rtl="0">
              <a:lnSpc>
                <a:spcPct val="100000"/>
              </a:lnSpc>
              <a:spcBef>
                <a:spcPts val="1600"/>
              </a:spcBef>
              <a:spcAft>
                <a:spcPts val="0"/>
              </a:spcAft>
              <a:buNone/>
            </a:pPr>
            <a:r>
              <a:rPr lang="en" sz="1400" dirty="0">
                <a:solidFill>
                  <a:schemeClr val="bg2"/>
                </a:solidFill>
                <a:latin typeface="Roboto" panose="020B0604020202020204" charset="0"/>
                <a:ea typeface="Roboto" panose="020B0604020202020204" charset="0"/>
                <a:cs typeface="Comic Sans MS"/>
                <a:sym typeface="Comic Sans MS"/>
              </a:rPr>
              <a:t>Thank you for this opportunity, </a:t>
            </a:r>
            <a:endParaRPr sz="1400" dirty="0">
              <a:solidFill>
                <a:schemeClr val="bg2"/>
              </a:solidFill>
              <a:latin typeface="Roboto" panose="020B0604020202020204" charset="0"/>
              <a:ea typeface="Roboto" panose="020B0604020202020204" charset="0"/>
              <a:cs typeface="Comic Sans MS"/>
              <a:sym typeface="Comic Sans MS"/>
            </a:endParaRPr>
          </a:p>
          <a:p>
            <a:pPr marL="0" lvl="0" indent="0" algn="l" rtl="0">
              <a:lnSpc>
                <a:spcPct val="100000"/>
              </a:lnSpc>
              <a:spcBef>
                <a:spcPts val="0"/>
              </a:spcBef>
              <a:spcAft>
                <a:spcPts val="1600"/>
              </a:spcAft>
              <a:buNone/>
            </a:pPr>
            <a:r>
              <a:rPr lang="en" sz="1400" dirty="0">
                <a:solidFill>
                  <a:schemeClr val="bg2"/>
                </a:solidFill>
                <a:latin typeface="Roboto" panose="020B0604020202020204" charset="0"/>
                <a:ea typeface="Roboto" panose="020B0604020202020204" charset="0"/>
                <a:cs typeface="Comic Sans MS"/>
                <a:sym typeface="Comic Sans MS"/>
              </a:rPr>
              <a:t>-Student/Math Tutor</a:t>
            </a:r>
            <a:endParaRPr sz="1400" dirty="0">
              <a:solidFill>
                <a:schemeClr val="bg2"/>
              </a:solidFill>
              <a:latin typeface="Roboto" panose="020B0604020202020204" charset="0"/>
              <a:ea typeface="Roboto" panose="020B0604020202020204" charset="0"/>
              <a:cs typeface="Comic Sans MS"/>
              <a:sym typeface="Comic Sans MS"/>
            </a:endParaRPr>
          </a:p>
        </p:txBody>
      </p:sp>
      <p:sp>
        <p:nvSpPr>
          <p:cNvPr id="6" name="Google Shape;72;p14"/>
          <p:cNvSpPr txBox="1"/>
          <p:nvPr/>
        </p:nvSpPr>
        <p:spPr>
          <a:xfrm>
            <a:off x="2312276" y="1192220"/>
            <a:ext cx="6359173" cy="1464838"/>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2000" b="1" dirty="0">
                <a:solidFill>
                  <a:schemeClr val="accent1">
                    <a:lumMod val="90000"/>
                    <a:lumOff val="10000"/>
                  </a:schemeClr>
                </a:solidFill>
                <a:latin typeface="Roboto" panose="020B0604020202020204" charset="0"/>
                <a:ea typeface="Roboto" panose="020B0604020202020204" charset="0"/>
                <a:cs typeface="Calibri"/>
                <a:sym typeface="Calibri"/>
              </a:rPr>
              <a:t>Office of Correctional Education Partnerships</a:t>
            </a:r>
            <a:endParaRPr sz="2000" b="1" dirty="0">
              <a:solidFill>
                <a:schemeClr val="accent1">
                  <a:lumMod val="90000"/>
                  <a:lumOff val="10000"/>
                </a:schemeClr>
              </a:solidFill>
              <a:latin typeface="Roboto" panose="020B0604020202020204" charset="0"/>
              <a:ea typeface="Roboto" panose="020B0604020202020204" charset="0"/>
              <a:cs typeface="Calibri"/>
              <a:sym typeface="Calibri"/>
            </a:endParaRPr>
          </a:p>
          <a:p>
            <a:pPr marL="914400" lvl="1" indent="-342900" algn="l" rtl="0">
              <a:spcBef>
                <a:spcPts val="0"/>
              </a:spcBef>
              <a:spcAft>
                <a:spcPts val="0"/>
              </a:spcAft>
              <a:buClr>
                <a:srgbClr val="434343"/>
              </a:buClr>
              <a:buSzPts val="1800"/>
              <a:buFont typeface="Calibri"/>
              <a:buChar char="○"/>
            </a:pPr>
            <a:r>
              <a:rPr lang="en-US" dirty="0">
                <a:solidFill>
                  <a:srgbClr val="434343"/>
                </a:solidFill>
                <a:latin typeface="Roboto" panose="020B0604020202020204" charset="0"/>
                <a:ea typeface="Roboto" panose="020B0604020202020204" charset="0"/>
                <a:cs typeface="Calibri"/>
                <a:sym typeface="Calibri"/>
              </a:rPr>
              <a:t>OCE hires Cerro Coso students as Adult Basic Ed Tutors</a:t>
            </a:r>
          </a:p>
          <a:p>
            <a:pPr marL="914400" lvl="1" indent="-342900" algn="l" rtl="0">
              <a:spcBef>
                <a:spcPts val="0"/>
              </a:spcBef>
              <a:spcAft>
                <a:spcPts val="0"/>
              </a:spcAft>
              <a:buClr>
                <a:srgbClr val="434343"/>
              </a:buClr>
              <a:buSzPts val="1800"/>
              <a:buFont typeface="Calibri"/>
              <a:buChar char="○"/>
            </a:pPr>
            <a:r>
              <a:rPr lang="en-US" dirty="0">
                <a:solidFill>
                  <a:srgbClr val="434343"/>
                </a:solidFill>
                <a:latin typeface="Roboto" panose="020B0604020202020204" charset="0"/>
                <a:ea typeface="Roboto" panose="020B0604020202020204" charset="0"/>
                <a:cs typeface="Calibri"/>
                <a:sym typeface="Calibri"/>
              </a:rPr>
              <a:t>Voluntary/Peer tutor groups are supported and encouraged</a:t>
            </a:r>
          </a:p>
          <a:p>
            <a:pPr marL="914400" lvl="1" indent="-342900" algn="l" rtl="0">
              <a:spcBef>
                <a:spcPts val="0"/>
              </a:spcBef>
              <a:spcAft>
                <a:spcPts val="0"/>
              </a:spcAft>
              <a:buClr>
                <a:srgbClr val="434343"/>
              </a:buClr>
              <a:buSzPts val="1800"/>
              <a:buFont typeface="Calibri"/>
              <a:buChar char="○"/>
            </a:pPr>
            <a:r>
              <a:rPr lang="en-US" dirty="0">
                <a:solidFill>
                  <a:srgbClr val="434343"/>
                </a:solidFill>
                <a:latin typeface="Roboto" panose="020B0604020202020204" charset="0"/>
                <a:ea typeface="Roboto" panose="020B0604020202020204" charset="0"/>
                <a:cs typeface="Calibri"/>
                <a:sym typeface="Calibri"/>
              </a:rPr>
              <a:t>Cooperative arrangement with Prison Library for space</a:t>
            </a:r>
          </a:p>
          <a:p>
            <a:pPr marL="914400" lvl="1" indent="-342900" algn="l" rtl="0">
              <a:spcBef>
                <a:spcPts val="0"/>
              </a:spcBef>
              <a:spcAft>
                <a:spcPts val="0"/>
              </a:spcAft>
              <a:buClr>
                <a:srgbClr val="434343"/>
              </a:buClr>
              <a:buSzPts val="1800"/>
              <a:buFont typeface="Calibri"/>
              <a:buChar char="○"/>
            </a:pPr>
            <a:r>
              <a:rPr lang="en-US" dirty="0">
                <a:solidFill>
                  <a:srgbClr val="434343"/>
                </a:solidFill>
                <a:latin typeface="Roboto" panose="020B0604020202020204" charset="0"/>
                <a:ea typeface="Roboto" panose="020B0604020202020204" charset="0"/>
                <a:cs typeface="Calibri"/>
                <a:sym typeface="Calibri"/>
              </a:rPr>
              <a:t>Library workers are also Cerro Coso students who can tutor during the workday</a:t>
            </a:r>
            <a:endParaRPr dirty="0">
              <a:solidFill>
                <a:srgbClr val="434343"/>
              </a:solidFill>
              <a:latin typeface="Roboto" panose="020B0604020202020204" charset="0"/>
              <a:ea typeface="Roboto" panose="020B0604020202020204" charset="0"/>
              <a:cs typeface="Calibri"/>
              <a:sym typeface="Calibri"/>
            </a:endParaRPr>
          </a:p>
          <a:p>
            <a:pPr marL="457200" lvl="0" indent="0" algn="l" rtl="0">
              <a:spcBef>
                <a:spcPts val="0"/>
              </a:spcBef>
              <a:spcAft>
                <a:spcPts val="0"/>
              </a:spcAft>
              <a:buNone/>
            </a:pPr>
            <a:endParaRPr sz="1800" dirty="0">
              <a:solidFill>
                <a:srgbClr val="434343"/>
              </a:solidFill>
              <a:latin typeface="Calibri"/>
              <a:ea typeface="Calibri"/>
              <a:cs typeface="Calibri"/>
              <a:sym typeface="Calibri"/>
            </a:endParaRPr>
          </a:p>
          <a:p>
            <a:pPr marL="571500" lvl="1" algn="l" rtl="0">
              <a:spcBef>
                <a:spcPts val="0"/>
              </a:spcBef>
              <a:spcAft>
                <a:spcPts val="0"/>
              </a:spcAft>
              <a:buClr>
                <a:srgbClr val="434343"/>
              </a:buClr>
              <a:buSzPts val="1800"/>
            </a:pPr>
            <a:r>
              <a:rPr lang="en-US" sz="1800" b="1" dirty="0">
                <a:solidFill>
                  <a:srgbClr val="434343"/>
                </a:solidFill>
                <a:latin typeface="Calibri"/>
                <a:ea typeface="Calibri"/>
                <a:cs typeface="Calibri"/>
                <a:sym typeface="Calibri"/>
              </a:rPr>
              <a:t> </a:t>
            </a:r>
          </a:p>
          <a:p>
            <a:pPr marL="571500" lvl="1" algn="l" rtl="0">
              <a:spcBef>
                <a:spcPts val="0"/>
              </a:spcBef>
              <a:spcAft>
                <a:spcPts val="0"/>
              </a:spcAft>
              <a:buClr>
                <a:srgbClr val="434343"/>
              </a:buClr>
              <a:buSzPts val="1800"/>
            </a:pPr>
            <a:endParaRPr sz="1800" dirty="0">
              <a:solidFill>
                <a:srgbClr val="434343"/>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21" y="2757610"/>
            <a:ext cx="1815955" cy="172373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Student Services - Programs</a:t>
            </a:r>
            <a:endParaRPr dirty="0"/>
          </a:p>
        </p:txBody>
      </p:sp>
      <p:sp>
        <p:nvSpPr>
          <p:cNvPr id="124" name="Google Shape;124;p20"/>
          <p:cNvSpPr txBox="1">
            <a:spLocks noGrp="1"/>
          </p:cNvSpPr>
          <p:nvPr>
            <p:ph type="body" idx="1"/>
          </p:nvPr>
        </p:nvSpPr>
        <p:spPr>
          <a:xfrm>
            <a:off x="311700" y="1505700"/>
            <a:ext cx="3675300" cy="2324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rgbClr val="434343"/>
                </a:solidFill>
                <a:latin typeface="Calibri"/>
                <a:ea typeface="Calibri"/>
                <a:cs typeface="Calibri"/>
                <a:sym typeface="Calibri"/>
              </a:rPr>
              <a:t>Extended Opportunity Programs </a:t>
            </a:r>
            <a:endParaRPr sz="1800" b="1" dirty="0">
              <a:solidFill>
                <a:srgbClr val="434343"/>
              </a:solidFill>
              <a:latin typeface="Calibri"/>
              <a:ea typeface="Calibri"/>
              <a:cs typeface="Calibri"/>
              <a:sym typeface="Calibri"/>
            </a:endParaRPr>
          </a:p>
          <a:p>
            <a:pPr marL="0" lvl="0" indent="0" algn="l" rtl="0">
              <a:lnSpc>
                <a:spcPct val="100000"/>
              </a:lnSpc>
              <a:spcBef>
                <a:spcPts val="0"/>
              </a:spcBef>
              <a:spcAft>
                <a:spcPts val="0"/>
              </a:spcAft>
              <a:buNone/>
            </a:pPr>
            <a:r>
              <a:rPr lang="en" sz="1800" b="1" dirty="0">
                <a:solidFill>
                  <a:srgbClr val="434343"/>
                </a:solidFill>
                <a:latin typeface="Calibri"/>
                <a:ea typeface="Calibri"/>
                <a:cs typeface="Calibri"/>
                <a:sym typeface="Calibri"/>
              </a:rPr>
              <a:t>&amp; Services (EOPS)</a:t>
            </a:r>
            <a:endParaRPr sz="1800" b="1" dirty="0">
              <a:solidFill>
                <a:srgbClr val="434343"/>
              </a:solidFill>
              <a:latin typeface="Calibri"/>
              <a:ea typeface="Calibri"/>
              <a:cs typeface="Calibri"/>
              <a:sym typeface="Calibri"/>
            </a:endParaRPr>
          </a:p>
          <a:p>
            <a:pPr marL="0" lvl="0" indent="0" algn="l" rtl="0">
              <a:lnSpc>
                <a:spcPct val="100000"/>
              </a:lnSpc>
              <a:spcBef>
                <a:spcPts val="0"/>
              </a:spcBef>
              <a:spcAft>
                <a:spcPts val="0"/>
              </a:spcAft>
              <a:buNone/>
            </a:pPr>
            <a:r>
              <a:rPr lang="en" sz="1800" b="1" dirty="0" smtClean="0">
                <a:solidFill>
                  <a:srgbClr val="999999"/>
                </a:solidFill>
                <a:latin typeface="Calibri"/>
                <a:ea typeface="Calibri"/>
                <a:cs typeface="Calibri"/>
                <a:sym typeface="Calibri"/>
              </a:rPr>
              <a:t>AY 18-19</a:t>
            </a:r>
            <a:endParaRPr sz="1800" dirty="0">
              <a:solidFill>
                <a:srgbClr val="999999"/>
              </a:solidFill>
              <a:latin typeface="Calibri"/>
              <a:ea typeface="Calibri"/>
              <a:cs typeface="Calibri"/>
              <a:sym typeface="Calibri"/>
            </a:endParaRPr>
          </a:p>
          <a:p>
            <a:pPr marL="0" lvl="0" indent="457200" algn="l" rtl="0">
              <a:lnSpc>
                <a:spcPct val="100000"/>
              </a:lnSpc>
              <a:spcBef>
                <a:spcPts val="0"/>
              </a:spcBef>
              <a:spcAft>
                <a:spcPts val="0"/>
              </a:spcAft>
              <a:buNone/>
            </a:pPr>
            <a:r>
              <a:rPr lang="en" sz="1800" dirty="0">
                <a:solidFill>
                  <a:srgbClr val="434343"/>
                </a:solidFill>
                <a:latin typeface="Calibri"/>
                <a:ea typeface="Calibri"/>
                <a:cs typeface="Calibri"/>
                <a:sym typeface="Calibri"/>
              </a:rPr>
              <a:t>California City</a:t>
            </a:r>
            <a:endParaRPr sz="18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Char char="●"/>
            </a:pPr>
            <a:r>
              <a:rPr lang="en" sz="1800" dirty="0" smtClean="0">
                <a:solidFill>
                  <a:srgbClr val="434343"/>
                </a:solidFill>
                <a:latin typeface="Calibri"/>
                <a:ea typeface="Calibri"/>
                <a:cs typeface="Calibri"/>
                <a:sym typeface="Calibri"/>
              </a:rPr>
              <a:t>165 </a:t>
            </a:r>
            <a:r>
              <a:rPr lang="en" sz="1800" dirty="0">
                <a:solidFill>
                  <a:srgbClr val="434343"/>
                </a:solidFill>
                <a:latin typeface="Calibri"/>
                <a:ea typeface="Calibri"/>
                <a:cs typeface="Calibri"/>
                <a:sym typeface="Calibri"/>
              </a:rPr>
              <a:t>current students</a:t>
            </a:r>
            <a:endParaRPr sz="1800" dirty="0">
              <a:solidFill>
                <a:srgbClr val="434343"/>
              </a:solidFill>
              <a:latin typeface="Calibri"/>
              <a:ea typeface="Calibri"/>
              <a:cs typeface="Calibri"/>
              <a:sym typeface="Calibri"/>
            </a:endParaRPr>
          </a:p>
          <a:p>
            <a:pPr marL="0" lvl="0" indent="457200" algn="l" rtl="0">
              <a:lnSpc>
                <a:spcPct val="100000"/>
              </a:lnSpc>
              <a:spcBef>
                <a:spcPts val="0"/>
              </a:spcBef>
              <a:spcAft>
                <a:spcPts val="0"/>
              </a:spcAft>
              <a:buNone/>
            </a:pPr>
            <a:r>
              <a:rPr lang="en" sz="1800" dirty="0" smtClean="0">
                <a:solidFill>
                  <a:srgbClr val="434343"/>
                </a:solidFill>
                <a:latin typeface="Calibri"/>
                <a:ea typeface="Calibri"/>
                <a:cs typeface="Calibri"/>
                <a:sym typeface="Calibri"/>
              </a:rPr>
              <a:t>Tehachapi</a:t>
            </a:r>
            <a:endParaRPr sz="18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Char char="●"/>
            </a:pPr>
            <a:r>
              <a:rPr lang="en" sz="1800" dirty="0">
                <a:solidFill>
                  <a:srgbClr val="434343"/>
                </a:solidFill>
                <a:latin typeface="Calibri"/>
                <a:ea typeface="Calibri"/>
                <a:cs typeface="Calibri"/>
                <a:sym typeface="Calibri"/>
              </a:rPr>
              <a:t>19 current students</a:t>
            </a:r>
            <a:endParaRPr sz="1800" dirty="0">
              <a:solidFill>
                <a:srgbClr val="434343"/>
              </a:solidFill>
              <a:latin typeface="Calibri"/>
              <a:ea typeface="Calibri"/>
              <a:cs typeface="Calibri"/>
              <a:sym typeface="Calibri"/>
            </a:endParaRPr>
          </a:p>
        </p:txBody>
      </p:sp>
      <p:sp>
        <p:nvSpPr>
          <p:cNvPr id="125" name="Google Shape;125;p20"/>
          <p:cNvSpPr txBox="1"/>
          <p:nvPr/>
        </p:nvSpPr>
        <p:spPr>
          <a:xfrm>
            <a:off x="1021025" y="3457125"/>
            <a:ext cx="3315300" cy="159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4800" b="1" dirty="0" smtClean="0">
                <a:solidFill>
                  <a:srgbClr val="0070C0"/>
                </a:solidFill>
                <a:latin typeface="Calibri"/>
                <a:ea typeface="Calibri"/>
                <a:cs typeface="Calibri"/>
                <a:sym typeface="Calibri"/>
              </a:rPr>
              <a:t> 15.4% </a:t>
            </a:r>
            <a:endParaRPr sz="4800" b="1" dirty="0">
              <a:solidFill>
                <a:srgbClr val="0070C0"/>
              </a:solidFill>
              <a:latin typeface="Calibri"/>
              <a:ea typeface="Calibri"/>
              <a:cs typeface="Calibri"/>
              <a:sym typeface="Calibri"/>
            </a:endParaRPr>
          </a:p>
          <a:p>
            <a:pPr marL="0" lvl="0" indent="0" algn="r" rtl="0">
              <a:spcBef>
                <a:spcPts val="0"/>
              </a:spcBef>
              <a:spcAft>
                <a:spcPts val="0"/>
              </a:spcAft>
              <a:buNone/>
            </a:pPr>
            <a:r>
              <a:rPr lang="en" sz="1800" b="1" dirty="0">
                <a:solidFill>
                  <a:srgbClr val="999999"/>
                </a:solidFill>
                <a:latin typeface="Calibri"/>
                <a:ea typeface="Calibri"/>
                <a:cs typeface="Calibri"/>
                <a:sym typeface="Calibri"/>
              </a:rPr>
              <a:t>EOPS Students of Total ISEP Headcount </a:t>
            </a:r>
            <a:r>
              <a:rPr lang="en" sz="1800" b="1" dirty="0" smtClean="0">
                <a:solidFill>
                  <a:srgbClr val="999999"/>
                </a:solidFill>
                <a:latin typeface="Calibri"/>
                <a:ea typeface="Calibri"/>
                <a:cs typeface="Calibri"/>
                <a:sym typeface="Calibri"/>
              </a:rPr>
              <a:t>AY 18-19</a:t>
            </a:r>
            <a:endParaRPr sz="1800" b="1" dirty="0">
              <a:solidFill>
                <a:srgbClr val="999999"/>
              </a:solidFill>
              <a:latin typeface="Calibri"/>
              <a:ea typeface="Calibri"/>
              <a:cs typeface="Calibri"/>
              <a:sym typeface="Calibri"/>
            </a:endParaRPr>
          </a:p>
        </p:txBody>
      </p:sp>
      <p:sp>
        <p:nvSpPr>
          <p:cNvPr id="126" name="Google Shape;126;p20"/>
          <p:cNvSpPr txBox="1">
            <a:spLocks noGrp="1"/>
          </p:cNvSpPr>
          <p:nvPr>
            <p:ph type="body" idx="1"/>
          </p:nvPr>
        </p:nvSpPr>
        <p:spPr>
          <a:xfrm>
            <a:off x="4998975" y="1505700"/>
            <a:ext cx="3597600" cy="1951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rgbClr val="434343"/>
                </a:solidFill>
                <a:latin typeface="Calibri"/>
                <a:ea typeface="Calibri"/>
                <a:cs typeface="Calibri"/>
                <a:sym typeface="Calibri"/>
              </a:rPr>
              <a:t>Phi Theta Kappa Honor Society</a:t>
            </a:r>
            <a:endParaRPr sz="1800" b="1" dirty="0">
              <a:solidFill>
                <a:srgbClr val="434343"/>
              </a:solidFill>
              <a:latin typeface="Calibri"/>
              <a:ea typeface="Calibri"/>
              <a:cs typeface="Calibri"/>
              <a:sym typeface="Calibri"/>
            </a:endParaRPr>
          </a:p>
          <a:p>
            <a:pPr marL="0" lvl="0" indent="0" algn="l" rtl="0">
              <a:lnSpc>
                <a:spcPct val="100000"/>
              </a:lnSpc>
              <a:spcBef>
                <a:spcPts val="0"/>
              </a:spcBef>
              <a:spcAft>
                <a:spcPts val="0"/>
              </a:spcAft>
              <a:buNone/>
            </a:pPr>
            <a:r>
              <a:rPr lang="en" sz="1800" b="1" dirty="0" smtClean="0">
                <a:solidFill>
                  <a:srgbClr val="999999"/>
                </a:solidFill>
                <a:latin typeface="Calibri"/>
                <a:ea typeface="Calibri"/>
                <a:cs typeface="Calibri"/>
                <a:sym typeface="Calibri"/>
              </a:rPr>
              <a:t>AY 18-19</a:t>
            </a:r>
            <a:endParaRPr sz="1800" dirty="0">
              <a:solidFill>
                <a:srgbClr val="999999"/>
              </a:solidFill>
              <a:latin typeface="Calibri"/>
              <a:ea typeface="Calibri"/>
              <a:cs typeface="Calibri"/>
              <a:sym typeface="Calibri"/>
            </a:endParaRPr>
          </a:p>
          <a:p>
            <a:pPr marL="0" lvl="0" indent="457200" algn="l" rtl="0">
              <a:lnSpc>
                <a:spcPct val="100000"/>
              </a:lnSpc>
              <a:spcBef>
                <a:spcPts val="0"/>
              </a:spcBef>
              <a:spcAft>
                <a:spcPts val="0"/>
              </a:spcAft>
              <a:buNone/>
            </a:pPr>
            <a:r>
              <a:rPr lang="en" sz="1800" dirty="0">
                <a:solidFill>
                  <a:srgbClr val="434343"/>
                </a:solidFill>
                <a:latin typeface="Calibri"/>
                <a:ea typeface="Calibri"/>
                <a:cs typeface="Calibri"/>
                <a:sym typeface="Calibri"/>
              </a:rPr>
              <a:t>California City &amp; </a:t>
            </a:r>
            <a:endParaRPr sz="1800" dirty="0">
              <a:solidFill>
                <a:srgbClr val="434343"/>
              </a:solidFill>
              <a:latin typeface="Calibri"/>
              <a:ea typeface="Calibri"/>
              <a:cs typeface="Calibri"/>
              <a:sym typeface="Calibri"/>
            </a:endParaRPr>
          </a:p>
          <a:p>
            <a:pPr marL="0" lvl="0" indent="457200" algn="l" rtl="0">
              <a:lnSpc>
                <a:spcPct val="100000"/>
              </a:lnSpc>
              <a:spcBef>
                <a:spcPts val="0"/>
              </a:spcBef>
              <a:spcAft>
                <a:spcPts val="0"/>
              </a:spcAft>
              <a:buNone/>
            </a:pPr>
            <a:r>
              <a:rPr lang="en" sz="1800" dirty="0">
                <a:solidFill>
                  <a:srgbClr val="434343"/>
                </a:solidFill>
                <a:latin typeface="Calibri"/>
                <a:ea typeface="Calibri"/>
                <a:cs typeface="Calibri"/>
                <a:sym typeface="Calibri"/>
              </a:rPr>
              <a:t>Tehachapi (3 yards)</a:t>
            </a:r>
            <a:endParaRPr sz="18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Char char="●"/>
            </a:pPr>
            <a:r>
              <a:rPr lang="en" sz="1800" dirty="0" smtClean="0">
                <a:solidFill>
                  <a:srgbClr val="434343"/>
                </a:solidFill>
                <a:latin typeface="Calibri"/>
                <a:ea typeface="Calibri"/>
                <a:cs typeface="Calibri"/>
                <a:sym typeface="Calibri"/>
              </a:rPr>
              <a:t>245 </a:t>
            </a:r>
            <a:r>
              <a:rPr lang="en" sz="1800" dirty="0">
                <a:solidFill>
                  <a:srgbClr val="434343"/>
                </a:solidFill>
                <a:latin typeface="Calibri"/>
                <a:ea typeface="Calibri"/>
                <a:cs typeface="Calibri"/>
                <a:sym typeface="Calibri"/>
              </a:rPr>
              <a:t>current members</a:t>
            </a:r>
            <a:endParaRPr sz="18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Char char="●"/>
            </a:pPr>
            <a:r>
              <a:rPr lang="en" sz="1800" dirty="0">
                <a:solidFill>
                  <a:srgbClr val="434343"/>
                </a:solidFill>
                <a:latin typeface="Calibri"/>
                <a:ea typeface="Calibri"/>
                <a:cs typeface="Calibri"/>
                <a:sym typeface="Calibri"/>
              </a:rPr>
              <a:t>2 ISEP Faculty Advisors</a:t>
            </a:r>
            <a:endParaRPr sz="1800" dirty="0">
              <a:solidFill>
                <a:srgbClr val="434343"/>
              </a:solidFill>
              <a:latin typeface="Calibri"/>
              <a:ea typeface="Calibri"/>
              <a:cs typeface="Calibri"/>
              <a:sym typeface="Calibri"/>
            </a:endParaRPr>
          </a:p>
          <a:p>
            <a:pPr marL="914400" lvl="0" indent="-342900" algn="l" rtl="0">
              <a:lnSpc>
                <a:spcPct val="100000"/>
              </a:lnSpc>
              <a:spcBef>
                <a:spcPts val="0"/>
              </a:spcBef>
              <a:spcAft>
                <a:spcPts val="0"/>
              </a:spcAft>
              <a:buClr>
                <a:srgbClr val="434343"/>
              </a:buClr>
              <a:buSzPts val="1800"/>
              <a:buFont typeface="Calibri"/>
              <a:buChar char="●"/>
            </a:pPr>
            <a:r>
              <a:rPr lang="en" sz="1800" dirty="0">
                <a:solidFill>
                  <a:srgbClr val="434343"/>
                </a:solidFill>
                <a:latin typeface="Calibri"/>
                <a:ea typeface="Calibri"/>
                <a:cs typeface="Calibri"/>
                <a:sym typeface="Calibri"/>
              </a:rPr>
              <a:t>Current Projects </a:t>
            </a:r>
            <a:endParaRPr sz="1800" dirty="0">
              <a:solidFill>
                <a:srgbClr val="434343"/>
              </a:solidFill>
              <a:latin typeface="Calibri"/>
              <a:ea typeface="Calibri"/>
              <a:cs typeface="Calibri"/>
              <a:sym typeface="Calibri"/>
            </a:endParaRPr>
          </a:p>
          <a:p>
            <a:pPr marL="0" lvl="0" indent="0" algn="l" rtl="0">
              <a:lnSpc>
                <a:spcPct val="100000"/>
              </a:lnSpc>
              <a:spcBef>
                <a:spcPts val="0"/>
              </a:spcBef>
              <a:spcAft>
                <a:spcPts val="0"/>
              </a:spcAft>
              <a:buNone/>
            </a:pPr>
            <a:endParaRPr sz="1800" dirty="0">
              <a:solidFill>
                <a:srgbClr val="434343"/>
              </a:solidFill>
              <a:latin typeface="Calibri"/>
              <a:ea typeface="Calibri"/>
              <a:cs typeface="Calibri"/>
              <a:sym typeface="Calibri"/>
            </a:endParaRPr>
          </a:p>
        </p:txBody>
      </p:sp>
      <p:cxnSp>
        <p:nvCxnSpPr>
          <p:cNvPr id="127" name="Google Shape;127;p20" descr="Delineating line between data" title="Line"/>
          <p:cNvCxnSpPr/>
          <p:nvPr/>
        </p:nvCxnSpPr>
        <p:spPr>
          <a:xfrm>
            <a:off x="4632175" y="1561725"/>
            <a:ext cx="32100" cy="3316800"/>
          </a:xfrm>
          <a:prstGeom prst="straightConnector1">
            <a:avLst/>
          </a:prstGeom>
          <a:noFill/>
          <a:ln w="9525" cap="flat" cmpd="sng">
            <a:solidFill>
              <a:schemeClr val="dk2"/>
            </a:solidFill>
            <a:prstDash val="solid"/>
            <a:round/>
            <a:headEnd type="none" w="med" len="med"/>
            <a:tailEnd type="none" w="med" len="med"/>
          </a:ln>
        </p:spPr>
      </p:cxnSp>
      <p:sp>
        <p:nvSpPr>
          <p:cNvPr id="128" name="Google Shape;128;p20"/>
          <p:cNvSpPr txBox="1"/>
          <p:nvPr/>
        </p:nvSpPr>
        <p:spPr>
          <a:xfrm>
            <a:off x="5570100" y="3457125"/>
            <a:ext cx="3315300" cy="159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4800" b="1" dirty="0" smtClean="0">
                <a:solidFill>
                  <a:srgbClr val="0070C0"/>
                </a:solidFill>
                <a:latin typeface="Calibri"/>
                <a:ea typeface="Calibri"/>
                <a:cs typeface="Calibri"/>
                <a:sym typeface="Calibri"/>
              </a:rPr>
              <a:t>22.7</a:t>
            </a:r>
            <a:r>
              <a:rPr lang="en" sz="4800" b="1" dirty="0">
                <a:solidFill>
                  <a:srgbClr val="0070C0"/>
                </a:solidFill>
                <a:latin typeface="Calibri"/>
                <a:ea typeface="Calibri"/>
                <a:cs typeface="Calibri"/>
                <a:sym typeface="Calibri"/>
              </a:rPr>
              <a:t>% </a:t>
            </a:r>
            <a:endParaRPr sz="4800" b="1" dirty="0">
              <a:solidFill>
                <a:srgbClr val="0070C0"/>
              </a:solidFill>
              <a:latin typeface="Calibri"/>
              <a:ea typeface="Calibri"/>
              <a:cs typeface="Calibri"/>
              <a:sym typeface="Calibri"/>
            </a:endParaRPr>
          </a:p>
          <a:p>
            <a:pPr marL="0" lvl="0" indent="0" algn="r" rtl="0">
              <a:spcBef>
                <a:spcPts val="0"/>
              </a:spcBef>
              <a:spcAft>
                <a:spcPts val="0"/>
              </a:spcAft>
              <a:buNone/>
            </a:pPr>
            <a:r>
              <a:rPr lang="en" sz="1800" b="1" dirty="0">
                <a:solidFill>
                  <a:srgbClr val="999999"/>
                </a:solidFill>
                <a:latin typeface="Calibri"/>
                <a:ea typeface="Calibri"/>
                <a:cs typeface="Calibri"/>
                <a:sym typeface="Calibri"/>
              </a:rPr>
              <a:t>PTK Members of Total </a:t>
            </a:r>
            <a:r>
              <a:rPr lang="en" sz="1800" b="1" dirty="0" smtClean="0">
                <a:solidFill>
                  <a:srgbClr val="999999"/>
                </a:solidFill>
                <a:latin typeface="Calibri"/>
                <a:ea typeface="Calibri"/>
                <a:cs typeface="Calibri"/>
                <a:sym typeface="Calibri"/>
              </a:rPr>
              <a:t>ISEP</a:t>
            </a:r>
          </a:p>
          <a:p>
            <a:pPr marL="0" lvl="0" indent="0" algn="r" rtl="0">
              <a:spcBef>
                <a:spcPts val="0"/>
              </a:spcBef>
              <a:spcAft>
                <a:spcPts val="0"/>
              </a:spcAft>
              <a:buNone/>
            </a:pPr>
            <a:r>
              <a:rPr lang="en" sz="1800" b="1" dirty="0" smtClean="0">
                <a:solidFill>
                  <a:srgbClr val="999999"/>
                </a:solidFill>
                <a:latin typeface="Calibri"/>
                <a:ea typeface="Calibri"/>
                <a:cs typeface="Calibri"/>
                <a:sym typeface="Calibri"/>
              </a:rPr>
              <a:t>Headcount AY 18-19</a:t>
            </a:r>
            <a:endParaRPr sz="1800" b="1" dirty="0">
              <a:solidFill>
                <a:srgbClr val="99999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3000"/>
                                        <p:tgtEl>
                                          <p:spTgt spid="12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26"/>
                                        </p:tgtEl>
                                        <p:attrNameLst>
                                          <p:attrName>style.visibility</p:attrName>
                                        </p:attrNameLst>
                                      </p:cBhvr>
                                      <p:to>
                                        <p:strVal val="visible"/>
                                      </p:to>
                                    </p:set>
                                    <p:animEffect transition="in" filter="fade">
                                      <p:cBhvr>
                                        <p:cTn id="11" dur="1500"/>
                                        <p:tgtEl>
                                          <p:spTgt spid="126"/>
                                        </p:tgtEl>
                                      </p:cBhvr>
                                    </p:animEffec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3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Guided Pathway Implementation - Learning</a:t>
            </a:r>
            <a:endParaRPr dirty="0"/>
          </a:p>
        </p:txBody>
      </p:sp>
      <p:sp>
        <p:nvSpPr>
          <p:cNvPr id="206" name="Google Shape;206;p29"/>
          <p:cNvSpPr txBox="1">
            <a:spLocks noGrp="1"/>
          </p:cNvSpPr>
          <p:nvPr>
            <p:ph type="body" idx="1"/>
          </p:nvPr>
        </p:nvSpPr>
        <p:spPr>
          <a:xfrm>
            <a:off x="3277156" y="1303284"/>
            <a:ext cx="5555169" cy="3499944"/>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800" b="1" dirty="0">
                <a:solidFill>
                  <a:srgbClr val="434343"/>
                </a:solidFill>
                <a:latin typeface="Calibri"/>
                <a:ea typeface="Calibri"/>
                <a:cs typeface="Calibri"/>
                <a:sym typeface="Calibri"/>
              </a:rPr>
              <a:t>Learning Along the Path</a:t>
            </a:r>
            <a:endParaRPr sz="1800" dirty="0">
              <a:solidFill>
                <a:srgbClr val="434343"/>
              </a:solidFill>
              <a:latin typeface="Calibri"/>
              <a:ea typeface="Calibri"/>
              <a:cs typeface="Calibri"/>
              <a:sym typeface="Calibri"/>
            </a:endParaRPr>
          </a:p>
          <a:p>
            <a:pPr marL="914400" marR="0" lvl="0" indent="-342900" algn="l" rtl="0">
              <a:lnSpc>
                <a:spcPct val="150000"/>
              </a:lnSpc>
              <a:spcBef>
                <a:spcPts val="600"/>
              </a:spcBef>
              <a:spcAft>
                <a:spcPts val="0"/>
              </a:spcAft>
              <a:buClr>
                <a:srgbClr val="434343"/>
              </a:buClr>
              <a:buSzPts val="1800"/>
              <a:buFont typeface="Calibri"/>
              <a:buAutoNum type="arabicPeriod"/>
            </a:pPr>
            <a:r>
              <a:rPr lang="en" sz="1800" dirty="0">
                <a:solidFill>
                  <a:srgbClr val="434343"/>
                </a:solidFill>
                <a:latin typeface="Calibri"/>
                <a:ea typeface="Calibri"/>
                <a:cs typeface="Calibri"/>
                <a:sym typeface="Calibri"/>
              </a:rPr>
              <a:t>Program-specific learning outcomes</a:t>
            </a:r>
            <a:endParaRPr sz="1800" dirty="0">
              <a:solidFill>
                <a:srgbClr val="434343"/>
              </a:solidFill>
              <a:latin typeface="Calibri"/>
              <a:ea typeface="Calibri"/>
              <a:cs typeface="Calibri"/>
              <a:sym typeface="Calibri"/>
            </a:endParaRPr>
          </a:p>
          <a:p>
            <a:pPr marL="914400" marR="0" lvl="0" indent="-342900" algn="l" rtl="0">
              <a:lnSpc>
                <a:spcPct val="150000"/>
              </a:lnSpc>
              <a:spcBef>
                <a:spcPts val="0"/>
              </a:spcBef>
              <a:spcAft>
                <a:spcPts val="0"/>
              </a:spcAft>
              <a:buClr>
                <a:srgbClr val="434343"/>
              </a:buClr>
              <a:buSzPts val="1800"/>
              <a:buFont typeface="Calibri"/>
              <a:buAutoNum type="arabicPeriod"/>
            </a:pPr>
            <a:r>
              <a:rPr lang="en" sz="1800" dirty="0">
                <a:solidFill>
                  <a:srgbClr val="434343"/>
                </a:solidFill>
                <a:latin typeface="Calibri"/>
                <a:ea typeface="Calibri"/>
                <a:cs typeface="Calibri"/>
                <a:sym typeface="Calibri"/>
              </a:rPr>
              <a:t>Collaborative learning, student engagement</a:t>
            </a:r>
            <a:endParaRPr sz="1800" dirty="0">
              <a:solidFill>
                <a:srgbClr val="434343"/>
              </a:solidFill>
              <a:latin typeface="Calibri"/>
              <a:ea typeface="Calibri"/>
              <a:cs typeface="Calibri"/>
              <a:sym typeface="Calibri"/>
            </a:endParaRPr>
          </a:p>
          <a:p>
            <a:pPr marL="914400" marR="0" lvl="0" indent="-342900" algn="l" rtl="0">
              <a:lnSpc>
                <a:spcPct val="150000"/>
              </a:lnSpc>
              <a:spcBef>
                <a:spcPts val="0"/>
              </a:spcBef>
              <a:spcAft>
                <a:spcPts val="0"/>
              </a:spcAft>
              <a:buClr>
                <a:srgbClr val="434343"/>
              </a:buClr>
              <a:buSzPts val="1800"/>
              <a:buFont typeface="Calibri"/>
              <a:buAutoNum type="arabicPeriod"/>
            </a:pPr>
            <a:r>
              <a:rPr lang="en" sz="1800" dirty="0">
                <a:solidFill>
                  <a:srgbClr val="434343"/>
                </a:solidFill>
                <a:latin typeface="Calibri"/>
                <a:ea typeface="Calibri"/>
                <a:cs typeface="Calibri"/>
                <a:sym typeface="Calibri"/>
              </a:rPr>
              <a:t>Faculty-based needs assessment to support student learning environment</a:t>
            </a:r>
          </a:p>
          <a:p>
            <a:pPr marL="914400" marR="0" lvl="0" indent="-342900" algn="l" rtl="0">
              <a:lnSpc>
                <a:spcPct val="150000"/>
              </a:lnSpc>
              <a:spcBef>
                <a:spcPts val="0"/>
              </a:spcBef>
              <a:spcAft>
                <a:spcPts val="0"/>
              </a:spcAft>
              <a:buClr>
                <a:srgbClr val="434343"/>
              </a:buClr>
              <a:buSzPts val="1800"/>
              <a:buFont typeface="Calibri"/>
              <a:buAutoNum type="arabicPeriod"/>
            </a:pPr>
            <a:r>
              <a:rPr lang="en" sz="1800" dirty="0">
                <a:solidFill>
                  <a:srgbClr val="434343"/>
                </a:solidFill>
                <a:latin typeface="Calibri"/>
                <a:ea typeface="Calibri"/>
                <a:cs typeface="Calibri"/>
                <a:sym typeface="Calibri"/>
              </a:rPr>
              <a:t>Andragogical changes are producing better learning environments in prison over traditional</a:t>
            </a:r>
            <a:endParaRPr sz="1800" dirty="0">
              <a:solidFill>
                <a:srgbClr val="434343"/>
              </a:solidFill>
              <a:latin typeface="Calibri"/>
              <a:ea typeface="Calibri"/>
              <a:cs typeface="Calibri"/>
              <a:sym typeface="Calibri"/>
            </a:endParaRPr>
          </a:p>
          <a:p>
            <a:pPr marL="914400" marR="0" lvl="0" indent="0" algn="l" rtl="0">
              <a:lnSpc>
                <a:spcPct val="100000"/>
              </a:lnSpc>
              <a:spcBef>
                <a:spcPts val="1600"/>
              </a:spcBef>
              <a:spcAft>
                <a:spcPts val="0"/>
              </a:spcAft>
              <a:buNone/>
            </a:pPr>
            <a:endParaRPr sz="1800" dirty="0">
              <a:solidFill>
                <a:srgbClr val="434343"/>
              </a:solidFill>
              <a:latin typeface="Calibri"/>
              <a:ea typeface="Calibri"/>
              <a:cs typeface="Calibri"/>
              <a:sym typeface="Calibri"/>
            </a:endParaRPr>
          </a:p>
          <a:p>
            <a:pPr marL="0" lvl="0" indent="0" algn="l" rtl="0">
              <a:spcBef>
                <a:spcPts val="1600"/>
              </a:spcBef>
              <a:spcAft>
                <a:spcPts val="0"/>
              </a:spcAft>
              <a:buNone/>
            </a:pPr>
            <a:endParaRPr sz="1800" dirty="0">
              <a:solidFill>
                <a:srgbClr val="434343"/>
              </a:solidFill>
              <a:latin typeface="Calibri"/>
              <a:ea typeface="Calibri"/>
              <a:cs typeface="Calibri"/>
              <a:sym typeface="Calibri"/>
            </a:endParaRPr>
          </a:p>
          <a:p>
            <a:pPr marL="0" lvl="0" indent="0" algn="l" rtl="0">
              <a:spcBef>
                <a:spcPts val="1600"/>
              </a:spcBef>
              <a:spcAft>
                <a:spcPts val="0"/>
              </a:spcAft>
              <a:buNone/>
            </a:pPr>
            <a:endParaRPr sz="1800" i="1" dirty="0">
              <a:solidFill>
                <a:srgbClr val="434343"/>
              </a:solidFill>
              <a:latin typeface="Calibri"/>
              <a:ea typeface="Calibri"/>
              <a:cs typeface="Calibri"/>
              <a:sym typeface="Calibri"/>
            </a:endParaRPr>
          </a:p>
          <a:p>
            <a:pPr marL="0" lvl="0" indent="0" algn="l" rtl="0">
              <a:lnSpc>
                <a:spcPct val="115000"/>
              </a:lnSpc>
              <a:spcBef>
                <a:spcPts val="1600"/>
              </a:spcBef>
              <a:spcAft>
                <a:spcPts val="0"/>
              </a:spcAft>
              <a:buNone/>
            </a:pPr>
            <a:endParaRPr sz="1800" dirty="0">
              <a:solidFill>
                <a:srgbClr val="434343"/>
              </a:solidFill>
              <a:latin typeface="Calibri"/>
              <a:ea typeface="Calibri"/>
              <a:cs typeface="Calibri"/>
              <a:sym typeface="Calibri"/>
            </a:endParaRPr>
          </a:p>
        </p:txBody>
      </p:sp>
      <p:pic>
        <p:nvPicPr>
          <p:cNvPr id="207" name="Google Shape;207;p29" descr="decorative" title="guided pathways graphic"/>
          <p:cNvPicPr preferRelativeResize="0"/>
          <p:nvPr/>
        </p:nvPicPr>
        <p:blipFill>
          <a:blip r:embed="rId3">
            <a:alphaModFix/>
          </a:blip>
          <a:stretch>
            <a:fillRect/>
          </a:stretch>
        </p:blipFill>
        <p:spPr>
          <a:xfrm>
            <a:off x="227314" y="2839629"/>
            <a:ext cx="3133925" cy="2303871"/>
          </a:xfrm>
          <a:prstGeom prst="rect">
            <a:avLst/>
          </a:prstGeom>
          <a:noFill/>
          <a:ln>
            <a:noFill/>
          </a:ln>
        </p:spPr>
      </p:pic>
      <p:sp>
        <p:nvSpPr>
          <p:cNvPr id="208" name="Google Shape;208;p29" descr="decorative" title="blank space image"/>
          <p:cNvSpPr/>
          <p:nvPr/>
        </p:nvSpPr>
        <p:spPr>
          <a:xfrm>
            <a:off x="1975079" y="3763650"/>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descr="decorative" title="blank space"/>
          <p:cNvSpPr/>
          <p:nvPr/>
        </p:nvSpPr>
        <p:spPr>
          <a:xfrm>
            <a:off x="1344804" y="3763650"/>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descr="decorative" title="blank space"/>
          <p:cNvSpPr/>
          <p:nvPr/>
        </p:nvSpPr>
        <p:spPr>
          <a:xfrm>
            <a:off x="714529" y="3728025"/>
            <a:ext cx="242700" cy="855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0;p28"/>
          <p:cNvSpPr txBox="1"/>
          <p:nvPr/>
        </p:nvSpPr>
        <p:spPr>
          <a:xfrm>
            <a:off x="139143" y="1227936"/>
            <a:ext cx="2782500" cy="12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999999"/>
                </a:solidFill>
                <a:latin typeface="Calibri"/>
                <a:ea typeface="Calibri"/>
                <a:cs typeface="Calibri"/>
                <a:sym typeface="Calibri"/>
              </a:rPr>
              <a:t>Student Voice:</a:t>
            </a:r>
            <a:r>
              <a:rPr lang="en" sz="1600" dirty="0">
                <a:latin typeface="Calibri"/>
                <a:ea typeface="Calibri"/>
                <a:cs typeface="Calibri"/>
                <a:sym typeface="Calibri"/>
              </a:rPr>
              <a:t> </a:t>
            </a:r>
            <a:r>
              <a:rPr lang="en" dirty="0">
                <a:solidFill>
                  <a:srgbClr val="0B5394"/>
                </a:solidFill>
                <a:latin typeface="Comic Sans MS"/>
                <a:ea typeface="Comic Sans MS"/>
                <a:cs typeface="Comic Sans MS"/>
                <a:sym typeface="Comic Sans MS"/>
              </a:rPr>
              <a:t>“These [college] opportunities help to re-learn self-discipline, cooperation with others, and restoration of seeking to adhere to the spirit of society, rather than a minimum behavior set by laws” – PTK Student</a:t>
            </a:r>
            <a:endParaRPr dirty="0">
              <a:solidFill>
                <a:srgbClr val="0B5394"/>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Andragogy</a:t>
            </a:r>
            <a:endParaRPr lang="en-US" dirty="0"/>
          </a:p>
        </p:txBody>
      </p:sp>
    </p:spTree>
    <p:extLst>
      <p:ext uri="{BB962C8B-B14F-4D97-AF65-F5344CB8AC3E}">
        <p14:creationId xmlns:p14="http://schemas.microsoft.com/office/powerpoint/2010/main" val="2419204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Open Educational Resources as Program Tool</a:t>
            </a:r>
            <a:endParaRPr dirty="0"/>
          </a:p>
        </p:txBody>
      </p:sp>
      <p:pic>
        <p:nvPicPr>
          <p:cNvPr id="149" name="Google Shape;149;p23" descr="66 Total Prison Sections Offered&#10;21 Have OER&#10;11 Unique Sections" title="Circle Graph of Open Ed Resources"/>
          <p:cNvPicPr preferRelativeResize="0"/>
          <p:nvPr/>
        </p:nvPicPr>
        <p:blipFill>
          <a:blip r:embed="rId3">
            <a:alphaModFix/>
          </a:blip>
          <a:stretch>
            <a:fillRect/>
          </a:stretch>
        </p:blipFill>
        <p:spPr>
          <a:xfrm>
            <a:off x="0" y="1875025"/>
            <a:ext cx="4529960" cy="1961251"/>
          </a:xfrm>
          <a:prstGeom prst="rect">
            <a:avLst/>
          </a:prstGeom>
          <a:noFill/>
          <a:ln>
            <a:noFill/>
          </a:ln>
        </p:spPr>
      </p:pic>
      <p:sp>
        <p:nvSpPr>
          <p:cNvPr id="2" name="TextBox 1"/>
          <p:cNvSpPr txBox="1"/>
          <p:nvPr/>
        </p:nvSpPr>
        <p:spPr>
          <a:xfrm>
            <a:off x="1412824" y="1385648"/>
            <a:ext cx="1704313" cy="523220"/>
          </a:xfrm>
          <a:prstGeom prst="rect">
            <a:avLst/>
          </a:prstGeom>
          <a:noFill/>
        </p:spPr>
        <p:txBody>
          <a:bodyPr wrap="none" rtlCol="0">
            <a:spAutoFit/>
          </a:bodyPr>
          <a:lstStyle/>
          <a:p>
            <a:r>
              <a:rPr lang="en-US" sz="2800" b="1" dirty="0">
                <a:latin typeface="Roboto" panose="020B0604020202020204" charset="0"/>
                <a:ea typeface="Roboto" panose="020B0604020202020204" charset="0"/>
              </a:rPr>
              <a:t>Fall 2018</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960" y="1906147"/>
            <a:ext cx="4424854" cy="1930129"/>
          </a:xfrm>
          <a:prstGeom prst="rect">
            <a:avLst/>
          </a:prstGeom>
        </p:spPr>
      </p:pic>
      <p:sp>
        <p:nvSpPr>
          <p:cNvPr id="5" name="TextBox 4"/>
          <p:cNvSpPr txBox="1"/>
          <p:nvPr/>
        </p:nvSpPr>
        <p:spPr>
          <a:xfrm>
            <a:off x="5745930" y="1385648"/>
            <a:ext cx="2222083" cy="523220"/>
          </a:xfrm>
          <a:prstGeom prst="rect">
            <a:avLst/>
          </a:prstGeom>
          <a:noFill/>
        </p:spPr>
        <p:txBody>
          <a:bodyPr wrap="none" rtlCol="0">
            <a:spAutoFit/>
          </a:bodyPr>
          <a:lstStyle/>
          <a:p>
            <a:r>
              <a:rPr lang="en-US" sz="2800" b="1" dirty="0" smtClean="0"/>
              <a:t>Spring 2019</a:t>
            </a:r>
            <a:endParaRPr lang="en-US" sz="2800" b="1" dirty="0"/>
          </a:p>
        </p:txBody>
      </p:sp>
    </p:spTree>
    <p:extLst>
      <p:ext uri="{BB962C8B-B14F-4D97-AF65-F5344CB8AC3E}">
        <p14:creationId xmlns:p14="http://schemas.microsoft.com/office/powerpoint/2010/main" val="37961960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Incarcerated Student Education Program </a:t>
            </a:r>
            <a:endParaRPr dirty="0"/>
          </a:p>
        </p:txBody>
      </p:sp>
      <p:sp>
        <p:nvSpPr>
          <p:cNvPr id="111" name="Google Shape;111;p1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rgbClr val="000000"/>
              </a:solidFill>
              <a:latin typeface="Arial"/>
              <a:ea typeface="Arial"/>
              <a:cs typeface="Arial"/>
              <a:sym typeface="Arial"/>
            </a:endParaRPr>
          </a:p>
          <a:p>
            <a:pPr marL="0" lvl="0" indent="0" algn="l" rtl="0">
              <a:spcBef>
                <a:spcPts val="1600"/>
              </a:spcBef>
              <a:spcAft>
                <a:spcPts val="0"/>
              </a:spcAft>
              <a:buNone/>
            </a:pPr>
            <a:r>
              <a:rPr lang="en" sz="1250" dirty="0">
                <a:solidFill>
                  <a:srgbClr val="000000"/>
                </a:solidFill>
                <a:latin typeface="Arial"/>
                <a:ea typeface="Arial"/>
                <a:cs typeface="Arial"/>
                <a:sym typeface="Arial"/>
              </a:rPr>
              <a:t>.</a:t>
            </a:r>
            <a:endParaRPr sz="1250" dirty="0">
              <a:solidFill>
                <a:srgbClr val="000000"/>
              </a:solidFill>
              <a:latin typeface="Arial"/>
              <a:ea typeface="Arial"/>
              <a:cs typeface="Arial"/>
              <a:sym typeface="Arial"/>
            </a:endParaRPr>
          </a:p>
          <a:p>
            <a:pPr marL="0" lvl="0" indent="0" algn="l" rtl="0">
              <a:spcBef>
                <a:spcPts val="1600"/>
              </a:spcBef>
              <a:spcAft>
                <a:spcPts val="1600"/>
              </a:spcAft>
              <a:buNone/>
            </a:pPr>
            <a:endParaRPr sz="2400" b="1" dirty="0">
              <a:latin typeface="Calibri"/>
              <a:ea typeface="Calibri"/>
              <a:cs typeface="Calibri"/>
              <a:sym typeface="Calibri"/>
            </a:endParaRPr>
          </a:p>
        </p:txBody>
      </p:sp>
      <p:sp>
        <p:nvSpPr>
          <p:cNvPr id="2" name="Text Placeholder 1"/>
          <p:cNvSpPr>
            <a:spLocks noGrp="1"/>
          </p:cNvSpPr>
          <p:nvPr>
            <p:ph type="body" idx="2"/>
          </p:nvPr>
        </p:nvSpPr>
        <p:spPr>
          <a:xfrm>
            <a:off x="311700" y="1505700"/>
            <a:ext cx="8520600" cy="3076200"/>
          </a:xfrm>
        </p:spPr>
        <p:txBody>
          <a:bodyPr/>
          <a:lstStyle/>
          <a:p>
            <a:pPr marL="146050" indent="0">
              <a:buNone/>
            </a:pPr>
            <a:r>
              <a:rPr lang="en-US" sz="2000" b="1" dirty="0"/>
              <a:t>Cerro </a:t>
            </a:r>
            <a:r>
              <a:rPr lang="en-US" sz="2000" b="1" dirty="0" err="1"/>
              <a:t>Coso’s</a:t>
            </a:r>
            <a:r>
              <a:rPr lang="en-US" sz="2000" b="1" dirty="0"/>
              <a:t> Mission Statement</a:t>
            </a:r>
          </a:p>
          <a:p>
            <a:pPr marL="146050" indent="0">
              <a:buNone/>
            </a:pPr>
            <a:endParaRPr lang="en-US" sz="2000" b="1" dirty="0"/>
          </a:p>
          <a:p>
            <a:pPr marL="146050" indent="0">
              <a:buNone/>
            </a:pPr>
            <a:r>
              <a:rPr lang="en-US" sz="1600" dirty="0"/>
              <a:t>The mission of Cerro </a:t>
            </a:r>
            <a:r>
              <a:rPr lang="en-US" sz="1600" dirty="0" err="1"/>
              <a:t>Coso</a:t>
            </a:r>
            <a:r>
              <a:rPr lang="en-US" sz="1600" dirty="0"/>
              <a:t> Community College is to </a:t>
            </a:r>
            <a:r>
              <a:rPr lang="en-US" sz="1600" b="1" dirty="0">
                <a:solidFill>
                  <a:srgbClr val="0070C0"/>
                </a:solidFill>
              </a:rPr>
              <a:t>improve the life of every student it serves</a:t>
            </a:r>
            <a:r>
              <a:rPr lang="en-US" sz="1600" dirty="0"/>
              <a:t>. Through traditional and distance delivery, Cerro </a:t>
            </a:r>
            <a:r>
              <a:rPr lang="en-US" sz="1600" dirty="0" err="1"/>
              <a:t>Coso</a:t>
            </a:r>
            <a:r>
              <a:rPr lang="en-US" sz="1600" dirty="0"/>
              <a:t> Community College brings transfer preparation, workforce education, remedial instruction, and</a:t>
            </a:r>
            <a:r>
              <a:rPr lang="en-US" sz="1600" dirty="0">
                <a:solidFill>
                  <a:srgbClr val="0070C0"/>
                </a:solidFill>
              </a:rPr>
              <a:t> </a:t>
            </a:r>
            <a:r>
              <a:rPr lang="en-US" sz="1600" b="1" dirty="0">
                <a:solidFill>
                  <a:srgbClr val="0070C0"/>
                </a:solidFill>
              </a:rPr>
              <a:t>learning opportunities that develop ethical and effective citizenry</a:t>
            </a:r>
            <a:r>
              <a:rPr lang="en-US" sz="1600" dirty="0"/>
              <a:t> to the rural communities and unincorporated areas of the Eastern Sierra. In doing so, </a:t>
            </a:r>
            <a:r>
              <a:rPr lang="en-US" sz="1600" b="1" dirty="0">
                <a:solidFill>
                  <a:srgbClr val="0070C0"/>
                </a:solidFill>
              </a:rPr>
              <a:t>we promise clarity of educational pathways, comprehensive and equitable support services, and a commitment to equity</a:t>
            </a:r>
            <a:r>
              <a:rPr lang="en-US" sz="1600" dirty="0">
                <a:solidFill>
                  <a:srgbClr val="0070C0"/>
                </a:solidFill>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5" y="231228"/>
            <a:ext cx="8520600" cy="893397"/>
          </a:xfrm>
        </p:spPr>
        <p:txBody>
          <a:bodyPr/>
          <a:lstStyle/>
          <a:p>
            <a:r>
              <a:rPr lang="en" dirty="0" smtClean="0"/>
              <a:t>Shared Governance: ISEP Standing Committee</a:t>
            </a:r>
            <a:endParaRPr lang="en-US" sz="2000" dirty="0"/>
          </a:p>
        </p:txBody>
      </p:sp>
      <p:sp>
        <p:nvSpPr>
          <p:cNvPr id="3" name="Text Placeholder 2"/>
          <p:cNvSpPr>
            <a:spLocks noGrp="1"/>
          </p:cNvSpPr>
          <p:nvPr>
            <p:ph type="body" idx="1"/>
          </p:nvPr>
        </p:nvSpPr>
        <p:spPr>
          <a:xfrm>
            <a:off x="311725" y="1379576"/>
            <a:ext cx="3999900" cy="3539266"/>
          </a:xfrm>
        </p:spPr>
        <p:txBody>
          <a:bodyPr/>
          <a:lstStyle/>
          <a:p>
            <a:pPr>
              <a:buFont typeface="Courier New" panose="02070309020205020404" pitchFamily="49" charset="0"/>
              <a:buChar char="o"/>
            </a:pPr>
            <a:r>
              <a:rPr lang="en-US" sz="1400" dirty="0"/>
              <a:t>Academic Senate Resolution to address institutional inequities with prison education program and unique programmatic needs </a:t>
            </a:r>
          </a:p>
          <a:p>
            <a:pPr>
              <a:buFont typeface="Courier New" panose="02070309020205020404" pitchFamily="49" charset="0"/>
              <a:buChar char="o"/>
            </a:pPr>
            <a:r>
              <a:rPr lang="en-US" sz="1400" dirty="0"/>
              <a:t>Accepted by College Council and established as standing committee that addresses Administrative, Faculty and Student concerns and innovations for incarcerated students</a:t>
            </a:r>
          </a:p>
          <a:p>
            <a:pPr>
              <a:buFont typeface="Courier New" panose="02070309020205020404" pitchFamily="49" charset="0"/>
              <a:buChar char="o"/>
            </a:pPr>
            <a:r>
              <a:rPr lang="en-US" sz="1400" dirty="0"/>
              <a:t>Charge is to innovate and recommend policy to the Board and develop procedures and best practices for California’s Community Colleges serving prison populations</a:t>
            </a:r>
          </a:p>
        </p:txBody>
      </p:sp>
      <p:sp>
        <p:nvSpPr>
          <p:cNvPr id="4" name="Text Placeholder 3"/>
          <p:cNvSpPr>
            <a:spLocks noGrp="1"/>
          </p:cNvSpPr>
          <p:nvPr>
            <p:ph type="body" idx="2"/>
          </p:nvPr>
        </p:nvSpPr>
        <p:spPr>
          <a:xfrm>
            <a:off x="4832425" y="1379576"/>
            <a:ext cx="3999900" cy="3791514"/>
          </a:xfrm>
        </p:spPr>
        <p:txBody>
          <a:bodyPr/>
          <a:lstStyle/>
          <a:p>
            <a:pPr>
              <a:buFont typeface="Courier New" panose="02070309020205020404" pitchFamily="49" charset="0"/>
              <a:buChar char="o"/>
            </a:pPr>
            <a:r>
              <a:rPr lang="en-US" sz="1200" dirty="0"/>
              <a:t>Vice President, Instruction (administrator)</a:t>
            </a:r>
          </a:p>
          <a:p>
            <a:pPr>
              <a:buFont typeface="Courier New" panose="02070309020205020404" pitchFamily="49" charset="0"/>
              <a:buChar char="o"/>
            </a:pPr>
            <a:r>
              <a:rPr lang="en-US" sz="1200" dirty="0"/>
              <a:t>Director of East Kern (administrator)</a:t>
            </a:r>
          </a:p>
          <a:p>
            <a:pPr>
              <a:buFont typeface="Courier New" panose="02070309020205020404" pitchFamily="49" charset="0"/>
              <a:buChar char="o"/>
            </a:pPr>
            <a:r>
              <a:rPr lang="en-US" sz="1200" dirty="0"/>
              <a:t>Manager of Prison Education (administrator)</a:t>
            </a:r>
          </a:p>
          <a:p>
            <a:pPr>
              <a:buFont typeface="Courier New" panose="02070309020205020404" pitchFamily="49" charset="0"/>
              <a:buChar char="o"/>
            </a:pPr>
            <a:r>
              <a:rPr lang="en-US" sz="1200" dirty="0"/>
              <a:t>Administrator from Student Services</a:t>
            </a:r>
          </a:p>
          <a:p>
            <a:pPr>
              <a:buFont typeface="Courier New" panose="02070309020205020404" pitchFamily="49" charset="0"/>
              <a:buChar char="o"/>
            </a:pPr>
            <a:r>
              <a:rPr lang="en-US" sz="1200" dirty="0"/>
              <a:t>Faculty from Letters and Sciences with experience teaching in the prison</a:t>
            </a:r>
          </a:p>
          <a:p>
            <a:pPr>
              <a:buFont typeface="Courier New" panose="02070309020205020404" pitchFamily="49" charset="0"/>
              <a:buChar char="o"/>
            </a:pPr>
            <a:r>
              <a:rPr lang="en-US" sz="1200" dirty="0"/>
              <a:t>Faculty from Career Technical Educational with experience teaching in the prison</a:t>
            </a:r>
          </a:p>
          <a:p>
            <a:pPr>
              <a:buFont typeface="Courier New" panose="02070309020205020404" pitchFamily="49" charset="0"/>
              <a:buChar char="o"/>
            </a:pPr>
            <a:r>
              <a:rPr lang="en-US" sz="1200" dirty="0"/>
              <a:t>Faculty with no experience teaching in the prison</a:t>
            </a:r>
          </a:p>
          <a:p>
            <a:pPr>
              <a:buFont typeface="Courier New" panose="02070309020205020404" pitchFamily="49" charset="0"/>
              <a:buChar char="o"/>
            </a:pPr>
            <a:r>
              <a:rPr lang="en-US" sz="1200" dirty="0"/>
              <a:t>Faculty counselor</a:t>
            </a:r>
          </a:p>
          <a:p>
            <a:pPr>
              <a:buFont typeface="Courier New" panose="02070309020205020404" pitchFamily="49" charset="0"/>
              <a:buChar char="o"/>
            </a:pPr>
            <a:r>
              <a:rPr lang="en-US" sz="1200" dirty="0"/>
              <a:t>Faculty Librarian</a:t>
            </a:r>
          </a:p>
          <a:p>
            <a:pPr>
              <a:buFont typeface="Courier New" panose="02070309020205020404" pitchFamily="49" charset="0"/>
              <a:buChar char="o"/>
            </a:pPr>
            <a:r>
              <a:rPr lang="en-US" sz="1200" dirty="0"/>
              <a:t>Classified staff members, one representing admissions and records and one representing ACCESS</a:t>
            </a:r>
          </a:p>
          <a:p>
            <a:pPr>
              <a:buFont typeface="Courier New" panose="02070309020205020404" pitchFamily="49" charset="0"/>
              <a:buChar char="o"/>
            </a:pPr>
            <a:r>
              <a:rPr lang="en-US" sz="1200" dirty="0"/>
              <a:t>Student (x2), one formerly incarcerated and one currently incarcerated, if feasible</a:t>
            </a:r>
          </a:p>
          <a:p>
            <a:endParaRPr lang="en-US" dirty="0"/>
          </a:p>
        </p:txBody>
      </p:sp>
    </p:spTree>
    <p:extLst>
      <p:ext uri="{BB962C8B-B14F-4D97-AF65-F5344CB8AC3E}">
        <p14:creationId xmlns:p14="http://schemas.microsoft.com/office/powerpoint/2010/main" val="641619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88" y="408602"/>
            <a:ext cx="8520600" cy="623700"/>
          </a:xfrm>
        </p:spPr>
        <p:txBody>
          <a:bodyPr/>
          <a:lstStyle/>
          <a:p>
            <a:r>
              <a:rPr lang="en-US" dirty="0">
                <a:solidFill>
                  <a:schemeClr val="bg1"/>
                </a:solidFill>
                <a:latin typeface="Merriweather" panose="020B0604020202020204" charset="0"/>
                <a:ea typeface="Calibri"/>
                <a:cs typeface="Calibri"/>
                <a:sym typeface="Calibri"/>
              </a:rPr>
              <a:t>CSU Golden Four: Success Rate Comparison</a:t>
            </a:r>
            <a:br>
              <a:rPr lang="en-US" dirty="0">
                <a:solidFill>
                  <a:schemeClr val="bg1"/>
                </a:solidFill>
                <a:latin typeface="Merriweather" panose="020B0604020202020204" charset="0"/>
                <a:ea typeface="Calibri"/>
                <a:cs typeface="Calibri"/>
                <a:sym typeface="Calibri"/>
              </a:rPr>
            </a:br>
            <a:endParaRPr lang="en-US" dirty="0">
              <a:solidFill>
                <a:schemeClr val="bg1"/>
              </a:solidFill>
              <a:latin typeface="Merriweather" panose="020B060402020202020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443" y="1282262"/>
            <a:ext cx="5514526" cy="3861237"/>
          </a:xfrm>
          <a:prstGeom prst="rect">
            <a:avLst/>
          </a:prstGeom>
        </p:spPr>
      </p:pic>
    </p:spTree>
    <p:extLst>
      <p:ext uri="{BB962C8B-B14F-4D97-AF65-F5344CB8AC3E}">
        <p14:creationId xmlns:p14="http://schemas.microsoft.com/office/powerpoint/2010/main" val="39499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t>
            </a:r>
            <a:r>
              <a:rPr lang="en-US" dirty="0"/>
              <a:t>Rate Comparison– By Course</a:t>
            </a:r>
          </a:p>
        </p:txBody>
      </p:sp>
      <p:graphicFrame>
        <p:nvGraphicFramePr>
          <p:cNvPr id="5" name="Chart 4"/>
          <p:cNvGraphicFramePr>
            <a:graphicFrameLocks/>
          </p:cNvGraphicFramePr>
          <p:nvPr>
            <p:extLst/>
          </p:nvPr>
        </p:nvGraphicFramePr>
        <p:xfrm>
          <a:off x="27502" y="1286724"/>
          <a:ext cx="9055084" cy="3856776"/>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297086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Student Voice</a:t>
            </a:r>
            <a:endParaRPr dirty="0"/>
          </a:p>
        </p:txBody>
      </p:sp>
      <p:sp>
        <p:nvSpPr>
          <p:cNvPr id="219" name="Google Shape;219;p30"/>
          <p:cNvSpPr txBox="1"/>
          <p:nvPr/>
        </p:nvSpPr>
        <p:spPr>
          <a:xfrm>
            <a:off x="4621625" y="1408200"/>
            <a:ext cx="4068600" cy="23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smtClean="0">
                <a:solidFill>
                  <a:schemeClr val="accent1"/>
                </a:solidFill>
                <a:latin typeface="Calibri"/>
                <a:ea typeface="Calibri"/>
                <a:cs typeface="Calibri"/>
                <a:sym typeface="Calibri"/>
              </a:rPr>
              <a:t>Second </a:t>
            </a:r>
            <a:r>
              <a:rPr lang="en" sz="4800" b="1" dirty="0">
                <a:solidFill>
                  <a:schemeClr val="accent1"/>
                </a:solidFill>
                <a:latin typeface="Calibri"/>
                <a:ea typeface="Calibri"/>
                <a:cs typeface="Calibri"/>
                <a:sym typeface="Calibri"/>
              </a:rPr>
              <a:t>Graduating Class of 2018</a:t>
            </a:r>
            <a:endParaRPr sz="4800" b="1" dirty="0">
              <a:solidFill>
                <a:schemeClr val="accent1"/>
              </a:solidFill>
              <a:latin typeface="Calibri"/>
              <a:ea typeface="Calibri"/>
              <a:cs typeface="Calibri"/>
              <a:sym typeface="Calibri"/>
            </a:endParaRPr>
          </a:p>
          <a:p>
            <a:pPr marL="0" lvl="0" indent="0" algn="l" rtl="0">
              <a:spcBef>
                <a:spcPts val="0"/>
              </a:spcBef>
              <a:spcAft>
                <a:spcPts val="0"/>
              </a:spcAft>
              <a:buNone/>
            </a:pPr>
            <a:endParaRPr sz="4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20" name="Google Shape;220;p30"/>
          <p:cNvSpPr txBox="1"/>
          <p:nvPr/>
        </p:nvSpPr>
        <p:spPr>
          <a:xfrm>
            <a:off x="311725" y="4018875"/>
            <a:ext cx="8520600" cy="10604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999999"/>
                </a:solidFill>
                <a:latin typeface="Calibri"/>
                <a:ea typeface="Calibri"/>
                <a:cs typeface="Calibri"/>
                <a:sym typeface="Calibri"/>
              </a:rPr>
              <a:t>CAC Student Quote:</a:t>
            </a:r>
            <a:r>
              <a:rPr lang="en" sz="2000" dirty="0">
                <a:latin typeface="Calibri"/>
                <a:ea typeface="Calibri"/>
                <a:cs typeface="Calibri"/>
                <a:sym typeface="Calibri"/>
              </a:rPr>
              <a:t> </a:t>
            </a:r>
            <a:r>
              <a:rPr lang="en" sz="1800" i="1" dirty="0">
                <a:latin typeface="Calibri"/>
                <a:ea typeface="Calibri"/>
                <a:cs typeface="Calibri"/>
                <a:sym typeface="Calibri"/>
              </a:rPr>
              <a:t>“The Cerro Coso Professors here at C.A.C. are exceptionally encouraging and inspirational...they convey a sincere passion and desire to see us succeed as students and as individuals who will re-enter every day society.”</a:t>
            </a:r>
            <a:endParaRPr sz="1800" i="1" dirty="0">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55" y="1257940"/>
            <a:ext cx="4174070" cy="2781895"/>
          </a:xfrm>
          <a:prstGeom prst="rect">
            <a:avLst/>
          </a:prstGeom>
        </p:spPr>
      </p:pic>
    </p:spTree>
    <p:extLst>
      <p:ext uri="{BB962C8B-B14F-4D97-AF65-F5344CB8AC3E}">
        <p14:creationId xmlns:p14="http://schemas.microsoft.com/office/powerpoint/2010/main" val="338669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1725" y="200135"/>
            <a:ext cx="8520600" cy="934982"/>
          </a:xfrm>
        </p:spPr>
        <p:txBody>
          <a:bodyPr/>
          <a:lstStyle/>
          <a:p>
            <a:r>
              <a:rPr lang="en-US" sz="2000" dirty="0"/>
              <a:t>Senate Bill 1391</a:t>
            </a:r>
            <a:r>
              <a:rPr lang="en-US" dirty="0"/>
              <a:t>: </a:t>
            </a:r>
            <a:r>
              <a:rPr lang="en-US" sz="2000" dirty="0"/>
              <a:t>Apportionment for CA Community Colleges in Prison</a:t>
            </a:r>
          </a:p>
        </p:txBody>
      </p:sp>
      <p:pic>
        <p:nvPicPr>
          <p:cNvPr id="7" name="Picture 6"/>
          <p:cNvPicPr>
            <a:picLocks noChangeAspect="1"/>
          </p:cNvPicPr>
          <p:nvPr/>
        </p:nvPicPr>
        <p:blipFill>
          <a:blip r:embed="rId2"/>
          <a:stretch>
            <a:fillRect/>
          </a:stretch>
        </p:blipFill>
        <p:spPr>
          <a:xfrm>
            <a:off x="4859001" y="2019466"/>
            <a:ext cx="3973324" cy="2680046"/>
          </a:xfrm>
          <a:prstGeom prst="rect">
            <a:avLst/>
          </a:prstGeom>
        </p:spPr>
      </p:pic>
      <p:sp>
        <p:nvSpPr>
          <p:cNvPr id="9" name="TextBox 8"/>
          <p:cNvSpPr txBox="1"/>
          <p:nvPr/>
        </p:nvSpPr>
        <p:spPr>
          <a:xfrm>
            <a:off x="6531730" y="4699512"/>
            <a:ext cx="2300595" cy="297004"/>
          </a:xfrm>
          <a:prstGeom prst="rect">
            <a:avLst/>
          </a:prstGeom>
          <a:noFill/>
        </p:spPr>
        <p:txBody>
          <a:bodyPr wrap="square" rtlCol="0">
            <a:spAutoFit/>
          </a:bodyPr>
          <a:lstStyle/>
          <a:p>
            <a:pPr algn="r">
              <a:lnSpc>
                <a:spcPct val="95000"/>
              </a:lnSpc>
            </a:pPr>
            <a:r>
              <a:rPr lang="en-US" i="1" dirty="0">
                <a:latin typeface="Calibri" panose="020F0502020204030204" pitchFamily="34" charset="0"/>
              </a:rPr>
              <a:t>San Quentin Prison</a:t>
            </a:r>
          </a:p>
        </p:txBody>
      </p:sp>
      <p:sp>
        <p:nvSpPr>
          <p:cNvPr id="11" name="Google Shape;124;p20"/>
          <p:cNvSpPr txBox="1">
            <a:spLocks/>
          </p:cNvSpPr>
          <p:nvPr/>
        </p:nvSpPr>
        <p:spPr>
          <a:xfrm>
            <a:off x="311699" y="1265886"/>
            <a:ext cx="7413403" cy="8653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rgbClr val="434343"/>
                </a:solidFill>
                <a:latin typeface="Calibri"/>
                <a:ea typeface="Calibri"/>
                <a:cs typeface="Calibri"/>
                <a:sym typeface="Calibri"/>
              </a:rPr>
              <a:t>$1 invested in prison education = $5 saved in future prison costs in CA </a:t>
            </a:r>
          </a:p>
          <a:p>
            <a:r>
              <a:rPr lang="en-US" sz="1800" i="1" dirty="0">
                <a:solidFill>
                  <a:srgbClr val="434343"/>
                </a:solidFill>
                <a:latin typeface="Calibri"/>
                <a:ea typeface="Calibri"/>
                <a:cs typeface="Calibri"/>
                <a:sym typeface="Calibri"/>
              </a:rPr>
              <a:t>(RAND Report)</a:t>
            </a:r>
          </a:p>
        </p:txBody>
      </p:sp>
      <p:sp>
        <p:nvSpPr>
          <p:cNvPr id="12" name="Google Shape;124;p20"/>
          <p:cNvSpPr txBox="1">
            <a:spLocks/>
          </p:cNvSpPr>
          <p:nvPr/>
        </p:nvSpPr>
        <p:spPr>
          <a:xfrm>
            <a:off x="311700" y="2131268"/>
            <a:ext cx="4547301" cy="25896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rgbClr val="0070C0"/>
                </a:solidFill>
                <a:latin typeface="Calibri"/>
                <a:ea typeface="Calibri"/>
                <a:cs typeface="Calibri"/>
                <a:sym typeface="Calibri"/>
              </a:rPr>
              <a:t>SB1391 – Signed into Law September 2014</a:t>
            </a:r>
            <a:endParaRPr lang="en-US" sz="1800" dirty="0">
              <a:solidFill>
                <a:srgbClr val="0070C0"/>
              </a:solidFill>
              <a:latin typeface="Calibri"/>
              <a:ea typeface="Calibri"/>
              <a:cs typeface="Calibri"/>
              <a:sym typeface="Calibri"/>
            </a:endParaRPr>
          </a:p>
          <a:p>
            <a:pPr marL="285750" indent="-285750">
              <a:buFont typeface="Courier New" panose="02070309020205020404" pitchFamily="49" charset="0"/>
              <a:buChar char="o"/>
            </a:pPr>
            <a:r>
              <a:rPr lang="en-US" sz="1800" dirty="0">
                <a:solidFill>
                  <a:srgbClr val="434343"/>
                </a:solidFill>
                <a:latin typeface="Calibri"/>
                <a:ea typeface="Calibri"/>
                <a:cs typeface="Calibri"/>
                <a:sym typeface="Calibri"/>
              </a:rPr>
              <a:t>Compensates Community Colleges for face-to-face education. Creates equity to traditional low income tuition assistance</a:t>
            </a:r>
          </a:p>
          <a:p>
            <a:pPr marL="285750" indent="-285750">
              <a:buFont typeface="Courier New" panose="02070309020205020404" pitchFamily="49" charset="0"/>
              <a:buChar char="o"/>
            </a:pPr>
            <a:r>
              <a:rPr lang="en-US" sz="1800" dirty="0">
                <a:solidFill>
                  <a:srgbClr val="434343"/>
                </a:solidFill>
                <a:latin typeface="Calibri"/>
                <a:ea typeface="Calibri"/>
                <a:cs typeface="Calibri"/>
                <a:sym typeface="Calibri"/>
              </a:rPr>
              <a:t>State-level policies are allowing incarcerated individuals to become full-time college students</a:t>
            </a:r>
          </a:p>
          <a:p>
            <a:pPr marL="285750" indent="-285750">
              <a:buFont typeface="Courier New" panose="02070309020205020404" pitchFamily="49" charset="0"/>
              <a:buChar char="o"/>
            </a:pPr>
            <a:r>
              <a:rPr lang="en-US" sz="1800" dirty="0">
                <a:solidFill>
                  <a:srgbClr val="434343"/>
                </a:solidFill>
                <a:latin typeface="Calibri"/>
                <a:ea typeface="Calibri"/>
                <a:cs typeface="Calibri"/>
                <a:sym typeface="Calibri"/>
              </a:rPr>
              <a:t>Driving purpose is to reduce recidivism rates in CA </a:t>
            </a:r>
          </a:p>
        </p:txBody>
      </p:sp>
    </p:spTree>
    <p:extLst>
      <p:ext uri="{BB962C8B-B14F-4D97-AF65-F5344CB8AC3E}">
        <p14:creationId xmlns:p14="http://schemas.microsoft.com/office/powerpoint/2010/main" val="844145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the Research and Taking Action</a:t>
            </a:r>
          </a:p>
        </p:txBody>
      </p:sp>
      <p:sp>
        <p:nvSpPr>
          <p:cNvPr id="3" name="TextBox 2"/>
          <p:cNvSpPr txBox="1"/>
          <p:nvPr/>
        </p:nvSpPr>
        <p:spPr>
          <a:xfrm>
            <a:off x="125490" y="1284276"/>
            <a:ext cx="4446509" cy="3570208"/>
          </a:xfrm>
          <a:prstGeom prst="rect">
            <a:avLst/>
          </a:prstGeom>
          <a:noFill/>
        </p:spPr>
        <p:txBody>
          <a:bodyPr wrap="square" rtlCol="0">
            <a:spAutoFit/>
          </a:bodyPr>
          <a:lstStyle/>
          <a:p>
            <a:pPr marL="342900" indent="-342900">
              <a:buFont typeface="Courier New" panose="02070309020205020404" pitchFamily="49" charset="0"/>
              <a:buChar char="o"/>
            </a:pPr>
            <a:r>
              <a:rPr lang="en-US" sz="1500" dirty="0">
                <a:latin typeface="Roboto" panose="020B0604020202020204" charset="0"/>
                <a:ea typeface="Roboto" panose="020B0604020202020204" charset="0"/>
              </a:rPr>
              <a:t>Continue to examine the metrics (i.e. </a:t>
            </a:r>
            <a:r>
              <a:rPr lang="en-US" sz="1500" b="1" dirty="0">
                <a:latin typeface="Roboto" panose="020B0604020202020204" charset="0"/>
                <a:ea typeface="Roboto" panose="020B0604020202020204" charset="0"/>
              </a:rPr>
              <a:t>ERS</a:t>
            </a:r>
            <a:r>
              <a:rPr lang="en-US" sz="1500" dirty="0">
                <a:latin typeface="Roboto" panose="020B0604020202020204" charset="0"/>
                <a:ea typeface="Roboto" panose="020B0604020202020204" charset="0"/>
              </a:rPr>
              <a:t> and other indicators, such as unit load [in handout now], </a:t>
            </a:r>
            <a:r>
              <a:rPr lang="en-US" sz="1500" b="1" dirty="0">
                <a:latin typeface="Roboto" panose="020B0604020202020204" charset="0"/>
                <a:ea typeface="Roboto" panose="020B0604020202020204" charset="0"/>
              </a:rPr>
              <a:t>GPAs</a:t>
            </a:r>
            <a:r>
              <a:rPr lang="en-US" sz="1500" dirty="0">
                <a:latin typeface="Roboto" panose="020B0604020202020204" charset="0"/>
                <a:ea typeface="Roboto" panose="020B0604020202020204" charset="0"/>
              </a:rPr>
              <a:t>, </a:t>
            </a:r>
            <a:r>
              <a:rPr lang="en-US" sz="1500" b="1" dirty="0">
                <a:latin typeface="Roboto" panose="020B0604020202020204" charset="0"/>
                <a:ea typeface="Roboto" panose="020B0604020202020204" charset="0"/>
              </a:rPr>
              <a:t>course-taking patterns</a:t>
            </a:r>
            <a:r>
              <a:rPr lang="en-US" sz="1500" dirty="0">
                <a:latin typeface="Roboto" panose="020B0604020202020204" charset="0"/>
                <a:ea typeface="Roboto" panose="020B0604020202020204" charset="0"/>
              </a:rPr>
              <a:t>, etc.)</a:t>
            </a:r>
          </a:p>
          <a:p>
            <a:pPr marL="285750" indent="-285750">
              <a:buFont typeface="Courier New" panose="02070309020205020404" pitchFamily="49" charset="0"/>
              <a:buChar char="o"/>
            </a:pPr>
            <a:endParaRPr lang="en-US" sz="1500" dirty="0">
              <a:latin typeface="Roboto" panose="020B0604020202020204" charset="0"/>
              <a:ea typeface="Roboto" panose="020B0604020202020204" charset="0"/>
            </a:endParaRPr>
          </a:p>
          <a:p>
            <a:pPr marL="342900" indent="-342900">
              <a:buFont typeface="Courier New" panose="02070309020205020404" pitchFamily="49" charset="0"/>
              <a:buChar char="o"/>
            </a:pPr>
            <a:r>
              <a:rPr lang="en-US" sz="1500" dirty="0">
                <a:latin typeface="Roboto" panose="020B0604020202020204" charset="0"/>
                <a:ea typeface="Roboto" panose="020B0604020202020204" charset="0"/>
              </a:rPr>
              <a:t>Design and implement a </a:t>
            </a:r>
            <a:r>
              <a:rPr lang="en-US" sz="1500" b="1" dirty="0">
                <a:latin typeface="Roboto" panose="020B0604020202020204" charset="0"/>
                <a:ea typeface="Roboto" panose="020B0604020202020204" charset="0"/>
              </a:rPr>
              <a:t>mixed-methods</a:t>
            </a:r>
            <a:r>
              <a:rPr lang="en-US" sz="1500" dirty="0">
                <a:latin typeface="Roboto" panose="020B0604020202020204" charset="0"/>
                <a:ea typeface="Roboto" panose="020B0604020202020204" charset="0"/>
              </a:rPr>
              <a:t> study based-on </a:t>
            </a:r>
            <a:r>
              <a:rPr lang="en-US" sz="1500" i="1" dirty="0">
                <a:latin typeface="Roboto" panose="020B0604020202020204" charset="0"/>
                <a:ea typeface="Roboto" panose="020B0604020202020204" charset="0"/>
              </a:rPr>
              <a:t>Grounded Theory Approach </a:t>
            </a:r>
          </a:p>
          <a:p>
            <a:pPr marL="285750" indent="-285750">
              <a:buFont typeface="Courier New" panose="02070309020205020404" pitchFamily="49" charset="0"/>
              <a:buChar char="o"/>
            </a:pPr>
            <a:endParaRPr lang="en-US" sz="1500" dirty="0">
              <a:latin typeface="Roboto" panose="020B0604020202020204" charset="0"/>
              <a:ea typeface="Roboto" panose="020B0604020202020204" charset="0"/>
            </a:endParaRPr>
          </a:p>
          <a:p>
            <a:pPr marL="514350" indent="-514350">
              <a:buFont typeface="Courier New" panose="02070309020205020404" pitchFamily="49" charset="0"/>
              <a:buChar char="o"/>
            </a:pPr>
            <a:r>
              <a:rPr lang="en-US" sz="1500" dirty="0">
                <a:latin typeface="Roboto" panose="020B0604020202020204" charset="0"/>
                <a:ea typeface="Roboto" panose="020B0604020202020204" charset="0"/>
              </a:rPr>
              <a:t>Faculty Needs Assessment Survey (Fall-2018)</a:t>
            </a:r>
          </a:p>
          <a:p>
            <a:pPr marL="514350" indent="-514350">
              <a:buFont typeface="Courier New" panose="02070309020205020404" pitchFamily="49" charset="0"/>
              <a:buChar char="o"/>
            </a:pPr>
            <a:r>
              <a:rPr lang="en-US" sz="1500" dirty="0">
                <a:latin typeface="Roboto" panose="020B0604020202020204" charset="0"/>
                <a:ea typeface="Roboto" panose="020B0604020202020204" charset="0"/>
              </a:rPr>
              <a:t>Post PD evaluation</a:t>
            </a:r>
          </a:p>
          <a:p>
            <a:pPr marL="514350" indent="-514350">
              <a:buFont typeface="Courier New" panose="02070309020205020404" pitchFamily="49" charset="0"/>
              <a:buChar char="o"/>
            </a:pPr>
            <a:r>
              <a:rPr lang="en-US" sz="1500" dirty="0">
                <a:latin typeface="Roboto" panose="020B0604020202020204" charset="0"/>
                <a:ea typeface="Roboto" panose="020B0604020202020204" charset="0"/>
              </a:rPr>
              <a:t>Observational Studies</a:t>
            </a:r>
          </a:p>
          <a:p>
            <a:pPr marL="514350" indent="-514350">
              <a:buFont typeface="Courier New" panose="02070309020205020404" pitchFamily="49" charset="0"/>
              <a:buChar char="o"/>
            </a:pPr>
            <a:r>
              <a:rPr lang="en-US" sz="1500" dirty="0">
                <a:latin typeface="Roboto" panose="020B0604020202020204" charset="0"/>
                <a:ea typeface="Roboto" panose="020B0604020202020204" charset="0"/>
              </a:rPr>
              <a:t>Key Informant Interviews/ Focus Groups</a:t>
            </a:r>
          </a:p>
          <a:p>
            <a:pPr marL="514350" indent="-514350">
              <a:buFont typeface="Courier New" panose="02070309020205020404" pitchFamily="49" charset="0"/>
              <a:buChar char="o"/>
            </a:pPr>
            <a:r>
              <a:rPr lang="en-US" sz="1500" dirty="0">
                <a:latin typeface="Roboto" panose="020B0604020202020204" charset="0"/>
                <a:ea typeface="Roboto" panose="020B0604020202020204" charset="0"/>
              </a:rPr>
              <a:t>Student Participatory Research</a:t>
            </a:r>
          </a:p>
          <a:p>
            <a:pPr marL="514350" indent="-514350">
              <a:buFont typeface="Courier New" panose="02070309020205020404" pitchFamily="49" charset="0"/>
              <a:buChar char="o"/>
            </a:pPr>
            <a:r>
              <a:rPr lang="en-US" sz="1500" dirty="0">
                <a:latin typeface="Roboto" panose="020B0604020202020204" charset="0"/>
                <a:ea typeface="Roboto" panose="020B0604020202020204" charset="0"/>
              </a:rPr>
              <a:t>Grant Writing and 3</a:t>
            </a:r>
            <a:r>
              <a:rPr lang="en-US" sz="1500" baseline="30000" dirty="0">
                <a:latin typeface="Roboto" panose="020B0604020202020204" charset="0"/>
                <a:ea typeface="Roboto" panose="020B0604020202020204" charset="0"/>
              </a:rPr>
              <a:t>rd</a:t>
            </a:r>
            <a:r>
              <a:rPr lang="en-US" sz="1500" dirty="0">
                <a:latin typeface="Roboto" panose="020B0604020202020204" charset="0"/>
                <a:ea typeface="Roboto" panose="020B0604020202020204" charset="0"/>
              </a:rPr>
              <a:t> Party Partners</a:t>
            </a:r>
          </a:p>
          <a:p>
            <a:pPr marL="342900" indent="-342900">
              <a:buFont typeface="Arial" panose="020B0604020202020204" pitchFamily="34" charset="0"/>
              <a:buChar char="•"/>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324" y="1887660"/>
            <a:ext cx="4750676" cy="2260030"/>
          </a:xfrm>
          <a:prstGeom prst="rect">
            <a:avLst/>
          </a:prstGeom>
        </p:spPr>
      </p:pic>
      <p:sp>
        <p:nvSpPr>
          <p:cNvPr id="5" name="TextBox 4"/>
          <p:cNvSpPr txBox="1"/>
          <p:nvPr/>
        </p:nvSpPr>
        <p:spPr>
          <a:xfrm>
            <a:off x="4962726" y="4147690"/>
            <a:ext cx="3731172" cy="430887"/>
          </a:xfrm>
          <a:prstGeom prst="rect">
            <a:avLst/>
          </a:prstGeom>
          <a:noFill/>
        </p:spPr>
        <p:txBody>
          <a:bodyPr wrap="square" rtlCol="0">
            <a:spAutoFit/>
          </a:bodyPr>
          <a:lstStyle/>
          <a:p>
            <a:r>
              <a:rPr lang="en-US" sz="1100" dirty="0">
                <a:latin typeface="Roboto" panose="020B0604020202020204" charset="0"/>
                <a:ea typeface="Roboto" panose="020B0604020202020204" charset="0"/>
              </a:rPr>
              <a:t>Faculty online Professional Development and resource portal created as outcome of needs assessment. </a:t>
            </a:r>
          </a:p>
        </p:txBody>
      </p:sp>
    </p:spTree>
    <p:extLst>
      <p:ext uri="{BB962C8B-B14F-4D97-AF65-F5344CB8AC3E}">
        <p14:creationId xmlns:p14="http://schemas.microsoft.com/office/powerpoint/2010/main" val="2617914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43750"/>
            <a:ext cx="8520600" cy="623700"/>
          </a:xfrm>
        </p:spPr>
        <p:txBody>
          <a:bodyPr/>
          <a:lstStyle/>
          <a:p>
            <a:r>
              <a:rPr lang="en-US" dirty="0"/>
              <a:t>Faculty Needs Assessment Survey (Focus Areas)</a:t>
            </a:r>
          </a:p>
        </p:txBody>
      </p:sp>
      <p:sp>
        <p:nvSpPr>
          <p:cNvPr id="4" name="Text Placeholder 3"/>
          <p:cNvSpPr>
            <a:spLocks noGrp="1"/>
          </p:cNvSpPr>
          <p:nvPr>
            <p:ph type="body" idx="2"/>
          </p:nvPr>
        </p:nvSpPr>
        <p:spPr>
          <a:xfrm>
            <a:off x="4428466" y="1516210"/>
            <a:ext cx="4403834" cy="3076200"/>
          </a:xfrm>
        </p:spPr>
        <p:txBody>
          <a:bodyPr/>
          <a:lstStyle/>
          <a:p>
            <a:pPr>
              <a:buFont typeface="Courier New" panose="02070309020205020404" pitchFamily="49" charset="0"/>
              <a:buChar char="o"/>
            </a:pPr>
            <a:r>
              <a:rPr lang="en-US" sz="1600" dirty="0"/>
              <a:t>Examined institutional perspective</a:t>
            </a:r>
          </a:p>
          <a:p>
            <a:pPr>
              <a:buFont typeface="Courier New" panose="02070309020205020404" pitchFamily="49" charset="0"/>
              <a:buChar char="o"/>
            </a:pPr>
            <a:r>
              <a:rPr lang="en-US" sz="1600" dirty="0"/>
              <a:t>Literature review to establish a quality set of questions beyond standard satisfaction based approach</a:t>
            </a:r>
          </a:p>
          <a:p>
            <a:pPr>
              <a:buFont typeface="Courier New" panose="02070309020205020404" pitchFamily="49" charset="0"/>
              <a:buChar char="o"/>
            </a:pPr>
            <a:r>
              <a:rPr lang="en-US" sz="1600" dirty="0"/>
              <a:t>Assessment of preparedness to instruct in the prison in many different ways (teaching experience, assessments, professional development, college resources, emotional and physical, etc.)</a:t>
            </a:r>
          </a:p>
          <a:p>
            <a:pPr>
              <a:buFont typeface="Courier New" panose="02070309020205020404" pitchFamily="49" charset="0"/>
              <a:buChar char="o"/>
            </a:pPr>
            <a:r>
              <a:rPr lang="en-US" sz="1600" dirty="0"/>
              <a:t>Teaching and learning Andragogy </a:t>
            </a:r>
          </a:p>
          <a:p>
            <a:pPr>
              <a:buFont typeface="Courier New" panose="02070309020205020404" pitchFamily="49" charset="0"/>
              <a:buChar char="o"/>
            </a:pPr>
            <a:r>
              <a:rPr lang="en-US" sz="1600" dirty="0"/>
              <a:t>Types of support and professional development</a:t>
            </a:r>
          </a:p>
          <a:p>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1286426"/>
            <a:ext cx="2842676" cy="3857074"/>
          </a:xfrm>
          <a:prstGeom prst="rect">
            <a:avLst/>
          </a:prstGeom>
        </p:spPr>
      </p:pic>
    </p:spTree>
    <p:extLst>
      <p:ext uri="{BB962C8B-B14F-4D97-AF65-F5344CB8AC3E}">
        <p14:creationId xmlns:p14="http://schemas.microsoft.com/office/powerpoint/2010/main" val="15798115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925"/>
            <a:ext cx="9143999" cy="623700"/>
          </a:xfrm>
        </p:spPr>
        <p:txBody>
          <a:bodyPr/>
          <a:lstStyle/>
          <a:p>
            <a:r>
              <a:rPr lang="en-US" dirty="0"/>
              <a:t>Preliminary Findings of Faculty Needs Assessment</a:t>
            </a:r>
          </a:p>
        </p:txBody>
      </p:sp>
      <p:sp>
        <p:nvSpPr>
          <p:cNvPr id="4" name="TextBox 3"/>
          <p:cNvSpPr txBox="1"/>
          <p:nvPr/>
        </p:nvSpPr>
        <p:spPr>
          <a:xfrm>
            <a:off x="409903" y="1566041"/>
            <a:ext cx="7902465" cy="3447098"/>
          </a:xfrm>
          <a:prstGeom prst="rect">
            <a:avLst/>
          </a:prstGeom>
          <a:noFill/>
        </p:spPr>
        <p:txBody>
          <a:bodyPr wrap="square" rtlCol="0">
            <a:spAutoFit/>
          </a:bodyPr>
          <a:lstStyle/>
          <a:p>
            <a:pPr marL="285750" indent="-285750">
              <a:buFont typeface="Courier New" panose="02070309020205020404" pitchFamily="49" charset="0"/>
              <a:buChar char="o"/>
            </a:pPr>
            <a:r>
              <a:rPr lang="en-US" sz="1600" dirty="0" smtClean="0">
                <a:latin typeface="Roboto" panose="020B0604020202020204" charset="0"/>
                <a:ea typeface="Roboto" panose="020B0604020202020204" charset="0"/>
              </a:rPr>
              <a:t>29 </a:t>
            </a:r>
            <a:r>
              <a:rPr lang="en-US" sz="1600" dirty="0">
                <a:latin typeface="Roboto" panose="020B0604020202020204" charset="0"/>
                <a:ea typeface="Roboto" panose="020B0604020202020204" charset="0"/>
              </a:rPr>
              <a:t>Adjunct and 10 Full Time Faculty teaching in the Prisons </a:t>
            </a:r>
            <a:r>
              <a:rPr lang="en-US" sz="1600" dirty="0" smtClean="0">
                <a:latin typeface="Roboto" panose="020B0604020202020204" charset="0"/>
                <a:ea typeface="Roboto" panose="020B0604020202020204" charset="0"/>
              </a:rPr>
              <a:t>(Fall 2018)</a:t>
            </a:r>
            <a:endParaRPr lang="en-US" sz="1600" dirty="0">
              <a:latin typeface="Roboto" panose="020B0604020202020204" charset="0"/>
              <a:ea typeface="Roboto" panose="020B0604020202020204" charset="0"/>
            </a:endParaRP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90% response on Survey</a:t>
            </a: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Years of experience is a better predictor of preparedness</a:t>
            </a: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Differences of perspective between genders of instructors</a:t>
            </a: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Positive teaching experiences</a:t>
            </a: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Learning has been achieved through informal modalities</a:t>
            </a:r>
          </a:p>
          <a:p>
            <a:pPr marL="285750" indent="-285750">
              <a:buFont typeface="Courier New" panose="02070309020205020404" pitchFamily="49" charset="0"/>
              <a:buChar char="o"/>
            </a:pPr>
            <a:endParaRPr lang="en-US" sz="1600" dirty="0">
              <a:latin typeface="Roboto" panose="020B0604020202020204" charset="0"/>
              <a:ea typeface="Roboto" panose="020B0604020202020204" charset="0"/>
            </a:endParaRP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Chancellor’s Office Innovation Award will now fund two full time faculty coordinators to create professional development, standard operating procedures and research and implement trauma informed practices for Andragogy and Programmatically. </a:t>
            </a:r>
            <a:endParaRPr lang="en-US" sz="1600" dirty="0">
              <a:solidFill>
                <a:srgbClr val="0070C0"/>
              </a:solidFill>
              <a:latin typeface="Roboto" panose="020B0604020202020204" charset="0"/>
              <a:ea typeface="Roboto" panose="020B0604020202020204" charset="0"/>
            </a:endParaRPr>
          </a:p>
          <a:p>
            <a:endParaRPr lang="en-US" dirty="0"/>
          </a:p>
          <a:p>
            <a:endParaRPr lang="en-US" dirty="0"/>
          </a:p>
          <a:p>
            <a:r>
              <a:rPr lang="en-US" dirty="0"/>
              <a:t> </a:t>
            </a:r>
          </a:p>
        </p:txBody>
      </p:sp>
    </p:spTree>
    <p:extLst>
      <p:ext uri="{BB962C8B-B14F-4D97-AF65-F5344CB8AC3E}">
        <p14:creationId xmlns:p14="http://schemas.microsoft.com/office/powerpoint/2010/main" val="4560040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in research</a:t>
            </a:r>
          </a:p>
        </p:txBody>
      </p:sp>
      <p:sp>
        <p:nvSpPr>
          <p:cNvPr id="3" name="TextBox 2"/>
          <p:cNvSpPr txBox="1"/>
          <p:nvPr/>
        </p:nvSpPr>
        <p:spPr>
          <a:xfrm>
            <a:off x="311726" y="1764753"/>
            <a:ext cx="4533543" cy="2334281"/>
          </a:xfrm>
          <a:prstGeom prst="rect">
            <a:avLst/>
          </a:prstGeom>
          <a:noFill/>
        </p:spPr>
        <p:txBody>
          <a:bodyPr wrap="square" rtlCol="0">
            <a:spAutoFit/>
          </a:bodyPr>
          <a:lstStyle/>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Focus Groups</a:t>
            </a: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Working with NYU </a:t>
            </a:r>
            <a:r>
              <a:rPr lang="en-US" sz="1600" dirty="0" err="1">
                <a:latin typeface="Roboto" panose="020B0604020202020204" charset="0"/>
                <a:ea typeface="Roboto" panose="020B0604020202020204" charset="0"/>
              </a:rPr>
              <a:t>McSilver</a:t>
            </a:r>
            <a:r>
              <a:rPr lang="en-US" sz="1600" dirty="0">
                <a:latin typeface="Roboto" panose="020B0604020202020204" charset="0"/>
                <a:ea typeface="Roboto" panose="020B0604020202020204" charset="0"/>
              </a:rPr>
              <a:t> Institute of Social Work to determine levels of trauma experienced inside the facilities on Faculty and impacts to the student’s learning environment</a:t>
            </a: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Incarcerated Student Participatory Research (SPR-19)</a:t>
            </a:r>
          </a:p>
          <a:p>
            <a:pPr marL="285750" indent="-285750">
              <a:buFont typeface="Courier New" panose="02070309020205020404" pitchFamily="49" charset="0"/>
              <a:buChar char="o"/>
            </a:pPr>
            <a:r>
              <a:rPr lang="en-US" sz="1600" dirty="0">
                <a:latin typeface="Roboto" panose="020B0604020202020204" charset="0"/>
                <a:ea typeface="Roboto" panose="020B0604020202020204" charset="0"/>
              </a:rPr>
              <a:t>Establishing Community-Based IRB</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445" y="1652915"/>
            <a:ext cx="3403516" cy="2557955"/>
          </a:xfrm>
          <a:prstGeom prst="rect">
            <a:avLst/>
          </a:prstGeom>
        </p:spPr>
      </p:pic>
      <p:sp>
        <p:nvSpPr>
          <p:cNvPr id="5" name="TextBox 4"/>
          <p:cNvSpPr txBox="1"/>
          <p:nvPr/>
        </p:nvSpPr>
        <p:spPr>
          <a:xfrm>
            <a:off x="5189445" y="4210870"/>
            <a:ext cx="3403516" cy="400110"/>
          </a:xfrm>
          <a:prstGeom prst="rect">
            <a:avLst/>
          </a:prstGeom>
          <a:noFill/>
        </p:spPr>
        <p:txBody>
          <a:bodyPr wrap="square" rtlCol="0">
            <a:spAutoFit/>
          </a:bodyPr>
          <a:lstStyle/>
          <a:p>
            <a:pPr algn="ctr"/>
            <a:r>
              <a:rPr lang="en-US" sz="1000" dirty="0">
                <a:latin typeface="Roboto" panose="020B0604020202020204" charset="0"/>
                <a:ea typeface="Roboto" panose="020B0604020202020204" charset="0"/>
              </a:rPr>
              <a:t>(Faculty and Administration </a:t>
            </a:r>
            <a:r>
              <a:rPr lang="en-US" sz="1000" b="1" i="1" dirty="0">
                <a:latin typeface="Roboto" panose="020B0604020202020204" charset="0"/>
                <a:ea typeface="Roboto" panose="020B0604020202020204" charset="0"/>
              </a:rPr>
              <a:t>actually</a:t>
            </a:r>
            <a:r>
              <a:rPr lang="en-US" sz="1000" dirty="0">
                <a:latin typeface="Roboto" panose="020B0604020202020204" charset="0"/>
                <a:ea typeface="Roboto" panose="020B0604020202020204" charset="0"/>
              </a:rPr>
              <a:t> having fun together at professional development!)</a:t>
            </a:r>
          </a:p>
        </p:txBody>
      </p:sp>
    </p:spTree>
    <p:extLst>
      <p:ext uri="{BB962C8B-B14F-4D97-AF65-F5344CB8AC3E}">
        <p14:creationId xmlns:p14="http://schemas.microsoft.com/office/powerpoint/2010/main" val="10644225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a:t>
            </a:r>
          </a:p>
        </p:txBody>
      </p:sp>
      <p:sp>
        <p:nvSpPr>
          <p:cNvPr id="4" name="TextBox 3"/>
          <p:cNvSpPr txBox="1"/>
          <p:nvPr/>
        </p:nvSpPr>
        <p:spPr>
          <a:xfrm>
            <a:off x="1960204" y="1776248"/>
            <a:ext cx="5223642" cy="2677656"/>
          </a:xfrm>
          <a:prstGeom prst="rect">
            <a:avLst/>
          </a:prstGeom>
          <a:noFill/>
        </p:spPr>
        <p:txBody>
          <a:bodyPr wrap="square" rtlCol="0">
            <a:spAutoFit/>
          </a:bodyPr>
          <a:lstStyle/>
          <a:p>
            <a:pPr algn="ctr"/>
            <a:r>
              <a:rPr lang="en-US" sz="3600" b="1" i="1" dirty="0">
                <a:solidFill>
                  <a:schemeClr val="accent1">
                    <a:lumMod val="90000"/>
                    <a:lumOff val="10000"/>
                  </a:schemeClr>
                </a:solidFill>
                <a:latin typeface="Roboto" panose="020B0604020202020204" charset="0"/>
                <a:ea typeface="Roboto" panose="020B0604020202020204" charset="0"/>
              </a:rPr>
              <a:t>“If not us, then who? If not now, then when?”</a:t>
            </a:r>
          </a:p>
          <a:p>
            <a:pPr algn="ctr"/>
            <a:r>
              <a:rPr lang="en-US" sz="3600" b="1" i="1" dirty="0" smtClean="0">
                <a:solidFill>
                  <a:schemeClr val="accent1">
                    <a:lumMod val="90000"/>
                    <a:lumOff val="10000"/>
                  </a:schemeClr>
                </a:solidFill>
                <a:latin typeface="Roboto" panose="020B0604020202020204" charset="0"/>
                <a:ea typeface="Roboto" panose="020B0604020202020204" charset="0"/>
              </a:rPr>
              <a:t>-</a:t>
            </a:r>
            <a:r>
              <a:rPr lang="en-US" sz="2000" b="1" i="1" dirty="0">
                <a:solidFill>
                  <a:schemeClr val="tx1"/>
                </a:solidFill>
                <a:latin typeface="Roboto" panose="020B0604020202020204" charset="0"/>
                <a:ea typeface="Roboto" panose="020B0604020202020204" charset="0"/>
              </a:rPr>
              <a:t>John Lewis (former freedom fighter</a:t>
            </a:r>
            <a:r>
              <a:rPr lang="en-US" sz="2000" b="1" i="1" dirty="0" smtClean="0">
                <a:solidFill>
                  <a:schemeClr val="tx1"/>
                </a:solidFill>
                <a:latin typeface="Roboto" panose="020B0604020202020204" charset="0"/>
                <a:ea typeface="Roboto" panose="020B0604020202020204" charset="0"/>
              </a:rPr>
              <a:t>)</a:t>
            </a:r>
          </a:p>
          <a:p>
            <a:pPr algn="ctr"/>
            <a:endParaRPr lang="en-US" sz="2000" b="1" i="1" dirty="0">
              <a:solidFill>
                <a:schemeClr val="tx1"/>
              </a:solidFill>
              <a:latin typeface="Roboto" panose="020B0604020202020204" charset="0"/>
              <a:ea typeface="Roboto" panose="020B0604020202020204" charset="0"/>
            </a:endParaRPr>
          </a:p>
          <a:p>
            <a:pPr algn="ctr"/>
            <a:r>
              <a:rPr lang="en-US" sz="2000" b="1" i="1" dirty="0" smtClean="0">
                <a:solidFill>
                  <a:schemeClr val="tx1"/>
                </a:solidFill>
                <a:latin typeface="Roboto" panose="020B0604020202020204" charset="0"/>
                <a:ea typeface="Roboto" panose="020B0604020202020204" charset="0"/>
                <a:hlinkClick r:id="rId2"/>
              </a:rPr>
              <a:t>www.Cerrocoso.edu/isep</a:t>
            </a:r>
            <a:endParaRPr lang="en-US" sz="2000" b="1" i="1" dirty="0" smtClean="0">
              <a:solidFill>
                <a:schemeClr val="tx1"/>
              </a:solidFill>
              <a:latin typeface="Roboto" panose="020B0604020202020204" charset="0"/>
              <a:ea typeface="Roboto" panose="020B0604020202020204" charset="0"/>
            </a:endParaRPr>
          </a:p>
          <a:p>
            <a:endParaRPr lang="en-US" sz="2000" b="1" i="1" dirty="0">
              <a:solidFill>
                <a:schemeClr val="tx1"/>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1404549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705" y="347036"/>
            <a:ext cx="3706500" cy="4536508"/>
          </a:xfrm>
        </p:spPr>
        <p:txBody>
          <a:bodyPr/>
          <a:lstStyle/>
          <a:p>
            <a:r>
              <a:rPr lang="en-US" dirty="0"/>
              <a:t>Nationwide -Incarcerated Population</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2000" dirty="0"/>
              <a:t>*</a:t>
            </a:r>
            <a:r>
              <a:rPr lang="en-US" sz="1200" dirty="0"/>
              <a:t>numbers are approximate for incarcerated populations and budgets based on recent national reports </a:t>
            </a:r>
          </a:p>
        </p:txBody>
      </p:sp>
      <p:sp>
        <p:nvSpPr>
          <p:cNvPr id="3" name="Text Placeholder 2"/>
          <p:cNvSpPr>
            <a:spLocks noGrp="1"/>
          </p:cNvSpPr>
          <p:nvPr>
            <p:ph type="body" idx="1"/>
          </p:nvPr>
        </p:nvSpPr>
        <p:spPr>
          <a:xfrm>
            <a:off x="4528763" y="108571"/>
            <a:ext cx="4596842" cy="1338385"/>
          </a:xfrm>
        </p:spPr>
        <p:txBody>
          <a:bodyPr/>
          <a:lstStyle/>
          <a:p>
            <a:pPr marL="146050" indent="0">
              <a:buNone/>
            </a:pPr>
            <a:r>
              <a:rPr lang="en-US" sz="4000" b="1" dirty="0">
                <a:solidFill>
                  <a:srgbClr val="0070C0"/>
                </a:solidFill>
              </a:rPr>
              <a:t>2,200,000</a:t>
            </a:r>
          </a:p>
          <a:p>
            <a:pPr marL="146050" indent="0">
              <a:buNone/>
            </a:pPr>
            <a:r>
              <a:rPr lang="en-US" sz="1800" b="1" dirty="0"/>
              <a:t>INCARCERATED NATIONALLY</a:t>
            </a:r>
          </a:p>
        </p:txBody>
      </p:sp>
      <p:sp>
        <p:nvSpPr>
          <p:cNvPr id="8" name="Text Placeholder 2"/>
          <p:cNvSpPr txBox="1">
            <a:spLocks/>
          </p:cNvSpPr>
          <p:nvPr/>
        </p:nvSpPr>
        <p:spPr>
          <a:xfrm>
            <a:off x="4528763" y="1209904"/>
            <a:ext cx="4596843" cy="125226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146050" indent="0">
              <a:buFont typeface="Roboto"/>
              <a:buNone/>
            </a:pPr>
            <a:r>
              <a:rPr lang="en-US" sz="4000" b="1" dirty="0">
                <a:solidFill>
                  <a:srgbClr val="0070C0"/>
                </a:solidFill>
              </a:rPr>
              <a:t>700,000</a:t>
            </a:r>
          </a:p>
          <a:p>
            <a:pPr marL="146050" indent="0">
              <a:buFont typeface="Roboto"/>
              <a:buNone/>
            </a:pPr>
            <a:r>
              <a:rPr lang="en-US" sz="1800" b="1" dirty="0"/>
              <a:t>RELEASED YEARLY FROM PRISON</a:t>
            </a:r>
          </a:p>
        </p:txBody>
      </p:sp>
      <p:sp>
        <p:nvSpPr>
          <p:cNvPr id="9" name="Text Placeholder 2"/>
          <p:cNvSpPr txBox="1">
            <a:spLocks/>
          </p:cNvSpPr>
          <p:nvPr/>
        </p:nvSpPr>
        <p:spPr>
          <a:xfrm>
            <a:off x="4528763" y="2238368"/>
            <a:ext cx="4144898" cy="133838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146050" indent="0">
              <a:buFont typeface="Roboto"/>
              <a:buNone/>
            </a:pPr>
            <a:r>
              <a:rPr lang="en-US" sz="4800" b="1" dirty="0">
                <a:solidFill>
                  <a:srgbClr val="0070C0"/>
                </a:solidFill>
              </a:rPr>
              <a:t>68%       </a:t>
            </a:r>
          </a:p>
          <a:p>
            <a:pPr marL="146050" indent="0">
              <a:buFont typeface="Roboto"/>
              <a:buNone/>
            </a:pPr>
            <a:r>
              <a:rPr lang="en-US" sz="1800" b="1" dirty="0"/>
              <a:t>RETURN TO PRISON IN 3 YEARS</a:t>
            </a:r>
          </a:p>
        </p:txBody>
      </p:sp>
      <p:sp>
        <p:nvSpPr>
          <p:cNvPr id="4" name="TextBox 3"/>
          <p:cNvSpPr txBox="1"/>
          <p:nvPr/>
        </p:nvSpPr>
        <p:spPr>
          <a:xfrm>
            <a:off x="4528765" y="4729656"/>
            <a:ext cx="3594254" cy="307777"/>
          </a:xfrm>
          <a:prstGeom prst="rect">
            <a:avLst/>
          </a:prstGeom>
          <a:noFill/>
        </p:spPr>
        <p:txBody>
          <a:bodyPr wrap="none" rtlCol="0">
            <a:spAutoFit/>
          </a:bodyPr>
          <a:lstStyle/>
          <a:p>
            <a:r>
              <a:rPr lang="en-US" dirty="0"/>
              <a:t>*</a:t>
            </a:r>
            <a:r>
              <a:rPr lang="en-US" sz="1100" i="1" dirty="0"/>
              <a:t>Bureau of Justice Statistics most recent report 5/2018</a:t>
            </a:r>
          </a:p>
        </p:txBody>
      </p:sp>
      <p:sp>
        <p:nvSpPr>
          <p:cNvPr id="7" name="Text Placeholder 2"/>
          <p:cNvSpPr txBox="1">
            <a:spLocks/>
          </p:cNvSpPr>
          <p:nvPr/>
        </p:nvSpPr>
        <p:spPr>
          <a:xfrm>
            <a:off x="4528763" y="3391271"/>
            <a:ext cx="4144898" cy="133838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146050" indent="0">
              <a:buFont typeface="Roboto"/>
              <a:buNone/>
            </a:pPr>
            <a:r>
              <a:rPr lang="en-US" sz="4800" b="1" dirty="0">
                <a:solidFill>
                  <a:srgbClr val="0070C0"/>
                </a:solidFill>
              </a:rPr>
              <a:t>83%</a:t>
            </a:r>
          </a:p>
          <a:p>
            <a:pPr marL="146050" indent="0">
              <a:buFont typeface="Roboto"/>
              <a:buNone/>
            </a:pPr>
            <a:r>
              <a:rPr lang="en-US" sz="1800" b="1" dirty="0"/>
              <a:t>RETURN TO PRISON IN 9 YEARS</a:t>
            </a:r>
          </a:p>
        </p:txBody>
      </p:sp>
    </p:spTree>
    <p:extLst>
      <p:ext uri="{BB962C8B-B14F-4D97-AF65-F5344CB8AC3E}">
        <p14:creationId xmlns:p14="http://schemas.microsoft.com/office/powerpoint/2010/main" val="3689405199"/>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tretch>
            <a:fillRect/>
          </a:stretch>
        </p:blipFill>
        <p:spPr>
          <a:xfrm>
            <a:off x="601557" y="528465"/>
            <a:ext cx="3053576" cy="40714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a:xfrm>
            <a:off x="0" y="56029"/>
            <a:ext cx="4256690" cy="1191241"/>
          </a:xfrm>
        </p:spPr>
        <p:txBody>
          <a:bodyPr/>
          <a:lstStyle/>
          <a:p>
            <a:pPr algn="ctr"/>
            <a:r>
              <a:rPr lang="en-US" b="1" dirty="0" smtClean="0"/>
              <a:t>Security Housing Unit</a:t>
            </a:r>
            <a:endParaRPr lang="en-US" b="1" dirty="0"/>
          </a:p>
        </p:txBody>
      </p:sp>
      <p:sp>
        <p:nvSpPr>
          <p:cNvPr id="3" name="Text Placeholder 2"/>
          <p:cNvSpPr>
            <a:spLocks noGrp="1"/>
          </p:cNvSpPr>
          <p:nvPr>
            <p:ph type="body" idx="1"/>
          </p:nvPr>
        </p:nvSpPr>
        <p:spPr>
          <a:xfrm>
            <a:off x="4613144" y="56029"/>
            <a:ext cx="4166400" cy="695461"/>
          </a:xfrm>
        </p:spPr>
        <p:txBody>
          <a:bodyPr/>
          <a:lstStyle/>
          <a:p>
            <a:pPr marL="146050" indent="0" algn="ctr">
              <a:buNone/>
            </a:pPr>
            <a:r>
              <a:rPr lang="en-US" sz="2800" b="1" dirty="0" smtClean="0">
                <a:solidFill>
                  <a:schemeClr val="accent1">
                    <a:lumMod val="90000"/>
                    <a:lumOff val="10000"/>
                  </a:schemeClr>
                </a:solidFill>
                <a:latin typeface="Merriweather" panose="020B0604020202020204" charset="0"/>
              </a:rPr>
              <a:t>Over Crowding</a:t>
            </a:r>
            <a:endParaRPr lang="en-US" sz="2800" b="1" dirty="0">
              <a:solidFill>
                <a:schemeClr val="accent1">
                  <a:lumMod val="90000"/>
                  <a:lumOff val="10000"/>
                </a:schemeClr>
              </a:solidFill>
              <a:latin typeface="Merriweather" panose="020B060402020202020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4353308" y="977471"/>
            <a:ext cx="4686072" cy="33622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p:cNvSpPr txBox="1"/>
          <p:nvPr/>
        </p:nvSpPr>
        <p:spPr>
          <a:xfrm>
            <a:off x="5324814" y="4424856"/>
            <a:ext cx="2743059" cy="523220"/>
          </a:xfrm>
          <a:prstGeom prst="rect">
            <a:avLst/>
          </a:prstGeom>
          <a:noFill/>
        </p:spPr>
        <p:txBody>
          <a:bodyPr wrap="none" rtlCol="0">
            <a:spAutoFit/>
          </a:bodyPr>
          <a:lstStyle/>
          <a:p>
            <a:r>
              <a:rPr lang="en-US" dirty="0" smtClean="0">
                <a:solidFill>
                  <a:schemeClr val="accent1">
                    <a:lumMod val="90000"/>
                    <a:lumOff val="10000"/>
                  </a:schemeClr>
                </a:solidFill>
                <a:latin typeface="Merriweather" panose="020B0604020202020204" charset="0"/>
              </a:rPr>
              <a:t>1791 Enlightenment</a:t>
            </a:r>
          </a:p>
          <a:p>
            <a:r>
              <a:rPr lang="en-US" dirty="0" smtClean="0">
                <a:solidFill>
                  <a:schemeClr val="accent1">
                    <a:lumMod val="90000"/>
                    <a:lumOff val="10000"/>
                  </a:schemeClr>
                </a:solidFill>
                <a:latin typeface="Merriweather" panose="020B0604020202020204" charset="0"/>
              </a:rPr>
              <a:t>2011 Human Rights Violation</a:t>
            </a:r>
            <a:endParaRPr lang="en-US" dirty="0">
              <a:solidFill>
                <a:schemeClr val="accent1">
                  <a:lumMod val="90000"/>
                  <a:lumOff val="10000"/>
                </a:schemeClr>
              </a:solidFill>
              <a:latin typeface="Merriweather" panose="020B0604020202020204" charset="0"/>
            </a:endParaRPr>
          </a:p>
        </p:txBody>
      </p:sp>
    </p:spTree>
    <p:extLst>
      <p:ext uri="{BB962C8B-B14F-4D97-AF65-F5344CB8AC3E}">
        <p14:creationId xmlns:p14="http://schemas.microsoft.com/office/powerpoint/2010/main" val="3074731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29352" y="767255"/>
            <a:ext cx="4214647" cy="956442"/>
          </a:xfrm>
        </p:spPr>
        <p:txBody>
          <a:bodyPr/>
          <a:lstStyle/>
          <a:p>
            <a:pPr marL="146050" indent="0">
              <a:buNone/>
            </a:pPr>
            <a:r>
              <a:rPr lang="en-US" sz="2800" b="1" dirty="0" smtClean="0">
                <a:solidFill>
                  <a:schemeClr val="accent1">
                    <a:lumMod val="90000"/>
                    <a:lumOff val="10000"/>
                  </a:schemeClr>
                </a:solidFill>
                <a:latin typeface="Merriweather" panose="020B0604020202020204" charset="0"/>
              </a:rPr>
              <a:t>Barriers To Education:</a:t>
            </a:r>
          </a:p>
          <a:p>
            <a:r>
              <a:rPr lang="en-US" b="1" dirty="0" smtClean="0">
                <a:solidFill>
                  <a:schemeClr val="accent1">
                    <a:lumMod val="90000"/>
                    <a:lumOff val="10000"/>
                  </a:schemeClr>
                </a:solidFill>
                <a:latin typeface="Merriweather" panose="020B0604020202020204" charset="0"/>
              </a:rPr>
              <a:t>Don’t they sit around all day?</a:t>
            </a:r>
          </a:p>
          <a:p>
            <a:r>
              <a:rPr lang="en-US" b="1" dirty="0" smtClean="0">
                <a:solidFill>
                  <a:schemeClr val="accent1">
                    <a:lumMod val="90000"/>
                    <a:lumOff val="10000"/>
                  </a:schemeClr>
                </a:solidFill>
                <a:latin typeface="Merriweather" panose="020B0604020202020204" charset="0"/>
              </a:rPr>
              <a:t>- Jobs</a:t>
            </a:r>
          </a:p>
          <a:p>
            <a:r>
              <a:rPr lang="en-US" b="1" dirty="0" smtClean="0">
                <a:solidFill>
                  <a:schemeClr val="accent1">
                    <a:lumMod val="90000"/>
                    <a:lumOff val="10000"/>
                  </a:schemeClr>
                </a:solidFill>
                <a:latin typeface="Merriweather" panose="020B0604020202020204" charset="0"/>
              </a:rPr>
              <a:t>- Lockdowns</a:t>
            </a:r>
          </a:p>
          <a:p>
            <a:r>
              <a:rPr lang="en-US" b="1" dirty="0" smtClean="0">
                <a:solidFill>
                  <a:schemeClr val="accent1">
                    <a:lumMod val="90000"/>
                    <a:lumOff val="10000"/>
                  </a:schemeClr>
                </a:solidFill>
                <a:latin typeface="Merriweather" panose="020B0604020202020204" charset="0"/>
              </a:rPr>
              <a:t>- SAP Programs</a:t>
            </a:r>
          </a:p>
          <a:p>
            <a:r>
              <a:rPr lang="en-US" b="1" dirty="0" smtClean="0">
                <a:solidFill>
                  <a:schemeClr val="accent1">
                    <a:lumMod val="90000"/>
                    <a:lumOff val="10000"/>
                  </a:schemeClr>
                </a:solidFill>
                <a:latin typeface="Merriweather" panose="020B0604020202020204" charset="0"/>
              </a:rPr>
              <a:t>- Disallowed Materials</a:t>
            </a:r>
          </a:p>
          <a:p>
            <a:r>
              <a:rPr lang="en-US" b="1" dirty="0" smtClean="0">
                <a:solidFill>
                  <a:schemeClr val="accent1">
                    <a:lumMod val="90000"/>
                    <a:lumOff val="10000"/>
                  </a:schemeClr>
                </a:solidFill>
                <a:latin typeface="Merriweather" panose="020B0604020202020204" charset="0"/>
              </a:rPr>
              <a:t>- Court Mandated Programming</a:t>
            </a:r>
          </a:p>
          <a:p>
            <a:r>
              <a:rPr lang="en-US" b="1" dirty="0" smtClean="0">
                <a:solidFill>
                  <a:schemeClr val="accent1">
                    <a:lumMod val="90000"/>
                    <a:lumOff val="10000"/>
                  </a:schemeClr>
                </a:solidFill>
                <a:latin typeface="Merriweather" panose="020B0604020202020204" charset="0"/>
              </a:rPr>
              <a:t>- Court Visits</a:t>
            </a:r>
          </a:p>
          <a:p>
            <a:r>
              <a:rPr lang="en-US" b="1" dirty="0" smtClean="0">
                <a:solidFill>
                  <a:schemeClr val="accent1">
                    <a:lumMod val="90000"/>
                    <a:lumOff val="10000"/>
                  </a:schemeClr>
                </a:solidFill>
                <a:latin typeface="Merriweather" panose="020B0604020202020204" charset="0"/>
              </a:rPr>
              <a:t>- Controlled Movement</a:t>
            </a:r>
          </a:p>
          <a:p>
            <a:r>
              <a:rPr lang="en-US" b="1" dirty="0" smtClean="0">
                <a:solidFill>
                  <a:schemeClr val="accent1">
                    <a:lumMod val="90000"/>
                    <a:lumOff val="10000"/>
                  </a:schemeClr>
                </a:solidFill>
                <a:latin typeface="Merriweather" panose="020B0604020202020204" charset="0"/>
              </a:rPr>
              <a:t>- Literal Oppression</a:t>
            </a:r>
          </a:p>
          <a:p>
            <a:endParaRPr lang="en-US" b="1" dirty="0">
              <a:solidFill>
                <a:schemeClr val="accent1">
                  <a:lumMod val="90000"/>
                  <a:lumOff val="10000"/>
                </a:schemeClr>
              </a:solidFill>
              <a:latin typeface="Merriweather" panose="020B0604020202020204" charset="0"/>
            </a:endParaRPr>
          </a:p>
          <a:p>
            <a:endParaRPr lang="en-US" b="1" dirty="0" smtClean="0">
              <a:solidFill>
                <a:schemeClr val="accent1">
                  <a:lumMod val="90000"/>
                  <a:lumOff val="10000"/>
                </a:schemeClr>
              </a:solidFill>
              <a:latin typeface="Merriweather" panose="020B0604020202020204" charset="0"/>
            </a:endParaRPr>
          </a:p>
          <a:p>
            <a:pPr marL="146050" indent="0">
              <a:buNone/>
            </a:pPr>
            <a:r>
              <a:rPr lang="en-US" b="1" dirty="0" smtClean="0">
                <a:solidFill>
                  <a:schemeClr val="accent1">
                    <a:lumMod val="90000"/>
                    <a:lumOff val="10000"/>
                  </a:schemeClr>
                </a:solidFill>
                <a:latin typeface="Merriweather" panose="020B0604020202020204" charset="0"/>
              </a:rPr>
              <a:t>		</a:t>
            </a:r>
            <a:r>
              <a:rPr lang="en-US" sz="1800" b="1" dirty="0" smtClean="0">
                <a:solidFill>
                  <a:schemeClr val="accent1">
                    <a:lumMod val="90000"/>
                    <a:lumOff val="10000"/>
                  </a:schemeClr>
                </a:solidFill>
                <a:latin typeface="Merriweather" panose="020B0604020202020204" charset="0"/>
              </a:rPr>
              <a:t>Race Segregation</a:t>
            </a:r>
          </a:p>
          <a:p>
            <a:pPr marL="14605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727" t="20000" r="159" b="13459"/>
          <a:stretch/>
        </p:blipFill>
        <p:spPr>
          <a:xfrm>
            <a:off x="0" y="51553"/>
            <a:ext cx="4973835" cy="5091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Left Arrow 1"/>
          <p:cNvSpPr/>
          <p:nvPr/>
        </p:nvSpPr>
        <p:spPr>
          <a:xfrm>
            <a:off x="5276192" y="4267200"/>
            <a:ext cx="143991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819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1725" y="500925"/>
            <a:ext cx="3921608" cy="4228730"/>
          </a:xfrm>
        </p:spPr>
        <p:txBody>
          <a:bodyPr/>
          <a:lstStyle/>
          <a:p>
            <a:r>
              <a:rPr lang="en-US" dirty="0"/>
              <a:t>California Prison Spending </a:t>
            </a:r>
            <a:br>
              <a:rPr lang="en-US" dirty="0"/>
            </a:br>
            <a:r>
              <a:rPr lang="en-US" dirty="0"/>
              <a:t/>
            </a:r>
            <a:br>
              <a:rPr lang="en-US" dirty="0"/>
            </a:br>
            <a:r>
              <a:rPr lang="en-US" dirty="0"/>
              <a:t/>
            </a:r>
            <a:br>
              <a:rPr lang="en-US" dirty="0"/>
            </a:br>
            <a:r>
              <a:rPr lang="en-US" dirty="0"/>
              <a:t/>
            </a:r>
            <a:br>
              <a:rPr lang="en-US" dirty="0"/>
            </a:br>
            <a:r>
              <a:rPr lang="en-US" dirty="0"/>
              <a:t>California Higher Ed Spending</a:t>
            </a:r>
            <a:br>
              <a:rPr lang="en-US" dirty="0"/>
            </a:br>
            <a:r>
              <a:rPr lang="en-US" dirty="0"/>
              <a:t/>
            </a:r>
            <a:br>
              <a:rPr lang="en-US" dirty="0"/>
            </a:br>
            <a:r>
              <a:rPr lang="en-US" dirty="0"/>
              <a:t/>
            </a:r>
            <a:br>
              <a:rPr lang="en-US" dirty="0"/>
            </a:br>
            <a:r>
              <a:rPr lang="en-US" sz="1200" dirty="0"/>
              <a:t>*CA’s Legislative Analyst Office, budget and populations rounded</a:t>
            </a:r>
            <a:endParaRPr lang="en-US" dirty="0"/>
          </a:p>
        </p:txBody>
      </p:sp>
      <p:sp>
        <p:nvSpPr>
          <p:cNvPr id="8" name="Text Placeholder 2"/>
          <p:cNvSpPr>
            <a:spLocks noGrp="1"/>
          </p:cNvSpPr>
          <p:nvPr>
            <p:ph type="body" idx="1"/>
          </p:nvPr>
        </p:nvSpPr>
        <p:spPr>
          <a:xfrm>
            <a:off x="4536646" y="175104"/>
            <a:ext cx="4339647" cy="1925587"/>
          </a:xfrm>
        </p:spPr>
        <p:txBody>
          <a:bodyPr/>
          <a:lstStyle/>
          <a:p>
            <a:pPr marL="146050" indent="0">
              <a:buNone/>
            </a:pPr>
            <a:r>
              <a:rPr lang="en-US" sz="5500" b="1" dirty="0">
                <a:solidFill>
                  <a:srgbClr val="0070C0"/>
                </a:solidFill>
              </a:rPr>
              <a:t>$12 BILLION</a:t>
            </a:r>
          </a:p>
          <a:p>
            <a:pPr marL="146050" indent="0">
              <a:buNone/>
            </a:pPr>
            <a:r>
              <a:rPr lang="en-US" sz="1600" b="1" cap="all" dirty="0"/>
              <a:t>Spent on </a:t>
            </a:r>
            <a:r>
              <a:rPr lang="en-US" sz="1600" b="1" cap="all" dirty="0">
                <a:solidFill>
                  <a:srgbClr val="0070C0"/>
                </a:solidFill>
              </a:rPr>
              <a:t>140,000</a:t>
            </a:r>
            <a:r>
              <a:rPr lang="en-US" sz="1600" b="1" cap="all" dirty="0"/>
              <a:t> people in CA prison 2017-18 </a:t>
            </a:r>
          </a:p>
        </p:txBody>
      </p:sp>
      <p:sp>
        <p:nvSpPr>
          <p:cNvPr id="5" name="Text Placeholder 2"/>
          <p:cNvSpPr txBox="1">
            <a:spLocks/>
          </p:cNvSpPr>
          <p:nvPr/>
        </p:nvSpPr>
        <p:spPr>
          <a:xfrm>
            <a:off x="5324539" y="1826623"/>
            <a:ext cx="2284951" cy="36825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146050" indent="0">
              <a:buFont typeface="Roboto"/>
              <a:buNone/>
            </a:pPr>
            <a:r>
              <a:rPr lang="en-US" sz="1800" b="1" dirty="0">
                <a:solidFill>
                  <a:srgbClr val="0070C0"/>
                </a:solidFill>
              </a:rPr>
              <a:t>= $75,000</a:t>
            </a:r>
            <a:r>
              <a:rPr lang="en-US" sz="1800" b="1" cap="all" dirty="0"/>
              <a:t>/year </a:t>
            </a:r>
          </a:p>
        </p:txBody>
      </p:sp>
      <p:sp>
        <p:nvSpPr>
          <p:cNvPr id="6" name="Text Placeholder 2"/>
          <p:cNvSpPr txBox="1">
            <a:spLocks/>
          </p:cNvSpPr>
          <p:nvPr/>
        </p:nvSpPr>
        <p:spPr>
          <a:xfrm>
            <a:off x="4536645" y="2520498"/>
            <a:ext cx="4339647" cy="165151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146050" indent="0">
              <a:buFont typeface="Roboto"/>
              <a:buNone/>
            </a:pPr>
            <a:r>
              <a:rPr lang="en-US" sz="5500" b="1" dirty="0">
                <a:solidFill>
                  <a:srgbClr val="0070C0"/>
                </a:solidFill>
              </a:rPr>
              <a:t>$16 BILLION</a:t>
            </a:r>
          </a:p>
          <a:p>
            <a:pPr marL="146050" indent="0">
              <a:buNone/>
            </a:pPr>
            <a:r>
              <a:rPr lang="en-US" sz="1600" b="1" cap="all" dirty="0"/>
              <a:t>Spent on </a:t>
            </a:r>
            <a:r>
              <a:rPr lang="en-US" sz="1600" b="1" cap="all" dirty="0">
                <a:solidFill>
                  <a:srgbClr val="0070C0"/>
                </a:solidFill>
              </a:rPr>
              <a:t>2.8 million </a:t>
            </a:r>
            <a:r>
              <a:rPr lang="en-US" sz="1600" b="1" cap="all" dirty="0"/>
              <a:t>students in ca public higher education 2017-18</a:t>
            </a:r>
          </a:p>
        </p:txBody>
      </p:sp>
      <p:sp>
        <p:nvSpPr>
          <p:cNvPr id="7" name="Text Placeholder 2"/>
          <p:cNvSpPr txBox="1">
            <a:spLocks/>
          </p:cNvSpPr>
          <p:nvPr/>
        </p:nvSpPr>
        <p:spPr>
          <a:xfrm>
            <a:off x="5454553" y="4361399"/>
            <a:ext cx="2284951" cy="36825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146050" indent="0">
              <a:buFont typeface="Roboto"/>
              <a:buNone/>
            </a:pPr>
            <a:r>
              <a:rPr lang="en-US" sz="1800" b="1" dirty="0">
                <a:solidFill>
                  <a:srgbClr val="0070C0"/>
                </a:solidFill>
              </a:rPr>
              <a:t>= $5,600</a:t>
            </a:r>
            <a:r>
              <a:rPr lang="en-US" sz="1800" b="1" cap="all" dirty="0"/>
              <a:t>/year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220" y="4225208"/>
            <a:ext cx="640638" cy="64063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746" y="1839653"/>
            <a:ext cx="564273" cy="564273"/>
          </a:xfrm>
          <a:prstGeom prst="rect">
            <a:avLst/>
          </a:prstGeom>
        </p:spPr>
      </p:pic>
      <p:sp>
        <p:nvSpPr>
          <p:cNvPr id="10" name="Notched Right Arrow 9"/>
          <p:cNvSpPr/>
          <p:nvPr/>
        </p:nvSpPr>
        <p:spPr>
          <a:xfrm>
            <a:off x="2280743" y="1082564"/>
            <a:ext cx="809297" cy="346841"/>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otched Right Arrow 10"/>
          <p:cNvSpPr/>
          <p:nvPr/>
        </p:nvSpPr>
        <p:spPr>
          <a:xfrm>
            <a:off x="2272529" y="3172836"/>
            <a:ext cx="809297" cy="346841"/>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961780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1800" dirty="0"/>
              <a:t>Measuring the </a:t>
            </a:r>
            <a:r>
              <a:rPr lang="en-US" sz="1800" dirty="0">
                <a:solidFill>
                  <a:schemeClr val="accent6"/>
                </a:solidFill>
              </a:rPr>
              <a:t>Impact of Education </a:t>
            </a:r>
            <a:r>
              <a:rPr lang="en-US" sz="1800" dirty="0"/>
              <a:t>in our Incarcerated Population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34" y="105103"/>
            <a:ext cx="6432332" cy="4288221"/>
          </a:xfrm>
          <a:prstGeom prst="rect">
            <a:avLst/>
          </a:prstGeom>
        </p:spPr>
      </p:pic>
    </p:spTree>
    <p:extLst>
      <p:ext uri="{BB962C8B-B14F-4D97-AF65-F5344CB8AC3E}">
        <p14:creationId xmlns:p14="http://schemas.microsoft.com/office/powerpoint/2010/main" val="3554082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964" y="3489434"/>
            <a:ext cx="1770932" cy="1436660"/>
          </a:xfrm>
          <a:prstGeom prst="rect">
            <a:avLst/>
          </a:prstGeom>
        </p:spPr>
      </p:pic>
      <p:sp>
        <p:nvSpPr>
          <p:cNvPr id="71" name="Google Shape;71;p14"/>
          <p:cNvSpPr txBox="1">
            <a:spLocks noGrp="1"/>
          </p:cNvSpPr>
          <p:nvPr>
            <p:ph type="title"/>
          </p:nvPr>
        </p:nvSpPr>
        <p:spPr>
          <a:xfrm>
            <a:off x="158641" y="35209"/>
            <a:ext cx="3706500" cy="64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Cerro Coso’s Service Area</a:t>
            </a:r>
            <a:endParaRPr dirty="0"/>
          </a:p>
        </p:txBody>
      </p:sp>
      <p:sp>
        <p:nvSpPr>
          <p:cNvPr id="72" name="Google Shape;72;p14"/>
          <p:cNvSpPr txBox="1"/>
          <p:nvPr/>
        </p:nvSpPr>
        <p:spPr>
          <a:xfrm>
            <a:off x="4087406" y="208098"/>
            <a:ext cx="4290888" cy="4564107"/>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2800" b="1" dirty="0">
                <a:solidFill>
                  <a:schemeClr val="accent1">
                    <a:lumMod val="90000"/>
                    <a:lumOff val="10000"/>
                  </a:schemeClr>
                </a:solidFill>
                <a:latin typeface="Roboto" panose="020B0604020202020204" charset="0"/>
                <a:ea typeface="Roboto" panose="020B0604020202020204" charset="0"/>
                <a:cs typeface="Calibri"/>
                <a:sym typeface="Calibri"/>
              </a:rPr>
              <a:t>Cerro Coso Community College</a:t>
            </a:r>
            <a:endParaRPr sz="2800" b="1" dirty="0">
              <a:solidFill>
                <a:schemeClr val="accent1">
                  <a:lumMod val="90000"/>
                  <a:lumOff val="10000"/>
                </a:schemeClr>
              </a:solidFill>
              <a:latin typeface="Roboto" panose="020B0604020202020204" charset="0"/>
              <a:ea typeface="Roboto" panose="020B0604020202020204" charset="0"/>
              <a:cs typeface="Calibri"/>
              <a:sym typeface="Calibri"/>
            </a:endParaRPr>
          </a:p>
          <a:p>
            <a:pPr marL="457200" lvl="0" indent="0" algn="l" rtl="0">
              <a:spcBef>
                <a:spcPts val="0"/>
              </a:spcBef>
              <a:spcAft>
                <a:spcPts val="0"/>
              </a:spcAft>
              <a:buNone/>
            </a:pPr>
            <a:r>
              <a:rPr lang="en-US" sz="1800" dirty="0">
                <a:solidFill>
                  <a:srgbClr val="434343"/>
                </a:solidFill>
                <a:latin typeface="Roboto" panose="020B0604020202020204" charset="0"/>
                <a:ea typeface="Roboto" panose="020B0604020202020204" charset="0"/>
                <a:cs typeface="Calibri"/>
                <a:sym typeface="Calibri"/>
              </a:rPr>
              <a:t>Kern Community College District</a:t>
            </a:r>
            <a:endParaRPr sz="1800" dirty="0">
              <a:solidFill>
                <a:srgbClr val="434343"/>
              </a:solidFill>
              <a:latin typeface="Roboto" panose="020B0604020202020204" charset="0"/>
              <a:ea typeface="Roboto" panose="020B0604020202020204" charset="0"/>
              <a:cs typeface="Calibri"/>
              <a:sym typeface="Calibri"/>
            </a:endParaRPr>
          </a:p>
          <a:p>
            <a:pPr marL="914400" lvl="1" indent="-342900" algn="l" rtl="0">
              <a:spcBef>
                <a:spcPts val="0"/>
              </a:spcBef>
              <a:spcAft>
                <a:spcPts val="0"/>
              </a:spcAft>
              <a:buClr>
                <a:srgbClr val="434343"/>
              </a:buClr>
              <a:buSzPts val="1800"/>
              <a:buFont typeface="Calibri"/>
              <a:buChar char="○"/>
            </a:pPr>
            <a:r>
              <a:rPr lang="en" sz="1800" dirty="0" smtClean="0">
                <a:solidFill>
                  <a:srgbClr val="434343"/>
                </a:solidFill>
                <a:latin typeface="Roboto" panose="020B0604020202020204" charset="0"/>
                <a:ea typeface="Roboto" panose="020B0604020202020204" charset="0"/>
                <a:cs typeface="Calibri"/>
                <a:sym typeface="Calibri"/>
              </a:rPr>
              <a:t>~</a:t>
            </a:r>
            <a:r>
              <a:rPr lang="en" sz="1800" dirty="0">
                <a:solidFill>
                  <a:srgbClr val="434343"/>
                </a:solidFill>
                <a:latin typeface="Roboto" panose="020B0604020202020204" charset="0"/>
                <a:ea typeface="Roboto" panose="020B0604020202020204" charset="0"/>
                <a:cs typeface="Calibri"/>
                <a:sym typeface="Calibri"/>
              </a:rPr>
              <a:t>8</a:t>
            </a:r>
            <a:r>
              <a:rPr lang="en" sz="1800" dirty="0" smtClean="0">
                <a:solidFill>
                  <a:srgbClr val="434343"/>
                </a:solidFill>
                <a:latin typeface="Roboto" panose="020B0604020202020204" charset="0"/>
                <a:ea typeface="Roboto" panose="020B0604020202020204" charset="0"/>
                <a:cs typeface="Calibri"/>
                <a:sym typeface="Calibri"/>
              </a:rPr>
              <a:t>,000 </a:t>
            </a:r>
            <a:r>
              <a:rPr lang="en" sz="1800" dirty="0">
                <a:solidFill>
                  <a:srgbClr val="434343"/>
                </a:solidFill>
                <a:latin typeface="Roboto" panose="020B0604020202020204" charset="0"/>
                <a:ea typeface="Roboto" panose="020B0604020202020204" charset="0"/>
                <a:cs typeface="Calibri"/>
                <a:sym typeface="Calibri"/>
              </a:rPr>
              <a:t>students per </a:t>
            </a:r>
            <a:r>
              <a:rPr lang="en" sz="1800" dirty="0" smtClean="0">
                <a:solidFill>
                  <a:srgbClr val="434343"/>
                </a:solidFill>
                <a:latin typeface="Roboto" panose="020B0604020202020204" charset="0"/>
                <a:ea typeface="Roboto" panose="020B0604020202020204" charset="0"/>
                <a:cs typeface="Calibri"/>
                <a:sym typeface="Calibri"/>
              </a:rPr>
              <a:t>Academic </a:t>
            </a:r>
            <a:r>
              <a:rPr lang="en" sz="1800" dirty="0">
                <a:solidFill>
                  <a:srgbClr val="434343"/>
                </a:solidFill>
                <a:latin typeface="Roboto" panose="020B0604020202020204" charset="0"/>
                <a:ea typeface="Roboto" panose="020B0604020202020204" charset="0"/>
                <a:cs typeface="Calibri"/>
                <a:sym typeface="Calibri"/>
              </a:rPr>
              <a:t>Year </a:t>
            </a:r>
            <a:endParaRPr sz="1800" dirty="0">
              <a:solidFill>
                <a:srgbClr val="434343"/>
              </a:solidFill>
              <a:latin typeface="Roboto" panose="020B0604020202020204" charset="0"/>
              <a:ea typeface="Roboto" panose="020B0604020202020204" charset="0"/>
              <a:cs typeface="Calibri"/>
              <a:sym typeface="Calibri"/>
            </a:endParaRPr>
          </a:p>
          <a:p>
            <a:pPr marL="914400" lvl="1" indent="-342900" algn="l" rtl="0">
              <a:spcBef>
                <a:spcPts val="0"/>
              </a:spcBef>
              <a:spcAft>
                <a:spcPts val="0"/>
              </a:spcAft>
              <a:buClr>
                <a:srgbClr val="434343"/>
              </a:buClr>
              <a:buSzPts val="1800"/>
              <a:buFont typeface="Calibri"/>
              <a:buChar char="○"/>
            </a:pPr>
            <a:r>
              <a:rPr lang="en-US" sz="1800" dirty="0">
                <a:solidFill>
                  <a:srgbClr val="434343"/>
                </a:solidFill>
                <a:latin typeface="Roboto" panose="020B0604020202020204" charset="0"/>
                <a:ea typeface="Roboto" panose="020B0604020202020204" charset="0"/>
                <a:cs typeface="Calibri"/>
                <a:sym typeface="Calibri"/>
              </a:rPr>
              <a:t>Over 50% of enrollments are online</a:t>
            </a:r>
            <a:endParaRPr sz="1800" dirty="0">
              <a:solidFill>
                <a:srgbClr val="434343"/>
              </a:solidFill>
              <a:latin typeface="Roboto" panose="020B0604020202020204" charset="0"/>
              <a:ea typeface="Roboto" panose="020B0604020202020204" charset="0"/>
              <a:cs typeface="Calibri"/>
              <a:sym typeface="Calibri"/>
            </a:endParaRPr>
          </a:p>
          <a:p>
            <a:pPr marL="914400" lvl="1" indent="-342900" algn="l" rtl="0">
              <a:spcBef>
                <a:spcPts val="0"/>
              </a:spcBef>
              <a:spcAft>
                <a:spcPts val="0"/>
              </a:spcAft>
              <a:buClr>
                <a:srgbClr val="0B5394"/>
              </a:buClr>
              <a:buSzPts val="1800"/>
              <a:buFont typeface="Calibri"/>
              <a:buChar char="○"/>
            </a:pPr>
            <a:r>
              <a:rPr lang="en-US" sz="1800" dirty="0">
                <a:solidFill>
                  <a:schemeClr val="tx1"/>
                </a:solidFill>
                <a:latin typeface="Roboto" panose="020B0604020202020204" charset="0"/>
                <a:ea typeface="Roboto" panose="020B0604020202020204" charset="0"/>
                <a:cs typeface="Calibri"/>
                <a:sym typeface="Calibri"/>
              </a:rPr>
              <a:t>Serves 18,200 square miles</a:t>
            </a:r>
          </a:p>
          <a:p>
            <a:pPr marL="914400" lvl="1" indent="-342900" algn="l" rtl="0">
              <a:spcBef>
                <a:spcPts val="0"/>
              </a:spcBef>
              <a:spcAft>
                <a:spcPts val="0"/>
              </a:spcAft>
              <a:buClr>
                <a:srgbClr val="0B5394"/>
              </a:buClr>
              <a:buSzPts val="1800"/>
              <a:buFont typeface="Calibri"/>
              <a:buChar char="○"/>
            </a:pPr>
            <a:r>
              <a:rPr lang="en-US" sz="1800" dirty="0">
                <a:solidFill>
                  <a:schemeClr val="tx1"/>
                </a:solidFill>
                <a:latin typeface="Roboto" panose="020B0604020202020204" charset="0"/>
                <a:ea typeface="Roboto" panose="020B0604020202020204" charset="0"/>
                <a:cs typeface="Calibri"/>
                <a:sym typeface="Calibri"/>
              </a:rPr>
              <a:t>7 campuses (not including prisons)</a:t>
            </a:r>
          </a:p>
          <a:p>
            <a:pPr marL="914400" lvl="1" indent="-342900" algn="l" rtl="0">
              <a:spcBef>
                <a:spcPts val="0"/>
              </a:spcBef>
              <a:spcAft>
                <a:spcPts val="0"/>
              </a:spcAft>
              <a:buClr>
                <a:srgbClr val="0B5394"/>
              </a:buClr>
              <a:buSzPts val="1800"/>
              <a:buFont typeface="Calibri"/>
              <a:buChar char="○"/>
            </a:pPr>
            <a:r>
              <a:rPr lang="en-US" sz="1800" dirty="0">
                <a:solidFill>
                  <a:schemeClr val="tx1"/>
                </a:solidFill>
                <a:latin typeface="Roboto" panose="020B0604020202020204" charset="0"/>
                <a:ea typeface="Roboto" panose="020B0604020202020204" charset="0"/>
                <a:cs typeface="Calibri"/>
                <a:sym typeface="Calibri"/>
              </a:rPr>
              <a:t>Uniquely positioned to serve rural areas and prisons</a:t>
            </a:r>
            <a:endParaRPr sz="1800" dirty="0">
              <a:solidFill>
                <a:schemeClr val="tx1"/>
              </a:solidFill>
              <a:latin typeface="Roboto" panose="020B0604020202020204" charset="0"/>
              <a:ea typeface="Roboto" panose="020B0604020202020204" charset="0"/>
              <a:cs typeface="Calibri"/>
              <a:sym typeface="Calibri"/>
            </a:endParaRPr>
          </a:p>
          <a:p>
            <a:pPr marL="457200" lvl="0" indent="0" algn="l" rtl="0">
              <a:spcBef>
                <a:spcPts val="0"/>
              </a:spcBef>
              <a:spcAft>
                <a:spcPts val="0"/>
              </a:spcAft>
              <a:buNone/>
            </a:pPr>
            <a:endParaRPr sz="1800" dirty="0">
              <a:solidFill>
                <a:srgbClr val="434343"/>
              </a:solidFill>
              <a:latin typeface="Calibri"/>
              <a:ea typeface="Calibri"/>
              <a:cs typeface="Calibri"/>
              <a:sym typeface="Calibri"/>
            </a:endParaRPr>
          </a:p>
          <a:p>
            <a:pPr marL="571500" lvl="1" algn="l" rtl="0">
              <a:spcBef>
                <a:spcPts val="0"/>
              </a:spcBef>
              <a:spcAft>
                <a:spcPts val="0"/>
              </a:spcAft>
              <a:buClr>
                <a:srgbClr val="434343"/>
              </a:buClr>
              <a:buSzPts val="1800"/>
            </a:pPr>
            <a:r>
              <a:rPr lang="en-US" sz="1800" b="1" dirty="0">
                <a:solidFill>
                  <a:srgbClr val="434343"/>
                </a:solidFill>
                <a:latin typeface="Calibri"/>
                <a:ea typeface="Calibri"/>
                <a:cs typeface="Calibri"/>
                <a:sym typeface="Calibri"/>
              </a:rPr>
              <a:t> </a:t>
            </a:r>
          </a:p>
          <a:p>
            <a:pPr marL="571500" lvl="1" algn="l" rtl="0">
              <a:spcBef>
                <a:spcPts val="0"/>
              </a:spcBef>
              <a:spcAft>
                <a:spcPts val="0"/>
              </a:spcAft>
              <a:buClr>
                <a:srgbClr val="434343"/>
              </a:buClr>
              <a:buSzPts val="1800"/>
            </a:pPr>
            <a:endParaRPr sz="1800" dirty="0">
              <a:solidFill>
                <a:srgbClr val="434343"/>
              </a:solidFill>
              <a:latin typeface="Calibri"/>
              <a:ea typeface="Calibri"/>
              <a:cs typeface="Calibri"/>
              <a:sym typeface="Calibri"/>
            </a:endParaRPr>
          </a:p>
        </p:txBody>
      </p:sp>
      <p:pic>
        <p:nvPicPr>
          <p:cNvPr id="8" name="Content Placeholder 5"/>
          <p:cNvPicPr>
            <a:picLocks noChangeAspect="1"/>
          </p:cNvPicPr>
          <p:nvPr/>
        </p:nvPicPr>
        <p:blipFill>
          <a:blip r:embed="rId4"/>
          <a:stretch>
            <a:fillRect/>
          </a:stretch>
        </p:blipFill>
        <p:spPr>
          <a:xfrm>
            <a:off x="587344" y="1239619"/>
            <a:ext cx="2849093" cy="3325812"/>
          </a:xfrm>
          <a:prstGeom prst="rect">
            <a:avLst/>
          </a:prstGeom>
          <a:solidFill>
            <a:schemeClr val="bg2"/>
          </a:solidFill>
          <a:ln w="12700" cmpd="sng">
            <a:solidFill>
              <a:schemeClr val="tx2"/>
            </a:solidFill>
          </a:ln>
        </p:spPr>
      </p:pic>
      <p:sp>
        <p:nvSpPr>
          <p:cNvPr id="4" name="TextBox 3"/>
          <p:cNvSpPr txBox="1"/>
          <p:nvPr/>
        </p:nvSpPr>
        <p:spPr>
          <a:xfrm>
            <a:off x="7267964" y="4772205"/>
            <a:ext cx="1806905" cy="307777"/>
          </a:xfrm>
          <a:prstGeom prst="rect">
            <a:avLst/>
          </a:prstGeom>
          <a:noFill/>
        </p:spPr>
        <p:txBody>
          <a:bodyPr wrap="none" rtlCol="0">
            <a:spAutoFit/>
          </a:bodyPr>
          <a:lstStyle/>
          <a:p>
            <a:r>
              <a:rPr lang="en-US" b="1" dirty="0">
                <a:solidFill>
                  <a:schemeClr val="accent1">
                    <a:lumMod val="90000"/>
                    <a:lumOff val="10000"/>
                  </a:schemeClr>
                </a:solidFill>
                <a:latin typeface="Roboto" panose="020B0604020202020204" charset="0"/>
                <a:ea typeface="Roboto" panose="020B0604020202020204" charset="0"/>
              </a:rPr>
              <a:t>Cerro Coso Coyotes</a:t>
            </a:r>
          </a:p>
        </p:txBody>
      </p:sp>
    </p:spTree>
    <p:extLst>
      <p:ext uri="{BB962C8B-B14F-4D97-AF65-F5344CB8AC3E}">
        <p14:creationId xmlns:p14="http://schemas.microsoft.com/office/powerpoint/2010/main" val="1714700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3637</TotalTime>
  <Words>2159</Words>
  <Application>Microsoft Office PowerPoint</Application>
  <PresentationFormat>On-screen Show (16:9)</PresentationFormat>
  <Paragraphs>307</Paragraphs>
  <Slides>34</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Courier New</vt:lpstr>
      <vt:lpstr>Comic Sans MS</vt:lpstr>
      <vt:lpstr>Roboto</vt:lpstr>
      <vt:lpstr>Calibri</vt:lpstr>
      <vt:lpstr>Merriweather</vt:lpstr>
      <vt:lpstr>Arial</vt:lpstr>
      <vt:lpstr>Paradigm</vt:lpstr>
      <vt:lpstr>The Student Voice</vt:lpstr>
      <vt:lpstr>Razor Wire, Lockdowns and No Tech: A Neo-Traditional Model for Student Success    </vt:lpstr>
      <vt:lpstr>Senate Bill 1391: Apportionment for CA Community Colleges in Prison</vt:lpstr>
      <vt:lpstr>Nationwide -Incarcerated Population       *numbers are approximate for incarcerated populations and budgets based on recent national reports </vt:lpstr>
      <vt:lpstr>Security Housing Unit</vt:lpstr>
      <vt:lpstr>PowerPoint Presentation</vt:lpstr>
      <vt:lpstr>California Prison Spending     California Higher Ed Spending   *CA’s Legislative Analyst Office, budget and populations rounded</vt:lpstr>
      <vt:lpstr>PowerPoint Presentation</vt:lpstr>
      <vt:lpstr>Cerro Coso’s Service Area</vt:lpstr>
      <vt:lpstr>Cerro Coso’s Face to Face Prison Ed</vt:lpstr>
      <vt:lpstr>Headcount Overview:  1300+ Cumulative Total Students Served Since 2015</vt:lpstr>
      <vt:lpstr>Overview - Enrollment</vt:lpstr>
      <vt:lpstr>Student Voice</vt:lpstr>
      <vt:lpstr>Demographics – Race/Ethnicity</vt:lpstr>
      <vt:lpstr>Demographics – Age Groups</vt:lpstr>
      <vt:lpstr>Guided Pathway Implementation</vt:lpstr>
      <vt:lpstr>Guided Pathway Implementation - Clarity</vt:lpstr>
      <vt:lpstr>Guided Pathway Implementation - Intake</vt:lpstr>
      <vt:lpstr>Guided Pathway Implementation - Support</vt:lpstr>
      <vt:lpstr>Student Voice - Peer Mentors and Tutors</vt:lpstr>
      <vt:lpstr>Student Services - Programs</vt:lpstr>
      <vt:lpstr>Guided Pathway Implementation - Learning</vt:lpstr>
      <vt:lpstr>Andragogy</vt:lpstr>
      <vt:lpstr>Open Educational Resources as Program Tool</vt:lpstr>
      <vt:lpstr>Incarcerated Student Education Program </vt:lpstr>
      <vt:lpstr>Shared Governance: ISEP Standing Committee</vt:lpstr>
      <vt:lpstr>CSU Golden Four: Success Rate Comparison </vt:lpstr>
      <vt:lpstr>Success Rate Comparison– By Course</vt:lpstr>
      <vt:lpstr>Student Voice</vt:lpstr>
      <vt:lpstr>Continuing the Research and Taking Action</vt:lpstr>
      <vt:lpstr>Faculty Needs Assessment Survey (Focus Areas)</vt:lpstr>
      <vt:lpstr>Preliminary Findings of Faculty Needs Assessment</vt:lpstr>
      <vt:lpstr>Next steps in research</vt:lpstr>
      <vt:lpstr>Call to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Student Voice</dc:title>
  <dc:creator>Nicole Griffin</dc:creator>
  <cp:lastModifiedBy>Peter Fulks</cp:lastModifiedBy>
  <cp:revision>110</cp:revision>
  <dcterms:modified xsi:type="dcterms:W3CDTF">2019-05-03T16:27:43Z</dcterms:modified>
</cp:coreProperties>
</file>