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7" r:id="rId2"/>
    <p:sldId id="258" r:id="rId3"/>
    <p:sldId id="266" r:id="rId4"/>
    <p:sldId id="259" r:id="rId5"/>
    <p:sldId id="260" r:id="rId6"/>
    <p:sldId id="262" r:id="rId7"/>
    <p:sldId id="263" r:id="rId8"/>
    <p:sldId id="264" r:id="rId9"/>
    <p:sldId id="265" r:id="rId10"/>
    <p:sldId id="267" r:id="rId11"/>
    <p:sldId id="261" r:id="rId12"/>
    <p:sldId id="268"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2"/>
    <p:restoredTop sz="96098"/>
  </p:normalViewPr>
  <p:slideViewPr>
    <p:cSldViewPr snapToGrid="0" snapToObjects="1">
      <p:cViewPr varScale="1">
        <p:scale>
          <a:sx n="89" d="100"/>
          <a:sy n="89" d="100"/>
        </p:scale>
        <p:origin x="552" y="16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5/12/22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5/12/22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15AC6E9-6F6E-5F4C-B812-D90922E22CF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3CB10-313F-494A-97CC-73229A2393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6561039-D1E0-104E-8F73-C956FBDAF5F2}"/>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EC769BA-346C-2A45-8702-BDAD9FF75E57}"/>
              </a:ext>
            </a:extLst>
          </p:cNvPr>
          <p:cNvSpPr>
            <a:spLocks noGrp="1"/>
          </p:cNvSpPr>
          <p:nvPr>
            <p:ph type="sldNum" sz="quarter" idx="10"/>
          </p:nvPr>
        </p:nvSpPr>
        <p:spPr/>
        <p:txBody>
          <a:bodyPr/>
          <a:lstStyle>
            <a:lvl1pPr>
              <a:defRPr/>
            </a:lvl1pPr>
          </a:lstStyle>
          <a:p>
            <a:pPr>
              <a:defRPr/>
            </a:pPr>
            <a:fld id="{31A4E9B5-EE2D-2F4F-B9A7-C0ABBAD0B143}" type="slidenum">
              <a:rPr lang="en-US" altLang="en-US"/>
              <a:pPr>
                <a:defRPr/>
              </a:pPr>
              <a:t>‹#›</a:t>
            </a:fld>
            <a:endParaRPr lang="en-US" altLang="en-US"/>
          </a:p>
        </p:txBody>
      </p:sp>
    </p:spTree>
    <p:extLst>
      <p:ext uri="{BB962C8B-B14F-4D97-AF65-F5344CB8AC3E}">
        <p14:creationId xmlns:p14="http://schemas.microsoft.com/office/powerpoint/2010/main" val="171282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57EFFFC-12A3-5A43-83AA-6319079DED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AE60287-499F-F542-B7B1-0180FFDC7BE0}"/>
              </a:ext>
            </a:extLst>
          </p:cNvPr>
          <p:cNvPicPr>
            <a:picLocks noChangeAspect="1"/>
          </p:cNvPicPr>
          <p:nvPr userDrawn="1"/>
        </p:nvPicPr>
        <p:blipFill>
          <a:blip r:embed="rId3"/>
          <a:stretch>
            <a:fillRect/>
          </a:stretch>
        </p:blipFill>
        <p:spPr>
          <a:xfrm>
            <a:off x="4763"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F953D7EF-5E21-C34E-A09F-0ABAF70E61C9}"/>
              </a:ext>
            </a:extLst>
          </p:cNvPr>
          <p:cNvSpPr>
            <a:spLocks noGrp="1"/>
          </p:cNvSpPr>
          <p:nvPr>
            <p:ph type="sldNum" sz="quarter" idx="10"/>
          </p:nvPr>
        </p:nvSpPr>
        <p:spPr/>
        <p:txBody>
          <a:bodyPr/>
          <a:lstStyle>
            <a:lvl1pPr>
              <a:defRPr/>
            </a:lvl1pPr>
          </a:lstStyle>
          <a:p>
            <a:pPr>
              <a:defRPr/>
            </a:pPr>
            <a:fld id="{3ED0A88E-AD9D-4145-BE7F-4EA999D60FEF}" type="slidenum">
              <a:rPr lang="en-US" altLang="en-US"/>
              <a:pPr>
                <a:defRPr/>
              </a:pPr>
              <a:t>‹#›</a:t>
            </a:fld>
            <a:endParaRPr lang="en-US" altLang="en-US"/>
          </a:p>
        </p:txBody>
      </p:sp>
    </p:spTree>
    <p:extLst>
      <p:ext uri="{BB962C8B-B14F-4D97-AF65-F5344CB8AC3E}">
        <p14:creationId xmlns:p14="http://schemas.microsoft.com/office/powerpoint/2010/main" val="99329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cconlineed.instructure.com/courses/7709/pages/asccc-oeri?module_item_id=367698" TargetMode="External"/><Relationship Id="rId2" Type="http://schemas.openxmlformats.org/officeDocument/2006/relationships/hyperlink" Target="http://asccc.org/" TargetMode="External"/><Relationship Id="rId1" Type="http://schemas.openxmlformats.org/officeDocument/2006/relationships/slideLayout" Target="../slideLayouts/slideLayout2.xml"/><Relationship Id="rId6" Type="http://schemas.openxmlformats.org/officeDocument/2006/relationships/hyperlink" Target="http://ncdae.org/resources/cheatSheet.pdf" TargetMode="External"/><Relationship Id="rId5" Type="http://schemas.openxmlformats.org/officeDocument/2006/relationships/hyperlink" Target="http://webaim.org/" TargetMode="External"/><Relationship Id="rId4" Type="http://schemas.openxmlformats.org/officeDocument/2006/relationships/hyperlink" Target="http://ncam.wgbh.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mericanhistory.si.edu/blog/smashing-barriers-access-disability-activism-and-curb-cuts" TargetMode="External"/><Relationship Id="rId2" Type="http://schemas.openxmlformats.org/officeDocument/2006/relationships/hyperlink" Target="https://www.independentliving.org/docs3/brown99a.html"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accessibility/what-section-508" TargetMode="External"/><Relationship Id="rId2" Type="http://schemas.openxmlformats.org/officeDocument/2006/relationships/hyperlink" Target="https://www2.ed.gov/about/offices/list/ocr/504faq.html" TargetMode="External"/><Relationship Id="rId1" Type="http://schemas.openxmlformats.org/officeDocument/2006/relationships/slideLayout" Target="../slideLayouts/slideLayout2.xml"/><Relationship Id="rId6" Type="http://schemas.openxmlformats.org/officeDocument/2006/relationships/hyperlink" Target="https://govt.westlaw.com/calregs/Document/I1E35BBE3B57046F0ABD056DC4E8F0E73?transitionType=Default&amp;contextData=%28sc.Default%29" TargetMode="External"/><Relationship Id="rId5" Type="http://schemas.openxmlformats.org/officeDocument/2006/relationships/hyperlink" Target="https://leginfo.legislature.ca.gov/faces/codes_displayText.xhtml?lawCode=GOV&amp;division=3.&amp;title=2.&amp;part=1.&amp;chapter=1.&amp;article=9.5" TargetMode="External"/><Relationship Id="rId4" Type="http://schemas.openxmlformats.org/officeDocument/2006/relationships/hyperlink" Target="https://beta.ad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aw.cornell.edu/uscode/text/42/12101" TargetMode="External"/><Relationship Id="rId2" Type="http://schemas.openxmlformats.org/officeDocument/2006/relationships/hyperlink" Target="https://en.wikipedia.org/wiki/Title_42_of_the_United_States_Co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683125"/>
            <a:ext cx="10433050" cy="1736725"/>
          </a:xfrm>
        </p:spPr>
        <p:txBody>
          <a:bodyPr>
            <a:normAutofit fontScale="90000"/>
          </a:bodyPr>
          <a:lstStyle/>
          <a:p>
            <a:r>
              <a:rPr lang="en-US" sz="2700" dirty="0"/>
              <a:t>The Role of the ADA in Noncredit and Career Education</a:t>
            </a:r>
            <a:br>
              <a:rPr lang="en-US" sz="2700" dirty="0"/>
            </a:br>
            <a:r>
              <a:rPr lang="en-US" sz="2700" dirty="0"/>
              <a:t>Donna Frankel, Foothill College</a:t>
            </a:r>
            <a:br>
              <a:rPr lang="en-US" sz="2700" dirty="0"/>
            </a:br>
            <a:r>
              <a:rPr lang="en-US" sz="2700" dirty="0"/>
              <a:t>Manuel Velez, ASCCC South Representative</a:t>
            </a:r>
            <a:br>
              <a:rPr lang="en-US" sz="2700" dirty="0"/>
            </a:br>
            <a:r>
              <a:rPr lang="en-US" sz="2700" dirty="0"/>
              <a:t>Dolores Davison, ASCCC President</a:t>
            </a:r>
            <a:br>
              <a:rPr lang="en-US" dirty="0"/>
            </a:br>
            <a:br>
              <a:rPr lang="en-US" dirty="0"/>
            </a:br>
            <a:br>
              <a:rPr lang="en-US" dirty="0"/>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7019-E544-3040-8FC4-0528E1528DD8}"/>
              </a:ext>
            </a:extLst>
          </p:cNvPr>
          <p:cNvSpPr>
            <a:spLocks noGrp="1"/>
          </p:cNvSpPr>
          <p:nvPr>
            <p:ph type="title"/>
          </p:nvPr>
        </p:nvSpPr>
        <p:spPr>
          <a:xfrm>
            <a:off x="2682909" y="403412"/>
            <a:ext cx="9361453" cy="1685768"/>
          </a:xfrm>
        </p:spPr>
        <p:txBody>
          <a:bodyPr/>
          <a:lstStyle/>
          <a:p>
            <a:r>
              <a:rPr lang="en-US" dirty="0"/>
              <a:t>Use of Universal Design in Providing Access </a:t>
            </a:r>
          </a:p>
        </p:txBody>
      </p:sp>
      <p:sp>
        <p:nvSpPr>
          <p:cNvPr id="3" name="Content Placeholder 2">
            <a:extLst>
              <a:ext uri="{FF2B5EF4-FFF2-40B4-BE49-F238E27FC236}">
                <a16:creationId xmlns:a16="http://schemas.microsoft.com/office/drawing/2014/main" id="{6ADEDD8A-D274-504A-9B56-1C15718B11CA}"/>
              </a:ext>
            </a:extLst>
          </p:cNvPr>
          <p:cNvSpPr>
            <a:spLocks noGrp="1"/>
          </p:cNvSpPr>
          <p:nvPr>
            <p:ph idx="1"/>
          </p:nvPr>
        </p:nvSpPr>
        <p:spPr>
          <a:xfrm>
            <a:off x="829994" y="2371726"/>
            <a:ext cx="10523806" cy="3984624"/>
          </a:xfrm>
        </p:spPr>
        <p:txBody>
          <a:bodyPr/>
          <a:lstStyle/>
          <a:p>
            <a:r>
              <a:rPr lang="en-US" sz="2000" b="1" dirty="0"/>
              <a:t>Multiple means of representation</a:t>
            </a:r>
            <a:r>
              <a:rPr lang="en-US" sz="2000" dirty="0"/>
              <a:t> </a:t>
            </a:r>
            <a:br>
              <a:rPr lang="en-US" sz="2000" dirty="0"/>
            </a:br>
            <a:r>
              <a:rPr lang="en-US" sz="2000" dirty="0"/>
              <a:t>Give students the same information through different formats (visual, auditory, or textual) to ensure that key information will be equally perceptible to all.</a:t>
            </a:r>
          </a:p>
          <a:p>
            <a:endParaRPr lang="en-US" sz="2000" dirty="0"/>
          </a:p>
          <a:p>
            <a:r>
              <a:rPr lang="en-US" sz="2000" b="1" dirty="0"/>
              <a:t>Multiple means of action and expression</a:t>
            </a:r>
            <a:r>
              <a:rPr lang="en-US" sz="2000" dirty="0"/>
              <a:t> </a:t>
            </a:r>
            <a:br>
              <a:rPr lang="en-US" sz="2000" dirty="0"/>
            </a:br>
            <a:r>
              <a:rPr lang="en-US" sz="2000" dirty="0"/>
              <a:t>Give students plenty of options for expressing what they know, and provide models, feedback, and supports for their different levels of proficiency.</a:t>
            </a:r>
          </a:p>
          <a:p>
            <a:endParaRPr lang="en-US" sz="2000" dirty="0"/>
          </a:p>
          <a:p>
            <a:r>
              <a:rPr lang="en-US" sz="2000" b="1" dirty="0"/>
              <a:t>Multiple means of engagement</a:t>
            </a:r>
            <a:r>
              <a:rPr lang="en-US" sz="2000" dirty="0"/>
              <a:t> </a:t>
            </a:r>
          </a:p>
          <a:p>
            <a:r>
              <a:rPr lang="en-US" sz="2000" dirty="0"/>
              <a:t>What excites one student may bore another. Give students choices (working independently vs. working collaboratively, the sequence or timing of tasks, the level of challenge, etc.) to spark their interests and autonomy.</a:t>
            </a:r>
          </a:p>
          <a:p>
            <a:endParaRPr lang="en-US" dirty="0"/>
          </a:p>
        </p:txBody>
      </p:sp>
      <p:sp>
        <p:nvSpPr>
          <p:cNvPr id="4" name="Slide Number Placeholder 3">
            <a:extLst>
              <a:ext uri="{FF2B5EF4-FFF2-40B4-BE49-F238E27FC236}">
                <a16:creationId xmlns:a16="http://schemas.microsoft.com/office/drawing/2014/main" id="{3DB3273E-8E02-A94F-B9BB-5A50E1C010CA}"/>
              </a:ext>
            </a:extLst>
          </p:cNvPr>
          <p:cNvSpPr>
            <a:spLocks noGrp="1"/>
          </p:cNvSpPr>
          <p:nvPr>
            <p:ph type="sldNum" sz="quarter" idx="10"/>
          </p:nvPr>
        </p:nvSpPr>
        <p:spPr/>
        <p:txBody>
          <a:bodyPr/>
          <a:lstStyle/>
          <a:p>
            <a:pPr>
              <a:defRPr/>
            </a:pPr>
            <a:fld id="{8856F6ED-E3DC-8A4A-AABE-AFCED42314C4}" type="slidenum">
              <a:rPr lang="en-US" altLang="en-US" smtClean="0"/>
              <a:pPr>
                <a:defRPr/>
              </a:pPr>
              <a:t>10</a:t>
            </a:fld>
            <a:endParaRPr lang="en-US" altLang="en-US"/>
          </a:p>
        </p:txBody>
      </p:sp>
    </p:spTree>
    <p:extLst>
      <p:ext uri="{BB962C8B-B14F-4D97-AF65-F5344CB8AC3E}">
        <p14:creationId xmlns:p14="http://schemas.microsoft.com/office/powerpoint/2010/main" val="353849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23EA-4A68-3448-B268-4EFE43355914}"/>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A537DFC5-CCB2-A146-870A-CC684A417263}"/>
              </a:ext>
            </a:extLst>
          </p:cNvPr>
          <p:cNvSpPr>
            <a:spLocks noGrp="1"/>
          </p:cNvSpPr>
          <p:nvPr>
            <p:ph idx="1"/>
          </p:nvPr>
        </p:nvSpPr>
        <p:spPr/>
        <p:txBody>
          <a:bodyPr/>
          <a:lstStyle/>
          <a:p>
            <a:pPr>
              <a:lnSpc>
                <a:spcPct val="150000"/>
              </a:lnSpc>
              <a:buSzPct val="125000"/>
              <a:defRPr sz="1800">
                <a:solidFill>
                  <a:srgbClr val="000000"/>
                </a:solidFill>
              </a:defRPr>
            </a:pPr>
            <a:r>
              <a:rPr lang="en-US" dirty="0">
                <a:hlinkClick r:id="rId2"/>
              </a:rPr>
              <a:t>ASCCC PPTs and other materials  </a:t>
            </a:r>
            <a:endParaRPr lang="en-US" dirty="0"/>
          </a:p>
          <a:p>
            <a:pPr>
              <a:lnSpc>
                <a:spcPct val="150000"/>
              </a:lnSpc>
              <a:buSzPct val="125000"/>
              <a:defRPr sz="1800">
                <a:solidFill>
                  <a:srgbClr val="000000"/>
                </a:solidFill>
              </a:defRPr>
            </a:pPr>
            <a:r>
              <a:rPr lang="en-US" dirty="0">
                <a:hlinkClick r:id="rId3"/>
              </a:rPr>
              <a:t>ASCCC OERI course on Accessibility Basics</a:t>
            </a:r>
            <a:endParaRPr lang="en-US" dirty="0"/>
          </a:p>
          <a:p>
            <a:pPr>
              <a:lnSpc>
                <a:spcPct val="150000"/>
              </a:lnSpc>
              <a:buSzPct val="125000"/>
              <a:defRPr sz="1800">
                <a:solidFill>
                  <a:srgbClr val="000000"/>
                </a:solidFill>
              </a:defRPr>
            </a:pPr>
            <a:r>
              <a:rPr lang="en-US" dirty="0">
                <a:hlinkClick r:id="rId4"/>
              </a:rPr>
              <a:t>Creation of Accessible Media Materials</a:t>
            </a:r>
            <a:endParaRPr lang="en-US" dirty="0"/>
          </a:p>
          <a:p>
            <a:pPr>
              <a:lnSpc>
                <a:spcPct val="150000"/>
              </a:lnSpc>
              <a:buSzPct val="125000"/>
              <a:defRPr sz="1800">
                <a:solidFill>
                  <a:srgbClr val="000000"/>
                </a:solidFill>
              </a:defRPr>
            </a:pPr>
            <a:r>
              <a:rPr lang="en-US" dirty="0">
                <a:hlinkClick r:id="rId5"/>
              </a:rPr>
              <a:t>Tutorials on Web Accessibility</a:t>
            </a:r>
            <a:endParaRPr lang="en-US" dirty="0"/>
          </a:p>
          <a:p>
            <a:pPr>
              <a:lnSpc>
                <a:spcPct val="150000"/>
              </a:lnSpc>
              <a:buSzPct val="125000"/>
              <a:defRPr sz="1800">
                <a:solidFill>
                  <a:srgbClr val="000000"/>
                </a:solidFill>
              </a:defRPr>
            </a:pPr>
            <a:r>
              <a:rPr lang="en-US" dirty="0">
                <a:hlinkClick r:id="rId6"/>
              </a:rPr>
              <a:t>Creating Accessible Documents</a:t>
            </a:r>
            <a:endParaRPr lang="en-US" sz="1800" u="sng" dirty="0">
              <a:solidFill>
                <a:srgbClr val="FFFFFF"/>
              </a:solidFill>
            </a:endParaRPr>
          </a:p>
        </p:txBody>
      </p:sp>
      <p:sp>
        <p:nvSpPr>
          <p:cNvPr id="4" name="Slide Number Placeholder 3">
            <a:extLst>
              <a:ext uri="{FF2B5EF4-FFF2-40B4-BE49-F238E27FC236}">
                <a16:creationId xmlns:a16="http://schemas.microsoft.com/office/drawing/2014/main" id="{A0532472-19C0-B948-B54D-0AC6C2E93217}"/>
              </a:ext>
            </a:extLst>
          </p:cNvPr>
          <p:cNvSpPr>
            <a:spLocks noGrp="1"/>
          </p:cNvSpPr>
          <p:nvPr>
            <p:ph type="sldNum" sz="quarter" idx="10"/>
          </p:nvPr>
        </p:nvSpPr>
        <p:spPr/>
        <p:txBody>
          <a:bodyPr/>
          <a:lstStyle/>
          <a:p>
            <a:pPr>
              <a:defRPr/>
            </a:pPr>
            <a:fld id="{8856F6ED-E3DC-8A4A-AABE-AFCED42314C4}" type="slidenum">
              <a:rPr lang="en-US" altLang="en-US" smtClean="0"/>
              <a:pPr>
                <a:defRPr/>
              </a:pPr>
              <a:t>11</a:t>
            </a:fld>
            <a:endParaRPr lang="en-US" altLang="en-US"/>
          </a:p>
        </p:txBody>
      </p:sp>
    </p:spTree>
    <p:extLst>
      <p:ext uri="{BB962C8B-B14F-4D97-AF65-F5344CB8AC3E}">
        <p14:creationId xmlns:p14="http://schemas.microsoft.com/office/powerpoint/2010/main" val="384073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26D6-353C-DA4A-AB92-64185FD4C15B}"/>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63366F9B-2DAD-F447-8EC8-97E8CD066CDA}"/>
              </a:ext>
            </a:extLst>
          </p:cNvPr>
          <p:cNvSpPr>
            <a:spLocks noGrp="1"/>
          </p:cNvSpPr>
          <p:nvPr>
            <p:ph idx="1"/>
          </p:nvPr>
        </p:nvSpPr>
        <p:spPr/>
        <p:txBody>
          <a:bodyPr/>
          <a:lstStyle/>
          <a:p>
            <a:r>
              <a:rPr lang="en-US" dirty="0"/>
              <a:t>Questions?  Contact us!</a:t>
            </a:r>
          </a:p>
          <a:p>
            <a:r>
              <a:rPr lang="en-US" dirty="0" err="1"/>
              <a:t>Info@asccc.org</a:t>
            </a:r>
            <a:endParaRPr lang="en-US" dirty="0"/>
          </a:p>
        </p:txBody>
      </p:sp>
      <p:sp>
        <p:nvSpPr>
          <p:cNvPr id="4" name="Slide Number Placeholder 3">
            <a:extLst>
              <a:ext uri="{FF2B5EF4-FFF2-40B4-BE49-F238E27FC236}">
                <a16:creationId xmlns:a16="http://schemas.microsoft.com/office/drawing/2014/main" id="{1556051B-F17C-B544-8800-8C7A9FF92B5E}"/>
              </a:ext>
            </a:extLst>
          </p:cNvPr>
          <p:cNvSpPr>
            <a:spLocks noGrp="1"/>
          </p:cNvSpPr>
          <p:nvPr>
            <p:ph type="sldNum" sz="quarter" idx="10"/>
          </p:nvPr>
        </p:nvSpPr>
        <p:spPr/>
        <p:txBody>
          <a:bodyPr/>
          <a:lstStyle/>
          <a:p>
            <a:pPr>
              <a:defRPr/>
            </a:pPr>
            <a:fld id="{8856F6ED-E3DC-8A4A-AABE-AFCED42314C4}" type="slidenum">
              <a:rPr lang="en-US" altLang="en-US" smtClean="0"/>
              <a:pPr>
                <a:defRPr/>
              </a:pPr>
              <a:t>12</a:t>
            </a:fld>
            <a:endParaRPr lang="en-US" altLang="en-US"/>
          </a:p>
        </p:txBody>
      </p:sp>
    </p:spTree>
    <p:extLst>
      <p:ext uri="{BB962C8B-B14F-4D97-AF65-F5344CB8AC3E}">
        <p14:creationId xmlns:p14="http://schemas.microsoft.com/office/powerpoint/2010/main" val="408968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5C34-65E3-114D-974C-9368532E499C}"/>
              </a:ext>
            </a:extLst>
          </p:cNvPr>
          <p:cNvSpPr>
            <a:spLocks noGrp="1"/>
          </p:cNvSpPr>
          <p:nvPr>
            <p:ph type="title"/>
          </p:nvPr>
        </p:nvSpPr>
        <p:spPr/>
        <p:txBody>
          <a:bodyPr/>
          <a:lstStyle/>
          <a:p>
            <a:r>
              <a:rPr lang="en-US" dirty="0"/>
              <a:t>Breakout Description</a:t>
            </a:r>
          </a:p>
        </p:txBody>
      </p:sp>
      <p:sp>
        <p:nvSpPr>
          <p:cNvPr id="3" name="Content Placeholder 2">
            <a:extLst>
              <a:ext uri="{FF2B5EF4-FFF2-40B4-BE49-F238E27FC236}">
                <a16:creationId xmlns:a16="http://schemas.microsoft.com/office/drawing/2014/main" id="{644697C8-E0F7-8C4F-8520-6E61AB211EE5}"/>
              </a:ext>
            </a:extLst>
          </p:cNvPr>
          <p:cNvSpPr>
            <a:spLocks noGrp="1"/>
          </p:cNvSpPr>
          <p:nvPr>
            <p:ph idx="1"/>
          </p:nvPr>
        </p:nvSpPr>
        <p:spPr/>
        <p:txBody>
          <a:bodyPr/>
          <a:lstStyle/>
          <a:p>
            <a:r>
              <a:rPr lang="en-US" dirty="0"/>
              <a:t>This breakout session is designed to review the reasoning for non- credit courses and career education following the guidelines in the Americans with Disabilities Act, and to demonstrate how to add these courses to your curriculum, whether in a separate division/ department or included in each division.  We will discuss the benefits such a program has for disabled or differently abled students, the impact on the college community and the greater community We hope to inspire faculty with best practices in the preparation of these special needs students for the working world and connect them with those who are interested in hiring students who come out of our programs with skills and abilities that are desired in the workforce.</a:t>
            </a:r>
          </a:p>
          <a:p>
            <a:endParaRPr lang="en-US" dirty="0"/>
          </a:p>
        </p:txBody>
      </p:sp>
      <p:sp>
        <p:nvSpPr>
          <p:cNvPr id="4" name="Slide Number Placeholder 3">
            <a:extLst>
              <a:ext uri="{FF2B5EF4-FFF2-40B4-BE49-F238E27FC236}">
                <a16:creationId xmlns:a16="http://schemas.microsoft.com/office/drawing/2014/main" id="{4CF5BAAF-7D50-2F48-B5AA-2C08CA07BD2C}"/>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275363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E7EC-D214-2E45-BA57-8DEB1D54B4CA}"/>
              </a:ext>
            </a:extLst>
          </p:cNvPr>
          <p:cNvSpPr>
            <a:spLocks noGrp="1"/>
          </p:cNvSpPr>
          <p:nvPr>
            <p:ph type="title"/>
          </p:nvPr>
        </p:nvSpPr>
        <p:spPr/>
        <p:txBody>
          <a:bodyPr/>
          <a:lstStyle/>
          <a:p>
            <a:r>
              <a:rPr lang="en-US" dirty="0"/>
              <a:t>How is Kalamazoo, Michigan Integral </a:t>
            </a:r>
            <a:r>
              <a:rPr lang="en-US"/>
              <a:t>to Accessibility?</a:t>
            </a:r>
            <a:endParaRPr lang="en-US" dirty="0"/>
          </a:p>
        </p:txBody>
      </p:sp>
      <p:sp>
        <p:nvSpPr>
          <p:cNvPr id="3" name="Content Placeholder 2">
            <a:extLst>
              <a:ext uri="{FF2B5EF4-FFF2-40B4-BE49-F238E27FC236}">
                <a16:creationId xmlns:a16="http://schemas.microsoft.com/office/drawing/2014/main" id="{12C9A15C-8156-644D-8FCB-80373FAC029C}"/>
              </a:ext>
            </a:extLst>
          </p:cNvPr>
          <p:cNvSpPr>
            <a:spLocks noGrp="1"/>
          </p:cNvSpPr>
          <p:nvPr>
            <p:ph sz="half" idx="2"/>
          </p:nvPr>
        </p:nvSpPr>
        <p:spPr/>
        <p:txBody>
          <a:bodyPr/>
          <a:lstStyle/>
          <a:p>
            <a:r>
              <a:rPr lang="en-US" dirty="0">
                <a:hlinkClick r:id="rId2"/>
              </a:rPr>
              <a:t>Jack Fisher and Universal Design</a:t>
            </a:r>
            <a:endParaRPr lang="en-US" dirty="0"/>
          </a:p>
          <a:p>
            <a:r>
              <a:rPr lang="en-US" dirty="0"/>
              <a:t>Why Do These Matter?</a:t>
            </a:r>
          </a:p>
          <a:p>
            <a:r>
              <a:rPr lang="en-US" dirty="0"/>
              <a:t>Who Do They Serve?</a:t>
            </a:r>
          </a:p>
          <a:p>
            <a:r>
              <a:rPr lang="en-US" dirty="0"/>
              <a:t>What Lessons Can We Take from What Happened at Kalamazoo?</a:t>
            </a:r>
          </a:p>
        </p:txBody>
      </p:sp>
      <p:pic>
        <p:nvPicPr>
          <p:cNvPr id="7" name="Content Placeholder 6">
            <a:hlinkClick r:id="rId3"/>
            <a:extLst>
              <a:ext uri="{FF2B5EF4-FFF2-40B4-BE49-F238E27FC236}">
                <a16:creationId xmlns:a16="http://schemas.microsoft.com/office/drawing/2014/main" id="{51381EC7-34E3-784C-91CE-6A9511ED43A7}"/>
              </a:ext>
            </a:extLst>
          </p:cNvPr>
          <p:cNvPicPr>
            <a:picLocks noGrp="1" noChangeAspect="1"/>
          </p:cNvPicPr>
          <p:nvPr>
            <p:ph sz="quarter" idx="4"/>
          </p:nvPr>
        </p:nvPicPr>
        <p:blipFill>
          <a:blip r:embed="rId4"/>
          <a:stretch>
            <a:fillRect/>
          </a:stretch>
        </p:blipFill>
        <p:spPr>
          <a:xfrm>
            <a:off x="6749921" y="2464118"/>
            <a:ext cx="4573772" cy="3725545"/>
          </a:xfrm>
        </p:spPr>
      </p:pic>
      <p:sp>
        <p:nvSpPr>
          <p:cNvPr id="4" name="Slide Number Placeholder 3">
            <a:extLst>
              <a:ext uri="{FF2B5EF4-FFF2-40B4-BE49-F238E27FC236}">
                <a16:creationId xmlns:a16="http://schemas.microsoft.com/office/drawing/2014/main" id="{D7E87CB7-A518-5643-BBE1-A89C2F661C7E}"/>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spTree>
    <p:extLst>
      <p:ext uri="{BB962C8B-B14F-4D97-AF65-F5344CB8AC3E}">
        <p14:creationId xmlns:p14="http://schemas.microsoft.com/office/powerpoint/2010/main" val="329163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96D4-F35F-8C4C-8A8A-5D43E2E30C87}"/>
              </a:ext>
            </a:extLst>
          </p:cNvPr>
          <p:cNvSpPr>
            <a:spLocks noGrp="1"/>
          </p:cNvSpPr>
          <p:nvPr>
            <p:ph type="title"/>
          </p:nvPr>
        </p:nvSpPr>
        <p:spPr>
          <a:xfrm>
            <a:off x="2682909" y="403412"/>
            <a:ext cx="8947115" cy="1685768"/>
          </a:xfrm>
        </p:spPr>
        <p:txBody>
          <a:bodyPr/>
          <a:lstStyle/>
          <a:p>
            <a:r>
              <a:rPr lang="en-US" dirty="0"/>
              <a:t>Why Should We Care About Accessibility?</a:t>
            </a:r>
          </a:p>
        </p:txBody>
      </p:sp>
      <p:sp>
        <p:nvSpPr>
          <p:cNvPr id="3" name="Content Placeholder 2">
            <a:extLst>
              <a:ext uri="{FF2B5EF4-FFF2-40B4-BE49-F238E27FC236}">
                <a16:creationId xmlns:a16="http://schemas.microsoft.com/office/drawing/2014/main" id="{B0CD3E08-D2D0-FA4B-9E16-9873C6194D87}"/>
              </a:ext>
            </a:extLst>
          </p:cNvPr>
          <p:cNvSpPr>
            <a:spLocks noGrp="1"/>
          </p:cNvSpPr>
          <p:nvPr>
            <p:ph idx="1"/>
          </p:nvPr>
        </p:nvSpPr>
        <p:spPr>
          <a:xfrm>
            <a:off x="829994" y="2386014"/>
            <a:ext cx="10523806" cy="3845974"/>
          </a:xfrm>
        </p:spPr>
        <p:txBody>
          <a:bodyPr/>
          <a:lstStyle/>
          <a:p>
            <a:pPr>
              <a:buFont typeface="Wingdings" charset="2"/>
              <a:buChar char="v"/>
            </a:pPr>
            <a:r>
              <a:rPr lang="en-US" dirty="0"/>
              <a:t>It’s the law!</a:t>
            </a:r>
          </a:p>
          <a:p>
            <a:pPr lvl="1">
              <a:buFont typeface="Wingdings" charset="2"/>
              <a:buChar char="v"/>
            </a:pPr>
            <a:r>
              <a:rPr lang="en-US" dirty="0">
                <a:hlinkClick r:id="rId2"/>
              </a:rPr>
              <a:t>Section 504 of the Federal Rehabilitation Act (1973)</a:t>
            </a:r>
            <a:endParaRPr lang="en-US" dirty="0"/>
          </a:p>
          <a:p>
            <a:pPr lvl="1">
              <a:buFont typeface="Wingdings" charset="2"/>
              <a:buChar char="v"/>
            </a:pPr>
            <a:r>
              <a:rPr lang="en-US" dirty="0">
                <a:hlinkClick r:id="rId3"/>
              </a:rPr>
              <a:t>Section 508 of the Federal Rehabilitation Act (1973, amended 1998)</a:t>
            </a:r>
            <a:endParaRPr lang="en-US" dirty="0"/>
          </a:p>
          <a:p>
            <a:pPr lvl="1">
              <a:buFont typeface="Wingdings" charset="2"/>
              <a:buChar char="v"/>
            </a:pPr>
            <a:r>
              <a:rPr lang="en-US" dirty="0">
                <a:hlinkClick r:id="rId4"/>
              </a:rPr>
              <a:t>Americans with Disabilities Act (1990)</a:t>
            </a:r>
            <a:endParaRPr lang="en-US" dirty="0"/>
          </a:p>
          <a:p>
            <a:pPr lvl="1">
              <a:buFont typeface="Wingdings" charset="2"/>
              <a:buChar char="v"/>
            </a:pPr>
            <a:r>
              <a:rPr lang="en-US" dirty="0">
                <a:hlinkClick r:id="rId5"/>
              </a:rPr>
              <a:t>California Government Code §11135 </a:t>
            </a:r>
            <a:r>
              <a:rPr lang="en-US" dirty="0"/>
              <a:t>(mirrors federal anti-discrimination statutes)</a:t>
            </a:r>
          </a:p>
          <a:p>
            <a:pPr lvl="1">
              <a:buFont typeface="Wingdings" charset="2"/>
              <a:buChar char="v"/>
            </a:pPr>
            <a:r>
              <a:rPr lang="en-US" dirty="0">
                <a:hlinkClick r:id="rId6"/>
              </a:rPr>
              <a:t>Title 5 section 55200 </a:t>
            </a:r>
            <a:r>
              <a:rPr lang="en-US" dirty="0"/>
              <a:t>(requires all online instruction to be compliant with ADA and Rehabilitation Act)</a:t>
            </a:r>
          </a:p>
          <a:p>
            <a:pPr>
              <a:buFont typeface="Wingdings" charset="2"/>
              <a:buChar char="v"/>
            </a:pPr>
            <a:r>
              <a:rPr lang="en-US" dirty="0"/>
              <a:t>Accreditation </a:t>
            </a:r>
          </a:p>
          <a:p>
            <a:pPr lvl="1">
              <a:buFont typeface="Wingdings" charset="2"/>
              <a:buChar char="v"/>
            </a:pPr>
            <a:r>
              <a:rPr lang="en-US" dirty="0"/>
              <a:t>DE instruction must be of comparable quality to face-to-face instruction</a:t>
            </a:r>
          </a:p>
          <a:p>
            <a:endParaRPr lang="en-US" dirty="0"/>
          </a:p>
        </p:txBody>
      </p:sp>
      <p:sp>
        <p:nvSpPr>
          <p:cNvPr id="4" name="Slide Number Placeholder 3">
            <a:extLst>
              <a:ext uri="{FF2B5EF4-FFF2-40B4-BE49-F238E27FC236}">
                <a16:creationId xmlns:a16="http://schemas.microsoft.com/office/drawing/2014/main" id="{C4702F4E-E53E-D145-B2D4-9278145874E3}"/>
              </a:ext>
            </a:extLst>
          </p:cNvPr>
          <p:cNvSpPr>
            <a:spLocks noGrp="1"/>
          </p:cNvSpPr>
          <p:nvPr>
            <p:ph type="sldNum" sz="quarter" idx="10"/>
          </p:nvPr>
        </p:nvSpPr>
        <p:spPr/>
        <p:txBody>
          <a:bodyPr/>
          <a:lstStyle/>
          <a:p>
            <a:pPr>
              <a:defRPr/>
            </a:pPr>
            <a:fld id="{8856F6ED-E3DC-8A4A-AABE-AFCED42314C4}" type="slidenum">
              <a:rPr lang="en-US" altLang="en-US" smtClean="0"/>
              <a:pPr>
                <a:defRPr/>
              </a:pPr>
              <a:t>4</a:t>
            </a:fld>
            <a:endParaRPr lang="en-US" altLang="en-US"/>
          </a:p>
        </p:txBody>
      </p:sp>
    </p:spTree>
    <p:extLst>
      <p:ext uri="{BB962C8B-B14F-4D97-AF65-F5344CB8AC3E}">
        <p14:creationId xmlns:p14="http://schemas.microsoft.com/office/powerpoint/2010/main" val="428959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E2C8-3663-FB40-8505-27BAC749D9B0}"/>
              </a:ext>
            </a:extLst>
          </p:cNvPr>
          <p:cNvSpPr>
            <a:spLocks noGrp="1"/>
          </p:cNvSpPr>
          <p:nvPr>
            <p:ph type="title"/>
          </p:nvPr>
        </p:nvSpPr>
        <p:spPr/>
        <p:txBody>
          <a:bodyPr/>
          <a:lstStyle/>
          <a:p>
            <a:r>
              <a:rPr lang="en-US" dirty="0"/>
              <a:t>504 and 508 – What Do They Cover?</a:t>
            </a:r>
          </a:p>
        </p:txBody>
      </p:sp>
      <p:sp>
        <p:nvSpPr>
          <p:cNvPr id="3" name="Content Placeholder 2">
            <a:extLst>
              <a:ext uri="{FF2B5EF4-FFF2-40B4-BE49-F238E27FC236}">
                <a16:creationId xmlns:a16="http://schemas.microsoft.com/office/drawing/2014/main" id="{D44D6767-8344-514F-96B6-7B84B05DE253}"/>
              </a:ext>
            </a:extLst>
          </p:cNvPr>
          <p:cNvSpPr>
            <a:spLocks noGrp="1"/>
          </p:cNvSpPr>
          <p:nvPr>
            <p:ph idx="1"/>
          </p:nvPr>
        </p:nvSpPr>
        <p:spPr/>
        <p:txBody>
          <a:bodyPr/>
          <a:lstStyle/>
          <a:p>
            <a:r>
              <a:rPr lang="en-US" dirty="0"/>
              <a:t>Section 504: "No otherwise qualified individual with a disability in the United States . . . shall, solely by reason of her or his disability, be excluded from the participation in, be denied the benefits of, or be subjected to discrimination under any program or activity receiving Federal financial assistance . . . .”</a:t>
            </a:r>
          </a:p>
          <a:p>
            <a:endParaRPr lang="en-US" dirty="0"/>
          </a:p>
          <a:p>
            <a:r>
              <a:rPr lang="en-US" dirty="0"/>
              <a:t>Section 508 requires federal agencies to develop, procure, maintain and use information and communications technology (ICT) that is accessible to people with disabilities - regardless of whether or not they work for the federal government. </a:t>
            </a:r>
          </a:p>
        </p:txBody>
      </p:sp>
      <p:sp>
        <p:nvSpPr>
          <p:cNvPr id="4" name="Slide Number Placeholder 3">
            <a:extLst>
              <a:ext uri="{FF2B5EF4-FFF2-40B4-BE49-F238E27FC236}">
                <a16:creationId xmlns:a16="http://schemas.microsoft.com/office/drawing/2014/main" id="{90C46BCB-1987-BE40-AEC4-0FB1FFF9E08D}"/>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spTree>
    <p:extLst>
      <p:ext uri="{BB962C8B-B14F-4D97-AF65-F5344CB8AC3E}">
        <p14:creationId xmlns:p14="http://schemas.microsoft.com/office/powerpoint/2010/main" val="428625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547A-36FA-CD42-A837-83C10CE066C4}"/>
              </a:ext>
            </a:extLst>
          </p:cNvPr>
          <p:cNvSpPr>
            <a:spLocks noGrp="1"/>
          </p:cNvSpPr>
          <p:nvPr>
            <p:ph type="title"/>
          </p:nvPr>
        </p:nvSpPr>
        <p:spPr/>
        <p:txBody>
          <a:bodyPr/>
          <a:lstStyle/>
          <a:p>
            <a:r>
              <a:rPr lang="en-US" dirty="0"/>
              <a:t>Americans With Disabilities Act (ADA) and California Education Code </a:t>
            </a:r>
          </a:p>
        </p:txBody>
      </p:sp>
      <p:sp>
        <p:nvSpPr>
          <p:cNvPr id="3" name="Content Placeholder 2">
            <a:extLst>
              <a:ext uri="{FF2B5EF4-FFF2-40B4-BE49-F238E27FC236}">
                <a16:creationId xmlns:a16="http://schemas.microsoft.com/office/drawing/2014/main" id="{8FB87ECD-2453-4148-B569-81E1FF053D84}"/>
              </a:ext>
            </a:extLst>
          </p:cNvPr>
          <p:cNvSpPr>
            <a:spLocks noGrp="1"/>
          </p:cNvSpPr>
          <p:nvPr>
            <p:ph idx="1"/>
          </p:nvPr>
        </p:nvSpPr>
        <p:spPr/>
        <p:txBody>
          <a:bodyPr/>
          <a:lstStyle/>
          <a:p>
            <a:pPr marL="342900" indent="-342900">
              <a:buFont typeface="Arial" panose="020B0604020202020204" pitchFamily="34" charset="0"/>
              <a:buChar char="•"/>
            </a:pPr>
            <a:r>
              <a:rPr lang="en-US" dirty="0"/>
              <a:t>The Americans with Disabilities Act of 1990 or ADA (</a:t>
            </a:r>
            <a:r>
              <a:rPr lang="en-US" dirty="0">
                <a:hlinkClick r:id="rId2" tooltip="Title 42 of the United States Code"/>
              </a:rPr>
              <a:t>42 U.S.C.</a:t>
            </a:r>
            <a:r>
              <a:rPr lang="en-US" dirty="0"/>
              <a:t> </a:t>
            </a:r>
            <a:r>
              <a:rPr lang="en-US" dirty="0">
                <a:hlinkClick r:id="rId3"/>
              </a:rPr>
              <a:t>§ 12101</a:t>
            </a:r>
            <a:r>
              <a:rPr lang="en-US" dirty="0"/>
              <a:t>) is a civil rights law that prohibits discrimination based on disability.  </a:t>
            </a:r>
          </a:p>
          <a:p>
            <a:pPr marL="342900" indent="-342900">
              <a:buFont typeface="Arial" panose="020B0604020202020204" pitchFamily="34" charset="0"/>
              <a:buChar char="•"/>
            </a:pPr>
            <a:r>
              <a:rPr lang="en-US" dirty="0"/>
              <a:t>No person in the State of California shall, on the basis of sex, race, color, religion, ancestry, national origin, ethnic group identification, age, mental disability, physical disability, medical condition, genetic information, marital status, or sexual orientation, be unlawfully denied full and equal access to the benefits of, or be unlawfully subjected to discrimination under, any program or activity that is conducted, operated, or administered by the state or by any state agency, is funded directly by the state, or receives any financial assistance from the state. </a:t>
            </a:r>
          </a:p>
        </p:txBody>
      </p:sp>
      <p:sp>
        <p:nvSpPr>
          <p:cNvPr id="4" name="Slide Number Placeholder 3">
            <a:extLst>
              <a:ext uri="{FF2B5EF4-FFF2-40B4-BE49-F238E27FC236}">
                <a16:creationId xmlns:a16="http://schemas.microsoft.com/office/drawing/2014/main" id="{58353FB5-C037-CF49-B85B-08DBED9D3CFA}"/>
              </a:ext>
            </a:extLst>
          </p:cNvPr>
          <p:cNvSpPr>
            <a:spLocks noGrp="1"/>
          </p:cNvSpPr>
          <p:nvPr>
            <p:ph type="sldNum" sz="quarter" idx="10"/>
          </p:nvPr>
        </p:nvSpPr>
        <p:spPr/>
        <p:txBody>
          <a:bodyPr/>
          <a:lstStyle/>
          <a:p>
            <a:pPr>
              <a:defRPr/>
            </a:pPr>
            <a:fld id="{8856F6ED-E3DC-8A4A-AABE-AFCED42314C4}" type="slidenum">
              <a:rPr lang="en-US" altLang="en-US" smtClean="0"/>
              <a:pPr>
                <a:defRPr/>
              </a:pPr>
              <a:t>6</a:t>
            </a:fld>
            <a:endParaRPr lang="en-US" altLang="en-US"/>
          </a:p>
        </p:txBody>
      </p:sp>
    </p:spTree>
    <p:extLst>
      <p:ext uri="{BB962C8B-B14F-4D97-AF65-F5344CB8AC3E}">
        <p14:creationId xmlns:p14="http://schemas.microsoft.com/office/powerpoint/2010/main" val="145190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8AF4-B291-BD42-A833-9A6062A74C0E}"/>
              </a:ext>
            </a:extLst>
          </p:cNvPr>
          <p:cNvSpPr>
            <a:spLocks noGrp="1"/>
          </p:cNvSpPr>
          <p:nvPr>
            <p:ph type="title"/>
          </p:nvPr>
        </p:nvSpPr>
        <p:spPr/>
        <p:txBody>
          <a:bodyPr/>
          <a:lstStyle/>
          <a:p>
            <a:r>
              <a:rPr lang="en-US" dirty="0"/>
              <a:t>Identification of Students Who Are Eligible for Accommodations</a:t>
            </a:r>
          </a:p>
        </p:txBody>
      </p:sp>
      <p:sp>
        <p:nvSpPr>
          <p:cNvPr id="3" name="Content Placeholder 2">
            <a:extLst>
              <a:ext uri="{FF2B5EF4-FFF2-40B4-BE49-F238E27FC236}">
                <a16:creationId xmlns:a16="http://schemas.microsoft.com/office/drawing/2014/main" id="{80CC33C4-A968-BD41-83B7-9C9B80D44653}"/>
              </a:ext>
            </a:extLst>
          </p:cNvPr>
          <p:cNvSpPr>
            <a:spLocks noGrp="1"/>
          </p:cNvSpPr>
          <p:nvPr>
            <p:ph idx="1"/>
          </p:nvPr>
        </p:nvSpPr>
        <p:spPr/>
        <p:txBody>
          <a:bodyPr/>
          <a:lstStyle/>
          <a:p>
            <a:pPr marL="342900" indent="-342900">
              <a:buFont typeface="Arial" panose="020B0604020202020204" pitchFamily="34" charset="0"/>
              <a:buChar char="•"/>
            </a:pPr>
            <a:r>
              <a:rPr lang="en-US" dirty="0"/>
              <a:t>More common in K-12 than in higher education </a:t>
            </a:r>
          </a:p>
          <a:p>
            <a:pPr marL="342900" indent="-342900">
              <a:buFont typeface="Arial" panose="020B0604020202020204" pitchFamily="34" charset="0"/>
              <a:buChar char="•"/>
            </a:pPr>
            <a:r>
              <a:rPr lang="en-US" dirty="0"/>
              <a:t>Testing and assessment done by specific offices at the college </a:t>
            </a:r>
          </a:p>
          <a:p>
            <a:pPr marL="342900" indent="-342900">
              <a:buFont typeface="Arial" panose="020B0604020202020204" pitchFamily="34" charset="0"/>
              <a:buChar char="•"/>
            </a:pPr>
            <a:r>
              <a:rPr lang="en-US" dirty="0"/>
              <a:t>Faculty cannot accept K-12 accessibility statements or documents </a:t>
            </a:r>
          </a:p>
          <a:p>
            <a:pPr marL="342900" indent="-342900">
              <a:buFont typeface="Arial" panose="020B0604020202020204" pitchFamily="34" charset="0"/>
              <a:buChar char="•"/>
            </a:pPr>
            <a:r>
              <a:rPr lang="en-US" dirty="0"/>
              <a:t>Faculty cannot ask students about what their disability is but can ask for clarification about what will work for students to meet their accommodations </a:t>
            </a:r>
          </a:p>
          <a:p>
            <a:pPr marL="342900" indent="-342900">
              <a:buFont typeface="Arial" panose="020B0604020202020204" pitchFamily="34" charset="0"/>
              <a:buChar char="•"/>
            </a:pPr>
            <a:r>
              <a:rPr lang="en-US" dirty="0"/>
              <a:t>DSPS recommendations are subject to law (</a:t>
            </a:r>
            <a:r>
              <a:rPr lang="en-US" dirty="0" err="1"/>
              <a:t>ie</a:t>
            </a:r>
            <a:r>
              <a:rPr lang="en-US" dirty="0"/>
              <a:t>, recordings)</a:t>
            </a:r>
          </a:p>
        </p:txBody>
      </p:sp>
      <p:sp>
        <p:nvSpPr>
          <p:cNvPr id="4" name="Slide Number Placeholder 3">
            <a:extLst>
              <a:ext uri="{FF2B5EF4-FFF2-40B4-BE49-F238E27FC236}">
                <a16:creationId xmlns:a16="http://schemas.microsoft.com/office/drawing/2014/main" id="{2D302856-AA39-F24E-897A-39E17EA554BD}"/>
              </a:ext>
            </a:extLst>
          </p:cNvPr>
          <p:cNvSpPr>
            <a:spLocks noGrp="1"/>
          </p:cNvSpPr>
          <p:nvPr>
            <p:ph type="sldNum" sz="quarter" idx="10"/>
          </p:nvPr>
        </p:nvSpPr>
        <p:spPr/>
        <p:txBody>
          <a:bodyPr/>
          <a:lstStyle/>
          <a:p>
            <a:pPr>
              <a:defRPr/>
            </a:pPr>
            <a:fld id="{8856F6ED-E3DC-8A4A-AABE-AFCED42314C4}" type="slidenum">
              <a:rPr lang="en-US" altLang="en-US" smtClean="0"/>
              <a:pPr>
                <a:defRPr/>
              </a:pPr>
              <a:t>7</a:t>
            </a:fld>
            <a:endParaRPr lang="en-US" altLang="en-US"/>
          </a:p>
        </p:txBody>
      </p:sp>
    </p:spTree>
    <p:extLst>
      <p:ext uri="{BB962C8B-B14F-4D97-AF65-F5344CB8AC3E}">
        <p14:creationId xmlns:p14="http://schemas.microsoft.com/office/powerpoint/2010/main" val="333567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6EE6-D9CB-D448-BE02-EA4FA593A043}"/>
              </a:ext>
            </a:extLst>
          </p:cNvPr>
          <p:cNvSpPr>
            <a:spLocks noGrp="1"/>
          </p:cNvSpPr>
          <p:nvPr>
            <p:ph type="title"/>
          </p:nvPr>
        </p:nvSpPr>
        <p:spPr/>
        <p:txBody>
          <a:bodyPr/>
          <a:lstStyle/>
          <a:p>
            <a:r>
              <a:rPr lang="en-US" dirty="0"/>
              <a:t>Common Myths About Accessibility</a:t>
            </a:r>
          </a:p>
        </p:txBody>
      </p:sp>
      <p:sp>
        <p:nvSpPr>
          <p:cNvPr id="3" name="Content Placeholder 2">
            <a:extLst>
              <a:ext uri="{FF2B5EF4-FFF2-40B4-BE49-F238E27FC236}">
                <a16:creationId xmlns:a16="http://schemas.microsoft.com/office/drawing/2014/main" id="{E356FD8C-863B-F841-B8C9-AFA1675697F8}"/>
              </a:ext>
            </a:extLst>
          </p:cNvPr>
          <p:cNvSpPr>
            <a:spLocks noGrp="1"/>
          </p:cNvSpPr>
          <p:nvPr>
            <p:ph idx="1"/>
          </p:nvPr>
        </p:nvSpPr>
        <p:spPr/>
        <p:txBody>
          <a:bodyPr/>
          <a:lstStyle/>
          <a:p>
            <a:pPr marL="342900" indent="-342900">
              <a:buFont typeface="Arial" panose="020B0604020202020204" pitchFamily="34" charset="0"/>
              <a:buChar char="•"/>
            </a:pPr>
            <a:r>
              <a:rPr lang="en-US" dirty="0"/>
              <a:t>I don’t have any blind students so I don’t have to use alt-text</a:t>
            </a:r>
          </a:p>
          <a:p>
            <a:pPr marL="342900" indent="-342900">
              <a:buFont typeface="Arial" panose="020B0604020202020204" pitchFamily="34" charset="0"/>
              <a:buChar char="•"/>
            </a:pPr>
            <a:r>
              <a:rPr lang="en-US" dirty="0"/>
              <a:t>I don’t have any deaf students so I don’t have to close caption</a:t>
            </a:r>
          </a:p>
          <a:p>
            <a:pPr marL="342900" indent="-342900">
              <a:buFont typeface="Arial" panose="020B0604020202020204" pitchFamily="34" charset="0"/>
              <a:buChar char="•"/>
            </a:pPr>
            <a:r>
              <a:rPr lang="en-US" dirty="0"/>
              <a:t>You Tube closed captioning is fine and doesn’t need to be checked</a:t>
            </a:r>
          </a:p>
          <a:p>
            <a:pPr marL="342900" indent="-342900">
              <a:buFont typeface="Arial" panose="020B0604020202020204" pitchFamily="34" charset="0"/>
              <a:buChar char="•"/>
            </a:pPr>
            <a:r>
              <a:rPr lang="en-US" dirty="0"/>
              <a:t>Screen readers skip over boring/difficult to understand things including </a:t>
            </a:r>
            <a:r>
              <a:rPr lang="en-US" dirty="0" err="1"/>
              <a:t>urls</a:t>
            </a:r>
            <a:endParaRPr lang="en-US" dirty="0"/>
          </a:p>
          <a:p>
            <a:pPr marL="342900" indent="-342900">
              <a:buFont typeface="Arial" panose="020B0604020202020204" pitchFamily="34" charset="0"/>
              <a:buChar char="•"/>
            </a:pPr>
            <a:r>
              <a:rPr lang="en-US" dirty="0"/>
              <a:t>Software automatically makes things accessible</a:t>
            </a:r>
          </a:p>
          <a:p>
            <a:pPr marL="342900" indent="-342900">
              <a:buFont typeface="Arial" panose="020B0604020202020204" pitchFamily="34" charset="0"/>
              <a:buChar char="•"/>
            </a:pPr>
            <a:r>
              <a:rPr lang="en-US" dirty="0"/>
              <a:t>Faculty are not responsible for accessibility</a:t>
            </a:r>
          </a:p>
          <a:p>
            <a:pPr marL="342900" indent="-342900">
              <a:buFont typeface="Arial" panose="020B0604020202020204" pitchFamily="34" charset="0"/>
              <a:buChar char="•"/>
            </a:pPr>
            <a:r>
              <a:rPr lang="en-US" dirty="0"/>
              <a:t>Other myths that you have heard/are familiar with?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6824776-CD4E-0444-ACD8-2EC2021D00F7}"/>
              </a:ext>
            </a:extLst>
          </p:cNvPr>
          <p:cNvSpPr>
            <a:spLocks noGrp="1"/>
          </p:cNvSpPr>
          <p:nvPr>
            <p:ph type="sldNum" sz="quarter" idx="10"/>
          </p:nvPr>
        </p:nvSpPr>
        <p:spPr/>
        <p:txBody>
          <a:bodyPr/>
          <a:lstStyle/>
          <a:p>
            <a:pPr>
              <a:defRPr/>
            </a:pPr>
            <a:fld id="{8856F6ED-E3DC-8A4A-AABE-AFCED42314C4}" type="slidenum">
              <a:rPr lang="en-US" altLang="en-US" smtClean="0"/>
              <a:pPr>
                <a:defRPr/>
              </a:pPr>
              <a:t>8</a:t>
            </a:fld>
            <a:endParaRPr lang="en-US" altLang="en-US"/>
          </a:p>
        </p:txBody>
      </p:sp>
    </p:spTree>
    <p:extLst>
      <p:ext uri="{BB962C8B-B14F-4D97-AF65-F5344CB8AC3E}">
        <p14:creationId xmlns:p14="http://schemas.microsoft.com/office/powerpoint/2010/main" val="207762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33D3-9A01-824C-A455-A24887008F34}"/>
              </a:ext>
            </a:extLst>
          </p:cNvPr>
          <p:cNvSpPr>
            <a:spLocks noGrp="1"/>
          </p:cNvSpPr>
          <p:nvPr>
            <p:ph type="title"/>
          </p:nvPr>
        </p:nvSpPr>
        <p:spPr>
          <a:xfrm>
            <a:off x="2682909" y="403412"/>
            <a:ext cx="9304303" cy="1685768"/>
          </a:xfrm>
        </p:spPr>
        <p:txBody>
          <a:bodyPr/>
          <a:lstStyle/>
          <a:p>
            <a:r>
              <a:rPr lang="en-US" dirty="0"/>
              <a:t>Accessibility Tends to Focus on Four Groups </a:t>
            </a:r>
          </a:p>
        </p:txBody>
      </p:sp>
      <p:sp>
        <p:nvSpPr>
          <p:cNvPr id="3" name="Content Placeholder 2">
            <a:extLst>
              <a:ext uri="{FF2B5EF4-FFF2-40B4-BE49-F238E27FC236}">
                <a16:creationId xmlns:a16="http://schemas.microsoft.com/office/drawing/2014/main" id="{8BF05FBC-889C-D145-B712-CEAB944BB9F5}"/>
              </a:ext>
            </a:extLst>
          </p:cNvPr>
          <p:cNvSpPr>
            <a:spLocks noGrp="1"/>
          </p:cNvSpPr>
          <p:nvPr>
            <p:ph idx="1"/>
          </p:nvPr>
        </p:nvSpPr>
        <p:spPr/>
        <p:txBody>
          <a:bodyPr/>
          <a:lstStyle/>
          <a:p>
            <a:pPr marL="342900" indent="-342900">
              <a:buFont typeface="Arial" panose="020B0604020202020204" pitchFamily="34" charset="0"/>
              <a:buChar char="•"/>
            </a:pPr>
            <a:r>
              <a:rPr lang="en-US" dirty="0"/>
              <a:t>students with vision impairment</a:t>
            </a:r>
          </a:p>
          <a:p>
            <a:pPr marL="342900" indent="-342900">
              <a:buFont typeface="Arial" panose="020B0604020202020204" pitchFamily="34" charset="0"/>
              <a:buChar char="•"/>
            </a:pPr>
            <a:r>
              <a:rPr lang="en-US" dirty="0"/>
              <a:t>students with hearing impairment</a:t>
            </a:r>
          </a:p>
          <a:p>
            <a:pPr marL="342900" indent="-342900">
              <a:buFont typeface="Arial" panose="020B0604020202020204" pitchFamily="34" charset="0"/>
              <a:buChar char="•"/>
            </a:pPr>
            <a:r>
              <a:rPr lang="en-US" dirty="0"/>
              <a:t>students with learning differences  </a:t>
            </a:r>
          </a:p>
          <a:p>
            <a:pPr marL="342900" indent="-342900">
              <a:buFont typeface="Arial" panose="020B0604020202020204" pitchFamily="34" charset="0"/>
              <a:buChar char="•"/>
            </a:pPr>
            <a:r>
              <a:rPr lang="en-US" dirty="0"/>
              <a:t>students with mobility impairment</a:t>
            </a:r>
          </a:p>
          <a:p>
            <a:endParaRPr lang="en-US" dirty="0"/>
          </a:p>
          <a:p>
            <a:r>
              <a:rPr lang="en-US" dirty="0"/>
              <a:t>Is anyone missing?  What else should we look at/for when considering accessibility?</a:t>
            </a:r>
          </a:p>
        </p:txBody>
      </p:sp>
      <p:sp>
        <p:nvSpPr>
          <p:cNvPr id="4" name="Slide Number Placeholder 3">
            <a:extLst>
              <a:ext uri="{FF2B5EF4-FFF2-40B4-BE49-F238E27FC236}">
                <a16:creationId xmlns:a16="http://schemas.microsoft.com/office/drawing/2014/main" id="{61B379B3-A664-0D4E-88B7-6852FBB9CB7C}"/>
              </a:ext>
            </a:extLst>
          </p:cNvPr>
          <p:cNvSpPr>
            <a:spLocks noGrp="1"/>
          </p:cNvSpPr>
          <p:nvPr>
            <p:ph type="sldNum" sz="quarter" idx="10"/>
          </p:nvPr>
        </p:nvSpPr>
        <p:spPr/>
        <p:txBody>
          <a:bodyPr/>
          <a:lstStyle/>
          <a:p>
            <a:pPr>
              <a:defRPr/>
            </a:pPr>
            <a:fld id="{8856F6ED-E3DC-8A4A-AABE-AFCED42314C4}" type="slidenum">
              <a:rPr lang="en-US" altLang="en-US" smtClean="0"/>
              <a:pPr>
                <a:defRPr/>
              </a:pPr>
              <a:t>9</a:t>
            </a:fld>
            <a:endParaRPr lang="en-US" altLang="en-US"/>
          </a:p>
        </p:txBody>
      </p:sp>
    </p:spTree>
    <p:extLst>
      <p:ext uri="{BB962C8B-B14F-4D97-AF65-F5344CB8AC3E}">
        <p14:creationId xmlns:p14="http://schemas.microsoft.com/office/powerpoint/2010/main" val="1857284246"/>
      </p:ext>
    </p:extLst>
  </p:cSld>
  <p:clrMapOvr>
    <a:masterClrMapping/>
  </p:clrMapOvr>
</p:sld>
</file>

<file path=ppt/theme/theme1.xml><?xml version="1.0" encoding="utf-8"?>
<a:theme xmlns:a="http://schemas.openxmlformats.org/drawingml/2006/main" name="ASCCC Curriculum Inst. 2020 Theme">
  <a:themeElements>
    <a:clrScheme name="ASCCC CNEI 2022">
      <a:dk1>
        <a:srgbClr val="005595"/>
      </a:dk1>
      <a:lt1>
        <a:srgbClr val="FFFFFF"/>
      </a:lt1>
      <a:dk2>
        <a:srgbClr val="3871C7"/>
      </a:dk2>
      <a:lt2>
        <a:srgbClr val="D8E9F0"/>
      </a:lt2>
      <a:accent1>
        <a:srgbClr val="B12000"/>
      </a:accent1>
      <a:accent2>
        <a:srgbClr val="A07DBB"/>
      </a:accent2>
      <a:accent3>
        <a:srgbClr val="658AD3"/>
      </a:accent3>
      <a:accent4>
        <a:srgbClr val="C26179"/>
      </a:accent4>
      <a:accent5>
        <a:srgbClr val="ED887B"/>
      </a:accent5>
      <a:accent6>
        <a:srgbClr val="EEC983"/>
      </a:accent6>
      <a:hlink>
        <a:srgbClr val="005B95"/>
      </a:hlink>
      <a:folHlink>
        <a:srgbClr val="0055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2022 ppt template 1" id="{1ED9A372-3BE9-2C4F-933E-0D4543663B47}" vid="{13F77577-E93A-424B-821A-CA7A56DE0C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239</TotalTime>
  <Words>895</Words>
  <Application>Microsoft Macintosh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vt:lpstr>
      <vt:lpstr>Palatino</vt:lpstr>
      <vt:lpstr>Wingdings</vt:lpstr>
      <vt:lpstr>ASCCC Curriculum Inst. 2020 Theme</vt:lpstr>
      <vt:lpstr>The Role of the ADA in Noncredit and Career Education Donna Frankel, Foothill College Manuel Velez, ASCCC South Representative Dolores Davison, ASCCC President   </vt:lpstr>
      <vt:lpstr>Breakout Description</vt:lpstr>
      <vt:lpstr>How is Kalamazoo, Michigan Integral to Accessibility?</vt:lpstr>
      <vt:lpstr>Why Should We Care About Accessibility?</vt:lpstr>
      <vt:lpstr>504 and 508 – What Do They Cover?</vt:lpstr>
      <vt:lpstr>Americans With Disabilities Act (ADA) and California Education Code </vt:lpstr>
      <vt:lpstr>Identification of Students Who Are Eligible for Accommodations</vt:lpstr>
      <vt:lpstr>Common Myths About Accessibility</vt:lpstr>
      <vt:lpstr>Accessibility Tends to Focus on Four Groups </vt:lpstr>
      <vt:lpstr>Use of Universal Design in Providing Access </vt:lpstr>
      <vt:lpstr>Resources </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ADA in Noncredit and Career Education Donna Frankel, Foothill College Manuel Velez, ASCCC South Representative Dolores Davison, ASCCC President   </dc:title>
  <dc:creator>Dolores Davison</dc:creator>
  <cp:lastModifiedBy>Dolores Davison</cp:lastModifiedBy>
  <cp:revision>8</cp:revision>
  <cp:lastPrinted>2020-11-24T19:39:26Z</cp:lastPrinted>
  <dcterms:created xsi:type="dcterms:W3CDTF">2022-05-12T20:50:03Z</dcterms:created>
  <dcterms:modified xsi:type="dcterms:W3CDTF">2022-05-13T00:49:55Z</dcterms:modified>
</cp:coreProperties>
</file>