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84"/>
  </p:notesMasterIdLst>
  <p:sldIdLst>
    <p:sldId id="256" r:id="rId2"/>
    <p:sldId id="305" r:id="rId3"/>
    <p:sldId id="257" r:id="rId4"/>
    <p:sldId id="306" r:id="rId5"/>
    <p:sldId id="304" r:id="rId6"/>
    <p:sldId id="316" r:id="rId7"/>
    <p:sldId id="483" r:id="rId8"/>
    <p:sldId id="484" r:id="rId9"/>
    <p:sldId id="487" r:id="rId10"/>
    <p:sldId id="486" r:id="rId11"/>
    <p:sldId id="470" r:id="rId12"/>
    <p:sldId id="307" r:id="rId13"/>
    <p:sldId id="588" r:id="rId14"/>
    <p:sldId id="569" r:id="rId15"/>
    <p:sldId id="591" r:id="rId16"/>
    <p:sldId id="587" r:id="rId17"/>
    <p:sldId id="589" r:id="rId18"/>
    <p:sldId id="590" r:id="rId19"/>
    <p:sldId id="594" r:id="rId20"/>
    <p:sldId id="593" r:id="rId21"/>
    <p:sldId id="592" r:id="rId22"/>
    <p:sldId id="595" r:id="rId23"/>
    <p:sldId id="492" r:id="rId24"/>
    <p:sldId id="563" r:id="rId25"/>
    <p:sldId id="565" r:id="rId26"/>
    <p:sldId id="570" r:id="rId27"/>
    <p:sldId id="315" r:id="rId28"/>
    <p:sldId id="308" r:id="rId29"/>
    <p:sldId id="572" r:id="rId30"/>
    <p:sldId id="317" r:id="rId31"/>
    <p:sldId id="571" r:id="rId32"/>
    <p:sldId id="573" r:id="rId33"/>
    <p:sldId id="574" r:id="rId34"/>
    <p:sldId id="319" r:id="rId35"/>
    <p:sldId id="320" r:id="rId36"/>
    <p:sldId id="575" r:id="rId37"/>
    <p:sldId id="318" r:id="rId38"/>
    <p:sldId id="596" r:id="rId39"/>
    <p:sldId id="322" r:id="rId40"/>
    <p:sldId id="323" r:id="rId41"/>
    <p:sldId id="321" r:id="rId42"/>
    <p:sldId id="314" r:id="rId43"/>
    <p:sldId id="312" r:id="rId44"/>
    <p:sldId id="586" r:id="rId45"/>
    <p:sldId id="296" r:id="rId46"/>
    <p:sldId id="549" r:id="rId47"/>
    <p:sldId id="585" r:id="rId48"/>
    <p:sldId id="548" r:id="rId49"/>
    <p:sldId id="547" r:id="rId50"/>
    <p:sldId id="310" r:id="rId51"/>
    <p:sldId id="581" r:id="rId52"/>
    <p:sldId id="577" r:id="rId53"/>
    <p:sldId id="582" r:id="rId54"/>
    <p:sldId id="583" r:id="rId55"/>
    <p:sldId id="584" r:id="rId56"/>
    <p:sldId id="311" r:id="rId57"/>
    <p:sldId id="398" r:id="rId58"/>
    <p:sldId id="464" r:id="rId59"/>
    <p:sldId id="424" r:id="rId60"/>
    <p:sldId id="425" r:id="rId61"/>
    <p:sldId id="426" r:id="rId62"/>
    <p:sldId id="427" r:id="rId63"/>
    <p:sldId id="428" r:id="rId64"/>
    <p:sldId id="440" r:id="rId65"/>
    <p:sldId id="441" r:id="rId66"/>
    <p:sldId id="442" r:id="rId67"/>
    <p:sldId id="443" r:id="rId68"/>
    <p:sldId id="448" r:id="rId69"/>
    <p:sldId id="457" r:id="rId70"/>
    <p:sldId id="477" r:id="rId71"/>
    <p:sldId id="458" r:id="rId72"/>
    <p:sldId id="460" r:id="rId73"/>
    <p:sldId id="479" r:id="rId74"/>
    <p:sldId id="465" r:id="rId75"/>
    <p:sldId id="344" r:id="rId76"/>
    <p:sldId id="469" r:id="rId77"/>
    <p:sldId id="481" r:id="rId78"/>
    <p:sldId id="482" r:id="rId79"/>
    <p:sldId id="273" r:id="rId80"/>
    <p:sldId id="265" r:id="rId81"/>
    <p:sldId id="597" r:id="rId82"/>
    <p:sldId id="619"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67" autoAdjust="0"/>
    <p:restoredTop sz="93587" autoAdjust="0"/>
  </p:normalViewPr>
  <p:slideViewPr>
    <p:cSldViewPr snapToGrid="0" snapToObjects="1">
      <p:cViewPr varScale="1">
        <p:scale>
          <a:sx n="77" d="100"/>
          <a:sy n="77" d="100"/>
        </p:scale>
        <p:origin x="216" y="360"/>
      </p:cViewPr>
      <p:guideLst/>
    </p:cSldViewPr>
  </p:slideViewPr>
  <p:outlineViewPr>
    <p:cViewPr>
      <p:scale>
        <a:sx n="33" d="100"/>
        <a:sy n="33" d="100"/>
      </p:scale>
      <p:origin x="0" y="-14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1D20D-6490-354B-8627-3142DE98B3FB}" type="datetimeFigureOut">
              <a:rPr lang="en-US" smtClean="0"/>
              <a:t>11/17/18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2C6CD-00DB-B646-9572-692FEBDA15B8}" type="slidenum">
              <a:rPr lang="en-US" smtClean="0"/>
              <a:t>‹#›</a:t>
            </a:fld>
            <a:endParaRPr lang="en-US"/>
          </a:p>
        </p:txBody>
      </p:sp>
    </p:spTree>
    <p:extLst>
      <p:ext uri="{BB962C8B-B14F-4D97-AF65-F5344CB8AC3E}">
        <p14:creationId xmlns:p14="http://schemas.microsoft.com/office/powerpoint/2010/main" val="78491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03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186957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1472465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Virginia</a:t>
            </a:r>
          </a:p>
        </p:txBody>
      </p:sp>
    </p:spTree>
    <p:extLst>
      <p:ext uri="{BB962C8B-B14F-4D97-AF65-F5344CB8AC3E}">
        <p14:creationId xmlns:p14="http://schemas.microsoft.com/office/powerpoint/2010/main" val="407924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519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0831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4895B1-79A5-4F1B-B7E6-C54AD27270EC}" type="slidenum">
              <a:rPr lang="en-US" smtClean="0"/>
              <a:t>67</a:t>
            </a:fld>
            <a:endParaRPr lang="en-US" dirty="0"/>
          </a:p>
        </p:txBody>
      </p:sp>
    </p:spTree>
    <p:extLst>
      <p:ext uri="{BB962C8B-B14F-4D97-AF65-F5344CB8AC3E}">
        <p14:creationId xmlns:p14="http://schemas.microsoft.com/office/powerpoint/2010/main" val="22926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Jackie</a:t>
            </a:r>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6C6EB77-C777-4EC5-9705-3289D92982F0}" type="slidenum">
              <a:rPr lang="en-US" altLang="en-US" smtClean="0">
                <a:latin typeface="Calibri" panose="020F0502020204030204" pitchFamily="34" charset="0"/>
              </a:rPr>
              <a:pPr/>
              <a:t>75</a:t>
            </a:fld>
            <a:endParaRPr lang="en-US" altLang="en-US" dirty="0">
              <a:latin typeface="Calibri" panose="020F0502020204030204" pitchFamily="34" charset="0"/>
            </a:endParaRPr>
          </a:p>
        </p:txBody>
      </p:sp>
    </p:spTree>
    <p:extLst>
      <p:ext uri="{BB962C8B-B14F-4D97-AF65-F5344CB8AC3E}">
        <p14:creationId xmlns:p14="http://schemas.microsoft.com/office/powerpoint/2010/main" val="4116362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814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13051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90115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744406-F218-3C43-9431-F3F7D8AD4F03}"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62024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82680"/>
            <a:ext cx="9144000" cy="914400"/>
          </a:xfrm>
          <a:solidFill>
            <a:srgbClr val="FFFFFF"/>
          </a:solidFill>
          <a:ln w="38100" cap="sq">
            <a:solidFill>
              <a:srgbClr val="404040"/>
            </a:solidFill>
            <a:miter lim="800000"/>
          </a:ln>
        </p:spPr>
        <p:txBody>
          <a:bodyPr vert="horz" lIns="274320" tIns="182880" rIns="274320" bIns="182880" rtlCol="0" anchor="ctr" anchorCtr="1">
            <a:normAutofit/>
          </a:bodyPr>
          <a:lstStyle>
            <a:lvl1pPr>
              <a:defRPr lang="en-US" sz="3600" dirty="0">
                <a:solidFill>
                  <a:srgbClr val="262626"/>
                </a:solidFill>
                <a:latin typeface="Times New Roman" panose="02020603050405020304" pitchFamily="18" charset="0"/>
                <a:cs typeface="Times New Roman" panose="02020603050405020304" pitchFamily="18" charset="0"/>
              </a:defRPr>
            </a:lvl1pPr>
          </a:lstStyle>
          <a:p>
            <a:pPr lvl="0"/>
            <a:r>
              <a:rPr lang="en-US"/>
              <a:t>Click to edit Master title style</a:t>
            </a:r>
            <a:endParaRPr lang="en-US" dirty="0"/>
          </a:p>
        </p:txBody>
      </p:sp>
      <p:sp>
        <p:nvSpPr>
          <p:cNvPr id="3" name="Content Placeholder 2"/>
          <p:cNvSpPr>
            <a:spLocks noGrp="1"/>
          </p:cNvSpPr>
          <p:nvPr>
            <p:ph idx="1"/>
          </p:nvPr>
        </p:nvSpPr>
        <p:spPr/>
        <p:txBody>
          <a:bodyPr>
            <a:normAutofit/>
          </a:bodyPr>
          <a:lstStyle>
            <a:lvl1pPr>
              <a:buClrTx/>
              <a:defRPr sz="1800" b="0">
                <a:latin typeface="Times New Roman" panose="02020603050405020304" pitchFamily="18" charset="0"/>
                <a:cs typeface="Times New Roman" panose="02020603050405020304" pitchFamily="18" charset="0"/>
              </a:defRPr>
            </a:lvl1pPr>
            <a:lvl2pPr>
              <a:buClrTx/>
              <a:defRPr sz="1800">
                <a:latin typeface="Times New Roman" panose="02020603050405020304" pitchFamily="18" charset="0"/>
                <a:cs typeface="Times New Roman" panose="02020603050405020304" pitchFamily="18" charset="0"/>
              </a:defRPr>
            </a:lvl2pPr>
            <a:lvl3pPr>
              <a:buClrTx/>
              <a:defRPr sz="1800">
                <a:latin typeface="Times New Roman" panose="02020603050405020304" pitchFamily="18" charset="0"/>
                <a:cs typeface="Times New Roman" panose="02020603050405020304" pitchFamily="18" charset="0"/>
              </a:defRPr>
            </a:lvl3pPr>
            <a:lvl4pPr>
              <a:buClrTx/>
              <a:defRPr sz="1800">
                <a:latin typeface="Times New Roman" panose="02020603050405020304" pitchFamily="18" charset="0"/>
                <a:cs typeface="Times New Roman" panose="02020603050405020304" pitchFamily="18" charset="0"/>
              </a:defRPr>
            </a:lvl4pPr>
            <a:lvl5pPr>
              <a:buClrTx/>
              <a:defRPr sz="1800">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8744406-F218-3C43-9431-F3F7D8AD4F03}" type="datetimeFigureOut">
              <a:rPr lang="en-US" smtClean="0"/>
              <a:t>11/17/18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436417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744406-F218-3C43-9431-F3F7D8AD4F03}" type="datetimeFigureOut">
              <a:rPr lang="en-US" smtClean="0"/>
              <a:t>11/17/18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133327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70773" y="964692"/>
            <a:ext cx="9109817" cy="1017932"/>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308447" y="2638044"/>
            <a:ext cx="4271771" cy="3101982"/>
          </a:xfrm>
        </p:spPr>
        <p:txBody>
          <a:bodyPr/>
          <a:lstStyle>
            <a:lvl1pPr>
              <a:buClrTx/>
              <a:defRPr b="0">
                <a:latin typeface="Times New Roman" panose="02020603050405020304" pitchFamily="18" charset="0"/>
                <a:cs typeface="Times New Roman" panose="02020603050405020304" pitchFamily="18" charset="0"/>
              </a:defRPr>
            </a:lvl1pPr>
            <a:lvl2pPr>
              <a:buClrTx/>
              <a:defRPr>
                <a:latin typeface="Times New Roman" panose="02020603050405020304" pitchFamily="18" charset="0"/>
                <a:cs typeface="Times New Roman" panose="02020603050405020304" pitchFamily="18" charset="0"/>
              </a:defRPr>
            </a:lvl2pPr>
            <a:lvl3pPr>
              <a:buClrTx/>
              <a:defRPr>
                <a:latin typeface="Times New Roman" panose="02020603050405020304" pitchFamily="18" charset="0"/>
                <a:cs typeface="Times New Roman" panose="02020603050405020304" pitchFamily="18" charset="0"/>
              </a:defRPr>
            </a:lvl3pPr>
            <a:lvl4pPr>
              <a:buClrTx/>
              <a:defRPr>
                <a:latin typeface="Times New Roman" panose="02020603050405020304" pitchFamily="18" charset="0"/>
                <a:cs typeface="Times New Roman" panose="02020603050405020304" pitchFamily="18" charset="0"/>
              </a:defRPr>
            </a:lvl4pPr>
            <a:lvl5pPr>
              <a:buClrTx/>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38315" y="2638044"/>
            <a:ext cx="4270247" cy="3101982"/>
          </a:xfrm>
        </p:spPr>
        <p:txBody>
          <a:bodyPr/>
          <a:lstStyle>
            <a:lvl1pPr>
              <a:buClrTx/>
              <a:defRPr b="0">
                <a:latin typeface="Times New Roman" panose="02020603050405020304" pitchFamily="18" charset="0"/>
                <a:cs typeface="Times New Roman" panose="02020603050405020304" pitchFamily="18" charset="0"/>
              </a:defRPr>
            </a:lvl1pPr>
            <a:lvl2pPr>
              <a:buClrTx/>
              <a:defRPr>
                <a:latin typeface="Times New Roman" panose="02020603050405020304" pitchFamily="18" charset="0"/>
                <a:cs typeface="Times New Roman" panose="02020603050405020304" pitchFamily="18" charset="0"/>
              </a:defRPr>
            </a:lvl2pPr>
            <a:lvl3pPr>
              <a:buClrTx/>
              <a:defRPr>
                <a:latin typeface="Times New Roman" panose="02020603050405020304" pitchFamily="18" charset="0"/>
                <a:cs typeface="Times New Roman" panose="02020603050405020304" pitchFamily="18" charset="0"/>
              </a:defRPr>
            </a:lvl3pPr>
            <a:lvl4pPr>
              <a:buClrTx/>
              <a:defRPr>
                <a:latin typeface="Times New Roman" panose="02020603050405020304" pitchFamily="18" charset="0"/>
                <a:cs typeface="Times New Roman" panose="02020603050405020304" pitchFamily="18" charset="0"/>
              </a:defRPr>
            </a:lvl4pPr>
            <a:lvl5pPr>
              <a:buClrTx/>
              <a:defRPr>
                <a:latin typeface="Times New Roman" panose="02020603050405020304" pitchFamily="18" charset="0"/>
                <a:cs typeface="Times New Roman" panose="0202060305040502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98744406-F218-3C43-9431-F3F7D8AD4F03}" type="datetimeFigureOut">
              <a:rPr lang="en-US" smtClean="0"/>
              <a:t>11/17/18</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38451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1" cap="all" spc="100" baseline="0">
                <a:solidFill>
                  <a:schemeClr val="tx2"/>
                </a:solidFill>
                <a:latin typeface="Times New Roman" panose="02020603050405020304" pitchFamily="18" charset="0"/>
                <a:cs typeface="Times New Roman" panose="02020603050405020304" pitchFamily="18"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583436" y="3143250"/>
            <a:ext cx="4270248" cy="2596776"/>
          </a:xfrm>
        </p:spPr>
        <p:txBody>
          <a:bodyPr/>
          <a:lstStyle>
            <a:lvl1pPr>
              <a:buClrTx/>
              <a:defRPr>
                <a:latin typeface="Times New Roman" panose="02020603050405020304" pitchFamily="18" charset="0"/>
                <a:cs typeface="Times New Roman" panose="02020603050405020304" pitchFamily="18" charset="0"/>
              </a:defRPr>
            </a:lvl1pPr>
            <a:lvl2pPr>
              <a:buClrTx/>
              <a:defRPr>
                <a:latin typeface="Times New Roman" panose="02020603050405020304" pitchFamily="18" charset="0"/>
                <a:cs typeface="Times New Roman" panose="02020603050405020304" pitchFamily="18" charset="0"/>
              </a:defRPr>
            </a:lvl2pPr>
            <a:lvl3pPr>
              <a:buClrTx/>
              <a:defRPr>
                <a:latin typeface="Times New Roman" panose="02020603050405020304" pitchFamily="18" charset="0"/>
                <a:cs typeface="Times New Roman" panose="02020603050405020304" pitchFamily="18" charset="0"/>
              </a:defRPr>
            </a:lvl3pPr>
            <a:lvl4pPr>
              <a:buClrTx/>
              <a:defRPr>
                <a:latin typeface="Times New Roman" panose="02020603050405020304" pitchFamily="18" charset="0"/>
                <a:cs typeface="Times New Roman" panose="02020603050405020304" pitchFamily="18" charset="0"/>
              </a:defRPr>
            </a:lvl4pPr>
            <a:lvl5pPr>
              <a:buClrTx/>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1pPr>
              <a:buClrTx/>
              <a:defRPr>
                <a:latin typeface="Times New Roman" panose="02020603050405020304" pitchFamily="18" charset="0"/>
                <a:cs typeface="Times New Roman" panose="02020603050405020304" pitchFamily="18" charset="0"/>
              </a:defRPr>
            </a:lvl1pPr>
            <a:lvl2pPr>
              <a:buClrTx/>
              <a:defRPr>
                <a:latin typeface="Times New Roman" panose="02020603050405020304" pitchFamily="18" charset="0"/>
                <a:cs typeface="Times New Roman" panose="02020603050405020304" pitchFamily="18" charset="0"/>
              </a:defRPr>
            </a:lvl2pPr>
            <a:lvl3pPr>
              <a:buClrTx/>
              <a:defRPr>
                <a:latin typeface="Times New Roman" panose="02020603050405020304" pitchFamily="18" charset="0"/>
                <a:cs typeface="Times New Roman" panose="02020603050405020304" pitchFamily="18" charset="0"/>
              </a:defRPr>
            </a:lvl3pPr>
            <a:lvl4pPr>
              <a:buClrTx/>
              <a:defRPr>
                <a:latin typeface="Times New Roman" panose="02020603050405020304" pitchFamily="18" charset="0"/>
                <a:cs typeface="Times New Roman" panose="02020603050405020304" pitchFamily="18" charset="0"/>
              </a:defRPr>
            </a:lvl4pPr>
            <a:lvl5pPr>
              <a:buClrTx/>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1" cap="all" spc="100" baseline="0">
                <a:solidFill>
                  <a:schemeClr val="tx2"/>
                </a:solidFill>
                <a:latin typeface="Times New Roman" panose="02020603050405020304" pitchFamily="18" charset="0"/>
                <a:cs typeface="Times New Roman" panose="02020603050405020304" pitchFamily="18" charset="0"/>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fld id="{98744406-F218-3C43-9431-F3F7D8AD4F03}" type="datetimeFigureOut">
              <a:rPr lang="en-US" smtClean="0"/>
              <a:t>11/17/18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7A15F-68A1-EA48-995C-964775259999}" type="slidenum">
              <a:rPr lang="en-US" smtClean="0"/>
              <a:t>‹#›</a:t>
            </a:fld>
            <a:endParaRPr lang="en-US"/>
          </a:p>
        </p:txBody>
      </p:sp>
      <p:sp>
        <p:nvSpPr>
          <p:cNvPr id="10" name="Title 9"/>
          <p:cNvSpPr>
            <a:spLocks noGrp="1"/>
          </p:cNvSpPr>
          <p:nvPr>
            <p:ph type="title"/>
          </p:nvPr>
        </p:nvSpPr>
        <p:spPr>
          <a:xfrm>
            <a:off x="1076770" y="625923"/>
            <a:ext cx="9144000" cy="1188720"/>
          </a:xfrm>
        </p:spPr>
        <p:txBody>
          <a:bodyPr/>
          <a:lstStyle>
            <a:lvl1pPr marL="0" indent="0">
              <a:buFont typeface="Arial" panose="020B0604020202020204" pitchFamily="34" charset="0"/>
              <a:buNone/>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9026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744406-F218-3C43-9431-F3F7D8AD4F03}" type="datetimeFigureOut">
              <a:rPr lang="en-US" smtClean="0"/>
              <a:t>11/17/18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52962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744406-F218-3C43-9431-F3F7D8AD4F03}" type="datetimeFigureOut">
              <a:rPr lang="en-US" smtClean="0"/>
              <a:t>11/17/18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382286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98744406-F218-3C43-9431-F3F7D8AD4F03}" type="datetimeFigureOut">
              <a:rPr lang="en-US" smtClean="0"/>
              <a:t>11/17/18</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1465232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744406-F218-3C43-9431-F3F7D8AD4F03}" type="datetimeFigureOut">
              <a:rPr lang="en-US" smtClean="0"/>
              <a:t>11/17/18</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747A15F-68A1-EA48-995C-964775259999}" type="slidenum">
              <a:rPr lang="en-US" smtClean="0"/>
              <a:t>‹#›</a:t>
            </a:fld>
            <a:endParaRPr lang="en-US"/>
          </a:p>
        </p:txBody>
      </p:sp>
    </p:spTree>
    <p:extLst>
      <p:ext uri="{BB962C8B-B14F-4D97-AF65-F5344CB8AC3E}">
        <p14:creationId xmlns:p14="http://schemas.microsoft.com/office/powerpoint/2010/main" val="2410691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8744406-F218-3C43-9431-F3F7D8AD4F03}" type="datetimeFigureOut">
              <a:rPr lang="en-US" smtClean="0"/>
              <a:t>11/17/18</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747A15F-68A1-EA48-995C-964775259999}" type="slidenum">
              <a:rPr lang="en-US" smtClean="0"/>
              <a:t>‹#›</a:t>
            </a:fld>
            <a:endParaRPr lang="en-US"/>
          </a:p>
        </p:txBody>
      </p:sp>
    </p:spTree>
    <p:extLst>
      <p:ext uri="{BB962C8B-B14F-4D97-AF65-F5344CB8AC3E}">
        <p14:creationId xmlns:p14="http://schemas.microsoft.com/office/powerpoint/2010/main" val="31566921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211&amp;refType=LQ&amp;originatingDoc=I9bdd4f61058d11e88670e77d497dbc01&amp;cite=CAGTS3544.7" TargetMode="External"/><Relationship Id="rId2" Type="http://schemas.openxmlformats.org/officeDocument/2006/relationships/hyperlink" Target="https://1.next.westlaw.com/Link/Document/FullText?findType=L&amp;originatingContext=document&amp;transitionType=DocumentItem&amp;pubNum=1000211&amp;refType=LQ&amp;originatingDoc=I9bdd4f60058d11e88670e77d497dbc01&amp;cite=CAGTS3544.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hyperlink" Target="https://protect-us.mimecast.com/s/5JalCmZ0gKC5N8EkuOBrhm?domain=calstate.edu" TargetMode="External"/><Relationship Id="rId2" Type="http://schemas.openxmlformats.org/officeDocument/2006/relationships/hyperlink" Target="https://protect-us.mimecast.com/s/Q683ClYkNJfoNmg6hGUV1X?domain=icas-ca.org" TargetMode="External"/><Relationship Id="rId1" Type="http://schemas.openxmlformats.org/officeDocument/2006/relationships/slideLayout" Target="../slideLayouts/slideLayout2.xml"/><Relationship Id="rId5" Type="http://schemas.openxmlformats.org/officeDocument/2006/relationships/hyperlink" Target="https://protect-us.mimecast.com/s/BcYJCo2nkMiX35x6f6JM_y?domain=calstate.edu" TargetMode="External"/><Relationship Id="rId4" Type="http://schemas.openxmlformats.org/officeDocument/2006/relationships/hyperlink" Target="https://protect-us.mimecast.com/s/wtWICn5mjLHGNgMrINf49h?domain=calstate.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4.emf"/><Relationship Id="rId4" Type="http://schemas.openxmlformats.org/officeDocument/2006/relationships/oleObject" Target="../embeddings/oleObject2.bin"/></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www.ucop.edu/transfer-articulation/transferable-course-agreements/index.html" TargetMode="External"/><Relationship Id="rId3" Type="http://schemas.openxmlformats.org/officeDocument/2006/relationships/hyperlink" Target="https://asccc.org/directory/curriculum-committee" TargetMode="External"/><Relationship Id="rId7" Type="http://schemas.openxmlformats.org/officeDocument/2006/relationships/hyperlink" Target="https://www.asccc.org/content/senate-and-union-relationship-understanding-their-roles-and-working-together" TargetMode="External"/><Relationship Id="rId2" Type="http://schemas.openxmlformats.org/officeDocument/2006/relationships/hyperlink" Target="http://extranet.cccco.edu/Divisions/AcademicAffairs/CurriculumandInstructionUnit/CaliforniaCommunityCollegeCurriculumCommittee.aspx" TargetMode="External"/><Relationship Id="rId1" Type="http://schemas.openxmlformats.org/officeDocument/2006/relationships/slideLayout" Target="../slideLayouts/slideLayout2.xml"/><Relationship Id="rId6" Type="http://schemas.openxmlformats.org/officeDocument/2006/relationships/hyperlink" Target="https://www.asccc.org/papers/developing-model-effective-senateunion-relations" TargetMode="External"/><Relationship Id="rId5" Type="http://schemas.openxmlformats.org/officeDocument/2006/relationships/hyperlink" Target="http://icas-ca.org/igetc" TargetMode="External"/><Relationship Id="rId4" Type="http://schemas.openxmlformats.org/officeDocument/2006/relationships/hyperlink" Target="https://asccc.org/ab-705-resources"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2732-7A49-BF43-9BFD-3B9894A2C2F9}"/>
              </a:ext>
            </a:extLst>
          </p:cNvPr>
          <p:cNvSpPr>
            <a:spLocks noGrp="1"/>
          </p:cNvSpPr>
          <p:nvPr>
            <p:ph type="ctrTitle"/>
          </p:nvPr>
        </p:nvSpPr>
        <p:spPr>
          <a:xfrm>
            <a:off x="565417" y="1205192"/>
            <a:ext cx="11152682" cy="978546"/>
          </a:xfrm>
        </p:spPr>
        <p:txBody>
          <a:bodyPr anchor="ctr">
            <a:noAutofit/>
          </a:bodyPr>
          <a:lstStyle/>
          <a:p>
            <a:r>
              <a:rPr lang="en-US" sz="3400" dirty="0">
                <a:latin typeface="Times New Roman" panose="02020603050405020304" pitchFamily="18" charset="0"/>
                <a:cs typeface="Times New Roman" panose="02020603050405020304" pitchFamily="18" charset="0"/>
              </a:rPr>
              <a:t>Fall 2018 Curriculum Regional Meetings</a:t>
            </a:r>
          </a:p>
        </p:txBody>
      </p:sp>
      <p:sp>
        <p:nvSpPr>
          <p:cNvPr id="3" name="Subtitle 2">
            <a:extLst>
              <a:ext uri="{FF2B5EF4-FFF2-40B4-BE49-F238E27FC236}">
                <a16:creationId xmlns:a16="http://schemas.microsoft.com/office/drawing/2014/main" id="{F9CEAA57-BE59-CE47-B09C-DA50368B516F}"/>
              </a:ext>
            </a:extLst>
          </p:cNvPr>
          <p:cNvSpPr>
            <a:spLocks noGrp="1"/>
          </p:cNvSpPr>
          <p:nvPr>
            <p:ph type="subTitle" idx="1"/>
          </p:nvPr>
        </p:nvSpPr>
        <p:spPr>
          <a:xfrm>
            <a:off x="449705" y="2414569"/>
            <a:ext cx="11268394" cy="4216400"/>
          </a:xfrm>
        </p:spPr>
        <p:txBody>
          <a:bodyPr lIns="274320" rIns="91440" numCol="2" spcCol="457200">
            <a:normAutofit/>
          </a:bodyPr>
          <a:lstStyle/>
          <a:p>
            <a:pPr algn="l">
              <a:spcBef>
                <a:spcPts val="0"/>
              </a:spcBef>
              <a:buClr>
                <a:schemeClr val="accent2">
                  <a:lumMod val="75000"/>
                </a:schemeClr>
              </a:buClr>
            </a:pPr>
            <a:r>
              <a:rPr lang="en-US" b="1" dirty="0">
                <a:latin typeface="Times New Roman" panose="02020603050405020304" pitchFamily="18" charset="0"/>
                <a:cs typeface="Times New Roman" panose="02020603050405020304" pitchFamily="18" charset="0"/>
              </a:rPr>
              <a:t>ASCCC 2018-19 Curriculum Committee</a:t>
            </a:r>
            <a:r>
              <a:rPr lang="en-US" dirty="0">
                <a:latin typeface="Times New Roman" panose="02020603050405020304" pitchFamily="18" charset="0"/>
                <a:cs typeface="Times New Roman" panose="02020603050405020304" pitchFamily="18" charset="0"/>
              </a:rPr>
              <a:t>:</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Stephanie Curry, Reedley College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Karen </a:t>
            </a:r>
            <a:r>
              <a:rPr lang="en-US" dirty="0" err="1">
                <a:latin typeface="Times New Roman" panose="02020603050405020304" pitchFamily="18" charset="0"/>
                <a:cs typeface="Times New Roman" panose="02020603050405020304" pitchFamily="18" charset="0"/>
              </a:rPr>
              <a:t>Daar</a:t>
            </a:r>
            <a:r>
              <a:rPr lang="en-US" dirty="0">
                <a:latin typeface="Times New Roman" panose="02020603050405020304" pitchFamily="18" charset="0"/>
                <a:cs typeface="Times New Roman" panose="02020603050405020304" pitchFamily="18" charset="0"/>
              </a:rPr>
              <a:t>,  CIO LA Valley College</a:t>
            </a:r>
          </a:p>
          <a:p>
            <a:pPr marL="342900" indent="-342900" algn="l">
              <a:spcBef>
                <a:spcPts val="0"/>
              </a:spcBef>
              <a:buClrTx/>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Nili</a:t>
            </a:r>
            <a:r>
              <a:rPr lang="en-US" dirty="0">
                <a:latin typeface="Times New Roman" panose="02020603050405020304" pitchFamily="18" charset="0"/>
                <a:cs typeface="Times New Roman" panose="02020603050405020304" pitchFamily="18" charset="0"/>
              </a:rPr>
              <a:t> Kirschner, Woodland Community College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Jamar London, Santa Monica College</a:t>
            </a:r>
          </a:p>
          <a:p>
            <a:pPr marL="342900" indent="-342900" algn="l">
              <a:spcBef>
                <a:spcPts val="0"/>
              </a:spcBef>
              <a:buClrTx/>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Ginni</a:t>
            </a:r>
            <a:r>
              <a:rPr lang="en-US" dirty="0">
                <a:latin typeface="Times New Roman" panose="02020603050405020304" pitchFamily="18" charset="0"/>
                <a:cs typeface="Times New Roman" panose="02020603050405020304" pitchFamily="18" charset="0"/>
              </a:rPr>
              <a:t> May, Chair, ASCCC Treasure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Donna </a:t>
            </a:r>
            <a:r>
              <a:rPr lang="en-US" dirty="0" err="1">
                <a:latin typeface="Times New Roman" panose="02020603050405020304" pitchFamily="18" charset="0"/>
                <a:cs typeface="Times New Roman" panose="02020603050405020304" pitchFamily="18" charset="0"/>
              </a:rPr>
              <a:t>Necke</a:t>
            </a:r>
            <a:r>
              <a:rPr lang="en-US" dirty="0">
                <a:latin typeface="Times New Roman" panose="02020603050405020304" pitchFamily="18" charset="0"/>
                <a:cs typeface="Times New Roman" panose="02020603050405020304" pitchFamily="18" charset="0"/>
              </a:rPr>
              <a:t>, Mt. San Antonio College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Carrie Roberson,  ASCCC North Representative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Aimee Tran, Saddleback College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Eric Wada, Folsom Lake College</a:t>
            </a:r>
            <a:endParaRPr lang="en-US" b="1" dirty="0">
              <a:latin typeface="Times New Roman" panose="02020603050405020304" pitchFamily="18" charset="0"/>
              <a:cs typeface="Times New Roman" panose="02020603050405020304" pitchFamily="18" charset="0"/>
            </a:endParaRPr>
          </a:p>
          <a:p>
            <a:pPr marL="342900" indent="-342900" algn="l">
              <a:spcBef>
                <a:spcPts val="0"/>
              </a:spcBef>
              <a:buClr>
                <a:schemeClr val="accent2">
                  <a:lumMod val="75000"/>
                </a:schemeClr>
              </a:buClr>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342900" indent="-342900" algn="l">
              <a:spcBef>
                <a:spcPts val="0"/>
              </a:spcBef>
              <a:buClr>
                <a:schemeClr val="accent2">
                  <a:lumMod val="75000"/>
                </a:schemeClr>
              </a:buClr>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algn="l">
              <a:spcBef>
                <a:spcPts val="0"/>
              </a:spcBef>
              <a:buClr>
                <a:schemeClr val="accent2">
                  <a:lumMod val="75000"/>
                </a:schemeClr>
              </a:buClr>
            </a:pPr>
            <a:r>
              <a:rPr lang="en-US" b="1" dirty="0">
                <a:latin typeface="Times New Roman" panose="02020603050405020304" pitchFamily="18" charset="0"/>
                <a:cs typeface="Times New Roman" panose="02020603050405020304" pitchFamily="18" charset="0"/>
              </a:rPr>
              <a:t>California Community Colleges Chancellor’s Office</a:t>
            </a:r>
            <a:r>
              <a:rPr lang="en-US" dirty="0">
                <a:latin typeface="Times New Roman" panose="02020603050405020304" pitchFamily="18" charset="0"/>
                <a:cs typeface="Times New Roman" panose="02020603050405020304" pitchFamily="18" charset="0"/>
              </a:rPr>
              <a:t>:</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Jackie </a:t>
            </a:r>
            <a:r>
              <a:rPr lang="en-US" dirty="0" err="1">
                <a:latin typeface="Times New Roman" panose="02020603050405020304" pitchFamily="18" charset="0"/>
                <a:cs typeface="Times New Roman" panose="02020603050405020304" pitchFamily="18" charset="0"/>
              </a:rPr>
              <a:t>Escajeda</a:t>
            </a:r>
            <a:r>
              <a:rPr lang="en-US" dirty="0">
                <a:latin typeface="Times New Roman" panose="02020603050405020304" pitchFamily="18" charset="0"/>
                <a:cs typeface="Times New Roman" panose="02020603050405020304" pitchFamily="18" charset="0"/>
              </a:rPr>
              <a:t>, Dean</a:t>
            </a:r>
          </a:p>
          <a:p>
            <a:pPr marL="342900" indent="-342900" algn="l">
              <a:spcBef>
                <a:spcPts val="0"/>
              </a:spcBef>
              <a:buClrTx/>
              <a:buFont typeface="Arial" panose="020B0604020202020204" pitchFamily="34" charset="0"/>
              <a:buChar char="•"/>
            </a:pPr>
            <a:r>
              <a:rPr lang="en-US" dirty="0" err="1">
                <a:latin typeface="Times New Roman" panose="02020603050405020304" pitchFamily="18" charset="0"/>
                <a:cs typeface="Times New Roman" panose="02020603050405020304" pitchFamily="18" charset="0"/>
              </a:rPr>
              <a:t>Chantee</a:t>
            </a:r>
            <a:r>
              <a:rPr lang="en-US" dirty="0">
                <a:latin typeface="Times New Roman" panose="02020603050405020304" pitchFamily="18" charset="0"/>
                <a:cs typeface="Times New Roman" panose="02020603050405020304" pitchFamily="18" charset="0"/>
              </a:rPr>
              <a:t> Guiney, Specialist</a:t>
            </a:r>
          </a:p>
          <a:p>
            <a:pPr marL="342900" indent="-342900" algn="l">
              <a:spcBef>
                <a:spcPts val="0"/>
              </a:spcBef>
              <a:buClr>
                <a:schemeClr val="accent2">
                  <a:lumMod val="75000"/>
                </a:schemeClr>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l">
              <a:spcBef>
                <a:spcPts val="0"/>
              </a:spcBef>
              <a:buClr>
                <a:schemeClr val="accent2">
                  <a:lumMod val="75000"/>
                </a:schemeClr>
              </a:buClr>
            </a:pPr>
            <a:r>
              <a:rPr lang="en-US" b="1" dirty="0">
                <a:latin typeface="Times New Roman" panose="02020603050405020304" pitchFamily="18" charset="0"/>
                <a:cs typeface="Times New Roman" panose="02020603050405020304" pitchFamily="18" charset="0"/>
              </a:rPr>
              <a:t>CCCCIO</a:t>
            </a:r>
            <a:r>
              <a:rPr lang="en-US" dirty="0">
                <a:latin typeface="Times New Roman" panose="02020603050405020304" pitchFamily="18" charset="0"/>
                <a:cs typeface="Times New Roman" panose="02020603050405020304" pitchFamily="18" charset="0"/>
              </a:rPr>
              <a:t>:</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Leandra Martin, CIO Mission College</a:t>
            </a:r>
          </a:p>
          <a:p>
            <a:pPr marL="342900" indent="-342900" algn="l">
              <a:spcBef>
                <a:spcPts val="0"/>
              </a:spcBef>
              <a:buClrTx/>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Karen </a:t>
            </a:r>
            <a:r>
              <a:rPr lang="en-US" dirty="0" err="1">
                <a:latin typeface="Times New Roman" panose="02020603050405020304" pitchFamily="18" charset="0"/>
                <a:cs typeface="Times New Roman" panose="02020603050405020304" pitchFamily="18" charset="0"/>
              </a:rPr>
              <a:t>Daar</a:t>
            </a:r>
            <a:r>
              <a:rPr lang="en-US" dirty="0">
                <a:latin typeface="Times New Roman" panose="02020603050405020304" pitchFamily="18" charset="0"/>
                <a:cs typeface="Times New Roman" panose="02020603050405020304" pitchFamily="18" charset="0"/>
              </a:rPr>
              <a:t>,  CIO LA Valley College</a:t>
            </a:r>
          </a:p>
          <a:p>
            <a:pPr marL="342900" indent="-342900" algn="l">
              <a:spcBef>
                <a:spcPts val="0"/>
              </a:spcBef>
              <a:buClrTx/>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l">
              <a:spcBef>
                <a:spcPts val="0"/>
              </a:spcBef>
              <a:buClr>
                <a:srgbClr val="FF0000"/>
              </a:buClr>
            </a:pPr>
            <a:endParaRPr lang="en-US" dirty="0">
              <a:latin typeface="Times New Roman" panose="02020603050405020304" pitchFamily="18" charset="0"/>
              <a:cs typeface="Times New Roman" panose="02020603050405020304" pitchFamily="18" charset="0"/>
            </a:endParaRPr>
          </a:p>
          <a:p>
            <a:pPr algn="l">
              <a:spcBef>
                <a:spcPts val="0"/>
              </a:spcBef>
              <a:buClr>
                <a:srgbClr val="FF0000"/>
              </a:buClr>
            </a:pPr>
            <a:endParaRPr lang="en-US" dirty="0">
              <a:latin typeface="Times New Roman" panose="02020603050405020304" pitchFamily="18" charset="0"/>
              <a:cs typeface="Times New Roman" panose="02020603050405020304" pitchFamily="18" charset="0"/>
            </a:endParaRPr>
          </a:p>
          <a:p>
            <a:pPr algn="l">
              <a:spcBef>
                <a:spcPts val="0"/>
              </a:spcBef>
              <a:buClr>
                <a:srgbClr val="FF0000"/>
              </a:buClr>
            </a:pPr>
            <a:endParaRPr lang="en-US" dirty="0">
              <a:latin typeface="Times New Roman" panose="02020603050405020304" pitchFamily="18" charset="0"/>
              <a:cs typeface="Times New Roman" panose="02020603050405020304" pitchFamily="18" charset="0"/>
            </a:endParaRPr>
          </a:p>
          <a:p>
            <a:pPr algn="l">
              <a:spcBef>
                <a:spcPts val="0"/>
              </a:spcBef>
              <a:buClr>
                <a:srgbClr val="FF0000"/>
              </a:buClr>
            </a:pPr>
            <a:endParaRPr lang="en-US" dirty="0">
              <a:latin typeface="Times New Roman" panose="02020603050405020304" pitchFamily="18" charset="0"/>
              <a:cs typeface="Times New Roman" panose="02020603050405020304" pitchFamily="18" charset="0"/>
            </a:endParaRPr>
          </a:p>
        </p:txBody>
      </p:sp>
      <p:pic>
        <p:nvPicPr>
          <p:cNvPr id="4" name="Picture 3" descr="ASCCC_Logo">
            <a:extLst>
              <a:ext uri="{FF2B5EF4-FFF2-40B4-BE49-F238E27FC236}">
                <a16:creationId xmlns:a16="http://schemas.microsoft.com/office/drawing/2014/main" id="{222E897A-2632-6241-810B-DCBAC7404A2A}"/>
              </a:ext>
            </a:extLst>
          </p:cNvPr>
          <p:cNvPicPr/>
          <p:nvPr/>
        </p:nvPicPr>
        <p:blipFill>
          <a:blip r:embed="rId2"/>
          <a:srcRect/>
          <a:stretch>
            <a:fillRect/>
          </a:stretch>
        </p:blipFill>
        <p:spPr bwMode="auto">
          <a:xfrm>
            <a:off x="3792512" y="205177"/>
            <a:ext cx="4631959" cy="769184"/>
          </a:xfrm>
          <a:prstGeom prst="rect">
            <a:avLst/>
          </a:prstGeom>
          <a:noFill/>
          <a:ln w="9525">
            <a:noFill/>
            <a:miter lim="800000"/>
            <a:headEnd/>
            <a:tailEnd/>
          </a:ln>
        </p:spPr>
      </p:pic>
      <p:sp>
        <p:nvSpPr>
          <p:cNvPr id="5" name="Rectangle 4">
            <a:extLst>
              <a:ext uri="{FF2B5EF4-FFF2-40B4-BE49-F238E27FC236}">
                <a16:creationId xmlns:a16="http://schemas.microsoft.com/office/drawing/2014/main" id="{BC40C48D-0142-3B48-9FC9-33FE48A932FB}"/>
              </a:ext>
            </a:extLst>
          </p:cNvPr>
          <p:cNvSpPr/>
          <p:nvPr/>
        </p:nvSpPr>
        <p:spPr>
          <a:xfrm>
            <a:off x="2357375" y="5984638"/>
            <a:ext cx="7854846" cy="646331"/>
          </a:xfrm>
          <a:prstGeom prst="rect">
            <a:avLst/>
          </a:prstGeom>
        </p:spPr>
        <p:txBody>
          <a:bodyPr wrap="square">
            <a:spAutoFit/>
          </a:bodyPr>
          <a:lstStyle/>
          <a:p>
            <a:pPr algn="ctr"/>
            <a:r>
              <a:rPr lang="en-US" dirty="0">
                <a:solidFill>
                  <a:srgbClr val="FF0000"/>
                </a:solidFill>
                <a:latin typeface="Times New Roman" panose="02020603050405020304" pitchFamily="18" charset="0"/>
                <a:cs typeface="Times New Roman" panose="02020603050405020304" pitchFamily="18" charset="0"/>
              </a:rPr>
              <a:t>10:00 am – 3:00 pm</a:t>
            </a:r>
          </a:p>
          <a:p>
            <a:pPr algn="ctr"/>
            <a:r>
              <a:rPr lang="en-US" dirty="0">
                <a:solidFill>
                  <a:srgbClr val="FF0000"/>
                </a:solidFill>
                <a:latin typeface="Times New Roman" panose="02020603050405020304" pitchFamily="18" charset="0"/>
                <a:cs typeface="Times New Roman" panose="02020603050405020304" pitchFamily="18" charset="0"/>
              </a:rPr>
              <a:t>November 17 – Mt. San Antonio College </a:t>
            </a:r>
          </a:p>
        </p:txBody>
      </p:sp>
    </p:spTree>
    <p:extLst>
      <p:ext uri="{BB962C8B-B14F-4D97-AF65-F5344CB8AC3E}">
        <p14:creationId xmlns:p14="http://schemas.microsoft.com/office/powerpoint/2010/main" val="71606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3C76-5130-9D46-B77A-51B7E594B8A2}"/>
              </a:ext>
            </a:extLst>
          </p:cNvPr>
          <p:cNvSpPr>
            <a:spLocks noGrp="1"/>
          </p:cNvSpPr>
          <p:nvPr>
            <p:ph type="title"/>
          </p:nvPr>
        </p:nvSpPr>
        <p:spPr>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solidFill>
                  <a:srgbClr val="262626"/>
                </a:solidFill>
              </a:rPr>
              <a:t>Curriculum</a:t>
            </a:r>
          </a:p>
        </p:txBody>
      </p:sp>
      <p:sp>
        <p:nvSpPr>
          <p:cNvPr id="3" name="Content Placeholder 2">
            <a:extLst>
              <a:ext uri="{FF2B5EF4-FFF2-40B4-BE49-F238E27FC236}">
                <a16:creationId xmlns:a16="http://schemas.microsoft.com/office/drawing/2014/main" id="{DF76F19A-91B6-614E-95B7-90C90119C0EE}"/>
              </a:ext>
            </a:extLst>
          </p:cNvPr>
          <p:cNvSpPr>
            <a:spLocks noGrp="1"/>
          </p:cNvSpPr>
          <p:nvPr>
            <p:ph idx="1"/>
          </p:nvPr>
        </p:nvSpPr>
        <p:spPr>
          <a:xfrm>
            <a:off x="1319134" y="2133601"/>
            <a:ext cx="9323882" cy="4177258"/>
          </a:xfrm>
        </p:spPr>
        <p:txBody>
          <a:bodyPr>
            <a:normAutofit fontScale="92500" lnSpcReduction="20000"/>
          </a:bodyPr>
          <a:lstStyle/>
          <a:p>
            <a:pPr>
              <a:spcBef>
                <a:spcPts val="600"/>
              </a:spcBef>
              <a:spcAft>
                <a:spcPts val="600"/>
              </a:spcAft>
            </a:pPr>
            <a:r>
              <a:rPr lang="en-US" sz="2400" dirty="0"/>
              <a:t>TOP2CIP – stay tuned…no news to report</a:t>
            </a:r>
          </a:p>
          <a:p>
            <a:pPr>
              <a:spcBef>
                <a:spcPts val="600"/>
              </a:spcBef>
              <a:spcAft>
                <a:spcPts val="600"/>
              </a:spcAft>
            </a:pPr>
            <a:r>
              <a:rPr lang="en-US" sz="2400" dirty="0"/>
              <a:t>Noncredit </a:t>
            </a:r>
          </a:p>
          <a:p>
            <a:pPr>
              <a:spcBef>
                <a:spcPts val="600"/>
              </a:spcBef>
              <a:spcAft>
                <a:spcPts val="600"/>
              </a:spcAft>
            </a:pPr>
            <a:r>
              <a:rPr lang="en-US" sz="2400" dirty="0"/>
              <a:t>COCI 2.0 should be live </a:t>
            </a:r>
            <a:r>
              <a:rPr lang="en-US" sz="2400"/>
              <a:t>November 16</a:t>
            </a:r>
            <a:endParaRPr lang="en-US" sz="2400" dirty="0"/>
          </a:p>
          <a:p>
            <a:pPr>
              <a:spcBef>
                <a:spcPts val="600"/>
              </a:spcBef>
              <a:spcAft>
                <a:spcPts val="600"/>
              </a:spcAft>
            </a:pPr>
            <a:r>
              <a:rPr lang="en-US" sz="2400" dirty="0"/>
              <a:t>PCAH 7</a:t>
            </a:r>
            <a:r>
              <a:rPr lang="en-US" sz="2400" baseline="30000" dirty="0"/>
              <a:t>th</a:t>
            </a:r>
            <a:r>
              <a:rPr lang="en-US" sz="2400" dirty="0"/>
              <a:t> Edition (beginning in spring 2017)</a:t>
            </a:r>
          </a:p>
          <a:p>
            <a:pPr>
              <a:spcBef>
                <a:spcPts val="600"/>
              </a:spcBef>
              <a:spcAft>
                <a:spcPts val="600"/>
              </a:spcAft>
            </a:pPr>
            <a:r>
              <a:rPr lang="en-US" sz="2400" dirty="0"/>
              <a:t>Curriculum Training in partnership with CCCCO, ASCCC, and CCCCIO</a:t>
            </a:r>
          </a:p>
          <a:p>
            <a:pPr lvl="1">
              <a:spcBef>
                <a:spcPts val="600"/>
              </a:spcBef>
              <a:spcAft>
                <a:spcPts val="600"/>
              </a:spcAft>
            </a:pPr>
            <a:r>
              <a:rPr lang="en-US" sz="2200" dirty="0"/>
              <a:t>Webinars</a:t>
            </a:r>
          </a:p>
          <a:p>
            <a:pPr lvl="1">
              <a:spcBef>
                <a:spcPts val="600"/>
              </a:spcBef>
              <a:spcAft>
                <a:spcPts val="600"/>
              </a:spcAft>
            </a:pPr>
            <a:r>
              <a:rPr lang="en-US" sz="2200" dirty="0"/>
              <a:t>Road Show</a:t>
            </a:r>
          </a:p>
          <a:p>
            <a:pPr lvl="1">
              <a:spcBef>
                <a:spcPts val="600"/>
              </a:spcBef>
              <a:spcAft>
                <a:spcPts val="600"/>
              </a:spcAft>
            </a:pPr>
            <a:r>
              <a:rPr lang="en-US" sz="2200" dirty="0"/>
              <a:t>Regional Trainings</a:t>
            </a:r>
          </a:p>
          <a:p>
            <a:pPr>
              <a:spcBef>
                <a:spcPts val="600"/>
              </a:spcBef>
              <a:spcAft>
                <a:spcPts val="600"/>
              </a:spcAft>
            </a:pPr>
            <a:r>
              <a:rPr lang="en-US" sz="2400" dirty="0">
                <a:cs typeface="Times New Roman" panose="02020603050405020304" pitchFamily="18" charset="0"/>
              </a:rPr>
              <a:t>Curriculum Periodic Review by Chancellor’s Office – under construction, but here is the idea…</a:t>
            </a:r>
            <a:endParaRPr lang="en-US" sz="2400" dirty="0">
              <a:solidFill>
                <a:srgbClr val="262626"/>
              </a:solidFill>
            </a:endParaRPr>
          </a:p>
          <a:p>
            <a:endParaRPr lang="en-US" sz="2400" dirty="0"/>
          </a:p>
          <a:p>
            <a:endParaRPr lang="en-US" sz="2400" dirty="0"/>
          </a:p>
          <a:p>
            <a:endParaRPr lang="en-US" sz="2400" dirty="0"/>
          </a:p>
        </p:txBody>
      </p:sp>
    </p:spTree>
    <p:extLst>
      <p:ext uri="{BB962C8B-B14F-4D97-AF65-F5344CB8AC3E}">
        <p14:creationId xmlns:p14="http://schemas.microsoft.com/office/powerpoint/2010/main" val="68130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9EE6-2343-1D4C-9744-D0310D1BC545}"/>
              </a:ext>
            </a:extLst>
          </p:cNvPr>
          <p:cNvSpPr>
            <a:spLocks noGrp="1"/>
          </p:cNvSpPr>
          <p:nvPr>
            <p:ph type="title"/>
          </p:nvPr>
        </p:nvSpPr>
        <p:spPr>
          <a:xfrm>
            <a:off x="979056" y="511444"/>
            <a:ext cx="10002980" cy="1012556"/>
          </a:xfrm>
        </p:spPr>
        <p:txBody>
          <a:bodyPr>
            <a:noAutofit/>
          </a:bodyPr>
          <a:lstStyle/>
          <a:p>
            <a:pPr algn="ctr"/>
            <a:r>
              <a:rPr lang="en-US" dirty="0">
                <a:cs typeface="Times New Roman" panose="02020603050405020304" pitchFamily="18" charset="0"/>
              </a:rPr>
              <a:t>Curriculum Periodic Review </a:t>
            </a:r>
            <a:br>
              <a:rPr lang="en-US" dirty="0">
                <a:cs typeface="Times New Roman" panose="02020603050405020304" pitchFamily="18" charset="0"/>
              </a:rPr>
            </a:br>
            <a:r>
              <a:rPr lang="en-US" sz="3600" dirty="0">
                <a:cs typeface="Times New Roman" panose="02020603050405020304" pitchFamily="18" charset="0"/>
              </a:rPr>
              <a:t>by the Chancellor’s Office</a:t>
            </a:r>
          </a:p>
        </p:txBody>
      </p:sp>
      <p:sp>
        <p:nvSpPr>
          <p:cNvPr id="3" name="Content Placeholder 2">
            <a:extLst>
              <a:ext uri="{FF2B5EF4-FFF2-40B4-BE49-F238E27FC236}">
                <a16:creationId xmlns:a16="http://schemas.microsoft.com/office/drawing/2014/main" id="{CFFCFC88-B7C2-344B-8931-4EC28F8844AC}"/>
              </a:ext>
            </a:extLst>
          </p:cNvPr>
          <p:cNvSpPr>
            <a:spLocks noGrp="1"/>
          </p:cNvSpPr>
          <p:nvPr>
            <p:ph idx="1"/>
          </p:nvPr>
        </p:nvSpPr>
        <p:spPr>
          <a:xfrm>
            <a:off x="913002" y="2106334"/>
            <a:ext cx="10433154" cy="4018889"/>
          </a:xfrm>
        </p:spPr>
        <p:txBody>
          <a:bodyPr>
            <a:normAutofit/>
          </a:bodyPr>
          <a:lstStyle/>
          <a:p>
            <a:pPr>
              <a:spcAft>
                <a:spcPts val="600"/>
              </a:spcAft>
            </a:pPr>
            <a:r>
              <a:rPr lang="en-US" sz="2400" dirty="0">
                <a:cs typeface="Times New Roman" panose="02020603050405020304" pitchFamily="18" charset="0"/>
              </a:rPr>
              <a:t>Colleges will have their curriculum reviewed at least once every three years (and could be as frequently as once a year)</a:t>
            </a:r>
          </a:p>
          <a:p>
            <a:pPr>
              <a:spcAft>
                <a:spcPts val="600"/>
              </a:spcAft>
            </a:pPr>
            <a:r>
              <a:rPr lang="en-US" sz="2400" dirty="0">
                <a:cs typeface="Times New Roman" panose="02020603050405020304" pitchFamily="18" charset="0"/>
              </a:rPr>
              <a:t>Colleges that have been found to have curriculum that does not meet all requirements will be contacted by the CCCCO</a:t>
            </a:r>
          </a:p>
          <a:p>
            <a:pPr>
              <a:spcAft>
                <a:spcPts val="600"/>
              </a:spcAft>
            </a:pPr>
            <a:r>
              <a:rPr lang="en-US" sz="2400" dirty="0">
                <a:cs typeface="Times New Roman" panose="02020603050405020304" pitchFamily="18" charset="0"/>
              </a:rPr>
              <a:t>Colleges may be encouraged to have an assistance visit by representatives from the CCCCO, CIOs, and ASCCC</a:t>
            </a:r>
          </a:p>
          <a:p>
            <a:pPr>
              <a:spcAft>
                <a:spcPts val="600"/>
              </a:spcAft>
            </a:pPr>
            <a:r>
              <a:rPr lang="en-US" sz="2400" dirty="0">
                <a:cs typeface="Times New Roman" panose="02020603050405020304" pitchFamily="18" charset="0"/>
              </a:rPr>
              <a:t>Colleges that refuse to follow the requirements for automated approval will have the approval disabled and all curriculum will need to be reviewed and approved by the Chancellor’s Office</a:t>
            </a:r>
          </a:p>
        </p:txBody>
      </p:sp>
    </p:spTree>
    <p:extLst>
      <p:ext uri="{BB962C8B-B14F-4D97-AF65-F5344CB8AC3E}">
        <p14:creationId xmlns:p14="http://schemas.microsoft.com/office/powerpoint/2010/main" val="2314360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09FC-C393-9A46-86C5-BEC0FB4DCD32}"/>
              </a:ext>
            </a:extLst>
          </p:cNvPr>
          <p:cNvSpPr>
            <a:spLocks noGrp="1"/>
          </p:cNvSpPr>
          <p:nvPr>
            <p:ph type="title"/>
          </p:nvPr>
        </p:nvSpPr>
        <p:spPr/>
        <p:txBody>
          <a:bodyPr/>
          <a:lstStyle/>
          <a:p>
            <a:r>
              <a:rPr lang="en-US" dirty="0"/>
              <a:t>Ab 705 and title 5</a:t>
            </a:r>
          </a:p>
        </p:txBody>
      </p:sp>
      <p:sp>
        <p:nvSpPr>
          <p:cNvPr id="3" name="Text Placeholder 2">
            <a:extLst>
              <a:ext uri="{FF2B5EF4-FFF2-40B4-BE49-F238E27FC236}">
                <a16:creationId xmlns:a16="http://schemas.microsoft.com/office/drawing/2014/main" id="{C019AC64-BC3F-6E46-AFAA-0673623FD92F}"/>
              </a:ext>
            </a:extLst>
          </p:cNvPr>
          <p:cNvSpPr>
            <a:spLocks noGrp="1"/>
          </p:cNvSpPr>
          <p:nvPr>
            <p:ph type="body" idx="1"/>
          </p:nvPr>
        </p:nvSpPr>
        <p:spPr/>
        <p:txBody>
          <a:bodyPr numCol="1">
            <a:normAutofit/>
          </a:bodyPr>
          <a:lstStyle/>
          <a:p>
            <a:r>
              <a:rPr lang="en-US" i="1" dirty="0">
                <a:solidFill>
                  <a:srgbClr val="0070C0"/>
                </a:solidFill>
              </a:rPr>
              <a:t>Karen </a:t>
            </a:r>
            <a:r>
              <a:rPr lang="en-US" i="1" dirty="0" err="1">
                <a:solidFill>
                  <a:srgbClr val="0070C0"/>
                </a:solidFill>
              </a:rPr>
              <a:t>Daar</a:t>
            </a:r>
            <a:r>
              <a:rPr lang="en-US" i="1" dirty="0">
                <a:solidFill>
                  <a:srgbClr val="0070C0"/>
                </a:solidFill>
              </a:rPr>
              <a:t>, LA Valley College</a:t>
            </a:r>
          </a:p>
          <a:p>
            <a:r>
              <a:rPr lang="en-US" i="1" dirty="0" err="1">
                <a:solidFill>
                  <a:srgbClr val="0070C0"/>
                </a:solidFill>
              </a:rPr>
              <a:t>Ginni</a:t>
            </a:r>
            <a:r>
              <a:rPr lang="en-US" i="1" dirty="0">
                <a:solidFill>
                  <a:srgbClr val="0070C0"/>
                </a:solidFill>
              </a:rPr>
              <a:t> May, ASCCC Treasurer</a:t>
            </a:r>
          </a:p>
          <a:p>
            <a:endParaRPr lang="en-US" i="1" dirty="0">
              <a:solidFill>
                <a:srgbClr val="0070C0"/>
              </a:solidFill>
            </a:endParaRPr>
          </a:p>
        </p:txBody>
      </p:sp>
      <p:pic>
        <p:nvPicPr>
          <p:cNvPr id="4" name="Picture 3">
            <a:extLst>
              <a:ext uri="{FF2B5EF4-FFF2-40B4-BE49-F238E27FC236}">
                <a16:creationId xmlns:a16="http://schemas.microsoft.com/office/drawing/2014/main" id="{8D9A65B2-454D-3846-A1F5-7E47CA2DCD10}"/>
              </a:ext>
            </a:extLst>
          </p:cNvPr>
          <p:cNvPicPr>
            <a:picLocks noChangeAspect="1"/>
          </p:cNvPicPr>
          <p:nvPr/>
        </p:nvPicPr>
        <p:blipFill>
          <a:blip r:embed="rId2"/>
          <a:stretch>
            <a:fillRect/>
          </a:stretch>
        </p:blipFill>
        <p:spPr>
          <a:xfrm>
            <a:off x="4337883" y="445874"/>
            <a:ext cx="3576924" cy="1488662"/>
          </a:xfrm>
          <a:prstGeom prst="rect">
            <a:avLst/>
          </a:prstGeom>
        </p:spPr>
      </p:pic>
    </p:spTree>
    <p:extLst>
      <p:ext uri="{BB962C8B-B14F-4D97-AF65-F5344CB8AC3E}">
        <p14:creationId xmlns:p14="http://schemas.microsoft.com/office/powerpoint/2010/main" val="2135023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1593827" y="367530"/>
            <a:ext cx="9144000" cy="750070"/>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445113"/>
            <a:ext cx="11107710" cy="5201586"/>
          </a:xfrm>
        </p:spPr>
        <p:txBody>
          <a:bodyPr>
            <a:normAutofit/>
          </a:bodyPr>
          <a:lstStyle/>
          <a:p>
            <a:pPr marL="0" indent="0">
              <a:lnSpc>
                <a:spcPct val="110000"/>
              </a:lnSpc>
              <a:spcBef>
                <a:spcPts val="600"/>
              </a:spcBef>
              <a:buClr>
                <a:srgbClr val="0070C0"/>
              </a:buClr>
              <a:buNone/>
            </a:pPr>
            <a:r>
              <a:rPr lang="en-US" sz="2400" dirty="0">
                <a:latin typeface="Times New Roman" panose="02020603050405020304" pitchFamily="18" charset="0"/>
                <a:ea typeface="Times New Roman" charset="0"/>
                <a:cs typeface="Times New Roman" panose="02020603050405020304" pitchFamily="18" charset="0"/>
              </a:rPr>
              <a:t>AB 705 (signed October 13, 2017) requires colleges to use one or more of the following when placing students into courses in mathematics and English:</a:t>
            </a:r>
          </a:p>
          <a:p>
            <a:pPr lvl="1">
              <a:lnSpc>
                <a:spcPct val="110000"/>
              </a:lnSpc>
              <a:spcBef>
                <a:spcPts val="600"/>
              </a:spcBef>
            </a:pPr>
            <a:r>
              <a:rPr lang="en-US" sz="2400" dirty="0">
                <a:latin typeface="Times New Roman" panose="02020603050405020304" pitchFamily="18" charset="0"/>
                <a:ea typeface="Times New Roman" charset="0"/>
                <a:cs typeface="Times New Roman" panose="02020603050405020304" pitchFamily="18" charset="0"/>
              </a:rPr>
              <a:t>High School Coursework</a:t>
            </a:r>
          </a:p>
          <a:p>
            <a:pPr lvl="1">
              <a:lnSpc>
                <a:spcPct val="110000"/>
              </a:lnSpc>
              <a:spcBef>
                <a:spcPts val="600"/>
              </a:spcBef>
            </a:pPr>
            <a:r>
              <a:rPr lang="en-US" sz="2400" dirty="0">
                <a:latin typeface="Times New Roman" panose="02020603050405020304" pitchFamily="18" charset="0"/>
                <a:ea typeface="Times New Roman" charset="0"/>
                <a:cs typeface="Times New Roman" panose="02020603050405020304" pitchFamily="18" charset="0"/>
              </a:rPr>
              <a:t>High School GPA</a:t>
            </a:r>
          </a:p>
          <a:p>
            <a:pPr lvl="1">
              <a:lnSpc>
                <a:spcPct val="110000"/>
              </a:lnSpc>
              <a:spcBef>
                <a:spcPts val="600"/>
              </a:spcBef>
            </a:pPr>
            <a:r>
              <a:rPr lang="en-US" sz="2400" dirty="0">
                <a:latin typeface="Times New Roman" panose="02020603050405020304" pitchFamily="18" charset="0"/>
                <a:ea typeface="Times New Roman" charset="0"/>
                <a:cs typeface="Times New Roman" panose="02020603050405020304" pitchFamily="18" charset="0"/>
              </a:rPr>
              <a:t>High School Grades </a:t>
            </a:r>
          </a:p>
          <a:p>
            <a:pPr>
              <a:lnSpc>
                <a:spcPct val="110000"/>
              </a:lnSpc>
              <a:spcBef>
                <a:spcPts val="600"/>
              </a:spcBef>
            </a:pPr>
            <a:endParaRPr lang="en-US" sz="24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pPr>
            <a:r>
              <a:rPr lang="en-US" sz="2400" dirty="0">
                <a:latin typeface="Times New Roman" panose="02020603050405020304" pitchFamily="18" charset="0"/>
                <a:ea typeface="Times New Roman" charset="0"/>
                <a:cs typeface="Times New Roman" panose="02020603050405020304" pitchFamily="18" charset="0"/>
              </a:rPr>
              <a:t>If colleges are not able to obtain official transcript data, they can use self-reported data or guided placement</a:t>
            </a:r>
          </a:p>
          <a:p>
            <a:pPr>
              <a:lnSpc>
                <a:spcPct val="110000"/>
              </a:lnSpc>
              <a:spcBef>
                <a:spcPts val="600"/>
              </a:spcBef>
            </a:pPr>
            <a:endParaRPr lang="en-US" sz="2400" dirty="0">
              <a:latin typeface="Times New Roman" panose="02020603050405020304" pitchFamily="18" charset="0"/>
              <a:ea typeface="Times New Roman" charset="0"/>
              <a:cs typeface="Times New Roman" panose="02020603050405020304" pitchFamily="18" charset="0"/>
            </a:endParaRPr>
          </a:p>
          <a:p>
            <a:pPr>
              <a:lnSpc>
                <a:spcPct val="110000"/>
              </a:lnSpc>
              <a:spcBef>
                <a:spcPts val="600"/>
              </a:spcBef>
            </a:pPr>
            <a:r>
              <a:rPr lang="en-US" sz="2400" dirty="0">
                <a:latin typeface="Times New Roman" panose="02020603050405020304" pitchFamily="18" charset="0"/>
                <a:ea typeface="Times New Roman" charset="0"/>
                <a:cs typeface="Times New Roman" panose="02020603050405020304" pitchFamily="18" charset="0"/>
              </a:rPr>
              <a:t>Colleges must fully comply with the requirements for mathematics and English by fall 2019</a:t>
            </a:r>
          </a:p>
        </p:txBody>
      </p:sp>
    </p:spTree>
    <p:extLst>
      <p:ext uri="{BB962C8B-B14F-4D97-AF65-F5344CB8AC3E}">
        <p14:creationId xmlns:p14="http://schemas.microsoft.com/office/powerpoint/2010/main" val="309049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214204"/>
            <a:ext cx="11107710" cy="5201586"/>
          </a:xfrm>
        </p:spPr>
        <p:txBody>
          <a:bodyPr>
            <a:normAutofit fontScale="92500" lnSpcReduction="20000"/>
          </a:bodyPr>
          <a:lstStyle/>
          <a:p>
            <a:pPr marL="0" indent="0" algn="ctr">
              <a:lnSpc>
                <a:spcPct val="110000"/>
              </a:lnSpc>
              <a:spcBef>
                <a:spcPts val="600"/>
              </a:spcBef>
              <a:buClr>
                <a:srgbClr val="0070C0"/>
              </a:buClr>
              <a:buNone/>
            </a:pPr>
            <a:r>
              <a:rPr lang="en-US" sz="3200" b="1" dirty="0">
                <a:solidFill>
                  <a:schemeClr val="tx1"/>
                </a:solidFill>
                <a:ea typeface="Times New Roman" charset="0"/>
                <a:cs typeface="Times New Roman" charset="0"/>
              </a:rPr>
              <a:t>Highly Unlikely and Maximize Probability</a:t>
            </a:r>
            <a:endParaRPr lang="en-US" sz="3200" dirty="0">
              <a:solidFill>
                <a:schemeClr val="tx1"/>
              </a:solidFill>
              <a:cs typeface="Times New Roman" panose="02020603050405020304" pitchFamily="18" charset="0"/>
            </a:endParaRPr>
          </a:p>
          <a:p>
            <a:pPr marL="0" indent="0">
              <a:lnSpc>
                <a:spcPct val="110000"/>
              </a:lnSpc>
              <a:spcBef>
                <a:spcPts val="600"/>
              </a:spcBef>
              <a:buClr>
                <a:srgbClr val="0070C0"/>
              </a:buClr>
              <a:buNone/>
            </a:pPr>
            <a:endParaRPr lang="en-US" sz="2800" dirty="0">
              <a:cs typeface="Times New Roman" panose="02020603050405020304" pitchFamily="18" charset="0"/>
            </a:endParaRPr>
          </a:p>
          <a:p>
            <a:pPr>
              <a:lnSpc>
                <a:spcPct val="110000"/>
              </a:lnSpc>
              <a:spcBef>
                <a:spcPts val="600"/>
              </a:spcBef>
            </a:pPr>
            <a:r>
              <a:rPr lang="en-US" sz="2800" dirty="0">
                <a:cs typeface="Times New Roman" panose="02020603050405020304" pitchFamily="18" charset="0"/>
              </a:rPr>
              <a:t>"a community college district or college cannot require a student to enroll in remedial English or mathematics coursework that lengthens their time to complete a degree unless placement research that includes consideration of high school grade point average and coursework shows that those students are highly unlikely to succeed in transfer-level coursework in English and mathematics”</a:t>
            </a:r>
          </a:p>
          <a:p>
            <a:pPr>
              <a:lnSpc>
                <a:spcPct val="110000"/>
              </a:lnSpc>
              <a:spcBef>
                <a:spcPts val="600"/>
              </a:spcBef>
            </a:pPr>
            <a:endParaRPr lang="en-US" sz="2800" dirty="0">
              <a:cs typeface="Times New Roman" panose="02020603050405020304" pitchFamily="18" charset="0"/>
            </a:endParaRPr>
          </a:p>
          <a:p>
            <a:pPr>
              <a:lnSpc>
                <a:spcPct val="110000"/>
              </a:lnSpc>
              <a:spcBef>
                <a:spcPts val="600"/>
              </a:spcBef>
            </a:pPr>
            <a:r>
              <a:rPr lang="en-US" sz="2800" dirty="0">
                <a:cs typeface="Times New Roman" panose="02020603050405020304" pitchFamily="18" charset="0"/>
              </a:rPr>
              <a:t>“placement models selected by a community college demonstrate that they guide English and mathematics placements to achieve the goal of maximizing the probability that a student will enter and complete transfer-level coursework in English and mathematics within a one-year timeframe”</a:t>
            </a:r>
          </a:p>
          <a:p>
            <a:endParaRPr lang="en-US" dirty="0"/>
          </a:p>
        </p:txBody>
      </p:sp>
    </p:spTree>
    <p:extLst>
      <p:ext uri="{BB962C8B-B14F-4D97-AF65-F5344CB8AC3E}">
        <p14:creationId xmlns:p14="http://schemas.microsoft.com/office/powerpoint/2010/main" val="968024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214204"/>
            <a:ext cx="11107710" cy="5201586"/>
          </a:xfrm>
        </p:spPr>
        <p:txBody>
          <a:bodyPr>
            <a:normAutofit/>
          </a:bodyPr>
          <a:lstStyle/>
          <a:p>
            <a:pPr marL="0" indent="0">
              <a:buNone/>
            </a:pPr>
            <a:r>
              <a:rPr lang="en-US" sz="2800" b="1" dirty="0">
                <a:solidFill>
                  <a:srgbClr val="FF0000"/>
                </a:solidFill>
                <a:cs typeface="Times New Roman" panose="02020603050405020304" pitchFamily="18" charset="0"/>
              </a:rPr>
              <a:t>What is the definition of “highly unlikely to succeed”?</a:t>
            </a:r>
          </a:p>
          <a:p>
            <a:pPr marL="0" indent="0">
              <a:buNone/>
            </a:pP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There is no statewide definition of highly unlikely to succeed.</a:t>
            </a:r>
          </a:p>
          <a:p>
            <a:pPr marL="0" indent="0">
              <a:buNone/>
            </a:pP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State groups have various definitions that range between 4% and 49%, but this is ultimately a local decision.</a:t>
            </a:r>
          </a:p>
          <a:p>
            <a:pPr marL="0" indent="0">
              <a:buNone/>
            </a:pP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The Chancellor’s Office has indicated that they are more concerned with throughput than what colleges set as the threshold for highly unlikely to succeed.</a:t>
            </a:r>
          </a:p>
          <a:p>
            <a:pPr marL="0" indent="0">
              <a:buNone/>
            </a:pPr>
            <a:endParaRPr lang="en-US" sz="2800" dirty="0"/>
          </a:p>
        </p:txBody>
      </p:sp>
    </p:spTree>
    <p:extLst>
      <p:ext uri="{BB962C8B-B14F-4D97-AF65-F5344CB8AC3E}">
        <p14:creationId xmlns:p14="http://schemas.microsoft.com/office/powerpoint/2010/main" val="345795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42145" y="1555949"/>
            <a:ext cx="11107710" cy="5201586"/>
          </a:xfrm>
        </p:spPr>
        <p:txBody>
          <a:bodyPr>
            <a:normAutofit/>
          </a:bodyPr>
          <a:lstStyle/>
          <a:p>
            <a:pPr marL="0" indent="0" algn="ctr">
              <a:lnSpc>
                <a:spcPct val="110000"/>
              </a:lnSpc>
              <a:spcBef>
                <a:spcPts val="600"/>
              </a:spcBef>
              <a:buClr>
                <a:srgbClr val="0070C0"/>
              </a:buClr>
              <a:buNone/>
            </a:pPr>
            <a:r>
              <a:rPr lang="en-US" sz="3200" b="1" dirty="0">
                <a:solidFill>
                  <a:srgbClr val="0070C0"/>
                </a:solidFill>
                <a:ea typeface="Times New Roman" charset="0"/>
                <a:cs typeface="Times New Roman" charset="0"/>
              </a:rPr>
              <a:t>What is a Year?</a:t>
            </a:r>
            <a:endParaRPr lang="en-US" sz="2800" dirty="0">
              <a:ea typeface="Times New Roman" charset="0"/>
              <a:cs typeface="Times New Roman" panose="02020603050405020304" pitchFamily="18" charset="0"/>
            </a:endParaRPr>
          </a:p>
          <a:p>
            <a:pPr>
              <a:lnSpc>
                <a:spcPct val="110000"/>
              </a:lnSpc>
              <a:spcBef>
                <a:spcPts val="600"/>
              </a:spcBef>
            </a:pPr>
            <a:r>
              <a:rPr lang="en-US" sz="2800" dirty="0">
                <a:ea typeface="Times New Roman" charset="0"/>
                <a:cs typeface="Times New Roman" panose="02020603050405020304" pitchFamily="18" charset="0"/>
              </a:rPr>
              <a:t>Per the memo from the Chancellor’s Office, a one-year time frame will be two semesters (or three quarters)</a:t>
            </a:r>
            <a:endParaRPr lang="en-US" sz="2800" dirty="0">
              <a:ea typeface="Times New Roman" charset="0"/>
            </a:endParaRPr>
          </a:p>
          <a:p>
            <a:pPr marL="0" indent="0">
              <a:lnSpc>
                <a:spcPct val="110000"/>
              </a:lnSpc>
              <a:spcBef>
                <a:spcPts val="600"/>
              </a:spcBef>
              <a:buNone/>
            </a:pPr>
            <a:endParaRPr lang="en-US" sz="2800" dirty="0">
              <a:ea typeface="Times New Roman" charset="0"/>
              <a:cs typeface="Times New Roman" panose="02020603050405020304" pitchFamily="18" charset="0"/>
            </a:endParaRPr>
          </a:p>
          <a:p>
            <a:pPr>
              <a:lnSpc>
                <a:spcPct val="110000"/>
              </a:lnSpc>
              <a:spcBef>
                <a:spcPts val="600"/>
              </a:spcBef>
            </a:pPr>
            <a:r>
              <a:rPr lang="en-US" sz="2800" dirty="0">
                <a:ea typeface="Times New Roman" charset="0"/>
                <a:cs typeface="Times New Roman" panose="02020603050405020304" pitchFamily="18" charset="0"/>
              </a:rPr>
              <a:t>If a student were placed more than one level below transfer, it would be impossible for them to complete transfer level course work in one year at a semester college with traditional models</a:t>
            </a:r>
          </a:p>
          <a:p>
            <a:endParaRPr lang="en-US" sz="2800" dirty="0"/>
          </a:p>
        </p:txBody>
      </p:sp>
      <p:pic>
        <p:nvPicPr>
          <p:cNvPr id="5" name="Picture 4">
            <a:extLst>
              <a:ext uri="{FF2B5EF4-FFF2-40B4-BE49-F238E27FC236}">
                <a16:creationId xmlns:a16="http://schemas.microsoft.com/office/drawing/2014/main" id="{3B6C99E8-31F1-6F48-90EA-F89DFC2CFADD}"/>
              </a:ext>
            </a:extLst>
          </p:cNvPr>
          <p:cNvPicPr>
            <a:picLocks noChangeAspect="1"/>
          </p:cNvPicPr>
          <p:nvPr/>
        </p:nvPicPr>
        <p:blipFill>
          <a:blip r:embed="rId2"/>
          <a:stretch>
            <a:fillRect/>
          </a:stretch>
        </p:blipFill>
        <p:spPr>
          <a:xfrm>
            <a:off x="4535099" y="5465755"/>
            <a:ext cx="3121801" cy="1291780"/>
          </a:xfrm>
          <a:prstGeom prst="rect">
            <a:avLst/>
          </a:prstGeom>
        </p:spPr>
      </p:pic>
    </p:spTree>
    <p:extLst>
      <p:ext uri="{BB962C8B-B14F-4D97-AF65-F5344CB8AC3E}">
        <p14:creationId xmlns:p14="http://schemas.microsoft.com/office/powerpoint/2010/main" val="1724761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214204"/>
            <a:ext cx="11107710" cy="5201586"/>
          </a:xfrm>
        </p:spPr>
        <p:txBody>
          <a:bodyPr>
            <a:normAutofit/>
          </a:bodyPr>
          <a:lstStyle/>
          <a:p>
            <a:pPr marL="0" indent="0">
              <a:buNone/>
            </a:pPr>
            <a:r>
              <a:rPr lang="en-US" sz="2800" b="1" dirty="0">
                <a:solidFill>
                  <a:srgbClr val="FF0000"/>
                </a:solidFill>
                <a:cs typeface="Times New Roman" panose="02020603050405020304" pitchFamily="18" charset="0"/>
              </a:rPr>
              <a:t>Will my college be penalized if a student does not complete transfer level English or mathematics in the one year timeframe?</a:t>
            </a:r>
          </a:p>
          <a:p>
            <a:pPr marL="0" indent="0">
              <a:buNone/>
            </a:pPr>
            <a:endParaRPr lang="en-US" sz="2800" b="1" dirty="0">
              <a:solidFill>
                <a:srgbClr val="FF0000"/>
              </a:solidFill>
              <a:cs typeface="Times New Roman" panose="02020603050405020304" pitchFamily="18" charset="0"/>
            </a:endParaRPr>
          </a:p>
          <a:p>
            <a:pPr marL="0" indent="0">
              <a:buNone/>
            </a:pPr>
            <a:r>
              <a:rPr lang="en-US" sz="2800" dirty="0">
                <a:cs typeface="Times New Roman" panose="02020603050405020304" pitchFamily="18" charset="0"/>
              </a:rPr>
              <a:t>No, your college will not be penalized…under AB 705</a:t>
            </a:r>
          </a:p>
          <a:p>
            <a:pPr marL="0" indent="0">
              <a:buNone/>
            </a:pP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Colleges are required to create curricular structures and implement placement that will maximize a student’s probability of completing transfer level, but colleges cannot force students to take certain courses and colleges cannot guarantee students will be successful</a:t>
            </a:r>
          </a:p>
          <a:p>
            <a:pPr marL="0" indent="0">
              <a:buNone/>
            </a:pPr>
            <a:endParaRPr lang="en-US" sz="2800" dirty="0"/>
          </a:p>
        </p:txBody>
      </p:sp>
    </p:spTree>
    <p:extLst>
      <p:ext uri="{BB962C8B-B14F-4D97-AF65-F5344CB8AC3E}">
        <p14:creationId xmlns:p14="http://schemas.microsoft.com/office/powerpoint/2010/main" val="2131553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AB 705</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588654"/>
            <a:ext cx="11107710" cy="4827135"/>
          </a:xfrm>
        </p:spPr>
        <p:txBody>
          <a:bodyPr>
            <a:normAutofit/>
          </a:bodyPr>
          <a:lstStyle/>
          <a:p>
            <a:pPr marL="0" indent="0">
              <a:buNone/>
            </a:pPr>
            <a:r>
              <a:rPr lang="en-US" sz="2800" b="1" dirty="0">
                <a:solidFill>
                  <a:srgbClr val="FF0000"/>
                </a:solidFill>
                <a:cs typeface="Times New Roman" panose="02020603050405020304" pitchFamily="18" charset="0"/>
              </a:rPr>
              <a:t>If a noncredit student enrolls in a noncredit mathematics or English course does it start the one-year clock?</a:t>
            </a:r>
          </a:p>
          <a:p>
            <a:pPr marL="0" indent="0">
              <a:buNone/>
            </a:pPr>
            <a:endParaRPr lang="en-US" sz="2800" b="1" dirty="0">
              <a:solidFill>
                <a:srgbClr val="FF0000"/>
              </a:solidFill>
              <a:cs typeface="Times New Roman" panose="02020603050405020304" pitchFamily="18" charset="0"/>
            </a:endParaRPr>
          </a:p>
          <a:p>
            <a:pPr marL="0" indent="0">
              <a:buNone/>
            </a:pPr>
            <a:r>
              <a:rPr lang="en-US" sz="2800" dirty="0">
                <a:cs typeface="Times New Roman" panose="02020603050405020304" pitchFamily="18" charset="0"/>
              </a:rPr>
              <a:t>No, the clock only applies to students that are seeking an associate degree or transfer that are enrolled in the credit program.</a:t>
            </a:r>
          </a:p>
          <a:p>
            <a:pPr marL="0" indent="0">
              <a:buNone/>
            </a:pPr>
            <a:endParaRPr lang="en-US" sz="2800" dirty="0">
              <a:cs typeface="Times New Roman" panose="02020603050405020304" pitchFamily="18" charset="0"/>
            </a:endParaRPr>
          </a:p>
          <a:p>
            <a:pPr marL="0" indent="0">
              <a:buNone/>
            </a:pPr>
            <a:r>
              <a:rPr lang="en-US" sz="2800" dirty="0">
                <a:cs typeface="Times New Roman" panose="02020603050405020304" pitchFamily="18" charset="0"/>
              </a:rPr>
              <a:t>Boot camp type programs that are not required do not start the clock either.</a:t>
            </a:r>
          </a:p>
          <a:p>
            <a:pPr marL="0" indent="0">
              <a:buNone/>
            </a:pPr>
            <a:endParaRPr lang="en-US" sz="2800" dirty="0"/>
          </a:p>
        </p:txBody>
      </p:sp>
    </p:spTree>
    <p:extLst>
      <p:ext uri="{BB962C8B-B14F-4D97-AF65-F5344CB8AC3E}">
        <p14:creationId xmlns:p14="http://schemas.microsoft.com/office/powerpoint/2010/main" val="208930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Default Placement Rules</a:t>
            </a:r>
          </a:p>
        </p:txBody>
      </p:sp>
      <p:sp>
        <p:nvSpPr>
          <p:cNvPr id="3" name="Content Placeholder 2">
            <a:extLst>
              <a:ext uri="{FF2B5EF4-FFF2-40B4-BE49-F238E27FC236}">
                <a16:creationId xmlns:a16="http://schemas.microsoft.com/office/drawing/2014/main" id="{675E745A-C58C-F84E-B46F-D9E78F294C51}"/>
              </a:ext>
            </a:extLst>
          </p:cNvPr>
          <p:cNvSpPr>
            <a:spLocks noGrp="1"/>
          </p:cNvSpPr>
          <p:nvPr>
            <p:ph idx="1"/>
          </p:nvPr>
        </p:nvSpPr>
        <p:spPr>
          <a:xfrm>
            <a:off x="524657" y="1214204"/>
            <a:ext cx="11107710" cy="5201586"/>
          </a:xfrm>
        </p:spPr>
        <p:txBody>
          <a:bodyPr/>
          <a:lstStyle/>
          <a:p>
            <a:endParaRPr lang="en-US" dirty="0"/>
          </a:p>
        </p:txBody>
      </p:sp>
      <p:graphicFrame>
        <p:nvGraphicFramePr>
          <p:cNvPr id="7" name="Content Placeholder 3">
            <a:extLst>
              <a:ext uri="{FF2B5EF4-FFF2-40B4-BE49-F238E27FC236}">
                <a16:creationId xmlns:a16="http://schemas.microsoft.com/office/drawing/2014/main" id="{1DB4831F-EE20-EB42-A410-4DFB1B4D4CA1}"/>
              </a:ext>
            </a:extLst>
          </p:cNvPr>
          <p:cNvGraphicFramePr>
            <a:graphicFrameLocks/>
          </p:cNvGraphicFramePr>
          <p:nvPr>
            <p:extLst>
              <p:ext uri="{D42A27DB-BD31-4B8C-83A1-F6EECF244321}">
                <p14:modId xmlns:p14="http://schemas.microsoft.com/office/powerpoint/2010/main" val="354238008"/>
              </p:ext>
            </p:extLst>
          </p:nvPr>
        </p:nvGraphicFramePr>
        <p:xfrm>
          <a:off x="287312" y="1264171"/>
          <a:ext cx="11617376" cy="5101652"/>
        </p:xfrm>
        <a:graphic>
          <a:graphicData uri="http://schemas.openxmlformats.org/drawingml/2006/table">
            <a:tbl>
              <a:tblPr firstRow="1" firstCol="1" bandRow="1">
                <a:tableStyleId>{FABFCF23-3B69-468F-B69F-88F6DE6A72F2}</a:tableStyleId>
              </a:tblPr>
              <a:tblGrid>
                <a:gridCol w="5808688">
                  <a:extLst>
                    <a:ext uri="{9D8B030D-6E8A-4147-A177-3AD203B41FA5}">
                      <a16:colId xmlns:a16="http://schemas.microsoft.com/office/drawing/2014/main" val="3585073641"/>
                    </a:ext>
                  </a:extLst>
                </a:gridCol>
                <a:gridCol w="5808688">
                  <a:extLst>
                    <a:ext uri="{9D8B030D-6E8A-4147-A177-3AD203B41FA5}">
                      <a16:colId xmlns:a16="http://schemas.microsoft.com/office/drawing/2014/main" val="2039306709"/>
                    </a:ext>
                  </a:extLst>
                </a:gridCol>
              </a:tblGrid>
              <a:tr h="1275413">
                <a:tc>
                  <a:txBody>
                    <a:bodyPr/>
                    <a:lstStyle/>
                    <a:p>
                      <a:pPr marL="0" marR="0" fontAlgn="base">
                        <a:spcBef>
                          <a:spcPts val="0"/>
                        </a:spcBef>
                        <a:spcAft>
                          <a:spcPts val="0"/>
                        </a:spcAft>
                      </a:pPr>
                      <a:r>
                        <a:rPr lang="en-US" sz="2400" dirty="0">
                          <a:effectLst/>
                        </a:rPr>
                        <a:t>High School Performance Metric for English</a:t>
                      </a:r>
                    </a:p>
                    <a:p>
                      <a:pPr marL="0" marR="0" fontAlgn="base">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Recommended AB 705 Placement for English</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0921264"/>
                  </a:ext>
                </a:extLst>
              </a:tr>
              <a:tr h="1275413">
                <a:tc>
                  <a:txBody>
                    <a:bodyPr/>
                    <a:lstStyle/>
                    <a:p>
                      <a:pPr marL="0" marR="0" fontAlgn="base">
                        <a:spcBef>
                          <a:spcPts val="0"/>
                        </a:spcBef>
                        <a:spcAft>
                          <a:spcPts val="0"/>
                        </a:spcAft>
                      </a:pPr>
                      <a:r>
                        <a:rPr lang="en-US" sz="2400" dirty="0">
                          <a:effectLst/>
                        </a:rPr>
                        <a:t>HSGPA ≥ 2.6</a:t>
                      </a:r>
                    </a:p>
                    <a:p>
                      <a:pPr marL="0" marR="0" fontAlgn="base">
                        <a:spcBef>
                          <a:spcPts val="0"/>
                        </a:spcBef>
                        <a:spcAft>
                          <a:spcPts val="0"/>
                        </a:spcAft>
                      </a:pPr>
                      <a:r>
                        <a:rPr lang="en-US" sz="2400" dirty="0">
                          <a:effectLst/>
                        </a:rPr>
                        <a:t>Throughput rate of 79%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English Composition</a:t>
                      </a:r>
                    </a:p>
                    <a:p>
                      <a:pPr marL="0" marR="0" fontAlgn="base">
                        <a:spcBef>
                          <a:spcPts val="0"/>
                        </a:spcBef>
                        <a:spcAft>
                          <a:spcPts val="0"/>
                        </a:spcAft>
                      </a:pPr>
                      <a:r>
                        <a:rPr lang="en-US" sz="2400" dirty="0">
                          <a:effectLst/>
                        </a:rPr>
                        <a:t>No additional academic or concurrent support required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90778"/>
                  </a:ext>
                </a:extLst>
              </a:tr>
              <a:tr h="1275413">
                <a:tc>
                  <a:txBody>
                    <a:bodyPr/>
                    <a:lstStyle/>
                    <a:p>
                      <a:pPr marL="0" marR="0" fontAlgn="base">
                        <a:spcBef>
                          <a:spcPts val="0"/>
                        </a:spcBef>
                        <a:spcAft>
                          <a:spcPts val="0"/>
                        </a:spcAft>
                      </a:pPr>
                      <a:r>
                        <a:rPr lang="en-US" sz="2400" dirty="0">
                          <a:effectLst/>
                        </a:rPr>
                        <a:t>HSGPA 1.9 - 2.6</a:t>
                      </a:r>
                    </a:p>
                    <a:p>
                      <a:pPr marL="0" marR="0" fontAlgn="base">
                        <a:spcBef>
                          <a:spcPts val="0"/>
                        </a:spcBef>
                        <a:spcAft>
                          <a:spcPts val="0"/>
                        </a:spcAft>
                      </a:pPr>
                      <a:r>
                        <a:rPr lang="en-US" sz="2400" dirty="0">
                          <a:effectLst/>
                        </a:rPr>
                        <a:t>Throughput rate of 58%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English Composition</a:t>
                      </a:r>
                    </a:p>
                    <a:p>
                      <a:pPr marL="0" marR="0" fontAlgn="base">
                        <a:spcBef>
                          <a:spcPts val="0"/>
                        </a:spcBef>
                        <a:spcAft>
                          <a:spcPts val="0"/>
                        </a:spcAft>
                      </a:pPr>
                      <a:r>
                        <a:rPr lang="en-US" sz="2400" dirty="0">
                          <a:effectLst/>
                        </a:rPr>
                        <a:t>Additional academic and concurrent support recommended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6825329"/>
                  </a:ext>
                </a:extLst>
              </a:tr>
              <a:tr h="1275413">
                <a:tc>
                  <a:txBody>
                    <a:bodyPr/>
                    <a:lstStyle/>
                    <a:p>
                      <a:pPr marL="0" marR="0" fontAlgn="base">
                        <a:spcBef>
                          <a:spcPts val="0"/>
                        </a:spcBef>
                        <a:spcAft>
                          <a:spcPts val="0"/>
                        </a:spcAft>
                      </a:pPr>
                      <a:r>
                        <a:rPr lang="en-US" sz="2400" dirty="0">
                          <a:effectLst/>
                        </a:rPr>
                        <a:t>HSGPA &lt; 1.9</a:t>
                      </a:r>
                    </a:p>
                    <a:p>
                      <a:pPr marL="0" marR="0" fontAlgn="base">
                        <a:spcBef>
                          <a:spcPts val="0"/>
                        </a:spcBef>
                        <a:spcAft>
                          <a:spcPts val="0"/>
                        </a:spcAft>
                      </a:pPr>
                      <a:r>
                        <a:rPr lang="en-US" sz="2400" dirty="0">
                          <a:effectLst/>
                        </a:rPr>
                        <a:t>Throughput rate of 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English Composition</a:t>
                      </a:r>
                    </a:p>
                    <a:p>
                      <a:pPr marL="0" marR="0" fontAlgn="base">
                        <a:spcBef>
                          <a:spcPts val="0"/>
                        </a:spcBef>
                        <a:spcAft>
                          <a:spcPts val="0"/>
                        </a:spcAft>
                      </a:pPr>
                      <a:r>
                        <a:rPr lang="en-US" sz="2400" dirty="0">
                          <a:effectLst/>
                        </a:rPr>
                        <a:t>Additional academic and concurrent support strongly recommended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6192379"/>
                  </a:ext>
                </a:extLst>
              </a:tr>
            </a:tbl>
          </a:graphicData>
        </a:graphic>
      </p:graphicFrame>
    </p:spTree>
    <p:extLst>
      <p:ext uri="{BB962C8B-B14F-4D97-AF65-F5344CB8AC3E}">
        <p14:creationId xmlns:p14="http://schemas.microsoft.com/office/powerpoint/2010/main" val="70618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9C7C-B254-904B-B87D-21CE9E1BE9FC}"/>
              </a:ext>
            </a:extLst>
          </p:cNvPr>
          <p:cNvSpPr>
            <a:spLocks noGrp="1"/>
          </p:cNvSpPr>
          <p:nvPr>
            <p:ph type="title"/>
          </p:nvPr>
        </p:nvSpPr>
        <p:spPr/>
        <p:txBody>
          <a:bodyPr/>
          <a:lstStyle/>
          <a:p>
            <a:r>
              <a:rPr lang="en-US" dirty="0"/>
              <a:t>Welcome and introductions</a:t>
            </a:r>
          </a:p>
        </p:txBody>
      </p:sp>
      <p:sp>
        <p:nvSpPr>
          <p:cNvPr id="3" name="Text Placeholder 2">
            <a:extLst>
              <a:ext uri="{FF2B5EF4-FFF2-40B4-BE49-F238E27FC236}">
                <a16:creationId xmlns:a16="http://schemas.microsoft.com/office/drawing/2014/main" id="{DE870410-429C-5548-95D7-62184C852622}"/>
              </a:ext>
            </a:extLst>
          </p:cNvPr>
          <p:cNvSpPr>
            <a:spLocks noGrp="1"/>
          </p:cNvSpPr>
          <p:nvPr>
            <p:ph type="body" idx="1"/>
          </p:nvPr>
        </p:nvSpPr>
        <p:spPr/>
        <p:txBody>
          <a:bodyPr/>
          <a:lstStyle/>
          <a:p>
            <a:pPr algn="ctr">
              <a:spcBef>
                <a:spcPts val="400"/>
              </a:spcBef>
            </a:pPr>
            <a:r>
              <a:rPr lang="en-US" b="1" i="1" dirty="0" err="1">
                <a:solidFill>
                  <a:srgbClr val="0070C0"/>
                </a:solidFill>
              </a:rPr>
              <a:t>Ginni</a:t>
            </a:r>
            <a:r>
              <a:rPr lang="en-US" b="1" i="1" dirty="0">
                <a:solidFill>
                  <a:srgbClr val="0070C0"/>
                </a:solidFill>
              </a:rPr>
              <a:t> May</a:t>
            </a:r>
          </a:p>
          <a:p>
            <a:pPr algn="ctr">
              <a:spcBef>
                <a:spcPts val="400"/>
              </a:spcBef>
            </a:pPr>
            <a:r>
              <a:rPr lang="en-US" i="1" dirty="0">
                <a:solidFill>
                  <a:srgbClr val="0070C0"/>
                </a:solidFill>
              </a:rPr>
              <a:t>ASCCC Treasurer</a:t>
            </a:r>
          </a:p>
          <a:p>
            <a:pPr algn="ctr">
              <a:spcBef>
                <a:spcPts val="400"/>
              </a:spcBef>
            </a:pPr>
            <a:r>
              <a:rPr lang="en-US" i="1" dirty="0">
                <a:solidFill>
                  <a:srgbClr val="0070C0"/>
                </a:solidFill>
              </a:rPr>
              <a:t>Curriculum Committee Chair</a:t>
            </a:r>
          </a:p>
        </p:txBody>
      </p:sp>
      <p:pic>
        <p:nvPicPr>
          <p:cNvPr id="5" name="Picture 4">
            <a:extLst>
              <a:ext uri="{FF2B5EF4-FFF2-40B4-BE49-F238E27FC236}">
                <a16:creationId xmlns:a16="http://schemas.microsoft.com/office/drawing/2014/main" id="{F3A8BA36-DD29-A943-A923-D1238FE78853}"/>
              </a:ext>
            </a:extLst>
          </p:cNvPr>
          <p:cNvPicPr>
            <a:picLocks noChangeAspect="1"/>
          </p:cNvPicPr>
          <p:nvPr/>
        </p:nvPicPr>
        <p:blipFill>
          <a:blip r:embed="rId2"/>
          <a:stretch>
            <a:fillRect/>
          </a:stretch>
        </p:blipFill>
        <p:spPr>
          <a:xfrm>
            <a:off x="5106649" y="248142"/>
            <a:ext cx="1978701" cy="1978701"/>
          </a:xfrm>
          <a:prstGeom prst="rect">
            <a:avLst/>
          </a:prstGeom>
        </p:spPr>
      </p:pic>
    </p:spTree>
    <p:extLst>
      <p:ext uri="{BB962C8B-B14F-4D97-AF65-F5344CB8AC3E}">
        <p14:creationId xmlns:p14="http://schemas.microsoft.com/office/powerpoint/2010/main" val="200642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Default Placement Rules</a:t>
            </a:r>
          </a:p>
        </p:txBody>
      </p:sp>
      <p:graphicFrame>
        <p:nvGraphicFramePr>
          <p:cNvPr id="4" name="Content Placeholder 3">
            <a:extLst>
              <a:ext uri="{FF2B5EF4-FFF2-40B4-BE49-F238E27FC236}">
                <a16:creationId xmlns:a16="http://schemas.microsoft.com/office/drawing/2014/main" id="{EE238B1E-6721-7648-AF37-6E6DFFACDD7D}"/>
              </a:ext>
            </a:extLst>
          </p:cNvPr>
          <p:cNvGraphicFramePr>
            <a:graphicFrameLocks noGrp="1"/>
          </p:cNvGraphicFramePr>
          <p:nvPr>
            <p:ph idx="1"/>
            <p:extLst>
              <p:ext uri="{D42A27DB-BD31-4B8C-83A1-F6EECF244321}">
                <p14:modId xmlns:p14="http://schemas.microsoft.com/office/powerpoint/2010/main" val="926886154"/>
              </p:ext>
            </p:extLst>
          </p:nvPr>
        </p:nvGraphicFramePr>
        <p:xfrm>
          <a:off x="523875" y="1199214"/>
          <a:ext cx="11213424" cy="5496765"/>
        </p:xfrm>
        <a:graphic>
          <a:graphicData uri="http://schemas.openxmlformats.org/drawingml/2006/table">
            <a:tbl>
              <a:tblPr firstRow="1" firstCol="1" bandRow="1">
                <a:tableStyleId>{FABFCF23-3B69-468F-B69F-88F6DE6A72F2}</a:tableStyleId>
              </a:tblPr>
              <a:tblGrid>
                <a:gridCol w="5606712">
                  <a:extLst>
                    <a:ext uri="{9D8B030D-6E8A-4147-A177-3AD203B41FA5}">
                      <a16:colId xmlns:a16="http://schemas.microsoft.com/office/drawing/2014/main" val="185636686"/>
                    </a:ext>
                  </a:extLst>
                </a:gridCol>
                <a:gridCol w="5606712">
                  <a:extLst>
                    <a:ext uri="{9D8B030D-6E8A-4147-A177-3AD203B41FA5}">
                      <a16:colId xmlns:a16="http://schemas.microsoft.com/office/drawing/2014/main" val="3890195531"/>
                    </a:ext>
                  </a:extLst>
                </a:gridCol>
              </a:tblGrid>
              <a:tr h="733593">
                <a:tc>
                  <a:txBody>
                    <a:bodyPr/>
                    <a:lstStyle/>
                    <a:p>
                      <a:pPr marL="0" marR="0" fontAlgn="base">
                        <a:spcBef>
                          <a:spcPts val="0"/>
                        </a:spcBef>
                        <a:spcAft>
                          <a:spcPts val="0"/>
                        </a:spcAft>
                      </a:pPr>
                      <a:r>
                        <a:rPr lang="en-US" sz="2400" dirty="0">
                          <a:effectLst/>
                        </a:rPr>
                        <a:t>High School Performance Metric for Statistics/Liberal Arts Mathematics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Recommended AB 705 Placement for Statistics/Liberal Arts Mathematics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3305776"/>
                  </a:ext>
                </a:extLst>
              </a:tr>
              <a:tr h="1467186">
                <a:tc>
                  <a:txBody>
                    <a:bodyPr/>
                    <a:lstStyle/>
                    <a:p>
                      <a:pPr marL="0" marR="0" fontAlgn="base">
                        <a:spcBef>
                          <a:spcPts val="0"/>
                        </a:spcBef>
                        <a:spcAft>
                          <a:spcPts val="0"/>
                        </a:spcAft>
                      </a:pPr>
                      <a:r>
                        <a:rPr lang="en-US" sz="2400" dirty="0">
                          <a:effectLst/>
                        </a:rPr>
                        <a:t>HSGPA ≥ 3.0</a:t>
                      </a:r>
                    </a:p>
                    <a:p>
                      <a:pPr marL="0" marR="0" fontAlgn="base">
                        <a:spcBef>
                          <a:spcPts val="0"/>
                        </a:spcBef>
                        <a:spcAft>
                          <a:spcPts val="0"/>
                        </a:spcAft>
                      </a:pPr>
                      <a:r>
                        <a:rPr lang="en-US" sz="2400" dirty="0">
                          <a:effectLst/>
                        </a:rPr>
                        <a:t>Throughput rate of 75%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Statistics/Liberal Arts Mathematics</a:t>
                      </a:r>
                    </a:p>
                    <a:p>
                      <a:pPr marL="0" marR="0" fontAlgn="base">
                        <a:spcBef>
                          <a:spcPts val="0"/>
                        </a:spcBef>
                        <a:spcAft>
                          <a:spcPts val="0"/>
                        </a:spcAft>
                      </a:pPr>
                      <a:r>
                        <a:rPr lang="en-US" sz="2400" dirty="0">
                          <a:effectLst/>
                        </a:rPr>
                        <a:t>No additional academic or concurrent support required for students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5530069"/>
                  </a:ext>
                </a:extLst>
              </a:tr>
              <a:tr h="1467186">
                <a:tc>
                  <a:txBody>
                    <a:bodyPr/>
                    <a:lstStyle/>
                    <a:p>
                      <a:pPr marL="0" marR="0" fontAlgn="base">
                        <a:spcBef>
                          <a:spcPts val="0"/>
                        </a:spcBef>
                        <a:spcAft>
                          <a:spcPts val="0"/>
                        </a:spcAft>
                      </a:pPr>
                      <a:r>
                        <a:rPr lang="en-US" sz="2400" dirty="0">
                          <a:effectLst/>
                        </a:rPr>
                        <a:t>HSGPA from 2.3 to 2.9</a:t>
                      </a:r>
                    </a:p>
                    <a:p>
                      <a:pPr marL="0" marR="0" fontAlgn="base">
                        <a:spcBef>
                          <a:spcPts val="0"/>
                        </a:spcBef>
                        <a:spcAft>
                          <a:spcPts val="0"/>
                        </a:spcAft>
                      </a:pPr>
                      <a:r>
                        <a:rPr lang="en-US" sz="2400" dirty="0">
                          <a:effectLst/>
                        </a:rPr>
                        <a:t>Throughput rate of 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Statistics/Liberal Arts Mathematics</a:t>
                      </a:r>
                    </a:p>
                    <a:p>
                      <a:pPr marL="0" marR="0" fontAlgn="base">
                        <a:spcBef>
                          <a:spcPts val="0"/>
                        </a:spcBef>
                        <a:spcAft>
                          <a:spcPts val="0"/>
                        </a:spcAft>
                      </a:pPr>
                      <a:r>
                        <a:rPr lang="en-US" sz="2400" dirty="0">
                          <a:effectLst/>
                        </a:rPr>
                        <a:t>Additional academic and concurrent support recommended for students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8797999"/>
                  </a:ext>
                </a:extLst>
              </a:tr>
              <a:tr h="1720402">
                <a:tc>
                  <a:txBody>
                    <a:bodyPr/>
                    <a:lstStyle/>
                    <a:p>
                      <a:pPr marL="0" marR="0" fontAlgn="base">
                        <a:spcBef>
                          <a:spcPts val="0"/>
                        </a:spcBef>
                        <a:spcAft>
                          <a:spcPts val="0"/>
                        </a:spcAft>
                      </a:pPr>
                      <a:r>
                        <a:rPr lang="en-US" sz="2400" dirty="0">
                          <a:effectLst/>
                        </a:rPr>
                        <a:t>HSGPA &lt; 2.3</a:t>
                      </a:r>
                    </a:p>
                    <a:p>
                      <a:pPr marL="0" marR="0" fontAlgn="base">
                        <a:spcBef>
                          <a:spcPts val="0"/>
                        </a:spcBef>
                        <a:spcAft>
                          <a:spcPts val="0"/>
                        </a:spcAft>
                      </a:pPr>
                      <a:r>
                        <a:rPr lang="en-US" sz="2400" dirty="0">
                          <a:effectLst/>
                        </a:rPr>
                        <a:t>Throughput rate of 29%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fontAlgn="base">
                        <a:spcBef>
                          <a:spcPts val="0"/>
                        </a:spcBef>
                        <a:spcAft>
                          <a:spcPts val="0"/>
                        </a:spcAft>
                      </a:pPr>
                      <a:r>
                        <a:rPr lang="en-US" sz="2400" dirty="0">
                          <a:effectLst/>
                        </a:rPr>
                        <a:t>Transfer-Level Statistics/Liberal Arts Mathematics</a:t>
                      </a:r>
                    </a:p>
                    <a:p>
                      <a:pPr marL="0" marR="0" fontAlgn="base">
                        <a:spcBef>
                          <a:spcPts val="0"/>
                        </a:spcBef>
                        <a:spcAft>
                          <a:spcPts val="0"/>
                        </a:spcAft>
                      </a:pPr>
                      <a:r>
                        <a:rPr lang="en-US" sz="2400" dirty="0">
                          <a:effectLst/>
                        </a:rPr>
                        <a:t>Additional academic and concurrent support strongly recommended for students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2080721"/>
                  </a:ext>
                </a:extLst>
              </a:tr>
            </a:tbl>
          </a:graphicData>
        </a:graphic>
      </p:graphicFrame>
    </p:spTree>
    <p:extLst>
      <p:ext uri="{BB962C8B-B14F-4D97-AF65-F5344CB8AC3E}">
        <p14:creationId xmlns:p14="http://schemas.microsoft.com/office/powerpoint/2010/main" val="119399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6126F-DD34-DB45-8756-37D535416A65}"/>
              </a:ext>
            </a:extLst>
          </p:cNvPr>
          <p:cNvSpPr>
            <a:spLocks noGrp="1"/>
          </p:cNvSpPr>
          <p:nvPr>
            <p:ph type="title"/>
          </p:nvPr>
        </p:nvSpPr>
        <p:spPr>
          <a:xfrm>
            <a:off x="2231136" y="410056"/>
            <a:ext cx="7729728" cy="654246"/>
          </a:xfrm>
        </p:spPr>
        <p:txBody>
          <a:bodyPr>
            <a:normAutofit fontScale="90000"/>
          </a:bodyPr>
          <a:lstStyle/>
          <a:p>
            <a:r>
              <a:rPr lang="en-US" sz="4000" dirty="0"/>
              <a:t>Default Placement Rules</a:t>
            </a:r>
          </a:p>
        </p:txBody>
      </p:sp>
      <p:graphicFrame>
        <p:nvGraphicFramePr>
          <p:cNvPr id="4" name="Content Placeholder 3">
            <a:extLst>
              <a:ext uri="{FF2B5EF4-FFF2-40B4-BE49-F238E27FC236}">
                <a16:creationId xmlns:a16="http://schemas.microsoft.com/office/drawing/2014/main" id="{040CEF26-AFB4-CF47-867D-47C0AF65E7E9}"/>
              </a:ext>
            </a:extLst>
          </p:cNvPr>
          <p:cNvGraphicFramePr>
            <a:graphicFrameLocks noGrp="1"/>
          </p:cNvGraphicFramePr>
          <p:nvPr>
            <p:ph idx="1"/>
            <p:extLst>
              <p:ext uri="{D42A27DB-BD31-4B8C-83A1-F6EECF244321}">
                <p14:modId xmlns:p14="http://schemas.microsoft.com/office/powerpoint/2010/main" val="2976214955"/>
              </p:ext>
            </p:extLst>
          </p:nvPr>
        </p:nvGraphicFramePr>
        <p:xfrm>
          <a:off x="534259" y="1184458"/>
          <a:ext cx="11123482" cy="4736657"/>
        </p:xfrm>
        <a:graphic>
          <a:graphicData uri="http://schemas.openxmlformats.org/drawingml/2006/table">
            <a:tbl>
              <a:tblPr firstRow="1" firstCol="1" bandRow="1">
                <a:tableStyleId>{FABFCF23-3B69-468F-B69F-88F6DE6A72F2}</a:tableStyleId>
              </a:tblPr>
              <a:tblGrid>
                <a:gridCol w="5561741">
                  <a:extLst>
                    <a:ext uri="{9D8B030D-6E8A-4147-A177-3AD203B41FA5}">
                      <a16:colId xmlns:a16="http://schemas.microsoft.com/office/drawing/2014/main" val="2687352158"/>
                    </a:ext>
                  </a:extLst>
                </a:gridCol>
                <a:gridCol w="5561741">
                  <a:extLst>
                    <a:ext uri="{9D8B030D-6E8A-4147-A177-3AD203B41FA5}">
                      <a16:colId xmlns:a16="http://schemas.microsoft.com/office/drawing/2014/main" val="1731739544"/>
                    </a:ext>
                  </a:extLst>
                </a:gridCol>
              </a:tblGrid>
              <a:tr h="645384">
                <a:tc>
                  <a:txBody>
                    <a:bodyPr/>
                    <a:lstStyle/>
                    <a:p>
                      <a:pPr marL="0" marR="0" fontAlgn="base">
                        <a:spcBef>
                          <a:spcPts val="0"/>
                        </a:spcBef>
                        <a:spcAft>
                          <a:spcPts val="0"/>
                        </a:spcAft>
                      </a:pPr>
                      <a:r>
                        <a:rPr lang="en-US" sz="2200" dirty="0">
                          <a:effectLst/>
                        </a:rPr>
                        <a:t>High School Performance Metric BSTEM Mathematics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2200" dirty="0">
                          <a:effectLst/>
                        </a:rPr>
                        <a:t>Recommended AB 705 Placement for BSTEM Mathematics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3425679"/>
                  </a:ext>
                </a:extLst>
              </a:tr>
              <a:tr h="1613459">
                <a:tc>
                  <a:txBody>
                    <a:bodyPr/>
                    <a:lstStyle/>
                    <a:p>
                      <a:pPr marL="0" marR="0" fontAlgn="base">
                        <a:spcBef>
                          <a:spcPts val="0"/>
                        </a:spcBef>
                        <a:spcAft>
                          <a:spcPts val="0"/>
                        </a:spcAft>
                      </a:pPr>
                      <a:r>
                        <a:rPr lang="en-US" sz="2200" dirty="0">
                          <a:effectLst/>
                        </a:rPr>
                        <a:t>HSGPA ≥ 3.4 </a:t>
                      </a:r>
                    </a:p>
                    <a:p>
                      <a:pPr marL="0" marR="0" fontAlgn="base">
                        <a:spcBef>
                          <a:spcPts val="0"/>
                        </a:spcBef>
                        <a:spcAft>
                          <a:spcPts val="0"/>
                        </a:spcAft>
                      </a:pPr>
                      <a:r>
                        <a:rPr lang="en-US" sz="2200" dirty="0">
                          <a:effectLst/>
                        </a:rPr>
                        <a:t>or </a:t>
                      </a:r>
                    </a:p>
                    <a:p>
                      <a:pPr marL="0" marR="0" fontAlgn="base">
                        <a:spcBef>
                          <a:spcPts val="0"/>
                        </a:spcBef>
                        <a:spcAft>
                          <a:spcPts val="0"/>
                        </a:spcAft>
                      </a:pPr>
                      <a:r>
                        <a:rPr lang="en-US" sz="2200" dirty="0">
                          <a:effectLst/>
                        </a:rPr>
                        <a:t>HSGPA ≥ 2.6 AND enrolled in a HS Calculus course</a:t>
                      </a:r>
                    </a:p>
                    <a:p>
                      <a:pPr marL="0" marR="0" fontAlgn="base">
                        <a:spcBef>
                          <a:spcPts val="0"/>
                        </a:spcBef>
                        <a:spcAft>
                          <a:spcPts val="0"/>
                        </a:spcAft>
                      </a:pPr>
                      <a:r>
                        <a:rPr lang="en-US" sz="2200" dirty="0">
                          <a:effectLst/>
                        </a:rPr>
                        <a:t>Throughput rate of 74%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2200" dirty="0">
                          <a:effectLst/>
                        </a:rPr>
                        <a:t>Transfer-Level BSTEM Mathematics</a:t>
                      </a:r>
                    </a:p>
                    <a:p>
                      <a:pPr marL="0" marR="0" fontAlgn="base">
                        <a:spcBef>
                          <a:spcPts val="0"/>
                        </a:spcBef>
                        <a:spcAft>
                          <a:spcPts val="0"/>
                        </a:spcAft>
                      </a:pPr>
                      <a:r>
                        <a:rPr lang="en-US" sz="2200" dirty="0">
                          <a:effectLst/>
                        </a:rPr>
                        <a:t>No additional academic or concurrent support required for students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660378"/>
                  </a:ext>
                </a:extLst>
              </a:tr>
              <a:tr h="1290767">
                <a:tc>
                  <a:txBody>
                    <a:bodyPr/>
                    <a:lstStyle/>
                    <a:p>
                      <a:pPr marL="0" marR="0" fontAlgn="base">
                        <a:spcBef>
                          <a:spcPts val="0"/>
                        </a:spcBef>
                        <a:spcAft>
                          <a:spcPts val="0"/>
                        </a:spcAft>
                      </a:pPr>
                      <a:r>
                        <a:rPr lang="en-US" sz="2200" dirty="0">
                          <a:effectLst/>
                        </a:rPr>
                        <a:t>HSGPA ≥2.6 or Enrolled in HS Precalculus</a:t>
                      </a:r>
                    </a:p>
                    <a:p>
                      <a:pPr marL="0" marR="0" fontAlgn="base">
                        <a:spcBef>
                          <a:spcPts val="0"/>
                        </a:spcBef>
                        <a:spcAft>
                          <a:spcPts val="0"/>
                        </a:spcAft>
                      </a:pPr>
                      <a:r>
                        <a:rPr lang="en-US" sz="2200" dirty="0">
                          <a:effectLst/>
                        </a:rPr>
                        <a:t>Throughput rate of 54%</a:t>
                      </a:r>
                    </a:p>
                    <a:p>
                      <a:pPr marL="0" marR="0" fontAlgn="base">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2200" dirty="0">
                          <a:effectLst/>
                        </a:rPr>
                        <a:t>Transfer-Level BSTEM Mathematics</a:t>
                      </a:r>
                    </a:p>
                    <a:p>
                      <a:pPr marL="0" marR="0" fontAlgn="base">
                        <a:spcBef>
                          <a:spcPts val="0"/>
                        </a:spcBef>
                        <a:spcAft>
                          <a:spcPts val="0"/>
                        </a:spcAft>
                      </a:pPr>
                      <a:r>
                        <a:rPr lang="en-US" sz="2200" dirty="0">
                          <a:effectLst/>
                        </a:rPr>
                        <a:t>Additional academic and concurrent support recommended for students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7804701"/>
                  </a:ext>
                </a:extLst>
              </a:tr>
              <a:tr h="1048577">
                <a:tc>
                  <a:txBody>
                    <a:bodyPr/>
                    <a:lstStyle/>
                    <a:p>
                      <a:pPr marL="0" marR="0" fontAlgn="base">
                        <a:spcBef>
                          <a:spcPts val="0"/>
                        </a:spcBef>
                        <a:spcAft>
                          <a:spcPts val="0"/>
                        </a:spcAft>
                      </a:pPr>
                      <a:r>
                        <a:rPr lang="en-US" sz="2200" dirty="0">
                          <a:effectLst/>
                        </a:rPr>
                        <a:t>HSGPA ≤ 2.6 and no Precalculus</a:t>
                      </a:r>
                    </a:p>
                    <a:p>
                      <a:pPr marL="0" marR="0" fontAlgn="base">
                        <a:spcBef>
                          <a:spcPts val="0"/>
                        </a:spcBef>
                        <a:spcAft>
                          <a:spcPts val="0"/>
                        </a:spcAft>
                      </a:pPr>
                      <a:r>
                        <a:rPr lang="en-US" sz="2200" dirty="0">
                          <a:effectLst/>
                        </a:rPr>
                        <a:t>Throughput rate of 28%</a:t>
                      </a:r>
                    </a:p>
                    <a:p>
                      <a:pPr marL="0" marR="0" fontAlgn="base">
                        <a:spcBef>
                          <a:spcPts val="0"/>
                        </a:spcBef>
                        <a:spcAft>
                          <a:spcPts val="0"/>
                        </a:spcAft>
                      </a:pPr>
                      <a:r>
                        <a:rPr lang="en-US" sz="2200" dirty="0">
                          <a:effectLst/>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fontAlgn="base">
                        <a:spcBef>
                          <a:spcPts val="0"/>
                        </a:spcBef>
                        <a:spcAft>
                          <a:spcPts val="0"/>
                        </a:spcAft>
                      </a:pPr>
                      <a:r>
                        <a:rPr lang="en-US" sz="2200" dirty="0">
                          <a:effectLst/>
                        </a:rPr>
                        <a:t>Transfer-Level BSTEM Mathematics</a:t>
                      </a:r>
                    </a:p>
                    <a:p>
                      <a:pPr marL="0" marR="0" fontAlgn="base">
                        <a:spcBef>
                          <a:spcPts val="0"/>
                        </a:spcBef>
                        <a:spcAft>
                          <a:spcPts val="0"/>
                        </a:spcAft>
                      </a:pPr>
                      <a:r>
                        <a:rPr lang="en-US" sz="2200" dirty="0">
                          <a:effectLst/>
                        </a:rPr>
                        <a:t>Additional academic and concurrent support strongly recommended for students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8696640"/>
                  </a:ext>
                </a:extLst>
              </a:tr>
            </a:tbl>
          </a:graphicData>
        </a:graphic>
      </p:graphicFrame>
      <p:sp>
        <p:nvSpPr>
          <p:cNvPr id="5" name="TextBox 4">
            <a:extLst>
              <a:ext uri="{FF2B5EF4-FFF2-40B4-BE49-F238E27FC236}">
                <a16:creationId xmlns:a16="http://schemas.microsoft.com/office/drawing/2014/main" id="{F5E90B92-B6A3-9345-96D2-257B743D7A9B}"/>
              </a:ext>
            </a:extLst>
          </p:cNvPr>
          <p:cNvSpPr txBox="1"/>
          <p:nvPr/>
        </p:nvSpPr>
        <p:spPr>
          <a:xfrm>
            <a:off x="2154299" y="6333814"/>
            <a:ext cx="7421583" cy="369332"/>
          </a:xfrm>
          <a:prstGeom prst="rect">
            <a:avLst/>
          </a:prstGeom>
          <a:noFill/>
        </p:spPr>
        <p:txBody>
          <a:bodyPr wrap="none" rtlCol="0">
            <a:spAutoFit/>
          </a:bodyPr>
          <a:lstStyle/>
          <a:p>
            <a:r>
              <a:rPr lang="en-US" dirty="0">
                <a:solidFill>
                  <a:srgbClr val="C00000"/>
                </a:solidFill>
              </a:rPr>
              <a:t>Assumes completion of Intermediate Algebra/Algebra II or Integrated Math III</a:t>
            </a:r>
          </a:p>
        </p:txBody>
      </p:sp>
    </p:spTree>
    <p:extLst>
      <p:ext uri="{BB962C8B-B14F-4D97-AF65-F5344CB8AC3E}">
        <p14:creationId xmlns:p14="http://schemas.microsoft.com/office/powerpoint/2010/main" val="13832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C615-041B-AE4D-B691-E9623C68904A}"/>
              </a:ext>
            </a:extLst>
          </p:cNvPr>
          <p:cNvSpPr>
            <a:spLocks noGrp="1"/>
          </p:cNvSpPr>
          <p:nvPr>
            <p:ph type="title"/>
          </p:nvPr>
        </p:nvSpPr>
        <p:spPr/>
        <p:txBody>
          <a:bodyPr/>
          <a:lstStyle/>
          <a:p>
            <a:r>
              <a:rPr lang="en-US" dirty="0"/>
              <a:t>Title 5 Regulations</a:t>
            </a:r>
          </a:p>
        </p:txBody>
      </p:sp>
      <p:sp>
        <p:nvSpPr>
          <p:cNvPr id="3" name="Content Placeholder 2">
            <a:extLst>
              <a:ext uri="{FF2B5EF4-FFF2-40B4-BE49-F238E27FC236}">
                <a16:creationId xmlns:a16="http://schemas.microsoft.com/office/drawing/2014/main" id="{C9ACDD37-C92D-6944-B8A3-9EC7281EDC24}"/>
              </a:ext>
            </a:extLst>
          </p:cNvPr>
          <p:cNvSpPr>
            <a:spLocks noGrp="1"/>
          </p:cNvSpPr>
          <p:nvPr>
            <p:ph idx="1"/>
          </p:nvPr>
        </p:nvSpPr>
        <p:spPr>
          <a:xfrm>
            <a:off x="884420" y="2159492"/>
            <a:ext cx="10448144" cy="3957403"/>
          </a:xfrm>
        </p:spPr>
        <p:txBody>
          <a:bodyPr>
            <a:normAutofit/>
          </a:bodyPr>
          <a:lstStyle/>
          <a:p>
            <a:r>
              <a:rPr lang="en-US" sz="2800" dirty="0"/>
              <a:t>Title 5 Regulations are currently being drafted to meet the requirements of AB 705</a:t>
            </a:r>
          </a:p>
          <a:p>
            <a:r>
              <a:rPr lang="en-US" sz="2800" dirty="0"/>
              <a:t>Consultative process begins with 5C…</a:t>
            </a:r>
          </a:p>
          <a:p>
            <a:endParaRPr lang="en-US" sz="2800" dirty="0"/>
          </a:p>
          <a:p>
            <a:endParaRPr lang="en-US" sz="2800" dirty="0"/>
          </a:p>
        </p:txBody>
      </p:sp>
      <p:pic>
        <p:nvPicPr>
          <p:cNvPr id="4" name="Picture 3">
            <a:extLst>
              <a:ext uri="{FF2B5EF4-FFF2-40B4-BE49-F238E27FC236}">
                <a16:creationId xmlns:a16="http://schemas.microsoft.com/office/drawing/2014/main" id="{E544D036-11D9-AD4F-B847-8A924CDC068B}"/>
              </a:ext>
            </a:extLst>
          </p:cNvPr>
          <p:cNvPicPr>
            <a:picLocks noChangeAspect="1"/>
          </p:cNvPicPr>
          <p:nvPr/>
        </p:nvPicPr>
        <p:blipFill>
          <a:blip r:embed="rId2"/>
          <a:stretch>
            <a:fillRect/>
          </a:stretch>
        </p:blipFill>
        <p:spPr>
          <a:xfrm>
            <a:off x="4776344" y="4266014"/>
            <a:ext cx="3078501" cy="2044844"/>
          </a:xfrm>
          <a:prstGeom prst="rect">
            <a:avLst/>
          </a:prstGeom>
        </p:spPr>
      </p:pic>
    </p:spTree>
    <p:extLst>
      <p:ext uri="{BB962C8B-B14F-4D97-AF65-F5344CB8AC3E}">
        <p14:creationId xmlns:p14="http://schemas.microsoft.com/office/powerpoint/2010/main" val="314481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1358546" y="666824"/>
            <a:ext cx="9144000" cy="1217394"/>
          </a:xfrm>
        </p:spPr>
        <p:txBody>
          <a:bodyPr>
            <a:noAutofit/>
          </a:bodyPr>
          <a:lstStyle/>
          <a:p>
            <a:r>
              <a:rPr lang="en-US" sz="2800" b="1" dirty="0">
                <a:solidFill>
                  <a:schemeClr val="tx1"/>
                </a:solidFill>
              </a:rPr>
              <a:t>California Community Colleges Curriculum Committee </a:t>
            </a:r>
            <a:br>
              <a:rPr lang="en-US" sz="2800" b="1" dirty="0">
                <a:solidFill>
                  <a:schemeClr val="tx1"/>
                </a:solidFill>
              </a:rPr>
            </a:br>
            <a:r>
              <a:rPr lang="en-US" sz="2800" b="1" dirty="0">
                <a:solidFill>
                  <a:schemeClr val="tx1"/>
                </a:solidFill>
              </a:rPr>
              <a:t>(5C)</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480291" y="2336800"/>
            <a:ext cx="11147829" cy="3695700"/>
          </a:xfrm>
        </p:spPr>
        <p:txBody>
          <a:bodyPr numCol="2" spcCol="457200" anchor="ctr">
            <a:normAutofit/>
          </a:bodyPr>
          <a:lstStyle/>
          <a:p>
            <a:pPr marL="0" indent="0" fontAlgn="base">
              <a:buNone/>
            </a:pPr>
            <a:r>
              <a:rPr lang="en-US" sz="2000" b="1" dirty="0">
                <a:solidFill>
                  <a:srgbClr val="000000"/>
                </a:solidFill>
                <a:cs typeface="Times New Roman" panose="02020603050405020304" pitchFamily="18" charset="0"/>
              </a:rPr>
              <a:t>Voting Members</a:t>
            </a:r>
          </a:p>
          <a:p>
            <a:pPr fontAlgn="base"/>
            <a:r>
              <a:rPr lang="en-US" sz="2000" dirty="0">
                <a:solidFill>
                  <a:srgbClr val="000000"/>
                </a:solidFill>
                <a:cs typeface="Times New Roman" panose="02020603050405020304" pitchFamily="18" charset="0"/>
              </a:rPr>
              <a:t>8 faculty representatives appointed by the ASCCC</a:t>
            </a:r>
          </a:p>
          <a:p>
            <a:pPr fontAlgn="base"/>
            <a:r>
              <a:rPr lang="en-US" sz="2000" dirty="0">
                <a:solidFill>
                  <a:srgbClr val="000000"/>
                </a:solidFill>
                <a:cs typeface="Times New Roman" panose="02020603050405020304" pitchFamily="18" charset="0"/>
              </a:rPr>
              <a:t>4 representatives appointed by the Chief Instructional Officers</a:t>
            </a:r>
          </a:p>
          <a:p>
            <a:pPr fontAlgn="base"/>
            <a:r>
              <a:rPr lang="en-US" sz="2000" dirty="0">
                <a:solidFill>
                  <a:srgbClr val="000000"/>
                </a:solidFill>
                <a:cs typeface="Times New Roman" panose="02020603050405020304" pitchFamily="18" charset="0"/>
              </a:rPr>
              <a:t>2 Chancellor's Office representatives - Dean of Curriculum and Instruction, Vice Chancellor of Educational Services</a:t>
            </a:r>
          </a:p>
          <a:p>
            <a:pPr fontAlgn="base"/>
            <a:r>
              <a:rPr lang="en-US" sz="2000" dirty="0">
                <a:solidFill>
                  <a:srgbClr val="000000"/>
                </a:solidFill>
                <a:cs typeface="Times New Roman" panose="02020603050405020304" pitchFamily="18" charset="0"/>
              </a:rPr>
              <a:t>1 curriculum specialist appointed by CCC Classified Senate (4CS)</a:t>
            </a:r>
          </a:p>
          <a:p>
            <a:pPr marL="0" indent="0" fontAlgn="base">
              <a:buNone/>
            </a:pPr>
            <a:r>
              <a:rPr lang="en-US" sz="2000" b="1" dirty="0">
                <a:solidFill>
                  <a:srgbClr val="000000"/>
                </a:solidFill>
                <a:cs typeface="Times New Roman" panose="02020603050405020304" pitchFamily="18" charset="0"/>
              </a:rPr>
              <a:t>Resource Members</a:t>
            </a:r>
          </a:p>
          <a:p>
            <a:pPr fontAlgn="base"/>
            <a:r>
              <a:rPr lang="en-US" sz="2000" dirty="0">
                <a:solidFill>
                  <a:srgbClr val="000000"/>
                </a:solidFill>
                <a:cs typeface="Times New Roman" panose="02020603050405020304" pitchFamily="18" charset="0"/>
              </a:rPr>
              <a:t>1 ACCE representative</a:t>
            </a:r>
          </a:p>
          <a:p>
            <a:pPr fontAlgn="base"/>
            <a:r>
              <a:rPr lang="en-US" sz="2000" dirty="0">
                <a:solidFill>
                  <a:srgbClr val="000000"/>
                </a:solidFill>
                <a:cs typeface="Times New Roman" panose="02020603050405020304" pitchFamily="18" charset="0"/>
              </a:rPr>
              <a:t>1 CTE Administrator</a:t>
            </a:r>
          </a:p>
          <a:p>
            <a:pPr fontAlgn="base"/>
            <a:r>
              <a:rPr lang="en-US" sz="2000" dirty="0">
                <a:solidFill>
                  <a:srgbClr val="000000"/>
                </a:solidFill>
                <a:cs typeface="Times New Roman" panose="02020603050405020304" pitchFamily="18" charset="0"/>
              </a:rPr>
              <a:t>1 Chancellor's Office Legal Counsel staff</a:t>
            </a:r>
          </a:p>
          <a:p>
            <a:pPr marL="0" indent="0" fontAlgn="base">
              <a:buNone/>
            </a:pPr>
            <a:r>
              <a:rPr lang="en-US" sz="2000" b="1" dirty="0">
                <a:solidFill>
                  <a:srgbClr val="000000"/>
                </a:solidFill>
                <a:cs typeface="Times New Roman" panose="02020603050405020304" pitchFamily="18" charset="0"/>
              </a:rPr>
              <a:t>Leadership</a:t>
            </a:r>
          </a:p>
          <a:p>
            <a:pPr fontAlgn="base"/>
            <a:r>
              <a:rPr lang="en-US" sz="2000" dirty="0">
                <a:solidFill>
                  <a:srgbClr val="000000"/>
                </a:solidFill>
                <a:cs typeface="Times New Roman" panose="02020603050405020304" pitchFamily="18" charset="0"/>
              </a:rPr>
              <a:t>Co-chairs: 1 from ASCCC and 1 from the CIOs</a:t>
            </a:r>
          </a:p>
        </p:txBody>
      </p:sp>
    </p:spTree>
    <p:extLst>
      <p:ext uri="{BB962C8B-B14F-4D97-AF65-F5344CB8AC3E}">
        <p14:creationId xmlns:p14="http://schemas.microsoft.com/office/powerpoint/2010/main" val="3688090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1237970" y="681301"/>
            <a:ext cx="9144000" cy="914400"/>
          </a:xfrm>
        </p:spPr>
        <p:txBody>
          <a:bodyPr>
            <a:normAutofit/>
          </a:bodyPr>
          <a:lstStyle/>
          <a:p>
            <a:r>
              <a:rPr lang="en-US" b="1" dirty="0">
                <a:solidFill>
                  <a:schemeClr val="tx1"/>
                </a:solidFill>
              </a:rPr>
              <a:t>5C – History</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1237970" y="1974310"/>
            <a:ext cx="9144000" cy="5980469"/>
          </a:xfrm>
        </p:spPr>
        <p:txBody>
          <a:bodyPr anchor="t">
            <a:noAutofit/>
          </a:bodyPr>
          <a:lstStyle/>
          <a:p>
            <a:pPr>
              <a:spcAft>
                <a:spcPts val="600"/>
              </a:spcAft>
            </a:pPr>
            <a:r>
              <a:rPr lang="en-US" sz="2100" dirty="0">
                <a:solidFill>
                  <a:srgbClr val="000000"/>
                </a:solidFill>
                <a:cs typeface="Times New Roman" panose="02020603050405020304" pitchFamily="18" charset="0"/>
              </a:rPr>
              <a:t>2004: Response to Recommendation 1.5 in Review of System Office:</a:t>
            </a:r>
          </a:p>
          <a:p>
            <a:pPr lvl="1">
              <a:spcAft>
                <a:spcPts val="600"/>
              </a:spcAft>
            </a:pPr>
            <a:r>
              <a:rPr lang="en-US" sz="2100" dirty="0">
                <a:solidFill>
                  <a:srgbClr val="000000"/>
                </a:solidFill>
                <a:cs typeface="Times New Roman" panose="02020603050405020304" pitchFamily="18" charset="0"/>
              </a:rPr>
              <a:t>Curriculum Advisory Committee established the System Advisory Committee on Curriculum (SACC)</a:t>
            </a:r>
          </a:p>
          <a:p>
            <a:pPr>
              <a:spcAft>
                <a:spcPts val="600"/>
              </a:spcAft>
            </a:pPr>
            <a:r>
              <a:rPr lang="en-US" sz="2100" dirty="0">
                <a:solidFill>
                  <a:srgbClr val="000000"/>
                </a:solidFill>
                <a:cs typeface="Times New Roman" panose="02020603050405020304" pitchFamily="18" charset="0"/>
              </a:rPr>
              <a:t>2005 – 2016: SACC was primary advisory body for curriculum matters in the state </a:t>
            </a:r>
          </a:p>
          <a:p>
            <a:pPr>
              <a:spcAft>
                <a:spcPts val="600"/>
              </a:spcAft>
            </a:pPr>
            <a:r>
              <a:rPr lang="en-US" sz="2100" dirty="0">
                <a:solidFill>
                  <a:srgbClr val="000000"/>
                </a:solidFill>
                <a:cs typeface="Times New Roman" panose="02020603050405020304" pitchFamily="18" charset="0"/>
              </a:rPr>
              <a:t>2016: Fully address Recommendation 1.5, SACC became the California Community Colleges Curriculum Committee (CCCCC, or 5C)  </a:t>
            </a:r>
          </a:p>
          <a:p>
            <a:pPr>
              <a:spcAft>
                <a:spcPts val="600"/>
              </a:spcAft>
            </a:pPr>
            <a:r>
              <a:rPr lang="en-US" sz="2100" dirty="0">
                <a:solidFill>
                  <a:srgbClr val="000000"/>
                </a:solidFill>
                <a:cs typeface="Times New Roman" panose="02020603050405020304" pitchFamily="18" charset="0"/>
              </a:rPr>
              <a:t>5C is a recommending body that provides policy, guidance, and guidance on policy on all matters related to curriculum, including creation, implementation and endorsement of curriculum through the California Community College system</a:t>
            </a:r>
          </a:p>
        </p:txBody>
      </p:sp>
    </p:spTree>
    <p:extLst>
      <p:ext uri="{BB962C8B-B14F-4D97-AF65-F5344CB8AC3E}">
        <p14:creationId xmlns:p14="http://schemas.microsoft.com/office/powerpoint/2010/main" val="3681037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a:xfrm>
            <a:off x="1487129" y="612564"/>
            <a:ext cx="9144000" cy="1371600"/>
          </a:xfrm>
        </p:spPr>
        <p:txBody>
          <a:bodyPr>
            <a:normAutofit/>
          </a:bodyPr>
          <a:lstStyle/>
          <a:p>
            <a:r>
              <a:rPr lang="en-US" b="1" dirty="0">
                <a:solidFill>
                  <a:schemeClr val="tx1"/>
                </a:solidFill>
              </a:rPr>
              <a:t>5C – Purpose and Responsibility</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4676744" y="2119603"/>
            <a:ext cx="7228930" cy="4225779"/>
          </a:xfrm>
        </p:spPr>
        <p:txBody>
          <a:bodyPr anchor="t">
            <a:normAutofit fontScale="92500"/>
          </a:bodyPr>
          <a:lstStyle/>
          <a:p>
            <a:pPr marL="0" indent="0">
              <a:buNone/>
            </a:pPr>
            <a:endParaRPr lang="en-US" sz="2200" i="1" dirty="0">
              <a:solidFill>
                <a:srgbClr val="000000"/>
              </a:solidFill>
              <a:cs typeface="Times New Roman" panose="02020603050405020304" pitchFamily="18" charset="0"/>
            </a:endParaRPr>
          </a:p>
          <a:p>
            <a:r>
              <a:rPr lang="en-US" sz="2200" dirty="0">
                <a:solidFill>
                  <a:srgbClr val="000000"/>
                </a:solidFill>
                <a:cs typeface="Times New Roman" panose="02020603050405020304" pitchFamily="18" charset="0"/>
              </a:rPr>
              <a:t>Responsible for the development and revision of </a:t>
            </a:r>
          </a:p>
          <a:p>
            <a:pPr lvl="1"/>
            <a:r>
              <a:rPr lang="en-US" sz="2200" dirty="0">
                <a:solidFill>
                  <a:srgbClr val="000000"/>
                </a:solidFill>
                <a:cs typeface="Times New Roman" panose="02020603050405020304" pitchFamily="18" charset="0"/>
              </a:rPr>
              <a:t>All Title 5 regulations related to </a:t>
            </a:r>
            <a:r>
              <a:rPr lang="en-US" sz="2200" b="1" dirty="0">
                <a:solidFill>
                  <a:srgbClr val="7030A0"/>
                </a:solidFill>
                <a:cs typeface="Times New Roman" panose="02020603050405020304" pitchFamily="18" charset="0"/>
              </a:rPr>
              <a:t>Curriculum and Instruction</a:t>
            </a:r>
          </a:p>
          <a:p>
            <a:pPr lvl="1"/>
            <a:r>
              <a:rPr lang="en-US" sz="2200" dirty="0">
                <a:solidFill>
                  <a:srgbClr val="000000"/>
                </a:solidFill>
                <a:cs typeface="Times New Roman" panose="02020603050405020304" pitchFamily="18" charset="0"/>
              </a:rPr>
              <a:t>The PCAH</a:t>
            </a:r>
          </a:p>
          <a:p>
            <a:pPr lvl="1"/>
            <a:r>
              <a:rPr lang="en-US" sz="2200" dirty="0">
                <a:solidFill>
                  <a:srgbClr val="000000"/>
                </a:solidFill>
                <a:cs typeface="Times New Roman" panose="02020603050405020304" pitchFamily="18" charset="0"/>
              </a:rPr>
              <a:t>The Baccalaureate Degree Handbook</a:t>
            </a:r>
          </a:p>
          <a:p>
            <a:pPr lvl="1"/>
            <a:r>
              <a:rPr lang="en-US" sz="2200" dirty="0">
                <a:solidFill>
                  <a:srgbClr val="000000"/>
                </a:solidFill>
                <a:cs typeface="Times New Roman" panose="02020603050405020304" pitchFamily="18" charset="0"/>
              </a:rPr>
              <a:t>and all other recommendations that require approval by the Board of Governors.</a:t>
            </a:r>
          </a:p>
          <a:p>
            <a:r>
              <a:rPr lang="en-US" sz="2200" dirty="0">
                <a:solidFill>
                  <a:srgbClr val="000000"/>
                </a:solidFill>
                <a:cs typeface="Times New Roman" panose="02020603050405020304" pitchFamily="18" charset="0"/>
              </a:rPr>
              <a:t>In formulating its recommendations to the Board of Governors, the 5C shall consult with all appropriate constituencies, and shall rely primarily on the advice and judgment of the Academic Senate</a:t>
            </a:r>
          </a:p>
          <a:p>
            <a:pPr marL="0" indent="0">
              <a:spcBef>
                <a:spcPts val="0"/>
              </a:spcBef>
              <a:buNone/>
            </a:pPr>
            <a:endParaRPr lang="en-US" sz="2200" dirty="0">
              <a:solidFill>
                <a:srgbClr val="000000"/>
              </a:solidFill>
              <a:cs typeface="Times New Roman" panose="02020603050405020304" pitchFamily="18" charset="0"/>
            </a:endParaRPr>
          </a:p>
        </p:txBody>
      </p:sp>
      <p:sp>
        <p:nvSpPr>
          <p:cNvPr id="7" name="Content Placeholder 2">
            <a:extLst>
              <a:ext uri="{FF2B5EF4-FFF2-40B4-BE49-F238E27FC236}">
                <a16:creationId xmlns:a16="http://schemas.microsoft.com/office/drawing/2014/main" id="{2998461F-8FD3-9A4B-8790-8B46D50ADEB0}"/>
              </a:ext>
            </a:extLst>
          </p:cNvPr>
          <p:cNvSpPr txBox="1">
            <a:spLocks/>
          </p:cNvSpPr>
          <p:nvPr/>
        </p:nvSpPr>
        <p:spPr>
          <a:xfrm>
            <a:off x="404547" y="3189335"/>
            <a:ext cx="4272197" cy="2493601"/>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0"/>
              </a:spcBef>
              <a:buFont typeface="Arial" panose="020B0604020202020204" pitchFamily="34" charset="0"/>
              <a:buNone/>
            </a:pPr>
            <a:r>
              <a:rPr lang="en-US" sz="2000" b="1" dirty="0">
                <a:solidFill>
                  <a:srgbClr val="000000"/>
                </a:solidFill>
                <a:latin typeface="Times New Roman" panose="02020603050405020304" pitchFamily="18" charset="0"/>
                <a:cs typeface="Times New Roman" panose="02020603050405020304" pitchFamily="18" charset="0"/>
              </a:rPr>
              <a:t>California Code of Regulations</a:t>
            </a:r>
          </a:p>
          <a:p>
            <a:pPr>
              <a:spcBef>
                <a:spcPts val="0"/>
              </a:spcBef>
              <a:buClrTx/>
            </a:pPr>
            <a:r>
              <a:rPr lang="en-US" sz="2000" dirty="0">
                <a:solidFill>
                  <a:srgbClr val="000000"/>
                </a:solidFill>
                <a:latin typeface="Times New Roman" panose="02020603050405020304" pitchFamily="18" charset="0"/>
                <a:cs typeface="Times New Roman" panose="02020603050405020304" pitchFamily="18" charset="0"/>
              </a:rPr>
              <a:t>Title 5. Education</a:t>
            </a:r>
          </a:p>
          <a:p>
            <a:pPr lvl="1">
              <a:spcBef>
                <a:spcPts val="0"/>
              </a:spcBef>
              <a:buClrTx/>
            </a:pPr>
            <a:r>
              <a:rPr lang="en-US" sz="2000" dirty="0">
                <a:solidFill>
                  <a:srgbClr val="000000"/>
                </a:solidFill>
                <a:latin typeface="Times New Roman" panose="02020603050405020304" pitchFamily="18" charset="0"/>
                <a:cs typeface="Times New Roman" panose="02020603050405020304" pitchFamily="18" charset="0"/>
              </a:rPr>
              <a:t>Division 6. California Community Colleges</a:t>
            </a:r>
          </a:p>
          <a:p>
            <a:pPr lvl="2">
              <a:spcBef>
                <a:spcPts val="0"/>
              </a:spcBef>
              <a:buClrTx/>
            </a:pPr>
            <a:r>
              <a:rPr lang="en-US" sz="2000" dirty="0">
                <a:solidFill>
                  <a:srgbClr val="000000"/>
                </a:solidFill>
                <a:latin typeface="Times New Roman" panose="02020603050405020304" pitchFamily="18" charset="0"/>
                <a:cs typeface="Times New Roman" panose="02020603050405020304" pitchFamily="18" charset="0"/>
              </a:rPr>
              <a:t>Chapter 6. </a:t>
            </a:r>
            <a:r>
              <a:rPr lang="en-US" sz="2000" b="1" dirty="0">
                <a:solidFill>
                  <a:srgbClr val="7030A0"/>
                </a:solidFill>
                <a:latin typeface="Times New Roman" panose="02020603050405020304" pitchFamily="18" charset="0"/>
                <a:cs typeface="Times New Roman" panose="02020603050405020304" pitchFamily="18" charset="0"/>
              </a:rPr>
              <a:t>Curriculum and Instruction</a:t>
            </a:r>
          </a:p>
        </p:txBody>
      </p:sp>
    </p:spTree>
    <p:extLst>
      <p:ext uri="{BB962C8B-B14F-4D97-AF65-F5344CB8AC3E}">
        <p14:creationId xmlns:p14="http://schemas.microsoft.com/office/powerpoint/2010/main" val="3354144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54AD0D-471B-8449-93D1-AAA4731DCCAD}"/>
              </a:ext>
            </a:extLst>
          </p:cNvPr>
          <p:cNvPicPr>
            <a:picLocks noChangeAspect="1"/>
          </p:cNvPicPr>
          <p:nvPr/>
        </p:nvPicPr>
        <p:blipFill>
          <a:blip r:embed="rId2"/>
          <a:stretch>
            <a:fillRect/>
          </a:stretch>
        </p:blipFill>
        <p:spPr>
          <a:xfrm>
            <a:off x="2601304" y="0"/>
            <a:ext cx="6959412" cy="6858000"/>
          </a:xfrm>
          <a:prstGeom prst="rect">
            <a:avLst/>
          </a:prstGeom>
        </p:spPr>
      </p:pic>
    </p:spTree>
    <p:extLst>
      <p:ext uri="{BB962C8B-B14F-4D97-AF65-F5344CB8AC3E}">
        <p14:creationId xmlns:p14="http://schemas.microsoft.com/office/powerpoint/2010/main" val="295220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1E2B-3F91-2D4A-BDF1-FCE45A331D8D}"/>
              </a:ext>
            </a:extLst>
          </p:cNvPr>
          <p:cNvSpPr>
            <a:spLocks noGrp="1"/>
          </p:cNvSpPr>
          <p:nvPr>
            <p:ph type="title"/>
          </p:nvPr>
        </p:nvSpPr>
        <p:spPr/>
        <p:txBody>
          <a:bodyPr/>
          <a:lstStyle/>
          <a:p>
            <a:r>
              <a:rPr lang="en-US" dirty="0"/>
              <a:t>Where are we now?</a:t>
            </a:r>
          </a:p>
        </p:txBody>
      </p:sp>
      <p:sp>
        <p:nvSpPr>
          <p:cNvPr id="3" name="Content Placeholder 2">
            <a:extLst>
              <a:ext uri="{FF2B5EF4-FFF2-40B4-BE49-F238E27FC236}">
                <a16:creationId xmlns:a16="http://schemas.microsoft.com/office/drawing/2014/main" id="{CCD74D68-22B1-5844-B5D7-12B137C37A23}"/>
              </a:ext>
            </a:extLst>
          </p:cNvPr>
          <p:cNvSpPr>
            <a:spLocks noGrp="1"/>
          </p:cNvSpPr>
          <p:nvPr>
            <p:ph idx="1"/>
          </p:nvPr>
        </p:nvSpPr>
        <p:spPr>
          <a:xfrm>
            <a:off x="929390" y="2398426"/>
            <a:ext cx="6820525" cy="4227226"/>
          </a:xfrm>
        </p:spPr>
        <p:txBody>
          <a:bodyPr>
            <a:normAutofit fontScale="85000" lnSpcReduction="20000"/>
          </a:bodyPr>
          <a:lstStyle/>
          <a:p>
            <a:pPr marL="0" indent="0">
              <a:buNone/>
            </a:pPr>
            <a:r>
              <a:rPr lang="en-US" sz="2800" b="1" dirty="0">
                <a:solidFill>
                  <a:srgbClr val="C00000"/>
                </a:solidFill>
              </a:rPr>
              <a:t>Now…</a:t>
            </a:r>
          </a:p>
          <a:p>
            <a:r>
              <a:rPr lang="en-US" sz="2800" b="1" dirty="0">
                <a:solidFill>
                  <a:srgbClr val="C00000"/>
                </a:solidFill>
              </a:rPr>
              <a:t>5C</a:t>
            </a:r>
          </a:p>
          <a:p>
            <a:pPr marL="0" indent="0">
              <a:buNone/>
            </a:pPr>
            <a:r>
              <a:rPr lang="en-US" sz="2800" dirty="0"/>
              <a:t>Next…</a:t>
            </a:r>
          </a:p>
          <a:p>
            <a:r>
              <a:rPr lang="en-US" sz="2800" dirty="0"/>
              <a:t>Feedback</a:t>
            </a:r>
          </a:p>
          <a:p>
            <a:r>
              <a:rPr lang="en-US" sz="2800" dirty="0"/>
              <a:t>Legal</a:t>
            </a:r>
          </a:p>
          <a:p>
            <a:r>
              <a:rPr lang="en-US" sz="2800" dirty="0"/>
              <a:t>Consultation Council</a:t>
            </a:r>
          </a:p>
          <a:p>
            <a:r>
              <a:rPr lang="en-US" sz="2800" dirty="0"/>
              <a:t>Board of Governors - 2 Readings with a minimum of 45 days in between readings</a:t>
            </a:r>
          </a:p>
          <a:p>
            <a:r>
              <a:rPr lang="en-US" sz="2800" dirty="0"/>
              <a:t>Department of Finance</a:t>
            </a:r>
          </a:p>
          <a:p>
            <a:r>
              <a:rPr lang="en-US" sz="2800" dirty="0"/>
              <a:t>More?</a:t>
            </a:r>
          </a:p>
        </p:txBody>
      </p:sp>
      <p:pic>
        <p:nvPicPr>
          <p:cNvPr id="4" name="Picture 3">
            <a:extLst>
              <a:ext uri="{FF2B5EF4-FFF2-40B4-BE49-F238E27FC236}">
                <a16:creationId xmlns:a16="http://schemas.microsoft.com/office/drawing/2014/main" id="{541C52D3-21B5-1E4E-8E0D-50EFD472D3C1}"/>
              </a:ext>
            </a:extLst>
          </p:cNvPr>
          <p:cNvPicPr>
            <a:picLocks noChangeAspect="1"/>
          </p:cNvPicPr>
          <p:nvPr/>
        </p:nvPicPr>
        <p:blipFill>
          <a:blip r:embed="rId2"/>
          <a:stretch>
            <a:fillRect/>
          </a:stretch>
        </p:blipFill>
        <p:spPr>
          <a:xfrm>
            <a:off x="7896682" y="3002840"/>
            <a:ext cx="2771318" cy="2468568"/>
          </a:xfrm>
          <a:prstGeom prst="rect">
            <a:avLst/>
          </a:prstGeom>
        </p:spPr>
      </p:pic>
    </p:spTree>
    <p:extLst>
      <p:ext uri="{BB962C8B-B14F-4D97-AF65-F5344CB8AC3E}">
        <p14:creationId xmlns:p14="http://schemas.microsoft.com/office/powerpoint/2010/main" val="84374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FFDB-62CE-BA4D-9998-A479EBC412A3}"/>
              </a:ext>
            </a:extLst>
          </p:cNvPr>
          <p:cNvSpPr>
            <a:spLocks noGrp="1"/>
          </p:cNvSpPr>
          <p:nvPr>
            <p:ph type="title"/>
          </p:nvPr>
        </p:nvSpPr>
        <p:spPr>
          <a:xfrm>
            <a:off x="1663908" y="1693888"/>
            <a:ext cx="8904158" cy="2413417"/>
          </a:xfrm>
        </p:spPr>
        <p:txBody>
          <a:bodyPr anchor="ctr">
            <a:normAutofit fontScale="90000"/>
          </a:bodyPr>
          <a:lstStyle/>
          <a:p>
            <a:r>
              <a:rPr lang="en-US" sz="4000" dirty="0"/>
              <a:t>Roles of the Local Academic Senate/Curriculum Committee and the Faculty Union</a:t>
            </a:r>
            <a:endParaRPr lang="en-US" dirty="0"/>
          </a:p>
        </p:txBody>
      </p:sp>
      <p:sp>
        <p:nvSpPr>
          <p:cNvPr id="4" name="Rectangle 3">
            <a:extLst>
              <a:ext uri="{FF2B5EF4-FFF2-40B4-BE49-F238E27FC236}">
                <a16:creationId xmlns:a16="http://schemas.microsoft.com/office/drawing/2014/main" id="{790E4013-8BD1-F74B-833F-5D2C995906BC}"/>
              </a:ext>
            </a:extLst>
          </p:cNvPr>
          <p:cNvSpPr/>
          <p:nvPr/>
        </p:nvSpPr>
        <p:spPr>
          <a:xfrm>
            <a:off x="5038327" y="4596960"/>
            <a:ext cx="3522689" cy="1272143"/>
          </a:xfrm>
          <a:prstGeom prst="rect">
            <a:avLst/>
          </a:prstGeom>
        </p:spPr>
        <p:txBody>
          <a:bodyPr wrap="square" numCol="1">
            <a:spAutoFit/>
          </a:bodyPr>
          <a:lstStyle/>
          <a:p>
            <a:pPr>
              <a:spcBef>
                <a:spcPts val="1000"/>
              </a:spcBef>
            </a:pPr>
            <a:r>
              <a:rPr lang="en-US" sz="2000" i="1" dirty="0">
                <a:solidFill>
                  <a:srgbClr val="0070C0"/>
                </a:solidFill>
              </a:rPr>
              <a:t>Jamar London, ASCCC</a:t>
            </a:r>
          </a:p>
          <a:p>
            <a:pPr>
              <a:spcBef>
                <a:spcPts val="1000"/>
              </a:spcBef>
            </a:pPr>
            <a:r>
              <a:rPr lang="en-US" sz="2000" i="1" dirty="0" err="1">
                <a:solidFill>
                  <a:srgbClr val="0070C0"/>
                </a:solidFill>
              </a:rPr>
              <a:t>Ginni</a:t>
            </a:r>
            <a:r>
              <a:rPr lang="en-US" sz="2000" i="1" dirty="0">
                <a:solidFill>
                  <a:srgbClr val="0070C0"/>
                </a:solidFill>
              </a:rPr>
              <a:t> May, ASCCC</a:t>
            </a:r>
          </a:p>
          <a:p>
            <a:pPr>
              <a:spcBef>
                <a:spcPts val="1000"/>
              </a:spcBef>
            </a:pPr>
            <a:endParaRPr lang="en-US" sz="2000" i="1" dirty="0">
              <a:solidFill>
                <a:srgbClr val="0070C0"/>
              </a:solidFill>
            </a:endParaRPr>
          </a:p>
        </p:txBody>
      </p:sp>
    </p:spTree>
    <p:extLst>
      <p:ext uri="{BB962C8B-B14F-4D97-AF65-F5344CB8AC3E}">
        <p14:creationId xmlns:p14="http://schemas.microsoft.com/office/powerpoint/2010/main" val="219050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6B4C4-E1BB-4DCD-878A-8A73FC0EF5F2}"/>
              </a:ext>
            </a:extLst>
          </p:cNvPr>
          <p:cNvSpPr>
            <a:spLocks noGrp="1"/>
          </p:cNvSpPr>
          <p:nvPr>
            <p:ph type="title"/>
          </p:nvPr>
        </p:nvSpPr>
        <p:spPr>
          <a:xfrm>
            <a:off x="1404911" y="386533"/>
            <a:ext cx="9144000" cy="914400"/>
          </a:xfrm>
        </p:spPr>
        <p:txBody>
          <a:bodyPr>
            <a:normAutofit fontScale="90000"/>
          </a:bodyPr>
          <a:lstStyle/>
          <a:p>
            <a:r>
              <a:rPr lang="en-US" dirty="0"/>
              <a:t>AUTHORITY OF THE ACADEMIC SENATE</a:t>
            </a:r>
          </a:p>
        </p:txBody>
      </p:sp>
      <p:sp>
        <p:nvSpPr>
          <p:cNvPr id="3" name="Content Placeholder 2">
            <a:extLst>
              <a:ext uri="{FF2B5EF4-FFF2-40B4-BE49-F238E27FC236}">
                <a16:creationId xmlns:a16="http://schemas.microsoft.com/office/drawing/2014/main" id="{B9D2FD65-B256-4E05-8D85-438CAA8B22ED}"/>
              </a:ext>
            </a:extLst>
          </p:cNvPr>
          <p:cNvSpPr>
            <a:spLocks noGrp="1"/>
          </p:cNvSpPr>
          <p:nvPr>
            <p:ph idx="1"/>
          </p:nvPr>
        </p:nvSpPr>
        <p:spPr>
          <a:xfrm>
            <a:off x="677889" y="1784034"/>
            <a:ext cx="10598045" cy="5073966"/>
          </a:xfrm>
        </p:spPr>
        <p:txBody>
          <a:bodyPr>
            <a:noAutofit/>
          </a:bodyPr>
          <a:lstStyle/>
          <a:p>
            <a:pPr marL="0" lvl="0" indent="0">
              <a:lnSpc>
                <a:spcPct val="80000"/>
              </a:lnSpc>
              <a:spcBef>
                <a:spcPts val="600"/>
              </a:spcBef>
              <a:buNone/>
            </a:pPr>
            <a:r>
              <a:rPr lang="en-US" sz="2200" b="1" dirty="0">
                <a:latin typeface="Times New Roman" panose="02020603050405020304" pitchFamily="18" charset="0"/>
                <a:cs typeface="Times New Roman" panose="02020603050405020304" pitchFamily="18" charset="0"/>
              </a:rPr>
              <a:t>Ed Code 70901(b)(1)(E) </a:t>
            </a:r>
          </a:p>
          <a:p>
            <a:pPr marL="0" lvl="0" indent="0">
              <a:lnSpc>
                <a:spcPct val="80000"/>
              </a:lnSpc>
              <a:spcBef>
                <a:spcPts val="600"/>
              </a:spcBef>
              <a:buNone/>
            </a:pPr>
            <a:r>
              <a:rPr lang="en-US" sz="2200" dirty="0">
                <a:solidFill>
                  <a:srgbClr val="333333"/>
                </a:solidFill>
                <a:latin typeface="Times New Roman" panose="02020603050405020304" pitchFamily="18" charset="0"/>
                <a:ea typeface="Verdana"/>
                <a:cs typeface="Times New Roman" panose="02020603050405020304" pitchFamily="18" charset="0"/>
                <a:sym typeface="Verdana"/>
              </a:rPr>
              <a:t>Minimum standards governing procedures established by governing boards of community college districts to ensure faculty, staff, and students the right to participate effectively in district and college governance, and the opportunity to express their opinions at the campus level and to ensure that these opinions are given every reasonable consideration, and the right of academic senates to assume primary responsibility for making recommendations in the areas of curriculum and academic standards.</a:t>
            </a:r>
          </a:p>
          <a:p>
            <a:pPr marL="0" lvl="0" indent="0">
              <a:lnSpc>
                <a:spcPct val="80000"/>
              </a:lnSpc>
              <a:spcBef>
                <a:spcPts val="600"/>
              </a:spcBef>
              <a:buNone/>
            </a:pPr>
            <a:endParaRPr lang="en-US" sz="100" dirty="0">
              <a:solidFill>
                <a:srgbClr val="333333"/>
              </a:solidFill>
              <a:latin typeface="Times New Roman" panose="02020603050405020304" pitchFamily="18" charset="0"/>
              <a:ea typeface="Verdana"/>
              <a:cs typeface="Times New Roman" panose="02020603050405020304" pitchFamily="18" charset="0"/>
              <a:sym typeface="Verdana"/>
            </a:endParaRPr>
          </a:p>
          <a:p>
            <a:pPr marL="0" lvl="0" indent="0">
              <a:lnSpc>
                <a:spcPct val="80000"/>
              </a:lnSpc>
              <a:spcBef>
                <a:spcPts val="600"/>
              </a:spcBef>
              <a:buNone/>
            </a:pPr>
            <a:r>
              <a:rPr lang="en-US" sz="2200" b="1" dirty="0">
                <a:latin typeface="Times New Roman" panose="02020603050405020304" pitchFamily="18" charset="0"/>
                <a:cs typeface="Times New Roman" panose="02020603050405020304" pitchFamily="18" charset="0"/>
              </a:rPr>
              <a:t> </a:t>
            </a:r>
          </a:p>
          <a:p>
            <a:pPr marL="0" lvl="0" indent="0">
              <a:lnSpc>
                <a:spcPct val="80000"/>
              </a:lnSpc>
              <a:spcBef>
                <a:spcPts val="600"/>
              </a:spcBef>
              <a:buNone/>
            </a:pPr>
            <a:r>
              <a:rPr lang="en-US" sz="2200" b="1" dirty="0">
                <a:latin typeface="Times New Roman" panose="02020603050405020304" pitchFamily="18" charset="0"/>
                <a:cs typeface="Times New Roman" panose="02020603050405020304" pitchFamily="18" charset="0"/>
              </a:rPr>
              <a:t>Ed Code 70902(b)(7)</a:t>
            </a:r>
            <a:endParaRPr lang="en-US" sz="2200" dirty="0">
              <a:solidFill>
                <a:srgbClr val="333333"/>
              </a:solidFill>
              <a:latin typeface="Times New Roman" panose="02020603050405020304" pitchFamily="18" charset="0"/>
              <a:ea typeface="Verdana"/>
              <a:cs typeface="Times New Roman" panose="02020603050405020304" pitchFamily="18" charset="0"/>
              <a:sym typeface="Verdana"/>
            </a:endParaRPr>
          </a:p>
          <a:p>
            <a:pPr marL="0" lvl="0" indent="0">
              <a:lnSpc>
                <a:spcPct val="80000"/>
              </a:lnSpc>
              <a:spcBef>
                <a:spcPts val="600"/>
              </a:spcBef>
              <a:buNone/>
            </a:pPr>
            <a:r>
              <a:rPr lang="en-US" sz="2200" dirty="0">
                <a:solidFill>
                  <a:srgbClr val="333333"/>
                </a:solidFill>
                <a:latin typeface="Times New Roman" panose="02020603050405020304" pitchFamily="18" charset="0"/>
                <a:ea typeface="Verdana"/>
                <a:cs typeface="Times New Roman" panose="02020603050405020304" pitchFamily="18" charset="0"/>
                <a:sym typeface="Verdana"/>
              </a:rPr>
              <a:t>Establish procedures that are consistent with minimum standards established by the board of governors to ensure faculty, staff, and students the opportunity to express their opinions at the campus level, to ensure that these opinions are given every reasonable consideration, to ensure the right to participate effectively in district and college governance, and to ensure the right of academic senates to assume primary responsibility for making recommendations in the areas of curriculum and academic standards.</a:t>
            </a:r>
          </a:p>
        </p:txBody>
      </p:sp>
    </p:spTree>
    <p:extLst>
      <p:ext uri="{BB962C8B-B14F-4D97-AF65-F5344CB8AC3E}">
        <p14:creationId xmlns:p14="http://schemas.microsoft.com/office/powerpoint/2010/main" val="281991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476531" y="964692"/>
            <a:ext cx="9144000" cy="914400"/>
          </a:xfrm>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solidFill>
                  <a:srgbClr val="262626"/>
                </a:solidFill>
              </a:rPr>
              <a:t>Overview</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503358"/>
            <a:ext cx="8514413" cy="3972394"/>
          </a:xfrm>
        </p:spPr>
        <p:txBody>
          <a:bodyPr>
            <a:normAutofit lnSpcReduction="10000"/>
          </a:bodyPr>
          <a:lstStyle/>
          <a:p>
            <a:pPr>
              <a:buClr>
                <a:srgbClr val="FF0000"/>
              </a:buClr>
            </a:pPr>
            <a:r>
              <a:rPr lang="en-US" sz="2400" b="1" dirty="0">
                <a:solidFill>
                  <a:srgbClr val="FF0000"/>
                </a:solidFill>
              </a:rPr>
              <a:t>Hot</a:t>
            </a:r>
            <a:r>
              <a:rPr lang="en-US" sz="2400" dirty="0">
                <a:solidFill>
                  <a:srgbClr val="262626"/>
                </a:solidFill>
              </a:rPr>
              <a:t> Topics</a:t>
            </a:r>
          </a:p>
          <a:p>
            <a:pPr>
              <a:buClr>
                <a:srgbClr val="FF0000"/>
              </a:buClr>
            </a:pPr>
            <a:r>
              <a:rPr lang="en-US" sz="2400" dirty="0">
                <a:solidFill>
                  <a:srgbClr val="262626"/>
                </a:solidFill>
              </a:rPr>
              <a:t>AB 705 and Title 5</a:t>
            </a:r>
          </a:p>
          <a:p>
            <a:pPr>
              <a:buClr>
                <a:srgbClr val="FF0000"/>
              </a:buClr>
            </a:pPr>
            <a:r>
              <a:rPr lang="en-US" sz="2400" dirty="0">
                <a:solidFill>
                  <a:srgbClr val="262626"/>
                </a:solidFill>
              </a:rPr>
              <a:t>Roles of the Local Academic Senate/Curriculum Committee and the Faculty Union</a:t>
            </a:r>
          </a:p>
          <a:p>
            <a:pPr>
              <a:buClr>
                <a:srgbClr val="FF0000"/>
              </a:buClr>
            </a:pPr>
            <a:r>
              <a:rPr lang="en-US" sz="2400">
                <a:solidFill>
                  <a:srgbClr val="262626"/>
                </a:solidFill>
              </a:rPr>
              <a:t>LUNCH</a:t>
            </a:r>
            <a:endParaRPr lang="en-US" sz="2400" dirty="0">
              <a:solidFill>
                <a:srgbClr val="262626"/>
              </a:solidFill>
            </a:endParaRPr>
          </a:p>
          <a:p>
            <a:pPr>
              <a:buClr>
                <a:srgbClr val="FF0000"/>
              </a:buClr>
            </a:pPr>
            <a:r>
              <a:rPr lang="en-US" sz="2400" dirty="0">
                <a:solidFill>
                  <a:srgbClr val="262626"/>
                </a:solidFill>
              </a:rPr>
              <a:t>Noncredit Curriculum Streamlining and AB 705</a:t>
            </a:r>
          </a:p>
          <a:p>
            <a:pPr>
              <a:buClr>
                <a:srgbClr val="FF0000"/>
              </a:buClr>
            </a:pPr>
            <a:r>
              <a:rPr lang="en-US" sz="2400" dirty="0">
                <a:solidFill>
                  <a:srgbClr val="262626"/>
                </a:solidFill>
              </a:rPr>
              <a:t>UC TCA, Articulation, and UC Transfer Pathways</a:t>
            </a:r>
          </a:p>
          <a:p>
            <a:pPr>
              <a:buClr>
                <a:srgbClr val="FF0000"/>
              </a:buClr>
            </a:pPr>
            <a:r>
              <a:rPr lang="en-US" sz="2400" dirty="0">
                <a:solidFill>
                  <a:srgbClr val="262626"/>
                </a:solidFill>
              </a:rPr>
              <a:t>Certificates, Degrees, and Curricular Processes with the Student Centered Funding Formula</a:t>
            </a:r>
          </a:p>
        </p:txBody>
      </p:sp>
      <p:pic>
        <p:nvPicPr>
          <p:cNvPr id="4" name="Picture 3">
            <a:extLst>
              <a:ext uri="{FF2B5EF4-FFF2-40B4-BE49-F238E27FC236}">
                <a16:creationId xmlns:a16="http://schemas.microsoft.com/office/drawing/2014/main" id="{5656C1E5-CDA9-5C4B-AF1A-209487ECE5EF}"/>
              </a:ext>
            </a:extLst>
          </p:cNvPr>
          <p:cNvPicPr>
            <a:picLocks noChangeAspect="1"/>
          </p:cNvPicPr>
          <p:nvPr/>
        </p:nvPicPr>
        <p:blipFill>
          <a:blip r:embed="rId2"/>
          <a:stretch>
            <a:fillRect/>
          </a:stretch>
        </p:blipFill>
        <p:spPr>
          <a:xfrm rot="2175877">
            <a:off x="9278340" y="4037723"/>
            <a:ext cx="2434847" cy="1150204"/>
          </a:xfrm>
          <a:prstGeom prst="rect">
            <a:avLst/>
          </a:prstGeom>
        </p:spPr>
      </p:pic>
    </p:spTree>
    <p:extLst>
      <p:ext uri="{BB962C8B-B14F-4D97-AF65-F5344CB8AC3E}">
        <p14:creationId xmlns:p14="http://schemas.microsoft.com/office/powerpoint/2010/main" val="32361211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0B5F-7F9B-C24C-8EC9-45D4165402D3}"/>
              </a:ext>
            </a:extLst>
          </p:cNvPr>
          <p:cNvSpPr>
            <a:spLocks noGrp="1"/>
          </p:cNvSpPr>
          <p:nvPr>
            <p:ph type="title"/>
          </p:nvPr>
        </p:nvSpPr>
        <p:spPr>
          <a:xfrm>
            <a:off x="1521502" y="325677"/>
            <a:ext cx="9144000" cy="914400"/>
          </a:xfrm>
        </p:spPr>
        <p:txBody>
          <a:bodyPr/>
          <a:lstStyle/>
          <a:p>
            <a:r>
              <a:rPr lang="en-US" dirty="0"/>
              <a:t>Academic Senate</a:t>
            </a:r>
          </a:p>
        </p:txBody>
      </p:sp>
      <p:sp>
        <p:nvSpPr>
          <p:cNvPr id="3" name="Content Placeholder 2">
            <a:extLst>
              <a:ext uri="{FF2B5EF4-FFF2-40B4-BE49-F238E27FC236}">
                <a16:creationId xmlns:a16="http://schemas.microsoft.com/office/drawing/2014/main" id="{17A34AFE-7ACE-954C-B769-413DE500C2CB}"/>
              </a:ext>
            </a:extLst>
          </p:cNvPr>
          <p:cNvSpPr>
            <a:spLocks noGrp="1"/>
          </p:cNvSpPr>
          <p:nvPr>
            <p:ph idx="1"/>
          </p:nvPr>
        </p:nvSpPr>
        <p:spPr>
          <a:xfrm>
            <a:off x="554637" y="1528997"/>
            <a:ext cx="11077730" cy="5178691"/>
          </a:xfrm>
        </p:spPr>
        <p:txBody>
          <a:bodyPr>
            <a:normAutofit/>
          </a:bodyPr>
          <a:lstStyle/>
          <a:p>
            <a:r>
              <a:rPr lang="en-US" sz="2400" dirty="0">
                <a:latin typeface="Times New Roman"/>
                <a:cs typeface="Times New Roman"/>
              </a:rPr>
              <a:t>The </a:t>
            </a:r>
            <a:r>
              <a:rPr lang="en-US" sz="2400" b="1" dirty="0">
                <a:latin typeface="Times New Roman"/>
                <a:cs typeface="Times New Roman"/>
              </a:rPr>
              <a:t>academic senate </a:t>
            </a:r>
            <a:r>
              <a:rPr lang="en-US" sz="2400" dirty="0">
                <a:latin typeface="Times New Roman"/>
                <a:cs typeface="Times New Roman"/>
              </a:rPr>
              <a:t>represents faculty in academic and professional matters</a:t>
            </a:r>
          </a:p>
          <a:p>
            <a:pPr lvl="1" algn="ctr">
              <a:buFont typeface="Apple Color Emoji" pitchFamily="2" charset="0"/>
              <a:buChar char="🌶"/>
            </a:pPr>
            <a:r>
              <a:rPr lang="en-US" sz="2400" dirty="0">
                <a:latin typeface="Times New Roman"/>
                <a:cs typeface="Times New Roman"/>
              </a:rPr>
              <a:t>The “10+1”—Title 5 §53200</a:t>
            </a:r>
          </a:p>
          <a:p>
            <a:pPr marL="228600" lvl="1" indent="0">
              <a:buNone/>
            </a:pPr>
            <a:endParaRPr lang="en-US" sz="2400" dirty="0">
              <a:latin typeface="Times New Roman"/>
              <a:cs typeface="Times New Roman"/>
            </a:endParaRPr>
          </a:p>
          <a:p>
            <a:r>
              <a:rPr lang="en-US" sz="2400" dirty="0">
                <a:latin typeface="Times New Roman"/>
                <a:cs typeface="Times New Roman"/>
              </a:rPr>
              <a:t>The </a:t>
            </a:r>
            <a:r>
              <a:rPr lang="en-US" sz="2400" b="1" dirty="0">
                <a:latin typeface="Times New Roman"/>
                <a:cs typeface="Times New Roman"/>
              </a:rPr>
              <a:t>curriculum committee</a:t>
            </a:r>
            <a:r>
              <a:rPr lang="en-US" sz="2400" dirty="0">
                <a:latin typeface="Times New Roman"/>
                <a:cs typeface="Times New Roman"/>
              </a:rPr>
              <a:t>—Title 5 §55002</a:t>
            </a:r>
            <a:r>
              <a:rPr lang="en-US" sz="2400" b="1" dirty="0">
                <a:latin typeface="Times New Roman"/>
                <a:cs typeface="Times New Roman"/>
              </a:rPr>
              <a:t>:</a:t>
            </a:r>
          </a:p>
          <a:p>
            <a:pPr marL="0" indent="0">
              <a:buNone/>
            </a:pPr>
            <a:r>
              <a:rPr lang="en-US" sz="2400" dirty="0">
                <a:latin typeface="Times New Roman" panose="02020603050405020304" pitchFamily="18" charset="0"/>
                <a:cs typeface="Times New Roman" panose="02020603050405020304" pitchFamily="18" charset="0"/>
              </a:rPr>
              <a:t>(1) Curriculum Committee. The college and/or district curriculum committee recommending the course shall be established by the mutual agreement of the college and/or district administration and the academic senate. The committee shall be either a committee of the academic senate or a committee that includes faculty and is otherwise comprised in a way that is mutually agreeable to the college and/or district administration and the academic senate.</a:t>
            </a:r>
          </a:p>
          <a:p>
            <a:pPr lvl="1">
              <a:buFont typeface="Wingdings" pitchFamily="2" charset="2"/>
              <a:buChar char="ü"/>
            </a:pPr>
            <a:r>
              <a:rPr lang="en-US" sz="2400" dirty="0">
                <a:latin typeface="Times New Roman"/>
                <a:cs typeface="Times New Roman"/>
              </a:rPr>
              <a:t>Local academic senates may delegate curricular processes to the curriculum committee</a:t>
            </a:r>
          </a:p>
        </p:txBody>
      </p:sp>
    </p:spTree>
    <p:extLst>
      <p:ext uri="{BB962C8B-B14F-4D97-AF65-F5344CB8AC3E}">
        <p14:creationId xmlns:p14="http://schemas.microsoft.com/office/powerpoint/2010/main" val="1829784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0FC59-C46D-470A-BE00-F66623446067}"/>
              </a:ext>
            </a:extLst>
          </p:cNvPr>
          <p:cNvSpPr>
            <a:spLocks noGrp="1"/>
          </p:cNvSpPr>
          <p:nvPr>
            <p:ph type="title"/>
          </p:nvPr>
        </p:nvSpPr>
        <p:spPr>
          <a:xfrm>
            <a:off x="1536492" y="668811"/>
            <a:ext cx="9144000" cy="914400"/>
          </a:xfrm>
        </p:spPr>
        <p:txBody>
          <a:bodyPr/>
          <a:lstStyle/>
          <a:p>
            <a:r>
              <a:rPr lang="en-US" dirty="0"/>
              <a:t>Authority of a Union</a:t>
            </a:r>
          </a:p>
        </p:txBody>
      </p:sp>
      <p:sp>
        <p:nvSpPr>
          <p:cNvPr id="3" name="Content Placeholder 2">
            <a:extLst>
              <a:ext uri="{FF2B5EF4-FFF2-40B4-BE49-F238E27FC236}">
                <a16:creationId xmlns:a16="http://schemas.microsoft.com/office/drawing/2014/main" id="{4060EFE3-E0DE-412C-BDC9-ECEB40080002}"/>
              </a:ext>
            </a:extLst>
          </p:cNvPr>
          <p:cNvSpPr>
            <a:spLocks noGrp="1"/>
          </p:cNvSpPr>
          <p:nvPr>
            <p:ph idx="1"/>
          </p:nvPr>
        </p:nvSpPr>
        <p:spPr>
          <a:xfrm>
            <a:off x="869430" y="1782619"/>
            <a:ext cx="10478124" cy="4931334"/>
          </a:xfrm>
        </p:spPr>
        <p:txBody>
          <a:bodyPr>
            <a:normAutofit/>
          </a:bodyPr>
          <a:lstStyle/>
          <a:p>
            <a:pPr marL="0" lvl="0" indent="0" algn="ctr">
              <a:lnSpc>
                <a:spcPct val="80000"/>
              </a:lnSpc>
              <a:spcBef>
                <a:spcPts val="600"/>
              </a:spcBef>
              <a:buNone/>
            </a:pPr>
            <a:r>
              <a:rPr lang="en-US" sz="2800" b="1" dirty="0">
                <a:solidFill>
                  <a:srgbClr val="FF0000"/>
                </a:solidFill>
                <a:latin typeface="Times New Roman" panose="02020603050405020304" pitchFamily="18" charset="0"/>
                <a:cs typeface="Times New Roman" panose="02020603050405020304" pitchFamily="18" charset="0"/>
              </a:rPr>
              <a:t>Salary and Working Conditions</a:t>
            </a:r>
          </a:p>
          <a:p>
            <a:pPr marL="0" lvl="0" indent="0" algn="ctr">
              <a:lnSpc>
                <a:spcPct val="80000"/>
              </a:lnSpc>
              <a:spcBef>
                <a:spcPts val="600"/>
              </a:spcBef>
              <a:buNone/>
            </a:pPr>
            <a:endParaRPr lang="en-US" sz="2800" b="1" dirty="0">
              <a:solidFill>
                <a:srgbClr val="FF0000"/>
              </a:solidFill>
              <a:latin typeface="Times New Roman" panose="02020603050405020304" pitchFamily="18" charset="0"/>
              <a:cs typeface="Times New Roman" panose="02020603050405020304" pitchFamily="18" charset="0"/>
            </a:endParaRPr>
          </a:p>
          <a:p>
            <a:pPr marL="0" lvl="0" indent="0">
              <a:lnSpc>
                <a:spcPct val="80000"/>
              </a:lnSpc>
              <a:spcBef>
                <a:spcPts val="600"/>
              </a:spcBef>
              <a:buNone/>
            </a:pPr>
            <a:r>
              <a:rPr lang="en-US" sz="2400" b="1" dirty="0">
                <a:latin typeface="Times New Roman" panose="02020603050405020304" pitchFamily="18" charset="0"/>
                <a:cs typeface="Times New Roman" panose="02020603050405020304" pitchFamily="18" charset="0"/>
              </a:rPr>
              <a:t>California Government Code section 3543 (a)</a:t>
            </a:r>
          </a:p>
          <a:p>
            <a:pPr marL="0" lvl="0" indent="0">
              <a:lnSpc>
                <a:spcPct val="80000"/>
              </a:lnSpc>
              <a:spcBef>
                <a:spcPts val="600"/>
              </a:spcBef>
              <a:buNone/>
            </a:pPr>
            <a:r>
              <a:rPr lang="en-US" sz="2400" dirty="0">
                <a:latin typeface="Times New Roman" panose="02020603050405020304" pitchFamily="18" charset="0"/>
                <a:cs typeface="Times New Roman" panose="02020603050405020304" pitchFamily="18" charset="0"/>
              </a:rPr>
              <a:t>(a) Public school employees shall have the right to form, join, and participate in the activities of employee organizations of their own choosing for the purpose of representation on all matters of employer-employee relations.  Public school employees shall have the right to represent themselves individually in their employment relations with the public school employer, except that once the employees in an appropriate unit have selected an exclusive representative and it has been recognized pursuant to </a:t>
            </a:r>
            <a:r>
              <a:rPr lang="en-US" sz="2400" u="sng" dirty="0">
                <a:solidFill>
                  <a:srgbClr val="006699"/>
                </a:solidFill>
                <a:latin typeface="Times New Roman" panose="02020603050405020304" pitchFamily="18" charset="0"/>
                <a:cs typeface="Times New Roman" panose="02020603050405020304" pitchFamily="18" charset="0"/>
                <a:hlinkClick r:id="rId2"/>
              </a:rPr>
              <a:t>Section 3544.1</a:t>
            </a:r>
            <a:r>
              <a:rPr lang="en-US" sz="2400" dirty="0">
                <a:latin typeface="Times New Roman" panose="02020603050405020304" pitchFamily="18" charset="0"/>
                <a:cs typeface="Times New Roman" panose="02020603050405020304" pitchFamily="18" charset="0"/>
              </a:rPr>
              <a:t> or certified pursuant to </a:t>
            </a:r>
            <a:r>
              <a:rPr lang="en-US" sz="2400" u="sng" dirty="0">
                <a:solidFill>
                  <a:srgbClr val="006699"/>
                </a:solidFill>
                <a:latin typeface="Times New Roman" panose="02020603050405020304" pitchFamily="18" charset="0"/>
                <a:cs typeface="Times New Roman" panose="02020603050405020304" pitchFamily="18" charset="0"/>
                <a:hlinkClick r:id="rId3"/>
              </a:rPr>
              <a:t>Section 3544.7</a:t>
            </a:r>
            <a:r>
              <a:rPr lang="en-US" sz="2400" dirty="0">
                <a:latin typeface="Times New Roman" panose="02020603050405020304" pitchFamily="18" charset="0"/>
                <a:cs typeface="Times New Roman" panose="02020603050405020304" pitchFamily="18" charset="0"/>
              </a:rPr>
              <a:t> , an employee in that unit shall not meet and negotiate with the public school employer. </a:t>
            </a:r>
            <a:r>
              <a:rPr lang="en-US" sz="24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45170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309D-249B-489D-AB69-9EF8982C6EFD}"/>
              </a:ext>
            </a:extLst>
          </p:cNvPr>
          <p:cNvSpPr>
            <a:spLocks noGrp="1"/>
          </p:cNvSpPr>
          <p:nvPr>
            <p:ph type="title"/>
          </p:nvPr>
        </p:nvSpPr>
        <p:spPr>
          <a:xfrm>
            <a:off x="1572352" y="589100"/>
            <a:ext cx="9144000" cy="914400"/>
          </a:xfrm>
        </p:spPr>
        <p:txBody>
          <a:bodyPr>
            <a:normAutofit fontScale="90000"/>
          </a:bodyPr>
          <a:lstStyle/>
          <a:p>
            <a:r>
              <a:rPr lang="en-US" dirty="0"/>
              <a:t>Collective bargaining AGENT</a:t>
            </a:r>
            <a:br>
              <a:rPr lang="en-US" dirty="0"/>
            </a:br>
            <a:r>
              <a:rPr lang="en-US" dirty="0"/>
              <a:t>(Union)</a:t>
            </a:r>
          </a:p>
        </p:txBody>
      </p:sp>
      <p:sp>
        <p:nvSpPr>
          <p:cNvPr id="4" name="Content Placeholder 3">
            <a:extLst>
              <a:ext uri="{FF2B5EF4-FFF2-40B4-BE49-F238E27FC236}">
                <a16:creationId xmlns:a16="http://schemas.microsoft.com/office/drawing/2014/main" id="{6EA1E4E8-13B4-4A6D-95B0-4FA3674F1735}"/>
              </a:ext>
            </a:extLst>
          </p:cNvPr>
          <p:cNvSpPr>
            <a:spLocks noGrp="1"/>
          </p:cNvSpPr>
          <p:nvPr>
            <p:ph sz="half" idx="1"/>
          </p:nvPr>
        </p:nvSpPr>
        <p:spPr>
          <a:xfrm>
            <a:off x="972312" y="1983984"/>
            <a:ext cx="4514088" cy="4503106"/>
          </a:xfrm>
        </p:spPr>
        <p:txBody>
          <a:bodyPr>
            <a:normAutofit fontScale="92500" lnSpcReduction="20000"/>
          </a:bodyPr>
          <a:lstStyle/>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a.  School calendar</a:t>
            </a:r>
          </a:p>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b.  Compensation</a:t>
            </a:r>
          </a:p>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c.  Wages</a:t>
            </a:r>
          </a:p>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d.  Hours of employment</a:t>
            </a:r>
          </a:p>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e.  Terms and conditions of employment – health/welfare benefits</a:t>
            </a:r>
          </a:p>
          <a:p>
            <a:pPr marL="365760" lvl="0" indent="-914400">
              <a:spcBef>
                <a:spcPts val="480"/>
              </a:spcBef>
              <a:spcAft>
                <a:spcPts val="600"/>
              </a:spcAft>
              <a:buClr>
                <a:schemeClr val="dk1"/>
              </a:buClr>
              <a:buSzPts val="1100"/>
              <a:buFont typeface="Arial"/>
              <a:buNone/>
            </a:pPr>
            <a:r>
              <a:rPr lang="en-US" sz="2600" dirty="0">
                <a:latin typeface="Times New Roman" panose="02020603050405020304" pitchFamily="18" charset="0"/>
                <a:cs typeface="Times New Roman" panose="02020603050405020304" pitchFamily="18" charset="0"/>
              </a:rPr>
              <a:t>f.   Leave</a:t>
            </a:r>
          </a:p>
          <a:p>
            <a:pPr marL="365760" lvl="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g.  Transfer and reassignment policies</a:t>
            </a:r>
          </a:p>
          <a:p>
            <a:pPr marL="365760" lvl="0" indent="-914400">
              <a:spcBef>
                <a:spcPts val="480"/>
              </a:spcBef>
              <a:spcAft>
                <a:spcPts val="600"/>
              </a:spcAft>
              <a:buClr>
                <a:schemeClr val="dk1"/>
              </a:buClr>
              <a:buSzPts val="1100"/>
              <a:buNone/>
            </a:pPr>
            <a:r>
              <a:rPr lang="en-US" sz="2600" dirty="0">
                <a:latin typeface="Times New Roman" panose="02020603050405020304" pitchFamily="18" charset="0"/>
                <a:cs typeface="Times New Roman" panose="02020603050405020304" pitchFamily="18" charset="0"/>
              </a:rPr>
              <a:t>h.  Safety conditions</a:t>
            </a:r>
          </a:p>
        </p:txBody>
      </p:sp>
      <p:sp>
        <p:nvSpPr>
          <p:cNvPr id="5" name="Content Placeholder 4">
            <a:extLst>
              <a:ext uri="{FF2B5EF4-FFF2-40B4-BE49-F238E27FC236}">
                <a16:creationId xmlns:a16="http://schemas.microsoft.com/office/drawing/2014/main" id="{4198FB42-0159-44F7-99B6-0C72079076AE}"/>
              </a:ext>
            </a:extLst>
          </p:cNvPr>
          <p:cNvSpPr>
            <a:spLocks noGrp="1"/>
          </p:cNvSpPr>
          <p:nvPr>
            <p:ph sz="half" idx="2"/>
          </p:nvPr>
        </p:nvSpPr>
        <p:spPr>
          <a:xfrm>
            <a:off x="6144352" y="1983984"/>
            <a:ext cx="5447284" cy="4503106"/>
          </a:xfrm>
        </p:spPr>
        <p:txBody>
          <a:bodyPr>
            <a:normAutofit fontScale="92500" lnSpcReduction="20000"/>
          </a:bodyPr>
          <a:lstStyle/>
          <a:p>
            <a:pPr marL="365760" indent="-914400">
              <a:spcBef>
                <a:spcPts val="480"/>
              </a:spcBef>
              <a:spcAft>
                <a:spcPts val="600"/>
              </a:spcAft>
              <a:buNone/>
            </a:pPr>
            <a:r>
              <a:rPr lang="en-US" sz="2600" dirty="0" err="1">
                <a:latin typeface="Times New Roman" panose="02020603050405020304" pitchFamily="18" charset="0"/>
                <a:cs typeface="Times New Roman" panose="02020603050405020304" pitchFamily="18" charset="0"/>
              </a:rPr>
              <a:t>i</a:t>
            </a:r>
            <a:r>
              <a:rPr lang="en-US" sz="2600" dirty="0">
                <a:latin typeface="Times New Roman" panose="02020603050405020304" pitchFamily="18" charset="0"/>
                <a:cs typeface="Times New Roman" panose="02020603050405020304" pitchFamily="18" charset="0"/>
              </a:rPr>
              <a:t>.   Class size</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j.   Procedures for evaluation of employees</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k.  Organization security</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l.   Procedures for processing grievances</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m. Layoff procedures</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n.  Alternative compensation or benefits for employees adversely affected by pension limitations</a:t>
            </a:r>
          </a:p>
          <a:p>
            <a:pPr marL="365760" indent="-914400">
              <a:spcBef>
                <a:spcPts val="480"/>
              </a:spcBef>
              <a:spcAft>
                <a:spcPts val="600"/>
              </a:spcAft>
              <a:buNone/>
            </a:pPr>
            <a:r>
              <a:rPr lang="en-US" sz="2600" dirty="0">
                <a:latin typeface="Times New Roman" panose="02020603050405020304" pitchFamily="18" charset="0"/>
                <a:cs typeface="Times New Roman" panose="02020603050405020304" pitchFamily="18" charset="0"/>
              </a:rPr>
              <a:t>o.  Additional compensation or salary schedule based on criteria other than years of training and experience</a:t>
            </a:r>
          </a:p>
          <a:p>
            <a:endParaRPr lang="en-US" dirty="0"/>
          </a:p>
        </p:txBody>
      </p:sp>
    </p:spTree>
    <p:extLst>
      <p:ext uri="{BB962C8B-B14F-4D97-AF65-F5344CB8AC3E}">
        <p14:creationId xmlns:p14="http://schemas.microsoft.com/office/powerpoint/2010/main" val="2777848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188E0-A7D0-4B61-807D-8878E573E7B8}"/>
              </a:ext>
            </a:extLst>
          </p:cNvPr>
          <p:cNvSpPr>
            <a:spLocks noGrp="1"/>
          </p:cNvSpPr>
          <p:nvPr>
            <p:ph type="title"/>
          </p:nvPr>
        </p:nvSpPr>
        <p:spPr/>
        <p:txBody>
          <a:bodyPr/>
          <a:lstStyle/>
          <a:p>
            <a:r>
              <a:rPr lang="en-US" b="1" i="1" dirty="0"/>
              <a:t>Possible</a:t>
            </a:r>
            <a:r>
              <a:rPr lang="en-US" dirty="0"/>
              <a:t> areas of overlap</a:t>
            </a:r>
          </a:p>
        </p:txBody>
      </p:sp>
      <p:sp>
        <p:nvSpPr>
          <p:cNvPr id="3" name="Content Placeholder 2">
            <a:extLst>
              <a:ext uri="{FF2B5EF4-FFF2-40B4-BE49-F238E27FC236}">
                <a16:creationId xmlns:a16="http://schemas.microsoft.com/office/drawing/2014/main" id="{1B7BAA40-B64A-43A4-878A-58250352825C}"/>
              </a:ext>
            </a:extLst>
          </p:cNvPr>
          <p:cNvSpPr>
            <a:spLocks noGrp="1"/>
          </p:cNvSpPr>
          <p:nvPr>
            <p:ph idx="1"/>
          </p:nvPr>
        </p:nvSpPr>
        <p:spPr>
          <a:xfrm>
            <a:off x="3913979" y="2154059"/>
            <a:ext cx="7729728" cy="4365321"/>
          </a:xfrm>
        </p:spPr>
        <p:txBody>
          <a:bodyPr>
            <a:normAutofit/>
          </a:bodyPr>
          <a:lstStyle/>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Academic Calendar</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Faculty Evaluations</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Tenure Review Process</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Faculty Hiring Procedures</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Enrollment Management</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Program Viability/Discontinuance</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Office Assignment</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Textbooks</a:t>
            </a:r>
          </a:p>
          <a:p>
            <a:pPr marL="457200" lvl="0" indent="-358140">
              <a:lnSpc>
                <a:spcPct val="115000"/>
              </a:lnSpc>
              <a:spcBef>
                <a:spcPts val="0"/>
              </a:spcBef>
              <a:buSzPts val="2040"/>
              <a:buChar char="●"/>
            </a:pPr>
            <a:r>
              <a:rPr lang="en-US" sz="2400" dirty="0">
                <a:latin typeface="Times New Roman" panose="02020603050405020304" pitchFamily="18" charset="0"/>
                <a:cs typeface="Times New Roman" panose="02020603050405020304" pitchFamily="18" charset="0"/>
              </a:rPr>
              <a:t>Professional Development</a:t>
            </a:r>
          </a:p>
        </p:txBody>
      </p:sp>
      <p:sp>
        <p:nvSpPr>
          <p:cNvPr id="4" name="Rounded Rectangle 3">
            <a:extLst>
              <a:ext uri="{FF2B5EF4-FFF2-40B4-BE49-F238E27FC236}">
                <a16:creationId xmlns:a16="http://schemas.microsoft.com/office/drawing/2014/main" id="{104DABD9-8B6F-DD4C-A39E-E9B574246D0D}"/>
              </a:ext>
            </a:extLst>
          </p:cNvPr>
          <p:cNvSpPr/>
          <p:nvPr/>
        </p:nvSpPr>
        <p:spPr>
          <a:xfrm>
            <a:off x="830476" y="2154059"/>
            <a:ext cx="7916779" cy="439560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ounded Rectangle 4">
            <a:extLst>
              <a:ext uri="{FF2B5EF4-FFF2-40B4-BE49-F238E27FC236}">
                <a16:creationId xmlns:a16="http://schemas.microsoft.com/office/drawing/2014/main" id="{5757D580-8DEE-C642-AEAD-06044C63F5A2}"/>
              </a:ext>
            </a:extLst>
          </p:cNvPr>
          <p:cNvSpPr/>
          <p:nvPr/>
        </p:nvSpPr>
        <p:spPr>
          <a:xfrm>
            <a:off x="3441032" y="1729048"/>
            <a:ext cx="7920492" cy="435893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9A346B5B-83C5-9347-B0A4-440796B99A43}"/>
              </a:ext>
            </a:extLst>
          </p:cNvPr>
          <p:cNvPicPr>
            <a:picLocks noChangeAspect="1"/>
          </p:cNvPicPr>
          <p:nvPr/>
        </p:nvPicPr>
        <p:blipFill>
          <a:blip r:embed="rId2"/>
          <a:stretch>
            <a:fillRect/>
          </a:stretch>
        </p:blipFill>
        <p:spPr>
          <a:xfrm>
            <a:off x="1524000" y="3482298"/>
            <a:ext cx="1422400" cy="1422400"/>
          </a:xfrm>
          <a:prstGeom prst="rect">
            <a:avLst/>
          </a:prstGeom>
        </p:spPr>
      </p:pic>
      <p:pic>
        <p:nvPicPr>
          <p:cNvPr id="7" name="Picture 6">
            <a:extLst>
              <a:ext uri="{FF2B5EF4-FFF2-40B4-BE49-F238E27FC236}">
                <a16:creationId xmlns:a16="http://schemas.microsoft.com/office/drawing/2014/main" id="{C8E3E256-592E-F044-AC6C-B50D058ADA76}"/>
              </a:ext>
            </a:extLst>
          </p:cNvPr>
          <p:cNvPicPr>
            <a:picLocks noChangeAspect="1"/>
          </p:cNvPicPr>
          <p:nvPr/>
        </p:nvPicPr>
        <p:blipFill>
          <a:blip r:embed="rId3"/>
          <a:stretch>
            <a:fillRect/>
          </a:stretch>
        </p:blipFill>
        <p:spPr>
          <a:xfrm>
            <a:off x="9251002" y="3311357"/>
            <a:ext cx="1600200" cy="1270000"/>
          </a:xfrm>
          <a:prstGeom prst="rect">
            <a:avLst/>
          </a:prstGeom>
        </p:spPr>
      </p:pic>
    </p:spTree>
    <p:extLst>
      <p:ext uri="{BB962C8B-B14F-4D97-AF65-F5344CB8AC3E}">
        <p14:creationId xmlns:p14="http://schemas.microsoft.com/office/powerpoint/2010/main" val="3427791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E708-81D6-E845-B51D-F3B7BB5CAD2B}"/>
              </a:ext>
            </a:extLst>
          </p:cNvPr>
          <p:cNvSpPr>
            <a:spLocks noGrp="1"/>
          </p:cNvSpPr>
          <p:nvPr>
            <p:ph type="title"/>
          </p:nvPr>
        </p:nvSpPr>
        <p:spPr/>
        <p:txBody>
          <a:bodyPr/>
          <a:lstStyle/>
          <a:p>
            <a:r>
              <a:rPr lang="en-US" dirty="0"/>
              <a:t>Enrollment management</a:t>
            </a:r>
          </a:p>
        </p:txBody>
      </p:sp>
      <p:sp>
        <p:nvSpPr>
          <p:cNvPr id="3" name="Content Placeholder 2">
            <a:extLst>
              <a:ext uri="{FF2B5EF4-FFF2-40B4-BE49-F238E27FC236}">
                <a16:creationId xmlns:a16="http://schemas.microsoft.com/office/drawing/2014/main" id="{9A13DF1C-F351-984E-B684-7D09C4E8E9EA}"/>
              </a:ext>
            </a:extLst>
          </p:cNvPr>
          <p:cNvSpPr>
            <a:spLocks noGrp="1"/>
          </p:cNvSpPr>
          <p:nvPr>
            <p:ph sz="half" idx="1"/>
          </p:nvPr>
        </p:nvSpPr>
        <p:spPr>
          <a:xfrm>
            <a:off x="962097" y="2638043"/>
            <a:ext cx="5224096" cy="3867687"/>
          </a:xfrm>
        </p:spPr>
        <p:txBody>
          <a:bodyPr>
            <a:normAutofit lnSpcReduction="10000"/>
          </a:bodyPr>
          <a:lstStyle/>
          <a:p>
            <a:pPr marL="0" indent="0">
              <a:buNone/>
            </a:pPr>
            <a:r>
              <a:rPr lang="en-US" sz="2400" b="1" dirty="0">
                <a:latin typeface="Times New Roman"/>
              </a:rPr>
              <a:t>Senate</a:t>
            </a:r>
          </a:p>
          <a:p>
            <a:r>
              <a:rPr lang="en-US" sz="2400" dirty="0">
                <a:latin typeface="Times New Roman"/>
              </a:rPr>
              <a:t>Determining curricular offerings fall under the “10+1”:</a:t>
            </a:r>
          </a:p>
          <a:p>
            <a:pPr lvl="1"/>
            <a:r>
              <a:rPr lang="en-US" sz="2200" dirty="0">
                <a:latin typeface="Times New Roman"/>
              </a:rPr>
              <a:t>Curriculum and prerequisites</a:t>
            </a:r>
          </a:p>
          <a:p>
            <a:pPr lvl="1"/>
            <a:r>
              <a:rPr lang="en-US" sz="2200" dirty="0">
                <a:latin typeface="Times New Roman"/>
              </a:rPr>
              <a:t>Processes for planning and budget</a:t>
            </a:r>
          </a:p>
          <a:p>
            <a:pPr lvl="1"/>
            <a:r>
              <a:rPr lang="en-US" sz="2200" dirty="0">
                <a:latin typeface="Times New Roman"/>
              </a:rPr>
              <a:t>Processes for program review</a:t>
            </a:r>
          </a:p>
          <a:p>
            <a:pPr lvl="1"/>
            <a:r>
              <a:rPr lang="en-US" sz="2200" dirty="0">
                <a:latin typeface="Times New Roman"/>
              </a:rPr>
              <a:t>Policies for student preparation and success</a:t>
            </a:r>
          </a:p>
          <a:p>
            <a:endParaRPr lang="en-US" sz="2400" dirty="0"/>
          </a:p>
        </p:txBody>
      </p:sp>
      <p:sp>
        <p:nvSpPr>
          <p:cNvPr id="4" name="Content Placeholder 3">
            <a:extLst>
              <a:ext uri="{FF2B5EF4-FFF2-40B4-BE49-F238E27FC236}">
                <a16:creationId xmlns:a16="http://schemas.microsoft.com/office/drawing/2014/main" id="{85C267C9-71E8-8E43-90F2-2C30E0BE45B0}"/>
              </a:ext>
            </a:extLst>
          </p:cNvPr>
          <p:cNvSpPr>
            <a:spLocks noGrp="1"/>
          </p:cNvSpPr>
          <p:nvPr>
            <p:ph sz="half" idx="2"/>
          </p:nvPr>
        </p:nvSpPr>
        <p:spPr>
          <a:xfrm>
            <a:off x="6521195" y="2638043"/>
            <a:ext cx="5009239" cy="3537905"/>
          </a:xfrm>
        </p:spPr>
        <p:txBody>
          <a:bodyPr>
            <a:normAutofit lnSpcReduction="10000"/>
          </a:bodyPr>
          <a:lstStyle/>
          <a:p>
            <a:pPr marL="0" indent="0">
              <a:buNone/>
            </a:pPr>
            <a:r>
              <a:rPr lang="en-US" sz="2400" b="1" dirty="0">
                <a:latin typeface="Times New Roman"/>
                <a:cs typeface="Times New Roman"/>
              </a:rPr>
              <a:t>Union</a:t>
            </a:r>
          </a:p>
          <a:p>
            <a:pPr>
              <a:buClrTx/>
            </a:pPr>
            <a:r>
              <a:rPr lang="en-US" sz="2400" dirty="0">
                <a:latin typeface="Times New Roman"/>
                <a:cs typeface="Times New Roman"/>
              </a:rPr>
              <a:t>Workload issues surrounding</a:t>
            </a:r>
          </a:p>
          <a:p>
            <a:pPr lvl="1">
              <a:buClrTx/>
            </a:pPr>
            <a:r>
              <a:rPr lang="en-US" sz="2200" dirty="0">
                <a:latin typeface="Times New Roman"/>
                <a:cs typeface="Times New Roman"/>
              </a:rPr>
              <a:t>Class size </a:t>
            </a:r>
          </a:p>
          <a:p>
            <a:pPr lvl="1">
              <a:buClrTx/>
            </a:pPr>
            <a:r>
              <a:rPr lang="en-US" sz="2200" dirty="0">
                <a:latin typeface="Times New Roman"/>
                <a:cs typeface="Times New Roman"/>
              </a:rPr>
              <a:t>Staffing </a:t>
            </a:r>
          </a:p>
          <a:p>
            <a:pPr lvl="1">
              <a:buClrTx/>
            </a:pPr>
            <a:r>
              <a:rPr lang="en-US" sz="2200" dirty="0">
                <a:latin typeface="Times New Roman"/>
                <a:cs typeface="Times New Roman"/>
              </a:rPr>
              <a:t>Academic calendar </a:t>
            </a:r>
          </a:p>
          <a:p>
            <a:pPr lvl="1">
              <a:buClrTx/>
            </a:pPr>
            <a:r>
              <a:rPr lang="en-US" sz="2200" dirty="0">
                <a:latin typeface="Times New Roman"/>
                <a:cs typeface="Times New Roman"/>
              </a:rPr>
              <a:t>Teaching schedules </a:t>
            </a:r>
          </a:p>
          <a:p>
            <a:pPr lvl="1">
              <a:buClrTx/>
            </a:pPr>
            <a:r>
              <a:rPr lang="en-US" sz="2200" dirty="0">
                <a:latin typeface="Times New Roman"/>
                <a:cs typeface="Times New Roman"/>
              </a:rPr>
              <a:t>Compensation</a:t>
            </a:r>
          </a:p>
          <a:p>
            <a:pPr lvl="1">
              <a:buClrTx/>
            </a:pPr>
            <a:r>
              <a:rPr lang="en-US" sz="2200" dirty="0">
                <a:latin typeface="Times New Roman"/>
                <a:cs typeface="Times New Roman"/>
              </a:rPr>
              <a:t>Other…</a:t>
            </a:r>
          </a:p>
          <a:p>
            <a:endParaRPr lang="en-US" sz="2400" dirty="0"/>
          </a:p>
        </p:txBody>
      </p:sp>
    </p:spTree>
    <p:extLst>
      <p:ext uri="{BB962C8B-B14F-4D97-AF65-F5344CB8AC3E}">
        <p14:creationId xmlns:p14="http://schemas.microsoft.com/office/powerpoint/2010/main" val="3564919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4D39-6D00-2049-9003-F6EA3760C155}"/>
              </a:ext>
            </a:extLst>
          </p:cNvPr>
          <p:cNvSpPr>
            <a:spLocks noGrp="1"/>
          </p:cNvSpPr>
          <p:nvPr>
            <p:ph type="title"/>
          </p:nvPr>
        </p:nvSpPr>
        <p:spPr>
          <a:xfrm>
            <a:off x="1281684" y="687601"/>
            <a:ext cx="9144000" cy="914400"/>
          </a:xfrm>
        </p:spPr>
        <p:txBody>
          <a:bodyPr/>
          <a:lstStyle/>
          <a:p>
            <a:r>
              <a:rPr lang="en-US" dirty="0"/>
              <a:t>Program discontinuance</a:t>
            </a:r>
          </a:p>
        </p:txBody>
      </p:sp>
      <p:sp>
        <p:nvSpPr>
          <p:cNvPr id="3" name="Content Placeholder 2">
            <a:extLst>
              <a:ext uri="{FF2B5EF4-FFF2-40B4-BE49-F238E27FC236}">
                <a16:creationId xmlns:a16="http://schemas.microsoft.com/office/drawing/2014/main" id="{BA32BF4B-9BE7-0C44-B865-1C336C3546F0}"/>
              </a:ext>
            </a:extLst>
          </p:cNvPr>
          <p:cNvSpPr>
            <a:spLocks noGrp="1"/>
          </p:cNvSpPr>
          <p:nvPr>
            <p:ph sz="half" idx="1"/>
          </p:nvPr>
        </p:nvSpPr>
        <p:spPr>
          <a:xfrm>
            <a:off x="883875" y="2213548"/>
            <a:ext cx="5269068" cy="3672590"/>
          </a:xfrm>
        </p:spPr>
        <p:txBody>
          <a:bodyPr>
            <a:normAutofit/>
          </a:bodyPr>
          <a:lstStyle/>
          <a:p>
            <a:pPr marL="0" indent="0">
              <a:buNone/>
            </a:pPr>
            <a:r>
              <a:rPr lang="en-US" sz="2400" b="1" dirty="0">
                <a:latin typeface="Times New Roman"/>
              </a:rPr>
              <a:t>Academic Senate</a:t>
            </a:r>
          </a:p>
          <a:p>
            <a:pPr>
              <a:buClrTx/>
            </a:pPr>
            <a:r>
              <a:rPr lang="en-US" sz="2400" dirty="0">
                <a:latin typeface="Times New Roman"/>
                <a:cs typeface="Times New Roman"/>
              </a:rPr>
              <a:t>Determining curricular offerings fall under the “10+1”:</a:t>
            </a:r>
          </a:p>
          <a:p>
            <a:pPr lvl="1">
              <a:buClrTx/>
            </a:pPr>
            <a:r>
              <a:rPr lang="en-US" sz="2400" dirty="0">
                <a:latin typeface="Times New Roman"/>
                <a:cs typeface="Times New Roman"/>
              </a:rPr>
              <a:t>Curriculum and prerequisites</a:t>
            </a:r>
          </a:p>
          <a:p>
            <a:pPr lvl="1">
              <a:buClrTx/>
            </a:pPr>
            <a:r>
              <a:rPr lang="en-US" sz="2400" dirty="0">
                <a:latin typeface="Times New Roman"/>
                <a:cs typeface="Times New Roman"/>
              </a:rPr>
              <a:t>Processes for planning and budget</a:t>
            </a:r>
          </a:p>
          <a:p>
            <a:pPr lvl="1">
              <a:buClrTx/>
            </a:pPr>
            <a:r>
              <a:rPr lang="en-US" sz="2400" dirty="0">
                <a:latin typeface="Times New Roman"/>
                <a:cs typeface="Times New Roman"/>
              </a:rPr>
              <a:t>Processes for program review</a:t>
            </a:r>
          </a:p>
          <a:p>
            <a:pPr lvl="1">
              <a:buClrTx/>
            </a:pPr>
            <a:r>
              <a:rPr lang="en-US" sz="2400" dirty="0">
                <a:latin typeface="Times New Roman"/>
                <a:cs typeface="Times New Roman"/>
              </a:rPr>
              <a:t>Policies for student preparation and success</a:t>
            </a:r>
          </a:p>
          <a:p>
            <a:endParaRPr lang="en-US" sz="2400" dirty="0"/>
          </a:p>
        </p:txBody>
      </p:sp>
      <p:sp>
        <p:nvSpPr>
          <p:cNvPr id="4" name="Content Placeholder 3">
            <a:extLst>
              <a:ext uri="{FF2B5EF4-FFF2-40B4-BE49-F238E27FC236}">
                <a16:creationId xmlns:a16="http://schemas.microsoft.com/office/drawing/2014/main" id="{F34A11DB-8B3D-8A4C-A0A0-5284CF92D5E0}"/>
              </a:ext>
            </a:extLst>
          </p:cNvPr>
          <p:cNvSpPr>
            <a:spLocks noGrp="1"/>
          </p:cNvSpPr>
          <p:nvPr>
            <p:ph sz="half" idx="2"/>
          </p:nvPr>
        </p:nvSpPr>
        <p:spPr>
          <a:xfrm>
            <a:off x="6338315" y="2213548"/>
            <a:ext cx="5279062" cy="3672590"/>
          </a:xfrm>
        </p:spPr>
        <p:txBody>
          <a:bodyPr>
            <a:normAutofit/>
          </a:bodyPr>
          <a:lstStyle/>
          <a:p>
            <a:pPr marL="0" indent="0">
              <a:buNone/>
            </a:pPr>
            <a:r>
              <a:rPr lang="en-US" sz="2400" b="1" dirty="0">
                <a:latin typeface="Times New Roman"/>
                <a:cs typeface="Times New Roman"/>
              </a:rPr>
              <a:t>Union</a:t>
            </a:r>
          </a:p>
          <a:p>
            <a:pPr>
              <a:buClrTx/>
            </a:pPr>
            <a:r>
              <a:rPr lang="en-US" sz="2400" dirty="0">
                <a:latin typeface="Times New Roman"/>
                <a:cs typeface="Times New Roman"/>
              </a:rPr>
              <a:t>Adequate notification to affected faculty</a:t>
            </a:r>
          </a:p>
          <a:p>
            <a:pPr>
              <a:buClrTx/>
            </a:pPr>
            <a:r>
              <a:rPr lang="en-US" sz="2400" dirty="0">
                <a:latin typeface="Times New Roman"/>
                <a:cs typeface="Times New Roman"/>
              </a:rPr>
              <a:t>Availability of retraining for displaced faculty</a:t>
            </a:r>
          </a:p>
          <a:p>
            <a:endParaRPr lang="en-US" sz="2400" dirty="0"/>
          </a:p>
        </p:txBody>
      </p:sp>
    </p:spTree>
    <p:extLst>
      <p:ext uri="{BB962C8B-B14F-4D97-AF65-F5344CB8AC3E}">
        <p14:creationId xmlns:p14="http://schemas.microsoft.com/office/powerpoint/2010/main" val="2186304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880941-7E37-42B3-B5FA-B0486E3CA56B}"/>
              </a:ext>
            </a:extLst>
          </p:cNvPr>
          <p:cNvSpPr>
            <a:spLocks noGrp="1"/>
          </p:cNvSpPr>
          <p:nvPr>
            <p:ph type="title"/>
          </p:nvPr>
        </p:nvSpPr>
        <p:spPr/>
        <p:txBody>
          <a:bodyPr/>
          <a:lstStyle/>
          <a:p>
            <a:r>
              <a:rPr lang="en-US" dirty="0"/>
              <a:t>scenarios</a:t>
            </a:r>
          </a:p>
        </p:txBody>
      </p:sp>
      <p:sp>
        <p:nvSpPr>
          <p:cNvPr id="6" name="Content Placeholder 5">
            <a:extLst>
              <a:ext uri="{FF2B5EF4-FFF2-40B4-BE49-F238E27FC236}">
                <a16:creationId xmlns:a16="http://schemas.microsoft.com/office/drawing/2014/main" id="{C3F25820-101C-46A8-B653-09C43F1E746C}"/>
              </a:ext>
            </a:extLst>
          </p:cNvPr>
          <p:cNvSpPr>
            <a:spLocks noGrp="1"/>
          </p:cNvSpPr>
          <p:nvPr>
            <p:ph idx="1"/>
          </p:nvPr>
        </p:nvSpPr>
        <p:spPr>
          <a:xfrm>
            <a:off x="674557" y="2368446"/>
            <a:ext cx="10732958" cy="4101248"/>
          </a:xfrm>
        </p:spPr>
        <p:txBody>
          <a:bodyPr>
            <a:noAutofit/>
          </a:bodyPr>
          <a:lstStyle/>
          <a:p>
            <a:r>
              <a:rPr lang="en-US" sz="2800" dirty="0">
                <a:latin typeface="Times New Roman" panose="02020603050405020304" pitchFamily="18" charset="0"/>
                <a:cs typeface="Times New Roman" panose="02020603050405020304" pitchFamily="18" charset="0"/>
              </a:rPr>
              <a:t>The Nursing Department would like to implement the use of plus/minus grading campus wide. Which stakeholder(s) should be involved in the </a:t>
            </a:r>
            <a:r>
              <a:rPr lang="en-US" sz="2400" dirty="0">
                <a:latin typeface="Times New Roman" panose="02020603050405020304" pitchFamily="18" charset="0"/>
                <a:cs typeface="Times New Roman" panose="02020603050405020304" pitchFamily="18" charset="0"/>
              </a:rPr>
              <a:t>decision</a:t>
            </a:r>
            <a:r>
              <a:rPr lang="en-US" sz="2800" dirty="0">
                <a:latin typeface="Times New Roman" panose="02020603050405020304" pitchFamily="18" charset="0"/>
                <a:cs typeface="Times New Roman" panose="02020603050405020304" pitchFamily="18" charset="0"/>
              </a:rPr>
              <a:t> making process?</a:t>
            </a:r>
          </a:p>
          <a:p>
            <a:pPr marL="0" indent="0" algn="ctr">
              <a:buNone/>
            </a:pP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A faculty member decides to implement the use of Open Educational Resources (OER) materials in place of the traditional textbook and is told they cannot do so by the department chair.  Is this an academic senate or union issue?</a:t>
            </a:r>
          </a:p>
        </p:txBody>
      </p:sp>
    </p:spTree>
    <p:extLst>
      <p:ext uri="{BB962C8B-B14F-4D97-AF65-F5344CB8AC3E}">
        <p14:creationId xmlns:p14="http://schemas.microsoft.com/office/powerpoint/2010/main" val="1835388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1454510" y="694868"/>
            <a:ext cx="9144000" cy="914400"/>
          </a:xfrm>
        </p:spPr>
        <p:txBody>
          <a:bodyPr>
            <a:normAutofit/>
          </a:bodyPr>
          <a:lstStyle/>
          <a:p>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1281436" y="1717964"/>
            <a:ext cx="9490147" cy="4423141"/>
          </a:xfrm>
        </p:spPr>
        <p:txBody>
          <a:bodyPr>
            <a:no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b="1" i="1" dirty="0">
                <a:latin typeface="Times New Roman" panose="02020603050405020304" pitchFamily="18" charset="0"/>
                <a:cs typeface="Times New Roman" panose="02020603050405020304" pitchFamily="18" charset="0"/>
              </a:rPr>
              <a:t>Background</a:t>
            </a:r>
          </a:p>
          <a:p>
            <a:pPr marL="0" indent="0">
              <a:buNone/>
            </a:pPr>
            <a:r>
              <a:rPr lang="en-US" sz="2400" dirty="0">
                <a:latin typeface="Times New Roman" panose="02020603050405020304" pitchFamily="18" charset="0"/>
                <a:cs typeface="Times New Roman" panose="02020603050405020304" pitchFamily="18" charset="0"/>
              </a:rPr>
              <a:t>At Apple Valley College, the math faculty are grappling with how to create concurrent support for their first tier transfer-level math courses. Their statistics course is a 4 (semester)-unit course and counts for CSU GE-Breadth, IGETC, and majors requirements. They have developed a 2-unit corequisite lecture course that students are required to take along with the parent statistics course, passing the corequisite course is contingent upon passing the parent course and vice versa. </a:t>
            </a:r>
          </a:p>
        </p:txBody>
      </p:sp>
    </p:spTree>
    <p:extLst>
      <p:ext uri="{BB962C8B-B14F-4D97-AF65-F5344CB8AC3E}">
        <p14:creationId xmlns:p14="http://schemas.microsoft.com/office/powerpoint/2010/main" val="2773273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1242074" y="694868"/>
            <a:ext cx="9144000" cy="914400"/>
          </a:xfrm>
        </p:spPr>
        <p:txBody>
          <a:bodyPr>
            <a:normAutofit/>
          </a:bodyPr>
          <a:lstStyle/>
          <a:p>
            <a:r>
              <a:rPr lang="en-US" dirty="0"/>
              <a:t>Complex 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1242074" y="2131479"/>
            <a:ext cx="9144000" cy="4066121"/>
          </a:xfrm>
        </p:spPr>
        <p:txBody>
          <a:bodyPr>
            <a:noAutofit/>
          </a:bodyPr>
          <a:lstStyle/>
          <a:p>
            <a:r>
              <a:rPr lang="en-US" sz="2400" dirty="0">
                <a:latin typeface="Times New Roman" panose="02020603050405020304" pitchFamily="18" charset="0"/>
                <a:cs typeface="Times New Roman" panose="02020603050405020304" pitchFamily="18" charset="0"/>
              </a:rPr>
              <a:t>Prior to AB 705, the students had to demonstrate intermediate algebra proficiency through one of the following: high school algebra II course, assessment test, or college intermediate algebra course (5-units of lecture). </a:t>
            </a:r>
          </a:p>
          <a:p>
            <a:r>
              <a:rPr lang="en-US" sz="2400" dirty="0">
                <a:latin typeface="Times New Roman" panose="02020603050405020304" pitchFamily="18" charset="0"/>
                <a:cs typeface="Times New Roman" panose="02020603050405020304" pitchFamily="18" charset="0"/>
              </a:rPr>
              <a:t>Now, the college will be placing all students into statistics if they have an 11</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grade GPA within the last 10 years, whether or not the student has had any algebra courses prior to enrolling in the statistics course. </a:t>
            </a:r>
          </a:p>
          <a:p>
            <a:r>
              <a:rPr lang="en-US" sz="2400" dirty="0">
                <a:latin typeface="Times New Roman" panose="02020603050405020304" pitchFamily="18" charset="0"/>
                <a:cs typeface="Times New Roman" panose="02020603050405020304" pitchFamily="18" charset="0"/>
              </a:rPr>
              <a:t>The CIO is asking for the faculty to make the corequisite course a 2-unit lab course and change one of the units in the statistics course from a lecture unit to a lab unit.</a:t>
            </a:r>
          </a:p>
        </p:txBody>
      </p:sp>
    </p:spTree>
    <p:extLst>
      <p:ext uri="{BB962C8B-B14F-4D97-AF65-F5344CB8AC3E}">
        <p14:creationId xmlns:p14="http://schemas.microsoft.com/office/powerpoint/2010/main" val="3071269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2267311" y="679710"/>
            <a:ext cx="7697349" cy="579295"/>
          </a:xfrm>
        </p:spPr>
        <p:txBody>
          <a:bodyPr>
            <a:normAutofit fontScale="90000"/>
          </a:bodyPr>
          <a:lstStyle/>
          <a:p>
            <a:r>
              <a:rPr lang="en-US" dirty="0"/>
              <a:t>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674557" y="1678898"/>
            <a:ext cx="10882858" cy="4676932"/>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graphicFrame>
        <p:nvGraphicFramePr>
          <p:cNvPr id="4" name="Table 3">
            <a:extLst>
              <a:ext uri="{FF2B5EF4-FFF2-40B4-BE49-F238E27FC236}">
                <a16:creationId xmlns:a16="http://schemas.microsoft.com/office/drawing/2014/main" id="{1D5ABD89-A30F-1343-B055-57F1C0E99499}"/>
              </a:ext>
            </a:extLst>
          </p:cNvPr>
          <p:cNvGraphicFramePr>
            <a:graphicFrameLocks noGrp="1"/>
          </p:cNvGraphicFramePr>
          <p:nvPr>
            <p:extLst>
              <p:ext uri="{D42A27DB-BD31-4B8C-83A1-F6EECF244321}">
                <p14:modId xmlns:p14="http://schemas.microsoft.com/office/powerpoint/2010/main" val="2586096150"/>
              </p:ext>
            </p:extLst>
          </p:nvPr>
        </p:nvGraphicFramePr>
        <p:xfrm>
          <a:off x="344774" y="1484335"/>
          <a:ext cx="11407515" cy="2009174"/>
        </p:xfrm>
        <a:graphic>
          <a:graphicData uri="http://schemas.openxmlformats.org/drawingml/2006/table">
            <a:tbl>
              <a:tblPr firstRow="1" bandRow="1">
                <a:tableStyleId>{5C22544A-7EE6-4342-B048-85BDC9FD1C3A}</a:tableStyleId>
              </a:tblPr>
              <a:tblGrid>
                <a:gridCol w="4302177">
                  <a:extLst>
                    <a:ext uri="{9D8B030D-6E8A-4147-A177-3AD203B41FA5}">
                      <a16:colId xmlns:a16="http://schemas.microsoft.com/office/drawing/2014/main" val="3843683332"/>
                    </a:ext>
                  </a:extLst>
                </a:gridCol>
                <a:gridCol w="1019331">
                  <a:extLst>
                    <a:ext uri="{9D8B030D-6E8A-4147-A177-3AD203B41FA5}">
                      <a16:colId xmlns:a16="http://schemas.microsoft.com/office/drawing/2014/main" val="4286797177"/>
                    </a:ext>
                  </a:extLst>
                </a:gridCol>
                <a:gridCol w="1888761">
                  <a:extLst>
                    <a:ext uri="{9D8B030D-6E8A-4147-A177-3AD203B41FA5}">
                      <a16:colId xmlns:a16="http://schemas.microsoft.com/office/drawing/2014/main" val="3475203614"/>
                    </a:ext>
                  </a:extLst>
                </a:gridCol>
                <a:gridCol w="1708878">
                  <a:extLst>
                    <a:ext uri="{9D8B030D-6E8A-4147-A177-3AD203B41FA5}">
                      <a16:colId xmlns:a16="http://schemas.microsoft.com/office/drawing/2014/main" val="3383713801"/>
                    </a:ext>
                  </a:extLst>
                </a:gridCol>
                <a:gridCol w="2488368">
                  <a:extLst>
                    <a:ext uri="{9D8B030D-6E8A-4147-A177-3AD203B41FA5}">
                      <a16:colId xmlns:a16="http://schemas.microsoft.com/office/drawing/2014/main" val="3291286780"/>
                    </a:ext>
                  </a:extLst>
                </a:gridCol>
              </a:tblGrid>
              <a:tr h="649571">
                <a:tc>
                  <a:txBody>
                    <a:bodyPr/>
                    <a:lstStyle/>
                    <a:p>
                      <a:r>
                        <a:rPr lang="en-US" dirty="0"/>
                        <a:t>Course</a:t>
                      </a:r>
                    </a:p>
                  </a:txBody>
                  <a:tcPr/>
                </a:tc>
                <a:tc>
                  <a:txBody>
                    <a:bodyPr/>
                    <a:lstStyle/>
                    <a:p>
                      <a:r>
                        <a:rPr lang="en-US" dirty="0"/>
                        <a:t>Total Units</a:t>
                      </a:r>
                    </a:p>
                  </a:txBody>
                  <a:tcPr/>
                </a:tc>
                <a:tc>
                  <a:txBody>
                    <a:bodyPr/>
                    <a:lstStyle/>
                    <a:p>
                      <a:r>
                        <a:rPr lang="en-US" dirty="0"/>
                        <a:t>Weekly Contact Hours</a:t>
                      </a:r>
                    </a:p>
                  </a:txBody>
                  <a:tcPr/>
                </a:tc>
                <a:tc>
                  <a:txBody>
                    <a:bodyPr/>
                    <a:lstStyle/>
                    <a:p>
                      <a:r>
                        <a:rPr lang="en-US" dirty="0"/>
                        <a:t>Weekly out of class hours</a:t>
                      </a:r>
                    </a:p>
                  </a:txBody>
                  <a:tcPr/>
                </a:tc>
                <a:tc>
                  <a:txBody>
                    <a:bodyPr/>
                    <a:lstStyle/>
                    <a:p>
                      <a:r>
                        <a:rPr lang="en-US" dirty="0"/>
                        <a:t>Total Student hour work load per week</a:t>
                      </a:r>
                    </a:p>
                  </a:txBody>
                  <a:tcPr/>
                </a:tc>
                <a:extLst>
                  <a:ext uri="{0D108BD9-81ED-4DB2-BD59-A6C34878D82A}">
                    <a16:rowId xmlns:a16="http://schemas.microsoft.com/office/drawing/2014/main" val="438922487"/>
                  </a:ext>
                </a:extLst>
              </a:tr>
              <a:tr h="654893">
                <a:tc>
                  <a:txBody>
                    <a:bodyPr/>
                    <a:lstStyle/>
                    <a:p>
                      <a:r>
                        <a:rPr lang="en-US" dirty="0"/>
                        <a:t>2-unit corequisite lecture</a:t>
                      </a:r>
                    </a:p>
                    <a:p>
                      <a:r>
                        <a:rPr lang="en-US" dirty="0"/>
                        <a:t>4-unit Statistics lecture</a:t>
                      </a:r>
                    </a:p>
                  </a:txBody>
                  <a:tcPr/>
                </a:tc>
                <a:tc>
                  <a:txBody>
                    <a:bodyPr/>
                    <a:lstStyle/>
                    <a:p>
                      <a:r>
                        <a:rPr lang="en-US" dirty="0"/>
                        <a:t>6</a:t>
                      </a:r>
                    </a:p>
                  </a:txBody>
                  <a:tcPr/>
                </a:tc>
                <a:tc>
                  <a:txBody>
                    <a:bodyPr/>
                    <a:lstStyle/>
                    <a:p>
                      <a:r>
                        <a:rPr lang="en-US" dirty="0"/>
                        <a:t>6</a:t>
                      </a:r>
                    </a:p>
                  </a:txBody>
                  <a:tcPr/>
                </a:tc>
                <a:tc>
                  <a:txBody>
                    <a:bodyPr/>
                    <a:lstStyle/>
                    <a:p>
                      <a:r>
                        <a:rPr lang="en-US" dirty="0"/>
                        <a:t>12</a:t>
                      </a:r>
                    </a:p>
                  </a:txBody>
                  <a:tcPr/>
                </a:tc>
                <a:tc>
                  <a:txBody>
                    <a:bodyPr/>
                    <a:lstStyle/>
                    <a:p>
                      <a:r>
                        <a:rPr lang="en-US" dirty="0"/>
                        <a:t>18</a:t>
                      </a:r>
                    </a:p>
                  </a:txBody>
                  <a:tcPr/>
                </a:tc>
                <a:extLst>
                  <a:ext uri="{0D108BD9-81ED-4DB2-BD59-A6C34878D82A}">
                    <a16:rowId xmlns:a16="http://schemas.microsoft.com/office/drawing/2014/main" val="507085614"/>
                  </a:ext>
                </a:extLst>
              </a:tr>
              <a:tr h="704710">
                <a:tc>
                  <a:txBody>
                    <a:bodyPr/>
                    <a:lstStyle/>
                    <a:p>
                      <a:r>
                        <a:rPr lang="en-US" dirty="0"/>
                        <a:t>2-unit corequisite lab</a:t>
                      </a:r>
                    </a:p>
                    <a:p>
                      <a:r>
                        <a:rPr lang="en-US" dirty="0"/>
                        <a:t>4-unit Statistics: 3-unit lecture, 1-unit lab</a:t>
                      </a:r>
                    </a:p>
                  </a:txBody>
                  <a:tcPr/>
                </a:tc>
                <a:tc>
                  <a:txBody>
                    <a:bodyPr/>
                    <a:lstStyle/>
                    <a:p>
                      <a:r>
                        <a:rPr lang="en-US" dirty="0"/>
                        <a:t>6</a:t>
                      </a:r>
                    </a:p>
                  </a:txBody>
                  <a:tcPr/>
                </a:tc>
                <a:tc>
                  <a:txBody>
                    <a:bodyPr/>
                    <a:lstStyle/>
                    <a:p>
                      <a:r>
                        <a:rPr lang="en-US" dirty="0"/>
                        <a:t>12</a:t>
                      </a:r>
                    </a:p>
                  </a:txBody>
                  <a:tcPr/>
                </a:tc>
                <a:tc>
                  <a:txBody>
                    <a:bodyPr/>
                    <a:lstStyle/>
                    <a:p>
                      <a:r>
                        <a:rPr lang="en-US" dirty="0"/>
                        <a:t>6</a:t>
                      </a:r>
                    </a:p>
                  </a:txBody>
                  <a:tcPr/>
                </a:tc>
                <a:tc>
                  <a:txBody>
                    <a:bodyPr/>
                    <a:lstStyle/>
                    <a:p>
                      <a:r>
                        <a:rPr lang="en-US" dirty="0"/>
                        <a:t>18</a:t>
                      </a:r>
                    </a:p>
                  </a:txBody>
                  <a:tcPr/>
                </a:tc>
                <a:extLst>
                  <a:ext uri="{0D108BD9-81ED-4DB2-BD59-A6C34878D82A}">
                    <a16:rowId xmlns:a16="http://schemas.microsoft.com/office/drawing/2014/main" val="1110840764"/>
                  </a:ext>
                </a:extLst>
              </a:tr>
            </a:tbl>
          </a:graphicData>
        </a:graphic>
      </p:graphicFrame>
      <p:sp>
        <p:nvSpPr>
          <p:cNvPr id="5" name="Rectangle 4">
            <a:extLst>
              <a:ext uri="{FF2B5EF4-FFF2-40B4-BE49-F238E27FC236}">
                <a16:creationId xmlns:a16="http://schemas.microsoft.com/office/drawing/2014/main" id="{E4A45F9A-E90E-AC4C-AABA-6AD04ED3CBAF}"/>
              </a:ext>
            </a:extLst>
          </p:cNvPr>
          <p:cNvSpPr/>
          <p:nvPr/>
        </p:nvSpPr>
        <p:spPr>
          <a:xfrm>
            <a:off x="344772" y="3867630"/>
            <a:ext cx="11542425" cy="2862322"/>
          </a:xfrm>
          <a:prstGeom prst="rect">
            <a:avLst/>
          </a:prstGeom>
        </p:spPr>
        <p:txBody>
          <a:bodyPr wrap="square">
            <a:spAutoFit/>
          </a:bodyPr>
          <a:lstStyle/>
          <a:p>
            <a:r>
              <a:rPr lang="en-US" b="1" dirty="0">
                <a:latin typeface="Times New Roman"/>
                <a:cs typeface="Times New Roman"/>
              </a:rPr>
              <a:t>Issues:</a:t>
            </a:r>
          </a:p>
          <a:p>
            <a:pPr marL="342900" indent="-342900">
              <a:buAutoNum type="arabicPeriod"/>
            </a:pPr>
            <a:r>
              <a:rPr lang="en-US" dirty="0">
                <a:latin typeface="Times New Roman"/>
                <a:cs typeface="Times New Roman"/>
              </a:rPr>
              <a:t>College does not have lecture/lab parity for faculty compensation.</a:t>
            </a:r>
          </a:p>
          <a:p>
            <a:pPr marL="342900" indent="-342900">
              <a:buAutoNum type="arabicPeriod"/>
            </a:pPr>
            <a:r>
              <a:rPr lang="en-US" dirty="0">
                <a:latin typeface="Times New Roman"/>
                <a:cs typeface="Times New Roman"/>
              </a:rPr>
              <a:t>Discipline faculty are concerned that students need more out of class time, or flexible time for study and homework; 12 hours in class for one course does not leave the student much room for other course work or obligations.</a:t>
            </a:r>
          </a:p>
          <a:p>
            <a:pPr marL="342900" indent="-342900">
              <a:buAutoNum type="arabicPeriod"/>
            </a:pPr>
            <a:r>
              <a:rPr lang="en-US" dirty="0">
                <a:latin typeface="Times New Roman"/>
                <a:cs typeface="Times New Roman"/>
              </a:rPr>
              <a:t>The dean is having a difficult time scheduling everything.</a:t>
            </a:r>
          </a:p>
          <a:p>
            <a:pPr marL="342900" indent="-342900">
              <a:buAutoNum type="arabicPeriod"/>
            </a:pPr>
            <a:r>
              <a:rPr lang="en-US" dirty="0">
                <a:latin typeface="Times New Roman"/>
                <a:cs typeface="Times New Roman"/>
              </a:rPr>
              <a:t>CIO is concerned that the corequisite course is actually taught as lab and therefore should be a lab course, and besides, the students need more time in the classroom with the instructor.</a:t>
            </a:r>
          </a:p>
          <a:p>
            <a:pPr marL="342900" indent="-342900">
              <a:buAutoNum type="arabicPeriod"/>
            </a:pPr>
            <a:r>
              <a:rPr lang="en-US" dirty="0">
                <a:latin typeface="Times New Roman"/>
                <a:cs typeface="Times New Roman"/>
              </a:rPr>
              <a:t>Curriculum committee is stuck in the middle, and is also concerned about having students “in class” 12 hours per week, as this will affect whether those students can take other courses.</a:t>
            </a:r>
          </a:p>
          <a:p>
            <a:pPr marL="342900" indent="-342900">
              <a:buAutoNum type="arabicPeriod"/>
            </a:pPr>
            <a:r>
              <a:rPr lang="en-US" dirty="0">
                <a:latin typeface="Times New Roman"/>
                <a:cs typeface="Times New Roman"/>
              </a:rPr>
              <a:t>The faculty union has stated that they have tried to get lecture/lab parity and cannot.</a:t>
            </a:r>
          </a:p>
        </p:txBody>
      </p:sp>
    </p:spTree>
    <p:extLst>
      <p:ext uri="{BB962C8B-B14F-4D97-AF65-F5344CB8AC3E}">
        <p14:creationId xmlns:p14="http://schemas.microsoft.com/office/powerpoint/2010/main" val="250334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09FC-C393-9A46-86C5-BEC0FB4DCD32}"/>
              </a:ext>
            </a:extLst>
          </p:cNvPr>
          <p:cNvSpPr>
            <a:spLocks noGrp="1"/>
          </p:cNvSpPr>
          <p:nvPr>
            <p:ph type="title"/>
          </p:nvPr>
        </p:nvSpPr>
        <p:spPr>
          <a:xfrm>
            <a:off x="1600199" y="857747"/>
            <a:ext cx="9144000" cy="914400"/>
          </a:xfrm>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t>Hot topics</a:t>
            </a:r>
          </a:p>
        </p:txBody>
      </p:sp>
      <p:sp>
        <p:nvSpPr>
          <p:cNvPr id="3" name="Text Placeholder 2">
            <a:extLst>
              <a:ext uri="{FF2B5EF4-FFF2-40B4-BE49-F238E27FC236}">
                <a16:creationId xmlns:a16="http://schemas.microsoft.com/office/drawing/2014/main" id="{C019AC64-BC3F-6E46-AFAA-0673623FD92F}"/>
              </a:ext>
            </a:extLst>
          </p:cNvPr>
          <p:cNvSpPr>
            <a:spLocks noGrp="1"/>
          </p:cNvSpPr>
          <p:nvPr>
            <p:ph type="body" idx="1"/>
          </p:nvPr>
        </p:nvSpPr>
        <p:spPr>
          <a:xfrm>
            <a:off x="6672894" y="3313136"/>
            <a:ext cx="3812687" cy="3087664"/>
          </a:xfrm>
        </p:spPr>
        <p:txBody>
          <a:bodyPr numCol="1">
            <a:normAutofit/>
          </a:bodyPr>
          <a:lstStyle/>
          <a:p>
            <a:pPr defTabSz="457200"/>
            <a:r>
              <a:rPr lang="en-US" i="1" dirty="0">
                <a:solidFill>
                  <a:srgbClr val="0070C0"/>
                </a:solidFill>
              </a:rPr>
              <a:t>Karen </a:t>
            </a:r>
            <a:r>
              <a:rPr lang="en-US" i="1" dirty="0" err="1">
                <a:solidFill>
                  <a:srgbClr val="0070C0"/>
                </a:solidFill>
              </a:rPr>
              <a:t>Daar</a:t>
            </a:r>
            <a:r>
              <a:rPr lang="en-US" i="1" dirty="0">
                <a:solidFill>
                  <a:srgbClr val="0070C0"/>
                </a:solidFill>
              </a:rPr>
              <a:t>, LA Valley College</a:t>
            </a:r>
          </a:p>
          <a:p>
            <a:pPr defTabSz="457200"/>
            <a:r>
              <a:rPr lang="en-US" i="1" dirty="0">
                <a:solidFill>
                  <a:srgbClr val="0070C0"/>
                </a:solidFill>
              </a:rPr>
              <a:t>Jackie </a:t>
            </a:r>
            <a:r>
              <a:rPr lang="en-US" i="1" dirty="0" err="1">
                <a:solidFill>
                  <a:srgbClr val="0070C0"/>
                </a:solidFill>
              </a:rPr>
              <a:t>Escajeda</a:t>
            </a:r>
            <a:r>
              <a:rPr lang="en-US" i="1" dirty="0">
                <a:solidFill>
                  <a:srgbClr val="0070C0"/>
                </a:solidFill>
              </a:rPr>
              <a:t>, CCCCO</a:t>
            </a:r>
          </a:p>
          <a:p>
            <a:pPr defTabSz="457200"/>
            <a:r>
              <a:rPr lang="en-US" i="1" dirty="0" err="1">
                <a:solidFill>
                  <a:srgbClr val="0070C0"/>
                </a:solidFill>
              </a:rPr>
              <a:t>Chantee</a:t>
            </a:r>
            <a:r>
              <a:rPr lang="en-US" i="1" dirty="0">
                <a:solidFill>
                  <a:srgbClr val="0070C0"/>
                </a:solidFill>
              </a:rPr>
              <a:t> Guiney, CCCCO</a:t>
            </a:r>
          </a:p>
          <a:p>
            <a:pPr defTabSz="457200"/>
            <a:r>
              <a:rPr lang="en-US" i="1" dirty="0" err="1">
                <a:solidFill>
                  <a:srgbClr val="0070C0"/>
                </a:solidFill>
              </a:rPr>
              <a:t>Ginni</a:t>
            </a:r>
            <a:r>
              <a:rPr lang="en-US" i="1" dirty="0">
                <a:solidFill>
                  <a:srgbClr val="0070C0"/>
                </a:solidFill>
              </a:rPr>
              <a:t> May, ASCCC Treasurer</a:t>
            </a:r>
          </a:p>
          <a:p>
            <a:pPr defTabSz="457200"/>
            <a:endParaRPr lang="en-US" i="1" dirty="0">
              <a:solidFill>
                <a:srgbClr val="0070C0"/>
              </a:solidFill>
            </a:endParaRPr>
          </a:p>
        </p:txBody>
      </p:sp>
      <p:pic>
        <p:nvPicPr>
          <p:cNvPr id="5" name="Picture 4">
            <a:extLst>
              <a:ext uri="{FF2B5EF4-FFF2-40B4-BE49-F238E27FC236}">
                <a16:creationId xmlns:a16="http://schemas.microsoft.com/office/drawing/2014/main" id="{4F6E0F29-1F8C-1847-99F6-9548F5F15D67}"/>
              </a:ext>
            </a:extLst>
          </p:cNvPr>
          <p:cNvPicPr>
            <a:picLocks noChangeAspect="1"/>
          </p:cNvPicPr>
          <p:nvPr/>
        </p:nvPicPr>
        <p:blipFill>
          <a:blip r:embed="rId2"/>
          <a:stretch>
            <a:fillRect/>
          </a:stretch>
        </p:blipFill>
        <p:spPr>
          <a:xfrm>
            <a:off x="1600199" y="3313136"/>
            <a:ext cx="4162849" cy="2068333"/>
          </a:xfrm>
          <a:prstGeom prst="rect">
            <a:avLst/>
          </a:prstGeom>
        </p:spPr>
      </p:pic>
    </p:spTree>
    <p:extLst>
      <p:ext uri="{BB962C8B-B14F-4D97-AF65-F5344CB8AC3E}">
        <p14:creationId xmlns:p14="http://schemas.microsoft.com/office/powerpoint/2010/main" val="441185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666BD-569C-6241-901B-BB1F0290B36A}"/>
              </a:ext>
            </a:extLst>
          </p:cNvPr>
          <p:cNvSpPr>
            <a:spLocks noGrp="1"/>
          </p:cNvSpPr>
          <p:nvPr>
            <p:ph type="title"/>
          </p:nvPr>
        </p:nvSpPr>
        <p:spPr>
          <a:xfrm>
            <a:off x="2267311" y="679710"/>
            <a:ext cx="7697349" cy="579295"/>
          </a:xfrm>
        </p:spPr>
        <p:txBody>
          <a:bodyPr>
            <a:normAutofit fontScale="90000"/>
          </a:bodyPr>
          <a:lstStyle/>
          <a:p>
            <a:r>
              <a:rPr lang="en-US" dirty="0"/>
              <a:t>Scenario</a:t>
            </a:r>
          </a:p>
        </p:txBody>
      </p:sp>
      <p:sp>
        <p:nvSpPr>
          <p:cNvPr id="3" name="Content Placeholder 2">
            <a:extLst>
              <a:ext uri="{FF2B5EF4-FFF2-40B4-BE49-F238E27FC236}">
                <a16:creationId xmlns:a16="http://schemas.microsoft.com/office/drawing/2014/main" id="{2B36DAEE-9053-3C43-883A-3530C83365A9}"/>
              </a:ext>
            </a:extLst>
          </p:cNvPr>
          <p:cNvSpPr>
            <a:spLocks noGrp="1"/>
          </p:cNvSpPr>
          <p:nvPr>
            <p:ph idx="1"/>
          </p:nvPr>
        </p:nvSpPr>
        <p:spPr>
          <a:xfrm>
            <a:off x="4571999" y="3043002"/>
            <a:ext cx="6985415" cy="3312827"/>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5" name="Rectangle 4">
            <a:extLst>
              <a:ext uri="{FF2B5EF4-FFF2-40B4-BE49-F238E27FC236}">
                <a16:creationId xmlns:a16="http://schemas.microsoft.com/office/drawing/2014/main" id="{E4A45F9A-E90E-AC4C-AABA-6AD04ED3CBAF}"/>
              </a:ext>
            </a:extLst>
          </p:cNvPr>
          <p:cNvSpPr/>
          <p:nvPr/>
        </p:nvSpPr>
        <p:spPr>
          <a:xfrm>
            <a:off x="344771" y="5129665"/>
            <a:ext cx="11542425" cy="1200329"/>
          </a:xfrm>
          <a:prstGeom prst="rect">
            <a:avLst/>
          </a:prstGeom>
        </p:spPr>
        <p:txBody>
          <a:bodyPr wrap="square">
            <a:spAutoFit/>
          </a:bodyPr>
          <a:lstStyle/>
          <a:p>
            <a:r>
              <a:rPr lang="en-US" b="1" dirty="0">
                <a:latin typeface="Times New Roman"/>
                <a:cs typeface="Times New Roman"/>
              </a:rPr>
              <a:t>To complicate things further…</a:t>
            </a:r>
          </a:p>
          <a:p>
            <a:pPr marL="342900" indent="-342900">
              <a:buAutoNum type="arabicPeriod"/>
            </a:pPr>
            <a:r>
              <a:rPr lang="en-US" dirty="0">
                <a:latin typeface="Times New Roman"/>
                <a:cs typeface="Times New Roman"/>
              </a:rPr>
              <a:t>Discipline faculty have offered to make the statistics course 3-units lecture, 1-unit lab and add an additional 1-unit lab corequisite course, provided the college district implement lecture/lab parity in faculty compensation.</a:t>
            </a:r>
          </a:p>
          <a:p>
            <a:pPr marL="342900" indent="-342900">
              <a:buAutoNum type="arabicPeriod"/>
            </a:pPr>
            <a:endParaRPr lang="en-US" dirty="0">
              <a:latin typeface="Times New Roman"/>
              <a:cs typeface="Times New Roman"/>
            </a:endParaRPr>
          </a:p>
        </p:txBody>
      </p:sp>
      <p:graphicFrame>
        <p:nvGraphicFramePr>
          <p:cNvPr id="6" name="Table 5">
            <a:extLst>
              <a:ext uri="{FF2B5EF4-FFF2-40B4-BE49-F238E27FC236}">
                <a16:creationId xmlns:a16="http://schemas.microsoft.com/office/drawing/2014/main" id="{C7E16D2D-784C-3B48-B16B-AC647164AE37}"/>
              </a:ext>
            </a:extLst>
          </p:cNvPr>
          <p:cNvGraphicFramePr>
            <a:graphicFrameLocks noGrp="1"/>
          </p:cNvGraphicFramePr>
          <p:nvPr>
            <p:extLst>
              <p:ext uri="{D42A27DB-BD31-4B8C-83A1-F6EECF244321}">
                <p14:modId xmlns:p14="http://schemas.microsoft.com/office/powerpoint/2010/main" val="2683157479"/>
              </p:ext>
            </p:extLst>
          </p:nvPr>
        </p:nvGraphicFramePr>
        <p:xfrm>
          <a:off x="547138" y="1638356"/>
          <a:ext cx="11137692" cy="3291840"/>
        </p:xfrm>
        <a:graphic>
          <a:graphicData uri="http://schemas.openxmlformats.org/drawingml/2006/table">
            <a:tbl>
              <a:tblPr firstRow="1" bandRow="1">
                <a:tableStyleId>{5C22544A-7EE6-4342-B048-85BDC9FD1C3A}</a:tableStyleId>
              </a:tblPr>
              <a:tblGrid>
                <a:gridCol w="3687581">
                  <a:extLst>
                    <a:ext uri="{9D8B030D-6E8A-4147-A177-3AD203B41FA5}">
                      <a16:colId xmlns:a16="http://schemas.microsoft.com/office/drawing/2014/main" val="246621449"/>
                    </a:ext>
                  </a:extLst>
                </a:gridCol>
                <a:gridCol w="989351">
                  <a:extLst>
                    <a:ext uri="{9D8B030D-6E8A-4147-A177-3AD203B41FA5}">
                      <a16:colId xmlns:a16="http://schemas.microsoft.com/office/drawing/2014/main" val="1049873194"/>
                    </a:ext>
                  </a:extLst>
                </a:gridCol>
                <a:gridCol w="1573967">
                  <a:extLst>
                    <a:ext uri="{9D8B030D-6E8A-4147-A177-3AD203B41FA5}">
                      <a16:colId xmlns:a16="http://schemas.microsoft.com/office/drawing/2014/main" val="356916221"/>
                    </a:ext>
                  </a:extLst>
                </a:gridCol>
                <a:gridCol w="1499016">
                  <a:extLst>
                    <a:ext uri="{9D8B030D-6E8A-4147-A177-3AD203B41FA5}">
                      <a16:colId xmlns:a16="http://schemas.microsoft.com/office/drawing/2014/main" val="949286776"/>
                    </a:ext>
                  </a:extLst>
                </a:gridCol>
                <a:gridCol w="1738859">
                  <a:extLst>
                    <a:ext uri="{9D8B030D-6E8A-4147-A177-3AD203B41FA5}">
                      <a16:colId xmlns:a16="http://schemas.microsoft.com/office/drawing/2014/main" val="1819460249"/>
                    </a:ext>
                  </a:extLst>
                </a:gridCol>
                <a:gridCol w="1648918">
                  <a:extLst>
                    <a:ext uri="{9D8B030D-6E8A-4147-A177-3AD203B41FA5}">
                      <a16:colId xmlns:a16="http://schemas.microsoft.com/office/drawing/2014/main" val="957695114"/>
                    </a:ext>
                  </a:extLst>
                </a:gridCol>
              </a:tblGrid>
              <a:tr h="0">
                <a:tc>
                  <a:txBody>
                    <a:bodyPr/>
                    <a:lstStyle/>
                    <a:p>
                      <a:r>
                        <a:rPr lang="en-US" sz="1600" dirty="0"/>
                        <a:t>Course</a:t>
                      </a:r>
                    </a:p>
                  </a:txBody>
                  <a:tcPr/>
                </a:tc>
                <a:tc>
                  <a:txBody>
                    <a:bodyPr/>
                    <a:lstStyle/>
                    <a:p>
                      <a:r>
                        <a:rPr lang="en-US" sz="1600" dirty="0"/>
                        <a:t>Total Units</a:t>
                      </a:r>
                    </a:p>
                  </a:txBody>
                  <a:tcPr/>
                </a:tc>
                <a:tc>
                  <a:txBody>
                    <a:bodyPr/>
                    <a:lstStyle/>
                    <a:p>
                      <a:r>
                        <a:rPr lang="en-US" sz="1600" dirty="0"/>
                        <a:t>Weekly Contact Hours</a:t>
                      </a:r>
                    </a:p>
                  </a:txBody>
                  <a:tcPr/>
                </a:tc>
                <a:tc>
                  <a:txBody>
                    <a:bodyPr/>
                    <a:lstStyle/>
                    <a:p>
                      <a:r>
                        <a:rPr lang="en-US" sz="1600" dirty="0"/>
                        <a:t>Weekly out of class hours</a:t>
                      </a:r>
                    </a:p>
                  </a:txBody>
                  <a:tcPr/>
                </a:tc>
                <a:tc>
                  <a:txBody>
                    <a:bodyPr/>
                    <a:lstStyle/>
                    <a:p>
                      <a:r>
                        <a:rPr lang="en-US" sz="1600" dirty="0"/>
                        <a:t>Total Student hour work load per week</a:t>
                      </a:r>
                    </a:p>
                  </a:txBody>
                  <a:tcPr/>
                </a:tc>
                <a:tc>
                  <a:txBody>
                    <a:bodyPr/>
                    <a:lstStyle/>
                    <a:p>
                      <a:r>
                        <a:rPr lang="en-US" sz="1600" dirty="0"/>
                        <a:t>Faculty compensation hours</a:t>
                      </a:r>
                    </a:p>
                  </a:txBody>
                  <a:tcPr/>
                </a:tc>
                <a:extLst>
                  <a:ext uri="{0D108BD9-81ED-4DB2-BD59-A6C34878D82A}">
                    <a16:rowId xmlns:a16="http://schemas.microsoft.com/office/drawing/2014/main" val="2912853372"/>
                  </a:ext>
                </a:extLst>
              </a:tr>
              <a:tr h="370840">
                <a:tc>
                  <a:txBody>
                    <a:bodyPr/>
                    <a:lstStyle/>
                    <a:p>
                      <a:r>
                        <a:rPr lang="en-US" dirty="0"/>
                        <a:t>2-unit corequisite lecture</a:t>
                      </a:r>
                    </a:p>
                    <a:p>
                      <a:r>
                        <a:rPr lang="en-US" dirty="0"/>
                        <a:t>4-unit Statistics lecture</a:t>
                      </a:r>
                    </a:p>
                  </a:txBody>
                  <a:tcPr/>
                </a:tc>
                <a:tc>
                  <a:txBody>
                    <a:bodyPr/>
                    <a:lstStyle/>
                    <a:p>
                      <a:r>
                        <a:rPr lang="en-US" dirty="0"/>
                        <a:t>6</a:t>
                      </a:r>
                    </a:p>
                  </a:txBody>
                  <a:tcPr/>
                </a:tc>
                <a:tc>
                  <a:txBody>
                    <a:bodyPr/>
                    <a:lstStyle/>
                    <a:p>
                      <a:r>
                        <a:rPr lang="en-US" dirty="0"/>
                        <a:t>6</a:t>
                      </a:r>
                    </a:p>
                  </a:txBody>
                  <a:tcPr/>
                </a:tc>
                <a:tc>
                  <a:txBody>
                    <a:bodyPr/>
                    <a:lstStyle/>
                    <a:p>
                      <a:r>
                        <a:rPr lang="en-US" dirty="0"/>
                        <a:t>12</a:t>
                      </a:r>
                    </a:p>
                  </a:txBody>
                  <a:tcPr/>
                </a:tc>
                <a:tc>
                  <a:txBody>
                    <a:bodyPr/>
                    <a:lstStyle/>
                    <a:p>
                      <a:r>
                        <a:rPr lang="en-US" dirty="0"/>
                        <a:t>18</a:t>
                      </a:r>
                    </a:p>
                  </a:txBody>
                  <a:tcPr/>
                </a:tc>
                <a:tc>
                  <a:txBody>
                    <a:bodyPr/>
                    <a:lstStyle/>
                    <a:p>
                      <a:r>
                        <a:rPr lang="en-US" dirty="0"/>
                        <a:t>6</a:t>
                      </a:r>
                    </a:p>
                  </a:txBody>
                  <a:tcPr/>
                </a:tc>
                <a:extLst>
                  <a:ext uri="{0D108BD9-81ED-4DB2-BD59-A6C34878D82A}">
                    <a16:rowId xmlns:a16="http://schemas.microsoft.com/office/drawing/2014/main" val="2592323896"/>
                  </a:ext>
                </a:extLst>
              </a:tr>
              <a:tr h="370840">
                <a:tc>
                  <a:txBody>
                    <a:bodyPr/>
                    <a:lstStyle/>
                    <a:p>
                      <a:r>
                        <a:rPr lang="en-US" dirty="0"/>
                        <a:t>2-unit corequisite lab</a:t>
                      </a:r>
                    </a:p>
                    <a:p>
                      <a:r>
                        <a:rPr lang="en-US" dirty="0"/>
                        <a:t>4-unit Statistics: 3-unit lecture, 1-unit lab</a:t>
                      </a:r>
                    </a:p>
                  </a:txBody>
                  <a:tcPr/>
                </a:tc>
                <a:tc>
                  <a:txBody>
                    <a:bodyPr/>
                    <a:lstStyle/>
                    <a:p>
                      <a:r>
                        <a:rPr lang="en-US" dirty="0"/>
                        <a:t>6</a:t>
                      </a:r>
                    </a:p>
                  </a:txBody>
                  <a:tcPr/>
                </a:tc>
                <a:tc>
                  <a:txBody>
                    <a:bodyPr/>
                    <a:lstStyle/>
                    <a:p>
                      <a:r>
                        <a:rPr lang="en-US" dirty="0"/>
                        <a:t>12</a:t>
                      </a:r>
                    </a:p>
                  </a:txBody>
                  <a:tcPr/>
                </a:tc>
                <a:tc>
                  <a:txBody>
                    <a:bodyPr/>
                    <a:lstStyle/>
                    <a:p>
                      <a:r>
                        <a:rPr lang="en-US" dirty="0"/>
                        <a:t>6</a:t>
                      </a:r>
                    </a:p>
                  </a:txBody>
                  <a:tcPr/>
                </a:tc>
                <a:tc>
                  <a:txBody>
                    <a:bodyPr/>
                    <a:lstStyle/>
                    <a:p>
                      <a:r>
                        <a:rPr lang="en-US" dirty="0"/>
                        <a:t>18</a:t>
                      </a:r>
                    </a:p>
                  </a:txBody>
                  <a:tcPr/>
                </a:tc>
                <a:tc>
                  <a:txBody>
                    <a:bodyPr/>
                    <a:lstStyle/>
                    <a:p>
                      <a:r>
                        <a:rPr lang="en-US" dirty="0"/>
                        <a:t>6</a:t>
                      </a:r>
                    </a:p>
                  </a:txBody>
                  <a:tcPr/>
                </a:tc>
                <a:extLst>
                  <a:ext uri="{0D108BD9-81ED-4DB2-BD59-A6C34878D82A}">
                    <a16:rowId xmlns:a16="http://schemas.microsoft.com/office/drawing/2014/main" val="970314696"/>
                  </a:ext>
                </a:extLst>
              </a:tr>
              <a:tr h="370840">
                <a:tc>
                  <a:txBody>
                    <a:bodyPr/>
                    <a:lstStyle/>
                    <a:p>
                      <a:r>
                        <a:rPr lang="en-US" dirty="0"/>
                        <a:t>1-unit corequisite lab</a:t>
                      </a:r>
                    </a:p>
                    <a:p>
                      <a:r>
                        <a:rPr lang="en-US" dirty="0"/>
                        <a:t>4-unit Statistics: 3-unit lecture, 1-unit lab</a:t>
                      </a:r>
                    </a:p>
                  </a:txBody>
                  <a:tcPr/>
                </a:tc>
                <a:tc>
                  <a:txBody>
                    <a:bodyPr/>
                    <a:lstStyle/>
                    <a:p>
                      <a:r>
                        <a:rPr lang="en-US" dirty="0"/>
                        <a:t>5</a:t>
                      </a:r>
                    </a:p>
                  </a:txBody>
                  <a:tcPr/>
                </a:tc>
                <a:tc>
                  <a:txBody>
                    <a:bodyPr/>
                    <a:lstStyle/>
                    <a:p>
                      <a:r>
                        <a:rPr lang="en-US" dirty="0"/>
                        <a:t>9</a:t>
                      </a:r>
                    </a:p>
                  </a:txBody>
                  <a:tcPr/>
                </a:tc>
                <a:tc>
                  <a:txBody>
                    <a:bodyPr/>
                    <a:lstStyle/>
                    <a:p>
                      <a:r>
                        <a:rPr lang="en-US" dirty="0"/>
                        <a:t>6</a:t>
                      </a:r>
                    </a:p>
                  </a:txBody>
                  <a:tcPr/>
                </a:tc>
                <a:tc>
                  <a:txBody>
                    <a:bodyPr/>
                    <a:lstStyle/>
                    <a:p>
                      <a:r>
                        <a:rPr lang="en-US" dirty="0"/>
                        <a:t>15</a:t>
                      </a:r>
                    </a:p>
                  </a:txBody>
                  <a:tcPr/>
                </a:tc>
                <a:tc>
                  <a:txBody>
                    <a:bodyPr/>
                    <a:lstStyle/>
                    <a:p>
                      <a:r>
                        <a:rPr lang="en-US" dirty="0"/>
                        <a:t>9</a:t>
                      </a:r>
                    </a:p>
                  </a:txBody>
                  <a:tcPr/>
                </a:tc>
                <a:extLst>
                  <a:ext uri="{0D108BD9-81ED-4DB2-BD59-A6C34878D82A}">
                    <a16:rowId xmlns:a16="http://schemas.microsoft.com/office/drawing/2014/main" val="2467520281"/>
                  </a:ext>
                </a:extLst>
              </a:tr>
            </a:tbl>
          </a:graphicData>
        </a:graphic>
      </p:graphicFrame>
    </p:spTree>
    <p:extLst>
      <p:ext uri="{BB962C8B-B14F-4D97-AF65-F5344CB8AC3E}">
        <p14:creationId xmlns:p14="http://schemas.microsoft.com/office/powerpoint/2010/main" val="1091646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0361-1E4F-3348-99AA-4AF15AAF9B82}"/>
              </a:ext>
            </a:extLst>
          </p:cNvPr>
          <p:cNvSpPr>
            <a:spLocks noGrp="1"/>
          </p:cNvSpPr>
          <p:nvPr>
            <p:ph type="title"/>
          </p:nvPr>
        </p:nvSpPr>
        <p:spPr>
          <a:xfrm>
            <a:off x="1159718" y="645090"/>
            <a:ext cx="9144000" cy="914400"/>
          </a:xfrm>
        </p:spPr>
        <p:txBody>
          <a:bodyPr/>
          <a:lstStyle/>
          <a:p>
            <a:r>
              <a:rPr lang="en-US" dirty="0"/>
              <a:t>Effective practices</a:t>
            </a:r>
          </a:p>
        </p:txBody>
      </p:sp>
      <p:sp>
        <p:nvSpPr>
          <p:cNvPr id="3" name="Content Placeholder 2">
            <a:extLst>
              <a:ext uri="{FF2B5EF4-FFF2-40B4-BE49-F238E27FC236}">
                <a16:creationId xmlns:a16="http://schemas.microsoft.com/office/drawing/2014/main" id="{BDBBC17C-E3CC-C145-B46F-00988467E34B}"/>
              </a:ext>
            </a:extLst>
          </p:cNvPr>
          <p:cNvSpPr>
            <a:spLocks noGrp="1"/>
          </p:cNvSpPr>
          <p:nvPr>
            <p:ph idx="1"/>
          </p:nvPr>
        </p:nvSpPr>
        <p:spPr>
          <a:xfrm>
            <a:off x="564629" y="1890628"/>
            <a:ext cx="11062741" cy="4960306"/>
          </a:xfrm>
        </p:spPr>
        <p:txBody>
          <a:bodyPr>
            <a:normAutofit/>
          </a:bodyPr>
          <a:lstStyle/>
          <a:p>
            <a:pPr marL="495300" lvl="0" indent="-457200">
              <a:lnSpc>
                <a:spcPct val="110000"/>
              </a:lnSpc>
              <a:spcBef>
                <a:spcPts val="0"/>
              </a:spcBef>
              <a:buSzPts val="3000"/>
            </a:pPr>
            <a:r>
              <a:rPr lang="en-US" sz="2800" dirty="0">
                <a:solidFill>
                  <a:schemeClr val="tx1"/>
                </a:solidFill>
              </a:rPr>
              <a:t>Mutual understanding of roles/responsibilities and </a:t>
            </a:r>
            <a:r>
              <a:rPr lang="en-US" sz="2800" i="1" dirty="0">
                <a:solidFill>
                  <a:schemeClr val="tx1"/>
                </a:solidFill>
              </a:rPr>
              <a:t>genuine</a:t>
            </a:r>
            <a:r>
              <a:rPr lang="en-US" sz="2800" dirty="0">
                <a:solidFill>
                  <a:schemeClr val="tx1"/>
                </a:solidFill>
              </a:rPr>
              <a:t> respect between Academic Senate and Union</a:t>
            </a:r>
          </a:p>
          <a:p>
            <a:pPr marL="38100" lvl="0" indent="0">
              <a:lnSpc>
                <a:spcPct val="110000"/>
              </a:lnSpc>
              <a:spcBef>
                <a:spcPts val="0"/>
              </a:spcBef>
              <a:buSzPts val="3000"/>
              <a:buNone/>
            </a:pPr>
            <a:endParaRPr lang="en-US" sz="2200" dirty="0">
              <a:solidFill>
                <a:schemeClr val="tx1"/>
              </a:solidFill>
            </a:endParaRPr>
          </a:p>
          <a:p>
            <a:pPr marL="495300" lvl="0" indent="-457200">
              <a:lnSpc>
                <a:spcPct val="110000"/>
              </a:lnSpc>
              <a:spcBef>
                <a:spcPts val="0"/>
              </a:spcBef>
              <a:buSzPts val="3000"/>
            </a:pPr>
            <a:r>
              <a:rPr lang="en-US" sz="2800" dirty="0">
                <a:solidFill>
                  <a:schemeClr val="tx1"/>
                </a:solidFill>
              </a:rPr>
              <a:t>Participation of all faculty (including part-time)</a:t>
            </a:r>
          </a:p>
          <a:p>
            <a:pPr marL="38100" lvl="0" indent="0">
              <a:lnSpc>
                <a:spcPct val="110000"/>
              </a:lnSpc>
              <a:spcBef>
                <a:spcPts val="0"/>
              </a:spcBef>
              <a:buSzPts val="3000"/>
              <a:buNone/>
            </a:pPr>
            <a:endParaRPr lang="en-US" sz="2200" dirty="0">
              <a:solidFill>
                <a:schemeClr val="tx1"/>
              </a:solidFill>
            </a:endParaRPr>
          </a:p>
          <a:p>
            <a:pPr marL="495300" lvl="0" indent="-457200">
              <a:lnSpc>
                <a:spcPct val="110000"/>
              </a:lnSpc>
              <a:spcBef>
                <a:spcPts val="0"/>
              </a:spcBef>
              <a:buSzPts val="3000"/>
            </a:pPr>
            <a:r>
              <a:rPr lang="en-US" sz="2800" dirty="0">
                <a:solidFill>
                  <a:schemeClr val="tx1"/>
                </a:solidFill>
              </a:rPr>
              <a:t>Direction from local board policies, administrative procedures, and contract </a:t>
            </a:r>
          </a:p>
          <a:p>
            <a:pPr marL="38100" lvl="0" indent="0">
              <a:lnSpc>
                <a:spcPct val="110000"/>
              </a:lnSpc>
              <a:spcBef>
                <a:spcPts val="0"/>
              </a:spcBef>
              <a:buSzPts val="3000"/>
              <a:buNone/>
            </a:pPr>
            <a:endParaRPr lang="en-US" sz="2200" dirty="0">
              <a:solidFill>
                <a:schemeClr val="tx1"/>
              </a:solidFill>
            </a:endParaRPr>
          </a:p>
          <a:p>
            <a:pPr marL="495300" lvl="0" indent="-457200">
              <a:lnSpc>
                <a:spcPct val="110000"/>
              </a:lnSpc>
              <a:spcBef>
                <a:spcPts val="0"/>
              </a:spcBef>
              <a:buSzPts val="3000"/>
            </a:pPr>
            <a:r>
              <a:rPr lang="en-US" sz="2800" dirty="0">
                <a:solidFill>
                  <a:schemeClr val="tx1"/>
                </a:solidFill>
              </a:rPr>
              <a:t>Written agreements between Senate and Union</a:t>
            </a:r>
          </a:p>
          <a:p>
            <a:pPr marL="723900" lvl="1" indent="-457200">
              <a:lnSpc>
                <a:spcPct val="110000"/>
              </a:lnSpc>
              <a:spcBef>
                <a:spcPts val="0"/>
              </a:spcBef>
              <a:buSzPts val="3000"/>
            </a:pPr>
            <a:r>
              <a:rPr lang="en-US" sz="2200" dirty="0">
                <a:solidFill>
                  <a:schemeClr val="tx1"/>
                </a:solidFill>
              </a:rPr>
              <a:t>Generate when both bodies are not stressed by conflict or other major concerns</a:t>
            </a:r>
          </a:p>
          <a:p>
            <a:pPr marL="38100" indent="0">
              <a:spcBef>
                <a:spcPts val="0"/>
              </a:spcBef>
              <a:buSzPts val="3000"/>
              <a:buNone/>
            </a:pPr>
            <a:endParaRPr lang="en-US" sz="2400" dirty="0">
              <a:solidFill>
                <a:schemeClr val="tx1"/>
              </a:solidFill>
            </a:endParaRPr>
          </a:p>
          <a:p>
            <a:pPr marL="723900" lvl="1" indent="-457200">
              <a:spcBef>
                <a:spcPts val="0"/>
              </a:spcBef>
              <a:buSzPts val="3000"/>
            </a:pPr>
            <a:endParaRPr lang="en-US" sz="2200" dirty="0">
              <a:solidFill>
                <a:schemeClr val="tx1"/>
              </a:solidFill>
            </a:endParaRPr>
          </a:p>
        </p:txBody>
      </p:sp>
    </p:spTree>
    <p:extLst>
      <p:ext uri="{BB962C8B-B14F-4D97-AF65-F5344CB8AC3E}">
        <p14:creationId xmlns:p14="http://schemas.microsoft.com/office/powerpoint/2010/main" val="21445001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B1579-7CA7-BC40-B3C3-866269879C62}"/>
              </a:ext>
            </a:extLst>
          </p:cNvPr>
          <p:cNvSpPr>
            <a:spLocks noGrp="1"/>
          </p:cNvSpPr>
          <p:nvPr>
            <p:ph type="title"/>
          </p:nvPr>
        </p:nvSpPr>
        <p:spPr/>
        <p:txBody>
          <a:bodyPr>
            <a:normAutofit/>
          </a:bodyPr>
          <a:lstStyle/>
          <a:p>
            <a:r>
              <a:rPr lang="en-US" sz="3600" dirty="0"/>
              <a:t>lunch</a:t>
            </a:r>
          </a:p>
        </p:txBody>
      </p:sp>
      <p:pic>
        <p:nvPicPr>
          <p:cNvPr id="5" name="Content Placeholder 4">
            <a:extLst>
              <a:ext uri="{FF2B5EF4-FFF2-40B4-BE49-F238E27FC236}">
                <a16:creationId xmlns:a16="http://schemas.microsoft.com/office/drawing/2014/main" id="{CEE60111-5C97-F544-A511-1F2B0C5FD33D}"/>
              </a:ext>
            </a:extLst>
          </p:cNvPr>
          <p:cNvPicPr>
            <a:picLocks noGrp="1" noChangeAspect="1"/>
          </p:cNvPicPr>
          <p:nvPr>
            <p:ph idx="1"/>
          </p:nvPr>
        </p:nvPicPr>
        <p:blipFill>
          <a:blip r:embed="rId2"/>
          <a:stretch>
            <a:fillRect/>
          </a:stretch>
        </p:blipFill>
        <p:spPr>
          <a:xfrm>
            <a:off x="6359577" y="644577"/>
            <a:ext cx="5662534" cy="5662534"/>
          </a:xfrm>
        </p:spPr>
      </p:pic>
      <p:sp>
        <p:nvSpPr>
          <p:cNvPr id="4" name="Text Placeholder 3">
            <a:extLst>
              <a:ext uri="{FF2B5EF4-FFF2-40B4-BE49-F238E27FC236}">
                <a16:creationId xmlns:a16="http://schemas.microsoft.com/office/drawing/2014/main" id="{D14A0283-F0E2-034D-8DAE-C44BFC106BB2}"/>
              </a:ext>
            </a:extLst>
          </p:cNvPr>
          <p:cNvSpPr>
            <a:spLocks noGrp="1"/>
          </p:cNvSpPr>
          <p:nvPr>
            <p:ph type="body" sz="half" idx="2"/>
          </p:nvPr>
        </p:nvSpPr>
        <p:spPr/>
        <p:txBody>
          <a:bodyPr/>
          <a:lstStyle/>
          <a:p>
            <a:r>
              <a:rPr lang="en-US" dirty="0">
                <a:solidFill>
                  <a:srgbClr val="FF0000"/>
                </a:solidFill>
              </a:rPr>
              <a:t>12:00 – 12:30</a:t>
            </a:r>
          </a:p>
        </p:txBody>
      </p:sp>
    </p:spTree>
    <p:extLst>
      <p:ext uri="{BB962C8B-B14F-4D97-AF65-F5344CB8AC3E}">
        <p14:creationId xmlns:p14="http://schemas.microsoft.com/office/powerpoint/2010/main" val="445070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DF18-C114-A048-BE89-854884169A37}"/>
              </a:ext>
            </a:extLst>
          </p:cNvPr>
          <p:cNvSpPr>
            <a:spLocks noGrp="1"/>
          </p:cNvSpPr>
          <p:nvPr>
            <p:ph type="title"/>
          </p:nvPr>
        </p:nvSpPr>
        <p:spPr/>
        <p:txBody>
          <a:bodyPr>
            <a:normAutofit/>
          </a:bodyPr>
          <a:lstStyle/>
          <a:p>
            <a:r>
              <a:rPr lang="en-US" sz="4000" dirty="0"/>
              <a:t>Noncredit Curriculum Streamlining and AB 705</a:t>
            </a:r>
            <a:endParaRPr lang="en-US" dirty="0"/>
          </a:p>
        </p:txBody>
      </p:sp>
      <p:sp>
        <p:nvSpPr>
          <p:cNvPr id="3" name="Text Placeholder 2">
            <a:extLst>
              <a:ext uri="{FF2B5EF4-FFF2-40B4-BE49-F238E27FC236}">
                <a16:creationId xmlns:a16="http://schemas.microsoft.com/office/drawing/2014/main" id="{2542A109-572C-AD44-978A-60C09AC6E986}"/>
              </a:ext>
            </a:extLst>
          </p:cNvPr>
          <p:cNvSpPr>
            <a:spLocks noGrp="1"/>
          </p:cNvSpPr>
          <p:nvPr>
            <p:ph type="body" idx="1"/>
          </p:nvPr>
        </p:nvSpPr>
        <p:spPr>
          <a:xfrm>
            <a:off x="4276448" y="4502094"/>
            <a:ext cx="3639104" cy="1715826"/>
          </a:xfrm>
        </p:spPr>
        <p:txBody>
          <a:bodyPr numCol="1">
            <a:normAutofit/>
          </a:bodyPr>
          <a:lstStyle/>
          <a:p>
            <a:r>
              <a:rPr lang="en-US" i="1" dirty="0" err="1">
                <a:solidFill>
                  <a:srgbClr val="0070C0"/>
                </a:solidFill>
              </a:rPr>
              <a:t>Chantee</a:t>
            </a:r>
            <a:r>
              <a:rPr lang="en-US" i="1" dirty="0">
                <a:solidFill>
                  <a:srgbClr val="0070C0"/>
                </a:solidFill>
              </a:rPr>
              <a:t> Guiney, CCCCO</a:t>
            </a:r>
          </a:p>
          <a:p>
            <a:r>
              <a:rPr lang="en-US" i="1" dirty="0">
                <a:solidFill>
                  <a:srgbClr val="0070C0"/>
                </a:solidFill>
              </a:rPr>
              <a:t>Donna </a:t>
            </a:r>
            <a:r>
              <a:rPr lang="en-US" i="1" dirty="0" err="1">
                <a:solidFill>
                  <a:srgbClr val="0070C0"/>
                </a:solidFill>
              </a:rPr>
              <a:t>Necke</a:t>
            </a:r>
            <a:r>
              <a:rPr lang="en-US" i="1" dirty="0">
                <a:solidFill>
                  <a:srgbClr val="0070C0"/>
                </a:solidFill>
              </a:rPr>
              <a:t>, ASCCC</a:t>
            </a:r>
          </a:p>
          <a:p>
            <a:endParaRPr lang="en-US" i="1" dirty="0">
              <a:solidFill>
                <a:srgbClr val="0070C0"/>
              </a:solidFill>
            </a:endParaRPr>
          </a:p>
          <a:p>
            <a:endParaRPr lang="en-US" dirty="0"/>
          </a:p>
        </p:txBody>
      </p:sp>
      <p:pic>
        <p:nvPicPr>
          <p:cNvPr id="4" name="Picture 3">
            <a:extLst>
              <a:ext uri="{FF2B5EF4-FFF2-40B4-BE49-F238E27FC236}">
                <a16:creationId xmlns:a16="http://schemas.microsoft.com/office/drawing/2014/main" id="{D630BB01-CFCD-2E4C-8B34-10C3C574E498}"/>
              </a:ext>
            </a:extLst>
          </p:cNvPr>
          <p:cNvPicPr>
            <a:picLocks noChangeAspect="1"/>
          </p:cNvPicPr>
          <p:nvPr/>
        </p:nvPicPr>
        <p:blipFill>
          <a:blip r:embed="rId2"/>
          <a:stretch>
            <a:fillRect/>
          </a:stretch>
        </p:blipFill>
        <p:spPr>
          <a:xfrm>
            <a:off x="5066988" y="320068"/>
            <a:ext cx="2323163" cy="1746875"/>
          </a:xfrm>
          <a:prstGeom prst="rect">
            <a:avLst/>
          </a:prstGeom>
        </p:spPr>
      </p:pic>
    </p:spTree>
    <p:extLst>
      <p:ext uri="{BB962C8B-B14F-4D97-AF65-F5344CB8AC3E}">
        <p14:creationId xmlns:p14="http://schemas.microsoft.com/office/powerpoint/2010/main" val="3039929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a:xfrm>
            <a:off x="1289154" y="514988"/>
            <a:ext cx="9144000" cy="914400"/>
          </a:xfrm>
        </p:spPr>
        <p:txBody>
          <a:bodyPr>
            <a:no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Noncredit curriculum Streamlining</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a:xfrm>
            <a:off x="1289154" y="1633928"/>
            <a:ext cx="9503764" cy="4871803"/>
          </a:xfrm>
        </p:spPr>
        <p:txBody>
          <a:bodyPr vert="horz" lIns="91440" tIns="45720" rIns="91440" bIns="45720" rtlCol="0" anchor="t">
            <a:normAutofit fontScale="85000" lnSpcReduction="20000"/>
          </a:bodyPr>
          <a:lstStyle/>
          <a:p>
            <a:r>
              <a:rPr lang="en-US" sz="2400" b="1" dirty="0"/>
              <a:t>ASCCC Noncredit Committee</a:t>
            </a:r>
          </a:p>
          <a:p>
            <a:r>
              <a:rPr lang="en-US" sz="2400" b="1" dirty="0"/>
              <a:t>5C Noncredit Workgroup</a:t>
            </a:r>
          </a:p>
          <a:p>
            <a:pPr marL="0" indent="0" algn="ctr">
              <a:buNone/>
            </a:pPr>
            <a:r>
              <a:rPr lang="en-US" sz="2400" b="1" dirty="0">
                <a:solidFill>
                  <a:srgbClr val="0070C0"/>
                </a:solidFill>
              </a:rPr>
              <a:t>ASCCC Resolutions </a:t>
            </a:r>
            <a:r>
              <a:rPr lang="en-US" sz="2400" dirty="0"/>
              <a:t>(there are more…):</a:t>
            </a:r>
          </a:p>
          <a:p>
            <a:r>
              <a:rPr lang="en-US" sz="2400" dirty="0"/>
              <a:t>Resolution 9.07 S17 – Guidance on Using Noncredit Courses and Prerequisites and Corequisites for Credit Courses</a:t>
            </a:r>
          </a:p>
          <a:p>
            <a:r>
              <a:rPr lang="en-US" sz="2400" dirty="0"/>
              <a:t>Resolution 7.02 F17 – Identify and Remove Barriers to Offering Noncredit Distance Education Courses</a:t>
            </a:r>
          </a:p>
          <a:p>
            <a:r>
              <a:rPr lang="en-US" sz="2400" dirty="0"/>
              <a:t>Resolution 17.01 S18 – Noncredit Instruction in Guided Pathways Efforts</a:t>
            </a:r>
          </a:p>
          <a:p>
            <a:r>
              <a:rPr lang="en-US" sz="2400" dirty="0"/>
              <a:t>Resolutions 7.03 S18 – Including Noncredit in all Statewide Student Success Initiatives</a:t>
            </a:r>
          </a:p>
          <a:p>
            <a:r>
              <a:rPr lang="en-US" sz="2400" b="1" dirty="0"/>
              <a:t>Resolution 9.02 F18 </a:t>
            </a:r>
            <a:r>
              <a:rPr lang="en-US" sz="2400" dirty="0"/>
              <a:t>– </a:t>
            </a:r>
            <a:r>
              <a:rPr lang="en-US" sz="2400" b="1" dirty="0"/>
              <a:t>Equalize Noncredit Curriculum Processes to Align with Local Approval of Credit Curriculum Processes</a:t>
            </a:r>
          </a:p>
          <a:p>
            <a:pPr indent="0">
              <a:buNone/>
            </a:pPr>
            <a:r>
              <a:rPr lang="en-US" sz="2400" dirty="0"/>
              <a:t>Resolved, That the Academic Senate for California Community Colleges work with the California Community Colleges Chancellor’s Office and other stakeholders </a:t>
            </a:r>
            <a:r>
              <a:rPr lang="en-US" sz="2400" dirty="0">
                <a:solidFill>
                  <a:srgbClr val="7030A0"/>
                </a:solidFill>
              </a:rPr>
              <a:t>to equalize noncredit curriculum processes</a:t>
            </a:r>
            <a:r>
              <a:rPr lang="en-US" sz="2400" dirty="0"/>
              <a:t> to align with local approval of credit curriculum processes. </a:t>
            </a:r>
          </a:p>
          <a:p>
            <a:pPr indent="0">
              <a:buNone/>
            </a:pPr>
            <a:endParaRPr lang="en-US" sz="2400" dirty="0"/>
          </a:p>
          <a:p>
            <a:endParaRPr lang="en-US" sz="2400" dirty="0"/>
          </a:p>
          <a:p>
            <a:endParaRPr lang="en-US" sz="2400" dirty="0">
              <a:solidFill>
                <a:srgbClr val="00B0F0"/>
              </a:solidFill>
              <a:cs typeface="Arial"/>
            </a:endParaRPr>
          </a:p>
        </p:txBody>
      </p:sp>
    </p:spTree>
    <p:extLst>
      <p:ext uri="{BB962C8B-B14F-4D97-AF65-F5344CB8AC3E}">
        <p14:creationId xmlns:p14="http://schemas.microsoft.com/office/powerpoint/2010/main" val="3680444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a:xfrm>
            <a:off x="1813810" y="320426"/>
            <a:ext cx="8536797" cy="674557"/>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sz="3200" b="1" dirty="0">
                <a:solidFill>
                  <a:schemeClr val="tx1"/>
                </a:solidFill>
              </a:rPr>
              <a:t>Corequisite Noncredit Course</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sz="half" idx="1"/>
          </p:nvPr>
        </p:nvSpPr>
        <p:spPr>
          <a:xfrm>
            <a:off x="387927" y="2086559"/>
            <a:ext cx="6271290" cy="4114426"/>
          </a:xfrm>
        </p:spPr>
        <p:txBody>
          <a:bodyPr vert="horz" lIns="91440" tIns="45720" rIns="91440" bIns="45720" rtlCol="0" anchor="t">
            <a:normAutofit/>
          </a:bodyPr>
          <a:lstStyle/>
          <a:p>
            <a:pPr marL="0" indent="0" algn="ctr">
              <a:spcAft>
                <a:spcPts val="600"/>
              </a:spcAft>
              <a:buNone/>
            </a:pPr>
            <a:r>
              <a:rPr lang="en-US" sz="2800" dirty="0"/>
              <a:t>In 2006, the Chancellor’s Office released </a:t>
            </a:r>
            <a:r>
              <a:rPr lang="en-US" sz="2800" i="1" dirty="0"/>
              <a:t>Supplemental Learning</a:t>
            </a:r>
            <a:r>
              <a:rPr lang="en-US" sz="2800" dirty="0"/>
              <a:t> </a:t>
            </a:r>
            <a:r>
              <a:rPr lang="en-US" sz="2800" i="1" dirty="0"/>
              <a:t>Assistance and Tutoring </a:t>
            </a:r>
            <a:r>
              <a:rPr lang="en-US" sz="2800" dirty="0"/>
              <a:t>guidelines to accompany BOG regulations on learning assistance and tutoring. The Chancellor’s Office will soon revise this guidance to support student success. </a:t>
            </a:r>
            <a:endParaRPr lang="en-US" sz="2800" dirty="0">
              <a:cs typeface="Arial"/>
            </a:endParaRPr>
          </a:p>
          <a:p>
            <a:pPr algn="ctr"/>
            <a:endParaRPr lang="en-US" dirty="0"/>
          </a:p>
          <a:p>
            <a:pPr algn="ctr"/>
            <a:endParaRPr lang="en-US" dirty="0">
              <a:solidFill>
                <a:srgbClr val="00B0F0"/>
              </a:solidFill>
              <a:cs typeface="Arial"/>
            </a:endParaRPr>
          </a:p>
        </p:txBody>
      </p:sp>
      <p:graphicFrame>
        <p:nvGraphicFramePr>
          <p:cNvPr id="5" name="Object 4"/>
          <p:cNvGraphicFramePr>
            <a:graphicFrameLocks noChangeAspect="1"/>
          </p:cNvGraphicFramePr>
          <p:nvPr>
            <p:extLst/>
          </p:nvPr>
        </p:nvGraphicFramePr>
        <p:xfrm>
          <a:off x="6968195" y="1247591"/>
          <a:ext cx="4299627" cy="5329979"/>
        </p:xfrm>
        <a:graphic>
          <a:graphicData uri="http://schemas.openxmlformats.org/presentationml/2006/ole">
            <mc:AlternateContent xmlns:mc="http://schemas.openxmlformats.org/markup-compatibility/2006">
              <mc:Choice xmlns:v="urn:schemas-microsoft-com:vml" Requires="v">
                <p:oleObj spid="_x0000_s3075" name="Acrobat Document" r:id="rId3" imgW="4663440" imgH="6034898" progId="Acrobat.Document.DC">
                  <p:embed/>
                </p:oleObj>
              </mc:Choice>
              <mc:Fallback>
                <p:oleObj name="Acrobat Document" r:id="rId3" imgW="4663440" imgH="6034898" progId="Acrobat.Document.DC">
                  <p:embed/>
                  <p:pic>
                    <p:nvPicPr>
                      <p:cNvPr id="5" name="Object 4"/>
                      <p:cNvPicPr/>
                      <p:nvPr/>
                    </p:nvPicPr>
                    <p:blipFill>
                      <a:blip r:embed="rId4"/>
                      <a:stretch>
                        <a:fillRect/>
                      </a:stretch>
                    </p:blipFill>
                    <p:spPr>
                      <a:xfrm>
                        <a:off x="6968195" y="1247591"/>
                        <a:ext cx="4299627" cy="5329979"/>
                      </a:xfrm>
                      <a:prstGeom prst="rect">
                        <a:avLst/>
                      </a:prstGeom>
                      <a:ln>
                        <a:solidFill>
                          <a:schemeClr val="tx1"/>
                        </a:solidFill>
                      </a:ln>
                    </p:spPr>
                  </p:pic>
                </p:oleObj>
              </mc:Fallback>
            </mc:AlternateContent>
          </a:graphicData>
        </a:graphic>
      </p:graphicFrame>
      <p:sp>
        <p:nvSpPr>
          <p:cNvPr id="7" name="Rectangle 6"/>
          <p:cNvSpPr/>
          <p:nvPr/>
        </p:nvSpPr>
        <p:spPr>
          <a:xfrm rot="19172233">
            <a:off x="6519345" y="3740116"/>
            <a:ext cx="5340050" cy="584775"/>
          </a:xfrm>
          <a:prstGeom prst="rect">
            <a:avLst/>
          </a:prstGeom>
          <a:noFill/>
        </p:spPr>
        <p:txBody>
          <a:bodyPr wrap="square" lIns="91440" tIns="45720" rIns="91440" bIns="45720">
            <a:spAutoFit/>
          </a:bodyPr>
          <a:lstStyle/>
          <a:p>
            <a:pPr algn="ctr"/>
            <a:r>
              <a:rPr lang="en-US" sz="3200" b="1" cap="none" spc="0" dirty="0">
                <a:ln w="0"/>
                <a:solidFill>
                  <a:srgbClr val="FF0000"/>
                </a:solidFill>
                <a:effectLst>
                  <a:outerShdw blurRad="38100" dist="25400" dir="5400000" algn="ctr" rotWithShape="0">
                    <a:srgbClr val="6E747A">
                      <a:alpha val="43000"/>
                    </a:srgbClr>
                  </a:outerShdw>
                </a:effectLst>
              </a:rPr>
              <a:t>REVISION COMING SOON</a:t>
            </a:r>
          </a:p>
        </p:txBody>
      </p:sp>
    </p:spTree>
    <p:extLst>
      <p:ext uri="{BB962C8B-B14F-4D97-AF65-F5344CB8AC3E}">
        <p14:creationId xmlns:p14="http://schemas.microsoft.com/office/powerpoint/2010/main" val="3343437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24EBA-AEE6-9B44-ABB9-BAADBB1E16B9}"/>
              </a:ext>
            </a:extLst>
          </p:cNvPr>
          <p:cNvSpPr>
            <a:spLocks noGrp="1"/>
          </p:cNvSpPr>
          <p:nvPr>
            <p:ph type="title"/>
          </p:nvPr>
        </p:nvSpPr>
        <p:spPr>
          <a:xfrm>
            <a:off x="1289154" y="514988"/>
            <a:ext cx="9503764" cy="669235"/>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sz="3200" b="1" dirty="0">
                <a:solidFill>
                  <a:schemeClr val="tx1"/>
                </a:solidFill>
              </a:rPr>
              <a:t>Corequisite Noncredit Course</a:t>
            </a:r>
          </a:p>
        </p:txBody>
      </p:sp>
      <p:sp>
        <p:nvSpPr>
          <p:cNvPr id="3" name="Content Placeholder 2">
            <a:extLst>
              <a:ext uri="{FF2B5EF4-FFF2-40B4-BE49-F238E27FC236}">
                <a16:creationId xmlns:a16="http://schemas.microsoft.com/office/drawing/2014/main" id="{2B793D5C-ABAE-884A-AE76-4F272F46928C}"/>
              </a:ext>
            </a:extLst>
          </p:cNvPr>
          <p:cNvSpPr>
            <a:spLocks noGrp="1"/>
          </p:cNvSpPr>
          <p:nvPr>
            <p:ph idx="1"/>
          </p:nvPr>
        </p:nvSpPr>
        <p:spPr>
          <a:xfrm>
            <a:off x="1289154" y="1633928"/>
            <a:ext cx="9503764" cy="4106099"/>
          </a:xfrm>
        </p:spPr>
        <p:txBody>
          <a:bodyPr vert="horz" lIns="91440" tIns="45720" rIns="91440" bIns="45720" rtlCol="0" anchor="t">
            <a:normAutofit/>
          </a:bodyPr>
          <a:lstStyle/>
          <a:p>
            <a:r>
              <a:rPr lang="en-US" sz="2400" dirty="0"/>
              <a:t>A corequisite course in noncredit is allowable and may be required (per AB 705 FAQ released August 2018) if the college can demonstrate that the corequisite increases the likelihood of success</a:t>
            </a:r>
          </a:p>
          <a:p>
            <a:r>
              <a:rPr lang="en-US" sz="2400" dirty="0">
                <a:cs typeface="Arial"/>
              </a:rPr>
              <a:t>The corequisite course could have variable hours to allow different amounts of corequisite support to be scheduled with only one course outline</a:t>
            </a:r>
          </a:p>
          <a:p>
            <a:r>
              <a:rPr lang="en-US" sz="2400" dirty="0">
                <a:cs typeface="Arial"/>
              </a:rPr>
              <a:t>Courses are required to have an approved course outline that meets the requirements outlined in Title 5 </a:t>
            </a:r>
            <a:r>
              <a:rPr lang="en-US" sz="2400" dirty="0">
                <a:cs typeface="Times New Roman" panose="02020603050405020304" pitchFamily="18" charset="0"/>
              </a:rPr>
              <a:t>§55002 (this includes specifying possible topics that will be covered in the course content)</a:t>
            </a:r>
          </a:p>
          <a:p>
            <a:endParaRPr lang="en-US" sz="2400" dirty="0"/>
          </a:p>
          <a:p>
            <a:endParaRPr lang="en-US" sz="2400" dirty="0">
              <a:solidFill>
                <a:srgbClr val="00B0F0"/>
              </a:solidFill>
              <a:cs typeface="Arial"/>
            </a:endParaRPr>
          </a:p>
        </p:txBody>
      </p:sp>
    </p:spTree>
    <p:extLst>
      <p:ext uri="{BB962C8B-B14F-4D97-AF65-F5344CB8AC3E}">
        <p14:creationId xmlns:p14="http://schemas.microsoft.com/office/powerpoint/2010/main" val="3099757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B41C-6DC4-8C40-A204-D7D4AD052691}"/>
              </a:ext>
            </a:extLst>
          </p:cNvPr>
          <p:cNvSpPr>
            <a:spLocks noGrp="1"/>
          </p:cNvSpPr>
          <p:nvPr>
            <p:ph type="title"/>
          </p:nvPr>
        </p:nvSpPr>
        <p:spPr>
          <a:xfrm>
            <a:off x="1079292" y="539646"/>
            <a:ext cx="10043410" cy="899410"/>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sz="3200" b="1" dirty="0">
                <a:solidFill>
                  <a:schemeClr val="tx1"/>
                </a:solidFill>
              </a:rPr>
              <a:t>Corequisite Noncredit Course (2)</a:t>
            </a:r>
          </a:p>
        </p:txBody>
      </p:sp>
      <p:sp>
        <p:nvSpPr>
          <p:cNvPr id="3" name="Content Placeholder 2">
            <a:extLst>
              <a:ext uri="{FF2B5EF4-FFF2-40B4-BE49-F238E27FC236}">
                <a16:creationId xmlns:a16="http://schemas.microsoft.com/office/drawing/2014/main" id="{9B261E24-A875-F54B-92BA-D133371C827A}"/>
              </a:ext>
            </a:extLst>
          </p:cNvPr>
          <p:cNvSpPr>
            <a:spLocks noGrp="1"/>
          </p:cNvSpPr>
          <p:nvPr>
            <p:ph idx="1"/>
          </p:nvPr>
        </p:nvSpPr>
        <p:spPr>
          <a:xfrm>
            <a:off x="609599" y="1723869"/>
            <a:ext cx="10788073" cy="4639985"/>
          </a:xfrm>
        </p:spPr>
        <p:txBody>
          <a:bodyPr numCol="2">
            <a:noAutofit/>
          </a:bodyPr>
          <a:lstStyle/>
          <a:p>
            <a:pPr marL="0" indent="0">
              <a:buNone/>
            </a:pPr>
            <a:r>
              <a:rPr lang="en-US" sz="2000" b="1" dirty="0"/>
              <a:t>Possible Advantages</a:t>
            </a:r>
          </a:p>
          <a:p>
            <a:r>
              <a:rPr lang="en-US" sz="2000" dirty="0"/>
              <a:t>Students enroll in the class for free</a:t>
            </a:r>
          </a:p>
          <a:p>
            <a:r>
              <a:rPr lang="en-US" sz="2000" dirty="0"/>
              <a:t>Students don’t accumulate excess units</a:t>
            </a:r>
          </a:p>
          <a:p>
            <a:r>
              <a:rPr lang="en-US" sz="2000" dirty="0"/>
              <a:t>Courses could be scheduled as open entry/open exit or regularly scheduled times</a:t>
            </a:r>
          </a:p>
          <a:p>
            <a:r>
              <a:rPr lang="en-US" sz="2000" dirty="0"/>
              <a:t>Student can reenroll in the support course until they pass the transfer course</a:t>
            </a:r>
          </a:p>
          <a:p>
            <a:r>
              <a:rPr lang="en-US" sz="2000" dirty="0"/>
              <a:t>Students’ GPA is not affected</a:t>
            </a:r>
          </a:p>
          <a:p>
            <a:pPr marL="0" indent="0">
              <a:buNone/>
            </a:pPr>
            <a:endParaRPr lang="en-US" sz="2000" b="1" dirty="0"/>
          </a:p>
          <a:p>
            <a:pPr marL="0" indent="0">
              <a:buNone/>
            </a:pPr>
            <a:endParaRPr lang="en-US" sz="2000" b="1" dirty="0"/>
          </a:p>
          <a:p>
            <a:pPr marL="0" indent="0">
              <a:buNone/>
            </a:pPr>
            <a:endParaRPr lang="en-US" sz="2000" b="1" dirty="0"/>
          </a:p>
          <a:p>
            <a:pPr marL="0" indent="0">
              <a:buNone/>
            </a:pPr>
            <a:r>
              <a:rPr lang="en-US" sz="2000" b="1" dirty="0"/>
              <a:t>Possible Disadvantages</a:t>
            </a:r>
          </a:p>
          <a:p>
            <a:r>
              <a:rPr lang="en-US" sz="2000" dirty="0"/>
              <a:t>Course would not count towards financial aid eligibility</a:t>
            </a:r>
          </a:p>
          <a:p>
            <a:r>
              <a:rPr lang="en-US" sz="2000" dirty="0"/>
              <a:t>Restricted to basic skills</a:t>
            </a:r>
          </a:p>
          <a:p>
            <a:r>
              <a:rPr lang="en-US" sz="2000" dirty="0"/>
              <a:t>Student may have different instructor for lecture and support course</a:t>
            </a:r>
          </a:p>
          <a:p>
            <a:r>
              <a:rPr lang="en-US" sz="2000" dirty="0"/>
              <a:t>Colleges would currently be paid at the noncredit rate (not enhanced funded)</a:t>
            </a:r>
          </a:p>
          <a:p>
            <a:r>
              <a:rPr lang="en-US" sz="2000" dirty="0"/>
              <a:t>Courses are not covered by streamlined approval at the CCCCO</a:t>
            </a:r>
          </a:p>
        </p:txBody>
      </p:sp>
      <p:pic>
        <p:nvPicPr>
          <p:cNvPr id="4" name="Picture 3">
            <a:extLst>
              <a:ext uri="{FF2B5EF4-FFF2-40B4-BE49-F238E27FC236}">
                <a16:creationId xmlns:a16="http://schemas.microsoft.com/office/drawing/2014/main" id="{8C8766C6-6639-F84D-B708-D3432F2C5875}"/>
              </a:ext>
            </a:extLst>
          </p:cNvPr>
          <p:cNvPicPr>
            <a:picLocks noChangeAspect="1"/>
          </p:cNvPicPr>
          <p:nvPr/>
        </p:nvPicPr>
        <p:blipFill>
          <a:blip r:embed="rId2"/>
          <a:stretch>
            <a:fillRect/>
          </a:stretch>
        </p:blipFill>
        <p:spPr>
          <a:xfrm rot="20126993">
            <a:off x="3723494" y="4945310"/>
            <a:ext cx="1866900" cy="1079500"/>
          </a:xfrm>
          <a:prstGeom prst="rect">
            <a:avLst/>
          </a:prstGeom>
        </p:spPr>
      </p:pic>
    </p:spTree>
    <p:extLst>
      <p:ext uri="{BB962C8B-B14F-4D97-AF65-F5344CB8AC3E}">
        <p14:creationId xmlns:p14="http://schemas.microsoft.com/office/powerpoint/2010/main" val="1930705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363" y="434715"/>
            <a:ext cx="10168329" cy="974360"/>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sz="3200" b="1" dirty="0">
                <a:solidFill>
                  <a:schemeClr val="tx1"/>
                </a:solidFill>
              </a:rPr>
              <a:t>Noncredit Short Term Review Courses</a:t>
            </a:r>
          </a:p>
        </p:txBody>
      </p:sp>
      <p:sp>
        <p:nvSpPr>
          <p:cNvPr id="3" name="Content Placeholder 2"/>
          <p:cNvSpPr>
            <a:spLocks noGrp="1"/>
          </p:cNvSpPr>
          <p:nvPr>
            <p:ph idx="1"/>
          </p:nvPr>
        </p:nvSpPr>
        <p:spPr>
          <a:xfrm>
            <a:off x="969363" y="1603948"/>
            <a:ext cx="10168329" cy="4691921"/>
          </a:xfrm>
        </p:spPr>
        <p:txBody>
          <a:bodyPr>
            <a:noAutofit/>
          </a:bodyPr>
          <a:lstStyle/>
          <a:p>
            <a:pPr marL="0" indent="0" algn="ctr">
              <a:buNone/>
            </a:pPr>
            <a:r>
              <a:rPr lang="en-US" sz="2400" b="1" i="1" dirty="0"/>
              <a:t>Target Audience – Pre-enrollment and those who withdraw/fail</a:t>
            </a:r>
          </a:p>
          <a:p>
            <a:pPr marL="0" indent="0">
              <a:buNone/>
            </a:pPr>
            <a:endParaRPr lang="en-US" sz="2400" dirty="0"/>
          </a:p>
          <a:p>
            <a:r>
              <a:rPr lang="en-US" sz="2400" dirty="0"/>
              <a:t>Noncredit and credit faculty come together to create curriculum</a:t>
            </a:r>
          </a:p>
          <a:p>
            <a:r>
              <a:rPr lang="en-US" sz="2400" dirty="0"/>
              <a:t>Free</a:t>
            </a:r>
            <a:r>
              <a:rPr lang="en-US" sz="2400" b="1" dirty="0"/>
              <a:t> </a:t>
            </a:r>
          </a:p>
          <a:p>
            <a:r>
              <a:rPr lang="en-US" sz="2400" dirty="0"/>
              <a:t>Math review to include STAT and STEM pathways (may be known as SLAM and BSTEM)</a:t>
            </a:r>
          </a:p>
          <a:p>
            <a:r>
              <a:rPr lang="en-US" sz="2400" dirty="0"/>
              <a:t>Open entry/exit</a:t>
            </a:r>
          </a:p>
          <a:p>
            <a:r>
              <a:rPr lang="en-US" sz="2400" dirty="0"/>
              <a:t>Flexible scheduling</a:t>
            </a:r>
          </a:p>
          <a:p>
            <a:r>
              <a:rPr lang="en-US" sz="2400" dirty="0"/>
              <a:t>Customized to student need based on diagnostic testing, competency-based</a:t>
            </a:r>
          </a:p>
          <a:p>
            <a:r>
              <a:rPr lang="en-US" sz="2400" dirty="0"/>
              <a:t>Embedded tutors and counselors</a:t>
            </a:r>
          </a:p>
        </p:txBody>
      </p:sp>
    </p:spTree>
    <p:extLst>
      <p:ext uri="{BB962C8B-B14F-4D97-AF65-F5344CB8AC3E}">
        <p14:creationId xmlns:p14="http://schemas.microsoft.com/office/powerpoint/2010/main" val="149761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5682-8F49-6D41-BB19-2BB3D44C1068}"/>
              </a:ext>
            </a:extLst>
          </p:cNvPr>
          <p:cNvSpPr>
            <a:spLocks noGrp="1"/>
          </p:cNvSpPr>
          <p:nvPr>
            <p:ph type="title"/>
          </p:nvPr>
        </p:nvSpPr>
        <p:spPr>
          <a:xfrm>
            <a:off x="944380" y="514988"/>
            <a:ext cx="10358204" cy="849118"/>
          </a:xfrm>
          <a:solidFill>
            <a:srgbClr val="FFFFFF"/>
          </a:solidFill>
          <a:ln w="38100" cap="sq">
            <a:solidFill>
              <a:srgbClr val="404040"/>
            </a:solidFill>
            <a:miter lim="800000"/>
          </a:ln>
        </p:spPr>
        <p:txBody>
          <a:bodyPr vert="horz" lIns="274320" tIns="182880" rIns="274320" bIns="182880" rtlCol="0" anchor="ctr" anchorCtr="1">
            <a:noAutofit/>
          </a:bodyPr>
          <a:lstStyle/>
          <a:p>
            <a:r>
              <a:rPr lang="en-US" sz="3200" b="1" dirty="0">
                <a:solidFill>
                  <a:schemeClr val="tx1"/>
                </a:solidFill>
              </a:rPr>
              <a:t>Placement of Students from Noncredit/Adult Education</a:t>
            </a:r>
          </a:p>
        </p:txBody>
      </p:sp>
      <p:sp>
        <p:nvSpPr>
          <p:cNvPr id="3" name="Content Placeholder 2">
            <a:extLst>
              <a:ext uri="{FF2B5EF4-FFF2-40B4-BE49-F238E27FC236}">
                <a16:creationId xmlns:a16="http://schemas.microsoft.com/office/drawing/2014/main" id="{5C6AAD5A-F453-194D-8941-217FA4D336F9}"/>
              </a:ext>
            </a:extLst>
          </p:cNvPr>
          <p:cNvSpPr>
            <a:spLocks noGrp="1"/>
          </p:cNvSpPr>
          <p:nvPr>
            <p:ph idx="1"/>
          </p:nvPr>
        </p:nvSpPr>
        <p:spPr>
          <a:xfrm>
            <a:off x="944380" y="1873771"/>
            <a:ext cx="10358204" cy="4811842"/>
          </a:xfrm>
        </p:spPr>
        <p:txBody>
          <a:bodyPr>
            <a:normAutofit/>
          </a:bodyPr>
          <a:lstStyle/>
          <a:p>
            <a:r>
              <a:rPr lang="en-US" sz="2400" dirty="0"/>
              <a:t>Students with an Adult High School Diploma</a:t>
            </a:r>
          </a:p>
          <a:p>
            <a:pPr lvl="1"/>
            <a:r>
              <a:rPr lang="en-US" sz="2400" dirty="0"/>
              <a:t>Would be placed like traditional high school students</a:t>
            </a:r>
          </a:p>
          <a:p>
            <a:pPr lvl="1"/>
            <a:r>
              <a:rPr lang="en-US" sz="2400" dirty="0"/>
              <a:t>Transcript data is good for a minimum of 10 years</a:t>
            </a:r>
          </a:p>
          <a:p>
            <a:r>
              <a:rPr lang="en-US" sz="2400" dirty="0"/>
              <a:t>Students with High School Equivalency (GED/</a:t>
            </a:r>
            <a:r>
              <a:rPr lang="en-US" sz="2400" dirty="0" err="1"/>
              <a:t>HiSET</a:t>
            </a:r>
            <a:r>
              <a:rPr lang="en-US" sz="2400" dirty="0"/>
              <a:t>/TASC)</a:t>
            </a:r>
          </a:p>
          <a:p>
            <a:pPr lvl="1"/>
            <a:r>
              <a:rPr lang="en-US" sz="2400" dirty="0"/>
              <a:t>No statewide placement rules have been determined yet</a:t>
            </a:r>
          </a:p>
          <a:p>
            <a:pPr lvl="1"/>
            <a:r>
              <a:rPr lang="en-US" sz="2400" dirty="0"/>
              <a:t>Students would be placed based on a college’s local evaluation</a:t>
            </a:r>
          </a:p>
          <a:p>
            <a:pPr lvl="1"/>
            <a:r>
              <a:rPr lang="en-US" sz="2400" dirty="0"/>
              <a:t>The Chancellor’s Office is assembling a group to determine whether additional guidance should be developed.</a:t>
            </a:r>
          </a:p>
        </p:txBody>
      </p:sp>
    </p:spTree>
    <p:extLst>
      <p:ext uri="{BB962C8B-B14F-4D97-AF65-F5344CB8AC3E}">
        <p14:creationId xmlns:p14="http://schemas.microsoft.com/office/powerpoint/2010/main" val="3083815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276762" y="687601"/>
            <a:ext cx="9144000" cy="914400"/>
          </a:xfrm>
        </p:spPr>
        <p:txBody>
          <a:bodyPr>
            <a:normAutofit/>
          </a:bodyPr>
          <a:lstStyle/>
          <a:p>
            <a:r>
              <a:rPr lang="en-US" sz="4000" dirty="0">
                <a:cs typeface="Times New Roman" panose="02020603050405020304" pitchFamily="18" charset="0"/>
              </a:rPr>
              <a:t>What’s </a:t>
            </a:r>
            <a:r>
              <a:rPr lang="en-US" sz="4000" dirty="0">
                <a:solidFill>
                  <a:srgbClr val="C00000"/>
                </a:solidFill>
                <a:cs typeface="Phosphate Solid" panose="02000506050000020004" pitchFamily="2" charset="77"/>
              </a:rPr>
              <a:t>Hot</a:t>
            </a:r>
            <a:r>
              <a:rPr lang="en-US" sz="4000" dirty="0">
                <a:cs typeface="Times New Roman" panose="02020603050405020304" pitchFamily="18" charset="0"/>
              </a:rPr>
              <a:t>?</a:t>
            </a:r>
            <a:endParaRPr lang="en-US" sz="4000" dirty="0"/>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668248"/>
            <a:ext cx="8964119" cy="3972395"/>
          </a:xfrm>
        </p:spPr>
        <p:txBody>
          <a:bodyPr numCol="2">
            <a:normAutofit/>
          </a:bodyPr>
          <a:lstStyle/>
          <a:p>
            <a:pPr>
              <a:buClr>
                <a:srgbClr val="FF0000"/>
              </a:buClr>
            </a:pPr>
            <a:r>
              <a:rPr lang="en-US" sz="2400" b="1" dirty="0">
                <a:solidFill>
                  <a:srgbClr val="262626"/>
                </a:solidFill>
              </a:rPr>
              <a:t>AB 705</a:t>
            </a:r>
          </a:p>
          <a:p>
            <a:pPr lvl="1">
              <a:buClr>
                <a:srgbClr val="FF0000"/>
              </a:buClr>
            </a:pPr>
            <a:r>
              <a:rPr lang="en-US" sz="2200" dirty="0">
                <a:solidFill>
                  <a:srgbClr val="262626"/>
                </a:solidFill>
              </a:rPr>
              <a:t>Title 5 Regulations</a:t>
            </a:r>
          </a:p>
          <a:p>
            <a:pPr lvl="1">
              <a:buClr>
                <a:srgbClr val="FF0000"/>
              </a:buClr>
            </a:pPr>
            <a:r>
              <a:rPr lang="en-US" sz="2200" dirty="0">
                <a:solidFill>
                  <a:srgbClr val="262626"/>
                </a:solidFill>
              </a:rPr>
              <a:t>AB 705 Data Revision Project</a:t>
            </a:r>
          </a:p>
          <a:p>
            <a:pPr>
              <a:buClr>
                <a:srgbClr val="FF0000"/>
              </a:buClr>
            </a:pPr>
            <a:r>
              <a:rPr lang="en-US" sz="2400" b="1" dirty="0">
                <a:solidFill>
                  <a:srgbClr val="262626"/>
                </a:solidFill>
              </a:rPr>
              <a:t>Student Centered Funding Formula</a:t>
            </a:r>
          </a:p>
          <a:p>
            <a:pPr>
              <a:buClr>
                <a:srgbClr val="FF0000"/>
              </a:buClr>
            </a:pPr>
            <a:r>
              <a:rPr lang="en-US" sz="2400" b="1" dirty="0">
                <a:solidFill>
                  <a:srgbClr val="262626"/>
                </a:solidFill>
              </a:rPr>
              <a:t>Strong Workforce</a:t>
            </a:r>
          </a:p>
          <a:p>
            <a:pPr lvl="1">
              <a:buClr>
                <a:srgbClr val="FF0000"/>
              </a:buClr>
            </a:pPr>
            <a:r>
              <a:rPr lang="en-US" sz="2200" dirty="0">
                <a:solidFill>
                  <a:srgbClr val="262626"/>
                </a:solidFill>
              </a:rPr>
              <a:t>Credit for Prior Learning</a:t>
            </a:r>
          </a:p>
          <a:p>
            <a:pPr lvl="1">
              <a:buClr>
                <a:srgbClr val="FF0000"/>
              </a:buClr>
            </a:pPr>
            <a:r>
              <a:rPr lang="en-US" sz="2200" dirty="0">
                <a:solidFill>
                  <a:srgbClr val="262626"/>
                </a:solidFill>
              </a:rPr>
              <a:t>CTE MQs</a:t>
            </a:r>
          </a:p>
          <a:p>
            <a:pPr>
              <a:buClr>
                <a:srgbClr val="FF0000"/>
              </a:buClr>
            </a:pPr>
            <a:r>
              <a:rPr lang="en-US" sz="2400" b="1" dirty="0">
                <a:solidFill>
                  <a:srgbClr val="262626"/>
                </a:solidFill>
              </a:rPr>
              <a:t>Guided Pathways</a:t>
            </a:r>
          </a:p>
          <a:p>
            <a:pPr>
              <a:buClr>
                <a:srgbClr val="FF0000"/>
              </a:buClr>
            </a:pPr>
            <a:r>
              <a:rPr lang="en-US" sz="2400" b="1" dirty="0">
                <a:solidFill>
                  <a:srgbClr val="262626"/>
                </a:solidFill>
              </a:rPr>
              <a:t>Curriculum</a:t>
            </a:r>
          </a:p>
          <a:p>
            <a:pPr lvl="1">
              <a:buClr>
                <a:srgbClr val="FF0000"/>
              </a:buClr>
            </a:pPr>
            <a:r>
              <a:rPr lang="en-US" sz="2200" dirty="0">
                <a:solidFill>
                  <a:srgbClr val="262626"/>
                </a:solidFill>
              </a:rPr>
              <a:t>TOP2CIP</a:t>
            </a:r>
          </a:p>
          <a:p>
            <a:pPr lvl="1">
              <a:buClr>
                <a:srgbClr val="FF0000"/>
              </a:buClr>
            </a:pPr>
            <a:r>
              <a:rPr lang="en-US" sz="2200" dirty="0">
                <a:solidFill>
                  <a:srgbClr val="262626"/>
                </a:solidFill>
              </a:rPr>
              <a:t>Noncredit</a:t>
            </a:r>
          </a:p>
          <a:p>
            <a:pPr lvl="1">
              <a:buClr>
                <a:srgbClr val="FF0000"/>
              </a:buClr>
            </a:pPr>
            <a:r>
              <a:rPr lang="en-US" sz="2200" dirty="0">
                <a:solidFill>
                  <a:srgbClr val="262626"/>
                </a:solidFill>
              </a:rPr>
              <a:t>COCI</a:t>
            </a:r>
          </a:p>
          <a:p>
            <a:pPr lvl="1">
              <a:buClr>
                <a:srgbClr val="FF0000"/>
              </a:buClr>
            </a:pPr>
            <a:r>
              <a:rPr lang="en-US" sz="2200" dirty="0">
                <a:solidFill>
                  <a:srgbClr val="262626"/>
                </a:solidFill>
              </a:rPr>
              <a:t>PCAH 7</a:t>
            </a:r>
            <a:r>
              <a:rPr lang="en-US" sz="2200" baseline="30000" dirty="0">
                <a:solidFill>
                  <a:srgbClr val="262626"/>
                </a:solidFill>
              </a:rPr>
              <a:t>th</a:t>
            </a:r>
            <a:r>
              <a:rPr lang="en-US" sz="2200" dirty="0">
                <a:solidFill>
                  <a:srgbClr val="262626"/>
                </a:solidFill>
              </a:rPr>
              <a:t> Edition</a:t>
            </a:r>
          </a:p>
          <a:p>
            <a:pPr lvl="1">
              <a:buClr>
                <a:srgbClr val="FF0000"/>
              </a:buClr>
            </a:pPr>
            <a:r>
              <a:rPr lang="en-US" sz="2200" dirty="0">
                <a:cs typeface="Times New Roman" panose="02020603050405020304" pitchFamily="18" charset="0"/>
              </a:rPr>
              <a:t>Curriculum Periodic Review by Chancellor’s Office</a:t>
            </a:r>
            <a:endParaRPr lang="en-US" sz="2200" dirty="0">
              <a:solidFill>
                <a:srgbClr val="262626"/>
              </a:solidFill>
            </a:endParaRPr>
          </a:p>
        </p:txBody>
      </p:sp>
      <p:pic>
        <p:nvPicPr>
          <p:cNvPr id="6" name="Picture 5">
            <a:extLst>
              <a:ext uri="{FF2B5EF4-FFF2-40B4-BE49-F238E27FC236}">
                <a16:creationId xmlns:a16="http://schemas.microsoft.com/office/drawing/2014/main" id="{562AFCBD-1A70-4546-855B-539A2341C779}"/>
              </a:ext>
            </a:extLst>
          </p:cNvPr>
          <p:cNvPicPr>
            <a:picLocks noChangeAspect="1"/>
          </p:cNvPicPr>
          <p:nvPr/>
        </p:nvPicPr>
        <p:blipFill>
          <a:blip r:embed="rId2"/>
          <a:stretch>
            <a:fillRect/>
          </a:stretch>
        </p:blipFill>
        <p:spPr>
          <a:xfrm>
            <a:off x="8516434" y="3432747"/>
            <a:ext cx="2574268" cy="1595321"/>
          </a:xfrm>
          <a:prstGeom prst="rect">
            <a:avLst/>
          </a:prstGeom>
        </p:spPr>
      </p:pic>
    </p:spTree>
    <p:extLst>
      <p:ext uri="{BB962C8B-B14F-4D97-AF65-F5344CB8AC3E}">
        <p14:creationId xmlns:p14="http://schemas.microsoft.com/office/powerpoint/2010/main" val="31497397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69E9-7858-7A42-963E-B177CC5D678D}"/>
              </a:ext>
            </a:extLst>
          </p:cNvPr>
          <p:cNvSpPr>
            <a:spLocks noGrp="1"/>
          </p:cNvSpPr>
          <p:nvPr>
            <p:ph type="title"/>
          </p:nvPr>
        </p:nvSpPr>
        <p:spPr>
          <a:xfrm>
            <a:off x="1660160" y="1187531"/>
            <a:ext cx="8991600" cy="1645920"/>
          </a:xfrm>
        </p:spPr>
        <p:txBody>
          <a:bodyPr>
            <a:normAutofit/>
          </a:bodyPr>
          <a:lstStyle/>
          <a:p>
            <a:r>
              <a:rPr lang="en-US" sz="4000" dirty="0"/>
              <a:t>UC TCA, Articulation, and UC Transfer Pathways</a:t>
            </a:r>
            <a:endParaRPr lang="en-US" dirty="0"/>
          </a:p>
        </p:txBody>
      </p:sp>
      <p:sp>
        <p:nvSpPr>
          <p:cNvPr id="4" name="Rectangle 3">
            <a:extLst>
              <a:ext uri="{FF2B5EF4-FFF2-40B4-BE49-F238E27FC236}">
                <a16:creationId xmlns:a16="http://schemas.microsoft.com/office/drawing/2014/main" id="{7E2045F2-8BD6-C145-9110-7DD0E1352BF5}"/>
              </a:ext>
            </a:extLst>
          </p:cNvPr>
          <p:cNvSpPr/>
          <p:nvPr/>
        </p:nvSpPr>
        <p:spPr>
          <a:xfrm>
            <a:off x="2878074" y="3620064"/>
            <a:ext cx="6801612" cy="1272143"/>
          </a:xfrm>
          <a:prstGeom prst="rect">
            <a:avLst/>
          </a:prstGeom>
        </p:spPr>
        <p:txBody>
          <a:bodyPr wrap="square" numCol="2">
            <a:spAutoFit/>
          </a:bodyPr>
          <a:lstStyle/>
          <a:p>
            <a:pPr>
              <a:spcBef>
                <a:spcPts val="1000"/>
              </a:spcBef>
            </a:pPr>
            <a:r>
              <a:rPr lang="en-US" sz="2000" i="1" dirty="0">
                <a:solidFill>
                  <a:srgbClr val="0070C0"/>
                </a:solidFill>
              </a:rPr>
              <a:t>Karen </a:t>
            </a:r>
            <a:r>
              <a:rPr lang="en-US" sz="2000" i="1" dirty="0" err="1">
                <a:solidFill>
                  <a:srgbClr val="0070C0"/>
                </a:solidFill>
              </a:rPr>
              <a:t>Daar</a:t>
            </a:r>
            <a:r>
              <a:rPr lang="en-US" sz="2000" i="1" dirty="0">
                <a:solidFill>
                  <a:srgbClr val="0070C0"/>
                </a:solidFill>
              </a:rPr>
              <a:t>, LA Valley College</a:t>
            </a:r>
          </a:p>
          <a:p>
            <a:pPr>
              <a:spcBef>
                <a:spcPts val="1000"/>
              </a:spcBef>
            </a:pPr>
            <a:endParaRPr lang="en-US" sz="2000" i="1" dirty="0">
              <a:solidFill>
                <a:srgbClr val="0070C0"/>
              </a:solidFill>
            </a:endParaRPr>
          </a:p>
          <a:p>
            <a:pPr>
              <a:spcBef>
                <a:spcPts val="1000"/>
              </a:spcBef>
            </a:pPr>
            <a:endParaRPr lang="en-US" sz="2000" i="1" dirty="0">
              <a:solidFill>
                <a:srgbClr val="0070C0"/>
              </a:solidFill>
            </a:endParaRPr>
          </a:p>
          <a:p>
            <a:pPr>
              <a:spcBef>
                <a:spcPts val="1000"/>
              </a:spcBef>
            </a:pPr>
            <a:r>
              <a:rPr lang="en-US" sz="2000" i="1" dirty="0">
                <a:solidFill>
                  <a:srgbClr val="0070C0"/>
                </a:solidFill>
              </a:rPr>
              <a:t>	</a:t>
            </a:r>
            <a:r>
              <a:rPr lang="en-US" sz="2000" i="1" dirty="0" err="1">
                <a:solidFill>
                  <a:srgbClr val="0070C0"/>
                </a:solidFill>
              </a:rPr>
              <a:t>Ginni</a:t>
            </a:r>
            <a:r>
              <a:rPr lang="en-US" sz="2000" i="1" dirty="0">
                <a:solidFill>
                  <a:srgbClr val="0070C0"/>
                </a:solidFill>
              </a:rPr>
              <a:t> May, ASCCC</a:t>
            </a:r>
          </a:p>
        </p:txBody>
      </p:sp>
    </p:spTree>
    <p:extLst>
      <p:ext uri="{BB962C8B-B14F-4D97-AF65-F5344CB8AC3E}">
        <p14:creationId xmlns:p14="http://schemas.microsoft.com/office/powerpoint/2010/main" val="4307774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680A-38A9-7946-9324-FDF1CF8414F1}"/>
              </a:ext>
            </a:extLst>
          </p:cNvPr>
          <p:cNvSpPr>
            <a:spLocks noGrp="1"/>
          </p:cNvSpPr>
          <p:nvPr>
            <p:ph type="title"/>
          </p:nvPr>
        </p:nvSpPr>
        <p:spPr>
          <a:xfrm>
            <a:off x="899410" y="569626"/>
            <a:ext cx="10418164" cy="1169233"/>
          </a:xfrm>
        </p:spPr>
        <p:txBody>
          <a:bodyPr anchor="t">
            <a:normAutofit fontScale="90000"/>
          </a:bodyPr>
          <a:lstStyle/>
          <a:p>
            <a:r>
              <a:rPr lang="en-US" sz="4000" dirty="0">
                <a:solidFill>
                  <a:schemeClr val="tx1"/>
                </a:solidFill>
                <a:ea typeface="Calibri" panose="020F0502020204030204" pitchFamily="34" charset="0"/>
              </a:rPr>
              <a:t>University of California Transfer Course Agreement – </a:t>
            </a:r>
            <a:r>
              <a:rPr lang="en-US" sz="4000" b="1" dirty="0">
                <a:solidFill>
                  <a:schemeClr val="tx1"/>
                </a:solidFill>
                <a:ea typeface="Calibri" panose="020F0502020204030204" pitchFamily="34" charset="0"/>
              </a:rPr>
              <a:t>UC TCA</a:t>
            </a:r>
            <a:br>
              <a:rPr lang="en-US" dirty="0">
                <a:solidFill>
                  <a:srgbClr val="FF0000"/>
                </a:solidFill>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678555C4-881D-D24B-B2F4-8718441974BD}"/>
              </a:ext>
            </a:extLst>
          </p:cNvPr>
          <p:cNvSpPr>
            <a:spLocks noGrp="1"/>
          </p:cNvSpPr>
          <p:nvPr>
            <p:ph idx="1"/>
          </p:nvPr>
        </p:nvSpPr>
        <p:spPr>
          <a:xfrm>
            <a:off x="899411" y="2068643"/>
            <a:ext cx="10418164" cy="3671385"/>
          </a:xfrm>
        </p:spPr>
        <p:txBody>
          <a:bodyPr>
            <a:noAutofit/>
          </a:bodyPr>
          <a:lstStyle/>
          <a:p>
            <a:pPr marL="228600" lvl="1">
              <a:spcBef>
                <a:spcPts val="600"/>
              </a:spcBef>
              <a:buNone/>
            </a:pPr>
            <a:r>
              <a:rPr lang="en-US" sz="2800" u="sng" dirty="0">
                <a:ea typeface="Calibri" panose="020F0502020204030204" pitchFamily="34" charset="0"/>
                <a:cs typeface="Times New Roman" panose="02020603050405020304" pitchFamily="18" charset="0"/>
              </a:rPr>
              <a:t>What is UC TCA?</a:t>
            </a:r>
          </a:p>
          <a:p>
            <a:pPr marL="228600" lvl="2">
              <a:spcBef>
                <a:spcPts val="600"/>
              </a:spcBef>
            </a:pPr>
            <a:r>
              <a:rPr lang="en-US" sz="2200" dirty="0">
                <a:ea typeface="Calibri" panose="020F0502020204030204" pitchFamily="34" charset="0"/>
                <a:cs typeface="Times New Roman" panose="02020603050405020304" pitchFamily="18" charset="0"/>
              </a:rPr>
              <a:t>Annual course submission that is reviewed by UCOP</a:t>
            </a:r>
          </a:p>
          <a:p>
            <a:pPr marL="228600" lvl="2">
              <a:spcBef>
                <a:spcPts val="600"/>
              </a:spcBef>
            </a:pPr>
            <a:r>
              <a:rPr lang="en-US" sz="2200" dirty="0">
                <a:ea typeface="Calibri" panose="020F0502020204030204" pitchFamily="34" charset="0"/>
                <a:cs typeface="Times New Roman" panose="02020603050405020304" pitchFamily="18" charset="0"/>
              </a:rPr>
              <a:t>If approved, your course is designated as UC transferable</a:t>
            </a:r>
          </a:p>
          <a:p>
            <a:pPr marL="228600" lvl="1">
              <a:spcBef>
                <a:spcPts val="600"/>
              </a:spcBef>
              <a:buNone/>
            </a:pPr>
            <a:r>
              <a:rPr lang="en-US" sz="2800" u="sng" dirty="0">
                <a:ea typeface="Calibri" panose="020F0502020204030204" pitchFamily="34" charset="0"/>
                <a:cs typeface="Times New Roman" panose="02020603050405020304" pitchFamily="18" charset="0"/>
              </a:rPr>
              <a:t>AB 705 accommodations:</a:t>
            </a:r>
          </a:p>
          <a:p>
            <a:pPr>
              <a:spcBef>
                <a:spcPts val="600"/>
              </a:spcBef>
            </a:pPr>
            <a:r>
              <a:rPr lang="en-US" sz="2200" b="1" dirty="0"/>
              <a:t>November 15, 2018 at 4:30pm – UC TCA submissions for courses related to AB 705</a:t>
            </a:r>
            <a:endParaRPr lang="en-US" sz="2200" dirty="0"/>
          </a:p>
          <a:p>
            <a:pPr lvl="0">
              <a:spcBef>
                <a:spcPts val="600"/>
              </a:spcBef>
            </a:pPr>
            <a:r>
              <a:rPr lang="en-US" sz="2200" dirty="0"/>
              <a:t>One-time extension for CCC course submissions for the UC TCA, </a:t>
            </a:r>
            <a:r>
              <a:rPr lang="en-US" sz="2200" i="1" dirty="0"/>
              <a:t>only</a:t>
            </a:r>
            <a:r>
              <a:rPr lang="en-US" sz="2200" dirty="0"/>
              <a:t> for courses in English</a:t>
            </a:r>
            <a:r>
              <a:rPr lang="en-US" sz="2200" b="1" dirty="0"/>
              <a:t> </a:t>
            </a:r>
            <a:r>
              <a:rPr lang="en-US" sz="2200" dirty="0"/>
              <a:t>Composition, English Writing, Mathematics, and Statistics that have been newly created or revised to align with AB 705</a:t>
            </a:r>
          </a:p>
          <a:p>
            <a:pPr lvl="0">
              <a:spcBef>
                <a:spcPts val="600"/>
              </a:spcBef>
            </a:pPr>
            <a:r>
              <a:rPr lang="en-US" sz="2200" dirty="0"/>
              <a:t>UCOP will complete these reviews by February 15, 2019 </a:t>
            </a:r>
          </a:p>
          <a:p>
            <a:pPr lvl="0">
              <a:spcBef>
                <a:spcPts val="600"/>
              </a:spcBef>
            </a:pPr>
            <a:r>
              <a:rPr lang="en-US" sz="2200" dirty="0"/>
              <a:t>The effective date for courses approved for the UC TCA will be fall 2018</a:t>
            </a:r>
            <a:endParaRPr lang="en-US" sz="2200" dirty="0">
              <a:ea typeface="Calibri" panose="020F0502020204030204" pitchFamily="34" charset="0"/>
              <a:cs typeface="Times New Roman" panose="02020603050405020304" pitchFamily="18" charset="0"/>
            </a:endParaRPr>
          </a:p>
          <a:p>
            <a:pPr>
              <a:spcBef>
                <a:spcPts val="600"/>
              </a:spcBef>
              <a:buNone/>
            </a:pPr>
            <a:endParaRPr lang="en-US" sz="2800" dirty="0"/>
          </a:p>
        </p:txBody>
      </p:sp>
    </p:spTree>
    <p:extLst>
      <p:ext uri="{BB962C8B-B14F-4D97-AF65-F5344CB8AC3E}">
        <p14:creationId xmlns:p14="http://schemas.microsoft.com/office/powerpoint/2010/main" val="3552222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6187" y="1492198"/>
            <a:ext cx="5050233" cy="5203732"/>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December 14, 2018 (*New Deadline*) - CSU American Institutions, CSU GE Breadth, and IGETC, first round submissions:</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One-time extension </a:t>
            </a:r>
            <a:r>
              <a:rPr lang="en-US" sz="2000" dirty="0">
                <a:latin typeface="Times New Roman" panose="02020603050405020304" pitchFamily="18" charset="0"/>
                <a:ea typeface="Calibri" panose="020F0502020204030204" pitchFamily="34" charset="0"/>
                <a:cs typeface="Times New Roman" panose="02020603050405020304" pitchFamily="18" charset="0"/>
              </a:rPr>
              <a:t>for first round CCC course submissions for CSU AI, CSU GE, and IGETC</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This extended deadline applies to submissions </a:t>
            </a:r>
            <a:r>
              <a:rPr lang="en-US" sz="2000" u="sng" dirty="0">
                <a:latin typeface="Times New Roman" panose="02020603050405020304" pitchFamily="18" charset="0"/>
                <a:ea typeface="Calibri" panose="020F0502020204030204" pitchFamily="34" charset="0"/>
                <a:cs typeface="Times New Roman" panose="02020603050405020304" pitchFamily="18" charset="0"/>
              </a:rPr>
              <a:t>for this year only</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First round submissions due on Friday, December 14, at 4:30pm</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The effective date for approved courses will be fall 2019</a:t>
            </a:r>
          </a:p>
          <a:p>
            <a:pPr marL="342900" marR="0" lvl="0" indent="-342900">
              <a:lnSpc>
                <a:spcPct val="105000"/>
              </a:lnSpc>
              <a:spcBef>
                <a:spcPts val="0"/>
              </a:spcBef>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We expect to return decisions on these first round submissions to the CCCs in early April, 2019 with publication on ASSIST to follow</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609955" y="1455399"/>
            <a:ext cx="6096000" cy="4865178"/>
          </a:xfrm>
          <a:prstGeom prst="rect">
            <a:avLst/>
          </a:prstGeom>
        </p:spPr>
        <p:txBody>
          <a:bodyPr>
            <a:spAutoFit/>
          </a:bodyPr>
          <a:lstStyle/>
          <a:p>
            <a:r>
              <a:rPr lang="en-US" sz="2000" b="1" dirty="0">
                <a:latin typeface="Times New Roman" panose="02020603050405020304" pitchFamily="18" charset="0"/>
                <a:ea typeface="Calibri" panose="020F0502020204030204" pitchFamily="34" charset="0"/>
                <a:cs typeface="Times New Roman" panose="02020603050405020304" pitchFamily="18" charset="0"/>
              </a:rPr>
              <a:t>March 1, 2019 at 4:30pm - CSU Subarea B4/IGETC 2A (Mathematics/Quantitative Reasoning) and CSU Subarea A2/IGETC 1A (English Composition/Written Communication):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This cycle only </a:t>
            </a:r>
            <a:r>
              <a:rPr lang="en-US" sz="2000" dirty="0">
                <a:latin typeface="Times New Roman" panose="02020603050405020304" pitchFamily="18" charset="0"/>
                <a:ea typeface="Calibri" panose="020F0502020204030204" pitchFamily="34" charset="0"/>
                <a:cs typeface="Times New Roman" panose="02020603050405020304" pitchFamily="18" charset="0"/>
              </a:rPr>
              <a:t>–  second review deadline of</a:t>
            </a:r>
            <a:r>
              <a:rPr lang="en-US" sz="2000" b="1" dirty="0">
                <a:latin typeface="Times New Roman" panose="02020603050405020304" pitchFamily="18" charset="0"/>
                <a:ea typeface="Calibri" panose="020F0502020204030204" pitchFamily="34" charset="0"/>
                <a:cs typeface="Times New Roman" panose="02020603050405020304" pitchFamily="18" charset="0"/>
              </a:rPr>
              <a:t> March 1, 2019</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Mathematics/quantitative reasoning (CSU GE B4 and IGETC 2A)</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English composition/written communication (CSU GE A2 and IGETC 1A)</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Only courses in these categories will be considered.</a:t>
            </a:r>
          </a:p>
          <a:p>
            <a:pPr marL="342900" marR="0" lvl="0" indent="-342900">
              <a:lnSpc>
                <a:spcPct val="105000"/>
              </a:lnSpc>
              <a:spcBef>
                <a:spcPts val="0"/>
              </a:spcBef>
              <a:spcAft>
                <a:spcPts val="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Effective date for approved courses will be fall 2019</a:t>
            </a:r>
          </a:p>
          <a:p>
            <a:pPr marL="342900" marR="0" lvl="0" indent="-342900">
              <a:lnSpc>
                <a:spcPct val="105000"/>
              </a:lnSpc>
              <a:spcBef>
                <a:spcPts val="0"/>
              </a:spcBef>
              <a:spcAft>
                <a:spcPts val="800"/>
              </a:spcAft>
              <a:buFont typeface="Symbol" panose="05050102010706020507" pitchFamily="18" charset="2"/>
              <a:buChar char=""/>
            </a:pPr>
            <a:r>
              <a:rPr lang="en-US" sz="2000" dirty="0">
                <a:latin typeface="Times New Roman" panose="02020603050405020304" pitchFamily="18" charset="0"/>
                <a:ea typeface="Calibri" panose="020F0502020204030204" pitchFamily="34" charset="0"/>
                <a:cs typeface="Times New Roman" panose="02020603050405020304" pitchFamily="18" charset="0"/>
              </a:rPr>
              <a:t>We expect to return decisions on these additional submissions (related to AB 705) in May, 2019 with publication on ASSIST to follow</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774D9F3B-17F2-EA49-ADDC-42710B453601}"/>
              </a:ext>
            </a:extLst>
          </p:cNvPr>
          <p:cNvSpPr>
            <a:spLocks noGrp="1"/>
          </p:cNvSpPr>
          <p:nvPr>
            <p:ph type="title"/>
          </p:nvPr>
        </p:nvSpPr>
        <p:spPr>
          <a:xfrm>
            <a:off x="899410" y="329783"/>
            <a:ext cx="10403174" cy="847621"/>
          </a:xfrm>
        </p:spPr>
        <p:txBody>
          <a:bodyPr anchor="t">
            <a:noAutofit/>
          </a:bodyPr>
          <a:lstStyle/>
          <a:p>
            <a:r>
              <a:rPr lang="en-US" sz="4000" dirty="0">
                <a:solidFill>
                  <a:srgbClr val="FF0000"/>
                </a:solidFill>
                <a:ea typeface="Calibri" panose="020F0502020204030204" pitchFamily="34" charset="0"/>
              </a:rPr>
              <a:t>Important Dates – </a:t>
            </a:r>
            <a:r>
              <a:rPr lang="en-US" sz="4000" b="1" dirty="0">
                <a:solidFill>
                  <a:srgbClr val="FF0000"/>
                </a:solidFill>
                <a:ea typeface="Calibri" panose="020F0502020204030204" pitchFamily="34" charset="0"/>
              </a:rPr>
              <a:t>due to AB 705</a:t>
            </a:r>
            <a:br>
              <a:rPr lang="en-US" sz="4000" dirty="0">
                <a:solidFill>
                  <a:srgbClr val="FF0000"/>
                </a:solidFill>
                <a:ea typeface="Calibri" panose="020F0502020204030204" pitchFamily="34" charset="0"/>
              </a:rPr>
            </a:br>
            <a:endParaRPr lang="en-US" sz="4000" dirty="0"/>
          </a:p>
        </p:txBody>
      </p:sp>
    </p:spTree>
    <p:extLst>
      <p:ext uri="{BB962C8B-B14F-4D97-AF65-F5344CB8AC3E}">
        <p14:creationId xmlns:p14="http://schemas.microsoft.com/office/powerpoint/2010/main" val="3183270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5DA-45DD-7A40-9DFF-D00F17506F25}"/>
              </a:ext>
            </a:extLst>
          </p:cNvPr>
          <p:cNvSpPr>
            <a:spLocks noGrp="1"/>
          </p:cNvSpPr>
          <p:nvPr>
            <p:ph type="title"/>
          </p:nvPr>
        </p:nvSpPr>
        <p:spPr>
          <a:xfrm>
            <a:off x="2231136" y="664889"/>
            <a:ext cx="7729728" cy="894088"/>
          </a:xfrm>
        </p:spPr>
        <p:txBody>
          <a:bodyPr>
            <a:noAutofit/>
          </a:bodyPr>
          <a:lstStyle/>
          <a:p>
            <a:r>
              <a:rPr lang="en-US" sz="4000" dirty="0"/>
              <a:t>Review criteria</a:t>
            </a:r>
          </a:p>
        </p:txBody>
      </p:sp>
      <p:sp>
        <p:nvSpPr>
          <p:cNvPr id="3" name="Content Placeholder 2">
            <a:extLst>
              <a:ext uri="{FF2B5EF4-FFF2-40B4-BE49-F238E27FC236}">
                <a16:creationId xmlns:a16="http://schemas.microsoft.com/office/drawing/2014/main" id="{5A9A6D0E-066E-2E4D-A82E-2EF7D8C87A22}"/>
              </a:ext>
            </a:extLst>
          </p:cNvPr>
          <p:cNvSpPr>
            <a:spLocks noGrp="1"/>
          </p:cNvSpPr>
          <p:nvPr>
            <p:ph idx="1"/>
          </p:nvPr>
        </p:nvSpPr>
        <p:spPr>
          <a:xfrm>
            <a:off x="1379095" y="1933732"/>
            <a:ext cx="9533744" cy="3806296"/>
          </a:xfrm>
        </p:spPr>
        <p:txBody>
          <a:bodyPr>
            <a:normAutofit fontScale="92500" lnSpcReduction="20000"/>
          </a:bodyPr>
          <a:lstStyle/>
          <a:p>
            <a:pPr marL="0" indent="0">
              <a:lnSpc>
                <a:spcPct val="110000"/>
              </a:lnSpc>
              <a:spcBef>
                <a:spcPts val="600"/>
              </a:spcBef>
              <a:buNone/>
            </a:pPr>
            <a:r>
              <a:rPr lang="en-US" sz="3000" dirty="0">
                <a:ea typeface="Calibri" panose="020F0502020204030204" pitchFamily="34" charset="0"/>
                <a:cs typeface="Times New Roman" panose="02020603050405020304" pitchFamily="18" charset="0"/>
              </a:rPr>
              <a:t>Please refer to these documents, which detail the individual subject areas and criteria for review:</a:t>
            </a:r>
          </a:p>
          <a:p>
            <a:pPr>
              <a:lnSpc>
                <a:spcPct val="110000"/>
              </a:lnSpc>
              <a:spcBef>
                <a:spcPts val="600"/>
              </a:spcBef>
              <a:buNone/>
            </a:pPr>
            <a:endParaRPr lang="en-US" sz="2400" dirty="0">
              <a:solidFill>
                <a:srgbClr val="0070C0"/>
              </a:solidFill>
              <a:ea typeface="Calibri" panose="020F0502020204030204" pitchFamily="34" charset="0"/>
              <a:cs typeface="Times New Roman" panose="02020603050405020304" pitchFamily="18" charset="0"/>
            </a:endParaRPr>
          </a:p>
          <a:p>
            <a:pPr marR="0" lvl="0">
              <a:lnSpc>
                <a:spcPct val="110000"/>
              </a:lnSpc>
              <a:spcBef>
                <a:spcPts val="600"/>
              </a:spcBef>
              <a:spcAft>
                <a:spcPts val="600"/>
              </a:spcAft>
            </a:pPr>
            <a:r>
              <a:rPr lang="en-US" sz="2400" dirty="0">
                <a:solidFill>
                  <a:srgbClr val="0070C0"/>
                </a:solidFill>
                <a:ea typeface="Times New Roman" panose="02020603050405020304" pitchFamily="18" charset="0"/>
                <a:hlinkClick r:id="rId2">
                  <a:extLst>
                    <a:ext uri="{A12FA001-AC4F-418D-AE19-62706E023703}">
                      <ahyp:hlinkClr xmlns:ahyp="http://schemas.microsoft.com/office/drawing/2018/hyperlinkcolor" val="tx"/>
                    </a:ext>
                  </a:extLst>
                </a:hlinkClick>
              </a:rPr>
              <a:t>IGETC Standards 1.9</a:t>
            </a:r>
            <a:endParaRPr lang="en-US" sz="2400" dirty="0">
              <a:solidFill>
                <a:srgbClr val="0070C0"/>
              </a:solidFill>
              <a:ea typeface="Calibri" panose="020F0502020204030204" pitchFamily="34" charset="0"/>
            </a:endParaRPr>
          </a:p>
          <a:p>
            <a:pPr marR="0" lvl="0">
              <a:lnSpc>
                <a:spcPct val="110000"/>
              </a:lnSpc>
              <a:spcBef>
                <a:spcPts val="600"/>
              </a:spcBef>
              <a:spcAft>
                <a:spcPts val="600"/>
              </a:spcAft>
            </a:pPr>
            <a:r>
              <a:rPr lang="en-US" sz="2400" dirty="0">
                <a:solidFill>
                  <a:srgbClr val="0070C0"/>
                </a:solidFill>
                <a:ea typeface="Times New Roman" panose="02020603050405020304" pitchFamily="18" charset="0"/>
                <a:hlinkClick r:id="rId3">
                  <a:extLst>
                    <a:ext uri="{A12FA001-AC4F-418D-AE19-62706E023703}">
                      <ahyp:hlinkClr xmlns:ahyp="http://schemas.microsoft.com/office/drawing/2018/hyperlinkcolor" val="tx"/>
                    </a:ext>
                  </a:extLst>
                </a:hlinkClick>
              </a:rPr>
              <a:t>CSU and UC Guiding Notes for General Education Course Reviewers</a:t>
            </a:r>
            <a:r>
              <a:rPr lang="en-US" sz="2400" dirty="0">
                <a:solidFill>
                  <a:srgbClr val="0070C0"/>
                </a:solidFill>
                <a:ea typeface="Times New Roman" panose="02020603050405020304" pitchFamily="18" charset="0"/>
              </a:rPr>
              <a:t> </a:t>
            </a:r>
            <a:endParaRPr lang="en-US" sz="2400" dirty="0">
              <a:solidFill>
                <a:srgbClr val="0070C0"/>
              </a:solidFill>
              <a:ea typeface="Calibri" panose="020F0502020204030204" pitchFamily="34" charset="0"/>
            </a:endParaRPr>
          </a:p>
          <a:p>
            <a:pPr marR="0" lvl="0">
              <a:lnSpc>
                <a:spcPct val="110000"/>
              </a:lnSpc>
              <a:spcBef>
                <a:spcPts val="600"/>
              </a:spcBef>
              <a:spcAft>
                <a:spcPts val="600"/>
              </a:spcAft>
            </a:pPr>
            <a:r>
              <a:rPr lang="en-US" sz="2400" dirty="0">
                <a:solidFill>
                  <a:srgbClr val="0070C0"/>
                </a:solidFill>
                <a:ea typeface="Times New Roman" panose="02020603050405020304" pitchFamily="18" charset="0"/>
                <a:hlinkClick r:id="rId4">
                  <a:extLst>
                    <a:ext uri="{A12FA001-AC4F-418D-AE19-62706E023703}">
                      <ahyp:hlinkClr xmlns:ahyp="http://schemas.microsoft.com/office/drawing/2018/hyperlinkcolor" val="tx"/>
                    </a:ext>
                  </a:extLst>
                </a:hlinkClick>
              </a:rPr>
              <a:t>CSU Executive Order 1100 Revised (August 23, 2017): CSU General Education Breadth</a:t>
            </a:r>
            <a:endParaRPr lang="en-US" sz="2400" dirty="0">
              <a:solidFill>
                <a:srgbClr val="0070C0"/>
              </a:solidFill>
              <a:ea typeface="Calibri" panose="020F0502020204030204" pitchFamily="34" charset="0"/>
            </a:endParaRPr>
          </a:p>
          <a:p>
            <a:pPr marR="0" lvl="0">
              <a:lnSpc>
                <a:spcPct val="110000"/>
              </a:lnSpc>
              <a:spcBef>
                <a:spcPts val="600"/>
              </a:spcBef>
              <a:spcAft>
                <a:spcPts val="600"/>
              </a:spcAft>
            </a:pPr>
            <a:r>
              <a:rPr lang="en-US" sz="2400" dirty="0">
                <a:solidFill>
                  <a:srgbClr val="0070C0"/>
                </a:solidFill>
                <a:ea typeface="Times New Roman" panose="02020603050405020304" pitchFamily="18" charset="0"/>
                <a:hlinkClick r:id="rId5">
                  <a:extLst>
                    <a:ext uri="{A12FA001-AC4F-418D-AE19-62706E023703}">
                      <ahyp:hlinkClr xmlns:ahyp="http://schemas.microsoft.com/office/drawing/2018/hyperlinkcolor" val="tx"/>
                    </a:ext>
                  </a:extLst>
                </a:hlinkClick>
              </a:rPr>
              <a:t>CSU Executive Order 1061: American Institutions</a:t>
            </a:r>
            <a:endParaRPr lang="en-US" sz="2400" dirty="0">
              <a:solidFill>
                <a:srgbClr val="0070C0"/>
              </a:solidFill>
              <a:ea typeface="Calibri" panose="020F0502020204030204" pitchFamily="34" charset="0"/>
            </a:endParaRPr>
          </a:p>
          <a:p>
            <a:pPr>
              <a:lnSpc>
                <a:spcPct val="110000"/>
              </a:lnSpc>
              <a:spcBef>
                <a:spcPts val="600"/>
              </a:spcBef>
              <a:buNone/>
            </a:pPr>
            <a:r>
              <a:rPr lang="en-US" sz="2400" dirty="0">
                <a:ea typeface="Calibri" panose="020F0502020204030204" pitchFamily="34" charset="0"/>
                <a:cs typeface="Times New Roman" panose="02020603050405020304" pitchFamily="18" charset="0"/>
              </a:rPr>
              <a:t> </a:t>
            </a:r>
          </a:p>
          <a:p>
            <a:pPr>
              <a:lnSpc>
                <a:spcPct val="110000"/>
              </a:lnSpc>
              <a:spcBef>
                <a:spcPts val="600"/>
              </a:spcBef>
            </a:pPr>
            <a:endParaRPr lang="en-US" sz="2400" dirty="0"/>
          </a:p>
        </p:txBody>
      </p:sp>
    </p:spTree>
    <p:extLst>
      <p:ext uri="{BB962C8B-B14F-4D97-AF65-F5344CB8AC3E}">
        <p14:creationId xmlns:p14="http://schemas.microsoft.com/office/powerpoint/2010/main" val="14673251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5DA-45DD-7A40-9DFF-D00F17506F25}"/>
              </a:ext>
            </a:extLst>
          </p:cNvPr>
          <p:cNvSpPr>
            <a:spLocks noGrp="1"/>
          </p:cNvSpPr>
          <p:nvPr>
            <p:ph type="title"/>
          </p:nvPr>
        </p:nvSpPr>
        <p:spPr>
          <a:xfrm>
            <a:off x="2231136" y="664889"/>
            <a:ext cx="7729728" cy="894088"/>
          </a:xfrm>
        </p:spPr>
        <p:txBody>
          <a:bodyPr>
            <a:noAutofit/>
          </a:bodyPr>
          <a:lstStyle/>
          <a:p>
            <a:r>
              <a:rPr lang="en-US" sz="4000" dirty="0"/>
              <a:t>articulation</a:t>
            </a:r>
          </a:p>
        </p:txBody>
      </p:sp>
      <p:sp>
        <p:nvSpPr>
          <p:cNvPr id="3" name="Content Placeholder 2">
            <a:extLst>
              <a:ext uri="{FF2B5EF4-FFF2-40B4-BE49-F238E27FC236}">
                <a16:creationId xmlns:a16="http://schemas.microsoft.com/office/drawing/2014/main" id="{5A9A6D0E-066E-2E4D-A82E-2EF7D8C87A22}"/>
              </a:ext>
            </a:extLst>
          </p:cNvPr>
          <p:cNvSpPr>
            <a:spLocks noGrp="1"/>
          </p:cNvSpPr>
          <p:nvPr>
            <p:ph idx="1"/>
          </p:nvPr>
        </p:nvSpPr>
        <p:spPr>
          <a:xfrm>
            <a:off x="1379095" y="1933732"/>
            <a:ext cx="9533744" cy="3806296"/>
          </a:xfrm>
        </p:spPr>
        <p:txBody>
          <a:bodyPr>
            <a:normAutofit/>
          </a:bodyPr>
          <a:lstStyle/>
          <a:p>
            <a:pPr marR="0" lvl="1" indent="-457200">
              <a:spcBef>
                <a:spcPts val="600"/>
              </a:spcBef>
              <a:spcAft>
                <a:spcPts val="600"/>
              </a:spcAft>
            </a:pPr>
            <a:r>
              <a:rPr lang="en-US" sz="3600" dirty="0">
                <a:ea typeface="Calibri" panose="020F0502020204030204" pitchFamily="34" charset="0"/>
              </a:rPr>
              <a:t>How AB 705 is impacting articulation?</a:t>
            </a:r>
          </a:p>
          <a:p>
            <a:pPr marR="0" lvl="1" indent="-457200">
              <a:spcBef>
                <a:spcPts val="600"/>
              </a:spcBef>
              <a:spcAft>
                <a:spcPts val="600"/>
              </a:spcAft>
            </a:pPr>
            <a:r>
              <a:rPr lang="en-US" sz="3600" dirty="0">
                <a:ea typeface="Calibri" panose="020F0502020204030204" pitchFamily="34" charset="0"/>
              </a:rPr>
              <a:t>Title 5 and C-ID</a:t>
            </a:r>
          </a:p>
          <a:p>
            <a:pPr marR="0" lvl="1" indent="-457200">
              <a:spcBef>
                <a:spcPts val="600"/>
              </a:spcBef>
              <a:spcAft>
                <a:spcPts val="600"/>
              </a:spcAft>
            </a:pPr>
            <a:r>
              <a:rPr lang="en-US" sz="3600" dirty="0">
                <a:ea typeface="Calibri" panose="020F0502020204030204" pitchFamily="34" charset="0"/>
              </a:rPr>
              <a:t>Considerations for Prerequisite statement</a:t>
            </a:r>
          </a:p>
          <a:p>
            <a:pPr marL="457200" indent="-457200">
              <a:lnSpc>
                <a:spcPct val="110000"/>
              </a:lnSpc>
              <a:spcBef>
                <a:spcPts val="600"/>
              </a:spcBef>
              <a:spcAft>
                <a:spcPts val="600"/>
              </a:spcAft>
            </a:pPr>
            <a:endParaRPr lang="en-US" sz="2400" dirty="0">
              <a:ea typeface="Calibri" panose="020F0502020204030204" pitchFamily="34" charset="0"/>
            </a:endParaRPr>
          </a:p>
          <a:p>
            <a:pPr marL="457200" indent="-457200">
              <a:lnSpc>
                <a:spcPct val="110000"/>
              </a:lnSpc>
              <a:spcBef>
                <a:spcPts val="600"/>
              </a:spcBef>
              <a:spcAft>
                <a:spcPts val="600"/>
              </a:spcAft>
            </a:pPr>
            <a:endParaRPr lang="en-US" sz="2400" dirty="0"/>
          </a:p>
        </p:txBody>
      </p:sp>
    </p:spTree>
    <p:extLst>
      <p:ext uri="{BB962C8B-B14F-4D97-AF65-F5344CB8AC3E}">
        <p14:creationId xmlns:p14="http://schemas.microsoft.com/office/powerpoint/2010/main" val="3074657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6D5DA-45DD-7A40-9DFF-D00F17506F25}"/>
              </a:ext>
            </a:extLst>
          </p:cNvPr>
          <p:cNvSpPr>
            <a:spLocks noGrp="1"/>
          </p:cNvSpPr>
          <p:nvPr>
            <p:ph type="title"/>
          </p:nvPr>
        </p:nvSpPr>
        <p:spPr>
          <a:xfrm>
            <a:off x="2231136" y="664889"/>
            <a:ext cx="7729728" cy="894088"/>
          </a:xfrm>
        </p:spPr>
        <p:txBody>
          <a:bodyPr>
            <a:noAutofit/>
          </a:bodyPr>
          <a:lstStyle/>
          <a:p>
            <a:pPr marR="0" lvl="0">
              <a:spcBef>
                <a:spcPts val="0"/>
              </a:spcBef>
              <a:spcAft>
                <a:spcPts val="0"/>
              </a:spcAft>
            </a:pPr>
            <a:r>
              <a:rPr lang="en-US" sz="4000" dirty="0">
                <a:ea typeface="Calibri" panose="020F0502020204030204" pitchFamily="34" charset="0"/>
              </a:rPr>
              <a:t>UC Transfer Pathways</a:t>
            </a:r>
          </a:p>
        </p:txBody>
      </p:sp>
      <p:sp>
        <p:nvSpPr>
          <p:cNvPr id="3" name="Content Placeholder 2">
            <a:extLst>
              <a:ext uri="{FF2B5EF4-FFF2-40B4-BE49-F238E27FC236}">
                <a16:creationId xmlns:a16="http://schemas.microsoft.com/office/drawing/2014/main" id="{5A9A6D0E-066E-2E4D-A82E-2EF7D8C87A22}"/>
              </a:ext>
            </a:extLst>
          </p:cNvPr>
          <p:cNvSpPr>
            <a:spLocks noGrp="1"/>
          </p:cNvSpPr>
          <p:nvPr>
            <p:ph idx="1"/>
          </p:nvPr>
        </p:nvSpPr>
        <p:spPr>
          <a:xfrm>
            <a:off x="1379095" y="1933732"/>
            <a:ext cx="9533744" cy="3806296"/>
          </a:xfrm>
        </p:spPr>
        <p:txBody>
          <a:bodyPr>
            <a:normAutofit/>
          </a:bodyPr>
          <a:lstStyle/>
          <a:p>
            <a:pPr marR="0" lvl="1" indent="-457200">
              <a:spcBef>
                <a:spcPts val="600"/>
              </a:spcBef>
              <a:spcAft>
                <a:spcPts val="600"/>
              </a:spcAft>
            </a:pPr>
            <a:r>
              <a:rPr lang="en-US" sz="3200" dirty="0">
                <a:ea typeface="Calibri" panose="020F0502020204030204" pitchFamily="34" charset="0"/>
              </a:rPr>
              <a:t>Short History</a:t>
            </a:r>
          </a:p>
          <a:p>
            <a:pPr marR="0" lvl="1" indent="-457200">
              <a:spcBef>
                <a:spcPts val="600"/>
              </a:spcBef>
              <a:spcAft>
                <a:spcPts val="600"/>
              </a:spcAft>
            </a:pPr>
            <a:r>
              <a:rPr lang="en-US" sz="3200" dirty="0">
                <a:ea typeface="Calibri" panose="020F0502020204030204" pitchFamily="34" charset="0"/>
              </a:rPr>
              <a:t>Where are we now?</a:t>
            </a:r>
          </a:p>
          <a:p>
            <a:pPr marR="0" lvl="1" indent="-457200">
              <a:spcBef>
                <a:spcPts val="600"/>
              </a:spcBef>
              <a:spcAft>
                <a:spcPts val="600"/>
              </a:spcAft>
            </a:pPr>
            <a:r>
              <a:rPr lang="en-US" sz="3200" dirty="0">
                <a:ea typeface="Times New Roman" panose="02020603050405020304" pitchFamily="18" charset="0"/>
              </a:rPr>
              <a:t>CCCCO, ASCCC, UCOP and UC Academic Senate meet at end of November to (hopefully) finalize UC Transfer Degree</a:t>
            </a:r>
            <a:r>
              <a:rPr lang="en-US" sz="3200" b="1" dirty="0">
                <a:ea typeface="Times New Roman" panose="02020603050405020304" pitchFamily="18" charset="0"/>
              </a:rPr>
              <a:t> pilot </a:t>
            </a:r>
            <a:r>
              <a:rPr lang="en-US" sz="3200" dirty="0">
                <a:ea typeface="Times New Roman" panose="02020603050405020304" pitchFamily="18" charset="0"/>
              </a:rPr>
              <a:t>in Chemistry and Physics</a:t>
            </a:r>
            <a:endParaRPr lang="en-US" sz="3200" dirty="0"/>
          </a:p>
          <a:p>
            <a:pPr marR="0" lvl="1" indent="-457200">
              <a:spcBef>
                <a:spcPts val="600"/>
              </a:spcBef>
              <a:spcAft>
                <a:spcPts val="600"/>
              </a:spcAft>
            </a:pPr>
            <a:endParaRPr lang="en-US" sz="3200" dirty="0">
              <a:ea typeface="Calibri" panose="020F0502020204030204" pitchFamily="34" charset="0"/>
            </a:endParaRPr>
          </a:p>
          <a:p>
            <a:pPr marL="457200" indent="-457200">
              <a:lnSpc>
                <a:spcPct val="110000"/>
              </a:lnSpc>
              <a:spcBef>
                <a:spcPts val="600"/>
              </a:spcBef>
              <a:spcAft>
                <a:spcPts val="600"/>
              </a:spcAft>
            </a:pPr>
            <a:endParaRPr lang="en-US" sz="3200" dirty="0"/>
          </a:p>
        </p:txBody>
      </p:sp>
    </p:spTree>
    <p:extLst>
      <p:ext uri="{BB962C8B-B14F-4D97-AF65-F5344CB8AC3E}">
        <p14:creationId xmlns:p14="http://schemas.microsoft.com/office/powerpoint/2010/main" val="9277405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6E5A-7168-A040-A843-12BFF0E601B6}"/>
              </a:ext>
            </a:extLst>
          </p:cNvPr>
          <p:cNvSpPr>
            <a:spLocks noGrp="1"/>
          </p:cNvSpPr>
          <p:nvPr>
            <p:ph type="title"/>
          </p:nvPr>
        </p:nvSpPr>
        <p:spPr>
          <a:xfrm>
            <a:off x="1618938" y="1319134"/>
            <a:ext cx="8972862" cy="2713530"/>
          </a:xfrm>
        </p:spPr>
        <p:txBody>
          <a:bodyPr>
            <a:normAutofit/>
          </a:bodyPr>
          <a:lstStyle/>
          <a:p>
            <a:r>
              <a:rPr lang="en-US" sz="4000" dirty="0"/>
              <a:t>Certificates, Degrees, and Curricular Processes with the Student Centered Funding Formula</a:t>
            </a:r>
            <a:endParaRPr lang="en-US" dirty="0"/>
          </a:p>
        </p:txBody>
      </p:sp>
      <p:sp>
        <p:nvSpPr>
          <p:cNvPr id="3" name="Text Placeholder 2">
            <a:extLst>
              <a:ext uri="{FF2B5EF4-FFF2-40B4-BE49-F238E27FC236}">
                <a16:creationId xmlns:a16="http://schemas.microsoft.com/office/drawing/2014/main" id="{27D6892D-BAA8-F74B-8237-4F432CBA0328}"/>
              </a:ext>
            </a:extLst>
          </p:cNvPr>
          <p:cNvSpPr>
            <a:spLocks noGrp="1"/>
          </p:cNvSpPr>
          <p:nvPr>
            <p:ph type="body" idx="1"/>
          </p:nvPr>
        </p:nvSpPr>
        <p:spPr>
          <a:xfrm>
            <a:off x="4646951" y="4472387"/>
            <a:ext cx="3169700" cy="1088965"/>
          </a:xfrm>
        </p:spPr>
        <p:txBody>
          <a:bodyPr numCol="1">
            <a:normAutofit/>
          </a:bodyPr>
          <a:lstStyle/>
          <a:p>
            <a:pPr algn="ctr"/>
            <a:r>
              <a:rPr lang="en-US" i="1" dirty="0">
                <a:solidFill>
                  <a:srgbClr val="0070C0"/>
                </a:solidFill>
              </a:rPr>
              <a:t>Jackie </a:t>
            </a:r>
            <a:r>
              <a:rPr lang="en-US" i="1" dirty="0" err="1">
                <a:solidFill>
                  <a:srgbClr val="0070C0"/>
                </a:solidFill>
              </a:rPr>
              <a:t>Escajeda</a:t>
            </a:r>
            <a:r>
              <a:rPr lang="en-US" i="1" dirty="0">
                <a:solidFill>
                  <a:srgbClr val="0070C0"/>
                </a:solidFill>
              </a:rPr>
              <a:t>, CCCCO</a:t>
            </a:r>
          </a:p>
          <a:p>
            <a:pPr algn="ctr"/>
            <a:r>
              <a:rPr lang="en-US" i="1" dirty="0">
                <a:solidFill>
                  <a:srgbClr val="0070C0"/>
                </a:solidFill>
              </a:rPr>
              <a:t>Ginni May, ASCCC Treasurer</a:t>
            </a:r>
          </a:p>
          <a:p>
            <a:endParaRPr lang="en-US" i="1" dirty="0">
              <a:solidFill>
                <a:srgbClr val="0070C0"/>
              </a:solidFill>
            </a:endParaRPr>
          </a:p>
        </p:txBody>
      </p:sp>
    </p:spTree>
    <p:extLst>
      <p:ext uri="{BB962C8B-B14F-4D97-AF65-F5344CB8AC3E}">
        <p14:creationId xmlns:p14="http://schemas.microsoft.com/office/powerpoint/2010/main" val="26829387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83627-0277-8D4C-B5D5-36D98E3049F4}"/>
              </a:ext>
            </a:extLst>
          </p:cNvPr>
          <p:cNvSpPr>
            <a:spLocks noGrp="1"/>
          </p:cNvSpPr>
          <p:nvPr>
            <p:ph type="title"/>
          </p:nvPr>
        </p:nvSpPr>
        <p:spPr/>
        <p:txBody>
          <a:bodyPr>
            <a:normAutofit fontScale="90000"/>
          </a:bodyPr>
          <a:lstStyle/>
          <a:p>
            <a:pPr algn="ctr"/>
            <a:r>
              <a:rPr lang="en-US" sz="5400" b="1" dirty="0">
                <a:solidFill>
                  <a:schemeClr val="tx1"/>
                </a:solidFill>
                <a:latin typeface="Times New Roman" panose="02020603050405020304" pitchFamily="18" charset="0"/>
                <a:cs typeface="Times New Roman" panose="02020603050405020304" pitchFamily="18" charset="0"/>
              </a:rPr>
              <a:t>Overview</a:t>
            </a:r>
          </a:p>
        </p:txBody>
      </p:sp>
      <p:sp>
        <p:nvSpPr>
          <p:cNvPr id="3" name="Content Placeholder 2">
            <a:extLst>
              <a:ext uri="{FF2B5EF4-FFF2-40B4-BE49-F238E27FC236}">
                <a16:creationId xmlns:a16="http://schemas.microsoft.com/office/drawing/2014/main" id="{C5347962-285D-FB48-9CB7-B1D3AE70BE50}"/>
              </a:ext>
            </a:extLst>
          </p:cNvPr>
          <p:cNvSpPr>
            <a:spLocks noGrp="1"/>
          </p:cNvSpPr>
          <p:nvPr>
            <p:ph idx="1"/>
          </p:nvPr>
        </p:nvSpPr>
        <p:spPr>
          <a:xfrm>
            <a:off x="658317" y="2284349"/>
            <a:ext cx="7151557" cy="4011520"/>
          </a:xfrm>
        </p:spPr>
        <p:txBody>
          <a:bodyPr>
            <a:normAutofit/>
          </a:bodyPr>
          <a:lstStyle/>
          <a:p>
            <a:r>
              <a:rPr lang="en-US" sz="2400" dirty="0">
                <a:latin typeface="Times New Roman" panose="02020603050405020304" pitchFamily="18" charset="0"/>
                <a:cs typeface="Times New Roman" panose="02020603050405020304" pitchFamily="18" charset="0"/>
              </a:rPr>
              <a:t>Student Centered Funding Formula</a:t>
            </a:r>
          </a:p>
          <a:p>
            <a:r>
              <a:rPr lang="en-US" sz="2400" dirty="0">
                <a:latin typeface="Times New Roman" panose="02020603050405020304" pitchFamily="18" charset="0"/>
                <a:cs typeface="Times New Roman" panose="02020603050405020304" pitchFamily="18" charset="0"/>
              </a:rPr>
              <a:t>Curriculum Streamlining</a:t>
            </a:r>
          </a:p>
          <a:p>
            <a:r>
              <a:rPr lang="en-US" sz="2400" dirty="0">
                <a:latin typeface="Times New Roman" panose="02020603050405020304" pitchFamily="18" charset="0"/>
                <a:cs typeface="Times New Roman" panose="02020603050405020304" pitchFamily="18" charset="0"/>
              </a:rPr>
              <a:t>Credit Hour Calculation and Cooperative Work Experience</a:t>
            </a:r>
          </a:p>
          <a:p>
            <a:r>
              <a:rPr lang="en-US" sz="2400" dirty="0">
                <a:latin typeface="Times New Roman" panose="02020603050405020304" pitchFamily="18" charset="0"/>
                <a:cs typeface="Times New Roman" panose="02020603050405020304" pitchFamily="18" charset="0"/>
              </a:rPr>
              <a:t>Certificates and Degrees</a:t>
            </a:r>
          </a:p>
          <a:p>
            <a:r>
              <a:rPr lang="en-US" sz="2400" dirty="0">
                <a:latin typeface="Times New Roman" panose="02020603050405020304" pitchFamily="18" charset="0"/>
                <a:cs typeface="Times New Roman" panose="02020603050405020304" pitchFamily="18" charset="0"/>
              </a:rPr>
              <a:t>More…</a:t>
            </a:r>
          </a:p>
          <a:p>
            <a:r>
              <a:rPr lang="en-US" sz="2400" dirty="0">
                <a:latin typeface="Times New Roman" panose="02020603050405020304" pitchFamily="18" charset="0"/>
                <a:cs typeface="Times New Roman" panose="02020603050405020304" pitchFamily="18" charset="0"/>
              </a:rPr>
              <a:t>Scenarios for discussion…</a:t>
            </a:r>
          </a:p>
          <a:p>
            <a:r>
              <a:rPr lang="en-US" sz="2400" dirty="0">
                <a:latin typeface="Times New Roman" panose="02020603050405020304" pitchFamily="18" charset="0"/>
                <a:cs typeface="Times New Roman" panose="02020603050405020304" pitchFamily="18" charset="0"/>
              </a:rPr>
              <a:t>Questions?</a:t>
            </a:r>
          </a:p>
        </p:txBody>
      </p:sp>
      <p:pic>
        <p:nvPicPr>
          <p:cNvPr id="4" name="Picture 3">
            <a:extLst>
              <a:ext uri="{FF2B5EF4-FFF2-40B4-BE49-F238E27FC236}">
                <a16:creationId xmlns:a16="http://schemas.microsoft.com/office/drawing/2014/main" id="{E58168C6-9FBC-AE41-B18C-E337FA7A4792}"/>
              </a:ext>
            </a:extLst>
          </p:cNvPr>
          <p:cNvPicPr>
            <a:picLocks noChangeAspect="1"/>
          </p:cNvPicPr>
          <p:nvPr/>
        </p:nvPicPr>
        <p:blipFill>
          <a:blip r:embed="rId2"/>
          <a:stretch>
            <a:fillRect/>
          </a:stretch>
        </p:blipFill>
        <p:spPr>
          <a:xfrm>
            <a:off x="7354660" y="2489761"/>
            <a:ext cx="3999140" cy="2656363"/>
          </a:xfrm>
          <a:prstGeom prst="rect">
            <a:avLst/>
          </a:prstGeom>
        </p:spPr>
      </p:pic>
    </p:spTree>
    <p:extLst>
      <p:ext uri="{BB962C8B-B14F-4D97-AF65-F5344CB8AC3E}">
        <p14:creationId xmlns:p14="http://schemas.microsoft.com/office/powerpoint/2010/main" val="12590830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633928" y="387351"/>
            <a:ext cx="8842925" cy="914508"/>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Student Centered Funding Formula</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59567" y="2353456"/>
            <a:ext cx="10807908" cy="4197246"/>
          </a:xfrm>
        </p:spPr>
        <p:txBody>
          <a:bodyPr>
            <a:normAutofit/>
          </a:bodyPr>
          <a:lstStyle/>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A55415E2-C320-DE4D-8401-514B6481713E}"/>
              </a:ext>
            </a:extLst>
          </p:cNvPr>
          <p:cNvSpPr>
            <a:spLocks noChangeArrowheads="1"/>
          </p:cNvSpPr>
          <p:nvPr/>
        </p:nvSpPr>
        <p:spPr bwMode="auto">
          <a:xfrm>
            <a:off x="-674658" y="314010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1705FAF9-6A1F-3341-89D5-93EA70FDF8E3}"/>
              </a:ext>
            </a:extLst>
          </p:cNvPr>
          <p:cNvGraphicFramePr>
            <a:graphicFrameLocks noGrp="1"/>
          </p:cNvGraphicFramePr>
          <p:nvPr>
            <p:extLst>
              <p:ext uri="{D42A27DB-BD31-4B8C-83A1-F6EECF244321}">
                <p14:modId xmlns:p14="http://schemas.microsoft.com/office/powerpoint/2010/main" val="3055838517"/>
              </p:ext>
            </p:extLst>
          </p:nvPr>
        </p:nvGraphicFramePr>
        <p:xfrm>
          <a:off x="464694" y="1693890"/>
          <a:ext cx="11272604" cy="4379147"/>
        </p:xfrm>
        <a:graphic>
          <a:graphicData uri="http://schemas.openxmlformats.org/drawingml/2006/table">
            <a:tbl>
              <a:tblPr firstRow="1" bandRow="1">
                <a:tableStyleId>{5C22544A-7EE6-4342-B048-85BDC9FD1C3A}</a:tableStyleId>
              </a:tblPr>
              <a:tblGrid>
                <a:gridCol w="5201588">
                  <a:extLst>
                    <a:ext uri="{9D8B030D-6E8A-4147-A177-3AD203B41FA5}">
                      <a16:colId xmlns:a16="http://schemas.microsoft.com/office/drawing/2014/main" val="4122307937"/>
                    </a:ext>
                  </a:extLst>
                </a:gridCol>
                <a:gridCol w="1948721">
                  <a:extLst>
                    <a:ext uri="{9D8B030D-6E8A-4147-A177-3AD203B41FA5}">
                      <a16:colId xmlns:a16="http://schemas.microsoft.com/office/drawing/2014/main" val="2554048394"/>
                    </a:ext>
                  </a:extLst>
                </a:gridCol>
                <a:gridCol w="2188564">
                  <a:extLst>
                    <a:ext uri="{9D8B030D-6E8A-4147-A177-3AD203B41FA5}">
                      <a16:colId xmlns:a16="http://schemas.microsoft.com/office/drawing/2014/main" val="2904623145"/>
                    </a:ext>
                  </a:extLst>
                </a:gridCol>
                <a:gridCol w="1933731">
                  <a:extLst>
                    <a:ext uri="{9D8B030D-6E8A-4147-A177-3AD203B41FA5}">
                      <a16:colId xmlns:a16="http://schemas.microsoft.com/office/drawing/2014/main" val="3769258106"/>
                    </a:ext>
                  </a:extLst>
                </a:gridCol>
              </a:tblGrid>
              <a:tr h="652340">
                <a:tc>
                  <a:txBody>
                    <a:bodyPr/>
                    <a:lstStyle/>
                    <a:p>
                      <a:r>
                        <a:rPr lang="en-US" sz="1800" dirty="0"/>
                        <a:t>Student Success Allocation—Measures</a:t>
                      </a:r>
                    </a:p>
                  </a:txBody>
                  <a:tcPr/>
                </a:tc>
                <a:tc>
                  <a:txBody>
                    <a:bodyPr/>
                    <a:lstStyle/>
                    <a:p>
                      <a:pPr algn="ctr"/>
                      <a:r>
                        <a:rPr lang="en-US" sz="1800" dirty="0"/>
                        <a:t>All</a:t>
                      </a:r>
                      <a:r>
                        <a:rPr lang="en-US" sz="1800" baseline="0" dirty="0"/>
                        <a:t> Students</a:t>
                      </a:r>
                    </a:p>
                  </a:txBody>
                  <a:tcPr/>
                </a:tc>
                <a:tc>
                  <a:txBody>
                    <a:bodyPr/>
                    <a:lstStyle/>
                    <a:p>
                      <a:pPr algn="ctr"/>
                      <a:r>
                        <a:rPr lang="en-US" sz="1800" baseline="0" dirty="0"/>
                        <a:t>Promise Grant Premium</a:t>
                      </a:r>
                      <a:endParaRPr lang="en-US" sz="1800" dirty="0"/>
                    </a:p>
                  </a:txBody>
                  <a:tcPr/>
                </a:tc>
                <a:tc>
                  <a:txBody>
                    <a:bodyPr/>
                    <a:lstStyle/>
                    <a:p>
                      <a:pPr algn="ctr"/>
                      <a:r>
                        <a:rPr lang="en-US" sz="1800" baseline="0" dirty="0"/>
                        <a:t>Pell Grant Premium</a:t>
                      </a:r>
                      <a:endParaRPr lang="en-US" sz="1800" dirty="0"/>
                    </a:p>
                  </a:txBody>
                  <a:tcPr/>
                </a:tc>
                <a:extLst>
                  <a:ext uri="{0D108BD9-81ED-4DB2-BD59-A6C34878D82A}">
                    <a16:rowId xmlns:a16="http://schemas.microsoft.com/office/drawing/2014/main" val="523509919"/>
                  </a:ext>
                </a:extLst>
              </a:tr>
              <a:tr h="372766">
                <a:tc>
                  <a:txBody>
                    <a:bodyPr/>
                    <a:lstStyle/>
                    <a:p>
                      <a:r>
                        <a:rPr lang="en-US" sz="1800" dirty="0"/>
                        <a:t>Associate</a:t>
                      </a:r>
                      <a:r>
                        <a:rPr lang="en-US" sz="1800" baseline="0" dirty="0"/>
                        <a:t> degrees for transfer granted</a:t>
                      </a:r>
                      <a:endParaRPr lang="en-US" sz="1800" dirty="0"/>
                    </a:p>
                  </a:txBody>
                  <a:tcPr/>
                </a:tc>
                <a:tc>
                  <a:txBody>
                    <a:bodyPr/>
                    <a:lstStyle/>
                    <a:p>
                      <a:pPr algn="ctr"/>
                      <a:r>
                        <a:rPr lang="en-US" sz="1800" dirty="0"/>
                        <a:t>4</a:t>
                      </a:r>
                    </a:p>
                  </a:txBody>
                  <a:tcPr/>
                </a:tc>
                <a:tc>
                  <a:txBody>
                    <a:bodyPr/>
                    <a:lstStyle/>
                    <a:p>
                      <a:pPr algn="ctr"/>
                      <a:r>
                        <a:rPr lang="en-US" sz="1800" dirty="0"/>
                        <a:t>4</a:t>
                      </a:r>
                    </a:p>
                  </a:txBody>
                  <a:tcPr/>
                </a:tc>
                <a:tc>
                  <a:txBody>
                    <a:bodyPr/>
                    <a:lstStyle/>
                    <a:p>
                      <a:pPr algn="ctr"/>
                      <a:r>
                        <a:rPr lang="en-US" sz="1800" dirty="0"/>
                        <a:t>6</a:t>
                      </a:r>
                    </a:p>
                  </a:txBody>
                  <a:tcPr/>
                </a:tc>
                <a:extLst>
                  <a:ext uri="{0D108BD9-81ED-4DB2-BD59-A6C34878D82A}">
                    <a16:rowId xmlns:a16="http://schemas.microsoft.com/office/drawing/2014/main" val="3560132278"/>
                  </a:ext>
                </a:extLst>
              </a:tr>
              <a:tr h="473909">
                <a:tc>
                  <a:txBody>
                    <a:bodyPr/>
                    <a:lstStyle/>
                    <a:p>
                      <a:r>
                        <a:rPr lang="en-US" sz="1800" dirty="0"/>
                        <a:t>Associate</a:t>
                      </a:r>
                      <a:r>
                        <a:rPr lang="en-US" sz="1800" baseline="0" dirty="0"/>
                        <a:t> degrees granted (excluding ADTs)</a:t>
                      </a:r>
                      <a:endParaRPr lang="en-US" sz="1800" dirty="0"/>
                    </a:p>
                  </a:txBody>
                  <a:tcPr/>
                </a:tc>
                <a:tc>
                  <a:txBody>
                    <a:bodyPr/>
                    <a:lstStyle/>
                    <a:p>
                      <a:pPr algn="ctr"/>
                      <a:r>
                        <a:rPr lang="en-US" sz="1800" dirty="0"/>
                        <a:t>3</a:t>
                      </a:r>
                    </a:p>
                  </a:txBody>
                  <a:tcPr/>
                </a:tc>
                <a:tc>
                  <a:txBody>
                    <a:bodyPr/>
                    <a:lstStyle/>
                    <a:p>
                      <a:pPr algn="ctr"/>
                      <a:r>
                        <a:rPr lang="en-US" sz="1800" dirty="0"/>
                        <a:t>3</a:t>
                      </a:r>
                    </a:p>
                  </a:txBody>
                  <a:tcPr/>
                </a:tc>
                <a:tc>
                  <a:txBody>
                    <a:bodyPr/>
                    <a:lstStyle/>
                    <a:p>
                      <a:pPr algn="ctr"/>
                      <a:r>
                        <a:rPr lang="en-US" sz="1800" dirty="0"/>
                        <a:t>4.5</a:t>
                      </a:r>
                    </a:p>
                  </a:txBody>
                  <a:tcPr/>
                </a:tc>
                <a:extLst>
                  <a:ext uri="{0D108BD9-81ED-4DB2-BD59-A6C34878D82A}">
                    <a16:rowId xmlns:a16="http://schemas.microsoft.com/office/drawing/2014/main" val="752245489"/>
                  </a:ext>
                </a:extLst>
              </a:tr>
              <a:tr h="372766">
                <a:tc>
                  <a:txBody>
                    <a:bodyPr/>
                    <a:lstStyle/>
                    <a:p>
                      <a:r>
                        <a:rPr lang="en-US" sz="1800" dirty="0"/>
                        <a:t>Baccalaureate degree granted</a:t>
                      </a:r>
                    </a:p>
                  </a:txBody>
                  <a:tcPr/>
                </a:tc>
                <a:tc>
                  <a:txBody>
                    <a:bodyPr/>
                    <a:lstStyle/>
                    <a:p>
                      <a:pPr algn="ctr"/>
                      <a:r>
                        <a:rPr lang="en-US" sz="1800" dirty="0"/>
                        <a:t>3</a:t>
                      </a:r>
                    </a:p>
                  </a:txBody>
                  <a:tcPr/>
                </a:tc>
                <a:tc>
                  <a:txBody>
                    <a:bodyPr/>
                    <a:lstStyle/>
                    <a:p>
                      <a:pPr algn="ctr"/>
                      <a:r>
                        <a:rPr lang="en-US" sz="1800" dirty="0"/>
                        <a:t>3</a:t>
                      </a:r>
                    </a:p>
                  </a:txBody>
                  <a:tcPr/>
                </a:tc>
                <a:tc>
                  <a:txBody>
                    <a:bodyPr/>
                    <a:lstStyle/>
                    <a:p>
                      <a:pPr algn="ctr"/>
                      <a:r>
                        <a:rPr lang="en-US" sz="1800" dirty="0"/>
                        <a:t>4.5</a:t>
                      </a:r>
                    </a:p>
                  </a:txBody>
                  <a:tcPr/>
                </a:tc>
                <a:extLst>
                  <a:ext uri="{0D108BD9-81ED-4DB2-BD59-A6C34878D82A}">
                    <a16:rowId xmlns:a16="http://schemas.microsoft.com/office/drawing/2014/main" val="3107378558"/>
                  </a:ext>
                </a:extLst>
              </a:tr>
              <a:tr h="513105">
                <a:tc>
                  <a:txBody>
                    <a:bodyPr/>
                    <a:lstStyle/>
                    <a:p>
                      <a:r>
                        <a:rPr lang="en-US" sz="1800" dirty="0"/>
                        <a:t>Credit certificates (16 units or more) granted</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3</a:t>
                      </a:r>
                    </a:p>
                  </a:txBody>
                  <a:tcPr/>
                </a:tc>
                <a:extLst>
                  <a:ext uri="{0D108BD9-81ED-4DB2-BD59-A6C34878D82A}">
                    <a16:rowId xmlns:a16="http://schemas.microsoft.com/office/drawing/2014/main" val="331110861"/>
                  </a:ext>
                </a:extLst>
              </a:tr>
              <a:tr h="748057">
                <a:tc>
                  <a:txBody>
                    <a:bodyPr/>
                    <a:lstStyle/>
                    <a:p>
                      <a:r>
                        <a:rPr lang="en-US" sz="1800" dirty="0"/>
                        <a:t>Completion of transfer-level mathematics and English courses within first academic year of enrollment</a:t>
                      </a:r>
                    </a:p>
                  </a:txBody>
                  <a:tcPr/>
                </a:tc>
                <a:tc>
                  <a:txBody>
                    <a:bodyPr/>
                    <a:lstStyle/>
                    <a:p>
                      <a:pPr algn="ctr"/>
                      <a:r>
                        <a:rPr lang="en-US" sz="1800" dirty="0"/>
                        <a:t>2</a:t>
                      </a:r>
                    </a:p>
                  </a:txBody>
                  <a:tcPr/>
                </a:tc>
                <a:tc>
                  <a:txBody>
                    <a:bodyPr/>
                    <a:lstStyle/>
                    <a:p>
                      <a:pPr algn="ctr"/>
                      <a:r>
                        <a:rPr lang="en-US" sz="1800" dirty="0"/>
                        <a:t>2</a:t>
                      </a:r>
                    </a:p>
                  </a:txBody>
                  <a:tcPr/>
                </a:tc>
                <a:tc>
                  <a:txBody>
                    <a:bodyPr/>
                    <a:lstStyle/>
                    <a:p>
                      <a:pPr algn="ctr"/>
                      <a:r>
                        <a:rPr lang="en-US" sz="1800" dirty="0"/>
                        <a:t>3</a:t>
                      </a:r>
                    </a:p>
                  </a:txBody>
                  <a:tcPr/>
                </a:tc>
                <a:extLst>
                  <a:ext uri="{0D108BD9-81ED-4DB2-BD59-A6C34878D82A}">
                    <a16:rowId xmlns:a16="http://schemas.microsoft.com/office/drawing/2014/main" val="3166930043"/>
                  </a:ext>
                </a:extLst>
              </a:tr>
              <a:tr h="478076">
                <a:tc>
                  <a:txBody>
                    <a:bodyPr/>
                    <a:lstStyle/>
                    <a:p>
                      <a:r>
                        <a:rPr lang="en-US" sz="1800" dirty="0"/>
                        <a:t>Successful transfer to four-year university</a:t>
                      </a:r>
                    </a:p>
                  </a:txBody>
                  <a:tcPr/>
                </a:tc>
                <a:tc>
                  <a:txBody>
                    <a:bodyPr/>
                    <a:lstStyle/>
                    <a:p>
                      <a:pPr algn="ctr"/>
                      <a:r>
                        <a:rPr lang="en-US" sz="1800" dirty="0"/>
                        <a:t>1.5</a:t>
                      </a:r>
                    </a:p>
                  </a:txBody>
                  <a:tcPr/>
                </a:tc>
                <a:tc>
                  <a:txBody>
                    <a:bodyPr/>
                    <a:lstStyle/>
                    <a:p>
                      <a:pPr algn="ctr"/>
                      <a:r>
                        <a:rPr lang="en-US" sz="1800" dirty="0"/>
                        <a:t>1.5</a:t>
                      </a:r>
                    </a:p>
                  </a:txBody>
                  <a:tcPr/>
                </a:tc>
                <a:tc>
                  <a:txBody>
                    <a:bodyPr/>
                    <a:lstStyle/>
                    <a:p>
                      <a:pPr algn="ctr"/>
                      <a:r>
                        <a:rPr lang="en-US" sz="1800" dirty="0"/>
                        <a:t>2.25</a:t>
                      </a:r>
                    </a:p>
                  </a:txBody>
                  <a:tcPr/>
                </a:tc>
                <a:extLst>
                  <a:ext uri="{0D108BD9-81ED-4DB2-BD59-A6C34878D82A}">
                    <a16:rowId xmlns:a16="http://schemas.microsoft.com/office/drawing/2014/main" val="834691317"/>
                  </a:ext>
                </a:extLst>
              </a:tr>
              <a:tr h="395362">
                <a:tc>
                  <a:txBody>
                    <a:bodyPr/>
                    <a:lstStyle/>
                    <a:p>
                      <a:r>
                        <a:rPr lang="en-US" sz="1800" dirty="0"/>
                        <a:t>Completion of nine or</a:t>
                      </a:r>
                      <a:r>
                        <a:rPr lang="en-US" sz="1800" baseline="0" dirty="0"/>
                        <a:t> more CTE units</a:t>
                      </a:r>
                      <a:endParaRPr lang="en-US" sz="1800" dirty="0"/>
                    </a:p>
                  </a:txBody>
                  <a:tcPr/>
                </a:tc>
                <a:tc>
                  <a:txBody>
                    <a:bodyPr/>
                    <a:lstStyle/>
                    <a:p>
                      <a:pPr algn="ctr"/>
                      <a:r>
                        <a:rPr lang="en-US" sz="1800" dirty="0"/>
                        <a:t>1</a:t>
                      </a:r>
                    </a:p>
                  </a:txBody>
                  <a:tcPr/>
                </a:tc>
                <a:tc>
                  <a:txBody>
                    <a:bodyPr/>
                    <a:lstStyle/>
                    <a:p>
                      <a:pPr algn="ctr"/>
                      <a:r>
                        <a:rPr lang="en-US" sz="1800" dirty="0"/>
                        <a:t>1</a:t>
                      </a:r>
                    </a:p>
                  </a:txBody>
                  <a:tcPr/>
                </a:tc>
                <a:tc>
                  <a:txBody>
                    <a:bodyPr/>
                    <a:lstStyle/>
                    <a:p>
                      <a:pPr algn="ctr"/>
                      <a:r>
                        <a:rPr lang="en-US" sz="1800" dirty="0"/>
                        <a:t>1.5</a:t>
                      </a:r>
                    </a:p>
                  </a:txBody>
                  <a:tcPr/>
                </a:tc>
                <a:extLst>
                  <a:ext uri="{0D108BD9-81ED-4DB2-BD59-A6C34878D82A}">
                    <a16:rowId xmlns:a16="http://schemas.microsoft.com/office/drawing/2014/main" val="403984137"/>
                  </a:ext>
                </a:extLst>
              </a:tr>
              <a:tr h="372766">
                <a:tc>
                  <a:txBody>
                    <a:bodyPr/>
                    <a:lstStyle/>
                    <a:p>
                      <a:r>
                        <a:rPr lang="en-US" sz="1800" dirty="0"/>
                        <a:t>Attainment of regional living wage</a:t>
                      </a:r>
                    </a:p>
                  </a:txBody>
                  <a:tcPr/>
                </a:tc>
                <a:tc>
                  <a:txBody>
                    <a:bodyPr/>
                    <a:lstStyle/>
                    <a:p>
                      <a:pPr algn="ctr"/>
                      <a:r>
                        <a:rPr lang="en-US" sz="1800" dirty="0"/>
                        <a:t>1</a:t>
                      </a:r>
                    </a:p>
                  </a:txBody>
                  <a:tcPr/>
                </a:tc>
                <a:tc>
                  <a:txBody>
                    <a:bodyPr/>
                    <a:lstStyle/>
                    <a:p>
                      <a:pPr algn="ctr"/>
                      <a:r>
                        <a:rPr lang="en-US" sz="1800" dirty="0"/>
                        <a:t>1</a:t>
                      </a:r>
                    </a:p>
                  </a:txBody>
                  <a:tcPr/>
                </a:tc>
                <a:tc>
                  <a:txBody>
                    <a:bodyPr/>
                    <a:lstStyle/>
                    <a:p>
                      <a:pPr algn="ctr"/>
                      <a:r>
                        <a:rPr lang="en-US" sz="1800" dirty="0"/>
                        <a:t>1.5</a:t>
                      </a:r>
                    </a:p>
                  </a:txBody>
                  <a:tcPr/>
                </a:tc>
                <a:extLst>
                  <a:ext uri="{0D108BD9-81ED-4DB2-BD59-A6C34878D82A}">
                    <a16:rowId xmlns:a16="http://schemas.microsoft.com/office/drawing/2014/main" val="1591099946"/>
                  </a:ext>
                </a:extLst>
              </a:tr>
            </a:tbl>
          </a:graphicData>
        </a:graphic>
      </p:graphicFrame>
    </p:spTree>
    <p:extLst>
      <p:ext uri="{BB962C8B-B14F-4D97-AF65-F5344CB8AC3E}">
        <p14:creationId xmlns:p14="http://schemas.microsoft.com/office/powerpoint/2010/main" val="2228666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DFB3869-1A1C-DF4A-AB33-6B601586DF3D}"/>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96716" y="105508"/>
            <a:ext cx="12095284" cy="6865226"/>
          </a:xfrm>
        </p:spPr>
      </p:pic>
    </p:spTree>
    <p:extLst>
      <p:ext uri="{BB962C8B-B14F-4D97-AF65-F5344CB8AC3E}">
        <p14:creationId xmlns:p14="http://schemas.microsoft.com/office/powerpoint/2010/main" val="3405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3C76-5130-9D46-B77A-51B7E594B8A2}"/>
              </a:ext>
            </a:extLst>
          </p:cNvPr>
          <p:cNvSpPr>
            <a:spLocks noGrp="1"/>
          </p:cNvSpPr>
          <p:nvPr>
            <p:ph type="title"/>
          </p:nvPr>
        </p:nvSpPr>
        <p:spPr>
          <a:xfrm>
            <a:off x="1268759" y="512110"/>
            <a:ext cx="9144000" cy="914400"/>
          </a:xfrm>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solidFill>
                  <a:srgbClr val="262626"/>
                </a:solidFill>
              </a:rPr>
              <a:t>AB 705</a:t>
            </a:r>
          </a:p>
        </p:txBody>
      </p:sp>
      <p:sp>
        <p:nvSpPr>
          <p:cNvPr id="3" name="Content Placeholder 2">
            <a:extLst>
              <a:ext uri="{FF2B5EF4-FFF2-40B4-BE49-F238E27FC236}">
                <a16:creationId xmlns:a16="http://schemas.microsoft.com/office/drawing/2014/main" id="{DF76F19A-91B6-614E-95B7-90C90119C0EE}"/>
              </a:ext>
            </a:extLst>
          </p:cNvPr>
          <p:cNvSpPr>
            <a:spLocks noGrp="1"/>
          </p:cNvSpPr>
          <p:nvPr>
            <p:ph idx="1"/>
          </p:nvPr>
        </p:nvSpPr>
        <p:spPr>
          <a:xfrm>
            <a:off x="1064301" y="2030773"/>
            <a:ext cx="10043409" cy="4404860"/>
          </a:xfrm>
        </p:spPr>
        <p:txBody>
          <a:bodyPr>
            <a:noAutofit/>
          </a:bodyPr>
          <a:lstStyle/>
          <a:p>
            <a:pPr>
              <a:buClrTx/>
            </a:pPr>
            <a:r>
              <a:rPr lang="en-US" sz="2200" b="1" dirty="0">
                <a:solidFill>
                  <a:srgbClr val="262626"/>
                </a:solidFill>
              </a:rPr>
              <a:t>Title 5 Regulations</a:t>
            </a:r>
          </a:p>
          <a:p>
            <a:pPr lvl="1">
              <a:buClrTx/>
            </a:pPr>
            <a:r>
              <a:rPr lang="en-US" sz="2200" dirty="0">
                <a:solidFill>
                  <a:srgbClr val="262626"/>
                </a:solidFill>
              </a:rPr>
              <a:t>Process starts with 5C</a:t>
            </a:r>
          </a:p>
          <a:p>
            <a:pPr lvl="1">
              <a:buClrTx/>
              <a:buSzPct val="95000"/>
            </a:pPr>
            <a:r>
              <a:rPr lang="en-US" sz="2200" dirty="0">
                <a:solidFill>
                  <a:srgbClr val="262626"/>
                </a:solidFill>
              </a:rPr>
              <a:t>Possible Changes</a:t>
            </a:r>
          </a:p>
          <a:p>
            <a:pPr>
              <a:buClrTx/>
            </a:pPr>
            <a:r>
              <a:rPr lang="en-US" sz="2200" b="1" dirty="0">
                <a:solidFill>
                  <a:srgbClr val="262626"/>
                </a:solidFill>
              </a:rPr>
              <a:t>AB 705 Data Revision Project</a:t>
            </a:r>
          </a:p>
          <a:p>
            <a:pPr lvl="1">
              <a:buClrTx/>
            </a:pPr>
            <a:r>
              <a:rPr lang="en-US" sz="2200" dirty="0">
                <a:solidFill>
                  <a:srgbClr val="262626"/>
                </a:solidFill>
              </a:rPr>
              <a:t>Coordination</a:t>
            </a:r>
          </a:p>
          <a:p>
            <a:pPr lvl="1">
              <a:buClrTx/>
            </a:pPr>
            <a:r>
              <a:rPr lang="en-US" sz="2200" dirty="0">
                <a:solidFill>
                  <a:srgbClr val="262626"/>
                </a:solidFill>
              </a:rPr>
              <a:t>MIS</a:t>
            </a:r>
          </a:p>
          <a:p>
            <a:pPr lvl="1">
              <a:buClrTx/>
            </a:pPr>
            <a:r>
              <a:rPr lang="en-US" sz="2200" dirty="0">
                <a:solidFill>
                  <a:srgbClr val="262626"/>
                </a:solidFill>
              </a:rPr>
              <a:t>English</a:t>
            </a:r>
          </a:p>
          <a:p>
            <a:pPr lvl="1">
              <a:buClrTx/>
            </a:pPr>
            <a:r>
              <a:rPr lang="en-US" sz="2200" dirty="0">
                <a:solidFill>
                  <a:srgbClr val="262626"/>
                </a:solidFill>
              </a:rPr>
              <a:t>Mathematics</a:t>
            </a:r>
          </a:p>
          <a:p>
            <a:pPr lvl="1">
              <a:buClrTx/>
            </a:pPr>
            <a:r>
              <a:rPr lang="en-US" sz="2200" dirty="0">
                <a:solidFill>
                  <a:srgbClr val="262626"/>
                </a:solidFill>
              </a:rPr>
              <a:t>ESL</a:t>
            </a:r>
          </a:p>
        </p:txBody>
      </p:sp>
      <p:pic>
        <p:nvPicPr>
          <p:cNvPr id="6" name="Picture 5">
            <a:extLst>
              <a:ext uri="{FF2B5EF4-FFF2-40B4-BE49-F238E27FC236}">
                <a16:creationId xmlns:a16="http://schemas.microsoft.com/office/drawing/2014/main" id="{4E27F1B7-347A-C74F-AC6E-11C21E0D824D}"/>
              </a:ext>
            </a:extLst>
          </p:cNvPr>
          <p:cNvPicPr>
            <a:picLocks noChangeAspect="1"/>
          </p:cNvPicPr>
          <p:nvPr/>
        </p:nvPicPr>
        <p:blipFill>
          <a:blip r:embed="rId2"/>
          <a:stretch>
            <a:fillRect/>
          </a:stretch>
        </p:blipFill>
        <p:spPr>
          <a:xfrm>
            <a:off x="7178989" y="2005595"/>
            <a:ext cx="3233770" cy="4105461"/>
          </a:xfrm>
          <a:prstGeom prst="rect">
            <a:avLst/>
          </a:prstGeom>
        </p:spPr>
      </p:pic>
    </p:spTree>
    <p:extLst>
      <p:ext uri="{BB962C8B-B14F-4D97-AF65-F5344CB8AC3E}">
        <p14:creationId xmlns:p14="http://schemas.microsoft.com/office/powerpoint/2010/main" val="3939708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8879" y="171579"/>
            <a:ext cx="8869180" cy="6577975"/>
          </a:xfrm>
          <a:prstGeom prst="rect">
            <a:avLst/>
          </a:prstGeom>
        </p:spPr>
      </p:pic>
      <p:sp>
        <p:nvSpPr>
          <p:cNvPr id="4" name="TextBox 3"/>
          <p:cNvSpPr txBox="1"/>
          <p:nvPr/>
        </p:nvSpPr>
        <p:spPr>
          <a:xfrm>
            <a:off x="2400064" y="4817864"/>
            <a:ext cx="7486810" cy="954107"/>
          </a:xfrm>
          <a:prstGeom prst="rect">
            <a:avLst/>
          </a:prstGeom>
          <a:solidFill>
            <a:srgbClr val="FFC000"/>
          </a:solidFill>
        </p:spPr>
        <p:txBody>
          <a:bodyPr wrap="square" rtlCol="0">
            <a:spAutoFit/>
          </a:bodyPr>
          <a:lstStyle/>
          <a:p>
            <a:pPr algn="ctr"/>
            <a:r>
              <a:rPr lang="en-US" sz="2800" dirty="0"/>
              <a:t>Senate President/Curriculum Chair/CEO/CIO Certification</a:t>
            </a:r>
          </a:p>
        </p:txBody>
      </p:sp>
    </p:spTree>
    <p:extLst>
      <p:ext uri="{BB962C8B-B14F-4D97-AF65-F5344CB8AC3E}">
        <p14:creationId xmlns:p14="http://schemas.microsoft.com/office/powerpoint/2010/main" val="69458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145309" y="306888"/>
            <a:ext cx="9116291" cy="1258865"/>
          </a:xfrm>
        </p:spPr>
        <p:txBody>
          <a:bodyPr anchor="t">
            <a:normAutofit fontScale="90000"/>
          </a:bodyPr>
          <a:lstStyle/>
          <a:p>
            <a:pPr algn="ctr"/>
            <a:r>
              <a:rPr lang="en-US" sz="4000" dirty="0">
                <a:latin typeface="Times New Roman" panose="02020603050405020304" pitchFamily="18" charset="0"/>
                <a:cs typeface="Times New Roman" panose="02020603050405020304" pitchFamily="18" charset="0"/>
              </a:rPr>
              <a:t>Annual Credit Course and Program Certification</a:t>
            </a:r>
            <a:br>
              <a:rPr lang="en-US" sz="4000" dirty="0">
                <a:latin typeface="Times New Roman" panose="02020603050405020304" pitchFamily="18"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1647173" y="1828800"/>
            <a:ext cx="9350679" cy="472231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Certification Memo</a:t>
            </a:r>
          </a:p>
          <a:p>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nd</a:t>
            </a:r>
            <a:r>
              <a:rPr lang="en-US" sz="2400" dirty="0">
                <a:latin typeface="Times New Roman" panose="02020603050405020304" pitchFamily="18" charset="0"/>
                <a:cs typeface="Times New Roman" panose="02020603050405020304" pitchFamily="18" charset="0"/>
              </a:rPr>
              <a:t> Certification was due Fall 2017</a:t>
            </a:r>
          </a:p>
          <a:p>
            <a:r>
              <a:rPr lang="en-US" sz="2400" dirty="0">
                <a:latin typeface="Times New Roman" panose="02020603050405020304" pitchFamily="18" charset="0"/>
                <a:cs typeface="Times New Roman" panose="02020603050405020304" pitchFamily="18" charset="0"/>
              </a:rPr>
              <a:t>3</a:t>
            </a:r>
            <a:r>
              <a:rPr lang="en-US" sz="2400" baseline="30000" dirty="0">
                <a:latin typeface="Times New Roman" panose="02020603050405020304" pitchFamily="18" charset="0"/>
                <a:cs typeface="Times New Roman" panose="02020603050405020304" pitchFamily="18" charset="0"/>
              </a:rPr>
              <a:t>rd</a:t>
            </a:r>
            <a:r>
              <a:rPr lang="en-US" sz="2400" dirty="0">
                <a:latin typeface="Times New Roman" panose="02020603050405020304" pitchFamily="18" charset="0"/>
                <a:cs typeface="Times New Roman" panose="02020603050405020304" pitchFamily="18" charset="0"/>
              </a:rPr>
              <a:t> Certification was due October 16, 2018</a:t>
            </a:r>
          </a:p>
          <a:p>
            <a:pPr marL="0" indent="0">
              <a:buNone/>
            </a:pPr>
            <a:r>
              <a:rPr lang="en-US" sz="2400" dirty="0">
                <a:latin typeface="Times New Roman" panose="02020603050405020304" pitchFamily="18" charset="0"/>
                <a:cs typeface="Times New Roman" panose="02020603050405020304" pitchFamily="18" charset="0"/>
              </a:rPr>
              <a:t>The Curriculum Chair, CIO,  Academic Senate President, and CEO certify and submit the following to the Chancellor’s Office for Chaptering:</a:t>
            </a:r>
          </a:p>
          <a:p>
            <a:pPr lvl="1"/>
            <a:r>
              <a:rPr lang="en-US" sz="2400" dirty="0">
                <a:latin typeface="Times New Roman" panose="02020603050405020304" pitchFamily="18" charset="0"/>
                <a:cs typeface="Times New Roman" panose="02020603050405020304" pitchFamily="18" charset="0"/>
              </a:rPr>
              <a:t>All credit courses </a:t>
            </a:r>
          </a:p>
          <a:p>
            <a:pPr lvl="1"/>
            <a:r>
              <a:rPr lang="en-US" sz="2400" dirty="0">
                <a:latin typeface="Times New Roman" panose="02020603050405020304" pitchFamily="18" charset="0"/>
                <a:cs typeface="Times New Roman" panose="02020603050405020304" pitchFamily="18" charset="0"/>
              </a:rPr>
              <a:t>Modified credit programs with the exception of ADTs </a:t>
            </a:r>
          </a:p>
          <a:p>
            <a:pPr lvl="1"/>
            <a:r>
              <a:rPr lang="en-US" sz="2400" dirty="0">
                <a:latin typeface="Times New Roman" panose="02020603050405020304" pitchFamily="18" charset="0"/>
                <a:cs typeface="Times New Roman" panose="02020603050405020304" pitchFamily="18" charset="0"/>
              </a:rPr>
              <a:t>New credit programs with a goal of local program with the exception of new CTE credit programs and Apprenticeship </a:t>
            </a:r>
          </a:p>
        </p:txBody>
      </p:sp>
    </p:spTree>
    <p:extLst>
      <p:ext uri="{BB962C8B-B14F-4D97-AF65-F5344CB8AC3E}">
        <p14:creationId xmlns:p14="http://schemas.microsoft.com/office/powerpoint/2010/main" val="7241646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200727" y="574948"/>
            <a:ext cx="9079346" cy="1188720"/>
          </a:xfrm>
        </p:spPr>
        <p:txBody>
          <a:bodyPr anchor="t">
            <a:normAutofit fontScale="90000"/>
          </a:bodyPr>
          <a:lstStyle/>
          <a:p>
            <a:pPr algn="ctr"/>
            <a:r>
              <a:rPr lang="en-US" sz="4000" dirty="0">
                <a:latin typeface="Times New Roman" panose="02020603050405020304" pitchFamily="18" charset="0"/>
                <a:cs typeface="Times New Roman" panose="02020603050405020304" pitchFamily="18" charset="0"/>
              </a:rPr>
              <a:t>Annual Credit Course and Program Certification</a:t>
            </a:r>
            <a:br>
              <a:rPr lang="en-US" sz="4000" dirty="0">
                <a:latin typeface="Times New Roman" panose="02020603050405020304" pitchFamily="18"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1200727" y="2250557"/>
            <a:ext cx="9388259" cy="4696337"/>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What is the difference between Chancellor’s Office approval and Chancellor’s Office chaptering? </a:t>
            </a:r>
          </a:p>
          <a:p>
            <a:pPr marL="0" indent="0">
              <a:buNone/>
            </a:pPr>
            <a:r>
              <a:rPr lang="en-US" sz="2400" i="1" dirty="0">
                <a:latin typeface="Times New Roman" panose="02020603050405020304" pitchFamily="18" charset="0"/>
                <a:cs typeface="Times New Roman" panose="02020603050405020304" pitchFamily="18" charset="0"/>
              </a:rPr>
              <a:t>All courses and programs that receive Chancellor’s Office approval whether through Chancellor’s Office review or the Annual Course and Program Certification are Chaptered at the Chancellor’s Office.</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F92C734-6039-D74D-A4B5-6C0D7616CBE5}"/>
              </a:ext>
            </a:extLst>
          </p:cNvPr>
          <p:cNvPicPr>
            <a:picLocks noChangeAspect="1"/>
          </p:cNvPicPr>
          <p:nvPr/>
        </p:nvPicPr>
        <p:blipFill>
          <a:blip r:embed="rId2"/>
          <a:stretch>
            <a:fillRect/>
          </a:stretch>
        </p:blipFill>
        <p:spPr>
          <a:xfrm>
            <a:off x="5216653" y="4598726"/>
            <a:ext cx="1883905" cy="1883905"/>
          </a:xfrm>
          <a:prstGeom prst="rect">
            <a:avLst/>
          </a:prstGeom>
        </p:spPr>
      </p:pic>
    </p:spTree>
    <p:extLst>
      <p:ext uri="{BB962C8B-B14F-4D97-AF65-F5344CB8AC3E}">
        <p14:creationId xmlns:p14="http://schemas.microsoft.com/office/powerpoint/2010/main" val="13146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BBCB-0B0C-B54E-AE3E-CC189607901A}"/>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Requirements of Certification</a:t>
            </a:r>
          </a:p>
        </p:txBody>
      </p:sp>
      <p:sp>
        <p:nvSpPr>
          <p:cNvPr id="3" name="Content Placeholder 2">
            <a:extLst>
              <a:ext uri="{FF2B5EF4-FFF2-40B4-BE49-F238E27FC236}">
                <a16:creationId xmlns:a16="http://schemas.microsoft.com/office/drawing/2014/main" id="{00915E2D-4359-7648-9225-592DFC98ACFA}"/>
              </a:ext>
            </a:extLst>
          </p:cNvPr>
          <p:cNvSpPr>
            <a:spLocks noGrp="1"/>
          </p:cNvSpPr>
          <p:nvPr>
            <p:ph idx="1"/>
          </p:nvPr>
        </p:nvSpPr>
        <p:spPr>
          <a:xfrm>
            <a:off x="929389" y="2458386"/>
            <a:ext cx="10313234" cy="3927424"/>
          </a:xfrm>
        </p:spPr>
        <p:txBody>
          <a:bodyPr>
            <a:normAutofit/>
          </a:bodyPr>
          <a:lstStyle/>
          <a:p>
            <a:pPr>
              <a:spcAft>
                <a:spcPts val="600"/>
              </a:spcAft>
            </a:pPr>
            <a:r>
              <a:rPr lang="en-US" sz="2400" dirty="0">
                <a:latin typeface="Times New Roman" panose="02020603050405020304" pitchFamily="18" charset="0"/>
                <a:cs typeface="Times New Roman" panose="02020603050405020304" pitchFamily="18" charset="0"/>
              </a:rPr>
              <a:t>College is certifying that all approved curriculum will align with all requirements outlines in Education Code, Title 5, and the 6</a:t>
            </a:r>
            <a:r>
              <a:rPr lang="en-US" sz="2400" baseline="30000" dirty="0">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edition of the Program and Course Approval Handbook.</a:t>
            </a:r>
          </a:p>
          <a:p>
            <a:pPr>
              <a:spcAft>
                <a:spcPts val="600"/>
              </a:spcAft>
            </a:pPr>
            <a:r>
              <a:rPr lang="en-US" sz="2400" dirty="0">
                <a:latin typeface="Times New Roman" panose="02020603050405020304" pitchFamily="18" charset="0"/>
                <a:cs typeface="Times New Roman" panose="02020603050405020304" pitchFamily="18" charset="0"/>
              </a:rPr>
              <a:t>College must have a board policy related to the credit hour. Policy must be submitted to the CCCCO with the certification memo.</a:t>
            </a:r>
          </a:p>
          <a:p>
            <a:pPr>
              <a:spcAft>
                <a:spcPts val="600"/>
              </a:spcAft>
            </a:pPr>
            <a:r>
              <a:rPr lang="en-US" sz="2400" dirty="0">
                <a:latin typeface="Times New Roman" panose="02020603050405020304" pitchFamily="18" charset="0"/>
                <a:cs typeface="Times New Roman" panose="02020603050405020304" pitchFamily="18" charset="0"/>
              </a:rPr>
              <a:t>College must have a cooperative work experience plan that has been approved by the local governing board (plan does not need to be submitted to the CCCCO).</a:t>
            </a:r>
          </a:p>
        </p:txBody>
      </p:sp>
    </p:spTree>
    <p:extLst>
      <p:ext uri="{BB962C8B-B14F-4D97-AF65-F5344CB8AC3E}">
        <p14:creationId xmlns:p14="http://schemas.microsoft.com/office/powerpoint/2010/main" val="1885027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Title 1"/>
          <p:cNvSpPr txBox="1">
            <a:spLocks noGrp="1"/>
          </p:cNvSpPr>
          <p:nvPr>
            <p:ph type="title"/>
          </p:nvPr>
        </p:nvSpPr>
        <p:spPr>
          <a:xfrm>
            <a:off x="1856509" y="533400"/>
            <a:ext cx="8474364" cy="990600"/>
          </a:xfrm>
          <a:prstGeom prst="rect">
            <a:avLst/>
          </a:prstGeom>
        </p:spPr>
        <p:txBody>
          <a:bodyPr>
            <a:noAutofit/>
          </a:bodyPr>
          <a:lstStyle/>
          <a:p>
            <a:pPr algn="ctr"/>
            <a:r>
              <a:rPr dirty="0">
                <a:latin typeface="Times New Roman" panose="02020603050405020304" pitchFamily="18" charset="0"/>
                <a:cs typeface="Times New Roman" panose="02020603050405020304" pitchFamily="18" charset="0"/>
              </a:rPr>
              <a:t>New: Local Governing Board Policy</a:t>
            </a:r>
          </a:p>
        </p:txBody>
      </p:sp>
      <p:sp>
        <p:nvSpPr>
          <p:cNvPr id="450" name="Content Placeholder 2"/>
          <p:cNvSpPr txBox="1">
            <a:spLocks noGrp="1"/>
          </p:cNvSpPr>
          <p:nvPr>
            <p:ph idx="1"/>
          </p:nvPr>
        </p:nvSpPr>
        <p:spPr>
          <a:xfrm>
            <a:off x="480447" y="1659698"/>
            <a:ext cx="11205275" cy="5035463"/>
          </a:xfrm>
          <a:prstGeom prst="rect">
            <a:avLst/>
          </a:prstGeom>
        </p:spPr>
        <p:txBody>
          <a:bodyPr>
            <a:normAutofit lnSpcReduction="10000"/>
          </a:bodyPr>
          <a:lstStyle/>
          <a:p>
            <a:pPr marL="0" indent="0" algn="ctr">
              <a:spcBef>
                <a:spcPts val="400"/>
              </a:spcBef>
              <a:buNone/>
              <a:defRPr sz="1800" b="1"/>
            </a:pPr>
            <a:r>
              <a:rPr sz="2200" dirty="0">
                <a:latin typeface="Times New Roman" panose="02020603050405020304" pitchFamily="18" charset="0"/>
                <a:cs typeface="Times New Roman" panose="02020603050405020304" pitchFamily="18" charset="0"/>
              </a:rPr>
              <a:t>Now REQUIRED by new title 5 regulations - §55002.5(f</a:t>
            </a:r>
            <a:r>
              <a:rPr sz="2200" b="0" dirty="0">
                <a:latin typeface="Times New Roman" panose="02020603050405020304" pitchFamily="18" charset="0"/>
                <a:cs typeface="Times New Roman" panose="02020603050405020304" pitchFamily="18" charset="0"/>
              </a:rPr>
              <a:t>)</a:t>
            </a:r>
            <a:endParaRPr sz="2200" dirty="0">
              <a:latin typeface="Times New Roman" panose="02020603050405020304" pitchFamily="18" charset="0"/>
              <a:cs typeface="Times New Roman" panose="02020603050405020304" pitchFamily="18" charset="0"/>
            </a:endParaRPr>
          </a:p>
          <a:p>
            <a:pPr marL="0" indent="0">
              <a:buNone/>
              <a:defRPr sz="2000"/>
            </a:pPr>
            <a:endParaRPr sz="2200" dirty="0">
              <a:latin typeface="Times New Roman" panose="02020603050405020304" pitchFamily="18" charset="0"/>
              <a:cs typeface="Times New Roman" panose="02020603050405020304" pitchFamily="18" charset="0"/>
            </a:endParaRPr>
          </a:p>
          <a:p>
            <a:pPr marL="0" indent="0">
              <a:spcBef>
                <a:spcPts val="400"/>
              </a:spcBef>
              <a:buNone/>
              <a:defRPr sz="1800"/>
            </a:pPr>
            <a:r>
              <a:rPr sz="2000" dirty="0">
                <a:latin typeface="Times New Roman" panose="02020603050405020304" pitchFamily="18" charset="0"/>
                <a:cs typeface="Times New Roman" panose="02020603050405020304" pitchFamily="18" charset="0"/>
              </a:rPr>
              <a:t>District policy shall specify:</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T</a:t>
            </a:r>
            <a:r>
              <a:rPr sz="2000" dirty="0">
                <a:latin typeface="Times New Roman" panose="02020603050405020304" pitchFamily="18" charset="0"/>
                <a:cs typeface="Times New Roman" panose="02020603050405020304" pitchFamily="18" charset="0"/>
              </a:rPr>
              <a:t>he credit hour calculation method for all academic activities (lecture, activity, lab, clinical, discussion, studio, work experience, etc.) </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E</a:t>
            </a:r>
            <a:r>
              <a:rPr sz="2000" dirty="0">
                <a:latin typeface="Times New Roman" panose="02020603050405020304" pitchFamily="18" charset="0"/>
                <a:cs typeface="Times New Roman" panose="02020603050405020304" pitchFamily="18" charset="0"/>
              </a:rPr>
              <a:t>xpected ratios of in-class to </a:t>
            </a:r>
            <a:r>
              <a:rPr sz="2000" b="1" dirty="0">
                <a:latin typeface="Times New Roman" panose="02020603050405020304" pitchFamily="18" charset="0"/>
                <a:cs typeface="Times New Roman" panose="02020603050405020304" pitchFamily="18" charset="0"/>
              </a:rPr>
              <a:t>outside-of class hours </a:t>
            </a:r>
            <a:r>
              <a:rPr sz="2000" dirty="0">
                <a:latin typeface="Times New Roman" panose="02020603050405020304" pitchFamily="18" charset="0"/>
                <a:cs typeface="Times New Roman" panose="02020603050405020304" pitchFamily="18" charset="0"/>
              </a:rPr>
              <a:t>for each type of academic activity </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tandards for incremental award of credit</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S</a:t>
            </a:r>
            <a:r>
              <a:rPr sz="2000" dirty="0">
                <a:latin typeface="Times New Roman" panose="02020603050405020304" pitchFamily="18" charset="0"/>
                <a:cs typeface="Times New Roman" panose="02020603050405020304" pitchFamily="18" charset="0"/>
              </a:rPr>
              <a:t>tandard term length (number used to determine divisor in calculation) </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C</a:t>
            </a:r>
            <a:r>
              <a:rPr sz="2000" dirty="0">
                <a:latin typeface="Times New Roman" panose="02020603050405020304" pitchFamily="18" charset="0"/>
                <a:cs typeface="Times New Roman" panose="02020603050405020304" pitchFamily="18" charset="0"/>
              </a:rPr>
              <a:t>alculation methods for short term and extended term courses </a:t>
            </a:r>
          </a:p>
          <a:p>
            <a:pPr marL="457200" lvl="1" indent="-182879">
              <a:spcBef>
                <a:spcPts val="400"/>
              </a:spcBef>
              <a:defRPr sz="1800"/>
            </a:pPr>
            <a:r>
              <a:rPr lang="en-US" sz="2000" dirty="0">
                <a:latin typeface="Times New Roman" panose="02020603050405020304" pitchFamily="18" charset="0"/>
                <a:cs typeface="Times New Roman" panose="02020603050405020304" pitchFamily="18" charset="0"/>
              </a:rPr>
              <a:t>P</a:t>
            </a:r>
            <a:r>
              <a:rPr sz="2000" dirty="0">
                <a:latin typeface="Times New Roman" panose="02020603050405020304" pitchFamily="18" charset="0"/>
                <a:cs typeface="Times New Roman" panose="02020603050405020304" pitchFamily="18" charset="0"/>
              </a:rPr>
              <a:t>rovisions for monitoring compliance with state and federal regulations related to credit hour calculations</a:t>
            </a:r>
          </a:p>
          <a:p>
            <a:pPr marL="0" indent="0">
              <a:buNone/>
              <a:defRPr sz="1400"/>
            </a:pPr>
            <a:endParaRPr dirty="0">
              <a:latin typeface="Times New Roman" panose="02020603050405020304" pitchFamily="18" charset="0"/>
              <a:cs typeface="Times New Roman" panose="02020603050405020304" pitchFamily="18" charset="0"/>
            </a:endParaRPr>
          </a:p>
          <a:p>
            <a:pPr marL="0" indent="0" algn="ctr">
              <a:buNone/>
              <a:defRPr sz="2200" b="1"/>
            </a:pPr>
            <a:r>
              <a:rPr dirty="0">
                <a:latin typeface="Times New Roman" panose="02020603050405020304" pitchFamily="18" charset="0"/>
                <a:cs typeface="Times New Roman" panose="02020603050405020304" pitchFamily="18" charset="0"/>
              </a:rPr>
              <a:t>Local policy is an academic and professional matter and </a:t>
            </a:r>
            <a:endParaRPr lang="en-US" dirty="0">
              <a:latin typeface="Times New Roman" panose="02020603050405020304" pitchFamily="18" charset="0"/>
              <a:cs typeface="Times New Roman" panose="02020603050405020304" pitchFamily="18" charset="0"/>
            </a:endParaRPr>
          </a:p>
          <a:p>
            <a:pPr marL="0" indent="0" algn="ctr">
              <a:buNone/>
              <a:defRPr sz="2200" b="1"/>
            </a:pPr>
            <a:r>
              <a:rPr dirty="0">
                <a:latin typeface="Times New Roman" panose="02020603050405020304" pitchFamily="18" charset="0"/>
                <a:cs typeface="Times New Roman" panose="02020603050405020304" pitchFamily="18" charset="0"/>
              </a:rPr>
              <a:t>should fall under your 10+1 process.</a:t>
            </a:r>
          </a:p>
        </p:txBody>
      </p:sp>
    </p:spTree>
    <p:extLst>
      <p:ext uri="{BB962C8B-B14F-4D97-AF65-F5344CB8AC3E}">
        <p14:creationId xmlns:p14="http://schemas.microsoft.com/office/powerpoint/2010/main" val="1377441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Title 1"/>
          <p:cNvSpPr txBox="1">
            <a:spLocks noGrp="1"/>
          </p:cNvSpPr>
          <p:nvPr>
            <p:ph type="title"/>
          </p:nvPr>
        </p:nvSpPr>
        <p:spPr>
          <a:prstGeom prst="rect">
            <a:avLst/>
          </a:prstGeom>
        </p:spPr>
        <p:txBody>
          <a:bodyPr>
            <a:normAutofit/>
          </a:bodyPr>
          <a:lstStyle/>
          <a:p>
            <a:pPr algn="ctr"/>
            <a:r>
              <a:rPr dirty="0">
                <a:latin typeface="Times New Roman" panose="02020603050405020304" pitchFamily="18" charset="0"/>
                <a:cs typeface="Times New Roman" panose="02020603050405020304" pitchFamily="18" charset="0"/>
              </a:rPr>
              <a:t>Standards for Credit Hour</a:t>
            </a:r>
          </a:p>
        </p:txBody>
      </p:sp>
      <p:sp>
        <p:nvSpPr>
          <p:cNvPr id="432" name="Content Placeholder 2"/>
          <p:cNvSpPr txBox="1">
            <a:spLocks noGrp="1"/>
          </p:cNvSpPr>
          <p:nvPr>
            <p:ph idx="1"/>
          </p:nvPr>
        </p:nvSpPr>
        <p:spPr>
          <a:xfrm>
            <a:off x="884419" y="2563318"/>
            <a:ext cx="10343213" cy="3176709"/>
          </a:xfrm>
          <a:prstGeom prst="rect">
            <a:avLst/>
          </a:prstGeom>
        </p:spPr>
        <p:txBody>
          <a:bodyPr>
            <a:normAutofit/>
          </a:bodyPr>
          <a:lstStyle/>
          <a:p>
            <a:pPr marL="0" indent="0">
              <a:buNone/>
              <a:defRPr b="1"/>
            </a:pPr>
            <a:r>
              <a:rPr sz="2600" dirty="0">
                <a:latin typeface="Times New Roman" panose="02020603050405020304" pitchFamily="18" charset="0"/>
                <a:cs typeface="Times New Roman" panose="02020603050405020304" pitchFamily="18" charset="0"/>
              </a:rPr>
              <a:t>California Code of Regulations, title 5 §55002.5(a)</a:t>
            </a:r>
          </a:p>
          <a:p>
            <a:pPr marL="0" indent="0">
              <a:buNone/>
              <a:defRPr b="1"/>
            </a:pPr>
            <a:endParaRPr dirty="0">
              <a:latin typeface="Times New Roman" panose="02020603050405020304" pitchFamily="18" charset="0"/>
              <a:cs typeface="Times New Roman" panose="02020603050405020304" pitchFamily="18" charset="0"/>
            </a:endParaRPr>
          </a:p>
          <a:p>
            <a:pPr marL="0" indent="0">
              <a:buNone/>
            </a:pPr>
            <a:r>
              <a:rPr sz="3000" dirty="0">
                <a:latin typeface="Times New Roman" panose="02020603050405020304" pitchFamily="18" charset="0"/>
                <a:cs typeface="Times New Roman" panose="02020603050405020304" pitchFamily="18" charset="0"/>
              </a:rPr>
              <a:t>“(a) One credit hour of community college work (one unit of credit) shall require a minimum of 48 semester hours of total student work or 33 quarter hours of total student work which may include inside and/or outside-of-class hours.”</a:t>
            </a:r>
          </a:p>
          <a:p>
            <a:pPr marL="0" indent="0">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79770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AAFC-5660-7C4D-BC2B-B558B7A177B3}"/>
              </a:ext>
            </a:extLst>
          </p:cNvPr>
          <p:cNvSpPr>
            <a:spLocks noGrp="1"/>
          </p:cNvSpPr>
          <p:nvPr>
            <p:ph type="title"/>
          </p:nvPr>
        </p:nvSpPr>
        <p:spPr/>
        <p:txBody>
          <a:bodyPr>
            <a:normAutofit fontScale="90000"/>
          </a:bodyPr>
          <a:lstStyle/>
          <a:p>
            <a:pPr algn="ctr"/>
            <a:r>
              <a:rPr lang="en-US" dirty="0">
                <a:latin typeface="Times New Roman" panose="02020603050405020304" pitchFamily="18" charset="0"/>
                <a:cs typeface="Times New Roman" panose="02020603050405020304" pitchFamily="18" charset="0"/>
              </a:rPr>
              <a:t>Sample Credit Hour Calculation</a:t>
            </a:r>
          </a:p>
        </p:txBody>
      </p:sp>
      <p:sp>
        <p:nvSpPr>
          <p:cNvPr id="3" name="Content Placeholder 2">
            <a:extLst>
              <a:ext uri="{FF2B5EF4-FFF2-40B4-BE49-F238E27FC236}">
                <a16:creationId xmlns:a16="http://schemas.microsoft.com/office/drawing/2014/main" id="{C54B1FF1-0878-1E43-9FD5-EC5032BBE62F}"/>
              </a:ext>
            </a:extLst>
          </p:cNvPr>
          <p:cNvSpPr>
            <a:spLocks noGrp="1"/>
          </p:cNvSpPr>
          <p:nvPr>
            <p:ph idx="1"/>
          </p:nvPr>
        </p:nvSpPr>
        <p:spPr>
          <a:xfrm>
            <a:off x="1094282" y="2593298"/>
            <a:ext cx="10058400" cy="3627620"/>
          </a:xfrm>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To Calculate Units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i="1" dirty="0">
                <a:latin typeface="Times New Roman" panose="02020603050405020304" pitchFamily="18" charset="0"/>
                <a:cs typeface="Times New Roman" panose="02020603050405020304" pitchFamily="18" charset="0"/>
              </a:rPr>
              <a:t>54 is used for this example based on the recommendation from the Chancellor’s Office that local districts use an 18 week semester as the basis for calculating hour to unit ratios on Course Outlines of Record. Likewise, . . </a:t>
            </a:r>
            <a:endParaRPr lang="en-US" sz="24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48676E27-BA2A-E041-B61F-AF87D2BCA5EB}"/>
              </a:ext>
            </a:extLst>
          </p:cNvPr>
          <p:cNvGraphicFramePr>
            <a:graphicFrameLocks noChangeAspect="1"/>
          </p:cNvGraphicFramePr>
          <p:nvPr>
            <p:extLst>
              <p:ext uri="{D42A27DB-BD31-4B8C-83A1-F6EECF244321}">
                <p14:modId xmlns:p14="http://schemas.microsoft.com/office/powerpoint/2010/main" val="1852258377"/>
              </p:ext>
            </p:extLst>
          </p:nvPr>
        </p:nvGraphicFramePr>
        <p:xfrm>
          <a:off x="2102256" y="3197242"/>
          <a:ext cx="7237373" cy="1058430"/>
        </p:xfrm>
        <a:graphic>
          <a:graphicData uri="http://schemas.openxmlformats.org/presentationml/2006/ole">
            <mc:AlternateContent xmlns:mc="http://schemas.openxmlformats.org/markup-compatibility/2006">
              <mc:Choice xmlns:v="urn:schemas-microsoft-com:vml" Requires="v">
                <p:oleObj spid="_x0000_s1190" name="Equation" r:id="rId4" imgW="3213100" imgH="469900" progId="">
                  <p:embed/>
                </p:oleObj>
              </mc:Choice>
              <mc:Fallback>
                <p:oleObj name="Equation" r:id="rId4" imgW="3213100" imgH="469900" progId="">
                  <p:embed/>
                  <p:pic>
                    <p:nvPicPr>
                      <p:cNvPr id="4" name="Object 3">
                        <a:extLst>
                          <a:ext uri="{FF2B5EF4-FFF2-40B4-BE49-F238E27FC236}">
                            <a16:creationId xmlns:a16="http://schemas.microsoft.com/office/drawing/2014/main" id="{48676E27-BA2A-E041-B61F-AF87D2BCA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256" y="3197242"/>
                        <a:ext cx="7237373" cy="105843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2655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029918" y="394855"/>
            <a:ext cx="8229600" cy="990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Cooperative Work Experience</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898902" y="2045775"/>
            <a:ext cx="10383864" cy="4555441"/>
          </a:xfrm>
        </p:spPr>
        <p:txBody>
          <a:bodyPr>
            <a:normAutofit/>
          </a:bodyPr>
          <a:lstStyle/>
          <a:p>
            <a:pPr algn="ctr">
              <a:lnSpc>
                <a:spcPct val="120000"/>
              </a:lnSpc>
              <a:spcBef>
                <a:spcPts val="400"/>
              </a:spcBef>
            </a:pPr>
            <a:r>
              <a:rPr lang="en-US" sz="2200" b="1" dirty="0">
                <a:latin typeface="Times New Roman" panose="02020603050405020304" pitchFamily="18" charset="0"/>
                <a:cs typeface="Times New Roman" panose="02020603050405020304" pitchFamily="18" charset="0"/>
              </a:rPr>
              <a:t>APPROVED PLAN REQUIRED - § 55250</a:t>
            </a:r>
            <a:endParaRPr lang="en-US" sz="2200" dirty="0">
              <a:latin typeface="Times New Roman" panose="02020603050405020304" pitchFamily="18" charset="0"/>
              <a:cs typeface="Times New Roman" panose="02020603050405020304" pitchFamily="18" charset="0"/>
            </a:endParaRPr>
          </a:p>
          <a:p>
            <a:pPr algn="ctr">
              <a:lnSpc>
                <a:spcPct val="120000"/>
              </a:lnSpc>
              <a:spcBef>
                <a:spcPts val="400"/>
              </a:spcBef>
            </a:pPr>
            <a:r>
              <a:rPr lang="en-US" sz="2200" b="1" dirty="0">
                <a:latin typeface="Times New Roman" panose="02020603050405020304" pitchFamily="18" charset="0"/>
                <a:cs typeface="Times New Roman" panose="02020603050405020304" pitchFamily="18" charset="0"/>
              </a:rPr>
              <a:t>REQUIREMENTS OF THE PLAN - § 55251</a:t>
            </a:r>
            <a:endParaRPr lang="en-US" sz="2200" dirty="0">
              <a:latin typeface="Times New Roman" panose="02020603050405020304" pitchFamily="18" charset="0"/>
              <a:cs typeface="Times New Roman" panose="02020603050405020304" pitchFamily="18" charset="0"/>
            </a:endParaRPr>
          </a:p>
          <a:p>
            <a:pPr algn="ctr">
              <a:lnSpc>
                <a:spcPct val="120000"/>
              </a:lnSpc>
              <a:spcBef>
                <a:spcPts val="400"/>
              </a:spcBef>
            </a:pPr>
            <a:r>
              <a:rPr lang="en-US" sz="2200" b="1" dirty="0">
                <a:latin typeface="Times New Roman" panose="02020603050405020304" pitchFamily="18" charset="0"/>
                <a:cs typeface="Times New Roman" panose="02020603050405020304" pitchFamily="18" charset="0"/>
              </a:rPr>
              <a:t>WORK EXPERIENCE CREDIT - § 55265.5</a:t>
            </a:r>
            <a:endParaRPr lang="en-US" sz="2200" dirty="0">
              <a:latin typeface="Times New Roman" panose="02020603050405020304" pitchFamily="18" charset="0"/>
              <a:cs typeface="Times New Roman" panose="02020603050405020304" pitchFamily="18" charset="0"/>
            </a:endParaRPr>
          </a:p>
          <a:p>
            <a:pPr marL="0" indent="0">
              <a:lnSpc>
                <a:spcPct val="120000"/>
              </a:lnSpc>
              <a:spcBef>
                <a:spcPts val="400"/>
              </a:spcBef>
              <a:buNone/>
            </a:pPr>
            <a:endParaRPr lang="en-US" sz="2200" dirty="0">
              <a:latin typeface="Times New Roman" panose="02020603050405020304" pitchFamily="18" charset="0"/>
              <a:cs typeface="Times New Roman" panose="02020603050405020304" pitchFamily="18" charset="0"/>
            </a:endParaRPr>
          </a:p>
          <a:p>
            <a:pPr>
              <a:lnSpc>
                <a:spcPct val="120000"/>
              </a:lnSpc>
              <a:spcBef>
                <a:spcPts val="400"/>
              </a:spcBef>
            </a:pPr>
            <a:r>
              <a:rPr lang="en-US" sz="2200" dirty="0">
                <a:latin typeface="Times New Roman" panose="02020603050405020304" pitchFamily="18" charset="0"/>
                <a:cs typeface="Times New Roman" panose="02020603050405020304" pitchFamily="18" charset="0"/>
              </a:rPr>
              <a:t>Approved at the July Board of Governor’s meeting and the revisions to regulations for CWE plans and courses</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will:</a:t>
            </a:r>
          </a:p>
          <a:p>
            <a:pPr lvl="1">
              <a:spcBef>
                <a:spcPts val="1200"/>
              </a:spcBef>
              <a:spcAft>
                <a:spcPts val="600"/>
              </a:spcAft>
            </a:pPr>
            <a:r>
              <a:rPr lang="en-US" sz="2200" dirty="0">
                <a:latin typeface="Times New Roman" panose="02020603050405020304" pitchFamily="18" charset="0"/>
                <a:cs typeface="Times New Roman" panose="02020603050405020304" pitchFamily="18" charset="0"/>
              </a:rPr>
              <a:t>Support the streamlining of curriculum by transferring authority from the Chancellor’s Office to local districts to approve CWE plans and courses</a:t>
            </a:r>
          </a:p>
          <a:p>
            <a:pPr lvl="1">
              <a:spcBef>
                <a:spcPts val="1200"/>
              </a:spcBef>
              <a:spcAft>
                <a:spcPts val="600"/>
              </a:spcAft>
            </a:pPr>
            <a:r>
              <a:rPr lang="en-US" sz="2200" dirty="0">
                <a:latin typeface="Times New Roman" panose="02020603050405020304" pitchFamily="18" charset="0"/>
                <a:cs typeface="Times New Roman" panose="02020603050405020304" pitchFamily="18" charset="0"/>
              </a:rPr>
              <a:t>Allow colleges to incremental units</a:t>
            </a:r>
          </a:p>
          <a:p>
            <a:pPr>
              <a:lnSpc>
                <a:spcPct val="120000"/>
              </a:lnSpc>
              <a:spcBef>
                <a:spcPts val="400"/>
              </a:spcBef>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7736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a:bodyPr>
          <a:lstStyle/>
          <a:p>
            <a:pPr algn="ctr"/>
            <a:r>
              <a:rPr lang="en-US" sz="5400" b="1" dirty="0">
                <a:solidFill>
                  <a:srgbClr val="FF0000"/>
                </a:solidFill>
                <a:latin typeface="Times New Roman" panose="02020603050405020304" pitchFamily="18" charset="0"/>
                <a:cs typeface="Times New Roman" panose="02020603050405020304" pitchFamily="18" charset="0"/>
              </a:rPr>
              <a:t>Attention…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r>
              <a:rPr lang="en-US" sz="2400" dirty="0">
                <a:solidFill>
                  <a:srgbClr val="262626"/>
                </a:solidFill>
                <a:latin typeface="Times New Roman" panose="02020603050405020304" pitchFamily="18" charset="0"/>
                <a:cs typeface="Times New Roman" panose="02020603050405020304" pitchFamily="18" charset="0"/>
              </a:rPr>
              <a:t>Changes to Title 5 §55070: Certificate of Achievement unit requirements modified by the Board of Governors in July 2018</a:t>
            </a:r>
          </a:p>
          <a:p>
            <a:r>
              <a:rPr lang="en-US" sz="2400" dirty="0">
                <a:solidFill>
                  <a:srgbClr val="262626"/>
                </a:solidFill>
                <a:latin typeface="Times New Roman" panose="02020603050405020304" pitchFamily="18" charset="0"/>
                <a:cs typeface="Times New Roman" panose="02020603050405020304" pitchFamily="18" charset="0"/>
              </a:rPr>
              <a:t>All programs should be based on:</a:t>
            </a:r>
          </a:p>
          <a:p>
            <a:pPr lvl="1"/>
            <a:r>
              <a:rPr lang="en-US" sz="2200" dirty="0">
                <a:solidFill>
                  <a:srgbClr val="262626"/>
                </a:solidFill>
                <a:latin typeface="Times New Roman" panose="02020603050405020304" pitchFamily="18" charset="0"/>
                <a:cs typeface="Times New Roman" panose="02020603050405020304" pitchFamily="18" charset="0"/>
              </a:rPr>
              <a:t>Appropriate to Mission</a:t>
            </a:r>
          </a:p>
          <a:p>
            <a:pPr lvl="1"/>
            <a:r>
              <a:rPr lang="en-US" sz="2200" dirty="0">
                <a:solidFill>
                  <a:srgbClr val="262626"/>
                </a:solidFill>
                <a:latin typeface="Times New Roman" panose="02020603050405020304" pitchFamily="18" charset="0"/>
                <a:cs typeface="Times New Roman" panose="02020603050405020304" pitchFamily="18" charset="0"/>
              </a:rPr>
              <a:t>Need</a:t>
            </a:r>
          </a:p>
          <a:p>
            <a:pPr lvl="1"/>
            <a:r>
              <a:rPr lang="en-US" sz="2200" dirty="0">
                <a:solidFill>
                  <a:srgbClr val="262626"/>
                </a:solidFill>
                <a:latin typeface="Times New Roman" panose="02020603050405020304" pitchFamily="18" charset="0"/>
                <a:cs typeface="Times New Roman" panose="02020603050405020304" pitchFamily="18" charset="0"/>
              </a:rPr>
              <a:t>Curriculum Standards</a:t>
            </a:r>
          </a:p>
          <a:p>
            <a:pPr lvl="1"/>
            <a:r>
              <a:rPr lang="en-US" sz="2200" dirty="0">
                <a:solidFill>
                  <a:srgbClr val="262626"/>
                </a:solidFill>
                <a:latin typeface="Times New Roman" panose="02020603050405020304" pitchFamily="18" charset="0"/>
                <a:cs typeface="Times New Roman" panose="02020603050405020304" pitchFamily="18" charset="0"/>
              </a:rPr>
              <a:t>Adequate Resources</a:t>
            </a:r>
          </a:p>
          <a:p>
            <a:pPr lvl="1"/>
            <a:r>
              <a:rPr lang="en-US" sz="2200" dirty="0">
                <a:solidFill>
                  <a:srgbClr val="262626"/>
                </a:solidFill>
                <a:latin typeface="Times New Roman" panose="02020603050405020304" pitchFamily="18" charset="0"/>
                <a:cs typeface="Times New Roman" panose="02020603050405020304" pitchFamily="18" charset="0"/>
              </a:rPr>
              <a:t>Compliance</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107BEB4-38C1-7A49-984E-2CAA0D4CE8E7}"/>
              </a:ext>
            </a:extLst>
          </p:cNvPr>
          <p:cNvPicPr>
            <a:picLocks noChangeAspect="1"/>
          </p:cNvPicPr>
          <p:nvPr/>
        </p:nvPicPr>
        <p:blipFill>
          <a:blip r:embed="rId2"/>
          <a:stretch>
            <a:fillRect/>
          </a:stretch>
        </p:blipFill>
        <p:spPr>
          <a:xfrm>
            <a:off x="7076375" y="2732662"/>
            <a:ext cx="2503044" cy="3328790"/>
          </a:xfrm>
          <a:prstGeom prst="rect">
            <a:avLst/>
          </a:prstGeom>
        </p:spPr>
      </p:pic>
    </p:spTree>
    <p:extLst>
      <p:ext uri="{BB962C8B-B14F-4D97-AF65-F5344CB8AC3E}">
        <p14:creationId xmlns:p14="http://schemas.microsoft.com/office/powerpoint/2010/main" val="34342101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334125" y="389745"/>
            <a:ext cx="9563724" cy="1373924"/>
          </a:xfrm>
        </p:spPr>
        <p:txBody>
          <a:bodyPr anchor="t">
            <a:normAutofit fontScale="90000"/>
          </a:bodyPr>
          <a:lstStyle/>
          <a:p>
            <a:pPr algn="ctr"/>
            <a:r>
              <a:rPr lang="en-US" sz="4000" dirty="0">
                <a:latin typeface="Times New Roman" panose="02020603050405020304" pitchFamily="18" charset="0"/>
                <a:cs typeface="Times New Roman" panose="02020603050405020304" pitchFamily="18" charset="0"/>
              </a:rPr>
              <a:t>Certificates of Achievement</a:t>
            </a:r>
            <a:br>
              <a:rPr lang="en-US" sz="4000" dirty="0">
                <a:latin typeface="Times New Roman" panose="02020603050405020304" pitchFamily="18" charset="0"/>
                <a:cs typeface="Times New Roman" panose="02020603050405020304" pitchFamily="18" charset="0"/>
              </a:rPr>
            </a:br>
            <a:r>
              <a:rPr lang="en-US" sz="3100" dirty="0">
                <a:solidFill>
                  <a:srgbClr val="FF0000"/>
                </a:solidFill>
                <a:latin typeface="Times New Roman" panose="02020603050405020304" pitchFamily="18" charset="0"/>
                <a:cs typeface="Times New Roman" panose="02020603050405020304" pitchFamily="18" charset="0"/>
              </a:rPr>
              <a:t>Title 5 §55070 – Unit Thresholds Change</a:t>
            </a:r>
            <a:endParaRPr lang="en-US" sz="3100" dirty="0">
              <a:solidFill>
                <a:srgbClr val="FF0000"/>
              </a:solidFill>
            </a:endParaRP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0"/>
            <a:ext cx="10792918" cy="4507497"/>
          </a:xfrm>
        </p:spPr>
        <p:txBody>
          <a:bodyPr>
            <a:normAutofit fontScale="92500" lnSpcReduction="10000"/>
          </a:bodyPr>
          <a:lstStyle/>
          <a:p>
            <a:pPr>
              <a:spcAft>
                <a:spcPts val="600"/>
              </a:spcAft>
            </a:pPr>
            <a:r>
              <a:rPr lang="en-US" sz="2400" dirty="0">
                <a:solidFill>
                  <a:srgbClr val="262626"/>
                </a:solidFill>
                <a:latin typeface="Times New Roman" panose="02020603050405020304" pitchFamily="18" charset="0"/>
                <a:cs typeface="Times New Roman" panose="02020603050405020304" pitchFamily="18" charset="0"/>
              </a:rPr>
              <a:t>Certificates of 16 semester/24 quarter units or more must be submitted to the Chancellor’s Officer for chaptering</a:t>
            </a:r>
          </a:p>
          <a:p>
            <a:pPr>
              <a:spcAft>
                <a:spcPts val="600"/>
              </a:spcAft>
            </a:pPr>
            <a:r>
              <a:rPr lang="en-US" sz="2400" dirty="0">
                <a:solidFill>
                  <a:srgbClr val="262626"/>
                </a:solidFill>
                <a:latin typeface="Times New Roman" panose="02020603050405020304" pitchFamily="18" charset="0"/>
                <a:cs typeface="Times New Roman" panose="02020603050405020304" pitchFamily="18" charset="0"/>
              </a:rPr>
              <a:t>Certificates of 8 semester/12 quarter units or more, but less than 16 semester/24 quarter units may be submitted to Chancellor’s Office for chaptering</a:t>
            </a:r>
          </a:p>
          <a:p>
            <a:pPr>
              <a:spcAft>
                <a:spcPts val="600"/>
              </a:spcAft>
            </a:pPr>
            <a:r>
              <a:rPr lang="en-US" sz="2400" dirty="0">
                <a:solidFill>
                  <a:srgbClr val="262626"/>
                </a:solidFill>
                <a:latin typeface="Times New Roman" panose="02020603050405020304" pitchFamily="18" charset="0"/>
                <a:cs typeface="Times New Roman" panose="02020603050405020304" pitchFamily="18" charset="0"/>
              </a:rPr>
              <a:t>Certificates of less than 8 semester/12 quarter units may </a:t>
            </a:r>
            <a:r>
              <a:rPr lang="en-US" sz="2400" b="1" dirty="0">
                <a:solidFill>
                  <a:srgbClr val="262626"/>
                </a:solidFill>
                <a:latin typeface="Times New Roman" panose="02020603050405020304" pitchFamily="18" charset="0"/>
                <a:cs typeface="Times New Roman" panose="02020603050405020304" pitchFamily="18" charset="0"/>
              </a:rPr>
              <a:t>not</a:t>
            </a:r>
            <a:r>
              <a:rPr lang="en-US" sz="2400" dirty="0">
                <a:solidFill>
                  <a:srgbClr val="262626"/>
                </a:solidFill>
                <a:latin typeface="Times New Roman" panose="02020603050405020304" pitchFamily="18" charset="0"/>
                <a:cs typeface="Times New Roman" panose="02020603050405020304" pitchFamily="18" charset="0"/>
              </a:rPr>
              <a:t> be submitted to Chancellor’s Office for chaptering;</a:t>
            </a:r>
          </a:p>
          <a:p>
            <a:pPr>
              <a:spcAft>
                <a:spcPts val="600"/>
              </a:spcAft>
            </a:pPr>
            <a:r>
              <a:rPr lang="en-US" sz="2400" dirty="0">
                <a:solidFill>
                  <a:srgbClr val="262626"/>
                </a:solidFill>
                <a:latin typeface="Times New Roman" panose="02020603050405020304" pitchFamily="18" charset="0"/>
                <a:cs typeface="Times New Roman" panose="02020603050405020304" pitchFamily="18" charset="0"/>
              </a:rPr>
              <a:t>If one low-unit certificate (&lt; 16 semester/24 quarter units) is a prerequisite to another low-unit certificate, then both certificates must go through the approval process and submitted to the Chancellor’s Office for Chaptering</a:t>
            </a:r>
          </a:p>
          <a:p>
            <a:pPr>
              <a:spcAft>
                <a:spcPts val="600"/>
              </a:spcAft>
            </a:pPr>
            <a:r>
              <a:rPr lang="en-US" sz="2400" dirty="0">
                <a:solidFill>
                  <a:srgbClr val="262626"/>
                </a:solidFill>
                <a:latin typeface="Times New Roman" panose="02020603050405020304" pitchFamily="18" charset="0"/>
                <a:cs typeface="Times New Roman" panose="02020603050405020304" pitchFamily="18" charset="0"/>
              </a:rPr>
              <a:t>Only certificates that have been chaptered by the Chancellor’s Office may be listed on a student’s transcript</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216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3C76-5130-9D46-B77A-51B7E594B8A2}"/>
              </a:ext>
            </a:extLst>
          </p:cNvPr>
          <p:cNvSpPr>
            <a:spLocks noGrp="1"/>
          </p:cNvSpPr>
          <p:nvPr>
            <p:ph type="title"/>
          </p:nvPr>
        </p:nvSpPr>
        <p:spPr>
          <a:xfrm>
            <a:off x="1183316" y="644577"/>
            <a:ext cx="9144000" cy="914400"/>
          </a:xfrm>
          <a:solidFill>
            <a:srgbClr val="FFFFFF"/>
          </a:solidFill>
          <a:ln w="38100" cap="sq">
            <a:solidFill>
              <a:srgbClr val="404040"/>
            </a:solidFill>
            <a:miter lim="800000"/>
          </a:ln>
        </p:spPr>
        <p:txBody>
          <a:bodyPr vert="horz" lIns="274320" tIns="182880" rIns="274320" bIns="182880" rtlCol="0" anchor="ctr" anchorCtr="1">
            <a:normAutofit fontScale="90000"/>
          </a:bodyPr>
          <a:lstStyle/>
          <a:p>
            <a:r>
              <a:rPr lang="en-US" sz="3600" dirty="0">
                <a:solidFill>
                  <a:srgbClr val="262626"/>
                </a:solidFill>
              </a:rPr>
              <a:t>Student Centered Funding Formula</a:t>
            </a:r>
          </a:p>
        </p:txBody>
      </p:sp>
      <p:sp>
        <p:nvSpPr>
          <p:cNvPr id="3" name="Content Placeholder 2">
            <a:extLst>
              <a:ext uri="{FF2B5EF4-FFF2-40B4-BE49-F238E27FC236}">
                <a16:creationId xmlns:a16="http://schemas.microsoft.com/office/drawing/2014/main" id="{DF76F19A-91B6-614E-95B7-90C90119C0EE}"/>
              </a:ext>
            </a:extLst>
          </p:cNvPr>
          <p:cNvSpPr>
            <a:spLocks noGrp="1"/>
          </p:cNvSpPr>
          <p:nvPr>
            <p:ph idx="1"/>
          </p:nvPr>
        </p:nvSpPr>
        <p:spPr>
          <a:xfrm>
            <a:off x="674557" y="2158584"/>
            <a:ext cx="10762938" cy="4452078"/>
          </a:xfrm>
        </p:spPr>
        <p:txBody>
          <a:bodyPr lIns="91440">
            <a:normAutofit/>
          </a:bodyPr>
          <a:lstStyle/>
          <a:p>
            <a:r>
              <a:rPr lang="en-US" sz="2400" b="1" dirty="0"/>
              <a:t>New Formula Allocations</a:t>
            </a:r>
          </a:p>
          <a:p>
            <a:pPr lvl="1"/>
            <a:r>
              <a:rPr lang="en-US" sz="2200" dirty="0"/>
              <a:t>Base (Apportionment)</a:t>
            </a:r>
          </a:p>
          <a:p>
            <a:pPr lvl="1"/>
            <a:r>
              <a:rPr lang="en-US" sz="2200" dirty="0"/>
              <a:t>Supplemental (Low Income: Pell Grant, College Promise, AB 540)</a:t>
            </a:r>
          </a:p>
          <a:p>
            <a:pPr lvl="1"/>
            <a:r>
              <a:rPr lang="en-US" sz="2200" dirty="0"/>
              <a:t>Student Success (Performance with premium for low income)</a:t>
            </a:r>
          </a:p>
          <a:p>
            <a:r>
              <a:rPr lang="en-US" sz="2400" b="1" dirty="0"/>
              <a:t>SCFF Curriculum Monitoring Language – Ed Code:  §84750.4</a:t>
            </a:r>
          </a:p>
          <a:p>
            <a:pPr marL="0" indent="0">
              <a:buNone/>
            </a:pPr>
            <a:r>
              <a:rPr lang="en-US" dirty="0"/>
              <a:t>	(4) (A) The chancellor’s office shall develop processes to monitor the approval of new awards, 	certificates, and degree programs… </a:t>
            </a:r>
          </a:p>
          <a:p>
            <a:pPr marL="0" indent="0">
              <a:buNone/>
            </a:pPr>
            <a:r>
              <a:rPr lang="en-US" dirty="0"/>
              <a:t>	(B) The chancellor’s office shall also develop minimum standards, in consultation with the</a:t>
            </a:r>
            <a:br>
              <a:rPr lang="en-US" dirty="0"/>
            </a:br>
            <a:r>
              <a:rPr lang="en-US" dirty="0"/>
              <a:t>	oversight committee established pursuant to Section 84750.41, for the approval of certificates</a:t>
            </a:r>
            <a:br>
              <a:rPr lang="en-US" dirty="0"/>
            </a:br>
            <a:r>
              <a:rPr lang="en-US" dirty="0"/>
              <a:t> 	and awards that would count towards the funding formula pursuant to this section.</a:t>
            </a:r>
          </a:p>
          <a:p>
            <a:endParaRPr lang="en-US" sz="2400" dirty="0"/>
          </a:p>
        </p:txBody>
      </p:sp>
      <p:pic>
        <p:nvPicPr>
          <p:cNvPr id="6" name="Picture 5">
            <a:extLst>
              <a:ext uri="{FF2B5EF4-FFF2-40B4-BE49-F238E27FC236}">
                <a16:creationId xmlns:a16="http://schemas.microsoft.com/office/drawing/2014/main" id="{B9059772-B840-CA4F-B1E2-716908DB3765}"/>
              </a:ext>
            </a:extLst>
          </p:cNvPr>
          <p:cNvPicPr>
            <a:picLocks noChangeAspect="1"/>
          </p:cNvPicPr>
          <p:nvPr/>
        </p:nvPicPr>
        <p:blipFill>
          <a:blip r:embed="rId2"/>
          <a:stretch>
            <a:fillRect/>
          </a:stretch>
        </p:blipFill>
        <p:spPr>
          <a:xfrm>
            <a:off x="9340636" y="1972153"/>
            <a:ext cx="2636659" cy="1476529"/>
          </a:xfrm>
          <a:prstGeom prst="rect">
            <a:avLst/>
          </a:prstGeom>
        </p:spPr>
      </p:pic>
    </p:spTree>
    <p:extLst>
      <p:ext uri="{BB962C8B-B14F-4D97-AF65-F5344CB8AC3E}">
        <p14:creationId xmlns:p14="http://schemas.microsoft.com/office/powerpoint/2010/main" val="12464430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384116" y="658075"/>
            <a:ext cx="9144000" cy="91440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Certificates of Achievement</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2128603"/>
            <a:ext cx="10792918" cy="4302178"/>
          </a:xfrm>
        </p:spPr>
        <p:txBody>
          <a:bodyPr>
            <a:normAutofit fontScale="92500" lnSpcReduction="10000"/>
          </a:bodyPr>
          <a:lstStyle/>
          <a:p>
            <a:pPr marL="457200" indent="-457200">
              <a:buAutoNum type="arabicPeriod"/>
            </a:pPr>
            <a:r>
              <a:rPr lang="en-US" sz="2400" dirty="0">
                <a:solidFill>
                  <a:srgbClr val="262626"/>
                </a:solidFill>
                <a:latin typeface="Times New Roman" panose="02020603050405020304" pitchFamily="18" charset="0"/>
                <a:cs typeface="Times New Roman" panose="02020603050405020304" pitchFamily="18" charset="0"/>
              </a:rPr>
              <a:t>CSU GE Breadth or IGETC Certificate</a:t>
            </a:r>
          </a:p>
          <a:p>
            <a:pPr marL="457200" indent="-457200">
              <a:buAutoNum type="arabicPeriod"/>
            </a:pPr>
            <a:r>
              <a:rPr lang="en-US" sz="2400" dirty="0">
                <a:solidFill>
                  <a:srgbClr val="262626"/>
                </a:solidFill>
                <a:latin typeface="Times New Roman" panose="02020603050405020304" pitchFamily="18" charset="0"/>
                <a:cs typeface="Times New Roman" panose="02020603050405020304" pitchFamily="18" charset="0"/>
              </a:rPr>
              <a:t>Career and Technical Education (CTE) Certificate</a:t>
            </a:r>
          </a:p>
          <a:p>
            <a:pPr lvl="2"/>
            <a:r>
              <a:rPr lang="en-US" sz="2000" dirty="0">
                <a:solidFill>
                  <a:srgbClr val="262626"/>
                </a:solidFill>
                <a:latin typeface="Times New Roman" panose="02020603050405020304" pitchFamily="18" charset="0"/>
                <a:cs typeface="Times New Roman" panose="02020603050405020304" pitchFamily="18" charset="0"/>
              </a:rPr>
              <a:t>Labor Market Information (LMI) and analysis</a:t>
            </a:r>
          </a:p>
          <a:p>
            <a:pPr lvl="2"/>
            <a:r>
              <a:rPr lang="en-US" sz="2000" dirty="0">
                <a:solidFill>
                  <a:srgbClr val="262626"/>
                </a:solidFill>
                <a:latin typeface="Times New Roman" panose="02020603050405020304" pitchFamily="18" charset="0"/>
                <a:cs typeface="Times New Roman" panose="02020603050405020304" pitchFamily="18" charset="0"/>
              </a:rPr>
              <a:t>Advisory Committee Recommendation</a:t>
            </a:r>
          </a:p>
          <a:p>
            <a:pPr lvl="2"/>
            <a:r>
              <a:rPr lang="en-US" sz="2000" dirty="0">
                <a:solidFill>
                  <a:srgbClr val="262626"/>
                </a:solidFill>
                <a:latin typeface="Times New Roman" panose="02020603050405020304" pitchFamily="18" charset="0"/>
                <a:cs typeface="Times New Roman" panose="02020603050405020304" pitchFamily="18" charset="0"/>
              </a:rPr>
              <a:t>Regional Consortia Approval [Endorsement*] approval meeting minutes</a:t>
            </a:r>
          </a:p>
          <a:p>
            <a:pPr marL="457200" indent="-457200">
              <a:buFont typeface="Arial" panose="020B0604020202020204" pitchFamily="34" charset="0"/>
              <a:buAutoNum type="arabicPeriod"/>
            </a:pPr>
            <a:r>
              <a:rPr lang="en-US" sz="2400" dirty="0">
                <a:solidFill>
                  <a:srgbClr val="262626"/>
                </a:solidFill>
                <a:latin typeface="Times New Roman" panose="02020603050405020304" pitchFamily="18" charset="0"/>
                <a:cs typeface="Times New Roman" panose="02020603050405020304" pitchFamily="18" charset="0"/>
              </a:rPr>
              <a:t>Local (non-CTE) Certificate</a:t>
            </a:r>
          </a:p>
          <a:p>
            <a:pPr marL="0" indent="0">
              <a:buClr>
                <a:srgbClr val="0070C0"/>
              </a:buClr>
              <a:buNone/>
            </a:pPr>
            <a:endParaRPr lang="en-US" sz="2400" dirty="0">
              <a:latin typeface="Times New Roman" panose="02020603050405020304" pitchFamily="18" charset="0"/>
              <a:cs typeface="Times New Roman" panose="02020603050405020304" pitchFamily="18" charset="0"/>
            </a:endParaRPr>
          </a:p>
          <a:p>
            <a:pPr marL="0" indent="0">
              <a:buClr>
                <a:srgbClr val="0070C0"/>
              </a:buClr>
              <a:buNone/>
            </a:pPr>
            <a:r>
              <a:rPr lang="en-US" sz="2400" dirty="0">
                <a:latin typeface="Times New Roman" panose="02020603050405020304" pitchFamily="18" charset="0"/>
                <a:cs typeface="Times New Roman" panose="02020603050405020304" pitchFamily="18" charset="0"/>
              </a:rPr>
              <a:t>NOTE: </a:t>
            </a:r>
          </a:p>
          <a:p>
            <a:pPr lvl="2"/>
            <a:r>
              <a:rPr lang="en-US" sz="2100" dirty="0">
                <a:solidFill>
                  <a:srgbClr val="262626"/>
                </a:solidFill>
                <a:latin typeface="Times New Roman" panose="02020603050405020304" pitchFamily="18" charset="0"/>
                <a:cs typeface="Times New Roman" panose="02020603050405020304" pitchFamily="18" charset="0"/>
              </a:rPr>
              <a:t>Certificates of Achievement that consist solely of basic skills and/or ESL courses are not permitted. </a:t>
            </a:r>
          </a:p>
          <a:p>
            <a:pPr lvl="2"/>
            <a:r>
              <a:rPr lang="en-US" sz="2100" dirty="0">
                <a:solidFill>
                  <a:srgbClr val="262626"/>
                </a:solidFill>
                <a:latin typeface="Times New Roman" panose="02020603050405020304" pitchFamily="18" charset="0"/>
                <a:cs typeface="Times New Roman" panose="02020603050405020304" pitchFamily="18" charset="0"/>
              </a:rPr>
              <a:t>The PCAH does NOT reflect the changes to Title 5 regarding unit thresholds!</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8696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574948"/>
            <a:ext cx="7729728" cy="1188720"/>
          </a:xfrm>
        </p:spPr>
        <p:txBody>
          <a:bodyPr anchor="ctr">
            <a:normAutofit fontScale="90000"/>
          </a:bodyPr>
          <a:lstStyle/>
          <a:p>
            <a:pPr algn="ctr"/>
            <a:r>
              <a:rPr lang="en-US" sz="4000" dirty="0">
                <a:latin typeface="Times New Roman" panose="02020603050405020304" pitchFamily="18" charset="0"/>
                <a:cs typeface="Times New Roman" panose="02020603050405020304" pitchFamily="18" charset="0"/>
              </a:rPr>
              <a:t>Local Low Unit Certificates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fontScale="92500" lnSpcReduction="10000"/>
          </a:bodyPr>
          <a:lstStyle/>
          <a:p>
            <a:pPr marL="0" indent="0" algn="ctr">
              <a:buClr>
                <a:srgbClr val="0070C0"/>
              </a:buClr>
              <a:buNone/>
            </a:pPr>
            <a:r>
              <a:rPr lang="en-US" sz="2800" dirty="0">
                <a:solidFill>
                  <a:srgbClr val="262626"/>
                </a:solidFill>
                <a:latin typeface="Times New Roman" panose="02020603050405020304" pitchFamily="18" charset="0"/>
                <a:cs typeface="Times New Roman" panose="02020603050405020304" pitchFamily="18" charset="0"/>
              </a:rPr>
              <a:t>Can</a:t>
            </a:r>
            <a:r>
              <a:rPr lang="en-US" sz="2800" b="1" dirty="0">
                <a:solidFill>
                  <a:srgbClr val="262626"/>
                </a:solidFill>
                <a:latin typeface="Times New Roman" panose="02020603050405020304" pitchFamily="18" charset="0"/>
                <a:cs typeface="Times New Roman" panose="02020603050405020304" pitchFamily="18" charset="0"/>
              </a:rPr>
              <a:t>not</a:t>
            </a:r>
            <a:r>
              <a:rPr lang="en-US" sz="2800" dirty="0">
                <a:solidFill>
                  <a:srgbClr val="262626"/>
                </a:solidFill>
                <a:latin typeface="Times New Roman" panose="02020603050405020304" pitchFamily="18" charset="0"/>
                <a:cs typeface="Times New Roman" panose="02020603050405020304" pitchFamily="18" charset="0"/>
              </a:rPr>
              <a:t> be called…</a:t>
            </a:r>
          </a:p>
          <a:p>
            <a:r>
              <a:rPr lang="en-US" sz="2400" dirty="0">
                <a:solidFill>
                  <a:srgbClr val="262626"/>
                </a:solidFill>
                <a:latin typeface="Times New Roman" panose="02020603050405020304" pitchFamily="18" charset="0"/>
                <a:cs typeface="Times New Roman" panose="02020603050405020304" pitchFamily="18" charset="0"/>
              </a:rPr>
              <a:t>Certificate of Achievement </a:t>
            </a:r>
            <a:r>
              <a:rPr lang="en-US" sz="2400" i="1" dirty="0">
                <a:solidFill>
                  <a:srgbClr val="262626"/>
                </a:solidFill>
                <a:latin typeface="Times New Roman" panose="02020603050405020304" pitchFamily="18" charset="0"/>
                <a:cs typeface="Times New Roman" panose="02020603050405020304" pitchFamily="18" charset="0"/>
              </a:rPr>
              <a:t>unless</a:t>
            </a:r>
            <a:r>
              <a:rPr lang="en-US" sz="2400" dirty="0">
                <a:solidFill>
                  <a:srgbClr val="262626"/>
                </a:solidFill>
                <a:latin typeface="Times New Roman" panose="02020603050405020304" pitchFamily="18" charset="0"/>
                <a:cs typeface="Times New Roman" panose="02020603050405020304" pitchFamily="18" charset="0"/>
              </a:rPr>
              <a:t> submitted to Chancellor’s Office for chaptering </a:t>
            </a:r>
          </a:p>
          <a:p>
            <a:pPr>
              <a:lnSpc>
                <a:spcPct val="110000"/>
              </a:lnSpc>
            </a:pPr>
            <a:r>
              <a:rPr lang="en-US" sz="2400" dirty="0">
                <a:solidFill>
                  <a:srgbClr val="262626"/>
                </a:solidFill>
                <a:latin typeface="Times New Roman" panose="02020603050405020304" pitchFamily="18" charset="0"/>
                <a:cs typeface="Times New Roman" panose="02020603050405020304" pitchFamily="18" charset="0"/>
              </a:rPr>
              <a:t>Certificate of Completion (reserved for noncredit)</a:t>
            </a:r>
          </a:p>
          <a:p>
            <a:pPr>
              <a:lnSpc>
                <a:spcPct val="110000"/>
              </a:lnSpc>
            </a:pPr>
            <a:r>
              <a:rPr lang="en-US" sz="2400" dirty="0">
                <a:solidFill>
                  <a:srgbClr val="262626"/>
                </a:solidFill>
                <a:latin typeface="Times New Roman" panose="02020603050405020304" pitchFamily="18" charset="0"/>
                <a:cs typeface="Times New Roman" panose="02020603050405020304" pitchFamily="18" charset="0"/>
              </a:rPr>
              <a:t>Certificate of Competency (reserved for noncredit)</a:t>
            </a:r>
          </a:p>
          <a:p>
            <a:pPr marL="0" indent="0" algn="ctr">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lgn="ctr">
              <a:buClr>
                <a:srgbClr val="0070C0"/>
              </a:buClr>
              <a:buNone/>
            </a:pPr>
            <a:r>
              <a:rPr lang="en-US" sz="2400" b="1" dirty="0">
                <a:solidFill>
                  <a:srgbClr val="262626"/>
                </a:solidFill>
                <a:latin typeface="Times New Roman" panose="02020603050405020304" pitchFamily="18" charset="0"/>
                <a:cs typeface="Times New Roman" panose="02020603050405020304" pitchFamily="18" charset="0"/>
              </a:rPr>
              <a:t>Examples of Low Unit Certificate Titles:</a:t>
            </a:r>
          </a:p>
          <a:p>
            <a:pPr>
              <a:lnSpc>
                <a:spcPct val="110000"/>
              </a:lnSpc>
            </a:pPr>
            <a:r>
              <a:rPr lang="en-US" sz="2400" dirty="0">
                <a:solidFill>
                  <a:srgbClr val="262626"/>
                </a:solidFill>
                <a:latin typeface="Times New Roman" panose="02020603050405020304" pitchFamily="18" charset="0"/>
                <a:cs typeface="Times New Roman" panose="02020603050405020304" pitchFamily="18" charset="0"/>
              </a:rPr>
              <a:t>Certificate of Accomplishment</a:t>
            </a:r>
          </a:p>
          <a:p>
            <a:pPr>
              <a:lnSpc>
                <a:spcPct val="110000"/>
              </a:lnSpc>
            </a:pPr>
            <a:r>
              <a:rPr lang="en-US" sz="2400" dirty="0">
                <a:solidFill>
                  <a:srgbClr val="262626"/>
                </a:solidFill>
                <a:latin typeface="Times New Roman" panose="02020603050405020304" pitchFamily="18" charset="0"/>
                <a:cs typeface="Times New Roman" panose="02020603050405020304" pitchFamily="18" charset="0"/>
              </a:rPr>
              <a:t>Skills Certificate</a:t>
            </a:r>
          </a:p>
          <a:p>
            <a:pPr>
              <a:lnSpc>
                <a:spcPct val="110000"/>
              </a:lnSpc>
            </a:pPr>
            <a:r>
              <a:rPr lang="en-US" sz="2400" dirty="0">
                <a:solidFill>
                  <a:srgbClr val="262626"/>
                </a:solidFill>
                <a:latin typeface="Times New Roman" panose="02020603050405020304" pitchFamily="18" charset="0"/>
                <a:cs typeface="Times New Roman" panose="02020603050405020304" pitchFamily="18" charset="0"/>
              </a:rPr>
              <a:t>Other…</a:t>
            </a: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676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1124262" y="584616"/>
            <a:ext cx="9893507" cy="1298973"/>
          </a:xfrm>
        </p:spPr>
        <p:txBody>
          <a:bodyPr>
            <a:noAutofit/>
          </a:bodyPr>
          <a:lstStyle/>
          <a:p>
            <a:pPr marL="0" indent="0"/>
            <a:r>
              <a:rPr lang="en-US" sz="3200" dirty="0">
                <a:latin typeface="Times New Roman" panose="02020603050405020304" pitchFamily="18" charset="0"/>
                <a:cs typeface="Times New Roman" panose="02020603050405020304" pitchFamily="18" charset="0"/>
              </a:rPr>
              <a:t>Career Development and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College Preparation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(CDCP) Programs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509666" y="2248525"/>
            <a:ext cx="11191554" cy="4302177"/>
          </a:xfrm>
        </p:spPr>
        <p:txBody>
          <a:bodyPr>
            <a:normAutofit/>
          </a:bodyPr>
          <a:lstStyle/>
          <a:p>
            <a:pPr marL="0" indent="0" algn="ctr">
              <a:buNone/>
            </a:pPr>
            <a:r>
              <a:rPr lang="en-US" sz="3200" dirty="0">
                <a:latin typeface="Times New Roman" panose="02020603050405020304" pitchFamily="18" charset="0"/>
                <a:cs typeface="Times New Roman" panose="02020603050405020304" pitchFamily="18" charset="0"/>
              </a:rPr>
              <a:t>Title 5 §55151</a:t>
            </a:r>
          </a:p>
          <a:p>
            <a:r>
              <a:rPr lang="en-US" sz="2800" b="1" dirty="0">
                <a:latin typeface="Times New Roman" panose="02020603050405020304" pitchFamily="18" charset="0"/>
                <a:cs typeface="Times New Roman" panose="02020603050405020304" pitchFamily="18" charset="0"/>
              </a:rPr>
              <a:t>Ce</a:t>
            </a:r>
            <a:r>
              <a:rPr lang="en-US" sz="2400" b="1" dirty="0">
                <a:latin typeface="Times New Roman" panose="02020603050405020304" pitchFamily="18" charset="0"/>
                <a:cs typeface="Times New Roman" panose="02020603050405020304" pitchFamily="18" charset="0"/>
              </a:rPr>
              <a:t>rtificate of Competency</a:t>
            </a:r>
            <a:r>
              <a:rPr lang="en-US" sz="24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certificate in a recognized career field articulated with degree-applicable coursework, completion of an associate degree, or transfer to a baccalaureate institution (Basic Skills, ESL)</a:t>
            </a: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Certificate of Completion</a:t>
            </a:r>
            <a:r>
              <a:rPr lang="en-US" sz="24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certificate leading to improved employability or job opportunities (Short-term Vocational, Workforce Preparation)</a:t>
            </a: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marL="0" indent="0">
              <a:buClr>
                <a:srgbClr val="0070C0"/>
              </a:buClr>
              <a:buNone/>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36996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198657" y="694869"/>
            <a:ext cx="7729728" cy="1188720"/>
          </a:xfrm>
        </p:spPr>
        <p:txBody>
          <a:bodyPr>
            <a:normAutofit fontScale="90000"/>
          </a:bodyPr>
          <a:lstStyle/>
          <a:p>
            <a:pPr algn="ctr"/>
            <a:r>
              <a:rPr lang="en-US" sz="4000" dirty="0">
                <a:latin typeface="Times New Roman" panose="02020603050405020304" pitchFamily="18" charset="0"/>
                <a:cs typeface="Times New Roman" panose="02020603050405020304" pitchFamily="18" charset="0"/>
              </a:rPr>
              <a:t>CDCP Program Submission</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04434" y="2123268"/>
            <a:ext cx="10941803" cy="4427434"/>
          </a:xfrm>
        </p:spPr>
        <p:txBody>
          <a:bodyPr>
            <a:normAutofit/>
          </a:bodyPr>
          <a:lstStyle/>
          <a:p>
            <a:pPr defTabSz="977900">
              <a:spcBef>
                <a:spcPct val="0"/>
              </a:spcBef>
              <a:spcAft>
                <a:spcPct val="35000"/>
              </a:spcAft>
            </a:pPr>
            <a:r>
              <a:rPr lang="en-US" sz="2400" dirty="0">
                <a:latin typeface="Times New Roman" panose="02020603050405020304" pitchFamily="18" charset="0"/>
                <a:cs typeface="Times New Roman" panose="02020603050405020304" pitchFamily="18" charset="0"/>
              </a:rPr>
              <a:t>Courses must first be approved before the college can submit a proposal for a new CDCP program  </a:t>
            </a:r>
          </a:p>
          <a:p>
            <a:pPr marL="0" indent="0" defTabSz="977900">
              <a:spcBef>
                <a:spcPct val="0"/>
              </a:spcBef>
              <a:spcAft>
                <a:spcPct val="35000"/>
              </a:spcAft>
              <a:buNone/>
            </a:pPr>
            <a:endParaRPr lang="en-US" sz="2400" dirty="0">
              <a:latin typeface="Times New Roman" panose="02020603050405020304" pitchFamily="18" charset="0"/>
              <a:cs typeface="Times New Roman" panose="02020603050405020304" pitchFamily="18" charset="0"/>
            </a:endParaRPr>
          </a:p>
          <a:p>
            <a:pPr defTabSz="977900">
              <a:spcBef>
                <a:spcPct val="0"/>
              </a:spcBef>
              <a:spcAft>
                <a:spcPct val="35000"/>
              </a:spcAft>
            </a:pPr>
            <a:r>
              <a:rPr lang="en-US" sz="2400" dirty="0">
                <a:latin typeface="Times New Roman" panose="02020603050405020304" pitchFamily="18" charset="0"/>
                <a:cs typeface="Times New Roman" panose="02020603050405020304" pitchFamily="18" charset="0"/>
              </a:rPr>
              <a:t>CDCP funding for courses that are part of a CDCP program cannot be received until the program is approved </a:t>
            </a:r>
          </a:p>
          <a:p>
            <a:pPr marL="0" indent="0" defTabSz="977900">
              <a:spcBef>
                <a:spcPct val="0"/>
              </a:spcBef>
              <a:spcAft>
                <a:spcPct val="35000"/>
              </a:spcAft>
              <a:buNone/>
            </a:pPr>
            <a:endParaRPr lang="en-US" sz="2400" dirty="0">
              <a:latin typeface="Times New Roman" panose="02020603050405020304" pitchFamily="18" charset="0"/>
              <a:cs typeface="Times New Roman" panose="02020603050405020304" pitchFamily="18" charset="0"/>
            </a:endParaRPr>
          </a:p>
          <a:p>
            <a:pPr defTabSz="977900">
              <a:spcBef>
                <a:spcPct val="0"/>
              </a:spcBef>
              <a:spcAft>
                <a:spcPct val="35000"/>
              </a:spcAft>
            </a:pPr>
            <a:r>
              <a:rPr lang="en-US" sz="2400" dirty="0">
                <a:latin typeface="Times New Roman" panose="02020603050405020304" pitchFamily="18" charset="0"/>
                <a:cs typeface="Times New Roman" panose="02020603050405020304" pitchFamily="18" charset="0"/>
              </a:rPr>
              <a:t>Cannot divide a class that is 110 hours or less into two courses to create a certificate </a:t>
            </a:r>
          </a:p>
          <a:p>
            <a:pPr defTabSz="977900">
              <a:spcBef>
                <a:spcPct val="0"/>
              </a:spcBef>
              <a:spcAft>
                <a:spcPct val="350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2231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2206152" y="482422"/>
            <a:ext cx="7729728" cy="1188720"/>
          </a:xfrm>
        </p:spPr>
        <p:txBody>
          <a:bodyPr anchor="ctr">
            <a:normAutofit/>
          </a:bodyPr>
          <a:lstStyle/>
          <a:p>
            <a:pPr algn="ctr"/>
            <a:r>
              <a:rPr lang="en-US" sz="4000" dirty="0">
                <a:latin typeface="Times New Roman" panose="02020603050405020304" pitchFamily="18" charset="0"/>
                <a:cs typeface="Times New Roman" panose="02020603050405020304" pitchFamily="18" charset="0"/>
              </a:rPr>
              <a:t>Certificates summary</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74557" y="1948721"/>
            <a:ext cx="10792918" cy="4302178"/>
          </a:xfrm>
        </p:spPr>
        <p:txBody>
          <a:bodyPr>
            <a:normAutofit/>
          </a:bodyPr>
          <a:lstStyle/>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a:p>
            <a:pPr>
              <a:buClr>
                <a:srgbClr val="0070C0"/>
              </a:buClr>
            </a:pPr>
            <a:endParaRPr lang="en-US" sz="2400" dirty="0">
              <a:solidFill>
                <a:srgbClr val="262626"/>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AB96B4A9-CD18-E64D-825E-0877BDE63FAF}"/>
              </a:ext>
            </a:extLst>
          </p:cNvPr>
          <p:cNvGraphicFramePr>
            <a:graphicFrameLocks noGrp="1"/>
          </p:cNvGraphicFramePr>
          <p:nvPr>
            <p:extLst>
              <p:ext uri="{D42A27DB-BD31-4B8C-83A1-F6EECF244321}">
                <p14:modId xmlns:p14="http://schemas.microsoft.com/office/powerpoint/2010/main" val="2845074709"/>
              </p:ext>
            </p:extLst>
          </p:nvPr>
        </p:nvGraphicFramePr>
        <p:xfrm>
          <a:off x="906651" y="1975953"/>
          <a:ext cx="10328730" cy="4487230"/>
        </p:xfrm>
        <a:graphic>
          <a:graphicData uri="http://schemas.openxmlformats.org/drawingml/2006/table">
            <a:tbl>
              <a:tblPr firstRow="1" bandRow="1">
                <a:tableStyleId>{5C22544A-7EE6-4342-B048-85BDC9FD1C3A}</a:tableStyleId>
              </a:tblPr>
              <a:tblGrid>
                <a:gridCol w="2473858">
                  <a:extLst>
                    <a:ext uri="{9D8B030D-6E8A-4147-A177-3AD203B41FA5}">
                      <a16:colId xmlns:a16="http://schemas.microsoft.com/office/drawing/2014/main" val="2218654548"/>
                    </a:ext>
                  </a:extLst>
                </a:gridCol>
                <a:gridCol w="4411962">
                  <a:extLst>
                    <a:ext uri="{9D8B030D-6E8A-4147-A177-3AD203B41FA5}">
                      <a16:colId xmlns:a16="http://schemas.microsoft.com/office/drawing/2014/main" val="4224204356"/>
                    </a:ext>
                  </a:extLst>
                </a:gridCol>
                <a:gridCol w="3442910">
                  <a:extLst>
                    <a:ext uri="{9D8B030D-6E8A-4147-A177-3AD203B41FA5}">
                      <a16:colId xmlns:a16="http://schemas.microsoft.com/office/drawing/2014/main" val="653625678"/>
                    </a:ext>
                  </a:extLst>
                </a:gridCol>
              </a:tblGrid>
              <a:tr h="443106">
                <a:tc>
                  <a:txBody>
                    <a:bodyPr/>
                    <a:lstStyle/>
                    <a:p>
                      <a:r>
                        <a:rPr lang="en-US" sz="2000" baseline="0" dirty="0">
                          <a:latin typeface="Times New Roman" panose="02020603050405020304" pitchFamily="18" charset="0"/>
                          <a:cs typeface="Times New Roman" panose="02020603050405020304" pitchFamily="18" charset="0"/>
                        </a:rPr>
                        <a:t>Units</a:t>
                      </a:r>
                    </a:p>
                  </a:txBody>
                  <a:tcPr/>
                </a:tc>
                <a:tc>
                  <a:txBody>
                    <a:bodyPr/>
                    <a:lstStyle/>
                    <a:p>
                      <a:endParaRPr lang="en-US" sz="2000" baseline="0" dirty="0">
                        <a:latin typeface="Times New Roman" panose="02020603050405020304" pitchFamily="18" charset="0"/>
                        <a:cs typeface="Times New Roman" panose="02020603050405020304" pitchFamily="18" charset="0"/>
                      </a:endParaRPr>
                    </a:p>
                  </a:txBody>
                  <a:tcPr/>
                </a:tc>
                <a:tc>
                  <a:txBody>
                    <a:bodyPr/>
                    <a:lstStyle/>
                    <a:p>
                      <a:r>
                        <a:rPr lang="en-US" sz="2000" baseline="0" dirty="0">
                          <a:latin typeface="Times New Roman" panose="02020603050405020304" pitchFamily="18" charset="0"/>
                          <a:cs typeface="Times New Roman" panose="02020603050405020304" pitchFamily="18" charset="0"/>
                        </a:rPr>
                        <a:t>Certificate Name</a:t>
                      </a:r>
                    </a:p>
                  </a:txBody>
                  <a:tcPr/>
                </a:tc>
                <a:extLst>
                  <a:ext uri="{0D108BD9-81ED-4DB2-BD59-A6C34878D82A}">
                    <a16:rowId xmlns:a16="http://schemas.microsoft.com/office/drawing/2014/main" val="2427863268"/>
                  </a:ext>
                </a:extLst>
              </a:tr>
              <a:tr h="775435">
                <a:tc>
                  <a:txBody>
                    <a:bodyPr/>
                    <a:lstStyle/>
                    <a:p>
                      <a:r>
                        <a:rPr lang="en-US" sz="2000" baseline="0" dirty="0">
                          <a:latin typeface="Times New Roman" panose="02020603050405020304" pitchFamily="18" charset="0"/>
                          <a:cs typeface="Times New Roman" panose="02020603050405020304" pitchFamily="18" charset="0"/>
                        </a:rPr>
                        <a:t>16 semester/24quarter or more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baseline="0" dirty="0">
                          <a:solidFill>
                            <a:schemeClr val="dk1"/>
                          </a:solidFill>
                          <a:latin typeface="Times New Roman" panose="02020603050405020304" pitchFamily="18" charset="0"/>
                          <a:ea typeface="+mn-ea"/>
                          <a:cs typeface="Times New Roman" panose="02020603050405020304" pitchFamily="18" charset="0"/>
                        </a:rPr>
                        <a:t>Must be submitted to CCCCO for chaptering, counts in SCFF</a:t>
                      </a:r>
                    </a:p>
                  </a:txBody>
                  <a:tcPr/>
                </a:tc>
                <a:tc>
                  <a:txBody>
                    <a:bodyPr/>
                    <a:lstStyle/>
                    <a:p>
                      <a:r>
                        <a:rPr lang="en-US" sz="2000" baseline="0" dirty="0">
                          <a:latin typeface="Times New Roman" panose="02020603050405020304" pitchFamily="18" charset="0"/>
                          <a:cs typeface="Times New Roman" panose="02020603050405020304" pitchFamily="18" charset="0"/>
                        </a:rPr>
                        <a:t>Certificate of Achievement</a:t>
                      </a:r>
                    </a:p>
                  </a:txBody>
                  <a:tcPr/>
                </a:tc>
                <a:extLst>
                  <a:ext uri="{0D108BD9-81ED-4DB2-BD59-A6C34878D82A}">
                    <a16:rowId xmlns:a16="http://schemas.microsoft.com/office/drawing/2014/main" val="4100182184"/>
                  </a:ext>
                </a:extLst>
              </a:tr>
              <a:tr h="1107765">
                <a:tc>
                  <a:txBody>
                    <a:bodyPr/>
                    <a:lstStyle/>
                    <a:p>
                      <a:r>
                        <a:rPr lang="en-US" sz="2000" baseline="0" dirty="0">
                          <a:latin typeface="Times New Roman" panose="02020603050405020304" pitchFamily="18" charset="0"/>
                          <a:cs typeface="Times New Roman" panose="02020603050405020304" pitchFamily="18" charset="0"/>
                        </a:rPr>
                        <a:t>8 semester/12 quarter to less than 16 semester/24 quarter</a:t>
                      </a:r>
                    </a:p>
                  </a:txBody>
                  <a:tcPr/>
                </a:tc>
                <a:tc>
                  <a:txBody>
                    <a:bodyPr/>
                    <a:lstStyle/>
                    <a:p>
                      <a:r>
                        <a:rPr lang="en-US" sz="2000" baseline="0" dirty="0">
                          <a:latin typeface="Times New Roman" panose="02020603050405020304" pitchFamily="18" charset="0"/>
                          <a:cs typeface="Times New Roman" panose="02020603050405020304" pitchFamily="18" charset="0"/>
                        </a:rPr>
                        <a:t>May be submitted to CCCCO for chaptering, does </a:t>
                      </a:r>
                      <a:r>
                        <a:rPr lang="en-US" sz="2000" b="1" baseline="0" dirty="0">
                          <a:latin typeface="Times New Roman" panose="02020603050405020304" pitchFamily="18" charset="0"/>
                          <a:cs typeface="Times New Roman" panose="02020603050405020304" pitchFamily="18" charset="0"/>
                        </a:rPr>
                        <a:t>not</a:t>
                      </a:r>
                      <a:r>
                        <a:rPr lang="en-US" sz="2000" baseline="0" dirty="0">
                          <a:latin typeface="Times New Roman" panose="02020603050405020304" pitchFamily="18" charset="0"/>
                          <a:cs typeface="Times New Roman" panose="02020603050405020304" pitchFamily="18" charset="0"/>
                        </a:rPr>
                        <a:t> count in SCFF</a:t>
                      </a:r>
                    </a:p>
                  </a:txBody>
                  <a:tcPr/>
                </a:tc>
                <a:tc>
                  <a:txBody>
                    <a:bodyPr/>
                    <a:lstStyle/>
                    <a:p>
                      <a:r>
                        <a:rPr lang="en-US" sz="2000" baseline="0" dirty="0">
                          <a:latin typeface="Times New Roman" panose="02020603050405020304" pitchFamily="18" charset="0"/>
                          <a:cs typeface="Times New Roman" panose="02020603050405020304" pitchFamily="18" charset="0"/>
                        </a:rPr>
                        <a:t>Certificate of Achievement if and only if submitted to CCCCO for chaptering</a:t>
                      </a:r>
                    </a:p>
                  </a:txBody>
                  <a:tcPr/>
                </a:tc>
                <a:extLst>
                  <a:ext uri="{0D108BD9-81ED-4DB2-BD59-A6C34878D82A}">
                    <a16:rowId xmlns:a16="http://schemas.microsoft.com/office/drawing/2014/main" val="3639911845"/>
                  </a:ext>
                </a:extLst>
              </a:tr>
              <a:tr h="1107765">
                <a:tc>
                  <a:txBody>
                    <a:bodyPr/>
                    <a:lstStyle/>
                    <a:p>
                      <a:r>
                        <a:rPr lang="en-US" sz="2000" baseline="0" dirty="0">
                          <a:latin typeface="Times New Roman" panose="02020603050405020304" pitchFamily="18" charset="0"/>
                          <a:cs typeface="Times New Roman" panose="02020603050405020304" pitchFamily="18" charset="0"/>
                        </a:rPr>
                        <a:t>Less than 8 semester/12 quarter</a:t>
                      </a:r>
                    </a:p>
                  </a:txBody>
                  <a:tcPr/>
                </a:tc>
                <a:tc>
                  <a:txBody>
                    <a:bodyPr/>
                    <a:lstStyle/>
                    <a:p>
                      <a:r>
                        <a:rPr lang="en-US" sz="2000" baseline="0" dirty="0">
                          <a:latin typeface="Times New Roman" panose="02020603050405020304" pitchFamily="18" charset="0"/>
                          <a:cs typeface="Times New Roman" panose="02020603050405020304" pitchFamily="18" charset="0"/>
                        </a:rPr>
                        <a:t>May not be submitted to CCCCO for chaptering, does </a:t>
                      </a:r>
                      <a:r>
                        <a:rPr lang="en-US" sz="2000" b="1" baseline="0" dirty="0">
                          <a:latin typeface="Times New Roman" panose="02020603050405020304" pitchFamily="18" charset="0"/>
                          <a:cs typeface="Times New Roman" panose="02020603050405020304" pitchFamily="18" charset="0"/>
                        </a:rPr>
                        <a:t>not</a:t>
                      </a:r>
                      <a:r>
                        <a:rPr lang="en-US" sz="2000" baseline="0" dirty="0">
                          <a:latin typeface="Times New Roman" panose="02020603050405020304" pitchFamily="18" charset="0"/>
                          <a:cs typeface="Times New Roman" panose="02020603050405020304" pitchFamily="18" charset="0"/>
                        </a:rPr>
                        <a:t> count in SCFF</a:t>
                      </a:r>
                    </a:p>
                  </a:txBody>
                  <a:tcPr/>
                </a:tc>
                <a:tc>
                  <a:txBody>
                    <a:bodyPr/>
                    <a:lstStyle/>
                    <a:p>
                      <a:r>
                        <a:rPr lang="en-US" sz="2000" baseline="0" dirty="0">
                          <a:latin typeface="Times New Roman" panose="02020603050405020304" pitchFamily="18" charset="0"/>
                          <a:cs typeface="Times New Roman" panose="02020603050405020304" pitchFamily="18" charset="0"/>
                        </a:rPr>
                        <a:t>Skills Certificate, Certificate of Accomplishment, or other locally-named certificate</a:t>
                      </a:r>
                    </a:p>
                  </a:txBody>
                  <a:tcPr/>
                </a:tc>
                <a:extLst>
                  <a:ext uri="{0D108BD9-81ED-4DB2-BD59-A6C34878D82A}">
                    <a16:rowId xmlns:a16="http://schemas.microsoft.com/office/drawing/2014/main" val="2145532409"/>
                  </a:ext>
                </a:extLst>
              </a:tr>
              <a:tr h="1053159">
                <a:tc>
                  <a:txBody>
                    <a:bodyPr/>
                    <a:lstStyle/>
                    <a:p>
                      <a:r>
                        <a:rPr lang="en-US" sz="2000" dirty="0">
                          <a:latin typeface="Times New Roman" panose="02020603050405020304" pitchFamily="18" charset="0"/>
                          <a:cs typeface="Times New Roman" panose="02020603050405020304" pitchFamily="18" charset="0"/>
                        </a:rPr>
                        <a:t>0 - Noncredit</a:t>
                      </a:r>
                    </a:p>
                  </a:txBody>
                  <a:tcPr/>
                </a:tc>
                <a:tc>
                  <a:txBody>
                    <a:bodyPr/>
                    <a:lstStyle/>
                    <a:p>
                      <a:r>
                        <a:rPr lang="en-US" sz="2000" dirty="0">
                          <a:latin typeface="Times New Roman" panose="02020603050405020304" pitchFamily="18" charset="0"/>
                          <a:cs typeface="Times New Roman" panose="02020603050405020304" pitchFamily="18" charset="0"/>
                        </a:rPr>
                        <a:t>Must be submitted to CCCCO for chaptering, does </a:t>
                      </a:r>
                      <a:r>
                        <a:rPr lang="en-US" sz="2000" b="1" dirty="0">
                          <a:latin typeface="Times New Roman" panose="02020603050405020304" pitchFamily="18" charset="0"/>
                          <a:cs typeface="Times New Roman" panose="02020603050405020304" pitchFamily="18" charset="0"/>
                        </a:rPr>
                        <a:t>not</a:t>
                      </a:r>
                      <a:r>
                        <a:rPr lang="en-US" sz="2000" dirty="0">
                          <a:latin typeface="Times New Roman" panose="02020603050405020304" pitchFamily="18" charset="0"/>
                          <a:cs typeface="Times New Roman" panose="02020603050405020304" pitchFamily="18" charset="0"/>
                        </a:rPr>
                        <a:t> count in SCFF</a:t>
                      </a:r>
                    </a:p>
                  </a:txBody>
                  <a:tcPr/>
                </a:tc>
                <a:tc>
                  <a:txBody>
                    <a:bodyPr/>
                    <a:lstStyle/>
                    <a:p>
                      <a:r>
                        <a:rPr lang="en-US" sz="2000" dirty="0">
                          <a:latin typeface="Times New Roman" panose="02020603050405020304" pitchFamily="18" charset="0"/>
                          <a:cs typeface="Times New Roman" panose="02020603050405020304" pitchFamily="18" charset="0"/>
                        </a:rPr>
                        <a:t>Certificate of Completion or Certificate of Competency</a:t>
                      </a:r>
                    </a:p>
                  </a:txBody>
                  <a:tcPr/>
                </a:tc>
                <a:extLst>
                  <a:ext uri="{0D108BD9-81ED-4DB2-BD59-A6C34878D82A}">
                    <a16:rowId xmlns:a16="http://schemas.microsoft.com/office/drawing/2014/main" val="2789361424"/>
                  </a:ext>
                </a:extLst>
              </a:tr>
            </a:tbl>
          </a:graphicData>
        </a:graphic>
      </p:graphicFrame>
    </p:spTree>
    <p:extLst>
      <p:ext uri="{BB962C8B-B14F-4D97-AF65-F5344CB8AC3E}">
        <p14:creationId xmlns:p14="http://schemas.microsoft.com/office/powerpoint/2010/main" val="38562352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243" y="514409"/>
            <a:ext cx="9144000" cy="914400"/>
          </a:xfrm>
        </p:spPr>
        <p:txBody>
          <a:bodyPr>
            <a:normAutofit fontScale="90000"/>
          </a:bodyPr>
          <a:lstStyle/>
          <a:p>
            <a:pPr algn="ctr">
              <a:defRPr/>
            </a:pPr>
            <a:r>
              <a:rPr lang="en-US" dirty="0">
                <a:cs typeface="Times New Roman" panose="02020603050405020304" pitchFamily="18" charset="0"/>
              </a:rPr>
              <a:t>Requirements for Associate Degrees</a:t>
            </a:r>
          </a:p>
        </p:txBody>
      </p:sp>
      <p:sp>
        <p:nvSpPr>
          <p:cNvPr id="56323" name="Content Placeholder 2"/>
          <p:cNvSpPr>
            <a:spLocks noGrp="1"/>
          </p:cNvSpPr>
          <p:nvPr>
            <p:ph idx="1"/>
          </p:nvPr>
        </p:nvSpPr>
        <p:spPr>
          <a:xfrm>
            <a:off x="495946" y="1690688"/>
            <a:ext cx="11189776" cy="4896092"/>
          </a:xfrm>
        </p:spPr>
        <p:txBody>
          <a:bodyPr>
            <a:normAutofit fontScale="55000" lnSpcReduction="20000"/>
          </a:bodyPr>
          <a:lstStyle/>
          <a:p>
            <a:pPr>
              <a:lnSpc>
                <a:spcPct val="120000"/>
              </a:lnSpc>
              <a:spcBef>
                <a:spcPts val="600"/>
              </a:spcBef>
            </a:pPr>
            <a:r>
              <a:rPr lang="en-US" altLang="en-US" sz="4400" dirty="0">
                <a:cs typeface="Times New Roman" panose="02020603050405020304" pitchFamily="18" charset="0"/>
              </a:rPr>
              <a:t>Minimum of 60 semester units</a:t>
            </a:r>
          </a:p>
          <a:p>
            <a:pPr>
              <a:lnSpc>
                <a:spcPct val="120000"/>
              </a:lnSpc>
              <a:spcBef>
                <a:spcPts val="600"/>
              </a:spcBef>
            </a:pPr>
            <a:r>
              <a:rPr lang="en-US" altLang="en-US" sz="4400" dirty="0">
                <a:cs typeface="Times New Roman" panose="02020603050405020304" pitchFamily="18" charset="0"/>
              </a:rPr>
              <a:t>At least 18 semester units in a major or area of emphasis</a:t>
            </a:r>
          </a:p>
          <a:p>
            <a:pPr marL="0" indent="0">
              <a:lnSpc>
                <a:spcPct val="120000"/>
              </a:lnSpc>
              <a:spcBef>
                <a:spcPts val="600"/>
              </a:spcBef>
              <a:buNone/>
            </a:pPr>
            <a:endParaRPr lang="en-US" altLang="en-US" sz="3200" dirty="0">
              <a:cs typeface="Times New Roman" panose="02020603050405020304" pitchFamily="18" charset="0"/>
            </a:endParaRPr>
          </a:p>
          <a:p>
            <a:pPr marL="0" indent="0">
              <a:lnSpc>
                <a:spcPct val="120000"/>
              </a:lnSpc>
              <a:spcBef>
                <a:spcPts val="600"/>
              </a:spcBef>
              <a:buNone/>
            </a:pPr>
            <a:r>
              <a:rPr lang="en-US" altLang="en-US" sz="4400" b="1" dirty="0">
                <a:cs typeface="Times New Roman" panose="02020603050405020304" pitchFamily="18" charset="0"/>
              </a:rPr>
              <a:t>Local Associate Degrees:</a:t>
            </a:r>
          </a:p>
          <a:p>
            <a:pPr lvl="1">
              <a:lnSpc>
                <a:spcPct val="120000"/>
              </a:lnSpc>
              <a:spcBef>
                <a:spcPts val="600"/>
              </a:spcBef>
            </a:pPr>
            <a:r>
              <a:rPr lang="en-US" altLang="en-US" sz="3600" dirty="0">
                <a:cs typeface="Times New Roman" panose="02020603050405020304" pitchFamily="18" charset="0"/>
              </a:rPr>
              <a:t>Can use local GE pattern</a:t>
            </a:r>
          </a:p>
          <a:p>
            <a:pPr lvl="1">
              <a:lnSpc>
                <a:spcPct val="120000"/>
              </a:lnSpc>
              <a:spcBef>
                <a:spcPts val="600"/>
              </a:spcBef>
            </a:pPr>
            <a:r>
              <a:rPr lang="en-US" altLang="en-US" sz="3600" dirty="0">
                <a:cs typeface="Times New Roman" panose="02020603050405020304" pitchFamily="18" charset="0"/>
              </a:rPr>
              <a:t>Chancellor’s Office approval if goal is </a:t>
            </a:r>
            <a:r>
              <a:rPr lang="en-US" altLang="en-US" sz="3600" b="1" dirty="0">
                <a:cs typeface="Times New Roman" panose="02020603050405020304" pitchFamily="18" charset="0"/>
              </a:rPr>
              <a:t>CTE</a:t>
            </a:r>
            <a:r>
              <a:rPr lang="en-US" altLang="en-US" sz="3600" dirty="0">
                <a:cs typeface="Times New Roman" panose="02020603050405020304" pitchFamily="18" charset="0"/>
              </a:rPr>
              <a:t>, Local approval (certification) if goal is </a:t>
            </a:r>
            <a:r>
              <a:rPr lang="en-US" altLang="en-US" sz="3600" b="1" dirty="0">
                <a:cs typeface="Times New Roman" panose="02020603050405020304" pitchFamily="18" charset="0"/>
              </a:rPr>
              <a:t>Local</a:t>
            </a:r>
            <a:endParaRPr lang="en-US" altLang="en-US" sz="3600" dirty="0">
              <a:cs typeface="Times New Roman" panose="02020603050405020304" pitchFamily="18" charset="0"/>
            </a:endParaRPr>
          </a:p>
          <a:p>
            <a:pPr lvl="1">
              <a:lnSpc>
                <a:spcPct val="120000"/>
              </a:lnSpc>
              <a:spcBef>
                <a:spcPts val="600"/>
              </a:spcBef>
            </a:pPr>
            <a:r>
              <a:rPr lang="en-US" altLang="en-US" sz="3600" dirty="0">
                <a:cs typeface="Times New Roman" panose="02020603050405020304" pitchFamily="18" charset="0"/>
              </a:rPr>
              <a:t>All modified degrees are locally approved (certified)</a:t>
            </a:r>
          </a:p>
          <a:p>
            <a:pPr marL="0" indent="0">
              <a:lnSpc>
                <a:spcPct val="120000"/>
              </a:lnSpc>
              <a:spcBef>
                <a:spcPts val="600"/>
              </a:spcBef>
              <a:buNone/>
            </a:pPr>
            <a:endParaRPr lang="en-US" altLang="en-US" sz="3200" dirty="0">
              <a:cs typeface="Times New Roman" panose="02020603050405020304" pitchFamily="18" charset="0"/>
            </a:endParaRPr>
          </a:p>
          <a:p>
            <a:pPr marL="0" indent="0">
              <a:lnSpc>
                <a:spcPct val="120000"/>
              </a:lnSpc>
              <a:spcBef>
                <a:spcPts val="600"/>
              </a:spcBef>
              <a:buNone/>
            </a:pPr>
            <a:r>
              <a:rPr lang="en-US" altLang="en-US" sz="4400" b="1" dirty="0">
                <a:cs typeface="Times New Roman" panose="02020603050405020304" pitchFamily="18" charset="0"/>
              </a:rPr>
              <a:t>Associate Degrees for Transfer:</a:t>
            </a:r>
          </a:p>
          <a:p>
            <a:pPr lvl="1">
              <a:lnSpc>
                <a:spcPct val="120000"/>
              </a:lnSpc>
              <a:spcBef>
                <a:spcPts val="600"/>
              </a:spcBef>
              <a:defRPr/>
            </a:pPr>
            <a:r>
              <a:rPr lang="en-US" altLang="en-US" sz="3600" dirty="0">
                <a:cs typeface="Times New Roman" panose="02020603050405020304" pitchFamily="18" charset="0"/>
              </a:rPr>
              <a:t>No more than 60 semester units may be required</a:t>
            </a:r>
          </a:p>
          <a:p>
            <a:pPr lvl="1">
              <a:lnSpc>
                <a:spcPct val="120000"/>
              </a:lnSpc>
              <a:spcBef>
                <a:spcPts val="600"/>
              </a:spcBef>
              <a:defRPr/>
            </a:pPr>
            <a:r>
              <a:rPr lang="en-US" altLang="en-US" sz="3600" dirty="0">
                <a:cs typeface="Times New Roman" panose="02020603050405020304" pitchFamily="18" charset="0"/>
              </a:rPr>
              <a:t>General education limited to a CSU GE-Breadth or IGETC pattern </a:t>
            </a:r>
          </a:p>
          <a:p>
            <a:pPr lvl="1">
              <a:lnSpc>
                <a:spcPct val="120000"/>
              </a:lnSpc>
              <a:spcBef>
                <a:spcPts val="600"/>
              </a:spcBef>
              <a:defRPr/>
            </a:pPr>
            <a:r>
              <a:rPr lang="en-US" altLang="en-US" sz="3600" dirty="0">
                <a:cs typeface="Times New Roman" panose="02020603050405020304" pitchFamily="18" charset="0"/>
              </a:rPr>
              <a:t>New and modified ADT’s require Chancellor’s Office approval</a:t>
            </a:r>
          </a:p>
          <a:p>
            <a:pPr>
              <a:lnSpc>
                <a:spcPct val="80000"/>
              </a:lnSpc>
              <a:spcBef>
                <a:spcPts val="600"/>
              </a:spcBef>
            </a:pP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34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Title 1"/>
          <p:cNvSpPr txBox="1">
            <a:spLocks noGrp="1"/>
          </p:cNvSpPr>
          <p:nvPr>
            <p:ph type="title"/>
          </p:nvPr>
        </p:nvSpPr>
        <p:spPr>
          <a:prstGeom prst="rect">
            <a:avLst/>
          </a:prstGeom>
        </p:spPr>
        <p:txBody>
          <a:bodyPr>
            <a:normAutofit/>
          </a:bodyPr>
          <a:lstStyle/>
          <a:p>
            <a:pPr algn="ctr"/>
            <a:r>
              <a:rPr lang="en-US" dirty="0">
                <a:cs typeface="Times New Roman" panose="02020603050405020304" pitchFamily="18" charset="0"/>
              </a:rPr>
              <a:t>Certificates and Degrees…</a:t>
            </a:r>
            <a:endParaRPr dirty="0">
              <a:cs typeface="Times New Roman" panose="02020603050405020304" pitchFamily="18" charset="0"/>
            </a:endParaRPr>
          </a:p>
        </p:txBody>
      </p:sp>
      <p:sp>
        <p:nvSpPr>
          <p:cNvPr id="186" name="Content Placeholder 2"/>
          <p:cNvSpPr txBox="1">
            <a:spLocks noGrp="1"/>
          </p:cNvSpPr>
          <p:nvPr>
            <p:ph idx="1"/>
          </p:nvPr>
        </p:nvSpPr>
        <p:spPr>
          <a:xfrm>
            <a:off x="749507" y="2653258"/>
            <a:ext cx="6220919" cy="3702572"/>
          </a:xfrm>
          <a:prstGeom prst="rect">
            <a:avLst/>
          </a:prstGeom>
        </p:spPr>
        <p:txBody>
          <a:bodyPr>
            <a:normAutofit/>
          </a:bodyPr>
          <a:lstStyle/>
          <a:p>
            <a:r>
              <a:rPr lang="en-US" sz="2400" dirty="0">
                <a:cs typeface="Times New Roman" panose="02020603050405020304" pitchFamily="18" charset="0"/>
              </a:rPr>
              <a:t>Must be of value to the student</a:t>
            </a:r>
          </a:p>
          <a:p>
            <a:r>
              <a:rPr lang="en-US" sz="2400" dirty="0">
                <a:cs typeface="Times New Roman" panose="02020603050405020304" pitchFamily="18" charset="0"/>
              </a:rPr>
              <a:t>Auto-awarding could lead to financial aid implications</a:t>
            </a:r>
          </a:p>
          <a:p>
            <a:endParaRPr lang="en-US" sz="2400" dirty="0">
              <a:cs typeface="Times New Roman" panose="02020603050405020304" pitchFamily="18" charset="0"/>
            </a:endParaRPr>
          </a:p>
          <a:p>
            <a:pPr marL="0" indent="0">
              <a:buNone/>
            </a:pPr>
            <a:r>
              <a:rPr lang="en-US" sz="2400" dirty="0">
                <a:solidFill>
                  <a:srgbClr val="FF0000"/>
                </a:solidFill>
                <a:cs typeface="Times New Roman" panose="02020603050405020304" pitchFamily="18" charset="0"/>
              </a:rPr>
              <a:t>Conclusion…</a:t>
            </a:r>
          </a:p>
          <a:p>
            <a:r>
              <a:rPr lang="en-US" sz="2400" dirty="0">
                <a:cs typeface="Times New Roman" panose="02020603050405020304" pitchFamily="18" charset="0"/>
              </a:rPr>
              <a:t>Certificate and Degree programs should be truly </a:t>
            </a:r>
            <a:r>
              <a:rPr lang="en-US" sz="2400" b="1" i="1" dirty="0">
                <a:cs typeface="Times New Roman" panose="02020603050405020304" pitchFamily="18" charset="0"/>
              </a:rPr>
              <a:t>student centered</a:t>
            </a:r>
            <a:r>
              <a:rPr lang="en-US" sz="2400" dirty="0">
                <a:cs typeface="Times New Roman" panose="02020603050405020304" pitchFamily="18" charset="0"/>
              </a:rPr>
              <a:t>!</a:t>
            </a:r>
          </a:p>
        </p:txBody>
      </p:sp>
      <p:pic>
        <p:nvPicPr>
          <p:cNvPr id="2" name="Picture 1">
            <a:extLst>
              <a:ext uri="{FF2B5EF4-FFF2-40B4-BE49-F238E27FC236}">
                <a16:creationId xmlns:a16="http://schemas.microsoft.com/office/drawing/2014/main" id="{AF3D86B4-F111-C84F-9074-499FCAEE2079}"/>
              </a:ext>
            </a:extLst>
          </p:cNvPr>
          <p:cNvPicPr>
            <a:picLocks noChangeAspect="1"/>
          </p:cNvPicPr>
          <p:nvPr/>
        </p:nvPicPr>
        <p:blipFill>
          <a:blip r:embed="rId3"/>
          <a:stretch>
            <a:fillRect/>
          </a:stretch>
        </p:blipFill>
        <p:spPr>
          <a:xfrm>
            <a:off x="7749915" y="3447738"/>
            <a:ext cx="3320803" cy="1649959"/>
          </a:xfrm>
          <a:prstGeom prst="rect">
            <a:avLst/>
          </a:prstGeom>
        </p:spPr>
      </p:pic>
    </p:spTree>
    <p:extLst>
      <p:ext uri="{BB962C8B-B14F-4D97-AF65-F5344CB8AC3E}">
        <p14:creationId xmlns:p14="http://schemas.microsoft.com/office/powerpoint/2010/main" val="42237223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1</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a:xfrm>
            <a:off x="1376217" y="1939636"/>
            <a:ext cx="9374909" cy="4636528"/>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At Birch Tree College, faculty are embracing AB 705 and have written corequisite courses for each of the entry transfer level English and mathematics courses. For those students that are required to take the corequisite course, passing the corequisite course is contingent upon passing the parent course and vice versa. The corequisite courses range from 2 to 3 units and the parent courses from 3 to 5 units.</a:t>
            </a:r>
          </a:p>
          <a:p>
            <a:pPr marL="0" indent="0">
              <a:buNone/>
            </a:pPr>
            <a:endParaRPr lang="en-US" sz="2400" i="1"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with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else would you like to know about this model?</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options would you ask your colleagues to consider?</a:t>
            </a:r>
          </a:p>
        </p:txBody>
      </p:sp>
    </p:spTree>
    <p:extLst>
      <p:ext uri="{BB962C8B-B14F-4D97-AF65-F5344CB8AC3E}">
        <p14:creationId xmlns:p14="http://schemas.microsoft.com/office/powerpoint/2010/main" val="6718264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8427-877D-2E4E-903F-ADE76A4A2452}"/>
              </a:ext>
            </a:extLst>
          </p:cNvPr>
          <p:cNvSpPr>
            <a:spLocks noGrp="1"/>
          </p:cNvSpPr>
          <p:nvPr>
            <p:ph type="title"/>
          </p:nvPr>
        </p:nvSpPr>
        <p:spPr/>
        <p:txBody>
          <a:bodyPr/>
          <a:lstStyle/>
          <a:p>
            <a:pPr algn="ctr"/>
            <a:r>
              <a:rPr lang="en-US" b="1" dirty="0">
                <a:solidFill>
                  <a:srgbClr val="7030A0"/>
                </a:solidFill>
                <a:latin typeface="Times New Roman" panose="02020603050405020304" pitchFamily="18" charset="0"/>
                <a:cs typeface="Times New Roman" panose="02020603050405020304" pitchFamily="18" charset="0"/>
              </a:rPr>
              <a:t>Scenario 2</a:t>
            </a:r>
          </a:p>
        </p:txBody>
      </p:sp>
      <p:sp>
        <p:nvSpPr>
          <p:cNvPr id="3" name="Content Placeholder 2">
            <a:extLst>
              <a:ext uri="{FF2B5EF4-FFF2-40B4-BE49-F238E27FC236}">
                <a16:creationId xmlns:a16="http://schemas.microsoft.com/office/drawing/2014/main" id="{E34D581A-9C72-0949-A132-F6752B671ACD}"/>
              </a:ext>
            </a:extLst>
          </p:cNvPr>
          <p:cNvSpPr>
            <a:spLocks noGrp="1"/>
          </p:cNvSpPr>
          <p:nvPr>
            <p:ph idx="1"/>
          </p:nvPr>
        </p:nvSpPr>
        <p:spPr>
          <a:xfrm>
            <a:off x="1524000" y="2041236"/>
            <a:ext cx="9144000" cy="4569216"/>
          </a:xfrm>
        </p:spPr>
        <p:txBody>
          <a:bodyPr>
            <a:normAutofit fontScale="92500" lnSpcReduction="10000"/>
          </a:bodyPr>
          <a:lstStyle/>
          <a:p>
            <a:pPr marL="0" indent="0">
              <a:buNone/>
            </a:pPr>
            <a:r>
              <a:rPr lang="en-US" sz="2400" dirty="0">
                <a:latin typeface="Times New Roman" panose="02020603050405020304" pitchFamily="18" charset="0"/>
                <a:cs typeface="Times New Roman" panose="02020603050405020304" pitchFamily="18" charset="0"/>
              </a:rPr>
              <a:t>At Cedar Tree College, more students transfer to UC or private non-profit colleges than to CSU colleges. The Board of Trustees has asked the college to find ways: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encourage students to pursue ADT degrees over local degrees; </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increase the number of CTE courses that have CSU GE-Breadth approval;</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To ensure that all Certificates of Achievement are at least 16 units; and</a:t>
            </a:r>
          </a:p>
          <a:p>
            <a:pPr marL="514350" indent="-514350">
              <a:buFont typeface="+mj-lt"/>
              <a:buAutoNum type="alphaLcPeriod"/>
            </a:pPr>
            <a:r>
              <a:rPr lang="en-US" sz="2400" dirty="0">
                <a:latin typeface="Times New Roman" panose="02020603050405020304" pitchFamily="18" charset="0"/>
                <a:cs typeface="Times New Roman" panose="02020603050405020304" pitchFamily="18" charset="0"/>
              </a:rPr>
              <a:t>Implement auto-awarding of certificates and degrees.</a:t>
            </a:r>
          </a:p>
          <a:p>
            <a:pPr marL="514350" indent="-514350">
              <a:buFont typeface="+mj-lt"/>
              <a:buAutoNum type="alphaLcPeriod"/>
            </a:pPr>
            <a:endParaRPr lang="en-US" sz="2400" dirty="0">
              <a:latin typeface="Times New Roman" panose="02020603050405020304" pitchFamily="18" charset="0"/>
              <a:cs typeface="Times New Roman" panose="02020603050405020304" pitchFamily="18" charset="0"/>
            </a:endParaRP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What are the pros and cons of these requests?</a:t>
            </a:r>
          </a:p>
          <a:p>
            <a:pPr marL="514350" indent="-514350">
              <a:buAutoNum type="arabicPeriod"/>
            </a:pPr>
            <a:r>
              <a:rPr lang="en-US" sz="2400" i="1" dirty="0">
                <a:solidFill>
                  <a:srgbClr val="0070C0"/>
                </a:solidFill>
                <a:latin typeface="Times New Roman" panose="02020603050405020304" pitchFamily="18" charset="0"/>
                <a:cs typeface="Times New Roman" panose="02020603050405020304" pitchFamily="18" charset="0"/>
              </a:rPr>
              <a:t>How would you address these requests?</a:t>
            </a:r>
          </a:p>
        </p:txBody>
      </p:sp>
    </p:spTree>
    <p:extLst>
      <p:ext uri="{BB962C8B-B14F-4D97-AF65-F5344CB8AC3E}">
        <p14:creationId xmlns:p14="http://schemas.microsoft.com/office/powerpoint/2010/main" val="2980482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a:xfrm>
            <a:off x="674556" y="709860"/>
            <a:ext cx="10852879" cy="1328803"/>
          </a:xfrm>
        </p:spPr>
        <p:txBody>
          <a:bodyPr>
            <a:normAutofit/>
          </a:bodyPr>
          <a:lstStyle/>
          <a:p>
            <a:r>
              <a:rPr lang="en-US" sz="3200" dirty="0">
                <a:solidFill>
                  <a:srgbClr val="262626"/>
                </a:solidFill>
              </a:rPr>
              <a:t>Thank you!!!!</a:t>
            </a:r>
          </a:p>
        </p:txBody>
      </p:sp>
      <p:pic>
        <p:nvPicPr>
          <p:cNvPr id="4" name="Content Placeholder 3">
            <a:extLst>
              <a:ext uri="{FF2B5EF4-FFF2-40B4-BE49-F238E27FC236}">
                <a16:creationId xmlns:a16="http://schemas.microsoft.com/office/drawing/2014/main" id="{E3C0CE9D-A2B5-CE42-80D7-8DBA27A241E1}"/>
              </a:ext>
            </a:extLst>
          </p:cNvPr>
          <p:cNvPicPr>
            <a:picLocks noGrp="1" noChangeAspect="1"/>
          </p:cNvPicPr>
          <p:nvPr>
            <p:ph idx="1"/>
          </p:nvPr>
        </p:nvPicPr>
        <p:blipFill>
          <a:blip r:embed="rId2"/>
          <a:stretch>
            <a:fillRect/>
          </a:stretch>
        </p:blipFill>
        <p:spPr>
          <a:xfrm>
            <a:off x="3177915" y="2454031"/>
            <a:ext cx="5516379" cy="3898794"/>
          </a:xfrm>
        </p:spPr>
      </p:pic>
    </p:spTree>
    <p:extLst>
      <p:ext uri="{BB962C8B-B14F-4D97-AF65-F5344CB8AC3E}">
        <p14:creationId xmlns:p14="http://schemas.microsoft.com/office/powerpoint/2010/main" val="3546997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3C76-5130-9D46-B77A-51B7E594B8A2}"/>
              </a:ext>
            </a:extLst>
          </p:cNvPr>
          <p:cNvSpPr>
            <a:spLocks noGrp="1"/>
          </p:cNvSpPr>
          <p:nvPr>
            <p:ph type="title"/>
          </p:nvPr>
        </p:nvSpPr>
        <p:spPr>
          <a:xfrm>
            <a:off x="1409108" y="632196"/>
            <a:ext cx="9418320" cy="914400"/>
          </a:xfrm>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solidFill>
                  <a:srgbClr val="262626"/>
                </a:solidFill>
              </a:rPr>
              <a:t>Strong Workforce</a:t>
            </a:r>
          </a:p>
        </p:txBody>
      </p:sp>
      <p:sp>
        <p:nvSpPr>
          <p:cNvPr id="3" name="Content Placeholder 2">
            <a:extLst>
              <a:ext uri="{FF2B5EF4-FFF2-40B4-BE49-F238E27FC236}">
                <a16:creationId xmlns:a16="http://schemas.microsoft.com/office/drawing/2014/main" id="{DF76F19A-91B6-614E-95B7-90C90119C0EE}"/>
              </a:ext>
            </a:extLst>
          </p:cNvPr>
          <p:cNvSpPr>
            <a:spLocks noGrp="1"/>
          </p:cNvSpPr>
          <p:nvPr>
            <p:ph idx="1"/>
          </p:nvPr>
        </p:nvSpPr>
        <p:spPr>
          <a:xfrm>
            <a:off x="839448" y="2323475"/>
            <a:ext cx="10463135" cy="4137285"/>
          </a:xfrm>
        </p:spPr>
        <p:txBody>
          <a:bodyPr>
            <a:normAutofit fontScale="77500" lnSpcReduction="20000"/>
          </a:bodyPr>
          <a:lstStyle/>
          <a:p>
            <a:r>
              <a:rPr lang="en-US" sz="2600" b="1" dirty="0"/>
              <a:t>Credit for Prior Learning</a:t>
            </a:r>
          </a:p>
          <a:p>
            <a:pPr lvl="1"/>
            <a:r>
              <a:rPr lang="en-US" sz="2200" dirty="0"/>
              <a:t>AB 1786 (Cervantes, 2018) – Academic Credit for Prior Learning…CCCCO to establish an initiative by March 31, 2019 to expand use of credit for prior learning</a:t>
            </a:r>
          </a:p>
          <a:p>
            <a:pPr lvl="1"/>
            <a:r>
              <a:rPr lang="en-US" sz="2200" dirty="0"/>
              <a:t>SB 1071 (Roth, 2018) – Credit for Prior Military Experience…by September 1, 2019, the CCCCO, in collaboration with the ASCCC develop a consistent policy to award military personnel and veterans who have an official Joint Services Transcript course credit for California IGETC, CSU GE-Breadth, or local CCC GE, as specified </a:t>
            </a:r>
          </a:p>
          <a:p>
            <a:pPr lvl="1"/>
            <a:r>
              <a:rPr lang="en-US" sz="2200" dirty="0"/>
              <a:t>5C may be considering policies on Credit for Prior Learning for military personnel later this spring</a:t>
            </a:r>
          </a:p>
          <a:p>
            <a:pPr marL="228600" lvl="1" indent="0">
              <a:buNone/>
            </a:pPr>
            <a:endParaRPr lang="en-US" sz="2200" dirty="0"/>
          </a:p>
          <a:p>
            <a:r>
              <a:rPr lang="en-US" sz="2600" b="1" dirty="0"/>
              <a:t>CTE MQs</a:t>
            </a:r>
          </a:p>
          <a:p>
            <a:pPr lvl="1"/>
            <a:r>
              <a:rPr lang="en-US" sz="2200" dirty="0"/>
              <a:t>The ASCCC is participating in the CCCCO CTE Minimum Qualification Equivalency Workgroup</a:t>
            </a:r>
          </a:p>
          <a:p>
            <a:pPr lvl="2"/>
            <a:r>
              <a:rPr lang="en-US" sz="2200" dirty="0"/>
              <a:t>Internships</a:t>
            </a:r>
          </a:p>
          <a:p>
            <a:pPr lvl="2"/>
            <a:r>
              <a:rPr lang="en-US" sz="2200" dirty="0"/>
              <a:t>Equivalency – GE Equivalency and Equivalency Toolkit</a:t>
            </a:r>
          </a:p>
        </p:txBody>
      </p:sp>
    </p:spTree>
    <p:extLst>
      <p:ext uri="{BB962C8B-B14F-4D97-AF65-F5344CB8AC3E}">
        <p14:creationId xmlns:p14="http://schemas.microsoft.com/office/powerpoint/2010/main" val="31674918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references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681643" y="1862052"/>
            <a:ext cx="10856421" cy="4838006"/>
          </a:xfrm>
        </p:spPr>
        <p:txBody>
          <a:bodyPr>
            <a:normAutofit fontScale="92500" lnSpcReduction="10000"/>
          </a:bodyPr>
          <a:lstStyle/>
          <a:p>
            <a:pPr marL="0" lvl="0" indent="0">
              <a:spcBef>
                <a:spcPts val="0"/>
              </a:spcBef>
              <a:buClr>
                <a:schemeClr val="accent1"/>
              </a:buClr>
              <a:buSzPts val="2040"/>
              <a:buNone/>
            </a:pPr>
            <a:r>
              <a:rPr lang="en-US" sz="2000" b="1" dirty="0"/>
              <a:t>CCCCO 5C  Webpage: </a:t>
            </a:r>
            <a:r>
              <a:rPr lang="en-US" sz="2000" dirty="0">
                <a:hlinkClick r:id="rId2"/>
              </a:rPr>
              <a:t>http://extranet.cccco.edu/Divisions/AcademicAffairs/CurriculumandInstructionUnit/CaliforniaCommunityCollegeCurriculumCommittee.aspx</a:t>
            </a:r>
            <a:endParaRPr lang="en-US" sz="2000" dirty="0"/>
          </a:p>
          <a:p>
            <a:pPr marL="0" lvl="0" indent="0">
              <a:spcBef>
                <a:spcPts val="0"/>
              </a:spcBef>
              <a:buClr>
                <a:schemeClr val="accent1"/>
              </a:buClr>
              <a:buSzPts val="2040"/>
              <a:buNone/>
            </a:pPr>
            <a:endParaRPr lang="en-US" sz="2000" b="1" dirty="0"/>
          </a:p>
          <a:p>
            <a:pPr marL="0" lvl="0" indent="0">
              <a:spcBef>
                <a:spcPts val="0"/>
              </a:spcBef>
              <a:buClr>
                <a:schemeClr val="accent1"/>
              </a:buClr>
              <a:buSzPts val="2040"/>
              <a:buNone/>
            </a:pPr>
            <a:r>
              <a:rPr lang="en-US" sz="2000" b="1" dirty="0"/>
              <a:t>ASCCC Curriculum Committee Webpage: </a:t>
            </a:r>
            <a:r>
              <a:rPr lang="en-US" sz="2000" dirty="0">
                <a:hlinkClick r:id="rId3"/>
              </a:rPr>
              <a:t>https://asccc.org/directory/curriculum-committee</a:t>
            </a:r>
            <a:r>
              <a:rPr lang="en-US" sz="2000" dirty="0"/>
              <a:t> </a:t>
            </a:r>
          </a:p>
          <a:p>
            <a:pPr marL="0" lvl="0" indent="0">
              <a:spcBef>
                <a:spcPts val="0"/>
              </a:spcBef>
              <a:buClr>
                <a:schemeClr val="accent1"/>
              </a:buClr>
              <a:buSzPts val="2040"/>
              <a:buNone/>
            </a:pPr>
            <a:endParaRPr lang="en-US" sz="2000" dirty="0"/>
          </a:p>
          <a:p>
            <a:pPr marL="0" lvl="0" indent="0">
              <a:spcBef>
                <a:spcPts val="0"/>
              </a:spcBef>
              <a:buClr>
                <a:schemeClr val="accent1"/>
              </a:buClr>
              <a:buSzPts val="2040"/>
              <a:buNone/>
            </a:pPr>
            <a:r>
              <a:rPr lang="en-US" sz="2000" b="1" dirty="0"/>
              <a:t>ASCCC AB 705 Resources: </a:t>
            </a:r>
            <a:r>
              <a:rPr lang="en-US" sz="2000" dirty="0">
                <a:hlinkClick r:id="rId4"/>
              </a:rPr>
              <a:t>https://asccc.org/ab-705-resources</a:t>
            </a:r>
            <a:r>
              <a:rPr lang="en-US" sz="2000" dirty="0"/>
              <a:t> </a:t>
            </a:r>
          </a:p>
          <a:p>
            <a:pPr marL="0" lvl="0" indent="0">
              <a:spcBef>
                <a:spcPts val="0"/>
              </a:spcBef>
              <a:buClr>
                <a:schemeClr val="accent1"/>
              </a:buClr>
              <a:buSzPts val="2040"/>
              <a:buNone/>
            </a:pPr>
            <a:endParaRPr lang="en-US" sz="2000" dirty="0"/>
          </a:p>
          <a:p>
            <a:pPr marL="0" lvl="0" indent="0">
              <a:spcBef>
                <a:spcPts val="0"/>
              </a:spcBef>
              <a:buClr>
                <a:schemeClr val="accent1"/>
              </a:buClr>
              <a:buSzPts val="2040"/>
              <a:buNone/>
            </a:pPr>
            <a:r>
              <a:rPr lang="en-US" sz="2000" b="1" dirty="0"/>
              <a:t>IGETC Standards Webpage: </a:t>
            </a:r>
            <a:r>
              <a:rPr lang="en-US" sz="2000" dirty="0">
                <a:hlinkClick r:id="rId5"/>
              </a:rPr>
              <a:t>http://icas-ca.org/igetc</a:t>
            </a:r>
            <a:r>
              <a:rPr lang="en-US" sz="2000" dirty="0"/>
              <a:t> </a:t>
            </a:r>
          </a:p>
          <a:p>
            <a:pPr marL="0" lvl="0" indent="0">
              <a:spcBef>
                <a:spcPts val="0"/>
              </a:spcBef>
              <a:buClr>
                <a:schemeClr val="accent1"/>
              </a:buClr>
              <a:buSzPts val="2040"/>
              <a:buNone/>
            </a:pPr>
            <a:endParaRPr lang="en-US" sz="2000" b="1" dirty="0"/>
          </a:p>
          <a:p>
            <a:pPr marL="0" lvl="0" indent="0">
              <a:spcBef>
                <a:spcPts val="0"/>
              </a:spcBef>
              <a:buClr>
                <a:schemeClr val="accent1"/>
              </a:buClr>
              <a:buSzPts val="2040"/>
              <a:buNone/>
            </a:pPr>
            <a:r>
              <a:rPr lang="en-US" sz="2000" b="1" dirty="0"/>
              <a:t>Senate Paper: Developing Model Effective Senate-Union Relationships:</a:t>
            </a:r>
          </a:p>
          <a:p>
            <a:pPr marL="0" lvl="0" indent="0">
              <a:spcBef>
                <a:spcPts val="0"/>
              </a:spcBef>
              <a:buClr>
                <a:schemeClr val="accent1"/>
              </a:buClr>
              <a:buSzPts val="2040"/>
              <a:buNone/>
            </a:pPr>
            <a:r>
              <a:rPr lang="en-US" sz="2000" u="sng" dirty="0">
                <a:solidFill>
                  <a:schemeClr val="hlink"/>
                </a:solidFill>
                <a:hlinkClick r:id="rId6"/>
              </a:rPr>
              <a:t>https://www.asccc.org/papers/developing-model-effective-senateunion-relations</a:t>
            </a:r>
            <a:endParaRPr lang="en-US" sz="2000" u="sng" dirty="0">
              <a:solidFill>
                <a:schemeClr val="hlink"/>
              </a:solidFill>
            </a:endParaRPr>
          </a:p>
          <a:p>
            <a:pPr marL="0" lvl="0" indent="0">
              <a:spcBef>
                <a:spcPts val="0"/>
              </a:spcBef>
              <a:buClr>
                <a:schemeClr val="accent1"/>
              </a:buClr>
              <a:buSzPts val="2040"/>
              <a:buNone/>
            </a:pPr>
            <a:endParaRPr lang="en-US" sz="2000" dirty="0"/>
          </a:p>
          <a:p>
            <a:pPr marL="0" lvl="0" indent="0">
              <a:spcBef>
                <a:spcPts val="0"/>
              </a:spcBef>
              <a:buClr>
                <a:schemeClr val="accent1"/>
              </a:buClr>
              <a:buSzPts val="2040"/>
              <a:buNone/>
            </a:pPr>
            <a:r>
              <a:rPr lang="en-US" sz="2000" b="1" dirty="0"/>
              <a:t>Rostrum Article: Senate-Union Relationship:</a:t>
            </a:r>
          </a:p>
          <a:p>
            <a:pPr marL="0" lvl="0" indent="0">
              <a:spcBef>
                <a:spcPts val="0"/>
              </a:spcBef>
              <a:buClr>
                <a:schemeClr val="accent1"/>
              </a:buClr>
              <a:buSzPts val="2040"/>
              <a:buNone/>
            </a:pPr>
            <a:r>
              <a:rPr lang="en-US" sz="2000" u="sng" dirty="0">
                <a:solidFill>
                  <a:schemeClr val="hlink"/>
                </a:solidFill>
                <a:hlinkClick r:id="rId7"/>
              </a:rPr>
              <a:t>https://www.asccc.org/content/senate-and-union-relationship-understanding-their-roles-and-working-together</a:t>
            </a:r>
            <a:endParaRPr lang="en-US" sz="2000" u="sng" dirty="0">
              <a:solidFill>
                <a:schemeClr val="hlink"/>
              </a:solidFill>
            </a:endParaRPr>
          </a:p>
          <a:p>
            <a:pPr marL="0" lvl="0" indent="0">
              <a:spcBef>
                <a:spcPts val="0"/>
              </a:spcBef>
              <a:buClr>
                <a:schemeClr val="accent1"/>
              </a:buClr>
              <a:buSzPts val="2040"/>
              <a:buNone/>
            </a:pPr>
            <a:endParaRPr lang="en-US" sz="2000" dirty="0"/>
          </a:p>
          <a:p>
            <a:pPr marL="0" lvl="0" indent="0">
              <a:spcBef>
                <a:spcPts val="0"/>
              </a:spcBef>
              <a:buClr>
                <a:schemeClr val="accent1"/>
              </a:buClr>
              <a:buSzPts val="2040"/>
              <a:buNone/>
            </a:pPr>
            <a:r>
              <a:rPr lang="en-US" sz="2000" b="1" dirty="0"/>
              <a:t>UC TCA</a:t>
            </a:r>
            <a:r>
              <a:rPr lang="en-US" sz="2000" dirty="0"/>
              <a:t>: </a:t>
            </a:r>
            <a:r>
              <a:rPr lang="en-US" sz="2000" dirty="0">
                <a:hlinkClick r:id="rId8"/>
              </a:rPr>
              <a:t>https://www.ucop.edu/transfer-articulation/transferable-course-agreements/index.html</a:t>
            </a:r>
            <a:r>
              <a:rPr lang="en-US" sz="2000" dirty="0"/>
              <a:t> </a:t>
            </a:r>
          </a:p>
          <a:p>
            <a:pPr marL="0" indent="0">
              <a:buNone/>
            </a:pPr>
            <a:endParaRPr lang="en-US" sz="2000" dirty="0"/>
          </a:p>
        </p:txBody>
      </p:sp>
    </p:spTree>
    <p:extLst>
      <p:ext uri="{BB962C8B-B14F-4D97-AF65-F5344CB8AC3E}">
        <p14:creationId xmlns:p14="http://schemas.microsoft.com/office/powerpoint/2010/main" val="418566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4895" y="1770474"/>
            <a:ext cx="10807544" cy="4730079"/>
          </a:xfrm>
        </p:spPr>
        <p:txBody>
          <a:bodyPr numCol="2">
            <a:noAutofit/>
          </a:bodyPr>
          <a:lstStyle/>
          <a:p>
            <a:pPr>
              <a:spcBef>
                <a:spcPts val="400"/>
              </a:spcBef>
            </a:pPr>
            <a:r>
              <a:rPr lang="en-US" dirty="0"/>
              <a:t>CCCCIO – California Community Colleges Chief Instructional Officers</a:t>
            </a:r>
          </a:p>
          <a:p>
            <a:pPr>
              <a:spcBef>
                <a:spcPts val="400"/>
              </a:spcBef>
            </a:pPr>
            <a:r>
              <a:rPr lang="en-US" dirty="0"/>
              <a:t>CIO – Chief Instructional Officer</a:t>
            </a:r>
          </a:p>
          <a:p>
            <a:pPr>
              <a:spcBef>
                <a:spcPts val="400"/>
              </a:spcBef>
            </a:pPr>
            <a:r>
              <a:rPr lang="en-US" dirty="0"/>
              <a:t>ASCCC – Academic Senate for California Community Colleges</a:t>
            </a:r>
          </a:p>
          <a:p>
            <a:pPr>
              <a:spcBef>
                <a:spcPts val="400"/>
              </a:spcBef>
            </a:pPr>
            <a:r>
              <a:rPr lang="en-US" dirty="0"/>
              <a:t>AB – Assembly Bill</a:t>
            </a:r>
          </a:p>
          <a:p>
            <a:pPr>
              <a:spcBef>
                <a:spcPts val="400"/>
              </a:spcBef>
            </a:pPr>
            <a:r>
              <a:rPr lang="en-US" dirty="0"/>
              <a:t>UC TCA – University of California Transfer Course Agreement</a:t>
            </a:r>
          </a:p>
          <a:p>
            <a:pPr>
              <a:spcBef>
                <a:spcPts val="400"/>
              </a:spcBef>
            </a:pPr>
            <a:r>
              <a:rPr lang="en-US" dirty="0"/>
              <a:t>UC – University of California</a:t>
            </a:r>
          </a:p>
          <a:p>
            <a:pPr>
              <a:spcBef>
                <a:spcPts val="400"/>
              </a:spcBef>
            </a:pPr>
            <a:r>
              <a:rPr lang="en-US" dirty="0"/>
              <a:t>CCCCO – California Community Colleges Chancellor’s Office</a:t>
            </a:r>
          </a:p>
          <a:p>
            <a:pPr>
              <a:spcBef>
                <a:spcPts val="400"/>
              </a:spcBef>
            </a:pPr>
            <a:r>
              <a:rPr lang="en-US" dirty="0"/>
              <a:t>CO – Chancellor’s Office</a:t>
            </a:r>
          </a:p>
          <a:p>
            <a:pPr>
              <a:spcBef>
                <a:spcPts val="400"/>
              </a:spcBef>
            </a:pPr>
            <a:r>
              <a:rPr lang="en-US" dirty="0"/>
              <a:t>CTE – Career and Technical Education</a:t>
            </a:r>
          </a:p>
          <a:p>
            <a:pPr>
              <a:spcBef>
                <a:spcPts val="400"/>
              </a:spcBef>
            </a:pPr>
            <a:r>
              <a:rPr lang="en-US" dirty="0"/>
              <a:t>MQs – Minimum Qualifications</a:t>
            </a:r>
          </a:p>
          <a:p>
            <a:pPr>
              <a:spcBef>
                <a:spcPts val="400"/>
              </a:spcBef>
            </a:pPr>
            <a:r>
              <a:rPr lang="en-US" dirty="0"/>
              <a:t>COCI – Chancellor’s Office Curriculum Inventory</a:t>
            </a:r>
          </a:p>
          <a:p>
            <a:pPr>
              <a:spcBef>
                <a:spcPts val="400"/>
              </a:spcBef>
            </a:pPr>
            <a:r>
              <a:rPr lang="en-US" dirty="0"/>
              <a:t>PCAH – Program and Course Approval Handbook</a:t>
            </a:r>
          </a:p>
          <a:p>
            <a:pPr>
              <a:spcBef>
                <a:spcPts val="400"/>
              </a:spcBef>
            </a:pPr>
            <a:r>
              <a:rPr lang="en-US" dirty="0"/>
              <a:t>5C – California Community Colleges Curriculum Committee</a:t>
            </a:r>
          </a:p>
          <a:p>
            <a:pPr>
              <a:spcBef>
                <a:spcPts val="400"/>
              </a:spcBef>
            </a:pPr>
            <a:r>
              <a:rPr lang="en-US" dirty="0"/>
              <a:t>MIS – Management Information Systems</a:t>
            </a:r>
          </a:p>
          <a:p>
            <a:pPr>
              <a:spcBef>
                <a:spcPts val="400"/>
              </a:spcBef>
            </a:pPr>
            <a:r>
              <a:rPr lang="en-US" dirty="0"/>
              <a:t>ESL – English as a Second Language</a:t>
            </a:r>
          </a:p>
          <a:p>
            <a:pPr>
              <a:spcBef>
                <a:spcPts val="400"/>
              </a:spcBef>
            </a:pPr>
            <a:r>
              <a:rPr lang="en-US" dirty="0"/>
              <a:t>SCFF – Student Centered Funding Formula</a:t>
            </a:r>
          </a:p>
          <a:p>
            <a:pPr>
              <a:spcBef>
                <a:spcPts val="400"/>
              </a:spcBef>
            </a:pPr>
            <a:r>
              <a:rPr lang="en-US" dirty="0"/>
              <a:t>SB – Senate Bill</a:t>
            </a:r>
          </a:p>
          <a:p>
            <a:pPr>
              <a:spcBef>
                <a:spcPts val="400"/>
              </a:spcBef>
            </a:pPr>
            <a:r>
              <a:rPr lang="en-US" dirty="0"/>
              <a:t>IGETC – Intersegmental General Education Transfer Curriculum</a:t>
            </a:r>
          </a:p>
          <a:p>
            <a:pPr>
              <a:spcBef>
                <a:spcPts val="400"/>
              </a:spcBef>
            </a:pPr>
            <a:r>
              <a:rPr lang="en-US" dirty="0"/>
              <a:t>CSU GE – California State University General Education</a:t>
            </a:r>
          </a:p>
          <a:p>
            <a:pPr>
              <a:spcBef>
                <a:spcPts val="400"/>
              </a:spcBef>
            </a:pPr>
            <a:r>
              <a:rPr lang="en-US" dirty="0"/>
              <a:t>CCC – California Community College</a:t>
            </a:r>
          </a:p>
          <a:p>
            <a:pPr>
              <a:spcBef>
                <a:spcPts val="400"/>
              </a:spcBef>
            </a:pPr>
            <a:r>
              <a:rPr lang="en-US" dirty="0"/>
              <a:t>GPA – Grade Point Average</a:t>
            </a:r>
          </a:p>
          <a:p>
            <a:pPr>
              <a:spcBef>
                <a:spcPts val="400"/>
              </a:spcBef>
            </a:pPr>
            <a:r>
              <a:rPr lang="en-US" dirty="0"/>
              <a:t>SLAM – Statistics and Liberal Arts Mathematics</a:t>
            </a:r>
          </a:p>
          <a:p>
            <a:pPr marL="0" indent="0">
              <a:spcBef>
                <a:spcPts val="400"/>
              </a:spcBef>
              <a:buNone/>
            </a:pPr>
            <a:endParaRPr lang="en-US" dirty="0"/>
          </a:p>
        </p:txBody>
      </p:sp>
    </p:spTree>
    <p:extLst>
      <p:ext uri="{BB962C8B-B14F-4D97-AF65-F5344CB8AC3E}">
        <p14:creationId xmlns:p14="http://schemas.microsoft.com/office/powerpoint/2010/main" val="10434727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5717-B5DA-A942-AEEA-5AF76EE66A27}"/>
              </a:ext>
            </a:extLst>
          </p:cNvPr>
          <p:cNvSpPr>
            <a:spLocks noGrp="1"/>
          </p:cNvSpPr>
          <p:nvPr>
            <p:ph type="title"/>
          </p:nvPr>
        </p:nvSpPr>
        <p:spPr/>
        <p:txBody>
          <a:bodyPr>
            <a:normAutofit/>
          </a:bodyPr>
          <a:lstStyle/>
          <a:p>
            <a:r>
              <a:rPr lang="en-US" sz="3200" dirty="0"/>
              <a:t>acronyms</a:t>
            </a:r>
          </a:p>
        </p:txBody>
      </p:sp>
      <p:sp>
        <p:nvSpPr>
          <p:cNvPr id="3" name="Content Placeholder 2">
            <a:extLst>
              <a:ext uri="{FF2B5EF4-FFF2-40B4-BE49-F238E27FC236}">
                <a16:creationId xmlns:a16="http://schemas.microsoft.com/office/drawing/2014/main" id="{26188833-44D1-0647-9D68-51F0F098AD9B}"/>
              </a:ext>
            </a:extLst>
          </p:cNvPr>
          <p:cNvSpPr>
            <a:spLocks noGrp="1"/>
          </p:cNvSpPr>
          <p:nvPr>
            <p:ph idx="1"/>
          </p:nvPr>
        </p:nvSpPr>
        <p:spPr>
          <a:xfrm>
            <a:off x="714895" y="1770474"/>
            <a:ext cx="10807544" cy="4730079"/>
          </a:xfrm>
        </p:spPr>
        <p:txBody>
          <a:bodyPr numCol="2">
            <a:noAutofit/>
          </a:bodyPr>
          <a:lstStyle/>
          <a:p>
            <a:pPr>
              <a:spcBef>
                <a:spcPts val="400"/>
              </a:spcBef>
            </a:pPr>
            <a:r>
              <a:rPr lang="en-US" dirty="0"/>
              <a:t>BSTEM – Business, Science, Technology, and Engineering Mathematics</a:t>
            </a:r>
          </a:p>
          <a:p>
            <a:pPr>
              <a:spcBef>
                <a:spcPts val="400"/>
              </a:spcBef>
            </a:pPr>
            <a:r>
              <a:rPr lang="en-US" dirty="0"/>
              <a:t>4CS – California Community Colleges Classified Senate</a:t>
            </a:r>
          </a:p>
          <a:p>
            <a:pPr>
              <a:spcBef>
                <a:spcPts val="400"/>
              </a:spcBef>
            </a:pPr>
            <a:r>
              <a:rPr lang="en-US" dirty="0"/>
              <a:t>ACCE – Association of Community and Continuing Education</a:t>
            </a:r>
          </a:p>
          <a:p>
            <a:pPr>
              <a:spcBef>
                <a:spcPts val="400"/>
              </a:spcBef>
            </a:pPr>
            <a:r>
              <a:rPr lang="en-US" dirty="0"/>
              <a:t>SACC – System Advisory Committee on Curriculum</a:t>
            </a:r>
          </a:p>
          <a:p>
            <a:pPr>
              <a:spcBef>
                <a:spcPts val="400"/>
              </a:spcBef>
            </a:pPr>
            <a:r>
              <a:rPr lang="en-US" dirty="0"/>
              <a:t>OER – Open Educational Resources</a:t>
            </a:r>
          </a:p>
          <a:p>
            <a:pPr>
              <a:spcBef>
                <a:spcPts val="400"/>
              </a:spcBef>
            </a:pPr>
            <a:r>
              <a:rPr lang="en-US" dirty="0"/>
              <a:t>CB21 – Course Basic 21</a:t>
            </a:r>
          </a:p>
          <a:p>
            <a:pPr>
              <a:spcBef>
                <a:spcPts val="400"/>
              </a:spcBef>
            </a:pPr>
            <a:r>
              <a:rPr lang="en-US" dirty="0"/>
              <a:t>EFL – Educational Functioning Levels</a:t>
            </a:r>
          </a:p>
          <a:p>
            <a:pPr>
              <a:spcBef>
                <a:spcPts val="400"/>
              </a:spcBef>
            </a:pPr>
            <a:r>
              <a:rPr lang="en-US" dirty="0"/>
              <a:t>AP – Advanced Placement</a:t>
            </a:r>
          </a:p>
          <a:p>
            <a:pPr>
              <a:spcBef>
                <a:spcPts val="400"/>
              </a:spcBef>
            </a:pPr>
            <a:r>
              <a:rPr lang="en-US" dirty="0"/>
              <a:t>IB – International Baccalaureate</a:t>
            </a:r>
          </a:p>
          <a:p>
            <a:pPr>
              <a:spcBef>
                <a:spcPts val="400"/>
              </a:spcBef>
            </a:pPr>
            <a:r>
              <a:rPr lang="en-US" dirty="0"/>
              <a:t>AEP – Alternative Education Program</a:t>
            </a:r>
          </a:p>
          <a:p>
            <a:pPr>
              <a:spcBef>
                <a:spcPts val="400"/>
              </a:spcBef>
            </a:pPr>
            <a:r>
              <a:rPr lang="en-US" dirty="0"/>
              <a:t>CLEP – College Level Examination Program</a:t>
            </a:r>
          </a:p>
          <a:p>
            <a:pPr>
              <a:spcBef>
                <a:spcPts val="400"/>
              </a:spcBef>
            </a:pPr>
            <a:r>
              <a:rPr lang="en-US" dirty="0"/>
              <a:t>TOP – </a:t>
            </a:r>
            <a:r>
              <a:rPr lang="en-US" dirty="0" err="1"/>
              <a:t>Toxonomy</a:t>
            </a:r>
            <a:r>
              <a:rPr lang="en-US" dirty="0"/>
              <a:t> of Programs </a:t>
            </a:r>
          </a:p>
          <a:p>
            <a:pPr>
              <a:spcBef>
                <a:spcPts val="400"/>
              </a:spcBef>
            </a:pPr>
            <a:r>
              <a:rPr lang="en-US" dirty="0"/>
              <a:t>CIP – Classification of Instruction </a:t>
            </a:r>
          </a:p>
          <a:p>
            <a:pPr>
              <a:spcBef>
                <a:spcPts val="400"/>
              </a:spcBef>
            </a:pPr>
            <a:r>
              <a:rPr lang="en-US" dirty="0"/>
              <a:t>UCOP – University of California Office of the President</a:t>
            </a:r>
          </a:p>
          <a:p>
            <a:pPr>
              <a:spcBef>
                <a:spcPts val="400"/>
              </a:spcBef>
            </a:pPr>
            <a:r>
              <a:rPr lang="en-US" dirty="0"/>
              <a:t>C-ID – Course Identification</a:t>
            </a:r>
          </a:p>
          <a:p>
            <a:pPr>
              <a:spcBef>
                <a:spcPts val="400"/>
              </a:spcBef>
            </a:pPr>
            <a:r>
              <a:rPr lang="en-US" dirty="0"/>
              <a:t>CEO – Chief Executive Officer</a:t>
            </a:r>
          </a:p>
          <a:p>
            <a:pPr>
              <a:spcBef>
                <a:spcPts val="400"/>
              </a:spcBef>
            </a:pPr>
            <a:r>
              <a:rPr lang="en-US" dirty="0"/>
              <a:t>ADT – Associate Degree for Transfer</a:t>
            </a:r>
          </a:p>
          <a:p>
            <a:pPr>
              <a:spcBef>
                <a:spcPts val="400"/>
              </a:spcBef>
            </a:pPr>
            <a:r>
              <a:rPr lang="en-US" dirty="0"/>
              <a:t>CWE – Cooperative Work Experience</a:t>
            </a:r>
          </a:p>
          <a:p>
            <a:pPr>
              <a:spcBef>
                <a:spcPts val="400"/>
              </a:spcBef>
            </a:pPr>
            <a:r>
              <a:rPr lang="en-US" dirty="0"/>
              <a:t>LMI – Labor Market Information</a:t>
            </a:r>
          </a:p>
          <a:p>
            <a:pPr>
              <a:spcBef>
                <a:spcPts val="400"/>
              </a:spcBef>
            </a:pPr>
            <a:r>
              <a:rPr lang="en-US" dirty="0"/>
              <a:t>CDCP – Career Development College Preparation</a:t>
            </a:r>
          </a:p>
          <a:p>
            <a:pPr>
              <a:spcBef>
                <a:spcPts val="400"/>
              </a:spcBef>
            </a:pPr>
            <a:r>
              <a:rPr lang="en-US" dirty="0"/>
              <a:t>GE – General Education</a:t>
            </a:r>
          </a:p>
          <a:p>
            <a:pPr>
              <a:spcBef>
                <a:spcPts val="400"/>
              </a:spcBef>
            </a:pPr>
            <a:r>
              <a:rPr lang="en-US" dirty="0"/>
              <a:t>GED – General Education Diploma</a:t>
            </a:r>
          </a:p>
          <a:p>
            <a:pPr>
              <a:spcBef>
                <a:spcPts val="400"/>
              </a:spcBef>
            </a:pPr>
            <a:r>
              <a:rPr lang="en-US" dirty="0" err="1"/>
              <a:t>HiSET</a:t>
            </a:r>
            <a:r>
              <a:rPr lang="en-US" dirty="0"/>
              <a:t> – High School Equivalency Test</a:t>
            </a:r>
          </a:p>
          <a:p>
            <a:pPr>
              <a:spcBef>
                <a:spcPts val="400"/>
              </a:spcBef>
            </a:pPr>
            <a:r>
              <a:rPr lang="en-US" dirty="0"/>
              <a:t>TASC – Test Assessing Secondary Completion</a:t>
            </a:r>
          </a:p>
          <a:p>
            <a:pPr marL="0" indent="0">
              <a:spcBef>
                <a:spcPts val="400"/>
              </a:spcBef>
              <a:buNone/>
            </a:pPr>
            <a:endParaRPr lang="en-US" dirty="0"/>
          </a:p>
        </p:txBody>
      </p:sp>
    </p:spTree>
    <p:extLst>
      <p:ext uri="{BB962C8B-B14F-4D97-AF65-F5344CB8AC3E}">
        <p14:creationId xmlns:p14="http://schemas.microsoft.com/office/powerpoint/2010/main" val="677045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3C76-5130-9D46-B77A-51B7E594B8A2}"/>
              </a:ext>
            </a:extLst>
          </p:cNvPr>
          <p:cNvSpPr>
            <a:spLocks noGrp="1"/>
          </p:cNvSpPr>
          <p:nvPr>
            <p:ph type="title"/>
          </p:nvPr>
        </p:nvSpPr>
        <p:spPr>
          <a:xfrm>
            <a:off x="1307492" y="724553"/>
            <a:ext cx="9144000" cy="914400"/>
          </a:xfrm>
          <a:solidFill>
            <a:srgbClr val="FFFFFF"/>
          </a:solidFill>
          <a:ln w="38100" cap="sq">
            <a:solidFill>
              <a:srgbClr val="404040"/>
            </a:solidFill>
            <a:miter lim="800000"/>
          </a:ln>
        </p:spPr>
        <p:txBody>
          <a:bodyPr vert="horz" lIns="274320" tIns="182880" rIns="274320" bIns="182880" rtlCol="0" anchor="ctr" anchorCtr="1">
            <a:normAutofit/>
          </a:bodyPr>
          <a:lstStyle/>
          <a:p>
            <a:r>
              <a:rPr lang="en-US" sz="3600" dirty="0">
                <a:solidFill>
                  <a:srgbClr val="262626"/>
                </a:solidFill>
              </a:rPr>
              <a:t>Guided Pathways</a:t>
            </a:r>
          </a:p>
        </p:txBody>
      </p:sp>
      <p:sp>
        <p:nvSpPr>
          <p:cNvPr id="3" name="Content Placeholder 2">
            <a:extLst>
              <a:ext uri="{FF2B5EF4-FFF2-40B4-BE49-F238E27FC236}">
                <a16:creationId xmlns:a16="http://schemas.microsoft.com/office/drawing/2014/main" id="{DF76F19A-91B6-614E-95B7-90C90119C0EE}"/>
              </a:ext>
            </a:extLst>
          </p:cNvPr>
          <p:cNvSpPr>
            <a:spLocks noGrp="1"/>
          </p:cNvSpPr>
          <p:nvPr>
            <p:ph idx="1"/>
          </p:nvPr>
        </p:nvSpPr>
        <p:spPr>
          <a:xfrm>
            <a:off x="944380" y="2638269"/>
            <a:ext cx="10208302" cy="3657600"/>
          </a:xfrm>
        </p:spPr>
        <p:txBody>
          <a:bodyPr>
            <a:normAutofit/>
          </a:bodyPr>
          <a:lstStyle/>
          <a:p>
            <a:r>
              <a:rPr lang="en-US" sz="2400" dirty="0"/>
              <a:t>Meta Majors – option in </a:t>
            </a:r>
            <a:r>
              <a:rPr lang="en-US" sz="2400" dirty="0" err="1"/>
              <a:t>CCCApply</a:t>
            </a:r>
            <a:endParaRPr lang="en-US" sz="2400" dirty="0"/>
          </a:p>
          <a:p>
            <a:r>
              <a:rPr lang="en-US" sz="2400" dirty="0"/>
              <a:t>Program Mapping – which comes first:  Meta Majors (or whatever your college calls it) or Program Mapping…OR is it an iterative process?</a:t>
            </a:r>
          </a:p>
          <a:p>
            <a:r>
              <a:rPr lang="en-US" sz="2400" dirty="0"/>
              <a:t>Liaisons</a:t>
            </a:r>
          </a:p>
          <a:p>
            <a:r>
              <a:rPr lang="en-US" sz="2400" dirty="0"/>
              <a:t>ASCCC Resources: </a:t>
            </a:r>
          </a:p>
          <a:p>
            <a:pPr lvl="1"/>
            <a:r>
              <a:rPr lang="en-US" sz="2200" dirty="0"/>
              <a:t>Webinars</a:t>
            </a:r>
          </a:p>
          <a:p>
            <a:pPr lvl="1"/>
            <a:r>
              <a:rPr lang="en-US" sz="2200" dirty="0"/>
              <a:t>Road Shows</a:t>
            </a:r>
          </a:p>
          <a:p>
            <a:endParaRPr lang="en-US" sz="2400" dirty="0"/>
          </a:p>
        </p:txBody>
      </p:sp>
      <p:pic>
        <p:nvPicPr>
          <p:cNvPr id="4" name="Picture 3">
            <a:extLst>
              <a:ext uri="{FF2B5EF4-FFF2-40B4-BE49-F238E27FC236}">
                <a16:creationId xmlns:a16="http://schemas.microsoft.com/office/drawing/2014/main" id="{88C933DB-331D-A04B-AFF9-9C8E1B1CEB72}"/>
              </a:ext>
            </a:extLst>
          </p:cNvPr>
          <p:cNvPicPr>
            <a:picLocks noChangeAspect="1"/>
          </p:cNvPicPr>
          <p:nvPr/>
        </p:nvPicPr>
        <p:blipFill>
          <a:blip r:embed="rId2"/>
          <a:stretch>
            <a:fillRect/>
          </a:stretch>
        </p:blipFill>
        <p:spPr>
          <a:xfrm>
            <a:off x="6612535" y="4237992"/>
            <a:ext cx="3389251" cy="1897981"/>
          </a:xfrm>
          <a:prstGeom prst="rect">
            <a:avLst/>
          </a:prstGeom>
        </p:spPr>
      </p:pic>
    </p:spTree>
    <p:extLst>
      <p:ext uri="{BB962C8B-B14F-4D97-AF65-F5344CB8AC3E}">
        <p14:creationId xmlns:p14="http://schemas.microsoft.com/office/powerpoint/2010/main" val="1915689239"/>
      </p:ext>
    </p:extLst>
  </p:cSld>
  <p:clrMapOvr>
    <a:masterClrMapping/>
  </p:clrMapOvr>
</p:sld>
</file>

<file path=ppt/theme/theme1.xml><?xml version="1.0" encoding="utf-8"?>
<a:theme xmlns:a="http://schemas.openxmlformats.org/drawingml/2006/main" name="Parcel">
  <a:themeElements>
    <a:clrScheme name="Custom 7">
      <a:dk1>
        <a:srgbClr val="000000"/>
      </a:dk1>
      <a:lt1>
        <a:srgbClr val="FFFFFF"/>
      </a:lt1>
      <a:dk2>
        <a:srgbClr val="4A5356"/>
      </a:dk2>
      <a:lt2>
        <a:srgbClr val="E8E3CE"/>
      </a:lt2>
      <a:accent1>
        <a:srgbClr val="D80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B4 Ever Changing Curriculum 7-13-2018 v1" id="{738977A9-C7A5-254D-BE28-66E8476ACF86}" vid="{127D24D2-6E0E-CA4B-BC1D-80CA95B24F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1137</TotalTime>
  <Words>5707</Words>
  <Application>Microsoft Macintosh PowerPoint</Application>
  <PresentationFormat>Widescreen</PresentationFormat>
  <Paragraphs>771</Paragraphs>
  <Slides>82</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82</vt:i4>
      </vt:variant>
    </vt:vector>
  </HeadingPairs>
  <TitlesOfParts>
    <vt:vector size="95" baseType="lpstr">
      <vt:lpstr>MS PGothic</vt:lpstr>
      <vt:lpstr>Apple Color Emoji</vt:lpstr>
      <vt:lpstr>Arial</vt:lpstr>
      <vt:lpstr>Calibri</vt:lpstr>
      <vt:lpstr>Gill Sans MT</vt:lpstr>
      <vt:lpstr>Phosphate Solid</vt:lpstr>
      <vt:lpstr>Symbol</vt:lpstr>
      <vt:lpstr>Times New Roman</vt:lpstr>
      <vt:lpstr>Verdana</vt:lpstr>
      <vt:lpstr>Wingdings</vt:lpstr>
      <vt:lpstr>Parcel</vt:lpstr>
      <vt:lpstr>Acrobat Document</vt:lpstr>
      <vt:lpstr>Equation</vt:lpstr>
      <vt:lpstr>Fall 2018 Curriculum Regional Meetings</vt:lpstr>
      <vt:lpstr>Welcome and introductions</vt:lpstr>
      <vt:lpstr>Overview</vt:lpstr>
      <vt:lpstr>Hot topics</vt:lpstr>
      <vt:lpstr>What’s Hot?</vt:lpstr>
      <vt:lpstr>AB 705</vt:lpstr>
      <vt:lpstr>Student Centered Funding Formula</vt:lpstr>
      <vt:lpstr>Strong Workforce</vt:lpstr>
      <vt:lpstr>Guided Pathways</vt:lpstr>
      <vt:lpstr>Curriculum</vt:lpstr>
      <vt:lpstr>Curriculum Periodic Review  by the Chancellor’s Office</vt:lpstr>
      <vt:lpstr>Ab 705 and title 5</vt:lpstr>
      <vt:lpstr>AB 705</vt:lpstr>
      <vt:lpstr>AB 705</vt:lpstr>
      <vt:lpstr>AB 705</vt:lpstr>
      <vt:lpstr>AB 705</vt:lpstr>
      <vt:lpstr>AB 705</vt:lpstr>
      <vt:lpstr>AB 705</vt:lpstr>
      <vt:lpstr>Default Placement Rules</vt:lpstr>
      <vt:lpstr>Default Placement Rules</vt:lpstr>
      <vt:lpstr>Default Placement Rules</vt:lpstr>
      <vt:lpstr>Title 5 Regulations</vt:lpstr>
      <vt:lpstr>California Community Colleges Curriculum Committee  (5C)</vt:lpstr>
      <vt:lpstr>5C – History</vt:lpstr>
      <vt:lpstr>5C – Purpose and Responsibility</vt:lpstr>
      <vt:lpstr>PowerPoint Presentation</vt:lpstr>
      <vt:lpstr>Where are we now?</vt:lpstr>
      <vt:lpstr>Roles of the Local Academic Senate/Curriculum Committee and the Faculty Union</vt:lpstr>
      <vt:lpstr>AUTHORITY OF THE ACADEMIC SENATE</vt:lpstr>
      <vt:lpstr>Academic Senate</vt:lpstr>
      <vt:lpstr>Authority of a Union</vt:lpstr>
      <vt:lpstr>Collective bargaining AGENT (Union)</vt:lpstr>
      <vt:lpstr>Possible areas of overlap</vt:lpstr>
      <vt:lpstr>Enrollment management</vt:lpstr>
      <vt:lpstr>Program discontinuance</vt:lpstr>
      <vt:lpstr>scenarios</vt:lpstr>
      <vt:lpstr>Complex Scenario</vt:lpstr>
      <vt:lpstr>Complex Scenario</vt:lpstr>
      <vt:lpstr>Scenario</vt:lpstr>
      <vt:lpstr>Scenario</vt:lpstr>
      <vt:lpstr>Effective practices</vt:lpstr>
      <vt:lpstr>lunch</vt:lpstr>
      <vt:lpstr>Noncredit Curriculum Streamlining and AB 705</vt:lpstr>
      <vt:lpstr>Noncredit curriculum Streamlining</vt:lpstr>
      <vt:lpstr>Corequisite Noncredit Course</vt:lpstr>
      <vt:lpstr>Corequisite Noncredit Course</vt:lpstr>
      <vt:lpstr>Corequisite Noncredit Course (2)</vt:lpstr>
      <vt:lpstr>Noncredit Short Term Review Courses</vt:lpstr>
      <vt:lpstr>Placement of Students from Noncredit/Adult Education</vt:lpstr>
      <vt:lpstr>UC TCA, Articulation, and UC Transfer Pathways</vt:lpstr>
      <vt:lpstr>University of California Transfer Course Agreement – UC TCA </vt:lpstr>
      <vt:lpstr>Important Dates – due to AB 705 </vt:lpstr>
      <vt:lpstr>Review criteria</vt:lpstr>
      <vt:lpstr>articulation</vt:lpstr>
      <vt:lpstr>UC Transfer Pathways</vt:lpstr>
      <vt:lpstr>Certificates, Degrees, and Curricular Processes with the Student Centered Funding Formula</vt:lpstr>
      <vt:lpstr>Overview</vt:lpstr>
      <vt:lpstr>Student Centered Funding Formula</vt:lpstr>
      <vt:lpstr>PowerPoint Presentation</vt:lpstr>
      <vt:lpstr>PowerPoint Presentation</vt:lpstr>
      <vt:lpstr>Annual Credit Course and Program Certification </vt:lpstr>
      <vt:lpstr>Annual Credit Course and Program Certification </vt:lpstr>
      <vt:lpstr>Requirements of Certification</vt:lpstr>
      <vt:lpstr>New: Local Governing Board Policy</vt:lpstr>
      <vt:lpstr>Standards for Credit Hour</vt:lpstr>
      <vt:lpstr>Sample Credit Hour Calculation</vt:lpstr>
      <vt:lpstr>Cooperative Work Experience</vt:lpstr>
      <vt:lpstr>Attention…</vt:lpstr>
      <vt:lpstr>Certificates of Achievement Title 5 §55070 – Unit Thresholds Change</vt:lpstr>
      <vt:lpstr>Certificates of Achievement</vt:lpstr>
      <vt:lpstr>Local Low Unit Certificates</vt:lpstr>
      <vt:lpstr>Career Development and  College Preparation  (CDCP) Programs</vt:lpstr>
      <vt:lpstr>CDCP Program Submission</vt:lpstr>
      <vt:lpstr>Certificates summary</vt:lpstr>
      <vt:lpstr>Requirements for Associate Degrees</vt:lpstr>
      <vt:lpstr>Certificates and Degrees…</vt:lpstr>
      <vt:lpstr>Scenario 1</vt:lpstr>
      <vt:lpstr>Scenario 2</vt:lpstr>
      <vt:lpstr>Thank you!!!!</vt:lpstr>
      <vt:lpstr>references</vt:lpstr>
      <vt:lpstr>acronyms</vt:lpstr>
      <vt:lpstr>acronyms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 Changing curriculum Updates on Changes from 5C</dc:title>
  <dc:creator>Virginia May</dc:creator>
  <cp:lastModifiedBy>Virginia May</cp:lastModifiedBy>
  <cp:revision>242</cp:revision>
  <dcterms:created xsi:type="dcterms:W3CDTF">2018-06-26T17:23:05Z</dcterms:created>
  <dcterms:modified xsi:type="dcterms:W3CDTF">2018-11-18T02:28:16Z</dcterms:modified>
</cp:coreProperties>
</file>