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sldIdLst>
    <p:sldId id="281" r:id="rId5"/>
    <p:sldId id="287" r:id="rId6"/>
    <p:sldId id="277" r:id="rId7"/>
    <p:sldId id="260" r:id="rId8"/>
    <p:sldId id="283" r:id="rId9"/>
    <p:sldId id="298" r:id="rId10"/>
    <p:sldId id="282" r:id="rId11"/>
    <p:sldId id="301" r:id="rId12"/>
    <p:sldId id="302" r:id="rId13"/>
    <p:sldId id="294" r:id="rId14"/>
    <p:sldId id="303"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263"/>
    <a:srgbClr val="0D3047"/>
    <a:srgbClr val="0B2B41"/>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703" autoAdjust="0"/>
  </p:normalViewPr>
  <p:slideViewPr>
    <p:cSldViewPr snapToGrid="0">
      <p:cViewPr varScale="1">
        <p:scale>
          <a:sx n="106" d="100"/>
          <a:sy n="106" d="100"/>
        </p:scale>
        <p:origin x="708" y="108"/>
      </p:cViewPr>
      <p:guideLst>
        <p:guide orient="horz" pos="2160"/>
        <p:guide pos="3864"/>
        <p:guide pos="408"/>
        <p:guide orient="horz" pos="432"/>
        <p:guide pos="72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5DFF8-3389-4390-A2BE-B2B778D91511}"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0D2F1-671B-45E9-A86D-A2056BDDA349}" type="slidenum">
              <a:rPr lang="en-US" smtClean="0"/>
              <a:t>‹#›</a:t>
            </a:fld>
            <a:endParaRPr lang="en-US"/>
          </a:p>
        </p:txBody>
      </p:sp>
    </p:spTree>
    <p:extLst>
      <p:ext uri="{BB962C8B-B14F-4D97-AF65-F5344CB8AC3E}">
        <p14:creationId xmlns:p14="http://schemas.microsoft.com/office/powerpoint/2010/main" val="118110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C0D2F1-671B-45E9-A86D-A2056BDDA349}" type="slidenum">
              <a:rPr lang="en-US" smtClean="0"/>
              <a:t>1</a:t>
            </a:fld>
            <a:endParaRPr lang="en-US"/>
          </a:p>
        </p:txBody>
      </p:sp>
    </p:spTree>
    <p:extLst>
      <p:ext uri="{BB962C8B-B14F-4D97-AF65-F5344CB8AC3E}">
        <p14:creationId xmlns:p14="http://schemas.microsoft.com/office/powerpoint/2010/main" val="41160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a16="http://schemas.microsoft.com/office/drawing/2014/main" xmlns=""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smtClean="0"/>
              <a:t>Click to edit Master title style</a:t>
            </a:r>
            <a:endParaRPr lang="en-GB" dirty="0"/>
          </a:p>
        </p:txBody>
      </p:sp>
      <p:sp>
        <p:nvSpPr>
          <p:cNvPr id="20" name="Slide Number Placeholder 7">
            <a:extLst>
              <a:ext uri="{FF2B5EF4-FFF2-40B4-BE49-F238E27FC236}">
                <a16:creationId xmlns:a16="http://schemas.microsoft.com/office/drawing/2014/main" xmlns=""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xmlns=""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xmlns=""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Slide Number Placeholder 7">
            <a:extLst>
              <a:ext uri="{FF2B5EF4-FFF2-40B4-BE49-F238E27FC236}">
                <a16:creationId xmlns:a16="http://schemas.microsoft.com/office/drawing/2014/main" xmlns=""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smtClean="0"/>
              <a:pPr algn="ctr"/>
              <a:t>‹#›</a:t>
            </a:fld>
            <a:endParaRPr lang="en-US"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a16="http://schemas.microsoft.com/office/drawing/2014/main" xmlns=""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a16="http://schemas.microsoft.com/office/drawing/2014/main" xmlns=""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a16="http://schemas.microsoft.com/office/drawing/2014/main" xmlns=""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a16="http://schemas.microsoft.com/office/drawing/2014/main" xmlns=""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a16="http://schemas.microsoft.com/office/drawing/2014/main" xmlns=""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a16="http://schemas.microsoft.com/office/drawing/2014/main" xmlns=""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a16="http://schemas.microsoft.com/office/drawing/2014/main" xmlns=""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a16="http://schemas.microsoft.com/office/drawing/2014/main" xmlns=""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a16="http://schemas.microsoft.com/office/drawing/2014/main" xmlns=""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a16="http://schemas.microsoft.com/office/drawing/2014/main" xmlns=""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xmlns="" id="{C7BBA6D3-FEB9-412B-8FBB-095FC3A60ABF}"/>
              </a:ext>
            </a:extLst>
          </p:cNvPr>
          <p:cNvSpPr>
            <a:spLocks noGrp="1"/>
          </p:cNvSpPr>
          <p:nvPr>
            <p:ph idx="1"/>
          </p:nvPr>
        </p:nvSpPr>
        <p:spPr>
          <a:xfrm>
            <a:off x="633186" y="1825625"/>
            <a:ext cx="10815864"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xmlns=""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3">
            <a:extLst>
              <a:ext uri="{FF2B5EF4-FFF2-40B4-BE49-F238E27FC236}">
                <a16:creationId xmlns:a16="http://schemas.microsoft.com/office/drawing/2014/main" xmlns=""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2">
            <a:extLst>
              <a:ext uri="{FF2B5EF4-FFF2-40B4-BE49-F238E27FC236}">
                <a16:creationId xmlns:a16="http://schemas.microsoft.com/office/drawing/2014/main" xmlns=""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4">
            <a:extLst>
              <a:ext uri="{FF2B5EF4-FFF2-40B4-BE49-F238E27FC236}">
                <a16:creationId xmlns:a16="http://schemas.microsoft.com/office/drawing/2014/main" xmlns=""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a:extLst>
              <a:ext uri="{FF2B5EF4-FFF2-40B4-BE49-F238E27FC236}">
                <a16:creationId xmlns:a16="http://schemas.microsoft.com/office/drawing/2014/main" xmlns=""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a:extLst>
              <a:ext uri="{FF2B5EF4-FFF2-40B4-BE49-F238E27FC236}">
                <a16:creationId xmlns:a16="http://schemas.microsoft.com/office/drawing/2014/main" xmlns=""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3">
            <a:extLst>
              <a:ext uri="{FF2B5EF4-FFF2-40B4-BE49-F238E27FC236}">
                <a16:creationId xmlns:a16="http://schemas.microsoft.com/office/drawing/2014/main" xmlns=""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Content Placeholder 2">
            <a:extLst>
              <a:ext uri="{FF2B5EF4-FFF2-40B4-BE49-F238E27FC236}">
                <a16:creationId xmlns:a16="http://schemas.microsoft.com/office/drawing/2014/main" xmlns=""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a:extLst>
              <a:ext uri="{FF2B5EF4-FFF2-40B4-BE49-F238E27FC236}">
                <a16:creationId xmlns:a16="http://schemas.microsoft.com/office/drawing/2014/main" xmlns=""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itle 1">
            <a:extLst>
              <a:ext uri="{FF2B5EF4-FFF2-40B4-BE49-F238E27FC236}">
                <a16:creationId xmlns:a16="http://schemas.microsoft.com/office/drawing/2014/main" xmlns=""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 name="Text Placeholder 3">
            <a:extLst>
              <a:ext uri="{FF2B5EF4-FFF2-40B4-BE49-F238E27FC236}">
                <a16:creationId xmlns:a16="http://schemas.microsoft.com/office/drawing/2014/main" xmlns=""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Picture Placeholder 2">
            <a:extLst>
              <a:ext uri="{FF2B5EF4-FFF2-40B4-BE49-F238E27FC236}">
                <a16:creationId xmlns:a16="http://schemas.microsoft.com/office/drawing/2014/main" xmlns=""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dirty="0"/>
              <a:t>Subtitle</a:t>
            </a:r>
            <a:endParaRPr lang="en-GB" dirty="0"/>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smtClean="0"/>
              <a:t>Click to edit Master title style</a:t>
            </a:r>
            <a:endParaRPr lang="en-GB" dirty="0"/>
          </a:p>
        </p:txBody>
      </p:sp>
      <p:sp>
        <p:nvSpPr>
          <p:cNvPr id="3" name="Text Placeholder 2">
            <a:extLst>
              <a:ext uri="{FF2B5EF4-FFF2-40B4-BE49-F238E27FC236}">
                <a16:creationId xmlns:a16="http://schemas.microsoft.com/office/drawing/2014/main" xmlns=""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smtClean="0"/>
              <a:t>Click to 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a16="http://schemas.microsoft.com/office/drawing/2014/main" xmlns=""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Text Placeholder 12">
            <a:extLst>
              <a:ext uri="{FF2B5EF4-FFF2-40B4-BE49-F238E27FC236}">
                <a16:creationId xmlns:a16="http://schemas.microsoft.com/office/drawing/2014/main" xmlns=""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10" name="Content Placeholder 15">
            <a:extLst>
              <a:ext uri="{FF2B5EF4-FFF2-40B4-BE49-F238E27FC236}">
                <a16:creationId xmlns:a16="http://schemas.microsoft.com/office/drawing/2014/main" xmlns=""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Slide Number Placeholder 7">
            <a:extLst>
              <a:ext uri="{FF2B5EF4-FFF2-40B4-BE49-F238E27FC236}">
                <a16:creationId xmlns:a16="http://schemas.microsoft.com/office/drawing/2014/main" xmlns=""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Text Placeholder 12">
            <a:extLst>
              <a:ext uri="{FF2B5EF4-FFF2-40B4-BE49-F238E27FC236}">
                <a16:creationId xmlns:a16="http://schemas.microsoft.com/office/drawing/2014/main" xmlns=""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12" name="Content Placeholder 15">
            <a:extLst>
              <a:ext uri="{FF2B5EF4-FFF2-40B4-BE49-F238E27FC236}">
                <a16:creationId xmlns:a16="http://schemas.microsoft.com/office/drawing/2014/main" xmlns=""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5" name="Slide Number Placeholder 7">
            <a:extLst>
              <a:ext uri="{FF2B5EF4-FFF2-40B4-BE49-F238E27FC236}">
                <a16:creationId xmlns:a16="http://schemas.microsoft.com/office/drawing/2014/main" xmlns=""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Slide Number Placeholder 7">
            <a:extLst>
              <a:ext uri="{FF2B5EF4-FFF2-40B4-BE49-F238E27FC236}">
                <a16:creationId xmlns:a16="http://schemas.microsoft.com/office/drawing/2014/main" xmlns=""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dirty="0"/>
              <a:t>Icon</a:t>
            </a:r>
            <a:endParaRPr lang="en-GB" dirty="0"/>
          </a:p>
        </p:txBody>
      </p:sp>
      <p:grpSp>
        <p:nvGrpSpPr>
          <p:cNvPr id="11" name="Group 10">
            <a:extLst>
              <a:ext uri="{FF2B5EF4-FFF2-40B4-BE49-F238E27FC236}">
                <a16:creationId xmlns:a16="http://schemas.microsoft.com/office/drawing/2014/main" xmlns=""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xmlns=""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xmlns=""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a16="http://schemas.microsoft.com/office/drawing/2014/main" xmlns=""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GB" smtClean="0"/>
              <a:pPr algn="ctr"/>
              <a:t>‹#›</a:t>
            </a:fld>
            <a:endParaRPr lang="en-GB" dirty="0"/>
          </a:p>
        </p:txBody>
      </p:sp>
      <p:sp>
        <p:nvSpPr>
          <p:cNvPr id="2" name="Title Placeholder 1">
            <a:extLst>
              <a:ext uri="{FF2B5EF4-FFF2-40B4-BE49-F238E27FC236}">
                <a16:creationId xmlns:a16="http://schemas.microsoft.com/office/drawing/2014/main" xmlns=""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xmlns=""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3"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hyperlink" Target="mailto:info@asccc.org" TargetMode="External"/><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39.svg"/><Relationship Id="rId11" Type="http://schemas.openxmlformats.org/officeDocument/2006/relationships/image" Target="../media/image2.png"/><Relationship Id="rId10"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xmlns="" id="{0B90EB26-97FD-4B8B-86E0-B00589E0946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6676568" cy="6858000"/>
          </a:xfrm>
        </p:spPr>
      </p:pic>
      <p:sp>
        <p:nvSpPr>
          <p:cNvPr id="2" name="Title 1">
            <a:extLst>
              <a:ext uri="{FF2B5EF4-FFF2-40B4-BE49-F238E27FC236}">
                <a16:creationId xmlns:a16="http://schemas.microsoft.com/office/drawing/2014/main" xmlns="" id="{28BAA8DA-C40B-4AB9-9407-30FB70335152}"/>
              </a:ext>
            </a:extLst>
          </p:cNvPr>
          <p:cNvSpPr>
            <a:spLocks noGrp="1"/>
          </p:cNvSpPr>
          <p:nvPr>
            <p:ph type="ctrTitle"/>
          </p:nvPr>
        </p:nvSpPr>
        <p:spPr>
          <a:xfrm>
            <a:off x="6676567" y="1037042"/>
            <a:ext cx="5515433" cy="4302517"/>
          </a:xfrm>
        </p:spPr>
        <p:txBody>
          <a:bodyPr/>
          <a:lstStyle/>
          <a:p>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sz="4000" dirty="0" smtClean="0"/>
              <a:t>Counseling in an Online Environment</a:t>
            </a:r>
            <a:r>
              <a:rPr lang="en-GB" dirty="0" smtClean="0"/>
              <a:t/>
            </a:r>
            <a:br>
              <a:rPr lang="en-GB" dirty="0" smtClean="0"/>
            </a:br>
            <a:r>
              <a:rPr lang="en-GB" sz="2400" dirty="0" smtClean="0"/>
              <a:t>Facilitators:  </a:t>
            </a:r>
            <a:br>
              <a:rPr lang="en-GB" sz="2400" dirty="0" smtClean="0"/>
            </a:br>
            <a:r>
              <a:rPr lang="en-GB" sz="2400" dirty="0" smtClean="0"/>
              <a:t>LaTonya Parker, ASCCC Area D Representative</a:t>
            </a:r>
            <a:br>
              <a:rPr lang="en-GB" sz="2400" dirty="0" smtClean="0"/>
            </a:br>
            <a:r>
              <a:rPr lang="en-GB" sz="2400" dirty="0" smtClean="0"/>
              <a:t>Jackie Boboye, </a:t>
            </a:r>
            <a:r>
              <a:rPr lang="en-US" sz="2400" dirty="0" smtClean="0"/>
              <a:t>Counselor</a:t>
            </a:r>
            <a:r>
              <a:rPr lang="en-US" sz="2400" dirty="0"/>
              <a:t>, International Students, Guidance Instructor</a:t>
            </a:r>
            <a:r>
              <a:rPr lang="en-GB" dirty="0" smtClean="0"/>
              <a:t/>
            </a:r>
            <a:br>
              <a:rPr lang="en-GB" dirty="0" smtClean="0"/>
            </a:br>
            <a:endParaRPr lang="en-GB" dirty="0"/>
          </a:p>
        </p:txBody>
      </p:sp>
      <p:sp>
        <p:nvSpPr>
          <p:cNvPr id="12" name="Subtitle 11">
            <a:extLst>
              <a:ext uri="{FF2B5EF4-FFF2-40B4-BE49-F238E27FC236}">
                <a16:creationId xmlns:a16="http://schemas.microsoft.com/office/drawing/2014/main" xmlns="" id="{B28A8D9C-5123-4D2B-9272-016EF90E0E50}"/>
              </a:ext>
            </a:extLst>
          </p:cNvPr>
          <p:cNvSpPr>
            <a:spLocks noGrp="1"/>
          </p:cNvSpPr>
          <p:nvPr>
            <p:ph type="subTitle" idx="1"/>
          </p:nvPr>
        </p:nvSpPr>
        <p:spPr>
          <a:xfrm>
            <a:off x="7374728" y="5339559"/>
            <a:ext cx="4178808" cy="1360502"/>
          </a:xfrm>
        </p:spPr>
        <p:txBody>
          <a:bodyPr/>
          <a:lstStyle/>
          <a:p>
            <a:r>
              <a:rPr lang="en-GB" b="1" dirty="0" smtClean="0"/>
              <a:t>COUNSELING ZOOM WEBINARS:</a:t>
            </a:r>
          </a:p>
          <a:p>
            <a:r>
              <a:rPr lang="en-GB" b="1" dirty="0" smtClean="0"/>
              <a:t>APRIL 16, 2020 AT 1:00 PM	</a:t>
            </a:r>
          </a:p>
          <a:p>
            <a:r>
              <a:rPr lang="en-GB" b="1" dirty="0" smtClean="0"/>
              <a:t>APRIL 23, 2020 3:00 PM </a:t>
            </a:r>
          </a:p>
          <a:p>
            <a:endParaRPr lang="en-GB" dirty="0"/>
          </a:p>
        </p:txBody>
      </p:sp>
      <p:grpSp>
        <p:nvGrpSpPr>
          <p:cNvPr id="4" name="Group 3" descr="decorative element">
            <a:extLst>
              <a:ext uri="{FF2B5EF4-FFF2-40B4-BE49-F238E27FC236}">
                <a16:creationId xmlns:a16="http://schemas.microsoft.com/office/drawing/2014/main" xmlns=""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 name="Picture 2"/>
          <p:cNvPicPr>
            <a:picLocks noChangeAspect="1"/>
          </p:cNvPicPr>
          <p:nvPr/>
        </p:nvPicPr>
        <p:blipFill>
          <a:blip r:embed="rId4"/>
          <a:stretch>
            <a:fillRect/>
          </a:stretch>
        </p:blipFill>
        <p:spPr>
          <a:xfrm>
            <a:off x="7274144" y="287367"/>
            <a:ext cx="4230991" cy="786452"/>
          </a:xfrm>
          <a:prstGeom prst="rect">
            <a:avLst/>
          </a:prstGeom>
        </p:spPr>
      </p:pic>
    </p:spTree>
    <p:extLst>
      <p:ext uri="{BB962C8B-B14F-4D97-AF65-F5344CB8AC3E}">
        <p14:creationId xmlns:p14="http://schemas.microsoft.com/office/powerpoint/2010/main" val="1725568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ople laughing at a laptop screen">
            <a:extLst>
              <a:ext uri="{FF2B5EF4-FFF2-40B4-BE49-F238E27FC236}">
                <a16:creationId xmlns:a16="http://schemas.microsoft.com/office/drawing/2014/main" xmlns="" id="{9402120B-1989-41A6-9ED1-21A56316A60D}"/>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0" y="0"/>
            <a:ext cx="8087304" cy="6858000"/>
          </a:xfrm>
        </p:spPr>
      </p:pic>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lide Number Placeholder 5">
            <a:extLst>
              <a:ext uri="{FF2B5EF4-FFF2-40B4-BE49-F238E27FC236}">
                <a16:creationId xmlns:a16="http://schemas.microsoft.com/office/drawing/2014/main" xmlns=""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10</a:t>
            </a:fld>
            <a:endParaRPr lang="en-GB" sz="1200" dirty="0">
              <a:solidFill>
                <a:schemeClr val="bg1"/>
              </a:solidFill>
            </a:endParaRPr>
          </a:p>
        </p:txBody>
      </p:sp>
      <p:pic>
        <p:nvPicPr>
          <p:cNvPr id="2" name="Picture 1"/>
          <p:cNvPicPr>
            <a:picLocks noChangeAspect="1"/>
          </p:cNvPicPr>
          <p:nvPr/>
        </p:nvPicPr>
        <p:blipFill>
          <a:blip r:embed="rId3"/>
          <a:stretch>
            <a:fillRect/>
          </a:stretch>
        </p:blipFill>
        <p:spPr>
          <a:xfrm>
            <a:off x="-1" y="6008254"/>
            <a:ext cx="4230991" cy="786452"/>
          </a:xfrm>
          <a:prstGeom prst="rect">
            <a:avLst/>
          </a:prstGeom>
        </p:spPr>
      </p:pic>
      <p:sp>
        <p:nvSpPr>
          <p:cNvPr id="4" name="Picture Placeholder 3"/>
          <p:cNvSpPr>
            <a:spLocks noGrp="1"/>
          </p:cNvSpPr>
          <p:nvPr>
            <p:ph type="pic" sz="quarter" idx="13"/>
          </p:nvPr>
        </p:nvSpPr>
        <p:spPr/>
      </p:sp>
      <p:sp>
        <p:nvSpPr>
          <p:cNvPr id="16" name="Title 4"/>
          <p:cNvSpPr txBox="1">
            <a:spLocks/>
          </p:cNvSpPr>
          <p:nvPr/>
        </p:nvSpPr>
        <p:spPr>
          <a:xfrm>
            <a:off x="6464300" y="2766400"/>
            <a:ext cx="5524040" cy="822960"/>
          </a:xfrm>
          <a:prstGeom prst="rect">
            <a:avLst/>
          </a:prstGeom>
          <a:solidFill>
            <a:srgbClr val="FFC000"/>
          </a:solidFill>
        </p:spPr>
        <p:txBody>
          <a:bodyPr vert="horz" wrap="square" lIns="0" tIns="45720" rIns="91440" bIns="45720" rtlCol="0" anchor="t">
            <a:noAutofit/>
          </a:bodyPr>
          <a:lstStyle>
            <a:lvl1pPr marL="0" indent="0" algn="l" defTabSz="914400" rtl="0" eaLnBrk="1" latinLnBrk="0" hangingPunct="1">
              <a:lnSpc>
                <a:spcPct val="90000"/>
              </a:lnSpc>
              <a:spcBef>
                <a:spcPct val="0"/>
              </a:spcBef>
              <a:buFont typeface="Arial" panose="020B0604020202020204" pitchFamily="34" charset="0"/>
              <a:buNone/>
              <a:defRPr lang="en-GB" sz="2400" kern="1200" dirty="0">
                <a:solidFill>
                  <a:schemeClr val="tx1"/>
                </a:solidFill>
                <a:latin typeface="Corbel" panose="020B0503020204020204" pitchFamily="34" charset="0"/>
                <a:ea typeface="+mj-ea"/>
                <a:cs typeface="+mj-cs"/>
              </a:defRPr>
            </a:lvl1pPr>
          </a:lstStyle>
          <a:p>
            <a:pPr algn="ctr"/>
            <a:r>
              <a:rPr lang="en-US" sz="4800" dirty="0" smtClean="0"/>
              <a:t>Q &amp; A Discussion</a:t>
            </a:r>
            <a:endParaRPr lang="en-US" sz="4800" dirty="0"/>
          </a:p>
        </p:txBody>
      </p:sp>
    </p:spTree>
    <p:extLst>
      <p:ext uri="{BB962C8B-B14F-4D97-AF65-F5344CB8AC3E}">
        <p14:creationId xmlns:p14="http://schemas.microsoft.com/office/powerpoint/2010/main" val="2022026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descr="arial view of boy sitting at his laptop">
            <a:extLst>
              <a:ext uri="{FF2B5EF4-FFF2-40B4-BE49-F238E27FC236}">
                <a16:creationId xmlns="" xmlns:a16="http://schemas.microsoft.com/office/drawing/2014/main" id="{3C2A7DCB-B005-424A-8446-ACA533D0BC8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t="3252" b="3252"/>
          <a:stretch>
            <a:fillRect/>
          </a:stretch>
        </p:blipFill>
        <p:spPr/>
      </p:pic>
      <p:pic>
        <p:nvPicPr>
          <p:cNvPr id="7" name="Picture 6"/>
          <p:cNvPicPr>
            <a:picLocks noChangeAspect="1"/>
          </p:cNvPicPr>
          <p:nvPr/>
        </p:nvPicPr>
        <p:blipFill>
          <a:blip r:embed="rId3"/>
          <a:stretch>
            <a:fillRect/>
          </a:stretch>
        </p:blipFill>
        <p:spPr>
          <a:xfrm>
            <a:off x="92529" y="5901001"/>
            <a:ext cx="4230991" cy="786452"/>
          </a:xfrm>
          <a:prstGeom prst="rect">
            <a:avLst/>
          </a:prstGeom>
        </p:spPr>
      </p:pic>
      <p:grpSp>
        <p:nvGrpSpPr>
          <p:cNvPr id="8" name="Group 7" descr="decorative element">
            <a:extLst>
              <a:ext uri="{FF2B5EF4-FFF2-40B4-BE49-F238E27FC236}">
                <a16:creationId xmlns:a16="http://schemas.microsoft.com/office/drawing/2014/main" xmlns="" id="{E7969C14-1078-4610-9BC5-74119C9B87BE}"/>
              </a:ext>
            </a:extLst>
          </p:cNvPr>
          <p:cNvGrpSpPr/>
          <p:nvPr/>
        </p:nvGrpSpPr>
        <p:grpSpPr>
          <a:xfrm>
            <a:off x="218537" y="967690"/>
            <a:ext cx="7724145" cy="3272827"/>
            <a:chOff x="0" y="3808320"/>
            <a:chExt cx="7833208" cy="2547440"/>
          </a:xfrm>
        </p:grpSpPr>
        <p:sp>
          <p:nvSpPr>
            <p:cNvPr id="9" name="Freeform: Shape 9">
              <a:extLst>
                <a:ext uri="{FF2B5EF4-FFF2-40B4-BE49-F238E27FC236}">
                  <a16:creationId xmlns:a16="http://schemas.microsoft.com/office/drawing/2014/main" xmlns=""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Freeform: Shape 10">
              <a:extLst>
                <a:ext uri="{FF2B5EF4-FFF2-40B4-BE49-F238E27FC236}">
                  <a16:creationId xmlns:a16="http://schemas.microsoft.com/office/drawing/2014/main" xmlns=""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1" name="Text Placeholder 33">
            <a:extLst>
              <a:ext uri="{FF2B5EF4-FFF2-40B4-BE49-F238E27FC236}">
                <a16:creationId xmlns:a16="http://schemas.microsoft.com/office/drawing/2014/main" xmlns="" id="{859D862E-AE8E-482F-9E23-3C096FF03E54}"/>
              </a:ext>
            </a:extLst>
          </p:cNvPr>
          <p:cNvSpPr>
            <a:spLocks noGrp="1"/>
          </p:cNvSpPr>
          <p:nvPr>
            <p:ph type="body" sz="quarter" idx="11"/>
          </p:nvPr>
        </p:nvSpPr>
        <p:spPr>
          <a:xfrm>
            <a:off x="218537" y="2227019"/>
            <a:ext cx="7528798" cy="1667699"/>
          </a:xfrm>
        </p:spPr>
        <p:txBody>
          <a:bodyPr/>
          <a:lstStyle/>
          <a:p>
            <a:r>
              <a:rPr lang="en-GB" sz="2800" dirty="0">
                <a:solidFill>
                  <a:schemeClr val="bg1"/>
                </a:solidFill>
              </a:rPr>
              <a:t>www.chaffey.edu/international/currstudents.shtml</a:t>
            </a:r>
          </a:p>
          <a:p>
            <a:r>
              <a:rPr lang="en-GB" sz="2800" dirty="0">
                <a:solidFill>
                  <a:schemeClr val="bg1"/>
                </a:solidFill>
              </a:rPr>
              <a:t>www.https://studyinthestates.dhs.gov</a:t>
            </a:r>
          </a:p>
          <a:p>
            <a:r>
              <a:rPr lang="en-GB" sz="2800" dirty="0">
                <a:solidFill>
                  <a:schemeClr val="bg1"/>
                </a:solidFill>
              </a:rPr>
              <a:t>www.USCIS.gov</a:t>
            </a:r>
          </a:p>
          <a:p>
            <a:endParaRPr lang="en-GB" sz="2000" dirty="0">
              <a:solidFill>
                <a:schemeClr val="bg1"/>
              </a:solidFill>
            </a:endParaRPr>
          </a:p>
        </p:txBody>
      </p:sp>
      <p:sp>
        <p:nvSpPr>
          <p:cNvPr id="13" name="Title 32">
            <a:extLst>
              <a:ext uri="{FF2B5EF4-FFF2-40B4-BE49-F238E27FC236}">
                <a16:creationId xmlns:a16="http://schemas.microsoft.com/office/drawing/2014/main" xmlns="" id="{18CDD97B-6E25-4FB4-B239-493E54AA0830}"/>
              </a:ext>
            </a:extLst>
          </p:cNvPr>
          <p:cNvSpPr txBox="1">
            <a:spLocks/>
          </p:cNvSpPr>
          <p:nvPr/>
        </p:nvSpPr>
        <p:spPr>
          <a:xfrm>
            <a:off x="1320008" y="1569133"/>
            <a:ext cx="5005614" cy="657886"/>
          </a:xfrm>
          <a:prstGeom prst="rect">
            <a:avLst/>
          </a:prstGeom>
        </p:spPr>
        <p:txBody>
          <a:bodyPr vert="horz" wrap="square" lIns="0" tIns="45720" rIns="91440" bIns="45720" rtlCol="0" anchor="t">
            <a:noAutofit/>
          </a:bodyPr>
          <a:lstStyle>
            <a:lvl1pPr marL="0" indent="0" algn="l" defTabSz="914400" rtl="0" eaLnBrk="1" latinLnBrk="0" hangingPunct="1">
              <a:lnSpc>
                <a:spcPct val="90000"/>
              </a:lnSpc>
              <a:spcBef>
                <a:spcPct val="0"/>
              </a:spcBef>
              <a:buFont typeface="Arial" panose="020B0604020202020204" pitchFamily="34" charset="0"/>
              <a:buNone/>
              <a:defRPr lang="en-GB" sz="2400" kern="1200" dirty="0">
                <a:solidFill>
                  <a:schemeClr val="tx1"/>
                </a:solidFill>
                <a:latin typeface="Corbel" panose="020B0503020204020204" pitchFamily="34" charset="0"/>
                <a:ea typeface="+mj-ea"/>
                <a:cs typeface="+mj-cs"/>
              </a:defRPr>
            </a:lvl1pPr>
          </a:lstStyle>
          <a:p>
            <a:pPr algn="ctr"/>
            <a:r>
              <a:rPr lang="en-US" sz="2800" dirty="0" smtClean="0">
                <a:solidFill>
                  <a:schemeClr val="bg1"/>
                </a:solidFill>
              </a:rPr>
              <a:t>References</a:t>
            </a:r>
            <a:endParaRPr lang="en-US" sz="2800" dirty="0">
              <a:solidFill>
                <a:schemeClr val="bg1"/>
              </a:solidFill>
            </a:endParaRPr>
          </a:p>
        </p:txBody>
      </p:sp>
    </p:spTree>
    <p:extLst>
      <p:ext uri="{BB962C8B-B14F-4D97-AF65-F5344CB8AC3E}">
        <p14:creationId xmlns:p14="http://schemas.microsoft.com/office/powerpoint/2010/main" val="4126346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xmlns=""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descr="decorative element">
            <a:extLst>
              <a:ext uri="{FF2B5EF4-FFF2-40B4-BE49-F238E27FC236}">
                <a16:creationId xmlns:a16="http://schemas.microsoft.com/office/drawing/2014/main" xmlns="" id="{31664CF3-C0D1-4769-8E59-8694AF07951A}"/>
              </a:ext>
            </a:extLst>
          </p:cNvPr>
          <p:cNvSpPr/>
          <p:nvPr/>
        </p:nvSpPr>
        <p:spPr>
          <a:xfrm>
            <a:off x="-103498" y="-21741"/>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itle 41">
            <a:extLst>
              <a:ext uri="{FF2B5EF4-FFF2-40B4-BE49-F238E27FC236}">
                <a16:creationId xmlns:a16="http://schemas.microsoft.com/office/drawing/2014/main" xmlns="" id="{72FCEAE4-FA74-4446-B2F5-9AFA2DA139A2}"/>
              </a:ext>
            </a:extLst>
          </p:cNvPr>
          <p:cNvSpPr>
            <a:spLocks noGrp="1"/>
          </p:cNvSpPr>
          <p:nvPr>
            <p:ph type="ctrTitle"/>
          </p:nvPr>
        </p:nvSpPr>
        <p:spPr>
          <a:xfrm>
            <a:off x="3274791" y="751637"/>
            <a:ext cx="5578995" cy="879928"/>
          </a:xfrm>
        </p:spPr>
        <p:txBody>
          <a:bodyPr/>
          <a:lstStyle/>
          <a:p>
            <a:pPr algn="ctr"/>
            <a:r>
              <a:rPr lang="en-US" b="0" dirty="0"/>
              <a:t>THANK YOU</a:t>
            </a:r>
            <a:endParaRPr lang="en-GB" b="0" dirty="0"/>
          </a:p>
        </p:txBody>
      </p:sp>
      <p:sp>
        <p:nvSpPr>
          <p:cNvPr id="80" name="Text Placeholder 79">
            <a:extLst>
              <a:ext uri="{FF2B5EF4-FFF2-40B4-BE49-F238E27FC236}">
                <a16:creationId xmlns:a16="http://schemas.microsoft.com/office/drawing/2014/main" xmlns="" id="{40F0AA8D-0756-4350-8005-9BCD0DDB3B92}"/>
              </a:ext>
            </a:extLst>
          </p:cNvPr>
          <p:cNvSpPr>
            <a:spLocks noGrp="1"/>
          </p:cNvSpPr>
          <p:nvPr>
            <p:ph type="body" sz="quarter" idx="15"/>
          </p:nvPr>
        </p:nvSpPr>
        <p:spPr>
          <a:xfrm>
            <a:off x="1277914" y="2076735"/>
            <a:ext cx="5359225" cy="356448"/>
          </a:xfrm>
        </p:spPr>
        <p:txBody>
          <a:bodyPr/>
          <a:lstStyle/>
          <a:p>
            <a:r>
              <a:rPr lang="en-US" sz="3600" dirty="0" smtClean="0">
                <a:solidFill>
                  <a:srgbClr val="FFC000"/>
                </a:solidFill>
              </a:rPr>
              <a:t>LaTonya Parker: latonya.parker@mvc.edu</a:t>
            </a:r>
            <a:endParaRPr lang="en-GB" sz="3600" dirty="0">
              <a:solidFill>
                <a:srgbClr val="FFC000"/>
              </a:solidFill>
            </a:endParaRPr>
          </a:p>
        </p:txBody>
      </p:sp>
      <p:sp>
        <p:nvSpPr>
          <p:cNvPr id="87" name="Text Placeholder 86">
            <a:extLst>
              <a:ext uri="{FF2B5EF4-FFF2-40B4-BE49-F238E27FC236}">
                <a16:creationId xmlns:a16="http://schemas.microsoft.com/office/drawing/2014/main" xmlns="" id="{DF3FE72B-F9BD-472F-A413-71BEEF95F43B}"/>
              </a:ext>
            </a:extLst>
          </p:cNvPr>
          <p:cNvSpPr>
            <a:spLocks noGrp="1"/>
          </p:cNvSpPr>
          <p:nvPr>
            <p:ph type="body" sz="quarter" idx="17"/>
          </p:nvPr>
        </p:nvSpPr>
        <p:spPr>
          <a:xfrm>
            <a:off x="1249074" y="4702338"/>
            <a:ext cx="3695206" cy="276999"/>
          </a:xfrm>
        </p:spPr>
        <p:txBody>
          <a:bodyPr/>
          <a:lstStyle/>
          <a:p>
            <a:r>
              <a:rPr lang="en-US" sz="3600" dirty="0" smtClean="0"/>
              <a:t>Email</a:t>
            </a:r>
            <a:endParaRPr lang="en-GB" sz="3600" dirty="0"/>
          </a:p>
        </p:txBody>
      </p:sp>
      <p:pic>
        <p:nvPicPr>
          <p:cNvPr id="98" name="Content Placeholder 97" descr="Envelope">
            <a:extLst>
              <a:ext uri="{FF2B5EF4-FFF2-40B4-BE49-F238E27FC236}">
                <a16:creationId xmlns:a16="http://schemas.microsoft.com/office/drawing/2014/main" xmlns="" id="{0B9C03E0-6367-44D9-A740-AA6436F075E8}"/>
              </a:ext>
            </a:extLst>
          </p:cNvPr>
          <p:cNvPicPr>
            <a:picLocks noGrp="1" noChangeAspect="1"/>
          </p:cNvPicPr>
          <p:nvPr>
            <p:ph sz="quarter" idx="20"/>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87534" y="4598719"/>
            <a:ext cx="469813" cy="469812"/>
          </a:xfrm>
        </p:spPr>
      </p:pic>
      <p:pic>
        <p:nvPicPr>
          <p:cNvPr id="94" name="Content Placeholder 93" descr="User">
            <a:extLst>
              <a:ext uri="{FF2B5EF4-FFF2-40B4-BE49-F238E27FC236}">
                <a16:creationId xmlns:a16="http://schemas.microsoft.com/office/drawing/2014/main" xmlns="" id="{5AC6F288-703B-45A1-9B56-079BD755B2CB}"/>
              </a:ext>
            </a:extLst>
          </p:cNvPr>
          <p:cNvPicPr>
            <a:picLocks noGrp="1" noChangeAspect="1"/>
          </p:cNvPicPr>
          <p:nvPr>
            <p:ph sz="quarter" idx="22"/>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74673" y="1994900"/>
            <a:ext cx="469813" cy="469812"/>
          </a:xfrm>
        </p:spPr>
      </p:pic>
      <p:cxnSp>
        <p:nvCxnSpPr>
          <p:cNvPr id="131" name="Straight Connector 130" descr="decorative element">
            <a:extLst>
              <a:ext uri="{FF2B5EF4-FFF2-40B4-BE49-F238E27FC236}">
                <a16:creationId xmlns:a16="http://schemas.microsoft.com/office/drawing/2014/main" xmlns="" id="{8695A66A-1D9E-4D4E-9067-DC97380D3FDF}"/>
              </a:ext>
            </a:extLst>
          </p:cNvPr>
          <p:cNvCxnSpPr/>
          <p:nvPr/>
        </p:nvCxnSpPr>
        <p:spPr>
          <a:xfrm flipV="1">
            <a:off x="718172" y="2464712"/>
            <a:ext cx="6000128" cy="285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descr="decorative element">
            <a:extLst>
              <a:ext uri="{FF2B5EF4-FFF2-40B4-BE49-F238E27FC236}">
                <a16:creationId xmlns:a16="http://schemas.microsoft.com/office/drawing/2014/main" xmlns="" id="{529648F7-20E3-4312-823A-D8265A94AF23}"/>
              </a:ext>
            </a:extLst>
          </p:cNvPr>
          <p:cNvCxnSpPr/>
          <p:nvPr/>
        </p:nvCxnSpPr>
        <p:spPr>
          <a:xfrm>
            <a:off x="830339" y="2977593"/>
            <a:ext cx="62541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descr="decorative element">
            <a:extLst>
              <a:ext uri="{FF2B5EF4-FFF2-40B4-BE49-F238E27FC236}">
                <a16:creationId xmlns:a16="http://schemas.microsoft.com/office/drawing/2014/main" xmlns="" id="{8F841485-6093-48AB-9892-0FB58675C726}"/>
              </a:ext>
            </a:extLst>
          </p:cNvPr>
          <p:cNvCxnSpPr/>
          <p:nvPr/>
        </p:nvCxnSpPr>
        <p:spPr>
          <a:xfrm flipV="1">
            <a:off x="738813" y="3917283"/>
            <a:ext cx="6272973" cy="33581"/>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154" name="Group 153" descr="decorative element">
            <a:extLst>
              <a:ext uri="{FF2B5EF4-FFF2-40B4-BE49-F238E27FC236}">
                <a16:creationId xmlns:a16="http://schemas.microsoft.com/office/drawing/2014/main" xmlns="" id="{FF17C705-3351-4B11-BD28-D0CACC12D311}"/>
              </a:ext>
            </a:extLst>
          </p:cNvPr>
          <p:cNvGrpSpPr/>
          <p:nvPr/>
        </p:nvGrpSpPr>
        <p:grpSpPr>
          <a:xfrm>
            <a:off x="7615896" y="1225643"/>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xmlns=""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a16="http://schemas.microsoft.com/office/drawing/2014/main" xmlns=""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xmlns=""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a:extLst>
                <a:ext uri="{FF2B5EF4-FFF2-40B4-BE49-F238E27FC236}">
                  <a16:creationId xmlns:a16="http://schemas.microsoft.com/office/drawing/2014/main" xmlns=""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descr="decorative element">
            <a:extLst>
              <a:ext uri="{FF2B5EF4-FFF2-40B4-BE49-F238E27FC236}">
                <a16:creationId xmlns:a16="http://schemas.microsoft.com/office/drawing/2014/main" xmlns="" id="{F5325EDA-7343-463C-83EC-5D799E8B8195}"/>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2" name="Picture 1"/>
          <p:cNvPicPr>
            <a:picLocks noChangeAspect="1"/>
          </p:cNvPicPr>
          <p:nvPr/>
        </p:nvPicPr>
        <p:blipFill>
          <a:blip r:embed="rId11"/>
          <a:stretch>
            <a:fillRect/>
          </a:stretch>
        </p:blipFill>
        <p:spPr>
          <a:xfrm>
            <a:off x="0" y="5984687"/>
            <a:ext cx="4230991" cy="786452"/>
          </a:xfrm>
          <a:prstGeom prst="rect">
            <a:avLst/>
          </a:prstGeom>
        </p:spPr>
      </p:pic>
      <p:sp>
        <p:nvSpPr>
          <p:cNvPr id="3" name="Text Placeholder 2"/>
          <p:cNvSpPr>
            <a:spLocks noGrp="1"/>
          </p:cNvSpPr>
          <p:nvPr>
            <p:ph type="body" sz="quarter" idx="18"/>
          </p:nvPr>
        </p:nvSpPr>
        <p:spPr>
          <a:xfrm>
            <a:off x="1855862" y="5076767"/>
            <a:ext cx="6963323" cy="521159"/>
          </a:xfrm>
        </p:spPr>
        <p:txBody>
          <a:bodyPr/>
          <a:lstStyle/>
          <a:p>
            <a:r>
              <a:rPr lang="en-US" sz="3600" dirty="0" smtClean="0"/>
              <a:t>	Academic Senate for California 	Community Colleges: submit I	inquiries to </a:t>
            </a:r>
            <a:r>
              <a:rPr lang="en-US" sz="3600" dirty="0" smtClean="0">
                <a:hlinkClick r:id="rId12"/>
              </a:rPr>
              <a:t>info@asccc.org</a:t>
            </a:r>
            <a:endParaRPr lang="en-US" sz="3600" dirty="0" smtClean="0"/>
          </a:p>
          <a:p>
            <a:endParaRPr lang="en-US" dirty="0" smtClean="0"/>
          </a:p>
          <a:p>
            <a:endParaRPr lang="en-US" dirty="0"/>
          </a:p>
        </p:txBody>
      </p:sp>
      <p:pic>
        <p:nvPicPr>
          <p:cNvPr id="19" name="Picture 18"/>
          <p:cNvPicPr>
            <a:picLocks noChangeAspect="1"/>
          </p:cNvPicPr>
          <p:nvPr/>
        </p:nvPicPr>
        <p:blipFill>
          <a:blip r:embed="rId13"/>
          <a:stretch>
            <a:fillRect/>
          </a:stretch>
        </p:blipFill>
        <p:spPr>
          <a:xfrm>
            <a:off x="687914" y="3261769"/>
            <a:ext cx="469433" cy="469433"/>
          </a:xfrm>
          <a:prstGeom prst="rect">
            <a:avLst/>
          </a:prstGeom>
        </p:spPr>
      </p:pic>
      <p:sp>
        <p:nvSpPr>
          <p:cNvPr id="4" name="Text Placeholder 3"/>
          <p:cNvSpPr>
            <a:spLocks noGrp="1"/>
          </p:cNvSpPr>
          <p:nvPr>
            <p:ph type="body" sz="quarter" idx="16"/>
          </p:nvPr>
        </p:nvSpPr>
        <p:spPr>
          <a:xfrm>
            <a:off x="1400082" y="3407259"/>
            <a:ext cx="5611704" cy="235072"/>
          </a:xfrm>
        </p:spPr>
        <p:txBody>
          <a:bodyPr/>
          <a:lstStyle/>
          <a:p>
            <a:r>
              <a:rPr lang="en-US" sz="3600" dirty="0" smtClean="0">
                <a:solidFill>
                  <a:srgbClr val="FFC000"/>
                </a:solidFill>
              </a:rPr>
              <a:t>Jackie </a:t>
            </a:r>
            <a:r>
              <a:rPr lang="en-US" sz="3600" dirty="0" err="1" smtClean="0">
                <a:solidFill>
                  <a:srgbClr val="FFC000"/>
                </a:solidFill>
              </a:rPr>
              <a:t>Boboye</a:t>
            </a:r>
            <a:r>
              <a:rPr lang="en-US" sz="3600" dirty="0">
                <a:solidFill>
                  <a:srgbClr val="FFC000"/>
                </a:solidFill>
              </a:rPr>
              <a:t>: Jackie.Boboye@chaffey.edu</a:t>
            </a:r>
          </a:p>
        </p:txBody>
      </p:sp>
    </p:spTree>
    <p:extLst>
      <p:ext uri="{BB962C8B-B14F-4D97-AF65-F5344CB8AC3E}">
        <p14:creationId xmlns:p14="http://schemas.microsoft.com/office/powerpoint/2010/main" val="267420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xmlns=""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xmlns="" id="{28BAA8DA-C40B-4AB9-9407-30FB70335152}"/>
              </a:ext>
            </a:extLst>
          </p:cNvPr>
          <p:cNvSpPr>
            <a:spLocks noGrp="1"/>
          </p:cNvSpPr>
          <p:nvPr>
            <p:ph type="ctrTitle"/>
          </p:nvPr>
        </p:nvSpPr>
        <p:spPr>
          <a:xfrm>
            <a:off x="7250284" y="1091821"/>
            <a:ext cx="4765325" cy="5120742"/>
          </a:xfrm>
        </p:spPr>
        <p:txBody>
          <a:bodyPr/>
          <a:lstStyle/>
          <a:p>
            <a:r>
              <a:rPr lang="en-US" sz="2000" dirty="0" smtClean="0"/>
              <a:t>The </a:t>
            </a:r>
            <a:r>
              <a:rPr lang="en-US" sz="2000" dirty="0"/>
              <a:t>Academic Senate for California Community Colleges is pleased to empower </a:t>
            </a:r>
            <a:r>
              <a:rPr lang="en-US" sz="2000" dirty="0" smtClean="0"/>
              <a:t>counseling faculty with an online platform to engage in dialogue/discussion around counseling in an online environment in the Zoom webinar format. Online  </a:t>
            </a:r>
            <a:r>
              <a:rPr lang="en-US" sz="2000" dirty="0"/>
              <a:t>counseling’s  emergence  and  growth  in  California  community  colleges  is  directly  related  to  the  commonplace  nature  of  the  internet  in  the  daily  lives  of  students, </a:t>
            </a:r>
            <a:r>
              <a:rPr lang="en-US" sz="2000" dirty="0" smtClean="0"/>
              <a:t>social networking, electronic messaging</a:t>
            </a:r>
            <a:r>
              <a:rPr lang="en-US" sz="2000" dirty="0"/>
              <a:t/>
            </a:r>
            <a:br>
              <a:rPr lang="en-US" sz="2000" dirty="0"/>
            </a:br>
            <a:r>
              <a:rPr lang="en-US" sz="2000" dirty="0" smtClean="0"/>
              <a:t>video communication and posting documents.  Today’s online services have increased in response to COVID-19.</a:t>
            </a:r>
            <a:r>
              <a:rPr lang="en-US" sz="1800" dirty="0"/>
              <a:t/>
            </a:r>
            <a:br>
              <a:rPr lang="en-US" sz="1800" dirty="0"/>
            </a:br>
            <a:r>
              <a:rPr lang="en-US" dirty="0"/>
              <a:t/>
            </a:r>
            <a:br>
              <a:rPr lang="en-US" dirty="0"/>
            </a:br>
            <a:endParaRPr lang="en-GB" dirty="0"/>
          </a:p>
        </p:txBody>
      </p:sp>
      <p:grpSp>
        <p:nvGrpSpPr>
          <p:cNvPr id="4" name="Group 3" descr="decorative element">
            <a:extLst>
              <a:ext uri="{FF2B5EF4-FFF2-40B4-BE49-F238E27FC236}">
                <a16:creationId xmlns:a16="http://schemas.microsoft.com/office/drawing/2014/main" xmlns=""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14263"/>
                </a:solidFill>
              </a:endParaRPr>
            </a:p>
          </p:txBody>
        </p:sp>
      </p:grpSp>
      <p:pic>
        <p:nvPicPr>
          <p:cNvPr id="3" name="Picture 2"/>
          <p:cNvPicPr>
            <a:picLocks noChangeAspect="1"/>
          </p:cNvPicPr>
          <p:nvPr/>
        </p:nvPicPr>
        <p:blipFill>
          <a:blip r:embed="rId3"/>
          <a:stretch>
            <a:fillRect/>
          </a:stretch>
        </p:blipFill>
        <p:spPr>
          <a:xfrm>
            <a:off x="7250284" y="112147"/>
            <a:ext cx="4230991" cy="786452"/>
          </a:xfrm>
          <a:prstGeom prst="rect">
            <a:avLst/>
          </a:prstGeom>
        </p:spPr>
      </p:pic>
      <p:sp>
        <p:nvSpPr>
          <p:cNvPr id="12" name="Subtitle 11">
            <a:extLst>
              <a:ext uri="{FF2B5EF4-FFF2-40B4-BE49-F238E27FC236}">
                <a16:creationId xmlns:a16="http://schemas.microsoft.com/office/drawing/2014/main" xmlns="" id="{B28A8D9C-5123-4D2B-9272-016EF90E0E50}"/>
              </a:ext>
            </a:extLst>
          </p:cNvPr>
          <p:cNvSpPr>
            <a:spLocks noGrp="1"/>
          </p:cNvSpPr>
          <p:nvPr>
            <p:ph type="subTitle" idx="1"/>
          </p:nvPr>
        </p:nvSpPr>
        <p:spPr>
          <a:xfrm>
            <a:off x="1343879" y="1571868"/>
            <a:ext cx="4178808" cy="2365132"/>
          </a:xfrm>
        </p:spPr>
        <p:txBody>
          <a:bodyPr/>
          <a:lstStyle/>
          <a:p>
            <a:r>
              <a:rPr lang="en-GB" sz="2400" b="1" dirty="0" smtClean="0">
                <a:solidFill>
                  <a:srgbClr val="114263"/>
                </a:solidFill>
              </a:rPr>
              <a:t>Facilitators:</a:t>
            </a:r>
          </a:p>
          <a:p>
            <a:r>
              <a:rPr lang="en-US" sz="2400" b="1" dirty="0" smtClean="0">
                <a:solidFill>
                  <a:srgbClr val="114263"/>
                </a:solidFill>
              </a:rPr>
              <a:t>LaTonya </a:t>
            </a:r>
            <a:r>
              <a:rPr lang="en-US" sz="2400" b="1" dirty="0">
                <a:solidFill>
                  <a:srgbClr val="114263"/>
                </a:solidFill>
              </a:rPr>
              <a:t>Parker, </a:t>
            </a:r>
            <a:r>
              <a:rPr lang="en-US" sz="2400" b="1" dirty="0" smtClean="0">
                <a:solidFill>
                  <a:srgbClr val="114263"/>
                </a:solidFill>
              </a:rPr>
              <a:t>ASCCC Area D Representative </a:t>
            </a:r>
          </a:p>
          <a:p>
            <a:r>
              <a:rPr lang="en-GB" sz="2400" b="1" dirty="0" smtClean="0">
                <a:solidFill>
                  <a:srgbClr val="114263"/>
                </a:solidFill>
              </a:rPr>
              <a:t>Jackie Boboye, Chaffey College International Student Counselor</a:t>
            </a:r>
            <a:endParaRPr lang="en-GB" sz="2400" b="1" dirty="0">
              <a:solidFill>
                <a:srgbClr val="114263"/>
              </a:solidFill>
            </a:endParaRPr>
          </a:p>
          <a:p>
            <a:endParaRPr lang="en-GB" dirty="0" smtClean="0"/>
          </a:p>
        </p:txBody>
      </p:sp>
    </p:spTree>
    <p:extLst>
      <p:ext uri="{BB962C8B-B14F-4D97-AF65-F5344CB8AC3E}">
        <p14:creationId xmlns:p14="http://schemas.microsoft.com/office/powerpoint/2010/main" val="2812382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xmlns=""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262553" y="90534"/>
            <a:ext cx="12192001" cy="6858000"/>
          </a:xfrm>
        </p:spPr>
      </p:pic>
      <p:grpSp>
        <p:nvGrpSpPr>
          <p:cNvPr id="3" name="Group 2" descr="decorative element">
            <a:extLst>
              <a:ext uri="{FF2B5EF4-FFF2-40B4-BE49-F238E27FC236}">
                <a16:creationId xmlns:a16="http://schemas.microsoft.com/office/drawing/2014/main" xmlns="" id="{B96D2D9B-E0B9-499F-9404-108DB59E4502}"/>
              </a:ext>
            </a:extLst>
          </p:cNvPr>
          <p:cNvGrpSpPr/>
          <p:nvPr/>
        </p:nvGrpSpPr>
        <p:grpSpPr>
          <a:xfrm>
            <a:off x="-135802" y="0"/>
            <a:ext cx="6957056" cy="6858000"/>
            <a:chOff x="0" y="0"/>
            <a:chExt cx="6957056" cy="6858000"/>
          </a:xfrm>
        </p:grpSpPr>
        <p:sp>
          <p:nvSpPr>
            <p:cNvPr id="33" name="Parallelogram 32">
              <a:extLst>
                <a:ext uri="{FF2B5EF4-FFF2-40B4-BE49-F238E27FC236}">
                  <a16:creationId xmlns:a16="http://schemas.microsoft.com/office/drawing/2014/main" xmlns=""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xmlns=""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xmlns=""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31" name="Title 30">
            <a:extLst>
              <a:ext uri="{FF2B5EF4-FFF2-40B4-BE49-F238E27FC236}">
                <a16:creationId xmlns:a16="http://schemas.microsoft.com/office/drawing/2014/main" xmlns="" id="{9284195F-D106-45D8-ABAA-959FA68948B0}"/>
              </a:ext>
            </a:extLst>
          </p:cNvPr>
          <p:cNvSpPr>
            <a:spLocks noGrp="1"/>
          </p:cNvSpPr>
          <p:nvPr>
            <p:ph type="ctrTitle"/>
          </p:nvPr>
        </p:nvSpPr>
        <p:spPr>
          <a:xfrm>
            <a:off x="59059" y="852500"/>
            <a:ext cx="5517769" cy="4194712"/>
          </a:xfrm>
        </p:spPr>
        <p:txBody>
          <a:bodyPr/>
          <a:lstStyle/>
          <a:p>
            <a:pPr marL="174625"/>
            <a:r>
              <a:rPr lang="en-GB" sz="3200" dirty="0"/>
              <a:t/>
            </a:r>
            <a:br>
              <a:rPr lang="en-GB" sz="3200" dirty="0"/>
            </a:br>
            <a:r>
              <a:rPr lang="en-GB" sz="2800" b="1" dirty="0" smtClean="0"/>
              <a:t>Today’s Discussion: </a:t>
            </a:r>
            <a:r>
              <a:rPr lang="en-US" sz="2800" dirty="0" smtClean="0"/>
              <a:t>The seminar will address international students experiences with the changes with the immigration rules due to the pandemic.  The discussion will include online counseling support services, opportunities and challenges.</a:t>
            </a:r>
            <a:r>
              <a:rPr lang="en-GB" sz="3200" dirty="0" smtClean="0"/>
              <a:t/>
            </a:r>
            <a:br>
              <a:rPr lang="en-GB" sz="3200" dirty="0" smtClean="0"/>
            </a:br>
            <a:r>
              <a:rPr lang="en-GB" sz="1800" dirty="0" smtClean="0"/>
              <a:t/>
            </a:r>
            <a:br>
              <a:rPr lang="en-GB" sz="1800" dirty="0" smtClean="0"/>
            </a:br>
            <a:r>
              <a:rPr lang="en-GB" sz="1800" dirty="0" smtClean="0"/>
              <a:t/>
            </a:r>
            <a:br>
              <a:rPr lang="en-GB" sz="1800" dirty="0" smtClean="0"/>
            </a:br>
            <a:endParaRPr lang="en-GB" sz="1800" dirty="0"/>
          </a:p>
        </p:txBody>
      </p:sp>
      <p:sp>
        <p:nvSpPr>
          <p:cNvPr id="12" name="Subtitle 11">
            <a:extLst>
              <a:ext uri="{FF2B5EF4-FFF2-40B4-BE49-F238E27FC236}">
                <a16:creationId xmlns:a16="http://schemas.microsoft.com/office/drawing/2014/main" xmlns="" id="{A6AB5563-AD44-4883-8D3E-93E27EEDAA40}"/>
              </a:ext>
            </a:extLst>
          </p:cNvPr>
          <p:cNvSpPr>
            <a:spLocks noGrp="1"/>
          </p:cNvSpPr>
          <p:nvPr>
            <p:ph type="subTitle" idx="1"/>
          </p:nvPr>
        </p:nvSpPr>
        <p:spPr>
          <a:xfrm>
            <a:off x="312916" y="4717324"/>
            <a:ext cx="9537254" cy="607186"/>
          </a:xfrm>
        </p:spPr>
        <p:txBody>
          <a:bodyPr/>
          <a:lstStyle/>
          <a:p>
            <a:r>
              <a:rPr lang="en-US" sz="2800" dirty="0"/>
              <a:t>Engaging International Student in </a:t>
            </a:r>
            <a:r>
              <a:rPr lang="en-US" sz="2800" dirty="0" smtClean="0"/>
              <a:t>Online </a:t>
            </a:r>
            <a:r>
              <a:rPr lang="en-US" sz="2800" dirty="0"/>
              <a:t>Counseling and </a:t>
            </a:r>
            <a:r>
              <a:rPr lang="en-US" sz="2800" dirty="0" smtClean="0"/>
              <a:t>Education</a:t>
            </a:r>
            <a:r>
              <a:rPr lang="en-US" dirty="0" smtClean="0"/>
              <a:t> </a:t>
            </a:r>
            <a:endParaRPr lang="en-GB" dirty="0"/>
          </a:p>
        </p:txBody>
      </p:sp>
      <p:pic>
        <p:nvPicPr>
          <p:cNvPr id="2" name="Picture 1"/>
          <p:cNvPicPr>
            <a:picLocks noChangeAspect="1"/>
          </p:cNvPicPr>
          <p:nvPr/>
        </p:nvPicPr>
        <p:blipFill>
          <a:blip r:embed="rId3"/>
          <a:stretch>
            <a:fillRect/>
          </a:stretch>
        </p:blipFill>
        <p:spPr>
          <a:xfrm>
            <a:off x="-2" y="5945565"/>
            <a:ext cx="4230991" cy="786452"/>
          </a:xfrm>
          <a:prstGeom prst="rect">
            <a:avLst/>
          </a:prstGeom>
        </p:spPr>
      </p:pic>
    </p:spTree>
    <p:extLst>
      <p:ext uri="{BB962C8B-B14F-4D97-AF65-F5344CB8AC3E}">
        <p14:creationId xmlns:p14="http://schemas.microsoft.com/office/powerpoint/2010/main" val="2366578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xmlns="" id="{18718FBA-CF32-41C2-9D07-1F0F7F19F73C}"/>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80159" y="0"/>
            <a:ext cx="12192001" cy="6858000"/>
          </a:xfrm>
        </p:spPr>
      </p:pic>
      <p:sp>
        <p:nvSpPr>
          <p:cNvPr id="34" name="Title 33">
            <a:extLst>
              <a:ext uri="{FF2B5EF4-FFF2-40B4-BE49-F238E27FC236}">
                <a16:creationId xmlns:a16="http://schemas.microsoft.com/office/drawing/2014/main" xmlns="" id="{3749FE94-FC7C-4359-A56E-6C7A87BDEE87}"/>
              </a:ext>
            </a:extLst>
          </p:cNvPr>
          <p:cNvSpPr>
            <a:spLocks noGrp="1"/>
          </p:cNvSpPr>
          <p:nvPr>
            <p:ph type="title"/>
          </p:nvPr>
        </p:nvSpPr>
        <p:spPr>
          <a:xfrm>
            <a:off x="4510131" y="1"/>
            <a:ext cx="7601712" cy="6858000"/>
          </a:xfrm>
        </p:spPr>
        <p:txBody>
          <a:bodyPr/>
          <a:lstStyle/>
          <a:p>
            <a:r>
              <a:rPr lang="en-US" sz="4400" dirty="0"/>
              <a:t>The International Student Center welcomes high school, transfer and new international students from all over the </a:t>
            </a:r>
            <a:r>
              <a:rPr lang="en-US" sz="4400" dirty="0" smtClean="0"/>
              <a:t>globe. </a:t>
            </a:r>
            <a:r>
              <a:rPr lang="en-US" sz="4400" dirty="0"/>
              <a:t>The center offers a broad range of various support services to meet the unique needs of international students and personal assistance in adjusting to college life in the United States</a:t>
            </a:r>
            <a:endParaRPr lang="en-GB" sz="4400" dirty="0"/>
          </a:p>
        </p:txBody>
      </p:sp>
      <p:grpSp>
        <p:nvGrpSpPr>
          <p:cNvPr id="23" name="Group 22" descr="decorative element">
            <a:extLst>
              <a:ext uri="{FF2B5EF4-FFF2-40B4-BE49-F238E27FC236}">
                <a16:creationId xmlns:a16="http://schemas.microsoft.com/office/drawing/2014/main" xmlns="" id="{28C94A8D-A234-408C-8281-33CCC01BE2A8}"/>
              </a:ext>
            </a:extLst>
          </p:cNvPr>
          <p:cNvGrpSpPr/>
          <p:nvPr/>
        </p:nvGrpSpPr>
        <p:grpSpPr>
          <a:xfrm>
            <a:off x="-80158" y="-69992"/>
            <a:ext cx="4750604" cy="6858000"/>
            <a:chOff x="0" y="0"/>
            <a:chExt cx="4750604" cy="6858000"/>
          </a:xfrm>
        </p:grpSpPr>
        <p:sp>
          <p:nvSpPr>
            <p:cNvPr id="22"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2" name="Picture 1"/>
          <p:cNvPicPr>
            <a:picLocks noChangeAspect="1"/>
          </p:cNvPicPr>
          <p:nvPr/>
        </p:nvPicPr>
        <p:blipFill>
          <a:blip r:embed="rId4"/>
          <a:stretch>
            <a:fillRect/>
          </a:stretch>
        </p:blipFill>
        <p:spPr>
          <a:xfrm>
            <a:off x="0" y="5921180"/>
            <a:ext cx="4230991" cy="78645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966" y="1912690"/>
            <a:ext cx="3937144" cy="2664823"/>
          </a:xfrm>
          <a:prstGeom prst="rect">
            <a:avLst/>
          </a:prstGeom>
        </p:spPr>
      </p:pic>
    </p:spTree>
    <p:extLst>
      <p:ext uri="{BB962C8B-B14F-4D97-AF65-F5344CB8AC3E}">
        <p14:creationId xmlns:p14="http://schemas.microsoft.com/office/powerpoint/2010/main" val="1077816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xmlns=""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descr="decorative element">
            <a:extLst>
              <a:ext uri="{FF2B5EF4-FFF2-40B4-BE49-F238E27FC236}">
                <a16:creationId xmlns:a16="http://schemas.microsoft.com/office/drawing/2014/main" xmlns="" id="{AB025618-C830-4992-9CD3-D9E49BC79E67}"/>
              </a:ext>
            </a:extLst>
          </p:cNvPr>
          <p:cNvGrpSpPr/>
          <p:nvPr/>
        </p:nvGrpSpPr>
        <p:grpSpPr>
          <a:xfrm>
            <a:off x="325925" y="0"/>
            <a:ext cx="9658220" cy="6858000"/>
            <a:chOff x="1826589" y="0"/>
            <a:chExt cx="7388298" cy="6858000"/>
          </a:xfrm>
        </p:grpSpPr>
        <p:sp>
          <p:nvSpPr>
            <p:cNvPr id="10" name="Parallelogram 9">
              <a:extLst>
                <a:ext uri="{FF2B5EF4-FFF2-40B4-BE49-F238E27FC236}">
                  <a16:creationId xmlns:a16="http://schemas.microsoft.com/office/drawing/2014/main" xmlns=""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xmlns=""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xmlns=""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a:extLst>
              <a:ext uri="{FF2B5EF4-FFF2-40B4-BE49-F238E27FC236}">
                <a16:creationId xmlns:a16="http://schemas.microsoft.com/office/drawing/2014/main" xmlns=""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5</a:t>
            </a:fld>
            <a:endParaRPr lang="en-GB" sz="1200" dirty="0">
              <a:solidFill>
                <a:schemeClr val="bg1"/>
              </a:solidFill>
            </a:endParaRPr>
          </a:p>
        </p:txBody>
      </p:sp>
      <p:sp>
        <p:nvSpPr>
          <p:cNvPr id="24" name="Text Placeholder 23">
            <a:extLst>
              <a:ext uri="{FF2B5EF4-FFF2-40B4-BE49-F238E27FC236}">
                <a16:creationId xmlns:a16="http://schemas.microsoft.com/office/drawing/2014/main" xmlns="" id="{C3930A4E-1302-4AC9-86A3-C4E8AF186ED8}"/>
              </a:ext>
            </a:extLst>
          </p:cNvPr>
          <p:cNvSpPr>
            <a:spLocks noGrp="1"/>
          </p:cNvSpPr>
          <p:nvPr>
            <p:ph type="body" sz="quarter" idx="12"/>
          </p:nvPr>
        </p:nvSpPr>
        <p:spPr>
          <a:xfrm>
            <a:off x="724585" y="1136951"/>
            <a:ext cx="8147811" cy="4531627"/>
          </a:xfrm>
        </p:spPr>
        <p:txBody>
          <a:bodyPr/>
          <a:lstStyle/>
          <a:p>
            <a:pPr marL="742950" lvl="1" indent="-285750"/>
            <a:r>
              <a:rPr lang="en-US" b="1" dirty="0" smtClean="0">
                <a:latin typeface="+mj-lt"/>
              </a:rPr>
              <a:t>New </a:t>
            </a:r>
            <a:r>
              <a:rPr lang="en-US" b="1" dirty="0">
                <a:latin typeface="+mj-lt"/>
              </a:rPr>
              <a:t>student orientations </a:t>
            </a:r>
            <a:r>
              <a:rPr lang="en-US" dirty="0">
                <a:latin typeface="+mj-lt"/>
              </a:rPr>
              <a:t> information on topics such as “AOE” healthcare/medical insurance, transportation/travel, immigration, surrounding communities, host families, on-campus and off-campus employment, driver’s licenses, and social security </a:t>
            </a:r>
          </a:p>
          <a:p>
            <a:pPr marL="742950" lvl="1" indent="-285750"/>
            <a:r>
              <a:rPr lang="en-US" b="1" dirty="0" smtClean="0">
                <a:latin typeface="+mj-lt"/>
              </a:rPr>
              <a:t>Educational Planning</a:t>
            </a:r>
          </a:p>
          <a:p>
            <a:pPr marL="742950" lvl="1" indent="-285750"/>
            <a:r>
              <a:rPr lang="en-US" b="1" dirty="0" smtClean="0">
                <a:latin typeface="+mj-lt"/>
              </a:rPr>
              <a:t>Peer </a:t>
            </a:r>
            <a:r>
              <a:rPr lang="en-US" b="1" dirty="0">
                <a:latin typeface="+mj-lt"/>
              </a:rPr>
              <a:t>Mentoring workshops </a:t>
            </a:r>
            <a:r>
              <a:rPr lang="en-US" dirty="0">
                <a:latin typeface="+mj-lt"/>
              </a:rPr>
              <a:t>offered by International Student </a:t>
            </a:r>
            <a:r>
              <a:rPr lang="en-US" dirty="0" smtClean="0">
                <a:latin typeface="+mj-lt"/>
              </a:rPr>
              <a:t>Counselor</a:t>
            </a:r>
            <a:r>
              <a:rPr lang="en-US" dirty="0">
                <a:latin typeface="+mj-lt"/>
              </a:rPr>
              <a:t> </a:t>
            </a:r>
            <a:endParaRPr lang="en-US" dirty="0" smtClean="0">
              <a:latin typeface="+mj-lt"/>
            </a:endParaRPr>
          </a:p>
          <a:p>
            <a:pPr marL="742950" lvl="1" indent="-285750"/>
            <a:r>
              <a:rPr lang="en-US" b="1" dirty="0" smtClean="0">
                <a:latin typeface="+mj-lt"/>
              </a:rPr>
              <a:t>Mixers </a:t>
            </a:r>
            <a:r>
              <a:rPr lang="en-US" dirty="0">
                <a:latin typeface="+mj-lt"/>
              </a:rPr>
              <a:t>to introduce international students to faculty, staff, </a:t>
            </a:r>
          </a:p>
          <a:p>
            <a:pPr marL="742950" lvl="1" indent="-285750"/>
            <a:r>
              <a:rPr lang="en-US" b="1" dirty="0">
                <a:latin typeface="+mj-lt"/>
              </a:rPr>
              <a:t>First semester “follow‐up” meetings </a:t>
            </a:r>
            <a:r>
              <a:rPr lang="en-US" dirty="0">
                <a:latin typeface="+mj-lt"/>
              </a:rPr>
              <a:t>to measure student success, connectedness with campus community and culture.</a:t>
            </a:r>
          </a:p>
          <a:p>
            <a:endParaRPr lang="en-GB" sz="2800" dirty="0"/>
          </a:p>
        </p:txBody>
      </p:sp>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a:xfrm>
            <a:off x="552261" y="323479"/>
            <a:ext cx="9000957" cy="654158"/>
          </a:xfrm>
        </p:spPr>
        <p:txBody>
          <a:bodyPr/>
          <a:lstStyle/>
          <a:p>
            <a:r>
              <a:rPr lang="en-US" dirty="0"/>
              <a:t/>
            </a:r>
            <a:br>
              <a:rPr lang="en-US" dirty="0"/>
            </a:br>
            <a:endParaRPr lang="en-GB" dirty="0"/>
          </a:p>
        </p:txBody>
      </p:sp>
      <p:pic>
        <p:nvPicPr>
          <p:cNvPr id="2" name="Picture 1"/>
          <p:cNvPicPr>
            <a:picLocks noChangeAspect="1"/>
          </p:cNvPicPr>
          <p:nvPr/>
        </p:nvPicPr>
        <p:blipFill>
          <a:blip r:embed="rId3"/>
          <a:stretch>
            <a:fillRect/>
          </a:stretch>
        </p:blipFill>
        <p:spPr>
          <a:xfrm>
            <a:off x="168551" y="5827893"/>
            <a:ext cx="4230991" cy="786452"/>
          </a:xfrm>
          <a:prstGeom prst="rect">
            <a:avLst/>
          </a:prstGeom>
        </p:spPr>
      </p:pic>
      <p:sp>
        <p:nvSpPr>
          <p:cNvPr id="5" name="Rectangle 4"/>
          <p:cNvSpPr/>
          <p:nvPr/>
        </p:nvSpPr>
        <p:spPr>
          <a:xfrm>
            <a:off x="488513" y="448313"/>
            <a:ext cx="8456311" cy="461665"/>
          </a:xfrm>
          <a:prstGeom prst="rect">
            <a:avLst/>
          </a:prstGeom>
        </p:spPr>
        <p:txBody>
          <a:bodyPr wrap="square">
            <a:spAutoFit/>
          </a:bodyPr>
          <a:lstStyle/>
          <a:p>
            <a:r>
              <a:rPr lang="en-US" sz="2400" dirty="0" smtClean="0">
                <a:latin typeface="+mj-lt"/>
              </a:rPr>
              <a:t>The International Student Center Collaborations </a:t>
            </a:r>
            <a:r>
              <a:rPr lang="en-US" sz="2400" dirty="0">
                <a:latin typeface="+mj-lt"/>
              </a:rPr>
              <a:t>with </a:t>
            </a:r>
            <a:r>
              <a:rPr lang="en-US" sz="2400" dirty="0" smtClean="0">
                <a:latin typeface="+mj-lt"/>
              </a:rPr>
              <a:t>Counseling</a:t>
            </a:r>
            <a:endParaRPr lang="en-US" sz="2400" dirty="0">
              <a:latin typeface="+mj-lt"/>
            </a:endParaRPr>
          </a:p>
        </p:txBody>
      </p:sp>
    </p:spTree>
    <p:extLst>
      <p:ext uri="{BB962C8B-B14F-4D97-AF65-F5344CB8AC3E}">
        <p14:creationId xmlns:p14="http://schemas.microsoft.com/office/powerpoint/2010/main" val="2118823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9888" y="329063"/>
            <a:ext cx="10815864" cy="830997"/>
          </a:xfrm>
        </p:spPr>
        <p:txBody>
          <a:bodyPr/>
          <a:lstStyle/>
          <a:p>
            <a:r>
              <a:rPr lang="en-US" b="1" dirty="0"/>
              <a:t>International Education Overview</a:t>
            </a:r>
          </a:p>
        </p:txBody>
      </p:sp>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08119" y="1127482"/>
            <a:ext cx="3820373" cy="4351338"/>
          </a:xfrm>
        </p:spPr>
      </p:pic>
      <p:grpSp>
        <p:nvGrpSpPr>
          <p:cNvPr id="11" name="Group 10" descr="decorative element">
            <a:extLst>
              <a:ext uri="{FF2B5EF4-FFF2-40B4-BE49-F238E27FC236}">
                <a16:creationId xmlns:a16="http://schemas.microsoft.com/office/drawing/2014/main" xmlns="" id="{AB025618-C830-4992-9CD3-D9E49BC79E67}"/>
              </a:ext>
            </a:extLst>
          </p:cNvPr>
          <p:cNvGrpSpPr/>
          <p:nvPr/>
        </p:nvGrpSpPr>
        <p:grpSpPr>
          <a:xfrm>
            <a:off x="3610587" y="1118939"/>
            <a:ext cx="7388298" cy="4926419"/>
            <a:chOff x="1826589" y="0"/>
            <a:chExt cx="7388298" cy="6858000"/>
          </a:xfrm>
        </p:grpSpPr>
        <p:sp>
          <p:nvSpPr>
            <p:cNvPr id="10" name="Parallelogram 9">
              <a:extLst>
                <a:ext uri="{FF2B5EF4-FFF2-40B4-BE49-F238E27FC236}">
                  <a16:creationId xmlns:a16="http://schemas.microsoft.com/office/drawing/2014/main" xmlns=""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xmlns=""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xmlns="" id="{0051AD99-BC4A-487F-BE1C-486FC5B8E9F2}"/>
                </a:ext>
              </a:extLst>
            </p:cNvPr>
            <p:cNvSpPr/>
            <p:nvPr/>
          </p:nvSpPr>
          <p:spPr>
            <a:xfrm>
              <a:off x="1826589" y="725662"/>
              <a:ext cx="6596788" cy="6132338"/>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a16="http://schemas.microsoft.com/office/drawing/2014/main" xmlns=""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6</a:t>
            </a:fld>
            <a:endParaRPr lang="en-GB" sz="1200" dirty="0">
              <a:solidFill>
                <a:schemeClr val="bg1"/>
              </a:solidFill>
            </a:endParaRPr>
          </a:p>
        </p:txBody>
      </p:sp>
      <p:pic>
        <p:nvPicPr>
          <p:cNvPr id="2" name="Picture 1"/>
          <p:cNvPicPr>
            <a:picLocks noChangeAspect="1"/>
          </p:cNvPicPr>
          <p:nvPr/>
        </p:nvPicPr>
        <p:blipFill>
          <a:blip r:embed="rId3"/>
          <a:stretch>
            <a:fillRect/>
          </a:stretch>
        </p:blipFill>
        <p:spPr>
          <a:xfrm>
            <a:off x="92529" y="5901001"/>
            <a:ext cx="4230991" cy="786452"/>
          </a:xfrm>
          <a:prstGeom prst="rect">
            <a:avLst/>
          </a:prstGeom>
        </p:spPr>
      </p:pic>
      <p:sp>
        <p:nvSpPr>
          <p:cNvPr id="6" name="Rectangle 5"/>
          <p:cNvSpPr/>
          <p:nvPr/>
        </p:nvSpPr>
        <p:spPr>
          <a:xfrm>
            <a:off x="5196723" y="765994"/>
            <a:ext cx="6919415" cy="5632311"/>
          </a:xfrm>
          <a:prstGeom prst="rect">
            <a:avLst/>
          </a:prstGeom>
        </p:spPr>
        <p:txBody>
          <a:bodyPr wrap="square">
            <a:spAutoFit/>
          </a:bodyPr>
          <a:lstStyle/>
          <a:p>
            <a:r>
              <a:rPr lang="en-US" sz="2400" b="1" dirty="0">
                <a:latin typeface="+mj-lt"/>
              </a:rPr>
              <a:t>F-1 Visa</a:t>
            </a:r>
          </a:p>
          <a:p>
            <a:r>
              <a:rPr lang="en-US" sz="2400" dirty="0">
                <a:latin typeface="+mj-lt"/>
              </a:rPr>
              <a:t>International Students require F-1 visa to study in the United States.</a:t>
            </a:r>
          </a:p>
          <a:p>
            <a:r>
              <a:rPr lang="en-US" sz="2400" dirty="0">
                <a:latin typeface="+mj-lt"/>
              </a:rPr>
              <a:t>International students enrolling in an academic program in the United States including the English language program</a:t>
            </a:r>
          </a:p>
          <a:p>
            <a:r>
              <a:rPr lang="en-US" sz="2400" b="1" dirty="0">
                <a:latin typeface="+mj-lt"/>
              </a:rPr>
              <a:t>F-2 –Dependents</a:t>
            </a:r>
          </a:p>
          <a:p>
            <a:r>
              <a:rPr lang="en-US" sz="2400" dirty="0">
                <a:latin typeface="+mj-lt"/>
              </a:rPr>
              <a:t>If the Department of State provides a student with an F or M student visa, it is for the purpose of studying in the United States. </a:t>
            </a:r>
            <a:endParaRPr lang="en-US" sz="2400" dirty="0" smtClean="0">
              <a:latin typeface="+mj-lt"/>
            </a:endParaRPr>
          </a:p>
          <a:p>
            <a:r>
              <a:rPr lang="en-US" sz="2400" b="1" dirty="0" smtClean="0">
                <a:latin typeface="+mj-lt"/>
              </a:rPr>
              <a:t>M-1 </a:t>
            </a:r>
            <a:r>
              <a:rPr lang="en-US" sz="2400" b="1" dirty="0">
                <a:latin typeface="+mj-lt"/>
              </a:rPr>
              <a:t>Visa</a:t>
            </a:r>
          </a:p>
          <a:p>
            <a:r>
              <a:rPr lang="en-US" sz="2400" dirty="0">
                <a:latin typeface="+mj-lt"/>
              </a:rPr>
              <a:t>An international student in the  United States to proceed a full program of study at a recognized nonacademic institution or a </a:t>
            </a:r>
            <a:r>
              <a:rPr lang="en-US" sz="2400" b="1" dirty="0">
                <a:latin typeface="+mj-lt"/>
              </a:rPr>
              <a:t>technical program.</a:t>
            </a:r>
          </a:p>
          <a:p>
            <a:r>
              <a:rPr lang="en-US" sz="2400" b="1" dirty="0">
                <a:latin typeface="+mj-lt"/>
              </a:rPr>
              <a:t>M-2--Dependents</a:t>
            </a:r>
          </a:p>
        </p:txBody>
      </p:sp>
    </p:spTree>
    <p:extLst>
      <p:ext uri="{BB962C8B-B14F-4D97-AF65-F5344CB8AC3E}">
        <p14:creationId xmlns:p14="http://schemas.microsoft.com/office/powerpoint/2010/main" val="2388537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xmlns="" id="{3749FE94-FC7C-4359-A56E-6C7A87BDEE87}"/>
              </a:ext>
            </a:extLst>
          </p:cNvPr>
          <p:cNvSpPr>
            <a:spLocks noGrp="1"/>
          </p:cNvSpPr>
          <p:nvPr>
            <p:ph type="title"/>
          </p:nvPr>
        </p:nvSpPr>
        <p:spPr/>
        <p:txBody>
          <a:bodyPr/>
          <a:lstStyle/>
          <a:p>
            <a:r>
              <a:rPr lang="en-GB" sz="3200" dirty="0" smtClean="0"/>
              <a:t/>
            </a:r>
            <a:br>
              <a:rPr lang="en-GB" sz="3200" dirty="0" smtClean="0"/>
            </a:br>
            <a:r>
              <a:rPr lang="en-GB" sz="3200" dirty="0"/>
              <a:t/>
            </a:r>
            <a:br>
              <a:rPr lang="en-GB" sz="3200" dirty="0"/>
            </a:br>
            <a:endParaRPr lang="en-GB" sz="3200" dirty="0"/>
          </a:p>
        </p:txBody>
      </p:sp>
      <p:grpSp>
        <p:nvGrpSpPr>
          <p:cNvPr id="23" name="Group 22" descr="decorative element">
            <a:extLst>
              <a:ext uri="{FF2B5EF4-FFF2-40B4-BE49-F238E27FC236}">
                <a16:creationId xmlns:a16="http://schemas.microsoft.com/office/drawing/2014/main" xmlns="" id="{28C94A8D-A234-408C-8281-33CCC01BE2A8}"/>
              </a:ext>
            </a:extLst>
          </p:cNvPr>
          <p:cNvGrpSpPr/>
          <p:nvPr/>
        </p:nvGrpSpPr>
        <p:grpSpPr>
          <a:xfrm>
            <a:off x="0" y="-150842"/>
            <a:ext cx="4750604" cy="6858000"/>
            <a:chOff x="0" y="0"/>
            <a:chExt cx="4750604" cy="6858000"/>
          </a:xfrm>
        </p:grpSpPr>
        <p:sp>
          <p:nvSpPr>
            <p:cNvPr id="22"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 name="Picture 1"/>
          <p:cNvPicPr>
            <a:picLocks noChangeAspect="1"/>
          </p:cNvPicPr>
          <p:nvPr/>
        </p:nvPicPr>
        <p:blipFill>
          <a:blip r:embed="rId2"/>
          <a:stretch>
            <a:fillRect/>
          </a:stretch>
        </p:blipFill>
        <p:spPr>
          <a:xfrm>
            <a:off x="-2" y="5920706"/>
            <a:ext cx="4230991" cy="786452"/>
          </a:xfrm>
          <a:prstGeom prst="rect">
            <a:avLst/>
          </a:prstGeom>
        </p:spPr>
      </p:pic>
      <p:sp>
        <p:nvSpPr>
          <p:cNvPr id="8" name="Content Placeholder 7"/>
          <p:cNvSpPr>
            <a:spLocks noGrp="1"/>
          </p:cNvSpPr>
          <p:nvPr>
            <p:ph sz="half" idx="2"/>
          </p:nvPr>
        </p:nvSpPr>
        <p:spPr>
          <a:xfrm>
            <a:off x="1099723" y="1930376"/>
            <a:ext cx="3819232" cy="2865173"/>
          </a:xfrm>
        </p:spPr>
        <p:txBody>
          <a:bodyPr>
            <a:normAutofit/>
          </a:bodyPr>
          <a:lstStyle/>
          <a:p>
            <a:pPr marL="0" indent="0">
              <a:buNone/>
            </a:pPr>
            <a:r>
              <a:rPr lang="en-US" sz="2400" dirty="0" smtClean="0">
                <a:solidFill>
                  <a:srgbClr val="FF0000"/>
                </a:solidFill>
              </a:rPr>
              <a:t>Counseling CSEP</a:t>
            </a:r>
          </a:p>
          <a:p>
            <a:r>
              <a:rPr lang="en-US" sz="2400" dirty="0" smtClean="0">
                <a:solidFill>
                  <a:srgbClr val="FF0000"/>
                </a:solidFill>
              </a:rPr>
              <a:t>Technology</a:t>
            </a:r>
          </a:p>
          <a:p>
            <a:r>
              <a:rPr lang="en-US" sz="2400" dirty="0" smtClean="0">
                <a:solidFill>
                  <a:srgbClr val="FF0000"/>
                </a:solidFill>
              </a:rPr>
              <a:t>Cranium Café</a:t>
            </a:r>
          </a:p>
          <a:p>
            <a:pPr lvl="1"/>
            <a:r>
              <a:rPr lang="en-US" sz="2200" dirty="0" smtClean="0">
                <a:solidFill>
                  <a:srgbClr val="FF0000"/>
                </a:solidFill>
              </a:rPr>
              <a:t>Appointments</a:t>
            </a:r>
          </a:p>
          <a:p>
            <a:r>
              <a:rPr lang="en-US" sz="2400" dirty="0">
                <a:solidFill>
                  <a:srgbClr val="FF0000"/>
                </a:solidFill>
              </a:rPr>
              <a:t>Remote Desk</a:t>
            </a:r>
          </a:p>
          <a:p>
            <a:pPr marL="0" indent="0">
              <a:buNone/>
            </a:pPr>
            <a:endParaRPr lang="en-US" sz="2400" dirty="0" smtClean="0">
              <a:solidFill>
                <a:srgbClr val="FF0000"/>
              </a:solidFill>
            </a:endParaRPr>
          </a:p>
          <a:p>
            <a:pPr marL="0" indent="0">
              <a:buNone/>
            </a:pPr>
            <a:endParaRPr lang="en-US" sz="2400" dirty="0" smtClean="0">
              <a:solidFill>
                <a:srgbClr val="FF0000"/>
              </a:solidFill>
            </a:endParaRPr>
          </a:p>
          <a:p>
            <a:endParaRPr lang="en-US" sz="2400" dirty="0">
              <a:solidFill>
                <a:srgbClr val="FF0000"/>
              </a:solidFill>
            </a:endParaRPr>
          </a:p>
        </p:txBody>
      </p:sp>
      <p:sp>
        <p:nvSpPr>
          <p:cNvPr id="3" name="Text Placeholder 2"/>
          <p:cNvSpPr>
            <a:spLocks noGrp="1"/>
          </p:cNvSpPr>
          <p:nvPr>
            <p:ph type="body" idx="1"/>
          </p:nvPr>
        </p:nvSpPr>
        <p:spPr>
          <a:xfrm>
            <a:off x="384842" y="97211"/>
            <a:ext cx="8148019" cy="708008"/>
          </a:xfrm>
          <a:solidFill>
            <a:srgbClr val="FFC000"/>
          </a:solidFill>
        </p:spPr>
        <p:txBody>
          <a:bodyPr/>
          <a:lstStyle/>
          <a:p>
            <a:r>
              <a:rPr lang="en-US" dirty="0" smtClean="0">
                <a:latin typeface="+mj-lt"/>
              </a:rPr>
              <a:t>Onboarding and Counseling Orientation</a:t>
            </a:r>
            <a:endParaRPr lang="en-US" dirty="0">
              <a:latin typeface="+mj-lt"/>
            </a:endParaRPr>
          </a:p>
        </p:txBody>
      </p:sp>
      <p:sp>
        <p:nvSpPr>
          <p:cNvPr id="11" name="Content Placeholder 7"/>
          <p:cNvSpPr>
            <a:spLocks noGrp="1"/>
          </p:cNvSpPr>
          <p:nvPr>
            <p:ph sz="half" idx="2"/>
          </p:nvPr>
        </p:nvSpPr>
        <p:spPr>
          <a:xfrm>
            <a:off x="4981797" y="1255812"/>
            <a:ext cx="6833218" cy="5058120"/>
          </a:xfrm>
        </p:spPr>
        <p:txBody>
          <a:bodyPr>
            <a:normAutofit/>
          </a:bodyPr>
          <a:lstStyle/>
          <a:p>
            <a:r>
              <a:rPr lang="en-US" sz="2400" dirty="0">
                <a:latin typeface="+mj-lt"/>
              </a:rPr>
              <a:t>Entering the United States no more than 30 days before program of study starts.</a:t>
            </a:r>
          </a:p>
          <a:p>
            <a:r>
              <a:rPr lang="en-US" sz="2400" dirty="0">
                <a:latin typeface="+mj-lt"/>
              </a:rPr>
              <a:t>Contact the designated school officer (DSO)</a:t>
            </a:r>
          </a:p>
          <a:p>
            <a:r>
              <a:rPr lang="en-US" sz="2400" dirty="0">
                <a:latin typeface="+mj-lt"/>
              </a:rPr>
              <a:t>Attend International Student Orientation </a:t>
            </a:r>
          </a:p>
          <a:p>
            <a:r>
              <a:rPr lang="en-US" sz="2400" dirty="0" smtClean="0">
                <a:latin typeface="+mj-lt"/>
              </a:rPr>
              <a:t>Self Placement </a:t>
            </a:r>
            <a:endParaRPr lang="en-US" sz="2400" dirty="0">
              <a:latin typeface="+mj-lt"/>
            </a:endParaRPr>
          </a:p>
          <a:p>
            <a:r>
              <a:rPr lang="en-US" sz="2400" b="1" dirty="0">
                <a:solidFill>
                  <a:srgbClr val="FF0000"/>
                </a:solidFill>
                <a:latin typeface="+mj-lt"/>
              </a:rPr>
              <a:t>Create education plan with a </a:t>
            </a:r>
            <a:r>
              <a:rPr lang="en-US" sz="2400" b="1" dirty="0" smtClean="0">
                <a:solidFill>
                  <a:srgbClr val="FF0000"/>
                </a:solidFill>
                <a:latin typeface="+mj-lt"/>
              </a:rPr>
              <a:t>counselor</a:t>
            </a:r>
            <a:endParaRPr lang="en-US" sz="2400" b="1" dirty="0">
              <a:solidFill>
                <a:srgbClr val="FF0000"/>
              </a:solidFill>
              <a:latin typeface="+mj-lt"/>
            </a:endParaRPr>
          </a:p>
          <a:p>
            <a:r>
              <a:rPr lang="en-US" sz="2400" dirty="0">
                <a:latin typeface="+mj-lt"/>
              </a:rPr>
              <a:t>Receive registration date</a:t>
            </a:r>
          </a:p>
          <a:p>
            <a:r>
              <a:rPr lang="en-US" sz="2400" dirty="0">
                <a:latin typeface="+mj-lt"/>
              </a:rPr>
              <a:t>Pay enrollment fees &amp; Health Insurance </a:t>
            </a:r>
          </a:p>
          <a:p>
            <a:r>
              <a:rPr lang="en-US" sz="2400" dirty="0">
                <a:latin typeface="+mj-lt"/>
              </a:rPr>
              <a:t>Submit proof of Tuberculosis (TB) test result or Take TB Test at Chaffey with the Student Health Services</a:t>
            </a:r>
          </a:p>
          <a:p>
            <a:pPr marL="0" indent="0">
              <a:buNone/>
            </a:pPr>
            <a:endParaRPr lang="en-US" sz="2400" dirty="0"/>
          </a:p>
        </p:txBody>
      </p:sp>
      <p:sp>
        <p:nvSpPr>
          <p:cNvPr id="4" name="Right Arrow 3"/>
          <p:cNvSpPr/>
          <p:nvPr/>
        </p:nvSpPr>
        <p:spPr>
          <a:xfrm rot="11448450">
            <a:off x="3877529" y="3279119"/>
            <a:ext cx="978408" cy="484632"/>
          </a:xfrm>
          <a:prstGeom prst="rightArrow">
            <a:avLst/>
          </a:prstGeom>
          <a:solidFill>
            <a:srgbClr val="00B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4021511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decorative element">
            <a:extLst>
              <a:ext uri="{FF2B5EF4-FFF2-40B4-BE49-F238E27FC236}">
                <a16:creationId xmlns:a16="http://schemas.microsoft.com/office/drawing/2014/main" xmlns="" id="{28C94A8D-A234-408C-8281-33CCC01BE2A8}"/>
              </a:ext>
            </a:extLst>
          </p:cNvPr>
          <p:cNvGrpSpPr/>
          <p:nvPr/>
        </p:nvGrpSpPr>
        <p:grpSpPr>
          <a:xfrm>
            <a:off x="0" y="0"/>
            <a:ext cx="1746913" cy="6400800"/>
            <a:chOff x="0" y="0"/>
            <a:chExt cx="4750604" cy="6858000"/>
          </a:xfrm>
        </p:grpSpPr>
        <p:sp>
          <p:nvSpPr>
            <p:cNvPr id="6"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title"/>
          </p:nvPr>
        </p:nvSpPr>
        <p:spPr>
          <a:xfrm>
            <a:off x="1451334" y="209254"/>
            <a:ext cx="7746539" cy="624161"/>
          </a:xfrm>
          <a:solidFill>
            <a:srgbClr val="FFC000"/>
          </a:solidFill>
        </p:spPr>
        <p:txBody>
          <a:bodyPr/>
          <a:lstStyle/>
          <a:p>
            <a:r>
              <a:rPr lang="en-US" b="1" dirty="0" smtClean="0"/>
              <a:t>Education &amp; Fees</a:t>
            </a:r>
            <a:endParaRPr lang="en-US" b="1" dirty="0"/>
          </a:p>
        </p:txBody>
      </p:sp>
      <p:sp>
        <p:nvSpPr>
          <p:cNvPr id="3" name="Content Placeholder 2"/>
          <p:cNvSpPr>
            <a:spLocks noGrp="1"/>
          </p:cNvSpPr>
          <p:nvPr>
            <p:ph sz="half" idx="1"/>
          </p:nvPr>
        </p:nvSpPr>
        <p:spPr>
          <a:xfrm>
            <a:off x="1369340" y="1388436"/>
            <a:ext cx="5386614" cy="4351338"/>
          </a:xfrm>
        </p:spPr>
        <p:txBody>
          <a:bodyPr>
            <a:noAutofit/>
          </a:bodyPr>
          <a:lstStyle/>
          <a:p>
            <a:r>
              <a:rPr lang="en-US" sz="2400" dirty="0" smtClean="0">
                <a:latin typeface="+mj-lt"/>
              </a:rPr>
              <a:t>Form 1-20</a:t>
            </a:r>
          </a:p>
          <a:p>
            <a:r>
              <a:rPr lang="en-US" sz="2400" dirty="0" smtClean="0">
                <a:latin typeface="+mj-lt"/>
              </a:rPr>
              <a:t>Certificate of Eligibility for Nonimmigrant Student Status to study at a university or college.</a:t>
            </a:r>
          </a:p>
          <a:p>
            <a:r>
              <a:rPr lang="en-US" sz="2400" dirty="0" smtClean="0">
                <a:latin typeface="+mj-lt"/>
              </a:rPr>
              <a:t>Must take 12 units every semester.</a:t>
            </a:r>
          </a:p>
          <a:p>
            <a:r>
              <a:rPr lang="en-US" sz="2400" dirty="0" smtClean="0">
                <a:latin typeface="+mj-lt"/>
              </a:rPr>
              <a:t>Must pass all classes </a:t>
            </a:r>
            <a:r>
              <a:rPr lang="en-US" sz="2400" b="1" dirty="0" smtClean="0">
                <a:solidFill>
                  <a:srgbClr val="FF0000"/>
                </a:solidFill>
                <a:latin typeface="+mj-lt"/>
              </a:rPr>
              <a:t>or speak with a counselor </a:t>
            </a:r>
            <a:r>
              <a:rPr lang="en-US" sz="2400" dirty="0" smtClean="0">
                <a:latin typeface="+mj-lt"/>
              </a:rPr>
              <a:t>or DSO immediately</a:t>
            </a:r>
          </a:p>
          <a:p>
            <a:r>
              <a:rPr lang="en-US" sz="2400" dirty="0" smtClean="0">
                <a:latin typeface="+mj-lt"/>
              </a:rPr>
              <a:t>Unable to complete a program by the end listed on Form 1-20, requires possible program extension.</a:t>
            </a:r>
            <a:endParaRPr lang="en-US" sz="2400" dirty="0">
              <a:latin typeface="+mj-lt"/>
            </a:endParaRPr>
          </a:p>
        </p:txBody>
      </p:sp>
      <p:sp>
        <p:nvSpPr>
          <p:cNvPr id="4" name="Content Placeholder 3"/>
          <p:cNvSpPr>
            <a:spLocks noGrp="1"/>
          </p:cNvSpPr>
          <p:nvPr>
            <p:ph sz="half" idx="2"/>
          </p:nvPr>
        </p:nvSpPr>
        <p:spPr>
          <a:xfrm>
            <a:off x="6755954" y="870280"/>
            <a:ext cx="5276850" cy="5407689"/>
          </a:xfrm>
        </p:spPr>
        <p:txBody>
          <a:bodyPr>
            <a:normAutofit fontScale="25000" lnSpcReduction="20000"/>
          </a:bodyPr>
          <a:lstStyle/>
          <a:p>
            <a:pPr marL="0" indent="0" algn="ctr">
              <a:buNone/>
            </a:pPr>
            <a:r>
              <a:rPr lang="en-US" sz="9600" b="1" dirty="0" smtClean="0">
                <a:latin typeface="+mj-lt"/>
              </a:rPr>
              <a:t>Estimated Cost for 1 Academic Year </a:t>
            </a:r>
          </a:p>
          <a:p>
            <a:r>
              <a:rPr lang="en-US" sz="9600" dirty="0" smtClean="0">
                <a:latin typeface="+mj-lt"/>
              </a:rPr>
              <a:t>Cost per </a:t>
            </a:r>
            <a:r>
              <a:rPr lang="en-US" sz="9600" dirty="0">
                <a:latin typeface="+mj-lt"/>
              </a:rPr>
              <a:t>unit    </a:t>
            </a:r>
            <a:r>
              <a:rPr lang="en-US" sz="9600" dirty="0" smtClean="0">
                <a:latin typeface="+mj-lt"/>
              </a:rPr>
              <a:t>                                        $</a:t>
            </a:r>
            <a:r>
              <a:rPr lang="en-US" sz="9600" dirty="0">
                <a:latin typeface="+mj-lt"/>
              </a:rPr>
              <a:t>331 </a:t>
            </a:r>
          </a:p>
          <a:p>
            <a:r>
              <a:rPr lang="en-US" sz="9600" dirty="0" smtClean="0">
                <a:latin typeface="+mj-lt"/>
              </a:rPr>
              <a:t>Tuition                                                     $7944</a:t>
            </a:r>
          </a:p>
          <a:p>
            <a:r>
              <a:rPr lang="en-US" sz="9600" dirty="0" smtClean="0">
                <a:latin typeface="+mj-lt"/>
              </a:rPr>
              <a:t>Health Insurance</a:t>
            </a:r>
            <a:r>
              <a:rPr lang="en-US" sz="9600" dirty="0">
                <a:latin typeface="+mj-lt"/>
              </a:rPr>
              <a:t> </a:t>
            </a:r>
            <a:r>
              <a:rPr lang="en-US" sz="9600" dirty="0" smtClean="0">
                <a:latin typeface="+mj-lt"/>
              </a:rPr>
              <a:t>                                  $804</a:t>
            </a:r>
          </a:p>
          <a:p>
            <a:r>
              <a:rPr lang="en-US" sz="9600" dirty="0" smtClean="0">
                <a:latin typeface="+mj-lt"/>
              </a:rPr>
              <a:t>Health Services Fee	                 	 $34</a:t>
            </a:r>
          </a:p>
          <a:p>
            <a:r>
              <a:rPr lang="en-US" sz="9600" dirty="0" smtClean="0">
                <a:latin typeface="+mj-lt"/>
              </a:rPr>
              <a:t>Transportation Fee	                	 $18</a:t>
            </a:r>
          </a:p>
          <a:p>
            <a:endParaRPr lang="en-US" sz="9600" dirty="0" smtClean="0">
              <a:latin typeface="+mj-lt"/>
            </a:endParaRPr>
          </a:p>
          <a:p>
            <a:pPr marL="0" indent="0">
              <a:buNone/>
            </a:pPr>
            <a:r>
              <a:rPr lang="en-US" sz="9600" b="1" dirty="0" smtClean="0">
                <a:latin typeface="+mj-lt"/>
              </a:rPr>
              <a:t>Estimated</a:t>
            </a:r>
          </a:p>
          <a:p>
            <a:r>
              <a:rPr lang="en-US" sz="9600" dirty="0" smtClean="0">
                <a:latin typeface="+mj-lt"/>
              </a:rPr>
              <a:t>Books and Supplies                 </a:t>
            </a:r>
            <a:r>
              <a:rPr lang="en-US" sz="9600" dirty="0">
                <a:latin typeface="+mj-lt"/>
              </a:rPr>
              <a:t> </a:t>
            </a:r>
            <a:r>
              <a:rPr lang="en-US" sz="9600" dirty="0" smtClean="0">
                <a:latin typeface="+mj-lt"/>
              </a:rPr>
              <a:t>         $1000</a:t>
            </a:r>
          </a:p>
          <a:p>
            <a:r>
              <a:rPr lang="en-US" sz="9600" dirty="0" smtClean="0">
                <a:latin typeface="+mj-lt"/>
              </a:rPr>
              <a:t>Housing and Personal </a:t>
            </a:r>
          </a:p>
          <a:p>
            <a:pPr marL="0" indent="0">
              <a:buNone/>
            </a:pPr>
            <a:r>
              <a:rPr lang="en-US" sz="9600" dirty="0">
                <a:latin typeface="+mj-lt"/>
              </a:rPr>
              <a:t> </a:t>
            </a:r>
            <a:r>
              <a:rPr lang="en-US" sz="9600" dirty="0" smtClean="0">
                <a:latin typeface="+mj-lt"/>
              </a:rPr>
              <a:t>  Expenses 	</a:t>
            </a:r>
            <a:r>
              <a:rPr lang="en-US" sz="9600" dirty="0">
                <a:latin typeface="+mj-lt"/>
              </a:rPr>
              <a:t> </a:t>
            </a:r>
            <a:r>
              <a:rPr lang="en-US" sz="9600" dirty="0" smtClean="0">
                <a:latin typeface="+mj-lt"/>
              </a:rPr>
              <a:t>                                    $15,000</a:t>
            </a:r>
          </a:p>
          <a:p>
            <a:pPr marL="0" indent="0">
              <a:buNone/>
            </a:pPr>
            <a:endParaRPr lang="en-US" sz="9600" dirty="0">
              <a:latin typeface="+mj-lt"/>
            </a:endParaRPr>
          </a:p>
          <a:p>
            <a:pPr marL="0" indent="0">
              <a:buNone/>
            </a:pPr>
            <a:r>
              <a:rPr lang="en-US" sz="9600" dirty="0" smtClean="0">
                <a:latin typeface="+mj-lt"/>
              </a:rPr>
              <a:t>Total 				     $24, 800</a:t>
            </a:r>
            <a:r>
              <a:rPr lang="en-US" sz="9600" dirty="0" smtClean="0"/>
              <a:t>	</a:t>
            </a:r>
          </a:p>
          <a:p>
            <a:pPr marL="0" indent="0">
              <a:buNone/>
            </a:pPr>
            <a:r>
              <a:rPr lang="en-US" dirty="0"/>
              <a:t>	</a:t>
            </a:r>
            <a:r>
              <a:rPr lang="en-US" dirty="0" smtClean="0"/>
              <a:t>								</a:t>
            </a:r>
            <a:endParaRPr lang="en-US" dirty="0"/>
          </a:p>
        </p:txBody>
      </p:sp>
      <p:pic>
        <p:nvPicPr>
          <p:cNvPr id="10" name="Picture 9"/>
          <p:cNvPicPr>
            <a:picLocks noChangeAspect="1"/>
          </p:cNvPicPr>
          <p:nvPr/>
        </p:nvPicPr>
        <p:blipFill>
          <a:blip r:embed="rId2"/>
          <a:stretch>
            <a:fillRect/>
          </a:stretch>
        </p:blipFill>
        <p:spPr>
          <a:xfrm>
            <a:off x="92529" y="5901001"/>
            <a:ext cx="4230991" cy="786452"/>
          </a:xfrm>
          <a:prstGeom prst="rect">
            <a:avLst/>
          </a:prstGeom>
        </p:spPr>
      </p:pic>
    </p:spTree>
    <p:extLst>
      <p:ext uri="{BB962C8B-B14F-4D97-AF65-F5344CB8AC3E}">
        <p14:creationId xmlns:p14="http://schemas.microsoft.com/office/powerpoint/2010/main" val="1298788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decorative element">
            <a:extLst>
              <a:ext uri="{FF2B5EF4-FFF2-40B4-BE49-F238E27FC236}">
                <a16:creationId xmlns:a16="http://schemas.microsoft.com/office/drawing/2014/main" xmlns="" id="{28C94A8D-A234-408C-8281-33CCC01BE2A8}"/>
              </a:ext>
            </a:extLst>
          </p:cNvPr>
          <p:cNvGrpSpPr/>
          <p:nvPr/>
        </p:nvGrpSpPr>
        <p:grpSpPr>
          <a:xfrm>
            <a:off x="0" y="0"/>
            <a:ext cx="1746913" cy="6400800"/>
            <a:chOff x="0" y="0"/>
            <a:chExt cx="4750604" cy="6858000"/>
          </a:xfrm>
        </p:grpSpPr>
        <p:sp>
          <p:nvSpPr>
            <p:cNvPr id="9"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title"/>
          </p:nvPr>
        </p:nvSpPr>
        <p:spPr>
          <a:solidFill>
            <a:srgbClr val="FFC000"/>
          </a:solidFill>
        </p:spPr>
        <p:txBody>
          <a:bodyPr/>
          <a:lstStyle/>
          <a:p>
            <a:r>
              <a:rPr lang="en-US" dirty="0" smtClean="0"/>
              <a:t>Challenges</a:t>
            </a:r>
            <a:endParaRPr lang="en-US" dirty="0"/>
          </a:p>
        </p:txBody>
      </p:sp>
      <p:sp>
        <p:nvSpPr>
          <p:cNvPr id="3" name="Text Placeholder 2"/>
          <p:cNvSpPr>
            <a:spLocks noGrp="1"/>
          </p:cNvSpPr>
          <p:nvPr>
            <p:ph type="body" idx="1"/>
          </p:nvPr>
        </p:nvSpPr>
        <p:spPr>
          <a:xfrm>
            <a:off x="2519193" y="1444913"/>
            <a:ext cx="2846993" cy="823912"/>
          </a:xfrm>
        </p:spPr>
        <p:txBody>
          <a:bodyPr/>
          <a:lstStyle/>
          <a:p>
            <a:r>
              <a:rPr lang="en-US" dirty="0" smtClean="0">
                <a:latin typeface="+mj-lt"/>
              </a:rPr>
              <a:t>Employment</a:t>
            </a:r>
            <a:endParaRPr lang="en-US" dirty="0">
              <a:latin typeface="+mj-lt"/>
            </a:endParaRPr>
          </a:p>
        </p:txBody>
      </p:sp>
      <p:sp>
        <p:nvSpPr>
          <p:cNvPr id="4" name="Content Placeholder 3"/>
          <p:cNvSpPr>
            <a:spLocks noGrp="1"/>
          </p:cNvSpPr>
          <p:nvPr>
            <p:ph sz="half" idx="2"/>
          </p:nvPr>
        </p:nvSpPr>
        <p:spPr>
          <a:xfrm>
            <a:off x="2277030" y="2358711"/>
            <a:ext cx="4320951" cy="3684588"/>
          </a:xfrm>
        </p:spPr>
        <p:txBody>
          <a:bodyPr>
            <a:normAutofit/>
          </a:bodyPr>
          <a:lstStyle/>
          <a:p>
            <a:r>
              <a:rPr lang="en-US" sz="2400" dirty="0" smtClean="0">
                <a:latin typeface="+mj-lt"/>
              </a:rPr>
              <a:t>Ineligible for financial aid/ work study</a:t>
            </a:r>
          </a:p>
          <a:p>
            <a:r>
              <a:rPr lang="en-US" sz="2400" dirty="0" smtClean="0">
                <a:latin typeface="+mj-lt"/>
              </a:rPr>
              <a:t>Difficult finding campus jobs</a:t>
            </a:r>
          </a:p>
          <a:p>
            <a:r>
              <a:rPr lang="en-US" sz="2400" dirty="0" smtClean="0">
                <a:latin typeface="+mj-lt"/>
              </a:rPr>
              <a:t>Funds (Loss of Business , Employment, Scholarship, </a:t>
            </a:r>
            <a:r>
              <a:rPr lang="en-US" sz="2400" dirty="0" err="1" smtClean="0">
                <a:latin typeface="+mj-lt"/>
              </a:rPr>
              <a:t>etc</a:t>
            </a:r>
            <a:r>
              <a:rPr lang="en-US" sz="2400" dirty="0" smtClean="0">
                <a:latin typeface="+mj-lt"/>
              </a:rPr>
              <a:t>).</a:t>
            </a:r>
          </a:p>
          <a:p>
            <a:pPr marL="0" indent="0">
              <a:buNone/>
            </a:pPr>
            <a:r>
              <a:rPr lang="en-US" dirty="0" smtClean="0"/>
              <a:t> </a:t>
            </a:r>
            <a:endParaRPr lang="en-US" dirty="0"/>
          </a:p>
        </p:txBody>
      </p:sp>
      <p:sp>
        <p:nvSpPr>
          <p:cNvPr id="5" name="Text Placeholder 4"/>
          <p:cNvSpPr>
            <a:spLocks noGrp="1"/>
          </p:cNvSpPr>
          <p:nvPr>
            <p:ph type="body" sz="quarter" idx="3"/>
          </p:nvPr>
        </p:nvSpPr>
        <p:spPr>
          <a:xfrm>
            <a:off x="6840941" y="1578902"/>
            <a:ext cx="3176516" cy="689923"/>
          </a:xfrm>
        </p:spPr>
        <p:txBody>
          <a:bodyPr/>
          <a:lstStyle/>
          <a:p>
            <a:r>
              <a:rPr lang="en-US" dirty="0" smtClean="0">
                <a:latin typeface="+mj-lt"/>
              </a:rPr>
              <a:t>Personal </a:t>
            </a:r>
            <a:endParaRPr lang="en-US" dirty="0">
              <a:latin typeface="+mj-lt"/>
            </a:endParaRPr>
          </a:p>
        </p:txBody>
      </p:sp>
      <p:sp>
        <p:nvSpPr>
          <p:cNvPr id="6" name="Content Placeholder 5"/>
          <p:cNvSpPr>
            <a:spLocks noGrp="1"/>
          </p:cNvSpPr>
          <p:nvPr>
            <p:ph sz="quarter" idx="4"/>
          </p:nvPr>
        </p:nvSpPr>
        <p:spPr>
          <a:xfrm>
            <a:off x="6840941" y="2325302"/>
            <a:ext cx="4322928" cy="3684588"/>
          </a:xfrm>
        </p:spPr>
        <p:txBody>
          <a:bodyPr/>
          <a:lstStyle/>
          <a:p>
            <a:r>
              <a:rPr lang="en-US" sz="2400" b="1" dirty="0" smtClean="0">
                <a:solidFill>
                  <a:srgbClr val="FF0000"/>
                </a:solidFill>
                <a:latin typeface="+mj-lt"/>
              </a:rPr>
              <a:t>Language Barriers</a:t>
            </a:r>
          </a:p>
          <a:p>
            <a:r>
              <a:rPr lang="en-US" sz="2400" dirty="0" smtClean="0">
                <a:latin typeface="+mj-lt"/>
              </a:rPr>
              <a:t>Homesick</a:t>
            </a:r>
          </a:p>
          <a:p>
            <a:r>
              <a:rPr lang="en-US" sz="2400" dirty="0" smtClean="0">
                <a:latin typeface="+mj-lt"/>
              </a:rPr>
              <a:t>Making new friends</a:t>
            </a:r>
          </a:p>
          <a:p>
            <a:r>
              <a:rPr lang="en-US" sz="2400" dirty="0" smtClean="0">
                <a:latin typeface="+mj-lt"/>
              </a:rPr>
              <a:t>Living condition</a:t>
            </a:r>
          </a:p>
          <a:p>
            <a:r>
              <a:rPr lang="en-US" sz="2400" b="1" dirty="0" smtClean="0">
                <a:solidFill>
                  <a:srgbClr val="FF0000"/>
                </a:solidFill>
                <a:latin typeface="+mj-lt"/>
              </a:rPr>
              <a:t>Online classes</a:t>
            </a:r>
          </a:p>
          <a:p>
            <a:r>
              <a:rPr lang="en-US" sz="2400" b="1" dirty="0" smtClean="0">
                <a:solidFill>
                  <a:srgbClr val="FF0000"/>
                </a:solidFill>
                <a:latin typeface="+mj-lt"/>
              </a:rPr>
              <a:t>Technology/Laptops Supplied</a:t>
            </a:r>
          </a:p>
          <a:p>
            <a:r>
              <a:rPr lang="en-US" sz="2400" b="1" dirty="0" smtClean="0">
                <a:solidFill>
                  <a:srgbClr val="FF0000"/>
                </a:solidFill>
                <a:latin typeface="+mj-lt"/>
              </a:rPr>
              <a:t>Disabilities (Referral, Student Empowerment, Advocacy)</a:t>
            </a:r>
          </a:p>
          <a:p>
            <a:endParaRPr lang="en-US" dirty="0" smtClean="0"/>
          </a:p>
        </p:txBody>
      </p:sp>
      <p:pic>
        <p:nvPicPr>
          <p:cNvPr id="13" name="Picture 12"/>
          <p:cNvPicPr>
            <a:picLocks noChangeAspect="1"/>
          </p:cNvPicPr>
          <p:nvPr/>
        </p:nvPicPr>
        <p:blipFill>
          <a:blip r:embed="rId2"/>
          <a:stretch>
            <a:fillRect/>
          </a:stretch>
        </p:blipFill>
        <p:spPr>
          <a:xfrm>
            <a:off x="92529" y="5901001"/>
            <a:ext cx="4230991" cy="786452"/>
          </a:xfrm>
          <a:prstGeom prst="rect">
            <a:avLst/>
          </a:prstGeom>
        </p:spPr>
      </p:pic>
    </p:spTree>
    <p:extLst>
      <p:ext uri="{BB962C8B-B14F-4D97-AF65-F5344CB8AC3E}">
        <p14:creationId xmlns:p14="http://schemas.microsoft.com/office/powerpoint/2010/main" val="1773281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Template_CA - v3" id="{05BEC7B3-9C4F-4697-9BCB-CF8E9EC8EB39}" vid="{BBA0308C-16F9-454C-BD0F-1B17E2C0FD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49A191-EC8C-4AA6-9C64-D32B5F047436}">
  <ds:schemaRef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microsoft.com/office/2006/metadata/properties"/>
    <ds:schemaRef ds:uri="fb0879af-3eba-417a-a55a-ffe6dcd6ca77"/>
    <ds:schemaRef ds:uri="6dc4bcd6-49db-4c07-9060-8acfc67cef9f"/>
    <ds:schemaRef ds:uri="http://schemas.microsoft.com/sharepoint/v3"/>
    <ds:schemaRef ds:uri="http://www.w3.org/XML/1998/namespace"/>
  </ds:schemaRefs>
</ds:datastoreItem>
</file>

<file path=customXml/itemProps2.xml><?xml version="1.0" encoding="utf-8"?>
<ds:datastoreItem xmlns:ds="http://schemas.openxmlformats.org/officeDocument/2006/customXml" ds:itemID="{8941CEA3-A3B3-4568-9E84-C4619CC82DFB}">
  <ds:schemaRefs>
    <ds:schemaRef ds:uri="http://schemas.microsoft.com/sharepoint/v3/contenttype/forms"/>
  </ds:schemaRefs>
</ds:datastoreItem>
</file>

<file path=customXml/itemProps3.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549</Words>
  <Application>Microsoft Office PowerPoint</Application>
  <PresentationFormat>Widescreen</PresentationFormat>
  <Paragraphs>91</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Corbel</vt:lpstr>
      <vt:lpstr>Office Theme</vt:lpstr>
      <vt:lpstr>        Counseling in an Online Environment Facilitators:   LaTonya Parker, ASCCC Area D Representative Jackie Boboye, Counselor, International Students, Guidance Instructor </vt:lpstr>
      <vt:lpstr>The Academic Senate for California Community Colleges is pleased to empower counseling faculty with an online platform to engage in dialogue/discussion around counseling in an online environment in the Zoom webinar format. Online  counseling’s  emergence  and  growth  in  California  community  colleges  is  directly  related  to  the  commonplace  nature  of  the  internet  in  the  daily  lives  of  students, social networking, electronic messaging video communication and posting documents.  Today’s online services have increased in response to COVID-19.  </vt:lpstr>
      <vt:lpstr> Today’s Discussion: The seminar will address international students experiences with the changes with the immigration rules due to the pandemic.  The discussion will include online counseling support services, opportunities and challenges.   </vt:lpstr>
      <vt:lpstr>The International Student Center welcomes high school, transfer and new international students from all over the globe. The center offers a broad range of various support services to meet the unique needs of international students and personal assistance in adjusting to college life in the United States</vt:lpstr>
      <vt:lpstr> </vt:lpstr>
      <vt:lpstr>International Education Overview</vt:lpstr>
      <vt:lpstr>  </vt:lpstr>
      <vt:lpstr>Education &amp; Fees</vt:lpstr>
      <vt:lpstr>Challenges</vt:lpstr>
      <vt:lpstr>PowerPoint Presentation</vt:lpstr>
      <vt:lpstr>PowerPoint Presentation</vt:lpstr>
      <vt:lpstr>THANK YOU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2019-01-30T18:48:20Z</dcterms:created>
  <dcterms:modified xsi:type="dcterms:W3CDTF">2020-04-16T21:07:39Z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