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282" r:id="rId2"/>
    <p:sldId id="331" r:id="rId3"/>
    <p:sldId id="392" r:id="rId4"/>
    <p:sldId id="394" r:id="rId5"/>
    <p:sldId id="395" r:id="rId6"/>
    <p:sldId id="396" r:id="rId7"/>
    <p:sldId id="397" r:id="rId8"/>
    <p:sldId id="398" r:id="rId9"/>
    <p:sldId id="399" r:id="rId10"/>
    <p:sldId id="405" r:id="rId11"/>
    <p:sldId id="403" r:id="rId12"/>
    <p:sldId id="393" r:id="rId13"/>
    <p:sldId id="401" r:id="rId14"/>
    <p:sldId id="402" r:id="rId15"/>
    <p:sldId id="400" r:id="rId16"/>
    <p:sldId id="404" r:id="rId17"/>
    <p:sldId id="406" r:id="rId18"/>
    <p:sldId id="407" r:id="rId19"/>
    <p:sldId id="408" r:id="rId20"/>
    <p:sldId id="409" r:id="rId21"/>
    <p:sldId id="412" r:id="rId22"/>
    <p:sldId id="410" r:id="rId23"/>
    <p:sldId id="411" r:id="rId24"/>
    <p:sldId id="413" r:id="rId25"/>
    <p:sldId id="414" r:id="rId26"/>
    <p:sldId id="415" r:id="rId27"/>
    <p:sldId id="416" r:id="rId28"/>
    <p:sldId id="417" r:id="rId29"/>
    <p:sldId id="418"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EBFD6"/>
    <a:srgbClr val="EA831C"/>
    <a:srgbClr val="E16C1C"/>
    <a:srgbClr val="674831"/>
    <a:srgbClr val="04A07D"/>
    <a:srgbClr val="FFDE62"/>
    <a:srgbClr val="054690"/>
    <a:srgbClr val="D0EA6F"/>
    <a:srgbClr val="D0EA5B"/>
    <a:srgbClr val="533A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6213D7-3287-6D13-4F5D-BA6BB5625001}" v="20" dt="2020-07-03T22:40:48.497"/>
    <p1510:client id="{44042752-53F8-4457-8C2F-33CDA5FF7B80}" v="6" dt="2020-07-03T22:26:10.51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585"/>
    <p:restoredTop sz="94744"/>
  </p:normalViewPr>
  <p:slideViewPr>
    <p:cSldViewPr snapToGrid="0" snapToObjects="1">
      <p:cViewPr varScale="1">
        <p:scale>
          <a:sx n="86" d="100"/>
          <a:sy n="86" d="100"/>
        </p:scale>
        <p:origin x="66" y="3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clId="Web-{44042752-53F8-4457-8C2F-33CDA5FF7B80}"/>
    <pc:docChg chg="modSld">
      <pc:chgData name="" userId="" providerId="" clId="Web-{44042752-53F8-4457-8C2F-33CDA5FF7B80}" dt="2020-07-03T22:26:10.518" v="5" actId="20577"/>
      <pc:docMkLst>
        <pc:docMk/>
      </pc:docMkLst>
      <pc:sldChg chg="modSp">
        <pc:chgData name="" userId="" providerId="" clId="Web-{44042752-53F8-4457-8C2F-33CDA5FF7B80}" dt="2020-07-03T22:25:48.908" v="0" actId="20577"/>
        <pc:sldMkLst>
          <pc:docMk/>
          <pc:sldMk cId="46773488" sldId="394"/>
        </pc:sldMkLst>
        <pc:spChg chg="mod">
          <ac:chgData name="" userId="" providerId="" clId="Web-{44042752-53F8-4457-8C2F-33CDA5FF7B80}" dt="2020-07-03T22:25:48.908" v="0" actId="20577"/>
          <ac:spMkLst>
            <pc:docMk/>
            <pc:sldMk cId="46773488" sldId="394"/>
            <ac:spMk id="3" creationId="{A0BC1EAB-A755-4048-BC72-7A281B8E634C}"/>
          </ac:spMkLst>
        </pc:spChg>
      </pc:sldChg>
      <pc:sldChg chg="modSp">
        <pc:chgData name="" userId="" providerId="" clId="Web-{44042752-53F8-4457-8C2F-33CDA5FF7B80}" dt="2020-07-03T22:26:07.362" v="3" actId="20577"/>
        <pc:sldMkLst>
          <pc:docMk/>
          <pc:sldMk cId="587774106" sldId="395"/>
        </pc:sldMkLst>
        <pc:spChg chg="mod">
          <ac:chgData name="" userId="" providerId="" clId="Web-{44042752-53F8-4457-8C2F-33CDA5FF7B80}" dt="2020-07-03T22:26:07.362" v="3" actId="20577"/>
          <ac:spMkLst>
            <pc:docMk/>
            <pc:sldMk cId="587774106" sldId="395"/>
            <ac:spMk id="3" creationId="{A0BC1EAB-A755-4048-BC72-7A281B8E634C}"/>
          </ac:spMkLst>
        </pc:spChg>
      </pc:sldChg>
    </pc:docChg>
  </pc:docChgLst>
  <pc:docChgLst>
    <pc:chgData name="Geoffrey Dyer" userId="S::gdyer@taftcollege.edu::619946ea-22fd-42f5-8810-20ae393642b6" providerId="AD" clId="Web-{0C6213D7-3287-6D13-4F5D-BA6BB5625001}"/>
    <pc:docChg chg="modSld">
      <pc:chgData name="Geoffrey Dyer" userId="S::gdyer@taftcollege.edu::619946ea-22fd-42f5-8810-20ae393642b6" providerId="AD" clId="Web-{0C6213D7-3287-6D13-4F5D-BA6BB5625001}" dt="2020-07-03T22:40:48.497" v="19"/>
      <pc:docMkLst>
        <pc:docMk/>
      </pc:docMkLst>
      <pc:sldChg chg="modSp">
        <pc:chgData name="Geoffrey Dyer" userId="S::gdyer@taftcollege.edu::619946ea-22fd-42f5-8810-20ae393642b6" providerId="AD" clId="Web-{0C6213D7-3287-6D13-4F5D-BA6BB5625001}" dt="2020-07-03T22:35:07.599" v="0"/>
        <pc:sldMkLst>
          <pc:docMk/>
          <pc:sldMk cId="4171158668" sldId="399"/>
        </pc:sldMkLst>
        <pc:picChg chg="ord">
          <ac:chgData name="Geoffrey Dyer" userId="S::gdyer@taftcollege.edu::619946ea-22fd-42f5-8810-20ae393642b6" providerId="AD" clId="Web-{0C6213D7-3287-6D13-4F5D-BA6BB5625001}" dt="2020-07-03T22:35:07.599" v="0"/>
          <ac:picMkLst>
            <pc:docMk/>
            <pc:sldMk cId="4171158668" sldId="399"/>
            <ac:picMk id="4" creationId="{04C48276-684E-4B5F-B96B-0C7DBCB1BA0A}"/>
          </ac:picMkLst>
        </pc:picChg>
      </pc:sldChg>
      <pc:sldChg chg="modSp">
        <pc:chgData name="Geoffrey Dyer" userId="S::gdyer@taftcollege.edu::619946ea-22fd-42f5-8810-20ae393642b6" providerId="AD" clId="Web-{0C6213D7-3287-6D13-4F5D-BA6BB5625001}" dt="2020-07-03T22:37:55.431" v="10" actId="20577"/>
        <pc:sldMkLst>
          <pc:docMk/>
          <pc:sldMk cId="3946499825" sldId="400"/>
        </pc:sldMkLst>
        <pc:spChg chg="mod">
          <ac:chgData name="Geoffrey Dyer" userId="S::gdyer@taftcollege.edu::619946ea-22fd-42f5-8810-20ae393642b6" providerId="AD" clId="Web-{0C6213D7-3287-6D13-4F5D-BA6BB5625001}" dt="2020-07-03T22:37:55.431" v="10" actId="20577"/>
          <ac:spMkLst>
            <pc:docMk/>
            <pc:sldMk cId="3946499825" sldId="400"/>
            <ac:spMk id="3" creationId="{79104CA6-37E2-4DA3-821C-DDF1BDD81427}"/>
          </ac:spMkLst>
        </pc:spChg>
      </pc:sldChg>
      <pc:sldChg chg="delSp">
        <pc:chgData name="Geoffrey Dyer" userId="S::gdyer@taftcollege.edu::619946ea-22fd-42f5-8810-20ae393642b6" providerId="AD" clId="Web-{0C6213D7-3287-6D13-4F5D-BA6BB5625001}" dt="2020-07-03T22:35:42.928" v="1"/>
        <pc:sldMkLst>
          <pc:docMk/>
          <pc:sldMk cId="3850950821" sldId="403"/>
        </pc:sldMkLst>
        <pc:spChg chg="del">
          <ac:chgData name="Geoffrey Dyer" userId="S::gdyer@taftcollege.edu::619946ea-22fd-42f5-8810-20ae393642b6" providerId="AD" clId="Web-{0C6213D7-3287-6D13-4F5D-BA6BB5625001}" dt="2020-07-03T22:35:42.928" v="1"/>
          <ac:spMkLst>
            <pc:docMk/>
            <pc:sldMk cId="3850950821" sldId="403"/>
            <ac:spMk id="4" creationId="{0316799D-4E1B-429F-A855-DB3FE7901D72}"/>
          </ac:spMkLst>
        </pc:spChg>
      </pc:sldChg>
      <pc:sldChg chg="modSp">
        <pc:chgData name="Geoffrey Dyer" userId="S::gdyer@taftcollege.edu::619946ea-22fd-42f5-8810-20ae393642b6" providerId="AD" clId="Web-{0C6213D7-3287-6D13-4F5D-BA6BB5625001}" dt="2020-07-03T22:38:34.775" v="14" actId="20577"/>
        <pc:sldMkLst>
          <pc:docMk/>
          <pc:sldMk cId="3417845743" sldId="404"/>
        </pc:sldMkLst>
        <pc:spChg chg="mod">
          <ac:chgData name="Geoffrey Dyer" userId="S::gdyer@taftcollege.edu::619946ea-22fd-42f5-8810-20ae393642b6" providerId="AD" clId="Web-{0C6213D7-3287-6D13-4F5D-BA6BB5625001}" dt="2020-07-03T22:38:34.775" v="14" actId="20577"/>
          <ac:spMkLst>
            <pc:docMk/>
            <pc:sldMk cId="3417845743" sldId="404"/>
            <ac:spMk id="6" creationId="{AAC6CD4C-CB2E-4E1B-8B06-B926DB328A0E}"/>
          </ac:spMkLst>
        </pc:spChg>
      </pc:sldChg>
      <pc:sldChg chg="delSp">
        <pc:chgData name="Geoffrey Dyer" userId="S::gdyer@taftcollege.edu::619946ea-22fd-42f5-8810-20ae393642b6" providerId="AD" clId="Web-{0C6213D7-3287-6D13-4F5D-BA6BB5625001}" dt="2020-07-03T22:38:41.713" v="16"/>
        <pc:sldMkLst>
          <pc:docMk/>
          <pc:sldMk cId="2987023940" sldId="406"/>
        </pc:sldMkLst>
        <pc:spChg chg="del">
          <ac:chgData name="Geoffrey Dyer" userId="S::gdyer@taftcollege.edu::619946ea-22fd-42f5-8810-20ae393642b6" providerId="AD" clId="Web-{0C6213D7-3287-6D13-4F5D-BA6BB5625001}" dt="2020-07-03T22:38:41.713" v="16"/>
          <ac:spMkLst>
            <pc:docMk/>
            <pc:sldMk cId="2987023940" sldId="406"/>
            <ac:spMk id="3" creationId="{8356CAEF-C8FE-4EB6-8DFF-67CF3F8C4DD8}"/>
          </ac:spMkLst>
        </pc:spChg>
      </pc:sldChg>
      <pc:sldChg chg="delSp">
        <pc:chgData name="Geoffrey Dyer" userId="S::gdyer@taftcollege.edu::619946ea-22fd-42f5-8810-20ae393642b6" providerId="AD" clId="Web-{0C6213D7-3287-6D13-4F5D-BA6BB5625001}" dt="2020-07-03T22:39:24.448" v="17"/>
        <pc:sldMkLst>
          <pc:docMk/>
          <pc:sldMk cId="2346173159" sldId="408"/>
        </pc:sldMkLst>
        <pc:spChg chg="del">
          <ac:chgData name="Geoffrey Dyer" userId="S::gdyer@taftcollege.edu::619946ea-22fd-42f5-8810-20ae393642b6" providerId="AD" clId="Web-{0C6213D7-3287-6D13-4F5D-BA6BB5625001}" dt="2020-07-03T22:39:24.448" v="17"/>
          <ac:spMkLst>
            <pc:docMk/>
            <pc:sldMk cId="2346173159" sldId="408"/>
            <ac:spMk id="2" creationId="{4214A8AC-44F2-4D7D-9B93-2DF990808A91}"/>
          </ac:spMkLst>
        </pc:spChg>
      </pc:sldChg>
      <pc:sldChg chg="delSp">
        <pc:chgData name="Geoffrey Dyer" userId="S::gdyer@taftcollege.edu::619946ea-22fd-42f5-8810-20ae393642b6" providerId="AD" clId="Web-{0C6213D7-3287-6D13-4F5D-BA6BB5625001}" dt="2020-07-03T22:40:04.434" v="18"/>
        <pc:sldMkLst>
          <pc:docMk/>
          <pc:sldMk cId="3959958107" sldId="410"/>
        </pc:sldMkLst>
        <pc:spChg chg="del">
          <ac:chgData name="Geoffrey Dyer" userId="S::gdyer@taftcollege.edu::619946ea-22fd-42f5-8810-20ae393642b6" providerId="AD" clId="Web-{0C6213D7-3287-6D13-4F5D-BA6BB5625001}" dt="2020-07-03T22:40:04.434" v="18"/>
          <ac:spMkLst>
            <pc:docMk/>
            <pc:sldMk cId="3959958107" sldId="410"/>
            <ac:spMk id="3" creationId="{6F5F261B-6AFA-49AE-A935-762EEEA1625D}"/>
          </ac:spMkLst>
        </pc:spChg>
      </pc:sldChg>
      <pc:sldChg chg="delSp">
        <pc:chgData name="Geoffrey Dyer" userId="S::gdyer@taftcollege.edu::619946ea-22fd-42f5-8810-20ae393642b6" providerId="AD" clId="Web-{0C6213D7-3287-6D13-4F5D-BA6BB5625001}" dt="2020-07-03T22:40:48.497" v="19"/>
        <pc:sldMkLst>
          <pc:docMk/>
          <pc:sldMk cId="2084982299" sldId="417"/>
        </pc:sldMkLst>
        <pc:spChg chg="del">
          <ac:chgData name="Geoffrey Dyer" userId="S::gdyer@taftcollege.edu::619946ea-22fd-42f5-8810-20ae393642b6" providerId="AD" clId="Web-{0C6213D7-3287-6D13-4F5D-BA6BB5625001}" dt="2020-07-03T22:40:48.497" v="19"/>
          <ac:spMkLst>
            <pc:docMk/>
            <pc:sldMk cId="2084982299" sldId="417"/>
            <ac:spMk id="5" creationId="{03157429-914E-4BC5-8E92-6922DBCC2FA7}"/>
          </ac:spMkLst>
        </pc:spChg>
      </pc:sldChg>
    </pc:docChg>
  </pc:docChgLst>
</pc:chgInfo>
</file>

<file path=ppt/diagrams/_rels/data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ata3.xml.rels><?xml version="1.0" encoding="UTF-8" standalone="yes"?>
<Relationships xmlns="http://schemas.openxmlformats.org/package/2006/relationships"><Relationship Id="rId1" Type="http://schemas.openxmlformats.org/officeDocument/2006/relationships/hyperlink" Target="https://asccc-oeri.org/" TargetMode="External"/></Relationships>
</file>

<file path=ppt/diagrams/_rels/drawing2.xml.rels><?xml version="1.0" encoding="UTF-8" standalone="yes"?>
<Relationships xmlns="http://schemas.openxmlformats.org/package/2006/relationships"><Relationship Id="rId8" Type="http://schemas.openxmlformats.org/officeDocument/2006/relationships/image" Target="../media/image10.sv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svg"/><Relationship Id="rId1" Type="http://schemas.openxmlformats.org/officeDocument/2006/relationships/image" Target="../media/image3.png"/><Relationship Id="rId6" Type="http://schemas.openxmlformats.org/officeDocument/2006/relationships/image" Target="../media/image8.svg"/><Relationship Id="rId5" Type="http://schemas.openxmlformats.org/officeDocument/2006/relationships/image" Target="../media/image7.png"/><Relationship Id="rId4" Type="http://schemas.openxmlformats.org/officeDocument/2006/relationships/image" Target="../media/image6.svg"/></Relationships>
</file>

<file path=ppt/diagrams/_rels/drawing3.xml.rels><?xml version="1.0" encoding="UTF-8" standalone="yes"?>
<Relationships xmlns="http://schemas.openxmlformats.org/package/2006/relationships"><Relationship Id="rId1" Type="http://schemas.openxmlformats.org/officeDocument/2006/relationships/hyperlink" Target="https://asccc-oeri.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64D0685-66E4-4CC0-A12F-576F246E71EF}" type="doc">
      <dgm:prSet loTypeId="urn:microsoft.com/office/officeart/2005/8/layout/default" loCatId="list" qsTypeId="urn:microsoft.com/office/officeart/2005/8/quickstyle/simple2" qsCatId="simple" csTypeId="urn:microsoft.com/office/officeart/2005/8/colors/accent1_2" csCatId="accent1" phldr="1"/>
      <dgm:spPr/>
      <dgm:t>
        <a:bodyPr/>
        <a:lstStyle/>
        <a:p>
          <a:endParaRPr lang="en-US"/>
        </a:p>
      </dgm:t>
    </dgm:pt>
    <dgm:pt modelId="{6015835B-62E6-40B2-A504-6BF102775FB7}">
      <dgm:prSet/>
      <dgm:spPr/>
      <dgm:t>
        <a:bodyPr/>
        <a:lstStyle/>
        <a:p>
          <a:pPr>
            <a:lnSpc>
              <a:spcPct val="100000"/>
            </a:lnSpc>
          </a:pPr>
          <a:r>
            <a:rPr lang="en-US" dirty="0"/>
            <a:t>Unprecedented </a:t>
          </a:r>
          <a:r>
            <a:rPr lang="en-US" dirty="0">
              <a:latin typeface="Arial"/>
            </a:rPr>
            <a:t>Context</a:t>
          </a:r>
          <a:endParaRPr lang="en-US" dirty="0"/>
        </a:p>
      </dgm:t>
    </dgm:pt>
    <dgm:pt modelId="{506E1E15-CFD3-4B65-A480-A0305961E8D3}" type="parTrans" cxnId="{82ED69BA-D78C-4424-82C8-677A76593E9D}">
      <dgm:prSet/>
      <dgm:spPr/>
      <dgm:t>
        <a:bodyPr/>
        <a:lstStyle/>
        <a:p>
          <a:endParaRPr lang="en-US"/>
        </a:p>
      </dgm:t>
    </dgm:pt>
    <dgm:pt modelId="{1CECE358-FFC7-4BDA-A5E7-FACFFB4298F8}" type="sibTrans" cxnId="{82ED69BA-D78C-4424-82C8-677A76593E9D}">
      <dgm:prSet/>
      <dgm:spPr/>
      <dgm:t>
        <a:bodyPr/>
        <a:lstStyle/>
        <a:p>
          <a:pPr>
            <a:lnSpc>
              <a:spcPct val="100000"/>
            </a:lnSpc>
          </a:pPr>
          <a:endParaRPr lang="en-US"/>
        </a:p>
      </dgm:t>
    </dgm:pt>
    <dgm:pt modelId="{BDA264EB-ADCB-4D0F-BFDF-3BE03ACFFA72}">
      <dgm:prSet/>
      <dgm:spPr/>
      <dgm:t>
        <a:bodyPr/>
        <a:lstStyle/>
        <a:p>
          <a:pPr>
            <a:lnSpc>
              <a:spcPct val="100000"/>
            </a:lnSpc>
          </a:pPr>
          <a:r>
            <a:rPr lang="en-US" dirty="0"/>
            <a:t>DE Addenda</a:t>
          </a:r>
        </a:p>
      </dgm:t>
    </dgm:pt>
    <dgm:pt modelId="{4877ECDC-A29D-4F63-8CC3-DB71C92AD340}" type="parTrans" cxnId="{EAA73262-485C-432B-9016-71E14BB1E9C4}">
      <dgm:prSet/>
      <dgm:spPr/>
      <dgm:t>
        <a:bodyPr/>
        <a:lstStyle/>
        <a:p>
          <a:endParaRPr lang="en-US"/>
        </a:p>
      </dgm:t>
    </dgm:pt>
    <dgm:pt modelId="{3BAE0377-DF63-4317-8E00-C31AA205ECD0}" type="sibTrans" cxnId="{EAA73262-485C-432B-9016-71E14BB1E9C4}">
      <dgm:prSet/>
      <dgm:spPr/>
      <dgm:t>
        <a:bodyPr/>
        <a:lstStyle/>
        <a:p>
          <a:pPr>
            <a:lnSpc>
              <a:spcPct val="100000"/>
            </a:lnSpc>
          </a:pPr>
          <a:endParaRPr lang="en-US"/>
        </a:p>
      </dgm:t>
    </dgm:pt>
    <dgm:pt modelId="{A6380C40-105A-4DEB-AA94-A2C0A42E5D88}">
      <dgm:prSet/>
      <dgm:spPr/>
      <dgm:t>
        <a:bodyPr/>
        <a:lstStyle/>
        <a:p>
          <a:pPr>
            <a:lnSpc>
              <a:spcPct val="100000"/>
            </a:lnSpc>
          </a:pPr>
          <a:r>
            <a:rPr lang="en-US" dirty="0"/>
            <a:t>Faculty </a:t>
          </a:r>
          <a:r>
            <a:rPr lang="en-US" dirty="0">
              <a:latin typeface="Arial"/>
            </a:rPr>
            <a:t>Preparation</a:t>
          </a:r>
          <a:endParaRPr lang="en-US" dirty="0"/>
        </a:p>
      </dgm:t>
    </dgm:pt>
    <dgm:pt modelId="{E6CF5E53-BCF3-4DE8-BBDA-A65F53FF0EBC}" type="parTrans" cxnId="{0D8CE58D-6223-45F3-B0BD-FFF755512893}">
      <dgm:prSet/>
      <dgm:spPr/>
      <dgm:t>
        <a:bodyPr/>
        <a:lstStyle/>
        <a:p>
          <a:endParaRPr lang="en-US"/>
        </a:p>
      </dgm:t>
    </dgm:pt>
    <dgm:pt modelId="{B21AAB82-A5C4-426A-BA01-A9A2E9483E06}" type="sibTrans" cxnId="{0D8CE58D-6223-45F3-B0BD-FFF755512893}">
      <dgm:prSet/>
      <dgm:spPr/>
      <dgm:t>
        <a:bodyPr/>
        <a:lstStyle/>
        <a:p>
          <a:pPr>
            <a:lnSpc>
              <a:spcPct val="100000"/>
            </a:lnSpc>
          </a:pPr>
          <a:endParaRPr lang="en-US"/>
        </a:p>
      </dgm:t>
    </dgm:pt>
    <dgm:pt modelId="{F1803DE4-7DD1-4B6C-B635-099F2374387E}">
      <dgm:prSet/>
      <dgm:spPr/>
      <dgm:t>
        <a:bodyPr/>
        <a:lstStyle/>
        <a:p>
          <a:pPr>
            <a:lnSpc>
              <a:spcPct val="100000"/>
            </a:lnSpc>
          </a:pPr>
          <a:r>
            <a:rPr lang="en-US" dirty="0"/>
            <a:t>Types of DE Courses</a:t>
          </a:r>
        </a:p>
      </dgm:t>
    </dgm:pt>
    <dgm:pt modelId="{565B2DA2-4D1B-49BB-9579-F89B11462293}" type="parTrans" cxnId="{60D7F579-307F-418D-B608-EBBA3487A95E}">
      <dgm:prSet/>
      <dgm:spPr/>
      <dgm:t>
        <a:bodyPr/>
        <a:lstStyle/>
        <a:p>
          <a:endParaRPr lang="en-US"/>
        </a:p>
      </dgm:t>
    </dgm:pt>
    <dgm:pt modelId="{EB38F5A8-67FC-4C01-9D0F-F651E1AB91B8}" type="sibTrans" cxnId="{60D7F579-307F-418D-B608-EBBA3487A95E}">
      <dgm:prSet/>
      <dgm:spPr/>
      <dgm:t>
        <a:bodyPr/>
        <a:lstStyle/>
        <a:p>
          <a:pPr>
            <a:lnSpc>
              <a:spcPct val="100000"/>
            </a:lnSpc>
          </a:pPr>
          <a:endParaRPr lang="en-US"/>
        </a:p>
      </dgm:t>
    </dgm:pt>
    <dgm:pt modelId="{683D9A29-C5F5-4B5A-A01D-24B2FD1E6C4A}">
      <dgm:prSet/>
      <dgm:spPr/>
      <dgm:t>
        <a:bodyPr/>
        <a:lstStyle/>
        <a:p>
          <a:pPr>
            <a:lnSpc>
              <a:spcPct val="100000"/>
            </a:lnSpc>
          </a:pPr>
          <a:r>
            <a:rPr lang="en-US" dirty="0"/>
            <a:t>DE Guidelines Update </a:t>
          </a:r>
        </a:p>
      </dgm:t>
    </dgm:pt>
    <dgm:pt modelId="{6A44B025-8552-4645-96F3-86CF95BBB2F3}" type="parTrans" cxnId="{6F2DE9BB-2159-41E3-975F-BB7D87A7C3E9}">
      <dgm:prSet/>
      <dgm:spPr/>
      <dgm:t>
        <a:bodyPr/>
        <a:lstStyle/>
        <a:p>
          <a:endParaRPr lang="en-US"/>
        </a:p>
      </dgm:t>
    </dgm:pt>
    <dgm:pt modelId="{0D50A8EF-D5B2-4C8B-95A6-BDD468022B95}" type="sibTrans" cxnId="{6F2DE9BB-2159-41E3-975F-BB7D87A7C3E9}">
      <dgm:prSet/>
      <dgm:spPr/>
      <dgm:t>
        <a:bodyPr/>
        <a:lstStyle/>
        <a:p>
          <a:pPr>
            <a:lnSpc>
              <a:spcPct val="100000"/>
            </a:lnSpc>
          </a:pPr>
          <a:endParaRPr lang="en-US"/>
        </a:p>
      </dgm:t>
    </dgm:pt>
    <dgm:pt modelId="{17E5AE85-5B8E-4045-8BCC-D6A05DF6BC42}">
      <dgm:prSet/>
      <dgm:spPr/>
      <dgm:t>
        <a:bodyPr/>
        <a:lstStyle/>
        <a:p>
          <a:pPr>
            <a:lnSpc>
              <a:spcPct val="100000"/>
            </a:lnSpc>
          </a:pPr>
          <a:r>
            <a:rPr lang="en-US" dirty="0"/>
            <a:t>Communicating </a:t>
          </a:r>
          <a:r>
            <a:rPr lang="en-US" dirty="0">
              <a:latin typeface="Arial"/>
            </a:rPr>
            <a:t>Expectations</a:t>
          </a:r>
          <a:r>
            <a:rPr lang="en-US" dirty="0"/>
            <a:t> to students</a:t>
          </a:r>
        </a:p>
      </dgm:t>
    </dgm:pt>
    <dgm:pt modelId="{62B4FA6A-807B-4A80-B34A-494BBEEC18C6}" type="parTrans" cxnId="{45F9000A-3617-409F-861A-3BFCB9778F55}">
      <dgm:prSet/>
      <dgm:spPr/>
      <dgm:t>
        <a:bodyPr/>
        <a:lstStyle/>
        <a:p>
          <a:endParaRPr lang="en-US"/>
        </a:p>
      </dgm:t>
    </dgm:pt>
    <dgm:pt modelId="{E8FB7BDE-5725-4226-980A-1AD6746AAC92}" type="sibTrans" cxnId="{45F9000A-3617-409F-861A-3BFCB9778F55}">
      <dgm:prSet/>
      <dgm:spPr/>
      <dgm:t>
        <a:bodyPr/>
        <a:lstStyle/>
        <a:p>
          <a:pPr>
            <a:lnSpc>
              <a:spcPct val="100000"/>
            </a:lnSpc>
          </a:pPr>
          <a:endParaRPr lang="en-US"/>
        </a:p>
      </dgm:t>
    </dgm:pt>
    <dgm:pt modelId="{7E98F29C-4E41-4F47-B31A-77296F7CAFE6}">
      <dgm:prSet/>
      <dgm:spPr/>
      <dgm:t>
        <a:bodyPr/>
        <a:lstStyle/>
        <a:p>
          <a:pPr>
            <a:lnSpc>
              <a:spcPct val="100000"/>
            </a:lnSpc>
          </a:pPr>
          <a:r>
            <a:rPr lang="en-US" dirty="0"/>
            <a:t>Providing </a:t>
          </a:r>
          <a:r>
            <a:rPr lang="en-US" dirty="0">
              <a:latin typeface="Arial"/>
            </a:rPr>
            <a:t>Equitable</a:t>
          </a:r>
          <a:r>
            <a:rPr lang="en-US" dirty="0"/>
            <a:t> </a:t>
          </a:r>
          <a:r>
            <a:rPr lang="en-US" dirty="0">
              <a:latin typeface="Arial"/>
            </a:rPr>
            <a:t>Experiences</a:t>
          </a:r>
          <a:r>
            <a:rPr lang="en-US" dirty="0"/>
            <a:t> </a:t>
          </a:r>
          <a:r>
            <a:rPr lang="en-US" dirty="0">
              <a:latin typeface="Arial"/>
            </a:rPr>
            <a:t>Online</a:t>
          </a:r>
          <a:r>
            <a:rPr lang="en-US" dirty="0"/>
            <a:t> </a:t>
          </a:r>
        </a:p>
      </dgm:t>
    </dgm:pt>
    <dgm:pt modelId="{8CA7C44B-C828-4AFA-ACCB-5BADB45F46F7}" type="parTrans" cxnId="{3CA6144A-950C-4214-B0E8-7C40E66AA5B0}">
      <dgm:prSet/>
      <dgm:spPr/>
      <dgm:t>
        <a:bodyPr/>
        <a:lstStyle/>
        <a:p>
          <a:endParaRPr lang="en-US"/>
        </a:p>
      </dgm:t>
    </dgm:pt>
    <dgm:pt modelId="{8F8367AB-EEC2-4D19-B7BE-F2A6CE2849E2}" type="sibTrans" cxnId="{3CA6144A-950C-4214-B0E8-7C40E66AA5B0}">
      <dgm:prSet/>
      <dgm:spPr/>
      <dgm:t>
        <a:bodyPr/>
        <a:lstStyle/>
        <a:p>
          <a:endParaRPr lang="en-US"/>
        </a:p>
      </dgm:t>
    </dgm:pt>
    <dgm:pt modelId="{DA89D39C-558E-4D6F-B01D-31D2C8A89D27}">
      <dgm:prSet phldr="0"/>
      <dgm:spPr/>
      <dgm:t>
        <a:bodyPr/>
        <a:lstStyle/>
        <a:p>
          <a:pPr rtl="0"/>
          <a:r>
            <a:rPr lang="en-US" dirty="0"/>
            <a:t>Correspondence </a:t>
          </a:r>
          <a:r>
            <a:rPr lang="en-US" dirty="0">
              <a:latin typeface="Arial"/>
            </a:rPr>
            <a:t>Courses</a:t>
          </a:r>
          <a:r>
            <a:rPr lang="en-US" dirty="0"/>
            <a:t> </a:t>
          </a:r>
          <a:endParaRPr lang="en-US" dirty="0">
            <a:latin typeface="Arial"/>
          </a:endParaRPr>
        </a:p>
      </dgm:t>
    </dgm:pt>
    <dgm:pt modelId="{55FADD0F-53E4-462C-95EB-D07BD636BEB8}" type="parTrans" cxnId="{EF29D66E-6F56-460C-AD4A-C289F2B7A88F}">
      <dgm:prSet/>
      <dgm:spPr/>
    </dgm:pt>
    <dgm:pt modelId="{995C31D8-DA88-467A-9EA9-47E8C2895B8F}" type="sibTrans" cxnId="{EF29D66E-6F56-460C-AD4A-C289F2B7A88F}">
      <dgm:prSet/>
      <dgm:spPr/>
    </dgm:pt>
    <dgm:pt modelId="{37B67A9E-825A-4E6C-90C4-D38BF2D42F3F}" type="pres">
      <dgm:prSet presAssocID="{F64D0685-66E4-4CC0-A12F-576F246E71EF}" presName="diagram" presStyleCnt="0">
        <dgm:presLayoutVars>
          <dgm:dir/>
          <dgm:resizeHandles val="exact"/>
        </dgm:presLayoutVars>
      </dgm:prSet>
      <dgm:spPr/>
    </dgm:pt>
    <dgm:pt modelId="{8CF2B50E-CA4B-4101-B27D-3D9C8D2FBCDA}" type="pres">
      <dgm:prSet presAssocID="{6015835B-62E6-40B2-A504-6BF102775FB7}" presName="node" presStyleLbl="node1" presStyleIdx="0" presStyleCnt="8">
        <dgm:presLayoutVars>
          <dgm:bulletEnabled val="1"/>
        </dgm:presLayoutVars>
      </dgm:prSet>
      <dgm:spPr/>
    </dgm:pt>
    <dgm:pt modelId="{06541329-598B-4694-9DD4-21C6D01CFA6C}" type="pres">
      <dgm:prSet presAssocID="{1CECE358-FFC7-4BDA-A5E7-FACFFB4298F8}" presName="sibTrans" presStyleCnt="0"/>
      <dgm:spPr/>
    </dgm:pt>
    <dgm:pt modelId="{1A92346F-210D-47D5-833D-00D11E89DD80}" type="pres">
      <dgm:prSet presAssocID="{BDA264EB-ADCB-4D0F-BFDF-3BE03ACFFA72}" presName="node" presStyleLbl="node1" presStyleIdx="1" presStyleCnt="8">
        <dgm:presLayoutVars>
          <dgm:bulletEnabled val="1"/>
        </dgm:presLayoutVars>
      </dgm:prSet>
      <dgm:spPr/>
    </dgm:pt>
    <dgm:pt modelId="{06C83962-0698-4D3F-A875-960A6B8167AF}" type="pres">
      <dgm:prSet presAssocID="{3BAE0377-DF63-4317-8E00-C31AA205ECD0}" presName="sibTrans" presStyleCnt="0"/>
      <dgm:spPr/>
    </dgm:pt>
    <dgm:pt modelId="{EC33859D-496F-4058-BC6A-3EA0281B6465}" type="pres">
      <dgm:prSet presAssocID="{A6380C40-105A-4DEB-AA94-A2C0A42E5D88}" presName="node" presStyleLbl="node1" presStyleIdx="2" presStyleCnt="8">
        <dgm:presLayoutVars>
          <dgm:bulletEnabled val="1"/>
        </dgm:presLayoutVars>
      </dgm:prSet>
      <dgm:spPr/>
    </dgm:pt>
    <dgm:pt modelId="{70AA467E-E685-41C2-A9AF-1AFDAAD3F9C2}" type="pres">
      <dgm:prSet presAssocID="{B21AAB82-A5C4-426A-BA01-A9A2E9483E06}" presName="sibTrans" presStyleCnt="0"/>
      <dgm:spPr/>
    </dgm:pt>
    <dgm:pt modelId="{0D78C0B2-A3BB-45E5-955E-04279AA89A3E}" type="pres">
      <dgm:prSet presAssocID="{F1803DE4-7DD1-4B6C-B635-099F2374387E}" presName="node" presStyleLbl="node1" presStyleIdx="3" presStyleCnt="8">
        <dgm:presLayoutVars>
          <dgm:bulletEnabled val="1"/>
        </dgm:presLayoutVars>
      </dgm:prSet>
      <dgm:spPr/>
    </dgm:pt>
    <dgm:pt modelId="{D6039BDB-284C-4B91-832C-80D688019281}" type="pres">
      <dgm:prSet presAssocID="{EB38F5A8-67FC-4C01-9D0F-F651E1AB91B8}" presName="sibTrans" presStyleCnt="0"/>
      <dgm:spPr/>
    </dgm:pt>
    <dgm:pt modelId="{8570F697-C7AB-4DAF-83DD-D640ABFCA5DE}" type="pres">
      <dgm:prSet presAssocID="{DA89D39C-558E-4D6F-B01D-31D2C8A89D27}" presName="node" presStyleLbl="node1" presStyleIdx="4" presStyleCnt="8">
        <dgm:presLayoutVars>
          <dgm:bulletEnabled val="1"/>
        </dgm:presLayoutVars>
      </dgm:prSet>
      <dgm:spPr/>
    </dgm:pt>
    <dgm:pt modelId="{2938E53A-59E1-4619-96AD-8A30D75ACFB2}" type="pres">
      <dgm:prSet presAssocID="{995C31D8-DA88-467A-9EA9-47E8C2895B8F}" presName="sibTrans" presStyleCnt="0"/>
      <dgm:spPr/>
    </dgm:pt>
    <dgm:pt modelId="{7FC0F2C9-64AC-4FAC-9B8B-FB3A9E3442BC}" type="pres">
      <dgm:prSet presAssocID="{683D9A29-C5F5-4B5A-A01D-24B2FD1E6C4A}" presName="node" presStyleLbl="node1" presStyleIdx="5" presStyleCnt="8">
        <dgm:presLayoutVars>
          <dgm:bulletEnabled val="1"/>
        </dgm:presLayoutVars>
      </dgm:prSet>
      <dgm:spPr/>
    </dgm:pt>
    <dgm:pt modelId="{9CCE13E1-285F-4E41-BFE8-EC47166986C1}" type="pres">
      <dgm:prSet presAssocID="{0D50A8EF-D5B2-4C8B-95A6-BDD468022B95}" presName="sibTrans" presStyleCnt="0"/>
      <dgm:spPr/>
    </dgm:pt>
    <dgm:pt modelId="{1D52FDB6-298E-47A1-ACB3-7F95BFD1CFFF}" type="pres">
      <dgm:prSet presAssocID="{17E5AE85-5B8E-4045-8BCC-D6A05DF6BC42}" presName="node" presStyleLbl="node1" presStyleIdx="6" presStyleCnt="8">
        <dgm:presLayoutVars>
          <dgm:bulletEnabled val="1"/>
        </dgm:presLayoutVars>
      </dgm:prSet>
      <dgm:spPr/>
    </dgm:pt>
    <dgm:pt modelId="{B855A943-0228-4E55-A7A8-109B6D6CF51B}" type="pres">
      <dgm:prSet presAssocID="{E8FB7BDE-5725-4226-980A-1AD6746AAC92}" presName="sibTrans" presStyleCnt="0"/>
      <dgm:spPr/>
    </dgm:pt>
    <dgm:pt modelId="{1D6DF42B-3E72-415D-9FCE-DFAD7A2396F8}" type="pres">
      <dgm:prSet presAssocID="{7E98F29C-4E41-4F47-B31A-77296F7CAFE6}" presName="node" presStyleLbl="node1" presStyleIdx="7" presStyleCnt="8">
        <dgm:presLayoutVars>
          <dgm:bulletEnabled val="1"/>
        </dgm:presLayoutVars>
      </dgm:prSet>
      <dgm:spPr/>
    </dgm:pt>
  </dgm:ptLst>
  <dgm:cxnLst>
    <dgm:cxn modelId="{45F9000A-3617-409F-861A-3BFCB9778F55}" srcId="{F64D0685-66E4-4CC0-A12F-576F246E71EF}" destId="{17E5AE85-5B8E-4045-8BCC-D6A05DF6BC42}" srcOrd="6" destOrd="0" parTransId="{62B4FA6A-807B-4A80-B34A-494BBEEC18C6}" sibTransId="{E8FB7BDE-5725-4226-980A-1AD6746AAC92}"/>
    <dgm:cxn modelId="{ACA8B00F-78D4-4892-AC8C-8377338FBA81}" type="presOf" srcId="{F1803DE4-7DD1-4B6C-B635-099F2374387E}" destId="{0D78C0B2-A3BB-45E5-955E-04279AA89A3E}" srcOrd="0" destOrd="0" presId="urn:microsoft.com/office/officeart/2005/8/layout/default"/>
    <dgm:cxn modelId="{E2B84417-2EB5-4FB8-93EE-2729A77EC702}" type="presOf" srcId="{A6380C40-105A-4DEB-AA94-A2C0A42E5D88}" destId="{EC33859D-496F-4058-BC6A-3EA0281B6465}" srcOrd="0" destOrd="0" presId="urn:microsoft.com/office/officeart/2005/8/layout/default"/>
    <dgm:cxn modelId="{78780A27-ED83-4C90-9B38-36B261566427}" type="presOf" srcId="{683D9A29-C5F5-4B5A-A01D-24B2FD1E6C4A}" destId="{7FC0F2C9-64AC-4FAC-9B8B-FB3A9E3442BC}" srcOrd="0" destOrd="0" presId="urn:microsoft.com/office/officeart/2005/8/layout/default"/>
    <dgm:cxn modelId="{AF39BE5C-7675-4B5A-A266-7027A14BD563}" type="presOf" srcId="{7E98F29C-4E41-4F47-B31A-77296F7CAFE6}" destId="{1D6DF42B-3E72-415D-9FCE-DFAD7A2396F8}" srcOrd="0" destOrd="0" presId="urn:microsoft.com/office/officeart/2005/8/layout/default"/>
    <dgm:cxn modelId="{EAA73262-485C-432B-9016-71E14BB1E9C4}" srcId="{F64D0685-66E4-4CC0-A12F-576F246E71EF}" destId="{BDA264EB-ADCB-4D0F-BFDF-3BE03ACFFA72}" srcOrd="1" destOrd="0" parTransId="{4877ECDC-A29D-4F63-8CC3-DB71C92AD340}" sibTransId="{3BAE0377-DF63-4317-8E00-C31AA205ECD0}"/>
    <dgm:cxn modelId="{3CA6144A-950C-4214-B0E8-7C40E66AA5B0}" srcId="{F64D0685-66E4-4CC0-A12F-576F246E71EF}" destId="{7E98F29C-4E41-4F47-B31A-77296F7CAFE6}" srcOrd="7" destOrd="0" parTransId="{8CA7C44B-C828-4AFA-ACCB-5BADB45F46F7}" sibTransId="{8F8367AB-EEC2-4D19-B7BE-F2A6CE2849E2}"/>
    <dgm:cxn modelId="{EF29D66E-6F56-460C-AD4A-C289F2B7A88F}" srcId="{F64D0685-66E4-4CC0-A12F-576F246E71EF}" destId="{DA89D39C-558E-4D6F-B01D-31D2C8A89D27}" srcOrd="4" destOrd="0" parTransId="{55FADD0F-53E4-462C-95EB-D07BD636BEB8}" sibTransId="{995C31D8-DA88-467A-9EA9-47E8C2895B8F}"/>
    <dgm:cxn modelId="{60D7F579-307F-418D-B608-EBBA3487A95E}" srcId="{F64D0685-66E4-4CC0-A12F-576F246E71EF}" destId="{F1803DE4-7DD1-4B6C-B635-099F2374387E}" srcOrd="3" destOrd="0" parTransId="{565B2DA2-4D1B-49BB-9579-F89B11462293}" sibTransId="{EB38F5A8-67FC-4C01-9D0F-F651E1AB91B8}"/>
    <dgm:cxn modelId="{CD7CE684-2B9A-4514-8FE4-534A74EEFFAC}" type="presOf" srcId="{DA89D39C-558E-4D6F-B01D-31D2C8A89D27}" destId="{8570F697-C7AB-4DAF-83DD-D640ABFCA5DE}" srcOrd="0" destOrd="0" presId="urn:microsoft.com/office/officeart/2005/8/layout/default"/>
    <dgm:cxn modelId="{0D8CE58D-6223-45F3-B0BD-FFF755512893}" srcId="{F64D0685-66E4-4CC0-A12F-576F246E71EF}" destId="{A6380C40-105A-4DEB-AA94-A2C0A42E5D88}" srcOrd="2" destOrd="0" parTransId="{E6CF5E53-BCF3-4DE8-BBDA-A65F53FF0EBC}" sibTransId="{B21AAB82-A5C4-426A-BA01-A9A2E9483E06}"/>
    <dgm:cxn modelId="{1AE9469A-1897-4E4A-B9A8-F5A4719E48D2}" type="presOf" srcId="{F64D0685-66E4-4CC0-A12F-576F246E71EF}" destId="{37B67A9E-825A-4E6C-90C4-D38BF2D42F3F}" srcOrd="0" destOrd="0" presId="urn:microsoft.com/office/officeart/2005/8/layout/default"/>
    <dgm:cxn modelId="{72F7D7B6-577F-4636-A177-A777BEB3CBA5}" type="presOf" srcId="{17E5AE85-5B8E-4045-8BCC-D6A05DF6BC42}" destId="{1D52FDB6-298E-47A1-ACB3-7F95BFD1CFFF}" srcOrd="0" destOrd="0" presId="urn:microsoft.com/office/officeart/2005/8/layout/default"/>
    <dgm:cxn modelId="{82ED69BA-D78C-4424-82C8-677A76593E9D}" srcId="{F64D0685-66E4-4CC0-A12F-576F246E71EF}" destId="{6015835B-62E6-40B2-A504-6BF102775FB7}" srcOrd="0" destOrd="0" parTransId="{506E1E15-CFD3-4B65-A480-A0305961E8D3}" sibTransId="{1CECE358-FFC7-4BDA-A5E7-FACFFB4298F8}"/>
    <dgm:cxn modelId="{6F2DE9BB-2159-41E3-975F-BB7D87A7C3E9}" srcId="{F64D0685-66E4-4CC0-A12F-576F246E71EF}" destId="{683D9A29-C5F5-4B5A-A01D-24B2FD1E6C4A}" srcOrd="5" destOrd="0" parTransId="{6A44B025-8552-4645-96F3-86CF95BBB2F3}" sibTransId="{0D50A8EF-D5B2-4C8B-95A6-BDD468022B95}"/>
    <dgm:cxn modelId="{C5A8C9C6-EE2D-4F1C-8501-A66355297E30}" type="presOf" srcId="{6015835B-62E6-40B2-A504-6BF102775FB7}" destId="{8CF2B50E-CA4B-4101-B27D-3D9C8D2FBCDA}" srcOrd="0" destOrd="0" presId="urn:microsoft.com/office/officeart/2005/8/layout/default"/>
    <dgm:cxn modelId="{D8A0D7E6-7D1F-4820-8964-24A6716A4F1B}" type="presOf" srcId="{BDA264EB-ADCB-4D0F-BFDF-3BE03ACFFA72}" destId="{1A92346F-210D-47D5-833D-00D11E89DD80}" srcOrd="0" destOrd="0" presId="urn:microsoft.com/office/officeart/2005/8/layout/default"/>
    <dgm:cxn modelId="{482A6250-9C4F-4584-BC2F-FC0D314430BC}" type="presParOf" srcId="{37B67A9E-825A-4E6C-90C4-D38BF2D42F3F}" destId="{8CF2B50E-CA4B-4101-B27D-3D9C8D2FBCDA}" srcOrd="0" destOrd="0" presId="urn:microsoft.com/office/officeart/2005/8/layout/default"/>
    <dgm:cxn modelId="{B5D9FF8A-BD10-4170-823F-D6A1E63E4F54}" type="presParOf" srcId="{37B67A9E-825A-4E6C-90C4-D38BF2D42F3F}" destId="{06541329-598B-4694-9DD4-21C6D01CFA6C}" srcOrd="1" destOrd="0" presId="urn:microsoft.com/office/officeart/2005/8/layout/default"/>
    <dgm:cxn modelId="{2F08A55E-1011-4E74-AE7A-144EE5626B46}" type="presParOf" srcId="{37B67A9E-825A-4E6C-90C4-D38BF2D42F3F}" destId="{1A92346F-210D-47D5-833D-00D11E89DD80}" srcOrd="2" destOrd="0" presId="urn:microsoft.com/office/officeart/2005/8/layout/default"/>
    <dgm:cxn modelId="{6D95A5CA-3CE9-45E2-A72E-591C02AEE7A6}" type="presParOf" srcId="{37B67A9E-825A-4E6C-90C4-D38BF2D42F3F}" destId="{06C83962-0698-4D3F-A875-960A6B8167AF}" srcOrd="3" destOrd="0" presId="urn:microsoft.com/office/officeart/2005/8/layout/default"/>
    <dgm:cxn modelId="{34BAE58B-02AD-4FB8-8938-62CFF7F93B77}" type="presParOf" srcId="{37B67A9E-825A-4E6C-90C4-D38BF2D42F3F}" destId="{EC33859D-496F-4058-BC6A-3EA0281B6465}" srcOrd="4" destOrd="0" presId="urn:microsoft.com/office/officeart/2005/8/layout/default"/>
    <dgm:cxn modelId="{E86BA37B-473A-4162-B7CE-80CF5E04E9F6}" type="presParOf" srcId="{37B67A9E-825A-4E6C-90C4-D38BF2D42F3F}" destId="{70AA467E-E685-41C2-A9AF-1AFDAAD3F9C2}" srcOrd="5" destOrd="0" presId="urn:microsoft.com/office/officeart/2005/8/layout/default"/>
    <dgm:cxn modelId="{FD67EFE3-F913-4B77-87B7-1E41076A33C6}" type="presParOf" srcId="{37B67A9E-825A-4E6C-90C4-D38BF2D42F3F}" destId="{0D78C0B2-A3BB-45E5-955E-04279AA89A3E}" srcOrd="6" destOrd="0" presId="urn:microsoft.com/office/officeart/2005/8/layout/default"/>
    <dgm:cxn modelId="{ABF2C95B-689E-43DC-BCE6-2B33293B23A9}" type="presParOf" srcId="{37B67A9E-825A-4E6C-90C4-D38BF2D42F3F}" destId="{D6039BDB-284C-4B91-832C-80D688019281}" srcOrd="7" destOrd="0" presId="urn:microsoft.com/office/officeart/2005/8/layout/default"/>
    <dgm:cxn modelId="{86874498-F16C-449B-8309-DAC92D694178}" type="presParOf" srcId="{37B67A9E-825A-4E6C-90C4-D38BF2D42F3F}" destId="{8570F697-C7AB-4DAF-83DD-D640ABFCA5DE}" srcOrd="8" destOrd="0" presId="urn:microsoft.com/office/officeart/2005/8/layout/default"/>
    <dgm:cxn modelId="{2B11C735-5A8C-482E-BEE9-E61C7B5CF442}" type="presParOf" srcId="{37B67A9E-825A-4E6C-90C4-D38BF2D42F3F}" destId="{2938E53A-59E1-4619-96AD-8A30D75ACFB2}" srcOrd="9" destOrd="0" presId="urn:microsoft.com/office/officeart/2005/8/layout/default"/>
    <dgm:cxn modelId="{2DA2A9A8-D84F-497C-A468-42B5D10D2228}" type="presParOf" srcId="{37B67A9E-825A-4E6C-90C4-D38BF2D42F3F}" destId="{7FC0F2C9-64AC-4FAC-9B8B-FB3A9E3442BC}" srcOrd="10" destOrd="0" presId="urn:microsoft.com/office/officeart/2005/8/layout/default"/>
    <dgm:cxn modelId="{AB84611E-DD88-4FD3-B7D0-BC6FF62E8E64}" type="presParOf" srcId="{37B67A9E-825A-4E6C-90C4-D38BF2D42F3F}" destId="{9CCE13E1-285F-4E41-BFE8-EC47166986C1}" srcOrd="11" destOrd="0" presId="urn:microsoft.com/office/officeart/2005/8/layout/default"/>
    <dgm:cxn modelId="{D7D6EC69-3900-40A9-909B-9E482BBE3169}" type="presParOf" srcId="{37B67A9E-825A-4E6C-90C4-D38BF2D42F3F}" destId="{1D52FDB6-298E-47A1-ACB3-7F95BFD1CFFF}" srcOrd="12" destOrd="0" presId="urn:microsoft.com/office/officeart/2005/8/layout/default"/>
    <dgm:cxn modelId="{2026C242-32FF-49A2-993F-77A8748DE3BD}" type="presParOf" srcId="{37B67A9E-825A-4E6C-90C4-D38BF2D42F3F}" destId="{B855A943-0228-4E55-A7A8-109B6D6CF51B}" srcOrd="13" destOrd="0" presId="urn:microsoft.com/office/officeart/2005/8/layout/default"/>
    <dgm:cxn modelId="{8ED557DD-3F39-40B8-865B-659A288B4E74}" type="presParOf" srcId="{37B67A9E-825A-4E6C-90C4-D38BF2D42F3F}" destId="{1D6DF42B-3E72-415D-9FCE-DFAD7A2396F8}" srcOrd="1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91FE7A0-0BAA-429A-AC13-0DCDE1B65D4C}"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7E3D081B-2938-42C1-A05E-F7D0B79F83B0}">
      <dgm:prSet/>
      <dgm:spPr/>
      <dgm:t>
        <a:bodyPr/>
        <a:lstStyle/>
        <a:p>
          <a:r>
            <a:rPr lang="en-US"/>
            <a:t>Distance Education and Educational Technology Advisory Committee spent over one year developing recommended guidelines </a:t>
          </a:r>
        </a:p>
      </dgm:t>
    </dgm:pt>
    <dgm:pt modelId="{867134D2-6E6D-4ACD-9AFF-9A1AE47F6DC5}" type="parTrans" cxnId="{7A7B318D-C835-4BF0-BD8E-102F542D6324}">
      <dgm:prSet/>
      <dgm:spPr/>
      <dgm:t>
        <a:bodyPr/>
        <a:lstStyle/>
        <a:p>
          <a:endParaRPr lang="en-US"/>
        </a:p>
      </dgm:t>
    </dgm:pt>
    <dgm:pt modelId="{F7C5199C-EC20-451B-9C8B-2D68DD608AA4}" type="sibTrans" cxnId="{7A7B318D-C835-4BF0-BD8E-102F542D6324}">
      <dgm:prSet/>
      <dgm:spPr/>
      <dgm:t>
        <a:bodyPr/>
        <a:lstStyle/>
        <a:p>
          <a:endParaRPr lang="en-US"/>
        </a:p>
      </dgm:t>
    </dgm:pt>
    <dgm:pt modelId="{75B9FB7E-1649-4344-926E-52305ABF5AC2}">
      <dgm:prSet/>
      <dgm:spPr/>
      <dgm:t>
        <a:bodyPr/>
        <a:lstStyle/>
        <a:p>
          <a:r>
            <a:rPr lang="en-US"/>
            <a:t>Proposed definitions for types of DE courses endorsed via ASCCC Resolution 9.06 S19 </a:t>
          </a:r>
        </a:p>
      </dgm:t>
    </dgm:pt>
    <dgm:pt modelId="{34D15734-92EE-4D24-9114-E10B254E16AA}" type="parTrans" cxnId="{02B73A57-DCA3-49FD-B84B-E6CB2FB34B0E}">
      <dgm:prSet/>
      <dgm:spPr/>
      <dgm:t>
        <a:bodyPr/>
        <a:lstStyle/>
        <a:p>
          <a:endParaRPr lang="en-US"/>
        </a:p>
      </dgm:t>
    </dgm:pt>
    <dgm:pt modelId="{6D892A0D-F7CE-4604-B5B2-449E27AAFABC}" type="sibTrans" cxnId="{02B73A57-DCA3-49FD-B84B-E6CB2FB34B0E}">
      <dgm:prSet/>
      <dgm:spPr/>
      <dgm:t>
        <a:bodyPr/>
        <a:lstStyle/>
        <a:p>
          <a:endParaRPr lang="en-US"/>
        </a:p>
      </dgm:t>
    </dgm:pt>
    <dgm:pt modelId="{85E8A206-D7F8-40D5-8187-9A6AD12642E1}">
      <dgm:prSet/>
      <dgm:spPr/>
      <dgm:t>
        <a:bodyPr/>
        <a:lstStyle/>
        <a:p>
          <a:r>
            <a:rPr lang="en-US"/>
            <a:t>DEETAC recommended guidelines to CO in January</a:t>
          </a:r>
        </a:p>
      </dgm:t>
    </dgm:pt>
    <dgm:pt modelId="{36C6F105-48BE-4477-8781-34C9A12D430C}" type="parTrans" cxnId="{4BB95929-3CEE-4420-AE53-BFF42C38D284}">
      <dgm:prSet/>
      <dgm:spPr/>
      <dgm:t>
        <a:bodyPr/>
        <a:lstStyle/>
        <a:p>
          <a:endParaRPr lang="en-US"/>
        </a:p>
      </dgm:t>
    </dgm:pt>
    <dgm:pt modelId="{B7A453EF-2B77-43AB-B23A-D0F44AAE56A4}" type="sibTrans" cxnId="{4BB95929-3CEE-4420-AE53-BFF42C38D284}">
      <dgm:prSet/>
      <dgm:spPr/>
      <dgm:t>
        <a:bodyPr/>
        <a:lstStyle/>
        <a:p>
          <a:endParaRPr lang="en-US"/>
        </a:p>
      </dgm:t>
    </dgm:pt>
    <dgm:pt modelId="{C900D521-3312-4C5E-96CA-2ECF47AB2874}">
      <dgm:prSet/>
      <dgm:spPr/>
      <dgm:t>
        <a:bodyPr/>
        <a:lstStyle/>
        <a:p>
          <a:r>
            <a:rPr lang="en-US"/>
            <a:t>Chancellor's Office has reviewed and asked for changes</a:t>
          </a:r>
        </a:p>
      </dgm:t>
    </dgm:pt>
    <dgm:pt modelId="{3FD011F6-04D9-41E1-AA8E-6EBDC5C581F2}" type="parTrans" cxnId="{9CB57677-5F23-48A4-968E-320752017DB2}">
      <dgm:prSet/>
      <dgm:spPr/>
      <dgm:t>
        <a:bodyPr/>
        <a:lstStyle/>
        <a:p>
          <a:endParaRPr lang="en-US"/>
        </a:p>
      </dgm:t>
    </dgm:pt>
    <dgm:pt modelId="{C110382D-8447-42BF-9053-E45249AF69DA}" type="sibTrans" cxnId="{9CB57677-5F23-48A4-968E-320752017DB2}">
      <dgm:prSet/>
      <dgm:spPr/>
      <dgm:t>
        <a:bodyPr/>
        <a:lstStyle/>
        <a:p>
          <a:endParaRPr lang="en-US"/>
        </a:p>
      </dgm:t>
    </dgm:pt>
    <dgm:pt modelId="{C53D8803-D86D-41EC-8967-58AE239637C0}">
      <dgm:prSet/>
      <dgm:spPr/>
      <dgm:t>
        <a:bodyPr/>
        <a:lstStyle/>
        <a:p>
          <a:r>
            <a:rPr lang="en-US"/>
            <a:t>Students still need to know if online classes have in-person requirements or synchronous requirements before enrolling</a:t>
          </a:r>
        </a:p>
      </dgm:t>
    </dgm:pt>
    <dgm:pt modelId="{6C48B103-4F76-4536-8AAC-47524C28BD02}" type="parTrans" cxnId="{18AD4A2C-6525-4191-A480-6181721637ED}">
      <dgm:prSet/>
      <dgm:spPr/>
      <dgm:t>
        <a:bodyPr/>
        <a:lstStyle/>
        <a:p>
          <a:endParaRPr lang="en-US"/>
        </a:p>
      </dgm:t>
    </dgm:pt>
    <dgm:pt modelId="{1DB29D95-DAA6-4F1F-B742-001E1C51591C}" type="sibTrans" cxnId="{18AD4A2C-6525-4191-A480-6181721637ED}">
      <dgm:prSet/>
      <dgm:spPr/>
      <dgm:t>
        <a:bodyPr/>
        <a:lstStyle/>
        <a:p>
          <a:endParaRPr lang="en-US"/>
        </a:p>
      </dgm:t>
    </dgm:pt>
    <dgm:pt modelId="{6D2C7E5F-8F4B-4A80-BA67-B4F6C01A518E}" type="pres">
      <dgm:prSet presAssocID="{591FE7A0-0BAA-429A-AC13-0DCDE1B65D4C}" presName="root" presStyleCnt="0">
        <dgm:presLayoutVars>
          <dgm:dir/>
          <dgm:resizeHandles val="exact"/>
        </dgm:presLayoutVars>
      </dgm:prSet>
      <dgm:spPr/>
    </dgm:pt>
    <dgm:pt modelId="{08673EBD-FE36-4A69-920C-946ADD538D01}" type="pres">
      <dgm:prSet presAssocID="{7E3D081B-2938-42C1-A05E-F7D0B79F83B0}" presName="compNode" presStyleCnt="0"/>
      <dgm:spPr/>
    </dgm:pt>
    <dgm:pt modelId="{4DCB04E5-78BB-425B-8C2A-F2E1D47CBC91}" type="pres">
      <dgm:prSet presAssocID="{7E3D081B-2938-42C1-A05E-F7D0B79F83B0}" presName="bgRect" presStyleLbl="bgShp" presStyleIdx="0" presStyleCnt="4"/>
      <dgm:spPr/>
    </dgm:pt>
    <dgm:pt modelId="{1F23C9CB-CC51-48A1-8E39-B26689B4CC80}" type="pres">
      <dgm:prSet presAssocID="{7E3D081B-2938-42C1-A05E-F7D0B79F83B0}"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B0490DAF-8E73-4F19-B544-9D4D2DECC676}" type="pres">
      <dgm:prSet presAssocID="{7E3D081B-2938-42C1-A05E-F7D0B79F83B0}" presName="spaceRect" presStyleCnt="0"/>
      <dgm:spPr/>
    </dgm:pt>
    <dgm:pt modelId="{B1C29464-CD6F-4EFF-869A-5D13D158FE3A}" type="pres">
      <dgm:prSet presAssocID="{7E3D081B-2938-42C1-A05E-F7D0B79F83B0}" presName="parTx" presStyleLbl="revTx" presStyleIdx="0" presStyleCnt="5">
        <dgm:presLayoutVars>
          <dgm:chMax val="0"/>
          <dgm:chPref val="0"/>
        </dgm:presLayoutVars>
      </dgm:prSet>
      <dgm:spPr/>
    </dgm:pt>
    <dgm:pt modelId="{398A0FE2-51E0-4ED3-84BF-425AA484A21F}" type="pres">
      <dgm:prSet presAssocID="{F7C5199C-EC20-451B-9C8B-2D68DD608AA4}" presName="sibTrans" presStyleCnt="0"/>
      <dgm:spPr/>
    </dgm:pt>
    <dgm:pt modelId="{56107A9C-6ABE-447B-9ACE-DD864A63C864}" type="pres">
      <dgm:prSet presAssocID="{75B9FB7E-1649-4344-926E-52305ABF5AC2}" presName="compNode" presStyleCnt="0"/>
      <dgm:spPr/>
    </dgm:pt>
    <dgm:pt modelId="{45CDD0B4-B4A4-4A5F-8078-5B55A460EC80}" type="pres">
      <dgm:prSet presAssocID="{75B9FB7E-1649-4344-926E-52305ABF5AC2}" presName="bgRect" presStyleLbl="bgShp" presStyleIdx="1" presStyleCnt="4"/>
      <dgm:spPr/>
    </dgm:pt>
    <dgm:pt modelId="{4BDFB7BD-C446-4418-83F9-7FAE4FE8B113}" type="pres">
      <dgm:prSet presAssocID="{75B9FB7E-1649-4344-926E-52305ABF5AC2}"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Checkmark"/>
        </a:ext>
      </dgm:extLst>
    </dgm:pt>
    <dgm:pt modelId="{65DBF212-67DA-4D65-A801-A2027A0928CE}" type="pres">
      <dgm:prSet presAssocID="{75B9FB7E-1649-4344-926E-52305ABF5AC2}" presName="spaceRect" presStyleCnt="0"/>
      <dgm:spPr/>
    </dgm:pt>
    <dgm:pt modelId="{B504F082-5916-45F3-91AB-F7DB48DBA86B}" type="pres">
      <dgm:prSet presAssocID="{75B9FB7E-1649-4344-926E-52305ABF5AC2}" presName="parTx" presStyleLbl="revTx" presStyleIdx="1" presStyleCnt="5">
        <dgm:presLayoutVars>
          <dgm:chMax val="0"/>
          <dgm:chPref val="0"/>
        </dgm:presLayoutVars>
      </dgm:prSet>
      <dgm:spPr/>
    </dgm:pt>
    <dgm:pt modelId="{35732677-F14C-4709-8FDB-C6858CC7AB4C}" type="pres">
      <dgm:prSet presAssocID="{6D892A0D-F7CE-4604-B5B2-449E27AAFABC}" presName="sibTrans" presStyleCnt="0"/>
      <dgm:spPr/>
    </dgm:pt>
    <dgm:pt modelId="{45B14011-BEAF-49B8-86C6-CC45122F1524}" type="pres">
      <dgm:prSet presAssocID="{85E8A206-D7F8-40D5-8187-9A6AD12642E1}" presName="compNode" presStyleCnt="0"/>
      <dgm:spPr/>
    </dgm:pt>
    <dgm:pt modelId="{CCE5CE3F-F579-482F-A1AD-0E6F52BBB704}" type="pres">
      <dgm:prSet presAssocID="{85E8A206-D7F8-40D5-8187-9A6AD12642E1}" presName="bgRect" presStyleLbl="bgShp" presStyleIdx="2" presStyleCnt="4"/>
      <dgm:spPr/>
    </dgm:pt>
    <dgm:pt modelId="{31F79357-7633-4E88-942B-5F4E6172DAD2}" type="pres">
      <dgm:prSet presAssocID="{85E8A206-D7F8-40D5-8187-9A6AD12642E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lose"/>
        </a:ext>
      </dgm:extLst>
    </dgm:pt>
    <dgm:pt modelId="{DFDEE090-E8C2-4DFB-8D4E-2E798CE93D13}" type="pres">
      <dgm:prSet presAssocID="{85E8A206-D7F8-40D5-8187-9A6AD12642E1}" presName="spaceRect" presStyleCnt="0"/>
      <dgm:spPr/>
    </dgm:pt>
    <dgm:pt modelId="{BCD8FF99-DE8C-4C7F-B643-1ADF77EAC8F1}" type="pres">
      <dgm:prSet presAssocID="{85E8A206-D7F8-40D5-8187-9A6AD12642E1}" presName="parTx" presStyleLbl="revTx" presStyleIdx="2" presStyleCnt="5">
        <dgm:presLayoutVars>
          <dgm:chMax val="0"/>
          <dgm:chPref val="0"/>
        </dgm:presLayoutVars>
      </dgm:prSet>
      <dgm:spPr/>
    </dgm:pt>
    <dgm:pt modelId="{75DF0A06-7071-4D4C-9960-4CED91EDD97B}" type="pres">
      <dgm:prSet presAssocID="{B7A453EF-2B77-43AB-B23A-D0F44AAE56A4}" presName="sibTrans" presStyleCnt="0"/>
      <dgm:spPr/>
    </dgm:pt>
    <dgm:pt modelId="{A44AE1D3-0581-46C1-8637-C48737ED8E89}" type="pres">
      <dgm:prSet presAssocID="{C900D521-3312-4C5E-96CA-2ECF47AB2874}" presName="compNode" presStyleCnt="0"/>
      <dgm:spPr/>
    </dgm:pt>
    <dgm:pt modelId="{0B8EEC1D-FF4F-4BEC-A39B-789E03C63001}" type="pres">
      <dgm:prSet presAssocID="{C900D521-3312-4C5E-96CA-2ECF47AB2874}" presName="bgRect" presStyleLbl="bgShp" presStyleIdx="3" presStyleCnt="4"/>
      <dgm:spPr/>
    </dgm:pt>
    <dgm:pt modelId="{25C06C32-3E4B-4CE5-8523-D600D49FBE93}" type="pres">
      <dgm:prSet presAssocID="{C900D521-3312-4C5E-96CA-2ECF47AB2874}"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9A62FE7E-8E0D-4B15-8D6A-388DD2FFF027}" type="pres">
      <dgm:prSet presAssocID="{C900D521-3312-4C5E-96CA-2ECF47AB2874}" presName="spaceRect" presStyleCnt="0"/>
      <dgm:spPr/>
    </dgm:pt>
    <dgm:pt modelId="{F194395D-851B-45AA-B3F8-F71663614246}" type="pres">
      <dgm:prSet presAssocID="{C900D521-3312-4C5E-96CA-2ECF47AB2874}" presName="parTx" presStyleLbl="revTx" presStyleIdx="3" presStyleCnt="5">
        <dgm:presLayoutVars>
          <dgm:chMax val="0"/>
          <dgm:chPref val="0"/>
        </dgm:presLayoutVars>
      </dgm:prSet>
      <dgm:spPr/>
    </dgm:pt>
    <dgm:pt modelId="{0BD801B4-7691-47AC-B5BB-337308A52113}" type="pres">
      <dgm:prSet presAssocID="{C900D521-3312-4C5E-96CA-2ECF47AB2874}" presName="desTx" presStyleLbl="revTx" presStyleIdx="4" presStyleCnt="5">
        <dgm:presLayoutVars/>
      </dgm:prSet>
      <dgm:spPr/>
    </dgm:pt>
  </dgm:ptLst>
  <dgm:cxnLst>
    <dgm:cxn modelId="{85218300-059E-46BA-93CC-62FDE2DA666A}" type="presOf" srcId="{7E3D081B-2938-42C1-A05E-F7D0B79F83B0}" destId="{B1C29464-CD6F-4EFF-869A-5D13D158FE3A}" srcOrd="0" destOrd="0" presId="urn:microsoft.com/office/officeart/2018/2/layout/IconVerticalSolidList"/>
    <dgm:cxn modelId="{DE770A02-238A-4467-84B0-A44F4F645C99}" type="presOf" srcId="{85E8A206-D7F8-40D5-8187-9A6AD12642E1}" destId="{BCD8FF99-DE8C-4C7F-B643-1ADF77EAC8F1}" srcOrd="0" destOrd="0" presId="urn:microsoft.com/office/officeart/2018/2/layout/IconVerticalSolidList"/>
    <dgm:cxn modelId="{4BB95929-3CEE-4420-AE53-BFF42C38D284}" srcId="{591FE7A0-0BAA-429A-AC13-0DCDE1B65D4C}" destId="{85E8A206-D7F8-40D5-8187-9A6AD12642E1}" srcOrd="2" destOrd="0" parTransId="{36C6F105-48BE-4477-8781-34C9A12D430C}" sibTransId="{B7A453EF-2B77-43AB-B23A-D0F44AAE56A4}"/>
    <dgm:cxn modelId="{18AD4A2C-6525-4191-A480-6181721637ED}" srcId="{C900D521-3312-4C5E-96CA-2ECF47AB2874}" destId="{C53D8803-D86D-41EC-8967-58AE239637C0}" srcOrd="0" destOrd="0" parTransId="{6C48B103-4F76-4536-8AAC-47524C28BD02}" sibTransId="{1DB29D95-DAA6-4F1F-B742-001E1C51591C}"/>
    <dgm:cxn modelId="{A94AD031-66C6-4A76-B184-E3097AAA4E3A}" type="presOf" srcId="{591FE7A0-0BAA-429A-AC13-0DCDE1B65D4C}" destId="{6D2C7E5F-8F4B-4A80-BA67-B4F6C01A518E}" srcOrd="0" destOrd="0" presId="urn:microsoft.com/office/officeart/2018/2/layout/IconVerticalSolidList"/>
    <dgm:cxn modelId="{1D992B5B-32A2-4633-A475-AAC0AA3F14D8}" type="presOf" srcId="{C900D521-3312-4C5E-96CA-2ECF47AB2874}" destId="{F194395D-851B-45AA-B3F8-F71663614246}" srcOrd="0" destOrd="0" presId="urn:microsoft.com/office/officeart/2018/2/layout/IconVerticalSolidList"/>
    <dgm:cxn modelId="{F617BD49-F129-4386-9F1B-0BFD5EB1E68B}" type="presOf" srcId="{C53D8803-D86D-41EC-8967-58AE239637C0}" destId="{0BD801B4-7691-47AC-B5BB-337308A52113}" srcOrd="0" destOrd="0" presId="urn:microsoft.com/office/officeart/2018/2/layout/IconVerticalSolidList"/>
    <dgm:cxn modelId="{02B73A57-DCA3-49FD-B84B-E6CB2FB34B0E}" srcId="{591FE7A0-0BAA-429A-AC13-0DCDE1B65D4C}" destId="{75B9FB7E-1649-4344-926E-52305ABF5AC2}" srcOrd="1" destOrd="0" parTransId="{34D15734-92EE-4D24-9114-E10B254E16AA}" sibTransId="{6D892A0D-F7CE-4604-B5B2-449E27AAFABC}"/>
    <dgm:cxn modelId="{9CB57677-5F23-48A4-968E-320752017DB2}" srcId="{591FE7A0-0BAA-429A-AC13-0DCDE1B65D4C}" destId="{C900D521-3312-4C5E-96CA-2ECF47AB2874}" srcOrd="3" destOrd="0" parTransId="{3FD011F6-04D9-41E1-AA8E-6EBDC5C581F2}" sibTransId="{C110382D-8447-42BF-9053-E45249AF69DA}"/>
    <dgm:cxn modelId="{89713980-1E9D-42FE-8C7F-7899008B34E2}" type="presOf" srcId="{75B9FB7E-1649-4344-926E-52305ABF5AC2}" destId="{B504F082-5916-45F3-91AB-F7DB48DBA86B}" srcOrd="0" destOrd="0" presId="urn:microsoft.com/office/officeart/2018/2/layout/IconVerticalSolidList"/>
    <dgm:cxn modelId="{7A7B318D-C835-4BF0-BD8E-102F542D6324}" srcId="{591FE7A0-0BAA-429A-AC13-0DCDE1B65D4C}" destId="{7E3D081B-2938-42C1-A05E-F7D0B79F83B0}" srcOrd="0" destOrd="0" parTransId="{867134D2-6E6D-4ACD-9AFF-9A1AE47F6DC5}" sibTransId="{F7C5199C-EC20-451B-9C8B-2D68DD608AA4}"/>
    <dgm:cxn modelId="{3B6226FB-B26F-41CA-AC01-D587C69D4FEC}" type="presParOf" srcId="{6D2C7E5F-8F4B-4A80-BA67-B4F6C01A518E}" destId="{08673EBD-FE36-4A69-920C-946ADD538D01}" srcOrd="0" destOrd="0" presId="urn:microsoft.com/office/officeart/2018/2/layout/IconVerticalSolidList"/>
    <dgm:cxn modelId="{0F73A607-0B97-4890-B6F4-E0A0E029E075}" type="presParOf" srcId="{08673EBD-FE36-4A69-920C-946ADD538D01}" destId="{4DCB04E5-78BB-425B-8C2A-F2E1D47CBC91}" srcOrd="0" destOrd="0" presId="urn:microsoft.com/office/officeart/2018/2/layout/IconVerticalSolidList"/>
    <dgm:cxn modelId="{4510B04B-AE95-428C-8C93-C3E1D3135A6C}" type="presParOf" srcId="{08673EBD-FE36-4A69-920C-946ADD538D01}" destId="{1F23C9CB-CC51-48A1-8E39-B26689B4CC80}" srcOrd="1" destOrd="0" presId="urn:microsoft.com/office/officeart/2018/2/layout/IconVerticalSolidList"/>
    <dgm:cxn modelId="{F6425CB7-6D88-4880-B904-1ABE4A0B4AD4}" type="presParOf" srcId="{08673EBD-FE36-4A69-920C-946ADD538D01}" destId="{B0490DAF-8E73-4F19-B544-9D4D2DECC676}" srcOrd="2" destOrd="0" presId="urn:microsoft.com/office/officeart/2018/2/layout/IconVerticalSolidList"/>
    <dgm:cxn modelId="{2251BB5D-A9E5-465A-A6E0-0526F8CB7579}" type="presParOf" srcId="{08673EBD-FE36-4A69-920C-946ADD538D01}" destId="{B1C29464-CD6F-4EFF-869A-5D13D158FE3A}" srcOrd="3" destOrd="0" presId="urn:microsoft.com/office/officeart/2018/2/layout/IconVerticalSolidList"/>
    <dgm:cxn modelId="{D99593F0-0712-4533-8804-DA3808903F73}" type="presParOf" srcId="{6D2C7E5F-8F4B-4A80-BA67-B4F6C01A518E}" destId="{398A0FE2-51E0-4ED3-84BF-425AA484A21F}" srcOrd="1" destOrd="0" presId="urn:microsoft.com/office/officeart/2018/2/layout/IconVerticalSolidList"/>
    <dgm:cxn modelId="{859BE21B-921E-4119-9FA7-F0DBE165A747}" type="presParOf" srcId="{6D2C7E5F-8F4B-4A80-BA67-B4F6C01A518E}" destId="{56107A9C-6ABE-447B-9ACE-DD864A63C864}" srcOrd="2" destOrd="0" presId="urn:microsoft.com/office/officeart/2018/2/layout/IconVerticalSolidList"/>
    <dgm:cxn modelId="{743D12A2-CBF4-4B96-958C-4F43D4EC1175}" type="presParOf" srcId="{56107A9C-6ABE-447B-9ACE-DD864A63C864}" destId="{45CDD0B4-B4A4-4A5F-8078-5B55A460EC80}" srcOrd="0" destOrd="0" presId="urn:microsoft.com/office/officeart/2018/2/layout/IconVerticalSolidList"/>
    <dgm:cxn modelId="{87440B3B-1D06-4951-AC25-5D550FFF7798}" type="presParOf" srcId="{56107A9C-6ABE-447B-9ACE-DD864A63C864}" destId="{4BDFB7BD-C446-4418-83F9-7FAE4FE8B113}" srcOrd="1" destOrd="0" presId="urn:microsoft.com/office/officeart/2018/2/layout/IconVerticalSolidList"/>
    <dgm:cxn modelId="{E1471735-A7DA-4889-ACB6-8D7AE8E0425B}" type="presParOf" srcId="{56107A9C-6ABE-447B-9ACE-DD864A63C864}" destId="{65DBF212-67DA-4D65-A801-A2027A0928CE}" srcOrd="2" destOrd="0" presId="urn:microsoft.com/office/officeart/2018/2/layout/IconVerticalSolidList"/>
    <dgm:cxn modelId="{F51B293B-5862-4C6C-8D9A-378A8EA0FCBA}" type="presParOf" srcId="{56107A9C-6ABE-447B-9ACE-DD864A63C864}" destId="{B504F082-5916-45F3-91AB-F7DB48DBA86B}" srcOrd="3" destOrd="0" presId="urn:microsoft.com/office/officeart/2018/2/layout/IconVerticalSolidList"/>
    <dgm:cxn modelId="{25F74551-96C3-400A-A8A4-799529A06F5B}" type="presParOf" srcId="{6D2C7E5F-8F4B-4A80-BA67-B4F6C01A518E}" destId="{35732677-F14C-4709-8FDB-C6858CC7AB4C}" srcOrd="3" destOrd="0" presId="urn:microsoft.com/office/officeart/2018/2/layout/IconVerticalSolidList"/>
    <dgm:cxn modelId="{3576B3C4-6CCB-4CBF-AE7F-3FC7D8674BE0}" type="presParOf" srcId="{6D2C7E5F-8F4B-4A80-BA67-B4F6C01A518E}" destId="{45B14011-BEAF-49B8-86C6-CC45122F1524}" srcOrd="4" destOrd="0" presId="urn:microsoft.com/office/officeart/2018/2/layout/IconVerticalSolidList"/>
    <dgm:cxn modelId="{34D55912-0D42-4B98-B9E8-E69D219D9A76}" type="presParOf" srcId="{45B14011-BEAF-49B8-86C6-CC45122F1524}" destId="{CCE5CE3F-F579-482F-A1AD-0E6F52BBB704}" srcOrd="0" destOrd="0" presId="urn:microsoft.com/office/officeart/2018/2/layout/IconVerticalSolidList"/>
    <dgm:cxn modelId="{D090E5F0-F426-4BD0-A596-356CFBF3A353}" type="presParOf" srcId="{45B14011-BEAF-49B8-86C6-CC45122F1524}" destId="{31F79357-7633-4E88-942B-5F4E6172DAD2}" srcOrd="1" destOrd="0" presId="urn:microsoft.com/office/officeart/2018/2/layout/IconVerticalSolidList"/>
    <dgm:cxn modelId="{CCE1ACB9-4ABF-4F2C-901A-75134BCB75B8}" type="presParOf" srcId="{45B14011-BEAF-49B8-86C6-CC45122F1524}" destId="{DFDEE090-E8C2-4DFB-8D4E-2E798CE93D13}" srcOrd="2" destOrd="0" presId="urn:microsoft.com/office/officeart/2018/2/layout/IconVerticalSolidList"/>
    <dgm:cxn modelId="{69582EB2-8849-477B-BC3A-019468DC29E0}" type="presParOf" srcId="{45B14011-BEAF-49B8-86C6-CC45122F1524}" destId="{BCD8FF99-DE8C-4C7F-B643-1ADF77EAC8F1}" srcOrd="3" destOrd="0" presId="urn:microsoft.com/office/officeart/2018/2/layout/IconVerticalSolidList"/>
    <dgm:cxn modelId="{7D0F6CD6-08D4-4DA1-8B5C-6188B653DC0C}" type="presParOf" srcId="{6D2C7E5F-8F4B-4A80-BA67-B4F6C01A518E}" destId="{75DF0A06-7071-4D4C-9960-4CED91EDD97B}" srcOrd="5" destOrd="0" presId="urn:microsoft.com/office/officeart/2018/2/layout/IconVerticalSolidList"/>
    <dgm:cxn modelId="{44EC2EB7-D362-4666-9869-1AEB1F708FDD}" type="presParOf" srcId="{6D2C7E5F-8F4B-4A80-BA67-B4F6C01A518E}" destId="{A44AE1D3-0581-46C1-8637-C48737ED8E89}" srcOrd="6" destOrd="0" presId="urn:microsoft.com/office/officeart/2018/2/layout/IconVerticalSolidList"/>
    <dgm:cxn modelId="{F109A27B-79C2-4DB2-87B8-1AA928840327}" type="presParOf" srcId="{A44AE1D3-0581-46C1-8637-C48737ED8E89}" destId="{0B8EEC1D-FF4F-4BEC-A39B-789E03C63001}" srcOrd="0" destOrd="0" presId="urn:microsoft.com/office/officeart/2018/2/layout/IconVerticalSolidList"/>
    <dgm:cxn modelId="{844FC843-2630-4E6E-8F8C-E0812D89911C}" type="presParOf" srcId="{A44AE1D3-0581-46C1-8637-C48737ED8E89}" destId="{25C06C32-3E4B-4CE5-8523-D600D49FBE93}" srcOrd="1" destOrd="0" presId="urn:microsoft.com/office/officeart/2018/2/layout/IconVerticalSolidList"/>
    <dgm:cxn modelId="{35AD9099-0810-44FD-B1D7-9296DD5419D8}" type="presParOf" srcId="{A44AE1D3-0581-46C1-8637-C48737ED8E89}" destId="{9A62FE7E-8E0D-4B15-8D6A-388DD2FFF027}" srcOrd="2" destOrd="0" presId="urn:microsoft.com/office/officeart/2018/2/layout/IconVerticalSolidList"/>
    <dgm:cxn modelId="{4DE346C8-7CAE-47EE-B129-0FE8FA1E0461}" type="presParOf" srcId="{A44AE1D3-0581-46C1-8637-C48737ED8E89}" destId="{F194395D-851B-45AA-B3F8-F71663614246}" srcOrd="3" destOrd="0" presId="urn:microsoft.com/office/officeart/2018/2/layout/IconVerticalSolidList"/>
    <dgm:cxn modelId="{7BCF50F7-65FA-423A-96C4-D908C3B26839}" type="presParOf" srcId="{A44AE1D3-0581-46C1-8637-C48737ED8E89}" destId="{0BD801B4-7691-47AC-B5BB-337308A52113}" srcOrd="4"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7C0B101-2DFC-45EC-BFD5-D02D532C9EE6}" type="doc">
      <dgm:prSet loTypeId="urn:microsoft.com/office/officeart/2005/8/layout/process4" loCatId="process" qsTypeId="urn:microsoft.com/office/officeart/2005/8/quickstyle/simple4" qsCatId="simple" csTypeId="urn:microsoft.com/office/officeart/2005/8/colors/accent3_2" csCatId="accent3"/>
      <dgm:spPr/>
      <dgm:t>
        <a:bodyPr/>
        <a:lstStyle/>
        <a:p>
          <a:endParaRPr lang="en-US"/>
        </a:p>
      </dgm:t>
    </dgm:pt>
    <dgm:pt modelId="{1981C2D2-531F-4B14-A272-374FE9841FDD}">
      <dgm:prSet/>
      <dgm:spPr/>
      <dgm:t>
        <a:bodyPr/>
        <a:lstStyle/>
        <a:p>
          <a:r>
            <a:rPr lang="en-US"/>
            <a:t>OER enable students to have access to materials before first day and save costs </a:t>
          </a:r>
        </a:p>
      </dgm:t>
    </dgm:pt>
    <dgm:pt modelId="{232BC9EF-239F-4A42-B7A8-B3BFE31E7918}" type="parTrans" cxnId="{EABDB465-1E01-49DF-A795-30C60FB7C85B}">
      <dgm:prSet/>
      <dgm:spPr/>
      <dgm:t>
        <a:bodyPr/>
        <a:lstStyle/>
        <a:p>
          <a:endParaRPr lang="en-US"/>
        </a:p>
      </dgm:t>
    </dgm:pt>
    <dgm:pt modelId="{AA2BE606-79C3-4E48-BD1B-DD6D24133E7A}" type="sibTrans" cxnId="{EABDB465-1E01-49DF-A795-30C60FB7C85B}">
      <dgm:prSet/>
      <dgm:spPr/>
      <dgm:t>
        <a:bodyPr/>
        <a:lstStyle/>
        <a:p>
          <a:endParaRPr lang="en-US"/>
        </a:p>
      </dgm:t>
    </dgm:pt>
    <dgm:pt modelId="{264700F0-006E-4A27-BE57-177755127146}">
      <dgm:prSet/>
      <dgm:spPr/>
      <dgm:t>
        <a:bodyPr/>
        <a:lstStyle/>
        <a:p>
          <a:r>
            <a:rPr lang="en-US" dirty="0"/>
            <a:t>ASCCC OER Resources: </a:t>
          </a:r>
          <a:r>
            <a:rPr lang="en-US" dirty="0">
              <a:hlinkClick xmlns:r="http://schemas.openxmlformats.org/officeDocument/2006/relationships" r:id="rId1"/>
            </a:rPr>
            <a:t>https://asccc-oeri.org/</a:t>
          </a:r>
          <a:r>
            <a:rPr lang="en-US" dirty="0"/>
            <a:t> </a:t>
          </a:r>
        </a:p>
      </dgm:t>
    </dgm:pt>
    <dgm:pt modelId="{60F37F5A-99DB-4711-BD86-DEAAE537974C}" type="parTrans" cxnId="{F027A019-5728-47F2-9721-F35B69F5D974}">
      <dgm:prSet/>
      <dgm:spPr/>
      <dgm:t>
        <a:bodyPr/>
        <a:lstStyle/>
        <a:p>
          <a:endParaRPr lang="en-US"/>
        </a:p>
      </dgm:t>
    </dgm:pt>
    <dgm:pt modelId="{860F346A-9209-4122-BE42-617506B4ADA8}" type="sibTrans" cxnId="{F027A019-5728-47F2-9721-F35B69F5D974}">
      <dgm:prSet/>
      <dgm:spPr/>
      <dgm:t>
        <a:bodyPr/>
        <a:lstStyle/>
        <a:p>
          <a:endParaRPr lang="en-US"/>
        </a:p>
      </dgm:t>
    </dgm:pt>
    <dgm:pt modelId="{CE111C9A-45C7-4E7C-89B7-4998F06D5939}" type="pres">
      <dgm:prSet presAssocID="{67C0B101-2DFC-45EC-BFD5-D02D532C9EE6}" presName="Name0" presStyleCnt="0">
        <dgm:presLayoutVars>
          <dgm:dir/>
          <dgm:animLvl val="lvl"/>
          <dgm:resizeHandles val="exact"/>
        </dgm:presLayoutVars>
      </dgm:prSet>
      <dgm:spPr/>
    </dgm:pt>
    <dgm:pt modelId="{257CCB77-6766-4384-8D2C-2455ECAA63C8}" type="pres">
      <dgm:prSet presAssocID="{264700F0-006E-4A27-BE57-177755127146}" presName="boxAndChildren" presStyleCnt="0"/>
      <dgm:spPr/>
    </dgm:pt>
    <dgm:pt modelId="{ECDAC305-F482-4ABE-A533-8984EE6532D1}" type="pres">
      <dgm:prSet presAssocID="{264700F0-006E-4A27-BE57-177755127146}" presName="parentTextBox" presStyleLbl="node1" presStyleIdx="0" presStyleCnt="2"/>
      <dgm:spPr/>
    </dgm:pt>
    <dgm:pt modelId="{6317A0E7-4858-41CE-86F1-3C0286A4D07C}" type="pres">
      <dgm:prSet presAssocID="{AA2BE606-79C3-4E48-BD1B-DD6D24133E7A}" presName="sp" presStyleCnt="0"/>
      <dgm:spPr/>
    </dgm:pt>
    <dgm:pt modelId="{3A1B5DDB-459D-42EB-AB2E-A280DFEEACD6}" type="pres">
      <dgm:prSet presAssocID="{1981C2D2-531F-4B14-A272-374FE9841FDD}" presName="arrowAndChildren" presStyleCnt="0"/>
      <dgm:spPr/>
    </dgm:pt>
    <dgm:pt modelId="{5F4A9568-7E61-4B1D-9585-A251C8CF7366}" type="pres">
      <dgm:prSet presAssocID="{1981C2D2-531F-4B14-A272-374FE9841FDD}" presName="parentTextArrow" presStyleLbl="node1" presStyleIdx="1" presStyleCnt="2"/>
      <dgm:spPr/>
    </dgm:pt>
  </dgm:ptLst>
  <dgm:cxnLst>
    <dgm:cxn modelId="{F027A019-5728-47F2-9721-F35B69F5D974}" srcId="{67C0B101-2DFC-45EC-BFD5-D02D532C9EE6}" destId="{264700F0-006E-4A27-BE57-177755127146}" srcOrd="1" destOrd="0" parTransId="{60F37F5A-99DB-4711-BD86-DEAAE537974C}" sibTransId="{860F346A-9209-4122-BE42-617506B4ADA8}"/>
    <dgm:cxn modelId="{EABDB465-1E01-49DF-A795-30C60FB7C85B}" srcId="{67C0B101-2DFC-45EC-BFD5-D02D532C9EE6}" destId="{1981C2D2-531F-4B14-A272-374FE9841FDD}" srcOrd="0" destOrd="0" parTransId="{232BC9EF-239F-4A42-B7A8-B3BFE31E7918}" sibTransId="{AA2BE606-79C3-4E48-BD1B-DD6D24133E7A}"/>
    <dgm:cxn modelId="{F863474A-4C77-42E4-9C8D-93900B968DAD}" type="presOf" srcId="{264700F0-006E-4A27-BE57-177755127146}" destId="{ECDAC305-F482-4ABE-A533-8984EE6532D1}" srcOrd="0" destOrd="0" presId="urn:microsoft.com/office/officeart/2005/8/layout/process4"/>
    <dgm:cxn modelId="{3D60A2A8-EF50-4460-9832-82A5A3179822}" type="presOf" srcId="{67C0B101-2DFC-45EC-BFD5-D02D532C9EE6}" destId="{CE111C9A-45C7-4E7C-89B7-4998F06D5939}" srcOrd="0" destOrd="0" presId="urn:microsoft.com/office/officeart/2005/8/layout/process4"/>
    <dgm:cxn modelId="{001E57CE-9D2E-4490-B059-A5B2AFAF999B}" type="presOf" srcId="{1981C2D2-531F-4B14-A272-374FE9841FDD}" destId="{5F4A9568-7E61-4B1D-9585-A251C8CF7366}" srcOrd="0" destOrd="0" presId="urn:microsoft.com/office/officeart/2005/8/layout/process4"/>
    <dgm:cxn modelId="{A7856FD4-1BDC-4153-8F95-F56B908EE325}" type="presParOf" srcId="{CE111C9A-45C7-4E7C-89B7-4998F06D5939}" destId="{257CCB77-6766-4384-8D2C-2455ECAA63C8}" srcOrd="0" destOrd="0" presId="urn:microsoft.com/office/officeart/2005/8/layout/process4"/>
    <dgm:cxn modelId="{D30B37B1-DF53-45A4-8BE3-3A62A3C4CAF1}" type="presParOf" srcId="{257CCB77-6766-4384-8D2C-2455ECAA63C8}" destId="{ECDAC305-F482-4ABE-A533-8984EE6532D1}" srcOrd="0" destOrd="0" presId="urn:microsoft.com/office/officeart/2005/8/layout/process4"/>
    <dgm:cxn modelId="{BA5546C1-F013-4D6E-9133-5F0ADE90B620}" type="presParOf" srcId="{CE111C9A-45C7-4E7C-89B7-4998F06D5939}" destId="{6317A0E7-4858-41CE-86F1-3C0286A4D07C}" srcOrd="1" destOrd="0" presId="urn:microsoft.com/office/officeart/2005/8/layout/process4"/>
    <dgm:cxn modelId="{A9AA5314-67E9-4096-B385-42D37C4CC721}" type="presParOf" srcId="{CE111C9A-45C7-4E7C-89B7-4998F06D5939}" destId="{3A1B5DDB-459D-42EB-AB2E-A280DFEEACD6}" srcOrd="2" destOrd="0" presId="urn:microsoft.com/office/officeart/2005/8/layout/process4"/>
    <dgm:cxn modelId="{F3235432-5CF8-4C62-BE30-52861F5E2EA0}" type="presParOf" srcId="{3A1B5DDB-459D-42EB-AB2E-A280DFEEACD6}" destId="{5F4A9568-7E61-4B1D-9585-A251C8CF7366}"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2B50E-CA4B-4101-B27D-3D9C8D2FBCDA}">
      <dsp:nvSpPr>
        <dsp:cNvPr id="0" name=""/>
        <dsp:cNvSpPr/>
      </dsp:nvSpPr>
      <dsp:spPr>
        <a:xfrm>
          <a:off x="2946" y="40947"/>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Unprecedented </a:t>
          </a:r>
          <a:r>
            <a:rPr lang="en-US" sz="2100" kern="1200" dirty="0">
              <a:latin typeface="Arial"/>
            </a:rPr>
            <a:t>Context</a:t>
          </a:r>
          <a:endParaRPr lang="en-US" sz="2100" kern="1200" dirty="0"/>
        </a:p>
      </dsp:txBody>
      <dsp:txXfrm>
        <a:off x="2946" y="40947"/>
        <a:ext cx="2337792" cy="1402675"/>
      </dsp:txXfrm>
    </dsp:sp>
    <dsp:sp modelId="{1A92346F-210D-47D5-833D-00D11E89DD80}">
      <dsp:nvSpPr>
        <dsp:cNvPr id="0" name=""/>
        <dsp:cNvSpPr/>
      </dsp:nvSpPr>
      <dsp:spPr>
        <a:xfrm>
          <a:off x="2574518" y="40947"/>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DE Addenda</a:t>
          </a:r>
        </a:p>
      </dsp:txBody>
      <dsp:txXfrm>
        <a:off x="2574518" y="40947"/>
        <a:ext cx="2337792" cy="1402675"/>
      </dsp:txXfrm>
    </dsp:sp>
    <dsp:sp modelId="{EC33859D-496F-4058-BC6A-3EA0281B6465}">
      <dsp:nvSpPr>
        <dsp:cNvPr id="0" name=""/>
        <dsp:cNvSpPr/>
      </dsp:nvSpPr>
      <dsp:spPr>
        <a:xfrm>
          <a:off x="5146089" y="40947"/>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Faculty </a:t>
          </a:r>
          <a:r>
            <a:rPr lang="en-US" sz="2100" kern="1200" dirty="0">
              <a:latin typeface="Arial"/>
            </a:rPr>
            <a:t>Preparation</a:t>
          </a:r>
          <a:endParaRPr lang="en-US" sz="2100" kern="1200" dirty="0"/>
        </a:p>
      </dsp:txBody>
      <dsp:txXfrm>
        <a:off x="5146089" y="40947"/>
        <a:ext cx="2337792" cy="1402675"/>
      </dsp:txXfrm>
    </dsp:sp>
    <dsp:sp modelId="{0D78C0B2-A3BB-45E5-955E-04279AA89A3E}">
      <dsp:nvSpPr>
        <dsp:cNvPr id="0" name=""/>
        <dsp:cNvSpPr/>
      </dsp:nvSpPr>
      <dsp:spPr>
        <a:xfrm>
          <a:off x="7717661" y="40947"/>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Types of DE Courses</a:t>
          </a:r>
        </a:p>
      </dsp:txBody>
      <dsp:txXfrm>
        <a:off x="7717661" y="40947"/>
        <a:ext cx="2337792" cy="1402675"/>
      </dsp:txXfrm>
    </dsp:sp>
    <dsp:sp modelId="{8570F697-C7AB-4DAF-83DD-D640ABFCA5DE}">
      <dsp:nvSpPr>
        <dsp:cNvPr id="0" name=""/>
        <dsp:cNvSpPr/>
      </dsp:nvSpPr>
      <dsp:spPr>
        <a:xfrm>
          <a:off x="2946" y="1677402"/>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rtl="0">
            <a:lnSpc>
              <a:spcPct val="90000"/>
            </a:lnSpc>
            <a:spcBef>
              <a:spcPct val="0"/>
            </a:spcBef>
            <a:spcAft>
              <a:spcPct val="35000"/>
            </a:spcAft>
            <a:buNone/>
          </a:pPr>
          <a:r>
            <a:rPr lang="en-US" sz="2100" kern="1200" dirty="0"/>
            <a:t>Correspondence </a:t>
          </a:r>
          <a:r>
            <a:rPr lang="en-US" sz="2100" kern="1200" dirty="0">
              <a:latin typeface="Arial"/>
            </a:rPr>
            <a:t>Courses</a:t>
          </a:r>
          <a:r>
            <a:rPr lang="en-US" sz="2100" kern="1200" dirty="0"/>
            <a:t> </a:t>
          </a:r>
          <a:endParaRPr lang="en-US" sz="2100" kern="1200" dirty="0">
            <a:latin typeface="Arial"/>
          </a:endParaRPr>
        </a:p>
      </dsp:txBody>
      <dsp:txXfrm>
        <a:off x="2946" y="1677402"/>
        <a:ext cx="2337792" cy="1402675"/>
      </dsp:txXfrm>
    </dsp:sp>
    <dsp:sp modelId="{7FC0F2C9-64AC-4FAC-9B8B-FB3A9E3442BC}">
      <dsp:nvSpPr>
        <dsp:cNvPr id="0" name=""/>
        <dsp:cNvSpPr/>
      </dsp:nvSpPr>
      <dsp:spPr>
        <a:xfrm>
          <a:off x="2574518" y="1677402"/>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DE Guidelines Update </a:t>
          </a:r>
        </a:p>
      </dsp:txBody>
      <dsp:txXfrm>
        <a:off x="2574518" y="1677402"/>
        <a:ext cx="2337792" cy="1402675"/>
      </dsp:txXfrm>
    </dsp:sp>
    <dsp:sp modelId="{1D52FDB6-298E-47A1-ACB3-7F95BFD1CFFF}">
      <dsp:nvSpPr>
        <dsp:cNvPr id="0" name=""/>
        <dsp:cNvSpPr/>
      </dsp:nvSpPr>
      <dsp:spPr>
        <a:xfrm>
          <a:off x="5146089" y="1677402"/>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Communicating </a:t>
          </a:r>
          <a:r>
            <a:rPr lang="en-US" sz="2100" kern="1200" dirty="0">
              <a:latin typeface="Arial"/>
            </a:rPr>
            <a:t>Expectations</a:t>
          </a:r>
          <a:r>
            <a:rPr lang="en-US" sz="2100" kern="1200" dirty="0"/>
            <a:t> to students</a:t>
          </a:r>
        </a:p>
      </dsp:txBody>
      <dsp:txXfrm>
        <a:off x="5146089" y="1677402"/>
        <a:ext cx="2337792" cy="1402675"/>
      </dsp:txXfrm>
    </dsp:sp>
    <dsp:sp modelId="{1D6DF42B-3E72-415D-9FCE-DFAD7A2396F8}">
      <dsp:nvSpPr>
        <dsp:cNvPr id="0" name=""/>
        <dsp:cNvSpPr/>
      </dsp:nvSpPr>
      <dsp:spPr>
        <a:xfrm>
          <a:off x="7717661" y="1677402"/>
          <a:ext cx="2337792" cy="1402675"/>
        </a:xfrm>
        <a:prstGeom prst="rect">
          <a:avLst/>
        </a:prstGeom>
        <a:solidFill>
          <a:schemeClr val="accent1">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ctr" defTabSz="933450">
            <a:lnSpc>
              <a:spcPct val="100000"/>
            </a:lnSpc>
            <a:spcBef>
              <a:spcPct val="0"/>
            </a:spcBef>
            <a:spcAft>
              <a:spcPct val="35000"/>
            </a:spcAft>
            <a:buNone/>
          </a:pPr>
          <a:r>
            <a:rPr lang="en-US" sz="2100" kern="1200" dirty="0"/>
            <a:t>Providing </a:t>
          </a:r>
          <a:r>
            <a:rPr lang="en-US" sz="2100" kern="1200" dirty="0">
              <a:latin typeface="Arial"/>
            </a:rPr>
            <a:t>Equitable</a:t>
          </a:r>
          <a:r>
            <a:rPr lang="en-US" sz="2100" kern="1200" dirty="0"/>
            <a:t> </a:t>
          </a:r>
          <a:r>
            <a:rPr lang="en-US" sz="2100" kern="1200" dirty="0">
              <a:latin typeface="Arial"/>
            </a:rPr>
            <a:t>Experiences</a:t>
          </a:r>
          <a:r>
            <a:rPr lang="en-US" sz="2100" kern="1200" dirty="0"/>
            <a:t> </a:t>
          </a:r>
          <a:r>
            <a:rPr lang="en-US" sz="2100" kern="1200" dirty="0">
              <a:latin typeface="Arial"/>
            </a:rPr>
            <a:t>Online</a:t>
          </a:r>
          <a:r>
            <a:rPr lang="en-US" sz="2100" kern="1200" dirty="0"/>
            <a:t> </a:t>
          </a:r>
        </a:p>
      </dsp:txBody>
      <dsp:txXfrm>
        <a:off x="7717661" y="1677402"/>
        <a:ext cx="2337792" cy="140267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CB04E5-78BB-425B-8C2A-F2E1D47CBC91}">
      <dsp:nvSpPr>
        <dsp:cNvPr id="0" name=""/>
        <dsp:cNvSpPr/>
      </dsp:nvSpPr>
      <dsp:spPr>
        <a:xfrm>
          <a:off x="0" y="1805"/>
          <a:ext cx="1005839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F23C9CB-CC51-48A1-8E39-B26689B4CC80}">
      <dsp:nvSpPr>
        <dsp:cNvPr id="0" name=""/>
        <dsp:cNvSpPr/>
      </dsp:nvSpPr>
      <dsp:spPr>
        <a:xfrm>
          <a:off x="276881" y="207750"/>
          <a:ext cx="503420" cy="50342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1C29464-CD6F-4EFF-869A-5D13D158FE3A}">
      <dsp:nvSpPr>
        <dsp:cNvPr id="0" name=""/>
        <dsp:cNvSpPr/>
      </dsp:nvSpPr>
      <dsp:spPr>
        <a:xfrm>
          <a:off x="1057183" y="1805"/>
          <a:ext cx="90012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Distance Education and Educational Technology Advisory Committee spent over one year developing recommended guidelines </a:t>
          </a:r>
        </a:p>
      </dsp:txBody>
      <dsp:txXfrm>
        <a:off x="1057183" y="1805"/>
        <a:ext cx="9001216" cy="915310"/>
      </dsp:txXfrm>
    </dsp:sp>
    <dsp:sp modelId="{45CDD0B4-B4A4-4A5F-8078-5B55A460EC80}">
      <dsp:nvSpPr>
        <dsp:cNvPr id="0" name=""/>
        <dsp:cNvSpPr/>
      </dsp:nvSpPr>
      <dsp:spPr>
        <a:xfrm>
          <a:off x="0" y="1145944"/>
          <a:ext cx="1005839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BDFB7BD-C446-4418-83F9-7FAE4FE8B113}">
      <dsp:nvSpPr>
        <dsp:cNvPr id="0" name=""/>
        <dsp:cNvSpPr/>
      </dsp:nvSpPr>
      <dsp:spPr>
        <a:xfrm>
          <a:off x="276881" y="1351889"/>
          <a:ext cx="503420" cy="50342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504F082-5916-45F3-91AB-F7DB48DBA86B}">
      <dsp:nvSpPr>
        <dsp:cNvPr id="0" name=""/>
        <dsp:cNvSpPr/>
      </dsp:nvSpPr>
      <dsp:spPr>
        <a:xfrm>
          <a:off x="1057183" y="1145944"/>
          <a:ext cx="90012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Proposed definitions for types of DE courses endorsed via ASCCC Resolution 9.06 S19 </a:t>
          </a:r>
        </a:p>
      </dsp:txBody>
      <dsp:txXfrm>
        <a:off x="1057183" y="1145944"/>
        <a:ext cx="9001216" cy="915310"/>
      </dsp:txXfrm>
    </dsp:sp>
    <dsp:sp modelId="{CCE5CE3F-F579-482F-A1AD-0E6F52BBB704}">
      <dsp:nvSpPr>
        <dsp:cNvPr id="0" name=""/>
        <dsp:cNvSpPr/>
      </dsp:nvSpPr>
      <dsp:spPr>
        <a:xfrm>
          <a:off x="0" y="2290082"/>
          <a:ext cx="1005839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1F79357-7633-4E88-942B-5F4E6172DAD2}">
      <dsp:nvSpPr>
        <dsp:cNvPr id="0" name=""/>
        <dsp:cNvSpPr/>
      </dsp:nvSpPr>
      <dsp:spPr>
        <a:xfrm>
          <a:off x="276881" y="2496027"/>
          <a:ext cx="503420" cy="50342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CD8FF99-DE8C-4C7F-B643-1ADF77EAC8F1}">
      <dsp:nvSpPr>
        <dsp:cNvPr id="0" name=""/>
        <dsp:cNvSpPr/>
      </dsp:nvSpPr>
      <dsp:spPr>
        <a:xfrm>
          <a:off x="1057183" y="2290082"/>
          <a:ext cx="900121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DEETAC recommended guidelines to CO in January</a:t>
          </a:r>
        </a:p>
      </dsp:txBody>
      <dsp:txXfrm>
        <a:off x="1057183" y="2290082"/>
        <a:ext cx="9001216" cy="915310"/>
      </dsp:txXfrm>
    </dsp:sp>
    <dsp:sp modelId="{0B8EEC1D-FF4F-4BEC-A39B-789E03C63001}">
      <dsp:nvSpPr>
        <dsp:cNvPr id="0" name=""/>
        <dsp:cNvSpPr/>
      </dsp:nvSpPr>
      <dsp:spPr>
        <a:xfrm>
          <a:off x="0" y="3434220"/>
          <a:ext cx="10058399" cy="915310"/>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C06C32-3E4B-4CE5-8523-D600D49FBE93}">
      <dsp:nvSpPr>
        <dsp:cNvPr id="0" name=""/>
        <dsp:cNvSpPr/>
      </dsp:nvSpPr>
      <dsp:spPr>
        <a:xfrm>
          <a:off x="276881" y="3640165"/>
          <a:ext cx="503420" cy="50342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F194395D-851B-45AA-B3F8-F71663614246}">
      <dsp:nvSpPr>
        <dsp:cNvPr id="0" name=""/>
        <dsp:cNvSpPr/>
      </dsp:nvSpPr>
      <dsp:spPr>
        <a:xfrm>
          <a:off x="1057183" y="3434220"/>
          <a:ext cx="4526280"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977900">
            <a:lnSpc>
              <a:spcPct val="90000"/>
            </a:lnSpc>
            <a:spcBef>
              <a:spcPct val="0"/>
            </a:spcBef>
            <a:spcAft>
              <a:spcPct val="35000"/>
            </a:spcAft>
            <a:buNone/>
          </a:pPr>
          <a:r>
            <a:rPr lang="en-US" sz="2200" kern="1200"/>
            <a:t>Chancellor's Office has reviewed and asked for changes</a:t>
          </a:r>
        </a:p>
      </dsp:txBody>
      <dsp:txXfrm>
        <a:off x="1057183" y="3434220"/>
        <a:ext cx="4526280" cy="915310"/>
      </dsp:txXfrm>
    </dsp:sp>
    <dsp:sp modelId="{0BD801B4-7691-47AC-B5BB-337308A52113}">
      <dsp:nvSpPr>
        <dsp:cNvPr id="0" name=""/>
        <dsp:cNvSpPr/>
      </dsp:nvSpPr>
      <dsp:spPr>
        <a:xfrm>
          <a:off x="5583463" y="3434220"/>
          <a:ext cx="4474936" cy="9153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6870" tIns="96870" rIns="96870" bIns="96870" numCol="1" spcCol="1270" anchor="ctr" anchorCtr="0">
          <a:noAutofit/>
        </a:bodyPr>
        <a:lstStyle/>
        <a:p>
          <a:pPr marL="0" lvl="0" indent="0" algn="l" defTabSz="755650">
            <a:lnSpc>
              <a:spcPct val="90000"/>
            </a:lnSpc>
            <a:spcBef>
              <a:spcPct val="0"/>
            </a:spcBef>
            <a:spcAft>
              <a:spcPct val="35000"/>
            </a:spcAft>
            <a:buNone/>
          </a:pPr>
          <a:r>
            <a:rPr lang="en-US" sz="1700" kern="1200"/>
            <a:t>Students still need to know if online classes have in-person requirements or synchronous requirements before enrolling</a:t>
          </a:r>
        </a:p>
      </dsp:txBody>
      <dsp:txXfrm>
        <a:off x="5583463" y="3434220"/>
        <a:ext cx="4474936" cy="9153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DAC305-F482-4ABE-A533-8984EE6532D1}">
      <dsp:nvSpPr>
        <dsp:cNvPr id="0" name=""/>
        <dsp:cNvSpPr/>
      </dsp:nvSpPr>
      <dsp:spPr>
        <a:xfrm>
          <a:off x="0" y="2626262"/>
          <a:ext cx="10058399" cy="1723112"/>
        </a:xfrm>
        <a:prstGeom prst="rec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dirty="0"/>
            <a:t>ASCCC OER Resources: </a:t>
          </a:r>
          <a:r>
            <a:rPr lang="en-US" sz="4100" kern="1200" dirty="0">
              <a:hlinkClick xmlns:r="http://schemas.openxmlformats.org/officeDocument/2006/relationships" r:id="rId1"/>
            </a:rPr>
            <a:t>https://asccc-oeri.org/</a:t>
          </a:r>
          <a:r>
            <a:rPr lang="en-US" sz="4100" kern="1200" dirty="0"/>
            <a:t> </a:t>
          </a:r>
        </a:p>
      </dsp:txBody>
      <dsp:txXfrm>
        <a:off x="0" y="2626262"/>
        <a:ext cx="10058399" cy="1723112"/>
      </dsp:txXfrm>
    </dsp:sp>
    <dsp:sp modelId="{5F4A9568-7E61-4B1D-9585-A251C8CF7366}">
      <dsp:nvSpPr>
        <dsp:cNvPr id="0" name=""/>
        <dsp:cNvSpPr/>
      </dsp:nvSpPr>
      <dsp:spPr>
        <a:xfrm rot="10800000">
          <a:off x="0" y="1962"/>
          <a:ext cx="10058399" cy="2650146"/>
        </a:xfrm>
        <a:prstGeom prst="upArrowCallout">
          <a:avLst/>
        </a:prstGeom>
        <a:gradFill rotWithShape="0">
          <a:gsLst>
            <a:gs pos="0">
              <a:schemeClr val="accent3">
                <a:hueOff val="0"/>
                <a:satOff val="0"/>
                <a:lumOff val="0"/>
                <a:alphaOff val="0"/>
                <a:satMod val="103000"/>
                <a:lumMod val="102000"/>
                <a:tint val="94000"/>
              </a:schemeClr>
            </a:gs>
            <a:gs pos="50000">
              <a:schemeClr val="accent3">
                <a:hueOff val="0"/>
                <a:satOff val="0"/>
                <a:lumOff val="0"/>
                <a:alphaOff val="0"/>
                <a:satMod val="110000"/>
                <a:lumMod val="100000"/>
                <a:shade val="100000"/>
              </a:schemeClr>
            </a:gs>
            <a:gs pos="100000">
              <a:schemeClr val="accent3">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1592" tIns="291592" rIns="291592" bIns="291592" numCol="1" spcCol="1270" anchor="ctr" anchorCtr="0">
          <a:noAutofit/>
        </a:bodyPr>
        <a:lstStyle/>
        <a:p>
          <a:pPr marL="0" lvl="0" indent="0" algn="ctr" defTabSz="1822450">
            <a:lnSpc>
              <a:spcPct val="90000"/>
            </a:lnSpc>
            <a:spcBef>
              <a:spcPct val="0"/>
            </a:spcBef>
            <a:spcAft>
              <a:spcPct val="35000"/>
            </a:spcAft>
            <a:buNone/>
          </a:pPr>
          <a:r>
            <a:rPr lang="en-US" sz="4100" kern="1200"/>
            <a:t>OER enable students to have access to materials before first day and save costs </a:t>
          </a:r>
        </a:p>
      </dsp:txBody>
      <dsp:txXfrm rot="10800000">
        <a:off x="0" y="1962"/>
        <a:ext cx="10058399" cy="172198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1F1718C-EE5C-A545-A26B-F1D44DE2C295}" type="datetimeFigureOut">
              <a:rPr lang="en-US" smtClean="0"/>
              <a:t>7/3/2020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57E57F4-9D9C-5847-BCD2-13B860A1E044}" type="slidenum">
              <a:rPr lang="en-US" smtClean="0"/>
              <a:t>‹#›</a:t>
            </a:fld>
            <a:endParaRPr lang="en-US"/>
          </a:p>
        </p:txBody>
      </p:sp>
    </p:spTree>
    <p:extLst>
      <p:ext uri="{BB962C8B-B14F-4D97-AF65-F5344CB8AC3E}">
        <p14:creationId xmlns:p14="http://schemas.microsoft.com/office/powerpoint/2010/main" val="14545963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57E57F4-9D9C-5847-BCD2-13B860A1E044}" type="slidenum">
              <a:rPr lang="en-US" smtClean="0"/>
              <a:t>1</a:t>
            </a:fld>
            <a:endParaRPr lang="en-US"/>
          </a:p>
        </p:txBody>
      </p:sp>
    </p:spTree>
    <p:extLst>
      <p:ext uri="{BB962C8B-B14F-4D97-AF65-F5344CB8AC3E}">
        <p14:creationId xmlns:p14="http://schemas.microsoft.com/office/powerpoint/2010/main" val="34602265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32843485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E98C01E4-BBDE-A04D-BF52-50C7E63D7B5A}"/>
              </a:ext>
            </a:extLst>
          </p:cNvPr>
          <p:cNvSpPr>
            <a:spLocks noGrp="1"/>
          </p:cNvSpPr>
          <p:nvPr>
            <p:ph type="title" hasCustomPrompt="1"/>
          </p:nvPr>
        </p:nvSpPr>
        <p:spPr>
          <a:xfrm>
            <a:off x="815926" y="5176909"/>
            <a:ext cx="10547847" cy="1505243"/>
          </a:xfrm>
        </p:spPr>
        <p:txBody>
          <a:bodyPr anchor="ctr">
            <a:normAutofit/>
          </a:bodyPr>
          <a:lstStyle>
            <a:lvl1pPr algn="ctr">
              <a:lnSpc>
                <a:spcPct val="100000"/>
              </a:lnSpc>
              <a:defRPr sz="4400">
                <a:solidFill>
                  <a:schemeClr val="bg1"/>
                </a:solidFill>
              </a:defRPr>
            </a:lvl1pPr>
          </a:lstStyle>
          <a:p>
            <a:r>
              <a:rPr lang="en-US" dirty="0"/>
              <a:t>Click to Edit Title</a:t>
            </a:r>
          </a:p>
        </p:txBody>
      </p:sp>
    </p:spTree>
    <p:extLst>
      <p:ext uri="{BB962C8B-B14F-4D97-AF65-F5344CB8AC3E}">
        <p14:creationId xmlns:p14="http://schemas.microsoft.com/office/powerpoint/2010/main" val="3057468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2362201"/>
            <a:ext cx="10363200" cy="2200275"/>
          </a:xfrm>
        </p:spPr>
        <p:txBody>
          <a:bodyPr anchor="b">
            <a:normAutofit/>
          </a:bodyPr>
          <a:lstStyle>
            <a:lvl1pPr algn="l">
              <a:defRPr sz="3600" b="0" cap="all"/>
            </a:lvl1pPr>
          </a:lstStyle>
          <a:p>
            <a:r>
              <a:rPr lang="en-US"/>
              <a:t>Click to edit Master title style</a:t>
            </a:r>
            <a:endParaRPr lang="en-US" dirty="0"/>
          </a:p>
        </p:txBody>
      </p:sp>
      <p:sp>
        <p:nvSpPr>
          <p:cNvPr id="3" name="Text Placeholder 2"/>
          <p:cNvSpPr>
            <a:spLocks noGrp="1"/>
          </p:cNvSpPr>
          <p:nvPr>
            <p:ph type="body" idx="1"/>
          </p:nvPr>
        </p:nvSpPr>
        <p:spPr>
          <a:xfrm>
            <a:off x="963084" y="4626867"/>
            <a:ext cx="10363200" cy="1500187"/>
          </a:xfrm>
        </p:spPr>
        <p:txBody>
          <a:bodyPr anchor="t">
            <a:normAutofit/>
          </a:bodyPr>
          <a:lstStyle>
            <a:lvl1pPr marL="0" indent="0">
              <a:buNone/>
              <a:defRPr sz="1800">
                <a:solidFill>
                  <a:schemeClr val="tx2"/>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1160EA64-D806-43AC-9DF2-F8C432F32B4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7" name="Straight Connector 6"/>
          <p:cNvCxnSpPr/>
          <p:nvPr/>
        </p:nvCxnSpPr>
        <p:spPr>
          <a:xfrm>
            <a:off x="975360" y="4599432"/>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5716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792480"/>
            <a:ext cx="2856907" cy="1264920"/>
          </a:xfrm>
        </p:spPr>
        <p:txBody>
          <a:bodyPr anchor="b">
            <a:normAutofit/>
          </a:bodyPr>
          <a:lstStyle>
            <a:lvl1pPr algn="l">
              <a:defRPr sz="1800" b="0"/>
            </a:lvl1pPr>
          </a:lstStyle>
          <a:p>
            <a:r>
              <a:rPr lang="en-US"/>
              <a:t>Click to edit Master title style</a:t>
            </a:r>
            <a:endParaRPr lang="en-US" dirty="0"/>
          </a:p>
        </p:txBody>
      </p:sp>
      <p:sp>
        <p:nvSpPr>
          <p:cNvPr id="3" name="Picture Placeholder 2"/>
          <p:cNvSpPr>
            <a:spLocks noGrp="1"/>
          </p:cNvSpPr>
          <p:nvPr>
            <p:ph type="pic" idx="1"/>
          </p:nvPr>
        </p:nvSpPr>
        <p:spPr>
          <a:xfrm>
            <a:off x="3811480" y="838201"/>
            <a:ext cx="787252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609600" y="2133600"/>
            <a:ext cx="2852928" cy="4242816"/>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042B0DB6-F5C7-45FB-8CF3-31B45F9C2DAC}" type="datetimeFigureOut">
              <a:rPr lang="en-US" smtClean="0"/>
              <a:t>7/3/2020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7A6979-0714-4377-B894-6BE4C2D6E202}" type="slidenum">
              <a:rPr lang="en-US" smtClean="0"/>
              <a:t>‹#›</a:t>
            </a:fld>
            <a:endParaRPr lang="en-US"/>
          </a:p>
        </p:txBody>
      </p:sp>
    </p:spTree>
    <p:extLst>
      <p:ext uri="{BB962C8B-B14F-4D97-AF65-F5344CB8AC3E}">
        <p14:creationId xmlns:p14="http://schemas.microsoft.com/office/powerpoint/2010/main" val="339559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Slide A">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12192000" cy="2355163"/>
          </a:xfrm>
          <a:prstGeom prst="rect">
            <a:avLst/>
          </a:prstGeom>
          <a:solidFill>
            <a:schemeClr val="accent6">
              <a:lumMod val="75000"/>
            </a:schemeClr>
          </a:solidFill>
          <a:ln>
            <a:noFill/>
          </a:ln>
          <a:effectLst>
            <a:outerShdw blurRad="190500" dist="38100" dir="54000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1066801" y="403412"/>
            <a:ext cx="10058400" cy="1685768"/>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1066800" y="2662569"/>
            <a:ext cx="10058400" cy="3120392"/>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6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382000" y="6356350"/>
            <a:ext cx="2743200" cy="365125"/>
          </a:xfrm>
        </p:spPr>
        <p:txBody>
          <a:bodyPr rIns="0"/>
          <a:lstStyle/>
          <a:p>
            <a:fld id="{492D8F1A-69A8-9242-9469-8400121D240A}" type="slidenum">
              <a:rPr lang="en-US" smtClean="0"/>
              <a:t>‹#›</a:t>
            </a:fld>
            <a:endParaRPr lang="en-US" dirty="0"/>
          </a:p>
        </p:txBody>
      </p:sp>
      <p:cxnSp>
        <p:nvCxnSpPr>
          <p:cNvPr id="6" name="Straight Connector 5">
            <a:extLst>
              <a:ext uri="{FF2B5EF4-FFF2-40B4-BE49-F238E27FC236}">
                <a16:creationId xmlns:a16="http://schemas.microsoft.com/office/drawing/2014/main" id="{8335C675-F55A-8A44-9B93-9E37ED70F138}"/>
              </a:ext>
            </a:extLst>
          </p:cNvPr>
          <p:cNvCxnSpPr>
            <a:cxnSpLocks/>
          </p:cNvCxnSpPr>
          <p:nvPr userDrawn="1"/>
        </p:nvCxnSpPr>
        <p:spPr>
          <a:xfrm flipH="1">
            <a:off x="0" y="2329763"/>
            <a:ext cx="12192000"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016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Tx" preserve="1">
  <p:cSld name="Section Slide B">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3663493-8C84-E346-96AF-8ED8B8873B92}"/>
              </a:ext>
            </a:extLst>
          </p:cNvPr>
          <p:cNvSpPr/>
          <p:nvPr userDrawn="1"/>
        </p:nvSpPr>
        <p:spPr>
          <a:xfrm>
            <a:off x="0" y="0"/>
            <a:ext cx="4049486" cy="6858000"/>
          </a:xfrm>
          <a:prstGeom prst="rect">
            <a:avLst/>
          </a:prstGeom>
          <a:solidFill>
            <a:schemeClr val="accent5"/>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11B4FB25-3788-9D40-8C85-70A6F279CB68}"/>
              </a:ext>
            </a:extLst>
          </p:cNvPr>
          <p:cNvSpPr/>
          <p:nvPr userDrawn="1"/>
        </p:nvSpPr>
        <p:spPr>
          <a:xfrm>
            <a:off x="-1734" y="1112108"/>
            <a:ext cx="4049486" cy="4559350"/>
          </a:xfrm>
          <a:prstGeom prst="rect">
            <a:avLst/>
          </a:prstGeom>
          <a:solidFill>
            <a:srgbClr val="3EBFD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4E280103-BDBC-4A40-9E85-AE3F70CBE934}"/>
              </a:ext>
            </a:extLst>
          </p:cNvPr>
          <p:cNvSpPr>
            <a:spLocks noGrp="1"/>
          </p:cNvSpPr>
          <p:nvPr>
            <p:ph type="title" hasCustomPrompt="1"/>
          </p:nvPr>
        </p:nvSpPr>
        <p:spPr>
          <a:xfrm>
            <a:off x="247135" y="1335091"/>
            <a:ext cx="3583461" cy="1611995"/>
          </a:xfrm>
        </p:spPr>
        <p:txBody>
          <a:bodyPr anchor="b">
            <a:normAutofit/>
          </a:bodyPr>
          <a:lstStyle>
            <a:lvl1pPr algn="ctr">
              <a:defRPr sz="3600">
                <a:solidFill>
                  <a:schemeClr val="bg1"/>
                </a:solidFill>
              </a:defRPr>
            </a:lvl1pPr>
          </a:lstStyle>
          <a:p>
            <a:r>
              <a:rPr lang="en-US" dirty="0"/>
              <a:t>Click to edit Section title</a:t>
            </a:r>
          </a:p>
        </p:txBody>
      </p:sp>
      <p:sp>
        <p:nvSpPr>
          <p:cNvPr id="3" name="Content Placeholder 2">
            <a:extLst>
              <a:ext uri="{FF2B5EF4-FFF2-40B4-BE49-F238E27FC236}">
                <a16:creationId xmlns:a16="http://schemas.microsoft.com/office/drawing/2014/main" id="{788E3A56-FB7B-AC46-8402-D5947961F472}"/>
              </a:ext>
            </a:extLst>
          </p:cNvPr>
          <p:cNvSpPr>
            <a:spLocks noGrp="1"/>
          </p:cNvSpPr>
          <p:nvPr>
            <p:ph idx="1" hasCustomPrompt="1"/>
          </p:nvPr>
        </p:nvSpPr>
        <p:spPr>
          <a:xfrm>
            <a:off x="4360759" y="1112108"/>
            <a:ext cx="6672648" cy="4670854"/>
          </a:xfrm>
        </p:spPr>
        <p:txBody>
          <a:bodyPr/>
          <a:lstStyle>
            <a:lvl1pPr marL="0" marR="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sz="2800"/>
            </a:lvl1pPr>
            <a:lvl2pPr>
              <a:defRPr sz="2400"/>
            </a:lvl2pPr>
            <a:lvl3pPr>
              <a:defRPr sz="2000"/>
            </a:lvl3pPr>
            <a:lvl4pPr>
              <a:defRPr sz="1800"/>
            </a:lvl4pPr>
            <a:lvl5pPr>
              <a:defRPr sz="2000"/>
            </a:lvl5pPr>
            <a:lvl6pPr>
              <a:defRPr sz="2000"/>
            </a:lvl6pPr>
            <a:lvl7pPr>
              <a:defRPr sz="2000"/>
            </a:lvl7pPr>
            <a:lvl8pPr>
              <a:defRPr sz="2000"/>
            </a:lvl8pPr>
            <a:lvl9pPr>
              <a:defRPr sz="2000"/>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lang="en-US" dirty="0"/>
              <a:t>Edit Master text styles (Remember to add alt text to all imported graphics and images.)</a:t>
            </a:r>
          </a:p>
          <a:p>
            <a:pPr lvl="1"/>
            <a:r>
              <a:rPr lang="en-US" dirty="0"/>
              <a:t>Second level</a:t>
            </a:r>
          </a:p>
          <a:p>
            <a:pPr lvl="2"/>
            <a:r>
              <a:rPr lang="en-US" dirty="0"/>
              <a:t>Third level</a:t>
            </a:r>
          </a:p>
          <a:p>
            <a:pPr lvl="3"/>
            <a:r>
              <a:rPr lang="en-US" dirty="0"/>
              <a:t>Fourth level</a:t>
            </a:r>
          </a:p>
        </p:txBody>
      </p:sp>
      <p:sp>
        <p:nvSpPr>
          <p:cNvPr id="4" name="Text Placeholder 3">
            <a:extLst>
              <a:ext uri="{FF2B5EF4-FFF2-40B4-BE49-F238E27FC236}">
                <a16:creationId xmlns:a16="http://schemas.microsoft.com/office/drawing/2014/main" id="{16BCEDA2-8D63-C44F-BC49-24E0BC45BAEB}"/>
              </a:ext>
            </a:extLst>
          </p:cNvPr>
          <p:cNvSpPr>
            <a:spLocks noGrp="1"/>
          </p:cNvSpPr>
          <p:nvPr>
            <p:ph type="body" sz="half" idx="2" hasCustomPrompt="1"/>
          </p:nvPr>
        </p:nvSpPr>
        <p:spPr>
          <a:xfrm>
            <a:off x="247135" y="2928551"/>
            <a:ext cx="3583461" cy="2533135"/>
          </a:xfrm>
          <a:ln>
            <a:solidFill>
              <a:schemeClr val="accent3">
                <a:lumMod val="20000"/>
                <a:lumOff val="80000"/>
              </a:schemeClr>
            </a:solidFill>
          </a:ln>
        </p:spPr>
        <p:txBody>
          <a:bodyPr>
            <a:normAutofit/>
          </a:bodyPr>
          <a:lstStyle>
            <a:lvl1pPr marL="0" indent="0" algn="ctr">
              <a:buNone/>
              <a:defRPr sz="2600">
                <a:solidFill>
                  <a:schemeClr val="bg2"/>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Edit text</a:t>
            </a:r>
          </a:p>
        </p:txBody>
      </p:sp>
      <p:sp>
        <p:nvSpPr>
          <p:cNvPr id="7" name="Slide Number Placeholder 6">
            <a:extLst>
              <a:ext uri="{FF2B5EF4-FFF2-40B4-BE49-F238E27FC236}">
                <a16:creationId xmlns:a16="http://schemas.microsoft.com/office/drawing/2014/main" id="{4782F75C-9DD2-074A-96FF-53829C465CFC}"/>
              </a:ext>
            </a:extLst>
          </p:cNvPr>
          <p:cNvSpPr>
            <a:spLocks noGrp="1"/>
          </p:cNvSpPr>
          <p:nvPr>
            <p:ph type="sldNum" sz="quarter" idx="12"/>
          </p:nvPr>
        </p:nvSpPr>
        <p:spPr>
          <a:xfrm>
            <a:off x="8290207" y="6356350"/>
            <a:ext cx="2743200" cy="365125"/>
          </a:xfrm>
        </p:spPr>
        <p:txBody>
          <a:bodyPr rIns="0"/>
          <a:lstStyle>
            <a:lvl1pPr>
              <a:defRPr>
                <a:solidFill>
                  <a:schemeClr val="accent2"/>
                </a:solidFill>
              </a:defRPr>
            </a:lvl1pPr>
          </a:lstStyle>
          <a:p>
            <a:fld id="{492D8F1A-69A8-9242-9469-8400121D240A}" type="slidenum">
              <a:rPr lang="en-US" smtClean="0"/>
              <a:pPr/>
              <a:t>‹#›</a:t>
            </a:fld>
            <a:endParaRPr lang="en-US" dirty="0"/>
          </a:p>
        </p:txBody>
      </p:sp>
      <p:sp>
        <p:nvSpPr>
          <p:cNvPr id="10" name="Rectangle 9">
            <a:extLst>
              <a:ext uri="{FF2B5EF4-FFF2-40B4-BE49-F238E27FC236}">
                <a16:creationId xmlns:a16="http://schemas.microsoft.com/office/drawing/2014/main" id="{187515FF-A0B8-C748-B888-B5E7E36D9E01}"/>
              </a:ext>
            </a:extLst>
          </p:cNvPr>
          <p:cNvSpPr/>
          <p:nvPr userDrawn="1"/>
        </p:nvSpPr>
        <p:spPr>
          <a:xfrm>
            <a:off x="11510682" y="-37218"/>
            <a:ext cx="681318" cy="6895217"/>
          </a:xfrm>
          <a:prstGeom prst="rect">
            <a:avLst/>
          </a:prstGeom>
          <a:solidFill>
            <a:schemeClr val="accent5"/>
          </a:solidFill>
          <a:ln>
            <a:noFill/>
          </a:ln>
          <a:effectLst>
            <a:outerShdw blurRad="190500" dist="38100" dir="10800000" sx="101000" sy="101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6" name="Straight Connector 5">
            <a:extLst>
              <a:ext uri="{FF2B5EF4-FFF2-40B4-BE49-F238E27FC236}">
                <a16:creationId xmlns:a16="http://schemas.microsoft.com/office/drawing/2014/main" id="{4DEB78EA-BEEE-F349-88FC-0EA343974678}"/>
              </a:ext>
            </a:extLst>
          </p:cNvPr>
          <p:cNvCxnSpPr>
            <a:cxnSpLocks/>
          </p:cNvCxnSpPr>
          <p:nvPr userDrawn="1"/>
        </p:nvCxnSpPr>
        <p:spPr>
          <a:xfrm flipH="1">
            <a:off x="-1734" y="111210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6D4A47C-A252-5E44-B313-E53706F59CD9}"/>
              </a:ext>
            </a:extLst>
          </p:cNvPr>
          <p:cNvCxnSpPr>
            <a:cxnSpLocks/>
          </p:cNvCxnSpPr>
          <p:nvPr userDrawn="1"/>
        </p:nvCxnSpPr>
        <p:spPr>
          <a:xfrm flipH="1">
            <a:off x="-1734" y="5671458"/>
            <a:ext cx="4049486" cy="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826225CB-6D53-5B4E-9EFA-34719523B6EC}"/>
              </a:ext>
            </a:extLst>
          </p:cNvPr>
          <p:cNvCxnSpPr>
            <a:cxnSpLocks/>
          </p:cNvCxnSpPr>
          <p:nvPr userDrawn="1"/>
        </p:nvCxnSpPr>
        <p:spPr>
          <a:xfrm flipV="1">
            <a:off x="11510682"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317545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2 Column Slide">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A98F2EA-9DEA-EE4D-B840-68DE3891D4D8}"/>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4" name="Content Placeholder 3">
            <a:extLst>
              <a:ext uri="{FF2B5EF4-FFF2-40B4-BE49-F238E27FC236}">
                <a16:creationId xmlns:a16="http://schemas.microsoft.com/office/drawing/2014/main" id="{F8ADAEDF-6709-4345-868D-28A3E2BF9A07}"/>
              </a:ext>
            </a:extLst>
          </p:cNvPr>
          <p:cNvSpPr>
            <a:spLocks noGrp="1"/>
          </p:cNvSpPr>
          <p:nvPr>
            <p:ph sz="half" idx="2"/>
          </p:nvPr>
        </p:nvSpPr>
        <p:spPr>
          <a:xfrm>
            <a:off x="1277650" y="1798320"/>
            <a:ext cx="4922537"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6" name="Content Placeholder 5">
            <a:extLst>
              <a:ext uri="{FF2B5EF4-FFF2-40B4-BE49-F238E27FC236}">
                <a16:creationId xmlns:a16="http://schemas.microsoft.com/office/drawing/2014/main" id="{9A17F0D2-6EF4-B446-81DE-946EB47EBEC5}"/>
              </a:ext>
            </a:extLst>
          </p:cNvPr>
          <p:cNvSpPr>
            <a:spLocks noGrp="1"/>
          </p:cNvSpPr>
          <p:nvPr>
            <p:ph sz="quarter" idx="4"/>
          </p:nvPr>
        </p:nvSpPr>
        <p:spPr>
          <a:xfrm>
            <a:off x="6388259" y="1798320"/>
            <a:ext cx="4948881" cy="4391343"/>
          </a:xfrm>
        </p:spPr>
        <p:txBody>
          <a:bodyPr/>
          <a:lstStyle/>
          <a:p>
            <a:pPr lvl="0"/>
            <a:r>
              <a:rPr lang="en-US"/>
              <a:t>Edit Master text styles</a:t>
            </a:r>
          </a:p>
          <a:p>
            <a:pPr lvl="1"/>
            <a:r>
              <a:rPr lang="en-US"/>
              <a:t>Second level</a:t>
            </a:r>
          </a:p>
          <a:p>
            <a:pPr lvl="2"/>
            <a:r>
              <a:rPr lang="en-US"/>
              <a:t>Third level</a:t>
            </a:r>
          </a:p>
          <a:p>
            <a:pPr lvl="3"/>
            <a:r>
              <a:rPr lang="en-US"/>
              <a:t>Fourth level</a:t>
            </a:r>
          </a:p>
        </p:txBody>
      </p:sp>
      <p:sp>
        <p:nvSpPr>
          <p:cNvPr id="7" name="Slide Number Placeholder 6">
            <a:extLst>
              <a:ext uri="{FF2B5EF4-FFF2-40B4-BE49-F238E27FC236}">
                <a16:creationId xmlns:a16="http://schemas.microsoft.com/office/drawing/2014/main" id="{62B3F740-1E9C-A544-964D-48014EBF79BE}"/>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2"/>
                </a:solidFill>
                <a:latin typeface="+mj-lt"/>
              </a:rPr>
              <a:pPr/>
              <a:t>‹#›</a:t>
            </a:fld>
            <a:endParaRPr lang="en-US" sz="1000" dirty="0">
              <a:solidFill>
                <a:schemeClr val="accent2"/>
              </a:solidFill>
              <a:latin typeface="+mj-lt"/>
            </a:endParaRPr>
          </a:p>
        </p:txBody>
      </p:sp>
      <p:cxnSp>
        <p:nvCxnSpPr>
          <p:cNvPr id="9" name="Straight Connector 8">
            <a:extLst>
              <a:ext uri="{FF2B5EF4-FFF2-40B4-BE49-F238E27FC236}">
                <a16:creationId xmlns:a16="http://schemas.microsoft.com/office/drawing/2014/main" id="{F3EB2186-3A18-D445-88A4-34402F9511EA}"/>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61630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 1 Column Slide">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647686E-7239-014B-BDE6-C25098C3A993}"/>
              </a:ext>
            </a:extLst>
          </p:cNvPr>
          <p:cNvSpPr/>
          <p:nvPr userDrawn="1"/>
        </p:nvSpPr>
        <p:spPr>
          <a:xfrm>
            <a:off x="0" y="0"/>
            <a:ext cx="927847" cy="6858000"/>
          </a:xfrm>
          <a:prstGeom prst="rect">
            <a:avLst/>
          </a:prstGeom>
          <a:solidFill>
            <a:schemeClr val="accent6">
              <a:lumMod val="75000"/>
            </a:schemeClr>
          </a:solidFill>
          <a:ln>
            <a:noFill/>
          </a:ln>
          <a:effectLst>
            <a:outerShdw blurRad="190500" dist="38100" sx="101000" sy="1010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CADEDC0F-3BCC-4B40-AC8B-5FD51655BC3D}"/>
              </a:ext>
            </a:extLst>
          </p:cNvPr>
          <p:cNvSpPr>
            <a:spLocks noGrp="1"/>
          </p:cNvSpPr>
          <p:nvPr>
            <p:ph type="title"/>
          </p:nvPr>
        </p:nvSpPr>
        <p:spPr>
          <a:xfrm>
            <a:off x="1277650" y="365125"/>
            <a:ext cx="10046043" cy="1325563"/>
          </a:xfrm>
        </p:spPr>
        <p:txBody>
          <a:bodyPr anchor="b">
            <a:normAutofit/>
          </a:bodyPr>
          <a:lstStyle>
            <a:lvl1pPr>
              <a:defRPr sz="3600"/>
            </a:lvl1pPr>
          </a:lstStyle>
          <a:p>
            <a:r>
              <a:rPr lang="en-US"/>
              <a:t>Click to edit Master title style</a:t>
            </a:r>
            <a:endParaRPr lang="en-US" dirty="0"/>
          </a:p>
        </p:txBody>
      </p:sp>
      <p:sp>
        <p:nvSpPr>
          <p:cNvPr id="13" name="Slide Number Placeholder 6">
            <a:extLst>
              <a:ext uri="{FF2B5EF4-FFF2-40B4-BE49-F238E27FC236}">
                <a16:creationId xmlns:a16="http://schemas.microsoft.com/office/drawing/2014/main" id="{7E383382-0294-BD4C-A5F0-F13A44A6EA7B}"/>
              </a:ext>
            </a:extLst>
          </p:cNvPr>
          <p:cNvSpPr txBox="1">
            <a:spLocks/>
          </p:cNvSpPr>
          <p:nvPr userDrawn="1"/>
        </p:nvSpPr>
        <p:spPr>
          <a:xfrm>
            <a:off x="8580493" y="6356350"/>
            <a:ext cx="2743200" cy="365125"/>
          </a:xfrm>
          <a:prstGeom prst="rect">
            <a:avLst/>
          </a:prstGeom>
        </p:spPr>
        <p:txBody>
          <a:bodyPr vert="horz" lIns="91440" tIns="45720" rIns="0" bIns="45720" rtlCol="0" anchor="ctr"/>
          <a:lstStyle>
            <a:defPPr>
              <a:defRPr lang="en-US"/>
            </a:defPPr>
            <a:lvl1pPr marL="0" algn="r" defTabSz="914400" rtl="0" eaLnBrk="1" latinLnBrk="0" hangingPunct="1">
              <a:defRPr sz="1200" kern="1200">
                <a:solidFill>
                  <a:schemeClr val="accent4"/>
                </a:solidFill>
                <a:latin typeface="Gill Sans Ultra Bold" panose="020B0A02020104020203" pitchFamily="34" charset="77"/>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2D8F1A-69A8-9242-9469-8400121D240A}" type="slidenum">
              <a:rPr lang="en-US" sz="1000" smtClean="0">
                <a:solidFill>
                  <a:schemeClr val="accent4">
                    <a:lumMod val="50000"/>
                  </a:schemeClr>
                </a:solidFill>
                <a:latin typeface="+mj-lt"/>
              </a:rPr>
              <a:pPr/>
              <a:t>‹#›</a:t>
            </a:fld>
            <a:endParaRPr lang="en-US" sz="1000" dirty="0">
              <a:solidFill>
                <a:schemeClr val="accent4">
                  <a:lumMod val="50000"/>
                </a:schemeClr>
              </a:solidFill>
              <a:latin typeface="+mj-lt"/>
            </a:endParaRPr>
          </a:p>
        </p:txBody>
      </p:sp>
      <p:sp>
        <p:nvSpPr>
          <p:cNvPr id="11" name="Content Placeholder 2">
            <a:extLst>
              <a:ext uri="{FF2B5EF4-FFF2-40B4-BE49-F238E27FC236}">
                <a16:creationId xmlns:a16="http://schemas.microsoft.com/office/drawing/2014/main" id="{19193D36-B121-6342-A5EB-898D4AD08232}"/>
              </a:ext>
            </a:extLst>
          </p:cNvPr>
          <p:cNvSpPr>
            <a:spLocks noGrp="1"/>
          </p:cNvSpPr>
          <p:nvPr>
            <p:ph sz="half" idx="1"/>
          </p:nvPr>
        </p:nvSpPr>
        <p:spPr>
          <a:xfrm>
            <a:off x="1277650" y="1798320"/>
            <a:ext cx="100584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6" name="Straight Connector 5">
            <a:extLst>
              <a:ext uri="{FF2B5EF4-FFF2-40B4-BE49-F238E27FC236}">
                <a16:creationId xmlns:a16="http://schemas.microsoft.com/office/drawing/2014/main" id="{1D860091-E249-9C44-9CCA-1956D1962FF4}"/>
              </a:ext>
            </a:extLst>
          </p:cNvPr>
          <p:cNvCxnSpPr>
            <a:cxnSpLocks/>
          </p:cNvCxnSpPr>
          <p:nvPr userDrawn="1"/>
        </p:nvCxnSpPr>
        <p:spPr>
          <a:xfrm flipV="1">
            <a:off x="907790" y="-37218"/>
            <a:ext cx="0" cy="6895220"/>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29644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8B9249B-BE17-6849-9D73-B0C3BA84C550}"/>
              </a:ext>
            </a:extLst>
          </p:cNvPr>
          <p:cNvSpPr>
            <a:spLocks noGrp="1"/>
          </p:cNvSpPr>
          <p:nvPr>
            <p:ph type="sldNum" sz="quarter" idx="12"/>
          </p:nvPr>
        </p:nvSpPr>
        <p:spPr/>
        <p:txBody>
          <a:bodyPr/>
          <a:lstStyle>
            <a:lvl1pPr>
              <a:defRPr>
                <a:solidFill>
                  <a:schemeClr val="accent4">
                    <a:lumMod val="50000"/>
                  </a:schemeClr>
                </a:solidFill>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5688669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371603"/>
            <a:ext cx="10464800" cy="1927225"/>
          </a:xfrm>
        </p:spPr>
        <p:txBody>
          <a:bodyPr anchor="b">
            <a:noAutofit/>
          </a:bodyPr>
          <a:lstStyle>
            <a:lvl1pPr>
              <a:defRPr sz="4050" cap="all" baseline="0"/>
            </a:lvl1pPr>
          </a:lstStyle>
          <a:p>
            <a:r>
              <a:rPr lang="en-US"/>
              <a:t>Click to edit Master title style</a:t>
            </a:r>
            <a:endParaRPr lang="en-US" dirty="0"/>
          </a:p>
        </p:txBody>
      </p:sp>
      <p:sp>
        <p:nvSpPr>
          <p:cNvPr id="3" name="Subtitle 2"/>
          <p:cNvSpPr>
            <a:spLocks noGrp="1"/>
          </p:cNvSpPr>
          <p:nvPr>
            <p:ph type="subTitle" idx="1"/>
          </p:nvPr>
        </p:nvSpPr>
        <p:spPr>
          <a:xfrm>
            <a:off x="914400" y="3505200"/>
            <a:ext cx="8534400" cy="1752600"/>
          </a:xfrm>
        </p:spPr>
        <p:txBody>
          <a:bodyPr/>
          <a:lstStyle>
            <a:lvl1pPr marL="0" indent="0" algn="l">
              <a:buNone/>
              <a:defRPr>
                <a:solidFill>
                  <a:schemeClr val="tx1">
                    <a:lumMod val="75000"/>
                    <a:lumOff val="2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160EA64-D806-43AC-9DF2-F8C432F32B4C}"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cxnSp>
        <p:nvCxnSpPr>
          <p:cNvPr id="8" name="Straight Connector 7"/>
          <p:cNvCxnSpPr/>
          <p:nvPr/>
        </p:nvCxnSpPr>
        <p:spPr>
          <a:xfrm>
            <a:off x="914400" y="3398520"/>
            <a:ext cx="104648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7952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070A7B3-6521-4DCA-87E5-044747A908C1}" type="datetimeFigureOut">
              <a:rPr lang="en-US" smtClean="0"/>
              <a:t>7/3/2020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7A6979-0714-4377-B894-6BE4C2D6E202}" type="slidenum">
              <a:rPr lang="en-US" smtClean="0"/>
              <a:pPr/>
              <a:t>‹#›</a:t>
            </a:fld>
            <a:endParaRPr lang="en-US"/>
          </a:p>
        </p:txBody>
      </p:sp>
    </p:spTree>
    <p:extLst>
      <p:ext uri="{BB962C8B-B14F-4D97-AF65-F5344CB8AC3E}">
        <p14:creationId xmlns:p14="http://schemas.microsoft.com/office/powerpoint/2010/main" val="33871070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60960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1500" b="0">
                <a:solidFill>
                  <a:schemeClr val="tx2"/>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4" name="Content Placeholder 3"/>
          <p:cNvSpPr>
            <a:spLocks noGrp="1"/>
          </p:cNvSpPr>
          <p:nvPr>
            <p:ph sz="half" idx="2"/>
          </p:nvPr>
        </p:nvSpPr>
        <p:spPr>
          <a:xfrm>
            <a:off x="609600" y="2438400"/>
            <a:ext cx="524256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39840" y="1676400"/>
            <a:ext cx="524256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1500" b="0" kern="1200" dirty="0" smtClean="0">
                <a:solidFill>
                  <a:schemeClr val="tx2"/>
                </a:solidFill>
                <a:latin typeface="+mn-lt"/>
                <a:ea typeface="+mn-ea"/>
                <a:cs typeface="+mn-cs"/>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Edit Master text styles</a:t>
            </a:r>
          </a:p>
        </p:txBody>
      </p:sp>
      <p:sp>
        <p:nvSpPr>
          <p:cNvPr id="6" name="Content Placeholder 5"/>
          <p:cNvSpPr>
            <a:spLocks noGrp="1"/>
          </p:cNvSpPr>
          <p:nvPr>
            <p:ph sz="quarter" idx="4"/>
          </p:nvPr>
        </p:nvSpPr>
        <p:spPr>
          <a:xfrm>
            <a:off x="6339840" y="2438400"/>
            <a:ext cx="5242560"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1160EA64-D806-43AC-9DF2-F8C432F32B4C}" type="datetimeFigureOut">
              <a:rPr lang="en-US" smtClean="0"/>
              <a:t>7/3/2020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7A6979-0714-4377-B894-6BE4C2D6E202}" type="slidenum">
              <a:rPr lang="en-US" smtClean="0"/>
              <a:pPr/>
              <a:t>‹#›</a:t>
            </a:fld>
            <a:endParaRPr lang="en-US"/>
          </a:p>
        </p:txBody>
      </p:sp>
      <p:cxnSp>
        <p:nvCxnSpPr>
          <p:cNvPr id="11" name="Straight Connector 10"/>
          <p:cNvCxnSpPr/>
          <p:nvPr/>
        </p:nvCxnSpPr>
        <p:spPr>
          <a:xfrm rot="5400000">
            <a:off x="3741949" y="4045691"/>
            <a:ext cx="4709160" cy="1059"/>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8929939"/>
      </p:ext>
    </p:extLst>
  </p:cSld>
  <p:clrMapOvr>
    <a:masterClrMapping/>
  </p:clrMapOvr>
  <p:hf sldNum="0" hdr="0" ft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A52D507-5401-464E-AD07-D24EE91AF6E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E3A2FC3-D2C7-9B4C-9B9B-A2C7D0FDA33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Edit Master text – Remember to ad alt text to all imported graphics and images.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a:extLst>
              <a:ext uri="{FF2B5EF4-FFF2-40B4-BE49-F238E27FC236}">
                <a16:creationId xmlns:a16="http://schemas.microsoft.com/office/drawing/2014/main" id="{2F650318-0809-C04F-9288-E60B69D54831}"/>
              </a:ext>
            </a:extLst>
          </p:cNvPr>
          <p:cNvSpPr>
            <a:spLocks noGrp="1"/>
          </p:cNvSpPr>
          <p:nvPr>
            <p:ph type="sldNum" sz="quarter" idx="4"/>
          </p:nvPr>
        </p:nvSpPr>
        <p:spPr>
          <a:xfrm>
            <a:off x="8610600" y="6356350"/>
            <a:ext cx="2743200" cy="365125"/>
          </a:xfrm>
          <a:prstGeom prst="rect">
            <a:avLst/>
          </a:prstGeom>
        </p:spPr>
        <p:txBody>
          <a:bodyPr vert="horz" lIns="91440" tIns="45720" rIns="0" bIns="45720" rtlCol="0" anchor="ctr"/>
          <a:lstStyle>
            <a:lvl1pPr algn="r">
              <a:defRPr sz="1000">
                <a:solidFill>
                  <a:schemeClr val="accent4">
                    <a:lumMod val="50000"/>
                  </a:schemeClr>
                </a:solidFill>
                <a:latin typeface="+mj-lt"/>
              </a:defRPr>
            </a:lvl1pPr>
          </a:lstStyle>
          <a:p>
            <a:fld id="{492D8F1A-69A8-9242-9469-8400121D240A}" type="slidenum">
              <a:rPr lang="en-US" smtClean="0"/>
              <a:pPr/>
              <a:t>‹#›</a:t>
            </a:fld>
            <a:endParaRPr lang="en-US" dirty="0"/>
          </a:p>
        </p:txBody>
      </p:sp>
    </p:spTree>
    <p:extLst>
      <p:ext uri="{BB962C8B-B14F-4D97-AF65-F5344CB8AC3E}">
        <p14:creationId xmlns:p14="http://schemas.microsoft.com/office/powerpoint/2010/main" val="984657070"/>
      </p:ext>
    </p:extLst>
  </p:cSld>
  <p:clrMap bg1="lt1" tx1="dk1" bg2="lt2" tx2="dk2" accent1="accent1" accent2="accent2" accent3="accent3" accent4="accent4" accent5="accent5" accent6="accent6" hlink="hlink" folHlink="folHlink"/>
  <p:sldLayoutIdLst>
    <p:sldLayoutId id="2147483649" r:id="rId1"/>
    <p:sldLayoutId id="2147483663" r:id="rId2"/>
    <p:sldLayoutId id="2147483668" r:id="rId3"/>
    <p:sldLayoutId id="2147483653" r:id="rId4"/>
    <p:sldLayoutId id="2147483666" r:id="rId5"/>
    <p:sldLayoutId id="2147483655" r:id="rId6"/>
    <p:sldLayoutId id="2147483669" r:id="rId7"/>
    <p:sldLayoutId id="2147483670" r:id="rId8"/>
    <p:sldLayoutId id="2147483671" r:id="rId9"/>
    <p:sldLayoutId id="2147483672" r:id="rId10"/>
    <p:sldLayoutId id="2147483673" r:id="rId11"/>
  </p:sldLayoutIdLst>
  <p:hf hdr="0" ftr="0" dt="0"/>
  <p:txStyles>
    <p:titleStyle>
      <a:lvl1pPr algn="l" defTabSz="914400" rtl="0" eaLnBrk="1" latinLnBrk="0" hangingPunct="1">
        <a:lnSpc>
          <a:spcPct val="90000"/>
        </a:lnSpc>
        <a:spcBef>
          <a:spcPct val="0"/>
        </a:spcBef>
        <a:buNone/>
        <a:defRPr sz="4400" kern="1200">
          <a:solidFill>
            <a:schemeClr val="accent4">
              <a:lumMod val="50000"/>
            </a:schemeClr>
          </a:solidFill>
          <a:latin typeface="Palatino" pitchFamily="2" charset="77"/>
          <a:ea typeface="Palatino" pitchFamily="2" charset="77"/>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0" i="0" kern="1200">
          <a:solidFill>
            <a:schemeClr val="tx2">
              <a:lumMod val="75000"/>
              <a:lumOff val="25000"/>
            </a:schemeClr>
          </a:solidFill>
          <a:latin typeface="+mj-lt"/>
          <a:ea typeface="+mn-ea"/>
          <a:cs typeface="Gill Sans" panose="020B0502020104020203" pitchFamily="34" charset="-79"/>
        </a:defRPr>
      </a:lvl1pPr>
      <a:lvl2pPr marL="685800" indent="-228600" algn="l" defTabSz="914400" rtl="0" eaLnBrk="1" latinLnBrk="0" hangingPunct="1">
        <a:lnSpc>
          <a:spcPct val="90000"/>
        </a:lnSpc>
        <a:spcBef>
          <a:spcPts val="500"/>
        </a:spcBef>
        <a:buFont typeface="Arial" panose="020B0604020202020204" pitchFamily="34" charset="0"/>
        <a:buChar char="•"/>
        <a:defRPr sz="2200" b="0" i="0" kern="1200">
          <a:solidFill>
            <a:schemeClr val="tx2">
              <a:lumMod val="75000"/>
              <a:lumOff val="25000"/>
            </a:schemeClr>
          </a:solidFill>
          <a:latin typeface="+mj-lt"/>
          <a:ea typeface="+mn-ea"/>
          <a:cs typeface="Gill Sans" panose="020B0502020104020203" pitchFamily="34" charset="-79"/>
        </a:defRPr>
      </a:lvl2pPr>
      <a:lvl3pPr marL="1143000" indent="-228600" algn="l" defTabSz="914400" rtl="0" eaLnBrk="1" latinLnBrk="0" hangingPunct="1">
        <a:lnSpc>
          <a:spcPct val="90000"/>
        </a:lnSpc>
        <a:spcBef>
          <a:spcPts val="500"/>
        </a:spcBef>
        <a:buFont typeface="Arial" panose="020B0604020202020204" pitchFamily="34" charset="0"/>
        <a:buChar char="•"/>
        <a:defRPr sz="2000" b="0" i="0" kern="1200">
          <a:solidFill>
            <a:schemeClr val="tx2">
              <a:lumMod val="75000"/>
              <a:lumOff val="25000"/>
            </a:schemeClr>
          </a:solidFill>
          <a:latin typeface="+mj-lt"/>
          <a:ea typeface="+mn-ea"/>
          <a:cs typeface="Gill Sans" panose="020B0502020104020203" pitchFamily="34" charset="-79"/>
        </a:defRPr>
      </a:lvl3pPr>
      <a:lvl4pPr marL="16002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4pPr>
      <a:lvl5pPr marL="2057400" indent="-228600" algn="l" defTabSz="914400" rtl="0" eaLnBrk="1" latinLnBrk="0" hangingPunct="1">
        <a:lnSpc>
          <a:spcPct val="90000"/>
        </a:lnSpc>
        <a:spcBef>
          <a:spcPts val="500"/>
        </a:spcBef>
        <a:buFont typeface="Arial" panose="020B0604020202020204" pitchFamily="34" charset="0"/>
        <a:buChar char="•"/>
        <a:defRPr sz="1800" b="0" i="0" kern="1200">
          <a:solidFill>
            <a:schemeClr val="tx2">
              <a:lumMod val="75000"/>
              <a:lumOff val="25000"/>
            </a:schemeClr>
          </a:solidFill>
          <a:latin typeface="+mj-lt"/>
          <a:ea typeface="+mn-ea"/>
          <a:cs typeface="Gill Sans" panose="020B0502020104020203" pitchFamily="34" charset="-79"/>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onlinenetworkofeducators.org/" TargetMode="Externa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ovt.westlaw.com/calregs/Document/I1E35BBE3B57046F0ABD056DC4E8F0E73?originationContext=document&amp;transitionType=StatuteNavigator&amp;needToInjectTerms=False&amp;viewType=FullText&amp;contextData=(sc.Default)" TargetMode="Externa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hyperlink" Target="https://www.govinfo.gov/content/pkg/CFR-2011-title34-vol3/pdf/CFR-2011-title34-vol3-sec600-2.pdf"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s://www.kansascity.com/news/coronavirus/article241385541.html" TargetMode="External"/><Relationship Id="rId2" Type="http://schemas.openxmlformats.org/officeDocument/2006/relationships/image" Target="../media/image11.jpe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5.xml.rels><?xml version="1.0" encoding="UTF-8" standalone="yes"?>
<Relationships xmlns="http://schemas.openxmlformats.org/package/2006/relationships"><Relationship Id="rId3" Type="http://schemas.openxmlformats.org/officeDocument/2006/relationships/hyperlink" Target="https://onlinenetworkofeducators.org/course-cards/equity-culturally-responsive-teaching-in-the-online-learning-environment/" TargetMode="External"/><Relationship Id="rId2" Type="http://schemas.openxmlformats.org/officeDocument/2006/relationships/image" Target="../media/image12.png"/><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s://cue.usc.edu/events/" TargetMode="External"/><Relationship Id="rId1" Type="http://schemas.openxmlformats.org/officeDocument/2006/relationships/slideLayout" Target="../slideLayouts/slideLayout5.xml"/><Relationship Id="rId4" Type="http://schemas.openxmlformats.org/officeDocument/2006/relationships/image" Target="../media/image2.png"/></Relationships>
</file>

<file path=ppt/slides/_rels/slide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mailto:stewrrl@lasc.edu" TargetMode="External"/><Relationship Id="rId2" Type="http://schemas.openxmlformats.org/officeDocument/2006/relationships/hyperlink" Target="mailto:gdyer@taftcollege.edu"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cccco.edu/-/media/CCCCO-Website/Files/Communications/COVID-19/Memos/es-20-22-temporary-correspondence-education-blanket-addendum-for-prison-jail-programs.pdf?la=en&amp;hash=83A515B6477CEA3A735E2C01442AE2F9CFD045B1" TargetMode="External"/><Relationship Id="rId2" Type="http://schemas.openxmlformats.org/officeDocument/2006/relationships/hyperlink" Target="https://www.cccco.edu/-/media/CCCCO-Website/Files/Communications/COVID-19/E-2026ClarificationonDistanceEducationFacultyPreparationRequirementsKLReviewdocx.pdf?la=en&amp;hash=716D1B46F6CBA9E1EF0A27603CD3C5DBB6F2E65A"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www.cccco.edu/-/media/CCCCO-Website/Files/Communications/COVID-19/es-20-21-revised-temporary-distance-education-blanket-addendum-summer-and-fall-2020.pdf?la=en&amp;hash=FBE3B21C4A162E3D85F306E485CA6DC39D568CF7" TargetMode="External"/><Relationship Id="rId2" Type="http://schemas.openxmlformats.org/officeDocument/2006/relationships/hyperlink" Target="https://govt.westlaw.com/calregs/Document/I17CDFA4650794F79B801F22BDD8A83F1?originationContext=document&amp;transitionType=StatuteNavigator&amp;needToInjectTerms=False&amp;viewType=FullText&amp;contextData=(sc.Default)"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hyperlink" Target="https://www.cccco.edu/-/media/CCCCO-Website/Files/Communications/COVID-19/Memos/es-20-22-temporary-correspondence-education-blanket-addendum-for-prison-jail-programs.pdf?la=en&amp;hash=83A515B6477CEA3A735E2C01442AE2F9CFD045B1" TargetMode="External"/><Relationship Id="rId2" Type="http://schemas.openxmlformats.org/officeDocument/2006/relationships/hyperlink" Target="https://www.cccco.edu/-/media/CCCCO-Website/Files/Communications/COVID-19/es-20-21-revised-temporary-distance-education-blanket-addendum-summer-and-fall-2020.pdf?la=en&amp;hash=FBE3B21C4A162E3D85F306E485CA6DC39D568CF7" TargetMode="Externa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ovt.westlaw.com/calregs/Document/I17CDFA4650794F79B801F22BDD8A83F1?originationContext=document&amp;transitionType=StatuteNavigator&amp;needToInjectTerms=False&amp;viewType=FullText&amp;contextData=(sc.Default)"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hyperlink" Target="https://govt.westlaw.com/calregs/Document/I30AFD0EF02B449E187E6485AB412054F?originationContext=document&amp;transitionType=StatuteNavigator&amp;needToInjectTerms=False&amp;viewType=FullText&amp;bhcp=1&amp;contextData=(sc.Default)" TargetMode="Externa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hyperlink" Target="https://govt.westlaw.com/calregs/Document/I39FCEC371E8047A7BBF827F9D6BF3DAA?originationContext=document&amp;transitionType=StatuteNavigator&amp;needToInjectTerms=False&amp;viewType=FullText&amp;bhcp=1&amp;contextData=(sc.Default)"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49876" y="5088241"/>
            <a:ext cx="12142124" cy="630915"/>
          </a:xfrm>
        </p:spPr>
        <p:txBody>
          <a:bodyPr>
            <a:normAutofit/>
          </a:bodyPr>
          <a:lstStyle/>
          <a:p>
            <a:pPr algn="ctr"/>
            <a:r>
              <a:rPr lang="en-US" sz="2400" dirty="0">
                <a:cs typeface="Arial"/>
              </a:rPr>
              <a:t>Distance</a:t>
            </a:r>
            <a:r>
              <a:rPr lang="en-US" sz="2400" dirty="0">
                <a:ea typeface="+mj-lt"/>
                <a:cs typeface="+mj-lt"/>
              </a:rPr>
              <a:t> Education: Addendums, Guidelines, Faculty Preparation, Student Access, Etc.</a:t>
            </a:r>
            <a:r>
              <a:rPr lang="en-US" sz="2400" b="1" dirty="0">
                <a:cs typeface="Arial"/>
              </a:rPr>
              <a:t>  </a:t>
            </a:r>
            <a:endParaRPr lang="en-US" sz="2600" b="1" dirty="0">
              <a:cs typeface="Arial"/>
            </a:endParaRPr>
          </a:p>
        </p:txBody>
      </p:sp>
      <p:sp>
        <p:nvSpPr>
          <p:cNvPr id="3" name="Subtitle 2">
            <a:extLst>
              <a:ext uri="{FF2B5EF4-FFF2-40B4-BE49-F238E27FC236}">
                <a16:creationId xmlns:a16="http://schemas.microsoft.com/office/drawing/2014/main" id="{31DCDCBF-E33C-4926-AE58-9E39CAC5DE13}"/>
              </a:ext>
            </a:extLst>
          </p:cNvPr>
          <p:cNvSpPr>
            <a:spLocks noGrp="1"/>
          </p:cNvSpPr>
          <p:nvPr>
            <p:ph type="subTitle" idx="4294967295"/>
          </p:nvPr>
        </p:nvSpPr>
        <p:spPr>
          <a:xfrm>
            <a:off x="0" y="5536276"/>
            <a:ext cx="12142124" cy="1197033"/>
          </a:xfrm>
        </p:spPr>
        <p:txBody>
          <a:bodyPr vert="horz" lIns="91440" tIns="45720" rIns="91440" bIns="45720" rtlCol="0" anchor="t">
            <a:normAutofit fontScale="70000" lnSpcReduction="20000"/>
          </a:bodyPr>
          <a:lstStyle/>
          <a:p>
            <a:pPr marL="0" indent="0" algn="ctr">
              <a:spcBef>
                <a:spcPts val="0"/>
              </a:spcBef>
              <a:buSzPts val="1700"/>
              <a:buNone/>
            </a:pPr>
            <a:br>
              <a:rPr lang="en-US" sz="3200" dirty="0">
                <a:solidFill>
                  <a:schemeClr val="dk1"/>
                </a:solidFill>
                <a:latin typeface="Calibri"/>
                <a:cs typeface="Calibri"/>
              </a:rPr>
            </a:br>
            <a:r>
              <a:rPr lang="en-US" sz="3800" b="1" dirty="0">
                <a:solidFill>
                  <a:schemeClr val="dk1"/>
                </a:solidFill>
                <a:latin typeface="Calibri"/>
                <a:cs typeface="Calibri"/>
              </a:rPr>
              <a:t>Geoffrey Dyer, Taft College</a:t>
            </a:r>
            <a:br>
              <a:rPr lang="en-US" sz="3800" b="1" dirty="0">
                <a:solidFill>
                  <a:schemeClr val="dk1"/>
                </a:solidFill>
                <a:latin typeface="Calibri"/>
                <a:cs typeface="Calibri"/>
              </a:rPr>
            </a:br>
            <a:r>
              <a:rPr lang="en-US" sz="3800" b="1" dirty="0">
                <a:solidFill>
                  <a:schemeClr val="dk1"/>
                </a:solidFill>
                <a:latin typeface="Calibri"/>
                <a:cs typeface="Calibri"/>
              </a:rPr>
              <a:t>Robert L. Stewart Jr., ASCCC Area C Representative</a:t>
            </a:r>
          </a:p>
          <a:p>
            <a:pPr marL="0" indent="0" algn="ctr">
              <a:spcBef>
                <a:spcPts val="0"/>
              </a:spcBef>
              <a:buSzPts val="1700"/>
              <a:buNone/>
            </a:pPr>
            <a:r>
              <a:rPr lang="en-US" sz="3800" b="1" dirty="0">
                <a:solidFill>
                  <a:schemeClr val="dk1"/>
                </a:solidFill>
                <a:latin typeface="Calibri"/>
                <a:cs typeface="Calibri"/>
              </a:rPr>
              <a:t>July 10, 2020</a:t>
            </a:r>
          </a:p>
          <a:p>
            <a:pPr algn="ctr">
              <a:spcBef>
                <a:spcPts val="0"/>
              </a:spcBef>
              <a:buSzPts val="1700"/>
            </a:pPr>
            <a:endParaRPr lang="en-US" sz="2200" dirty="0">
              <a:solidFill>
                <a:schemeClr val="dk1"/>
              </a:solidFill>
              <a:latin typeface="Calibri" panose="020F0502020204030204" pitchFamily="34" charset="0"/>
              <a:cs typeface="Calibri" panose="020F0502020204030204" pitchFamily="34" charset="0"/>
            </a:endParaRPr>
          </a:p>
          <a:p>
            <a:pPr algn="ctr">
              <a:spcBef>
                <a:spcPts val="0"/>
              </a:spcBef>
            </a:pPr>
            <a:endParaRPr lang="en-US" b="1" dirty="0">
              <a:solidFill>
                <a:schemeClr val="dk1"/>
              </a:solidFill>
              <a:latin typeface="Calibri" panose="020F0502020204030204" pitchFamily="34" charset="0"/>
              <a:ea typeface="Arial"/>
              <a:cs typeface="Calibri" panose="020F0502020204030204" pitchFamily="34" charset="0"/>
              <a:sym typeface="Arial"/>
            </a:endParaRPr>
          </a:p>
        </p:txBody>
      </p:sp>
      <p:pic>
        <p:nvPicPr>
          <p:cNvPr id="4" name="Picture 3" descr="A picture containing drawing&#10;&#10;Description automatically generated">
            <a:extLst>
              <a:ext uri="{FF2B5EF4-FFF2-40B4-BE49-F238E27FC236}">
                <a16:creationId xmlns:a16="http://schemas.microsoft.com/office/drawing/2014/main" id="{377EB284-8511-4211-9C38-3115EC0F5199}"/>
              </a:ext>
            </a:extLst>
          </p:cNvPr>
          <p:cNvPicPr>
            <a:picLocks noChangeAspect="1"/>
          </p:cNvPicPr>
          <p:nvPr/>
        </p:nvPicPr>
        <p:blipFill>
          <a:blip r:embed="rId3"/>
          <a:stretch>
            <a:fillRect/>
          </a:stretch>
        </p:blipFill>
        <p:spPr>
          <a:xfrm>
            <a:off x="9567026" y="3778025"/>
            <a:ext cx="1003596" cy="754083"/>
          </a:xfrm>
          <a:prstGeom prst="rect">
            <a:avLst/>
          </a:prstGeom>
        </p:spPr>
      </p:pic>
    </p:spTree>
    <p:extLst>
      <p:ext uri="{BB962C8B-B14F-4D97-AF65-F5344CB8AC3E}">
        <p14:creationId xmlns:p14="http://schemas.microsoft.com/office/powerpoint/2010/main" val="34450538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4E6386-CAEF-4F93-AFE7-A4986A78EBD6}"/>
              </a:ext>
            </a:extLst>
          </p:cNvPr>
          <p:cNvSpPr>
            <a:spLocks noGrp="1"/>
          </p:cNvSpPr>
          <p:nvPr>
            <p:ph type="title"/>
          </p:nvPr>
        </p:nvSpPr>
        <p:spPr/>
        <p:txBody>
          <a:bodyPr/>
          <a:lstStyle/>
          <a:p>
            <a:r>
              <a:rPr lang="en-US" dirty="0">
                <a:cs typeface="Arial"/>
              </a:rPr>
              <a:t>Faculty Preparation for DE </a:t>
            </a:r>
            <a:endParaRPr lang="en-US" dirty="0"/>
          </a:p>
        </p:txBody>
      </p:sp>
      <p:sp>
        <p:nvSpPr>
          <p:cNvPr id="3" name="Content Placeholder 2">
            <a:extLst>
              <a:ext uri="{FF2B5EF4-FFF2-40B4-BE49-F238E27FC236}">
                <a16:creationId xmlns:a16="http://schemas.microsoft.com/office/drawing/2014/main" id="{57395968-0F36-4A2E-87D9-628FEDE4B4B5}"/>
              </a:ext>
            </a:extLst>
          </p:cNvPr>
          <p:cNvSpPr>
            <a:spLocks noGrp="1"/>
          </p:cNvSpPr>
          <p:nvPr>
            <p:ph sz="half" idx="1"/>
          </p:nvPr>
        </p:nvSpPr>
        <p:spPr/>
        <p:txBody>
          <a:bodyPr vert="horz" lIns="91440" tIns="45720" rIns="91440" bIns="45720" rtlCol="0" anchor="t">
            <a:normAutofit/>
          </a:bodyPr>
          <a:lstStyle/>
          <a:p>
            <a:r>
              <a:rPr lang="en-US" dirty="0">
                <a:cs typeface="Arial"/>
              </a:rPr>
              <a:t>May already be agreed upon or contractual </a:t>
            </a:r>
          </a:p>
          <a:p>
            <a:r>
              <a:rPr lang="en-US" dirty="0">
                <a:cs typeface="Arial"/>
              </a:rPr>
              <a:t>Summer, flex, or virtual trainings needed to prepare faculty </a:t>
            </a:r>
          </a:p>
          <a:p>
            <a:r>
              <a:rPr lang="en-US" dirty="0">
                <a:cs typeface="Arial"/>
              </a:rPr>
              <a:t>Resources available from </a:t>
            </a:r>
            <a:r>
              <a:rPr lang="en-US" dirty="0">
                <a:cs typeface="Arial"/>
                <a:hlinkClick r:id="rId2"/>
              </a:rPr>
              <a:t>@one</a:t>
            </a:r>
            <a:r>
              <a:rPr lang="en-US" dirty="0">
                <a:cs typeface="Arial"/>
              </a:rPr>
              <a:t>, </a:t>
            </a:r>
          </a:p>
          <a:p>
            <a:endParaRPr lang="en-US" dirty="0">
              <a:cs typeface="Arial"/>
            </a:endParaRPr>
          </a:p>
          <a:p>
            <a:endParaRPr lang="en-US" dirty="0">
              <a:cs typeface="Arial"/>
            </a:endParaRPr>
          </a:p>
          <a:p>
            <a:r>
              <a:rPr lang="en-US" b="1" dirty="0">
                <a:cs typeface="Arial"/>
              </a:rPr>
              <a:t>What PD is your district offering? How has your local academic senate been involved? </a:t>
            </a:r>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4B470931-E513-4CE5-9825-BFBA2BDEF097}"/>
              </a:ext>
            </a:extLst>
          </p:cNvPr>
          <p:cNvPicPr>
            <a:picLocks noChangeAspect="1"/>
          </p:cNvPicPr>
          <p:nvPr/>
        </p:nvPicPr>
        <p:blipFill>
          <a:blip r:embed="rId3"/>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5783048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BFD2F3-C762-495A-88BA-23B859C3C313}"/>
              </a:ext>
            </a:extLst>
          </p:cNvPr>
          <p:cNvSpPr>
            <a:spLocks noGrp="1"/>
          </p:cNvSpPr>
          <p:nvPr>
            <p:ph type="title"/>
          </p:nvPr>
        </p:nvSpPr>
        <p:spPr/>
        <p:txBody>
          <a:bodyPr vert="horz" lIns="91440" tIns="45720" rIns="91440" bIns="45720" rtlCol="0" anchor="b">
            <a:normAutofit/>
          </a:bodyPr>
          <a:lstStyle/>
          <a:p>
            <a:r>
              <a:rPr lang="en-US"/>
              <a:t>Types of Remote Instruction </a:t>
            </a:r>
          </a:p>
        </p:txBody>
      </p:sp>
      <p:pic>
        <p:nvPicPr>
          <p:cNvPr id="6" name="Picture 5" descr="A picture containing drawing&#10;&#10;Description automatically generated">
            <a:extLst>
              <a:ext uri="{FF2B5EF4-FFF2-40B4-BE49-F238E27FC236}">
                <a16:creationId xmlns:a16="http://schemas.microsoft.com/office/drawing/2014/main" id="{6BCC33BD-D36E-46B2-83CA-ED81F9CA9463}"/>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8509508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E9F445-1471-4ED5-AA5E-CE35B86851AE}"/>
              </a:ext>
            </a:extLst>
          </p:cNvPr>
          <p:cNvSpPr>
            <a:spLocks noGrp="1"/>
          </p:cNvSpPr>
          <p:nvPr>
            <p:ph type="title"/>
          </p:nvPr>
        </p:nvSpPr>
        <p:spPr/>
        <p:txBody>
          <a:bodyPr>
            <a:normAutofit/>
          </a:bodyPr>
          <a:lstStyle/>
          <a:p>
            <a:r>
              <a:rPr lang="en-US" dirty="0">
                <a:cs typeface="Arial"/>
              </a:rPr>
              <a:t>Distance Education Definition (</a:t>
            </a:r>
            <a:r>
              <a:rPr lang="en-US" dirty="0">
                <a:ea typeface="+mj-lt"/>
                <a:cs typeface="+mj-lt"/>
              </a:rPr>
              <a:t>5 CCR § 55200</a:t>
            </a:r>
            <a:r>
              <a:rPr lang="en-US" dirty="0">
                <a:cs typeface="Arial"/>
              </a:rPr>
              <a:t>) </a:t>
            </a:r>
          </a:p>
        </p:txBody>
      </p:sp>
      <p:sp>
        <p:nvSpPr>
          <p:cNvPr id="3" name="Content Placeholder 2">
            <a:extLst>
              <a:ext uri="{FF2B5EF4-FFF2-40B4-BE49-F238E27FC236}">
                <a16:creationId xmlns:a16="http://schemas.microsoft.com/office/drawing/2014/main" id="{C4CC79E8-108C-4E3F-8D0B-C30ECA985A8D}"/>
              </a:ext>
            </a:extLst>
          </p:cNvPr>
          <p:cNvSpPr>
            <a:spLocks noGrp="1"/>
          </p:cNvSpPr>
          <p:nvPr>
            <p:ph sz="half" idx="1"/>
          </p:nvPr>
        </p:nvSpPr>
        <p:spPr/>
        <p:txBody>
          <a:bodyPr vert="horz" lIns="91440" tIns="45720" rIns="91440" bIns="45720" rtlCol="0" anchor="t">
            <a:normAutofit/>
          </a:bodyPr>
          <a:lstStyle/>
          <a:p>
            <a:r>
              <a:rPr lang="en-US" b="1" i="1" dirty="0">
                <a:ea typeface="+mn-lt"/>
                <a:cs typeface="+mn-lt"/>
                <a:hlinkClick r:id="rId2"/>
              </a:rPr>
              <a:t>§ 55200. Definition and Application</a:t>
            </a:r>
            <a:r>
              <a:rPr lang="en-US" b="1" i="1" dirty="0">
                <a:ea typeface="+mn-lt"/>
                <a:cs typeface="+mn-lt"/>
              </a:rPr>
              <a:t>.</a:t>
            </a:r>
            <a:endParaRPr lang="en-US" i="1" dirty="0">
              <a:ea typeface="+mn-lt"/>
              <a:cs typeface="+mn-lt"/>
            </a:endParaRPr>
          </a:p>
          <a:p>
            <a:r>
              <a:rPr lang="en-US" i="1" dirty="0">
                <a:ea typeface="+mn-lt"/>
                <a:cs typeface="+mn-lt"/>
              </a:rPr>
              <a:t>Distance education means instruction in which the instructor and student are separated by time and/or distance and interact through the assistance of technology. All distance education is subject to the general requirements of this chapter as well as the specific requirements of this article. In addition, instruction provided as distance education is subject to the requirements of the Americans with Disabilities Act (42 U.S.C. § 12100 et seq.) and section 508 of the Rehabilitation Act of 1973, as amended (29 U.S.C. § 794d).</a:t>
            </a:r>
            <a:endParaRPr lang="en-US" i="1">
              <a:cs typeface="Arial"/>
            </a:endParaRPr>
          </a:p>
          <a:p>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1D651455-B26F-4EBC-8C4F-EA899F7077A6}"/>
              </a:ext>
            </a:extLst>
          </p:cNvPr>
          <p:cNvPicPr>
            <a:picLocks noChangeAspect="1"/>
          </p:cNvPicPr>
          <p:nvPr/>
        </p:nvPicPr>
        <p:blipFill>
          <a:blip r:embed="rId3"/>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3932031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89D1E-56E6-4613-B3E3-54B6866050BE}"/>
              </a:ext>
            </a:extLst>
          </p:cNvPr>
          <p:cNvSpPr>
            <a:spLocks noGrp="1"/>
          </p:cNvSpPr>
          <p:nvPr>
            <p:ph type="title"/>
          </p:nvPr>
        </p:nvSpPr>
        <p:spPr/>
        <p:txBody>
          <a:bodyPr/>
          <a:lstStyle/>
          <a:p>
            <a:r>
              <a:rPr lang="en-US" dirty="0">
                <a:cs typeface="Arial"/>
              </a:rPr>
              <a:t>Types of DE </a:t>
            </a:r>
            <a:endParaRPr lang="en-US" dirty="0"/>
          </a:p>
        </p:txBody>
      </p:sp>
      <p:sp>
        <p:nvSpPr>
          <p:cNvPr id="3" name="Content Placeholder 2">
            <a:extLst>
              <a:ext uri="{FF2B5EF4-FFF2-40B4-BE49-F238E27FC236}">
                <a16:creationId xmlns:a16="http://schemas.microsoft.com/office/drawing/2014/main" id="{FE8A5E2F-D51E-40D3-80C7-EE5B108F9125}"/>
              </a:ext>
            </a:extLst>
          </p:cNvPr>
          <p:cNvSpPr>
            <a:spLocks noGrp="1"/>
          </p:cNvSpPr>
          <p:nvPr>
            <p:ph sz="half" idx="1"/>
          </p:nvPr>
        </p:nvSpPr>
        <p:spPr/>
        <p:txBody>
          <a:bodyPr vert="horz" lIns="91440" tIns="45720" rIns="91440" bIns="45720" rtlCol="0" anchor="t">
            <a:normAutofit/>
          </a:bodyPr>
          <a:lstStyle/>
          <a:p>
            <a:r>
              <a:rPr lang="en-US" dirty="0">
                <a:cs typeface="Arial"/>
              </a:rPr>
              <a:t>Fully online </a:t>
            </a:r>
          </a:p>
          <a:p>
            <a:r>
              <a:rPr lang="en-US" dirty="0">
                <a:cs typeface="Arial"/>
              </a:rPr>
              <a:t>Partially online (hybrid) </a:t>
            </a:r>
          </a:p>
          <a:p>
            <a:r>
              <a:rPr lang="en-US" dirty="0">
                <a:cs typeface="Arial"/>
              </a:rPr>
              <a:t>Fully online with flexible in-person component  </a:t>
            </a:r>
          </a:p>
          <a:p>
            <a:pPr lvl="1"/>
            <a:r>
              <a:rPr lang="en-US" dirty="0">
                <a:cs typeface="Arial"/>
              </a:rPr>
              <a:t>DE Guidelines to field on-hold</a:t>
            </a:r>
          </a:p>
          <a:p>
            <a:endParaRPr lang="en-US" dirty="0">
              <a:cs typeface="Arial"/>
            </a:endParaRPr>
          </a:p>
          <a:p>
            <a:r>
              <a:rPr lang="en-US" dirty="0">
                <a:cs typeface="Arial"/>
              </a:rPr>
              <a:t>Asynchronous online </a:t>
            </a:r>
          </a:p>
          <a:p>
            <a:r>
              <a:rPr lang="en-US" dirty="0">
                <a:cs typeface="Arial"/>
              </a:rPr>
              <a:t>Synchronous online </a:t>
            </a:r>
          </a:p>
          <a:p>
            <a:endParaRPr lang="en-US" dirty="0">
              <a:cs typeface="Arial"/>
            </a:endParaRPr>
          </a:p>
          <a:p>
            <a:r>
              <a:rPr lang="en-US" b="1" dirty="0">
                <a:cs typeface="Arial"/>
              </a:rPr>
              <a:t>All require separate review/approval of DE addenda and preparation for faculty </a:t>
            </a:r>
          </a:p>
        </p:txBody>
      </p:sp>
      <p:pic>
        <p:nvPicPr>
          <p:cNvPr id="4" name="Picture 3" descr="A picture containing drawing&#10;&#10;Description automatically generated">
            <a:extLst>
              <a:ext uri="{FF2B5EF4-FFF2-40B4-BE49-F238E27FC236}">
                <a16:creationId xmlns:a16="http://schemas.microsoft.com/office/drawing/2014/main" id="{932C9091-2296-4E75-97F5-5277A34CC762}"/>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70914950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08D9CA-4FCF-4439-8852-2C185291A5B7}"/>
              </a:ext>
            </a:extLst>
          </p:cNvPr>
          <p:cNvSpPr>
            <a:spLocks noGrp="1"/>
          </p:cNvSpPr>
          <p:nvPr>
            <p:ph type="title"/>
          </p:nvPr>
        </p:nvSpPr>
        <p:spPr/>
        <p:txBody>
          <a:bodyPr/>
          <a:lstStyle/>
          <a:p>
            <a:r>
              <a:rPr lang="en-US" dirty="0">
                <a:cs typeface="Arial"/>
              </a:rPr>
              <a:t>Emergency, Temporary Online (local) </a:t>
            </a:r>
            <a:endParaRPr lang="en-US" dirty="0"/>
          </a:p>
        </p:txBody>
      </p:sp>
      <p:sp>
        <p:nvSpPr>
          <p:cNvPr id="3" name="Content Placeholder 2">
            <a:extLst>
              <a:ext uri="{FF2B5EF4-FFF2-40B4-BE49-F238E27FC236}">
                <a16:creationId xmlns:a16="http://schemas.microsoft.com/office/drawing/2014/main" id="{BDE4211C-C119-4AE7-84FB-EEDF0B35C0EA}"/>
              </a:ext>
            </a:extLst>
          </p:cNvPr>
          <p:cNvSpPr>
            <a:spLocks noGrp="1"/>
          </p:cNvSpPr>
          <p:nvPr>
            <p:ph sz="half" idx="1"/>
          </p:nvPr>
        </p:nvSpPr>
        <p:spPr/>
        <p:txBody>
          <a:bodyPr vert="horz" lIns="91440" tIns="45720" rIns="91440" bIns="45720" rtlCol="0" anchor="t">
            <a:normAutofit/>
          </a:bodyPr>
          <a:lstStyle/>
          <a:p>
            <a:r>
              <a:rPr lang="en-US" dirty="0">
                <a:cs typeface="Arial"/>
              </a:rPr>
              <a:t>Some districts have adopted a local, temporary, emergency-only designation for online courses which they do not offer online typically</a:t>
            </a:r>
          </a:p>
          <a:p>
            <a:r>
              <a:rPr lang="en-US" dirty="0">
                <a:cs typeface="Arial"/>
              </a:rPr>
              <a:t>Strictly a local decision/designation </a:t>
            </a:r>
          </a:p>
          <a:p>
            <a:pPr marL="0" indent="0">
              <a:buNone/>
            </a:pPr>
            <a:endParaRPr lang="en-US" dirty="0">
              <a:cs typeface="Arial"/>
            </a:endParaRPr>
          </a:p>
          <a:p>
            <a:r>
              <a:rPr lang="en-US" b="1" dirty="0">
                <a:cs typeface="Arial"/>
              </a:rPr>
              <a:t>Local approval of DE addenda still required for these courses </a:t>
            </a:r>
          </a:p>
        </p:txBody>
      </p:sp>
      <p:pic>
        <p:nvPicPr>
          <p:cNvPr id="4" name="Picture 3" descr="A picture containing drawing&#10;&#10;Description automatically generated">
            <a:extLst>
              <a:ext uri="{FF2B5EF4-FFF2-40B4-BE49-F238E27FC236}">
                <a16:creationId xmlns:a16="http://schemas.microsoft.com/office/drawing/2014/main" id="{4682805A-4628-4596-83F8-9E83EDA928DC}"/>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15403923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8639B3-C1C0-4B4E-9F02-2E747DD1A282}"/>
              </a:ext>
            </a:extLst>
          </p:cNvPr>
          <p:cNvSpPr>
            <a:spLocks noGrp="1"/>
          </p:cNvSpPr>
          <p:nvPr>
            <p:ph type="title"/>
          </p:nvPr>
        </p:nvSpPr>
        <p:spPr/>
        <p:txBody>
          <a:bodyPr/>
          <a:lstStyle/>
          <a:p>
            <a:r>
              <a:rPr lang="en-US" dirty="0">
                <a:cs typeface="Arial"/>
              </a:rPr>
              <a:t>Correspondence education</a:t>
            </a:r>
            <a:endParaRPr lang="en-US" dirty="0"/>
          </a:p>
        </p:txBody>
      </p:sp>
      <p:sp>
        <p:nvSpPr>
          <p:cNvPr id="3" name="Content Placeholder 2">
            <a:extLst>
              <a:ext uri="{FF2B5EF4-FFF2-40B4-BE49-F238E27FC236}">
                <a16:creationId xmlns:a16="http://schemas.microsoft.com/office/drawing/2014/main" id="{79104CA6-37E2-4DA3-821C-DDF1BDD81427}"/>
              </a:ext>
            </a:extLst>
          </p:cNvPr>
          <p:cNvSpPr>
            <a:spLocks noGrp="1"/>
          </p:cNvSpPr>
          <p:nvPr>
            <p:ph idx="1"/>
          </p:nvPr>
        </p:nvSpPr>
        <p:spPr>
          <a:xfrm>
            <a:off x="249897" y="2662569"/>
            <a:ext cx="11597545" cy="4044924"/>
          </a:xfrm>
        </p:spPr>
        <p:txBody>
          <a:bodyPr vert="horz" lIns="91440" tIns="45720" rIns="91440" bIns="45720" rtlCol="0" anchor="t">
            <a:normAutofit fontScale="92500" lnSpcReduction="20000"/>
          </a:bodyPr>
          <a:lstStyle/>
          <a:p>
            <a:r>
              <a:rPr lang="en-US" dirty="0">
                <a:cs typeface="Arial"/>
              </a:rPr>
              <a:t>"Correspondence" stricken from definition of DE in Title 5 52000 in 2019 update. </a:t>
            </a:r>
          </a:p>
          <a:p>
            <a:r>
              <a:rPr lang="en-US" dirty="0">
                <a:cs typeface="Arial"/>
              </a:rPr>
              <a:t>Federal definitions of DE and correspondence (</a:t>
            </a:r>
            <a:r>
              <a:rPr lang="en-US" dirty="0">
                <a:cs typeface="Arial"/>
                <a:hlinkClick r:id="rId2"/>
              </a:rPr>
              <a:t>34 CFR 200.6</a:t>
            </a:r>
            <a:r>
              <a:rPr lang="en-US" dirty="0">
                <a:cs typeface="Arial"/>
              </a:rPr>
              <a:t>):</a:t>
            </a:r>
          </a:p>
          <a:p>
            <a:pPr lvl="1"/>
            <a:r>
              <a:rPr lang="en-US" i="1" dirty="0">
                <a:ea typeface="+mn-lt"/>
                <a:cs typeface="+mn-lt"/>
              </a:rPr>
              <a:t>Correspondence course: (1) A course provided by an institution under which the institution provides instructional materials, by mail or electronic transmission, including examinations on the materials, to students who are separated from the instructor. Interaction between the instructor and student is limited, is not regular and substantive, and is primarily initiated by the student. Correspondence courses are typically self-paced.</a:t>
            </a:r>
          </a:p>
          <a:p>
            <a:pPr lvl="1"/>
            <a:r>
              <a:rPr lang="en-US" i="1" dirty="0">
                <a:ea typeface="+mn-lt"/>
                <a:cs typeface="+mn-lt"/>
              </a:rPr>
              <a:t>Distance education means education that uses one or more of the technologies listed in paragraphs (1) through (4) of this definition to deliver instruction to students who are separated from the instructor and to support regular and substantive interaction between the students and the instructor, either synchronously or asynchronously. . .</a:t>
            </a:r>
          </a:p>
          <a:p>
            <a:r>
              <a:rPr lang="en-US" i="1" dirty="0">
                <a:cs typeface="Arial"/>
              </a:rPr>
              <a:t>Title 5 </a:t>
            </a:r>
            <a:r>
              <a:rPr lang="en-US" dirty="0">
                <a:ea typeface="+mn-lt"/>
                <a:cs typeface="+mn-lt"/>
              </a:rPr>
              <a:t>§§ 58009 and 58003.1 updated May 18, 2020 to clarify that correspondence courses are eligible for apportionment </a:t>
            </a:r>
            <a:endParaRPr lang="en-US" i="1" dirty="0">
              <a:ea typeface="+mn-lt"/>
              <a:cs typeface="+mn-lt"/>
            </a:endParaRPr>
          </a:p>
        </p:txBody>
      </p:sp>
    </p:spTree>
    <p:extLst>
      <p:ext uri="{BB962C8B-B14F-4D97-AF65-F5344CB8AC3E}">
        <p14:creationId xmlns:p14="http://schemas.microsoft.com/office/powerpoint/2010/main" val="39464998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6C3755-241C-4719-B5E0-56EAE0D72313}"/>
              </a:ext>
            </a:extLst>
          </p:cNvPr>
          <p:cNvSpPr>
            <a:spLocks noGrp="1"/>
          </p:cNvSpPr>
          <p:nvPr>
            <p:ph type="title"/>
          </p:nvPr>
        </p:nvSpPr>
        <p:spPr/>
        <p:txBody>
          <a:bodyPr/>
          <a:lstStyle/>
          <a:p>
            <a:pPr algn="ctr"/>
            <a:r>
              <a:rPr lang="en-US" dirty="0">
                <a:cs typeface="Arial"/>
              </a:rPr>
              <a:t>Equity Consideration </a:t>
            </a:r>
            <a:endParaRPr lang="en-US">
              <a:cs typeface="Arial"/>
            </a:endParaRPr>
          </a:p>
        </p:txBody>
      </p:sp>
      <p:sp>
        <p:nvSpPr>
          <p:cNvPr id="3" name="Content Placeholder 2">
            <a:extLst>
              <a:ext uri="{FF2B5EF4-FFF2-40B4-BE49-F238E27FC236}">
                <a16:creationId xmlns:a16="http://schemas.microsoft.com/office/drawing/2014/main" id="{AB956BB1-4C07-43C4-85CB-787EAB0744C9}"/>
              </a:ext>
            </a:extLst>
          </p:cNvPr>
          <p:cNvSpPr>
            <a:spLocks noGrp="1"/>
          </p:cNvSpPr>
          <p:nvPr>
            <p:ph idx="1"/>
          </p:nvPr>
        </p:nvSpPr>
        <p:spPr>
          <a:xfrm>
            <a:off x="709353" y="3273267"/>
            <a:ext cx="5785658" cy="3268849"/>
          </a:xfrm>
        </p:spPr>
        <p:txBody>
          <a:bodyPr vert="horz" lIns="91440" tIns="45720" rIns="91440" bIns="45720" rtlCol="0" anchor="t">
            <a:normAutofit lnSpcReduction="10000"/>
          </a:bodyPr>
          <a:lstStyle/>
          <a:p>
            <a:pPr marL="457200" indent="-457200">
              <a:buFont typeface="Arial" panose="020B0604020202020204" pitchFamily="34" charset="0"/>
              <a:buChar char="•"/>
            </a:pPr>
            <a:r>
              <a:rPr lang="en-US" dirty="0">
                <a:cs typeface="Arial"/>
              </a:rPr>
              <a:t>Mirrors the face-to-face experience </a:t>
            </a:r>
          </a:p>
          <a:p>
            <a:pPr marL="457200" indent="-457200">
              <a:buFont typeface="Arial" panose="020B0604020202020204" pitchFamily="34" charset="0"/>
              <a:buChar char="•"/>
            </a:pPr>
            <a:r>
              <a:rPr lang="en-US" dirty="0">
                <a:cs typeface="Arial"/>
              </a:rPr>
              <a:t>Allows for real-time questions</a:t>
            </a:r>
          </a:p>
          <a:p>
            <a:pPr marL="457200" indent="-457200">
              <a:buFont typeface="Arial" panose="020B0604020202020204" pitchFamily="34" charset="0"/>
              <a:buChar char="•"/>
            </a:pPr>
            <a:endParaRPr lang="en-US" dirty="0">
              <a:cs typeface="Arial"/>
            </a:endParaRPr>
          </a:p>
          <a:p>
            <a:pPr marL="457200" indent="-457200">
              <a:buFont typeface="Arial" panose="020B0604020202020204" pitchFamily="34" charset="0"/>
              <a:buChar char="•"/>
            </a:pPr>
            <a:r>
              <a:rPr lang="en-US" dirty="0">
                <a:cs typeface="Arial"/>
              </a:rPr>
              <a:t>Students have to log-in at designated time, even if sheltered-in-place with large family and limited devices/resources </a:t>
            </a:r>
          </a:p>
        </p:txBody>
      </p:sp>
      <p:sp>
        <p:nvSpPr>
          <p:cNvPr id="5" name="Text Placeholder 4">
            <a:extLst>
              <a:ext uri="{FF2B5EF4-FFF2-40B4-BE49-F238E27FC236}">
                <a16:creationId xmlns:a16="http://schemas.microsoft.com/office/drawing/2014/main" id="{179B5771-44DC-4E76-8928-523813CC061F}"/>
              </a:ext>
            </a:extLst>
          </p:cNvPr>
          <p:cNvSpPr>
            <a:spLocks noGrp="1"/>
          </p:cNvSpPr>
          <p:nvPr>
            <p:ph type="body" sz="quarter" idx="4294967295"/>
          </p:nvPr>
        </p:nvSpPr>
        <p:spPr>
          <a:xfrm>
            <a:off x="6495011" y="2584942"/>
            <a:ext cx="5241925" cy="639763"/>
          </a:xfrm>
        </p:spPr>
        <p:txBody>
          <a:bodyPr/>
          <a:lstStyle/>
          <a:p>
            <a:pPr marL="0" indent="0" algn="ctr">
              <a:buNone/>
            </a:pPr>
            <a:r>
              <a:rPr lang="en-US" dirty="0">
                <a:cs typeface="Arial"/>
              </a:rPr>
              <a:t>Asynchronous</a:t>
            </a:r>
            <a:endParaRPr lang="en-US" dirty="0"/>
          </a:p>
        </p:txBody>
      </p:sp>
      <p:sp>
        <p:nvSpPr>
          <p:cNvPr id="4" name="Text Placeholder 3">
            <a:extLst>
              <a:ext uri="{FF2B5EF4-FFF2-40B4-BE49-F238E27FC236}">
                <a16:creationId xmlns:a16="http://schemas.microsoft.com/office/drawing/2014/main" id="{88AD8C4F-2D01-41E9-9D5C-A9FFBFB418E8}"/>
              </a:ext>
            </a:extLst>
          </p:cNvPr>
          <p:cNvSpPr>
            <a:spLocks noGrp="1"/>
          </p:cNvSpPr>
          <p:nvPr>
            <p:ph type="body" idx="4294967295"/>
          </p:nvPr>
        </p:nvSpPr>
        <p:spPr>
          <a:xfrm>
            <a:off x="598516" y="2584942"/>
            <a:ext cx="5241925" cy="639763"/>
          </a:xfrm>
        </p:spPr>
        <p:txBody>
          <a:bodyPr/>
          <a:lstStyle/>
          <a:p>
            <a:pPr marL="0" indent="0" algn="ctr">
              <a:buNone/>
            </a:pPr>
            <a:r>
              <a:rPr lang="en-US" dirty="0">
                <a:cs typeface="Arial"/>
              </a:rPr>
              <a:t>Synchronous</a:t>
            </a:r>
            <a:endParaRPr lang="en-US" dirty="0"/>
          </a:p>
        </p:txBody>
      </p:sp>
      <p:sp>
        <p:nvSpPr>
          <p:cNvPr id="6" name="Content Placeholder 5">
            <a:extLst>
              <a:ext uri="{FF2B5EF4-FFF2-40B4-BE49-F238E27FC236}">
                <a16:creationId xmlns:a16="http://schemas.microsoft.com/office/drawing/2014/main" id="{AAC6CD4C-CB2E-4E1B-8B06-B926DB328A0E}"/>
              </a:ext>
            </a:extLst>
          </p:cNvPr>
          <p:cNvSpPr>
            <a:spLocks noGrp="1"/>
          </p:cNvSpPr>
          <p:nvPr>
            <p:ph sz="quarter" idx="4294967295"/>
          </p:nvPr>
        </p:nvSpPr>
        <p:spPr>
          <a:xfrm>
            <a:off x="6733945" y="3247506"/>
            <a:ext cx="5241925" cy="3311236"/>
          </a:xfrm>
        </p:spPr>
        <p:txBody>
          <a:bodyPr vert="horz" lIns="91440" tIns="45720" rIns="91440" bIns="45720" rtlCol="0" anchor="t">
            <a:normAutofit/>
          </a:bodyPr>
          <a:lstStyle/>
          <a:p>
            <a:r>
              <a:rPr lang="en-US" dirty="0">
                <a:cs typeface="Arial"/>
              </a:rPr>
              <a:t>Content is created in advance</a:t>
            </a:r>
          </a:p>
          <a:p>
            <a:r>
              <a:rPr lang="en-US" dirty="0">
                <a:cs typeface="Arial"/>
              </a:rPr>
              <a:t>Real-time questions can still be answered during office hours;</a:t>
            </a:r>
          </a:p>
          <a:p>
            <a:endParaRPr lang="en-US" dirty="0">
              <a:cs typeface="Arial"/>
            </a:endParaRPr>
          </a:p>
          <a:p>
            <a:r>
              <a:rPr lang="en-US" dirty="0">
                <a:cs typeface="Arial"/>
              </a:rPr>
              <a:t>Provides students more opportunities to engage at their own pace </a:t>
            </a:r>
            <a:endParaRPr lang="en-US"/>
          </a:p>
        </p:txBody>
      </p:sp>
      <p:pic>
        <p:nvPicPr>
          <p:cNvPr id="7" name="Picture 6" descr="A picture containing drawing&#10;&#10;Description automatically generated">
            <a:extLst>
              <a:ext uri="{FF2B5EF4-FFF2-40B4-BE49-F238E27FC236}">
                <a16:creationId xmlns:a16="http://schemas.microsoft.com/office/drawing/2014/main" id="{0EA66199-2FEE-4443-B21D-EF22E9D36A1F}"/>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4178457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20F16F0F-DD9E-4B74-B41D-959E689E3039}"/>
              </a:ext>
            </a:extLst>
          </p:cNvPr>
          <p:cNvSpPr>
            <a:spLocks noGrp="1"/>
          </p:cNvSpPr>
          <p:nvPr>
            <p:ph type="title"/>
          </p:nvPr>
        </p:nvSpPr>
        <p:spPr/>
        <p:txBody>
          <a:bodyPr/>
          <a:lstStyle/>
          <a:p>
            <a:r>
              <a:rPr lang="en-US" dirty="0">
                <a:cs typeface="Arial"/>
              </a:rPr>
              <a:t>DE GUIDELINES UPDATE</a:t>
            </a:r>
            <a:endParaRPr lang="en-US" dirty="0"/>
          </a:p>
        </p:txBody>
      </p:sp>
      <p:pic>
        <p:nvPicPr>
          <p:cNvPr id="4" name="Picture 3" descr="A picture containing drawing&#10;&#10;Description automatically generated">
            <a:extLst>
              <a:ext uri="{FF2B5EF4-FFF2-40B4-BE49-F238E27FC236}">
                <a16:creationId xmlns:a16="http://schemas.microsoft.com/office/drawing/2014/main" id="{9D390F25-7408-4A8A-8755-025E686A6548}"/>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29870239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7803740-6009-40EF-8A06-501FE3FEE167}"/>
              </a:ext>
            </a:extLst>
          </p:cNvPr>
          <p:cNvSpPr>
            <a:spLocks noGrp="1"/>
          </p:cNvSpPr>
          <p:nvPr>
            <p:ph type="title"/>
          </p:nvPr>
        </p:nvSpPr>
        <p:spPr/>
        <p:txBody>
          <a:bodyPr anchor="ctr">
            <a:normAutofit/>
          </a:bodyPr>
          <a:lstStyle/>
          <a:p>
            <a:r>
              <a:rPr lang="en-US"/>
              <a:t>DE Guidelines </a:t>
            </a:r>
            <a:endParaRPr lang="en-US" dirty="0"/>
          </a:p>
        </p:txBody>
      </p:sp>
      <p:graphicFrame>
        <p:nvGraphicFramePr>
          <p:cNvPr id="15" name="Content Placeholder 2">
            <a:extLst>
              <a:ext uri="{FF2B5EF4-FFF2-40B4-BE49-F238E27FC236}">
                <a16:creationId xmlns:a16="http://schemas.microsoft.com/office/drawing/2014/main" id="{1DB4CF5D-A2DD-45CD-ABAE-CC9A72144295}"/>
              </a:ext>
            </a:extLst>
          </p:cNvPr>
          <p:cNvGraphicFramePr>
            <a:graphicFrameLocks noGrp="1"/>
          </p:cNvGraphicFramePr>
          <p:nvPr>
            <p:ph sz="half" idx="1"/>
          </p:nvPr>
        </p:nvGraphicFramePr>
        <p:xfrm>
          <a:off x="1277938" y="1798638"/>
          <a:ext cx="100584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6927253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9B70383-A0EF-4DF9-BC8C-E4FD6A941EC2}"/>
              </a:ext>
            </a:extLst>
          </p:cNvPr>
          <p:cNvSpPr>
            <a:spLocks noGrp="1"/>
          </p:cNvSpPr>
          <p:nvPr>
            <p:ph type="title"/>
          </p:nvPr>
        </p:nvSpPr>
        <p:spPr/>
        <p:txBody>
          <a:bodyPr/>
          <a:lstStyle/>
          <a:p>
            <a:r>
              <a:rPr lang="en-US" dirty="0">
                <a:cs typeface="Arial"/>
              </a:rPr>
              <a:t>COMMUNICATING EXPECTATIONS TO STUDENTS </a:t>
            </a:r>
            <a:endParaRPr lang="en-US" dirty="0"/>
          </a:p>
        </p:txBody>
      </p:sp>
      <p:pic>
        <p:nvPicPr>
          <p:cNvPr id="4" name="Picture 3" descr="A picture containing drawing&#10;&#10;Description automatically generated">
            <a:extLst>
              <a:ext uri="{FF2B5EF4-FFF2-40B4-BE49-F238E27FC236}">
                <a16:creationId xmlns:a16="http://schemas.microsoft.com/office/drawing/2014/main" id="{E8E96A4C-9436-4118-96F6-37354EEFC84A}"/>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2346173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0805468" y="5770290"/>
            <a:ext cx="1003596" cy="754083"/>
          </a:xfrm>
          <a:prstGeom prst="rect">
            <a:avLst/>
          </a:prstGeom>
        </p:spPr>
      </p:pic>
      <p:sp>
        <p:nvSpPr>
          <p:cNvPr id="2" name="Title 1">
            <a:extLst>
              <a:ext uri="{FF2B5EF4-FFF2-40B4-BE49-F238E27FC236}">
                <a16:creationId xmlns:a16="http://schemas.microsoft.com/office/drawing/2014/main" id="{C3D64CBB-D742-4A50-ADFF-BCD8563D027F}"/>
              </a:ext>
            </a:extLst>
          </p:cNvPr>
          <p:cNvSpPr>
            <a:spLocks noGrp="1"/>
          </p:cNvSpPr>
          <p:nvPr>
            <p:ph type="title"/>
          </p:nvPr>
        </p:nvSpPr>
        <p:spPr/>
        <p:txBody>
          <a:bodyPr>
            <a:normAutofit/>
          </a:bodyPr>
          <a:lstStyle/>
          <a:p>
            <a:pPr algn="ctr"/>
            <a:r>
              <a:rPr lang="en-US" dirty="0">
                <a:latin typeface="Calibri"/>
                <a:cs typeface="Calibri"/>
              </a:rPr>
              <a:t>DESCRIPTION </a:t>
            </a:r>
            <a:endParaRPr lang="en-US" dirty="0">
              <a:latin typeface="Calibri" panose="020F0502020204030204" pitchFamily="34" charset="0"/>
              <a:cs typeface="Calibri" panose="020F0502020204030204" pitchFamily="34" charset="0"/>
            </a:endParaRPr>
          </a:p>
        </p:txBody>
      </p:sp>
      <p:sp>
        <p:nvSpPr>
          <p:cNvPr id="3" name="Content Placeholder 2">
            <a:extLst>
              <a:ext uri="{FF2B5EF4-FFF2-40B4-BE49-F238E27FC236}">
                <a16:creationId xmlns:a16="http://schemas.microsoft.com/office/drawing/2014/main" id="{D2F3A26E-A985-400E-AE91-C0B2ED5453D6}"/>
              </a:ext>
            </a:extLst>
          </p:cNvPr>
          <p:cNvSpPr>
            <a:spLocks noGrp="1"/>
          </p:cNvSpPr>
          <p:nvPr>
            <p:ph idx="1"/>
          </p:nvPr>
        </p:nvSpPr>
        <p:spPr>
          <a:xfrm>
            <a:off x="680593" y="2781717"/>
            <a:ext cx="10058400" cy="3851942"/>
          </a:xfrm>
        </p:spPr>
        <p:txBody>
          <a:bodyPr vert="horz" lIns="91440" tIns="45720" rIns="91440" bIns="45720" rtlCol="0" anchor="t">
            <a:noAutofit/>
          </a:bodyPr>
          <a:lstStyle/>
          <a:p>
            <a:r>
              <a:rPr lang="en-US" sz="2400" dirty="0">
                <a:latin typeface="Arial"/>
                <a:cs typeface="Arial"/>
              </a:rPr>
              <a:t>With</a:t>
            </a:r>
            <a:r>
              <a:rPr lang="en-US" sz="2400" dirty="0">
                <a:ea typeface="+mn-lt"/>
                <a:cs typeface="+mn-lt"/>
              </a:rPr>
              <a:t> a new focus on preparedness for remote delivery of instruction, colleges may need to expand or rethink the way they use and support distance education. Distance education encompasses any method of instruction where the student and faculty are separated by time and/or distance as specifically addressed in California Code of Regulations section 55200 through 55210. This breakout will provide an overview of the many forms distance education may take, guidance on communicating distance education participation expectations to students, requirements for faculty preparation, and methods for providing equitable experiences online.</a:t>
            </a:r>
            <a:br>
              <a:rPr lang="en-US" sz="2400" dirty="0">
                <a:ea typeface="+mn-lt"/>
                <a:cs typeface="+mn-lt"/>
              </a:rPr>
            </a:br>
            <a:r>
              <a:rPr lang="en-US" sz="2000" dirty="0">
                <a:ea typeface="+mn-lt"/>
                <a:cs typeface="+mn-lt"/>
              </a:rPr>
              <a:t> </a:t>
            </a:r>
            <a:endParaRPr lang="en-US" sz="2000" i="1" dirty="0">
              <a:latin typeface="Calibri"/>
              <a:cs typeface="Times New Roman"/>
            </a:endParaRPr>
          </a:p>
          <a:p>
            <a:endParaRPr lang="en-US" sz="2000" b="1" dirty="0">
              <a:latin typeface="Calibri"/>
              <a:cs typeface="Calibri"/>
            </a:endParaRPr>
          </a:p>
          <a:p>
            <a:endParaRPr lang="en-US" sz="3200" dirty="0">
              <a:latin typeface="Calibri"/>
              <a:cs typeface="Calibri"/>
            </a:endParaRPr>
          </a:p>
        </p:txBody>
      </p:sp>
    </p:spTree>
    <p:extLst>
      <p:ext uri="{BB962C8B-B14F-4D97-AF65-F5344CB8AC3E}">
        <p14:creationId xmlns:p14="http://schemas.microsoft.com/office/powerpoint/2010/main" val="195709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AE077F-7401-46A7-BBD0-2640FC41DD3A}"/>
              </a:ext>
            </a:extLst>
          </p:cNvPr>
          <p:cNvSpPr>
            <a:spLocks noGrp="1"/>
          </p:cNvSpPr>
          <p:nvPr>
            <p:ph type="title"/>
          </p:nvPr>
        </p:nvSpPr>
        <p:spPr/>
        <p:txBody>
          <a:bodyPr/>
          <a:lstStyle/>
          <a:p>
            <a:r>
              <a:rPr lang="en-US" dirty="0">
                <a:cs typeface="Arial"/>
              </a:rPr>
              <a:t>Students need to know . . . </a:t>
            </a:r>
            <a:endParaRPr lang="en-US" dirty="0"/>
          </a:p>
        </p:txBody>
      </p:sp>
      <p:sp>
        <p:nvSpPr>
          <p:cNvPr id="10" name="Content Placeholder 2">
            <a:extLst>
              <a:ext uri="{FF2B5EF4-FFF2-40B4-BE49-F238E27FC236}">
                <a16:creationId xmlns:a16="http://schemas.microsoft.com/office/drawing/2014/main" id="{CDC317E3-CB1C-49D7-A4B6-980E919EFE76}"/>
              </a:ext>
            </a:extLst>
          </p:cNvPr>
          <p:cNvSpPr>
            <a:spLocks noGrp="1"/>
          </p:cNvSpPr>
          <p:nvPr>
            <p:ph sz="half" idx="1"/>
          </p:nvPr>
        </p:nvSpPr>
        <p:spPr/>
        <p:txBody>
          <a:bodyPr vert="horz" lIns="91440" tIns="45720" rIns="91440" bIns="45720" rtlCol="0" anchor="t">
            <a:normAutofit/>
          </a:bodyPr>
          <a:lstStyle/>
          <a:p>
            <a:r>
              <a:rPr lang="en-US" dirty="0">
                <a:cs typeface="Arial"/>
              </a:rPr>
              <a:t>If course is actually hybrid </a:t>
            </a:r>
            <a:endParaRPr lang="en-US">
              <a:cs typeface="Arial"/>
            </a:endParaRPr>
          </a:p>
          <a:p>
            <a:r>
              <a:rPr lang="en-US" dirty="0">
                <a:cs typeface="Arial"/>
              </a:rPr>
              <a:t>If course has in-person, place-certain assessments or activities that cannot be completed from home </a:t>
            </a:r>
          </a:p>
          <a:p>
            <a:r>
              <a:rPr lang="en-US" dirty="0">
                <a:cs typeface="Arial"/>
              </a:rPr>
              <a:t>If the course is synchronous and requires them to log on at certain times </a:t>
            </a:r>
          </a:p>
          <a:p>
            <a:pPr lvl="1"/>
            <a:r>
              <a:rPr lang="en-US" dirty="0">
                <a:cs typeface="Arial"/>
              </a:rPr>
              <a:t>. . . before they enroll </a:t>
            </a:r>
          </a:p>
        </p:txBody>
      </p:sp>
      <p:pic>
        <p:nvPicPr>
          <p:cNvPr id="4" name="Picture 3" descr="A picture containing drawing&#10;&#10;Description automatically generated">
            <a:extLst>
              <a:ext uri="{FF2B5EF4-FFF2-40B4-BE49-F238E27FC236}">
                <a16:creationId xmlns:a16="http://schemas.microsoft.com/office/drawing/2014/main" id="{3C99422A-A949-4FA2-A542-7F6E0AEE96FE}"/>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14331282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7AE077F-7401-46A7-BBD0-2640FC41DD3A}"/>
              </a:ext>
            </a:extLst>
          </p:cNvPr>
          <p:cNvSpPr>
            <a:spLocks noGrp="1"/>
          </p:cNvSpPr>
          <p:nvPr>
            <p:ph type="title"/>
          </p:nvPr>
        </p:nvSpPr>
        <p:spPr/>
        <p:txBody>
          <a:bodyPr/>
          <a:lstStyle/>
          <a:p>
            <a:r>
              <a:rPr lang="en-US" dirty="0">
                <a:cs typeface="Arial"/>
              </a:rPr>
              <a:t>Students need to know . . . </a:t>
            </a:r>
            <a:endParaRPr lang="en-US" dirty="0"/>
          </a:p>
        </p:txBody>
      </p:sp>
      <p:sp>
        <p:nvSpPr>
          <p:cNvPr id="10" name="Content Placeholder 2">
            <a:extLst>
              <a:ext uri="{FF2B5EF4-FFF2-40B4-BE49-F238E27FC236}">
                <a16:creationId xmlns:a16="http://schemas.microsoft.com/office/drawing/2014/main" id="{CDC317E3-CB1C-49D7-A4B6-980E919EFE76}"/>
              </a:ext>
            </a:extLst>
          </p:cNvPr>
          <p:cNvSpPr>
            <a:spLocks noGrp="1"/>
          </p:cNvSpPr>
          <p:nvPr>
            <p:ph sz="half" idx="1"/>
          </p:nvPr>
        </p:nvSpPr>
        <p:spPr/>
        <p:txBody>
          <a:bodyPr vert="horz" lIns="91440" tIns="45720" rIns="91440" bIns="45720" rtlCol="0" anchor="t">
            <a:normAutofit/>
          </a:bodyPr>
          <a:lstStyle/>
          <a:p>
            <a:r>
              <a:rPr lang="en-US" dirty="0">
                <a:cs typeface="Arial"/>
              </a:rPr>
              <a:t>Technology requirements (browser, how to access Canvas, if Zoom is needed) </a:t>
            </a:r>
          </a:p>
          <a:p>
            <a:r>
              <a:rPr lang="en-US" dirty="0">
                <a:cs typeface="Arial"/>
              </a:rPr>
              <a:t>How to remotely secure texts in advance of course </a:t>
            </a:r>
          </a:p>
          <a:p>
            <a:r>
              <a:rPr lang="en-US" dirty="0">
                <a:cs typeface="Arial"/>
              </a:rPr>
              <a:t>If special materials are also needed </a:t>
            </a:r>
          </a:p>
          <a:p>
            <a:r>
              <a:rPr lang="en-US" dirty="0">
                <a:cs typeface="Arial"/>
              </a:rPr>
              <a:t>How to reach the professor </a:t>
            </a:r>
          </a:p>
          <a:p>
            <a:r>
              <a:rPr lang="en-US" dirty="0">
                <a:cs typeface="Arial"/>
              </a:rPr>
              <a:t>How to access virtual tutoring and support services </a:t>
            </a:r>
          </a:p>
          <a:p>
            <a:r>
              <a:rPr lang="en-US" dirty="0">
                <a:cs typeface="Arial"/>
              </a:rPr>
              <a:t>Course requirements </a:t>
            </a:r>
          </a:p>
          <a:p>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48FB6A60-891A-4BC9-8EF2-22ACAA30AA1F}"/>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219769002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941E7B01-8EBB-4A2D-88DE-5BC8BEA22CC1}"/>
              </a:ext>
            </a:extLst>
          </p:cNvPr>
          <p:cNvSpPr>
            <a:spLocks noGrp="1"/>
          </p:cNvSpPr>
          <p:nvPr>
            <p:ph type="title"/>
          </p:nvPr>
        </p:nvSpPr>
        <p:spPr/>
        <p:txBody>
          <a:bodyPr/>
          <a:lstStyle/>
          <a:p>
            <a:r>
              <a:rPr lang="en-US" dirty="0">
                <a:cs typeface="Arial"/>
              </a:rPr>
              <a:t>Providing EQUITABLE ONLINE EXPERIENCES </a:t>
            </a:r>
            <a:endParaRPr lang="en-US" dirty="0"/>
          </a:p>
        </p:txBody>
      </p:sp>
      <p:pic>
        <p:nvPicPr>
          <p:cNvPr id="4" name="Picture 3" descr="A picture containing drawing&#10;&#10;Description automatically generated">
            <a:extLst>
              <a:ext uri="{FF2B5EF4-FFF2-40B4-BE49-F238E27FC236}">
                <a16:creationId xmlns:a16="http://schemas.microsoft.com/office/drawing/2014/main" id="{D7E84E8B-C29A-4933-B5EA-1DE22DA18EF8}"/>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9599581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05B6281-0D28-4C9C-AB95-7C1E246FB991}"/>
              </a:ext>
            </a:extLst>
          </p:cNvPr>
          <p:cNvSpPr>
            <a:spLocks noGrp="1"/>
          </p:cNvSpPr>
          <p:nvPr>
            <p:ph type="title"/>
          </p:nvPr>
        </p:nvSpPr>
        <p:spPr/>
        <p:txBody>
          <a:bodyPr>
            <a:normAutofit/>
          </a:bodyPr>
          <a:lstStyle/>
          <a:p>
            <a:r>
              <a:rPr lang="en-US" dirty="0">
                <a:cs typeface="Arial"/>
              </a:rPr>
              <a:t>Students have limited devices and space </a:t>
            </a:r>
            <a:endParaRPr lang="en-US"/>
          </a:p>
        </p:txBody>
      </p:sp>
      <p:pic>
        <p:nvPicPr>
          <p:cNvPr id="4" name="Picture 6" descr="A picture containing person, child, boy, indoor&#10;&#10;Description automatically generated">
            <a:extLst>
              <a:ext uri="{FF2B5EF4-FFF2-40B4-BE49-F238E27FC236}">
                <a16:creationId xmlns:a16="http://schemas.microsoft.com/office/drawing/2014/main" id="{73F5EF67-05A8-4CF0-A972-A30C2C1EFBB7}"/>
              </a:ext>
            </a:extLst>
          </p:cNvPr>
          <p:cNvPicPr>
            <a:picLocks noGrp="1" noChangeAspect="1"/>
          </p:cNvPicPr>
          <p:nvPr>
            <p:ph sz="half" idx="1"/>
          </p:nvPr>
        </p:nvPicPr>
        <p:blipFill>
          <a:blip r:embed="rId2"/>
          <a:stretch>
            <a:fillRect/>
          </a:stretch>
        </p:blipFill>
        <p:spPr>
          <a:xfrm>
            <a:off x="4245916" y="2056176"/>
            <a:ext cx="7735710" cy="4351337"/>
          </a:xfrm>
        </p:spPr>
      </p:pic>
      <p:sp>
        <p:nvSpPr>
          <p:cNvPr id="7" name="TextBox 6">
            <a:extLst>
              <a:ext uri="{FF2B5EF4-FFF2-40B4-BE49-F238E27FC236}">
                <a16:creationId xmlns:a16="http://schemas.microsoft.com/office/drawing/2014/main" id="{C44D674D-AF77-4428-A811-708AECA26915}"/>
              </a:ext>
            </a:extLst>
          </p:cNvPr>
          <p:cNvSpPr txBox="1"/>
          <p:nvPr/>
        </p:nvSpPr>
        <p:spPr>
          <a:xfrm>
            <a:off x="1108364" y="2154352"/>
            <a:ext cx="2944147" cy="415498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85750" indent="-285750">
              <a:buChar char="•"/>
            </a:pPr>
            <a:r>
              <a:rPr lang="en-US" sz="2400" dirty="0"/>
              <a:t>Students have limited resources, devices, and space to learn from home</a:t>
            </a:r>
          </a:p>
          <a:p>
            <a:pPr marL="285750" indent="-285750">
              <a:buChar char="•"/>
            </a:pPr>
            <a:r>
              <a:rPr lang="en-US" sz="2400" dirty="0"/>
              <a:t>Students share space with others </a:t>
            </a:r>
          </a:p>
          <a:p>
            <a:pPr marL="285750" indent="-285750">
              <a:buChar char="•"/>
            </a:pPr>
            <a:r>
              <a:rPr lang="en-US" sz="2400" dirty="0"/>
              <a:t>Synchronous delivery may be impossible for some </a:t>
            </a:r>
          </a:p>
        </p:txBody>
      </p:sp>
      <p:sp>
        <p:nvSpPr>
          <p:cNvPr id="9" name="TextBox 8">
            <a:extLst>
              <a:ext uri="{FF2B5EF4-FFF2-40B4-BE49-F238E27FC236}">
                <a16:creationId xmlns:a16="http://schemas.microsoft.com/office/drawing/2014/main" id="{C160439A-FB28-4662-A3F5-489768DC8C4A}"/>
              </a:ext>
            </a:extLst>
          </p:cNvPr>
          <p:cNvSpPr txBox="1"/>
          <p:nvPr/>
        </p:nvSpPr>
        <p:spPr>
          <a:xfrm>
            <a:off x="7316087" y="5738923"/>
            <a:ext cx="2743199"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hlinkClick r:id="rId3"/>
              </a:rPr>
              <a:t>Jill Toyoshiba</a:t>
            </a:r>
            <a:r>
              <a:rPr lang="en-US" dirty="0"/>
              <a:t> </a:t>
            </a:r>
          </a:p>
        </p:txBody>
      </p:sp>
    </p:spTree>
    <p:extLst>
      <p:ext uri="{BB962C8B-B14F-4D97-AF65-F5344CB8AC3E}">
        <p14:creationId xmlns:p14="http://schemas.microsoft.com/office/powerpoint/2010/main" val="365067027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F2CDA-4CBB-4700-840E-7BC1DF1AA0AE}"/>
              </a:ext>
            </a:extLst>
          </p:cNvPr>
          <p:cNvSpPr>
            <a:spLocks noGrp="1"/>
          </p:cNvSpPr>
          <p:nvPr>
            <p:ph type="title"/>
          </p:nvPr>
        </p:nvSpPr>
        <p:spPr/>
        <p:txBody>
          <a:bodyPr anchor="b">
            <a:normAutofit/>
          </a:bodyPr>
          <a:lstStyle/>
          <a:p>
            <a:r>
              <a:rPr lang="en-US"/>
              <a:t>OER Increase Access to Content </a:t>
            </a:r>
            <a:endParaRPr lang="en-US" dirty="0"/>
          </a:p>
        </p:txBody>
      </p:sp>
      <p:graphicFrame>
        <p:nvGraphicFramePr>
          <p:cNvPr id="8" name="Content Placeholder 2">
            <a:extLst>
              <a:ext uri="{FF2B5EF4-FFF2-40B4-BE49-F238E27FC236}">
                <a16:creationId xmlns:a16="http://schemas.microsoft.com/office/drawing/2014/main" id="{97963844-C7D9-4638-AD06-4F03691BDAF0}"/>
              </a:ext>
            </a:extLst>
          </p:cNvPr>
          <p:cNvGraphicFramePr>
            <a:graphicFrameLocks noGrp="1"/>
          </p:cNvGraphicFramePr>
          <p:nvPr>
            <p:ph sz="half" idx="1"/>
          </p:nvPr>
        </p:nvGraphicFramePr>
        <p:xfrm>
          <a:off x="1277938" y="1798638"/>
          <a:ext cx="10058400" cy="43513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896A30C4-B26E-49F9-86F8-CED5656D0F5A}"/>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5" name="TextBox 4">
            <a:extLst>
              <a:ext uri="{FF2B5EF4-FFF2-40B4-BE49-F238E27FC236}">
                <a16:creationId xmlns:a16="http://schemas.microsoft.com/office/drawing/2014/main" id="{5069928D-483D-41B8-83D0-B50D479D55AD}"/>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9D8FBD1C-9A9D-49DD-A651-4C25533D1725}"/>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a:p>
        </p:txBody>
      </p:sp>
    </p:spTree>
    <p:extLst>
      <p:ext uri="{BB962C8B-B14F-4D97-AF65-F5344CB8AC3E}">
        <p14:creationId xmlns:p14="http://schemas.microsoft.com/office/powerpoint/2010/main" val="18189290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720E512A-0D80-4DAC-8C57-F9FE2F92FC56}"/>
              </a:ext>
            </a:extLst>
          </p:cNvPr>
          <p:cNvSpPr>
            <a:spLocks noGrp="1"/>
          </p:cNvSpPr>
          <p:nvPr>
            <p:ph type="title"/>
          </p:nvPr>
        </p:nvSpPr>
        <p:spPr>
          <a:xfrm>
            <a:off x="1360777" y="202276"/>
            <a:ext cx="10046043" cy="970252"/>
          </a:xfrm>
        </p:spPr>
        <p:txBody>
          <a:bodyPr>
            <a:noAutofit/>
          </a:bodyPr>
          <a:lstStyle/>
          <a:p>
            <a:pPr algn="ctr"/>
            <a:r>
              <a:rPr lang="en-US" sz="5400" dirty="0">
                <a:cs typeface="Arial"/>
              </a:rPr>
              <a:t>@ONE </a:t>
            </a:r>
            <a:endParaRPr lang="en-US" sz="5400" dirty="0"/>
          </a:p>
        </p:txBody>
      </p:sp>
      <p:pic>
        <p:nvPicPr>
          <p:cNvPr id="6" name="Picture 6" descr="A screenshot of a cell phone&#10;&#10;Description automatically generated">
            <a:extLst>
              <a:ext uri="{FF2B5EF4-FFF2-40B4-BE49-F238E27FC236}">
                <a16:creationId xmlns:a16="http://schemas.microsoft.com/office/drawing/2014/main" id="{DE04C645-580E-42A1-A4E4-D269B425218F}"/>
              </a:ext>
            </a:extLst>
          </p:cNvPr>
          <p:cNvPicPr>
            <a:picLocks noGrp="1" noChangeAspect="1"/>
          </p:cNvPicPr>
          <p:nvPr>
            <p:ph sz="half" idx="1"/>
          </p:nvPr>
        </p:nvPicPr>
        <p:blipFill rotWithShape="1">
          <a:blip r:embed="rId2"/>
          <a:stretch/>
        </p:blipFill>
        <p:spPr>
          <a:xfrm>
            <a:off x="3153168" y="1373736"/>
            <a:ext cx="6755727" cy="5281988"/>
          </a:xfrm>
        </p:spPr>
      </p:pic>
      <p:sp>
        <p:nvSpPr>
          <p:cNvPr id="13" name="Text Placeholder 3">
            <a:extLst>
              <a:ext uri="{FF2B5EF4-FFF2-40B4-BE49-F238E27FC236}">
                <a16:creationId xmlns:a16="http://schemas.microsoft.com/office/drawing/2014/main" id="{822FD51B-4D76-4604-AF3E-4647EDAB8630}"/>
              </a:ext>
            </a:extLst>
          </p:cNvPr>
          <p:cNvSpPr>
            <a:spLocks noGrp="1"/>
          </p:cNvSpPr>
          <p:nvPr>
            <p:ph type="body" sz="half" idx="4294967295"/>
          </p:nvPr>
        </p:nvSpPr>
        <p:spPr>
          <a:xfrm>
            <a:off x="958735" y="1119274"/>
            <a:ext cx="11144595" cy="615315"/>
          </a:xfrm>
        </p:spPr>
        <p:txBody>
          <a:bodyPr vert="horz" lIns="91440" tIns="45720" rIns="91440" bIns="45720" rtlCol="0" anchor="t">
            <a:normAutofit/>
          </a:bodyPr>
          <a:lstStyle/>
          <a:p>
            <a:pPr marL="0" indent="0" algn="ctr">
              <a:buNone/>
            </a:pPr>
            <a:r>
              <a:rPr lang="en-US" sz="2000" dirty="0">
                <a:cs typeface="Arial"/>
                <a:hlinkClick r:id="rId3"/>
              </a:rPr>
              <a:t>Equity and Culturally Responsive Teaching Courses</a:t>
            </a:r>
            <a:r>
              <a:rPr lang="en-US" sz="2000" dirty="0">
                <a:cs typeface="Arial"/>
              </a:rPr>
              <a:t> </a:t>
            </a:r>
            <a:endParaRPr lang="en-US" sz="2000" dirty="0"/>
          </a:p>
        </p:txBody>
      </p:sp>
      <p:pic>
        <p:nvPicPr>
          <p:cNvPr id="5" name="Picture 4" descr="A picture containing drawing&#10;&#10;Description automatically generated">
            <a:extLst>
              <a:ext uri="{FF2B5EF4-FFF2-40B4-BE49-F238E27FC236}">
                <a16:creationId xmlns:a16="http://schemas.microsoft.com/office/drawing/2014/main" id="{9B6E299C-36AE-4412-939E-3C85F85B2DF4}"/>
              </a:ext>
            </a:extLst>
          </p:cNvPr>
          <p:cNvPicPr>
            <a:picLocks noChangeAspect="1"/>
          </p:cNvPicPr>
          <p:nvPr/>
        </p:nvPicPr>
        <p:blipFill>
          <a:blip r:embed="rId4"/>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42181207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D2A036E8-D6DC-4B9E-A301-5427DC43F930}"/>
              </a:ext>
            </a:extLst>
          </p:cNvPr>
          <p:cNvSpPr>
            <a:spLocks noGrp="1"/>
          </p:cNvSpPr>
          <p:nvPr>
            <p:ph type="title"/>
          </p:nvPr>
        </p:nvSpPr>
        <p:spPr>
          <a:xfrm>
            <a:off x="1277650" y="110201"/>
            <a:ext cx="10046043" cy="1325563"/>
          </a:xfrm>
        </p:spPr>
        <p:txBody>
          <a:bodyPr>
            <a:normAutofit/>
          </a:bodyPr>
          <a:lstStyle/>
          <a:p>
            <a:pPr algn="ctr"/>
            <a:r>
              <a:rPr lang="en-US" dirty="0">
                <a:cs typeface="Arial"/>
              </a:rPr>
              <a:t>Archived Center for Urban Excellence Webinars on Racial Equity in Online Environments: </a:t>
            </a:r>
            <a:endParaRPr lang="en-US" dirty="0"/>
          </a:p>
        </p:txBody>
      </p:sp>
      <p:sp>
        <p:nvSpPr>
          <p:cNvPr id="11" name="Content Placeholder 2">
            <a:extLst>
              <a:ext uri="{FF2B5EF4-FFF2-40B4-BE49-F238E27FC236}">
                <a16:creationId xmlns:a16="http://schemas.microsoft.com/office/drawing/2014/main" id="{CFD85BC9-2B41-460D-9369-D4FA2D72E8BC}"/>
              </a:ext>
            </a:extLst>
          </p:cNvPr>
          <p:cNvSpPr>
            <a:spLocks noGrp="1"/>
          </p:cNvSpPr>
          <p:nvPr>
            <p:ph sz="half" idx="1"/>
          </p:nvPr>
        </p:nvSpPr>
        <p:spPr>
          <a:xfrm>
            <a:off x="1277649" y="1798320"/>
            <a:ext cx="6054175" cy="939338"/>
          </a:xfrm>
        </p:spPr>
        <p:txBody>
          <a:bodyPr vert="horz" lIns="91440" tIns="45720" rIns="91440" bIns="45720" rtlCol="0" anchor="t">
            <a:normAutofit/>
          </a:bodyPr>
          <a:lstStyle/>
          <a:p>
            <a:pPr marL="0" indent="0">
              <a:buNone/>
            </a:pPr>
            <a:r>
              <a:rPr lang="en-US" sz="3600" dirty="0">
                <a:ea typeface="+mn-lt"/>
                <a:cs typeface="+mn-lt"/>
                <a:hlinkClick r:id="rId2"/>
              </a:rPr>
              <a:t>https://cue.usc.edu/events/</a:t>
            </a:r>
            <a:r>
              <a:rPr lang="en-US" sz="3600" dirty="0">
                <a:ea typeface="+mn-lt"/>
                <a:cs typeface="+mn-lt"/>
              </a:rPr>
              <a:t> </a:t>
            </a:r>
          </a:p>
          <a:p>
            <a:pPr marL="0" indent="0">
              <a:buNone/>
            </a:pPr>
            <a:endParaRPr lang="en-US" dirty="0">
              <a:cs typeface="Arial"/>
            </a:endParaRPr>
          </a:p>
          <a:p>
            <a:pPr marL="0" indent="0">
              <a:buNone/>
            </a:pPr>
            <a:endParaRPr lang="en-US" dirty="0">
              <a:cs typeface="Arial"/>
            </a:endParaRPr>
          </a:p>
        </p:txBody>
      </p:sp>
      <p:pic>
        <p:nvPicPr>
          <p:cNvPr id="5" name="Picture 5" descr="A screenshot of a cell phone&#10;&#10;Description automatically generated">
            <a:extLst>
              <a:ext uri="{FF2B5EF4-FFF2-40B4-BE49-F238E27FC236}">
                <a16:creationId xmlns:a16="http://schemas.microsoft.com/office/drawing/2014/main" id="{44981A6D-A868-46C3-A0F6-3F8958A65C23}"/>
              </a:ext>
            </a:extLst>
          </p:cNvPr>
          <p:cNvPicPr>
            <a:picLocks noChangeAspect="1"/>
          </p:cNvPicPr>
          <p:nvPr/>
        </p:nvPicPr>
        <p:blipFill>
          <a:blip r:embed="rId3"/>
          <a:stretch>
            <a:fillRect/>
          </a:stretch>
        </p:blipFill>
        <p:spPr>
          <a:xfrm>
            <a:off x="7442662" y="1435764"/>
            <a:ext cx="3397134" cy="5190228"/>
          </a:xfrm>
          <a:prstGeom prst="rect">
            <a:avLst/>
          </a:prstGeom>
        </p:spPr>
      </p:pic>
      <p:pic>
        <p:nvPicPr>
          <p:cNvPr id="6" name="Picture 5" descr="A picture containing drawing&#10;&#10;Description automatically generated">
            <a:extLst>
              <a:ext uri="{FF2B5EF4-FFF2-40B4-BE49-F238E27FC236}">
                <a16:creationId xmlns:a16="http://schemas.microsoft.com/office/drawing/2014/main" id="{8FE57E31-70B8-42CB-A2E0-EBAD6A3C5E31}"/>
              </a:ext>
            </a:extLst>
          </p:cNvPr>
          <p:cNvPicPr>
            <a:picLocks noChangeAspect="1"/>
          </p:cNvPicPr>
          <p:nvPr/>
        </p:nvPicPr>
        <p:blipFill>
          <a:blip r:embed="rId4"/>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3879550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A45B12-C1F4-4F9A-96DE-4250ECA784B8}"/>
              </a:ext>
            </a:extLst>
          </p:cNvPr>
          <p:cNvSpPr>
            <a:spLocks noGrp="1"/>
          </p:cNvSpPr>
          <p:nvPr>
            <p:ph type="title"/>
          </p:nvPr>
        </p:nvSpPr>
        <p:spPr/>
        <p:txBody>
          <a:bodyPr/>
          <a:lstStyle/>
          <a:p>
            <a:r>
              <a:rPr lang="en-US" dirty="0">
                <a:cs typeface="Arial"/>
              </a:rPr>
              <a:t>Putting it all together . . . </a:t>
            </a:r>
          </a:p>
        </p:txBody>
      </p:sp>
      <p:sp>
        <p:nvSpPr>
          <p:cNvPr id="3" name="Content Placeholder 2">
            <a:extLst>
              <a:ext uri="{FF2B5EF4-FFF2-40B4-BE49-F238E27FC236}">
                <a16:creationId xmlns:a16="http://schemas.microsoft.com/office/drawing/2014/main" id="{D07E4342-8264-4DBC-966F-D7F11A0D14DB}"/>
              </a:ext>
            </a:extLst>
          </p:cNvPr>
          <p:cNvSpPr>
            <a:spLocks noGrp="1"/>
          </p:cNvSpPr>
          <p:nvPr>
            <p:ph idx="1"/>
          </p:nvPr>
        </p:nvSpPr>
        <p:spPr/>
        <p:txBody>
          <a:bodyPr vert="horz" lIns="91440" tIns="45720" rIns="91440" bIns="45720" rtlCol="0" anchor="t">
            <a:normAutofit lnSpcReduction="10000"/>
          </a:bodyPr>
          <a:lstStyle/>
          <a:p>
            <a:r>
              <a:rPr lang="en-US" dirty="0">
                <a:cs typeface="Arial"/>
              </a:rPr>
              <a:t>Local approval of DE addenda by December 30, 2020 </a:t>
            </a:r>
          </a:p>
          <a:p>
            <a:pPr lvl="1"/>
            <a:r>
              <a:rPr lang="en-US" dirty="0">
                <a:cs typeface="Arial"/>
              </a:rPr>
              <a:t>Meets course outcomes</a:t>
            </a:r>
          </a:p>
          <a:p>
            <a:pPr lvl="1"/>
            <a:r>
              <a:rPr lang="en-US" dirty="0">
                <a:cs typeface="Arial"/>
              </a:rPr>
              <a:t>Regular and Effective Contact </a:t>
            </a:r>
          </a:p>
          <a:p>
            <a:pPr lvl="1"/>
            <a:r>
              <a:rPr lang="en-US" dirty="0">
                <a:cs typeface="Arial"/>
              </a:rPr>
              <a:t>Accessible </a:t>
            </a:r>
          </a:p>
          <a:p>
            <a:r>
              <a:rPr lang="en-US" dirty="0">
                <a:cs typeface="Arial"/>
              </a:rPr>
              <a:t>PD Might Focus on:</a:t>
            </a:r>
          </a:p>
          <a:p>
            <a:pPr lvl="1"/>
            <a:r>
              <a:rPr lang="en-US" dirty="0">
                <a:cs typeface="Arial"/>
              </a:rPr>
              <a:t>Equity-minded practices for online learning</a:t>
            </a:r>
          </a:p>
          <a:p>
            <a:pPr lvl="1"/>
            <a:r>
              <a:rPr lang="en-US" dirty="0">
                <a:cs typeface="Arial"/>
              </a:rPr>
              <a:t>Canvas basics</a:t>
            </a:r>
          </a:p>
          <a:p>
            <a:pPr lvl="1"/>
            <a:r>
              <a:rPr lang="en-US" dirty="0">
                <a:cs typeface="Arial"/>
              </a:rPr>
              <a:t>OER</a:t>
            </a:r>
          </a:p>
          <a:p>
            <a:pPr lvl="1"/>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264850B7-3514-4431-975A-55233739867D}"/>
              </a:ext>
            </a:extLst>
          </p:cNvPr>
          <p:cNvPicPr>
            <a:picLocks noChangeAspect="1"/>
          </p:cNvPicPr>
          <p:nvPr/>
        </p:nvPicPr>
        <p:blipFill>
          <a:blip r:embed="rId2"/>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31618357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BC6B8A-D939-4585-B07B-85A2F882DC31}"/>
              </a:ext>
            </a:extLst>
          </p:cNvPr>
          <p:cNvSpPr>
            <a:spLocks noGrp="1"/>
          </p:cNvSpPr>
          <p:nvPr>
            <p:ph type="title"/>
          </p:nvPr>
        </p:nvSpPr>
        <p:spPr/>
        <p:txBody>
          <a:bodyPr/>
          <a:lstStyle/>
          <a:p>
            <a:r>
              <a:rPr lang="en-US" dirty="0">
                <a:cs typeface="Arial"/>
              </a:rPr>
              <a:t>Next steps in your district? </a:t>
            </a:r>
            <a:endParaRPr lang="en-US" dirty="0"/>
          </a:p>
        </p:txBody>
      </p:sp>
      <p:pic>
        <p:nvPicPr>
          <p:cNvPr id="4" name="Picture 3" descr="A picture containing drawing&#10;&#10;Description automatically generated">
            <a:extLst>
              <a:ext uri="{FF2B5EF4-FFF2-40B4-BE49-F238E27FC236}">
                <a16:creationId xmlns:a16="http://schemas.microsoft.com/office/drawing/2014/main" id="{78603A1C-CBE2-4656-BC50-D33CBD27EF45}"/>
              </a:ext>
            </a:extLst>
          </p:cNvPr>
          <p:cNvPicPr>
            <a:picLocks noChangeAspect="1"/>
          </p:cNvPicPr>
          <p:nvPr/>
        </p:nvPicPr>
        <p:blipFill>
          <a:blip r:embed="rId2"/>
          <a:stretch>
            <a:fillRect/>
          </a:stretch>
        </p:blipFill>
        <p:spPr>
          <a:xfrm>
            <a:off x="10697557" y="5827086"/>
            <a:ext cx="1003596" cy="754083"/>
          </a:xfrm>
          <a:prstGeom prst="rect">
            <a:avLst/>
          </a:prstGeom>
        </p:spPr>
      </p:pic>
    </p:spTree>
    <p:extLst>
      <p:ext uri="{BB962C8B-B14F-4D97-AF65-F5344CB8AC3E}">
        <p14:creationId xmlns:p14="http://schemas.microsoft.com/office/powerpoint/2010/main" val="20849822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58F0F2-38CD-4FD3-A81B-DBCB835E7E3C}"/>
              </a:ext>
            </a:extLst>
          </p:cNvPr>
          <p:cNvSpPr>
            <a:spLocks noGrp="1"/>
          </p:cNvSpPr>
          <p:nvPr>
            <p:ph type="title"/>
          </p:nvPr>
        </p:nvSpPr>
        <p:spPr/>
        <p:txBody>
          <a:bodyPr>
            <a:normAutofit/>
          </a:bodyPr>
          <a:lstStyle/>
          <a:p>
            <a:r>
              <a:rPr lang="en-US" sz="6600" dirty="0">
                <a:cs typeface="Arial"/>
              </a:rPr>
              <a:t>Questions?</a:t>
            </a:r>
          </a:p>
        </p:txBody>
      </p:sp>
      <p:sp>
        <p:nvSpPr>
          <p:cNvPr id="3" name="Content Placeholder 2">
            <a:extLst>
              <a:ext uri="{FF2B5EF4-FFF2-40B4-BE49-F238E27FC236}">
                <a16:creationId xmlns:a16="http://schemas.microsoft.com/office/drawing/2014/main" id="{3D02B7F1-89CC-433D-92AA-247C34A1F479}"/>
              </a:ext>
            </a:extLst>
          </p:cNvPr>
          <p:cNvSpPr>
            <a:spLocks noGrp="1"/>
          </p:cNvSpPr>
          <p:nvPr>
            <p:ph idx="1"/>
          </p:nvPr>
        </p:nvSpPr>
        <p:spPr>
          <a:xfrm>
            <a:off x="0" y="2662569"/>
            <a:ext cx="12192000" cy="3120392"/>
          </a:xfrm>
        </p:spPr>
        <p:txBody>
          <a:bodyPr vert="horz" lIns="91440" tIns="45720" rIns="91440" bIns="45720" rtlCol="0" anchor="t">
            <a:normAutofit/>
          </a:bodyPr>
          <a:lstStyle/>
          <a:p>
            <a:pPr algn="ctr"/>
            <a:r>
              <a:rPr lang="en-US" sz="5400" dirty="0">
                <a:cs typeface="Arial"/>
              </a:rPr>
              <a:t>Thank You! </a:t>
            </a:r>
          </a:p>
          <a:p>
            <a:pPr algn="ctr"/>
            <a:endParaRPr lang="en-US" dirty="0">
              <a:cs typeface="Arial"/>
            </a:endParaRPr>
          </a:p>
          <a:p>
            <a:pPr algn="ctr"/>
            <a:r>
              <a:rPr lang="en-US" dirty="0">
                <a:cs typeface="Arial"/>
              </a:rPr>
              <a:t>Geoffrey Dyer </a:t>
            </a:r>
            <a:r>
              <a:rPr lang="en-US" dirty="0">
                <a:cs typeface="Arial"/>
                <a:hlinkClick r:id="rId2"/>
              </a:rPr>
              <a:t>gdyer@taftcollege.edu</a:t>
            </a:r>
            <a:r>
              <a:rPr lang="en-US" dirty="0">
                <a:cs typeface="Arial"/>
              </a:rPr>
              <a:t> </a:t>
            </a:r>
          </a:p>
          <a:p>
            <a:pPr algn="ctr"/>
            <a:endParaRPr lang="en-US" dirty="0">
              <a:cs typeface="Arial"/>
            </a:endParaRPr>
          </a:p>
          <a:p>
            <a:pPr algn="ctr"/>
            <a:r>
              <a:rPr lang="en-US" dirty="0">
                <a:cs typeface="Arial"/>
              </a:rPr>
              <a:t>Robert L. Stewart Jr. </a:t>
            </a:r>
            <a:r>
              <a:rPr lang="en-US" dirty="0">
                <a:cs typeface="Arial"/>
                <a:hlinkClick r:id="rId3"/>
              </a:rPr>
              <a:t>stewarrl@lasc.edu</a:t>
            </a:r>
            <a:r>
              <a:rPr lang="en-US" dirty="0">
                <a:cs typeface="Arial"/>
              </a:rPr>
              <a:t> </a:t>
            </a:r>
          </a:p>
        </p:txBody>
      </p:sp>
      <p:pic>
        <p:nvPicPr>
          <p:cNvPr id="4" name="Picture 3" descr="A picture containing drawing&#10;&#10;Description automatically generated">
            <a:extLst>
              <a:ext uri="{FF2B5EF4-FFF2-40B4-BE49-F238E27FC236}">
                <a16:creationId xmlns:a16="http://schemas.microsoft.com/office/drawing/2014/main" id="{B84AD73D-5EA6-4C9A-B237-E7EFFC6914CD}"/>
              </a:ext>
            </a:extLst>
          </p:cNvPr>
          <p:cNvPicPr>
            <a:picLocks noChangeAspect="1"/>
          </p:cNvPicPr>
          <p:nvPr/>
        </p:nvPicPr>
        <p:blipFill>
          <a:blip r:embed="rId4"/>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12622740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596B88-A29E-4C25-B73B-1BE6BFE4E056}"/>
              </a:ext>
            </a:extLst>
          </p:cNvPr>
          <p:cNvSpPr>
            <a:spLocks noGrp="1"/>
          </p:cNvSpPr>
          <p:nvPr>
            <p:ph type="title"/>
          </p:nvPr>
        </p:nvSpPr>
        <p:spPr/>
        <p:txBody>
          <a:bodyPr anchor="ctr">
            <a:normAutofit/>
          </a:bodyPr>
          <a:lstStyle/>
          <a:p>
            <a:r>
              <a:rPr lang="en-US"/>
              <a:t>Topics </a:t>
            </a:r>
          </a:p>
        </p:txBody>
      </p:sp>
      <p:graphicFrame>
        <p:nvGraphicFramePr>
          <p:cNvPr id="5" name="Content Placeholder 2">
            <a:extLst>
              <a:ext uri="{FF2B5EF4-FFF2-40B4-BE49-F238E27FC236}">
                <a16:creationId xmlns:a16="http://schemas.microsoft.com/office/drawing/2014/main" id="{B7C244B8-FC80-41DD-AFC1-A5CA82AF435D}"/>
              </a:ext>
            </a:extLst>
          </p:cNvPr>
          <p:cNvGraphicFramePr>
            <a:graphicFrameLocks noGrp="1"/>
          </p:cNvGraphicFramePr>
          <p:nvPr>
            <p:ph idx="1"/>
          </p:nvPr>
        </p:nvGraphicFramePr>
        <p:xfrm>
          <a:off x="1066800" y="2662238"/>
          <a:ext cx="10058400" cy="31210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18889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A912-D9FC-473A-85AA-D426A6846F9F}"/>
              </a:ext>
            </a:extLst>
          </p:cNvPr>
          <p:cNvSpPr>
            <a:spLocks noGrp="1"/>
          </p:cNvSpPr>
          <p:nvPr>
            <p:ph type="title"/>
          </p:nvPr>
        </p:nvSpPr>
        <p:spPr/>
        <p:txBody>
          <a:bodyPr/>
          <a:lstStyle/>
          <a:p>
            <a:r>
              <a:rPr lang="en-US" dirty="0">
                <a:cs typeface="Arial"/>
              </a:rPr>
              <a:t>Unprecedented Context </a:t>
            </a:r>
            <a:endParaRPr lang="en-US" dirty="0"/>
          </a:p>
        </p:txBody>
      </p:sp>
      <p:sp>
        <p:nvSpPr>
          <p:cNvPr id="3" name="Content Placeholder 2">
            <a:extLst>
              <a:ext uri="{FF2B5EF4-FFF2-40B4-BE49-F238E27FC236}">
                <a16:creationId xmlns:a16="http://schemas.microsoft.com/office/drawing/2014/main" id="{A0BC1EAB-A755-4048-BC72-7A281B8E634C}"/>
              </a:ext>
            </a:extLst>
          </p:cNvPr>
          <p:cNvSpPr>
            <a:spLocks noGrp="1"/>
          </p:cNvSpPr>
          <p:nvPr>
            <p:ph idx="1"/>
          </p:nvPr>
        </p:nvSpPr>
        <p:spPr>
          <a:xfrm>
            <a:off x="420283" y="2533058"/>
            <a:ext cx="11086390" cy="4128999"/>
          </a:xfrm>
        </p:spPr>
        <p:txBody>
          <a:bodyPr vert="horz" lIns="91440" tIns="45720" rIns="91440" bIns="45720" rtlCol="0" anchor="t">
            <a:normAutofit fontScale="55000" lnSpcReduction="20000"/>
          </a:bodyPr>
          <a:lstStyle/>
          <a:p>
            <a:r>
              <a:rPr lang="en-US" sz="4400" b="1" dirty="0">
                <a:cs typeface="Arial"/>
              </a:rPr>
              <a:t>Many faculty provided remote instruction for the first time in spring and/or summer.</a:t>
            </a:r>
            <a:r>
              <a:rPr lang="en-US" sz="4400" dirty="0">
                <a:cs typeface="Arial"/>
              </a:rPr>
              <a:t> </a:t>
            </a:r>
          </a:p>
          <a:p>
            <a:pPr marL="571500" indent="-571500">
              <a:buChar char="•"/>
            </a:pPr>
            <a:r>
              <a:rPr lang="en-US" sz="4400" dirty="0">
                <a:cs typeface="Arial"/>
              </a:rPr>
              <a:t>During spring 2020, CCCCO ES 20-06 stated "</a:t>
            </a:r>
            <a:r>
              <a:rPr lang="en-US" sz="4400" dirty="0">
                <a:ea typeface="+mn-lt"/>
                <a:cs typeface="+mn-lt"/>
              </a:rPr>
              <a:t>Colleges may need to waive local approval of instructors to teach online during emergencies."</a:t>
            </a:r>
          </a:p>
          <a:p>
            <a:pPr marL="571500" indent="-571500">
              <a:buChar char="•"/>
            </a:pPr>
            <a:r>
              <a:rPr lang="en-US" sz="4400" dirty="0">
                <a:ea typeface="+mn-lt"/>
                <a:cs typeface="+mn-lt"/>
              </a:rPr>
              <a:t>However, on June 26, </a:t>
            </a:r>
            <a:r>
              <a:rPr lang="en-US" sz="4400" dirty="0">
                <a:ea typeface="+mn-lt"/>
                <a:cs typeface="+mn-lt"/>
                <a:hlinkClick r:id="rId2"/>
              </a:rPr>
              <a:t>ES 20-26 states</a:t>
            </a:r>
            <a:r>
              <a:rPr lang="en-US" sz="4400" dirty="0">
                <a:ea typeface="+mn-lt"/>
                <a:cs typeface="+mn-lt"/>
              </a:rPr>
              <a:t> "These regulatory standards have not been temporarily suspended or waived due to the COVID-19 pandemic, and districts should continue to follow these requirements in addition to their local policies and collective bargaining agreements. For example, with respect to the selection and workload of faculty for distance education, title 5, section 55208 requires that faculty be prepared to teach distance education and outlines the faculty selection and student assignment processes."</a:t>
            </a:r>
          </a:p>
          <a:p>
            <a:pPr marL="571500" indent="-571500">
              <a:buChar char="•"/>
            </a:pPr>
            <a:r>
              <a:rPr lang="en-US" sz="4400" dirty="0">
                <a:ea typeface="+mn-lt"/>
                <a:cs typeface="+mn-lt"/>
                <a:hlinkClick r:id="rId3"/>
              </a:rPr>
              <a:t>ES 20-21</a:t>
            </a:r>
            <a:r>
              <a:rPr lang="en-US" sz="4400" dirty="0">
                <a:ea typeface="+mn-lt"/>
                <a:cs typeface="+mn-lt"/>
              </a:rPr>
              <a:t> requires "a plan for ongoing professional development for faculty and staff for converting to online instruction."</a:t>
            </a:r>
          </a:p>
          <a:p>
            <a:pPr marL="457200" indent="-457200">
              <a:buChar char="•"/>
            </a:pPr>
            <a:endParaRPr lang="en-US" dirty="0">
              <a:ea typeface="+mn-lt"/>
              <a:cs typeface="+mn-lt"/>
            </a:endParaRPr>
          </a:p>
        </p:txBody>
      </p:sp>
    </p:spTree>
    <p:extLst>
      <p:ext uri="{BB962C8B-B14F-4D97-AF65-F5344CB8AC3E}">
        <p14:creationId xmlns:p14="http://schemas.microsoft.com/office/powerpoint/2010/main" val="4677348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8AA912-D9FC-473A-85AA-D426A6846F9F}"/>
              </a:ext>
            </a:extLst>
          </p:cNvPr>
          <p:cNvSpPr>
            <a:spLocks noGrp="1"/>
          </p:cNvSpPr>
          <p:nvPr>
            <p:ph type="title"/>
          </p:nvPr>
        </p:nvSpPr>
        <p:spPr/>
        <p:txBody>
          <a:bodyPr/>
          <a:lstStyle/>
          <a:p>
            <a:r>
              <a:rPr lang="en-US" dirty="0">
                <a:cs typeface="Arial"/>
              </a:rPr>
              <a:t>Unprecedented Context </a:t>
            </a:r>
            <a:endParaRPr lang="en-US" dirty="0"/>
          </a:p>
        </p:txBody>
      </p:sp>
      <p:sp>
        <p:nvSpPr>
          <p:cNvPr id="3" name="Content Placeholder 2">
            <a:extLst>
              <a:ext uri="{FF2B5EF4-FFF2-40B4-BE49-F238E27FC236}">
                <a16:creationId xmlns:a16="http://schemas.microsoft.com/office/drawing/2014/main" id="{A0BC1EAB-A755-4048-BC72-7A281B8E634C}"/>
              </a:ext>
            </a:extLst>
          </p:cNvPr>
          <p:cNvSpPr>
            <a:spLocks noGrp="1"/>
          </p:cNvSpPr>
          <p:nvPr>
            <p:ph idx="1"/>
          </p:nvPr>
        </p:nvSpPr>
        <p:spPr/>
        <p:txBody>
          <a:bodyPr vert="horz" lIns="91440" tIns="45720" rIns="91440" bIns="45720" rtlCol="0" anchor="t">
            <a:normAutofit fontScale="92500"/>
          </a:bodyPr>
          <a:lstStyle/>
          <a:p>
            <a:r>
              <a:rPr lang="en-US" b="1" dirty="0">
                <a:ea typeface="+mn-lt"/>
                <a:cs typeface="+mn-lt"/>
              </a:rPr>
              <a:t>Many courses were offered for the first time in spring and/or summer</a:t>
            </a:r>
            <a:r>
              <a:rPr lang="en-US" dirty="0">
                <a:ea typeface="+mn-lt"/>
                <a:cs typeface="+mn-lt"/>
              </a:rPr>
              <a:t>. </a:t>
            </a:r>
          </a:p>
          <a:p>
            <a:pPr marL="457200" indent="-457200">
              <a:buChar char="•"/>
            </a:pPr>
            <a:r>
              <a:rPr lang="en-US" dirty="0">
                <a:ea typeface="+mn-lt"/>
                <a:cs typeface="+mn-lt"/>
              </a:rPr>
              <a:t>Title 5 DE regulations must be followed, though many courses noted in blanket DE addenda may not yet have local approval. </a:t>
            </a:r>
          </a:p>
          <a:p>
            <a:pPr marL="457200" indent="-457200">
              <a:buChar char="•"/>
            </a:pPr>
            <a:r>
              <a:rPr lang="en-US" dirty="0">
                <a:ea typeface="+mn-lt"/>
                <a:cs typeface="+mn-lt"/>
              </a:rPr>
              <a:t>Local approval of separate DE addendum required for DE courses (</a:t>
            </a:r>
            <a:r>
              <a:rPr lang="en-US" dirty="0">
                <a:ea typeface="+mn-lt"/>
                <a:cs typeface="+mn-lt"/>
                <a:hlinkClick r:id="rId2"/>
              </a:rPr>
              <a:t>5 CCR § 55206</a:t>
            </a:r>
            <a:r>
              <a:rPr lang="en-US" dirty="0">
                <a:ea typeface="+mn-lt"/>
                <a:cs typeface="+mn-lt"/>
              </a:rPr>
              <a:t>)</a:t>
            </a:r>
          </a:p>
          <a:p>
            <a:pPr marL="457200" indent="-457200">
              <a:buChar char="•"/>
            </a:pPr>
            <a:r>
              <a:rPr lang="en-US" dirty="0">
                <a:ea typeface="+mn-lt"/>
                <a:cs typeface="+mn-lt"/>
                <a:hlinkClick r:id="rId3"/>
              </a:rPr>
              <a:t>ES 20-21</a:t>
            </a:r>
            <a:r>
              <a:rPr lang="en-US" dirty="0">
                <a:ea typeface="+mn-lt"/>
                <a:cs typeface="+mn-lt"/>
              </a:rPr>
              <a:t> requires "a plan for obtaining local approval for all courses included in the submitted addendum by December 30, 2020." </a:t>
            </a:r>
          </a:p>
          <a:p>
            <a:endParaRPr lang="en-US" dirty="0">
              <a:ea typeface="+mn-lt"/>
              <a:cs typeface="+mn-lt"/>
            </a:endParaRPr>
          </a:p>
        </p:txBody>
      </p:sp>
      <p:pic>
        <p:nvPicPr>
          <p:cNvPr id="6" name="Picture 5" descr="A picture containing drawing&#10;&#10;Description automatically generated">
            <a:extLst>
              <a:ext uri="{FF2B5EF4-FFF2-40B4-BE49-F238E27FC236}">
                <a16:creationId xmlns:a16="http://schemas.microsoft.com/office/drawing/2014/main" id="{69157861-DF3F-42D3-A3BF-6FC23B633EC8}"/>
              </a:ext>
            </a:extLst>
          </p:cNvPr>
          <p:cNvPicPr>
            <a:picLocks noChangeAspect="1"/>
          </p:cNvPicPr>
          <p:nvPr/>
        </p:nvPicPr>
        <p:blipFill>
          <a:blip r:embed="rId4"/>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5877741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FE943-5BC7-4072-ABDB-703421BD4DDF}"/>
              </a:ext>
            </a:extLst>
          </p:cNvPr>
          <p:cNvSpPr>
            <a:spLocks noGrp="1"/>
          </p:cNvSpPr>
          <p:nvPr>
            <p:ph type="title"/>
          </p:nvPr>
        </p:nvSpPr>
        <p:spPr/>
        <p:txBody>
          <a:bodyPr/>
          <a:lstStyle/>
          <a:p>
            <a:r>
              <a:rPr lang="en-US" dirty="0">
                <a:cs typeface="Arial"/>
              </a:rPr>
              <a:t>DE Blanket Approvals (to CCCCO) </a:t>
            </a:r>
            <a:endParaRPr lang="en-US" dirty="0"/>
          </a:p>
        </p:txBody>
      </p:sp>
      <p:sp>
        <p:nvSpPr>
          <p:cNvPr id="3" name="Content Placeholder 2">
            <a:extLst>
              <a:ext uri="{FF2B5EF4-FFF2-40B4-BE49-F238E27FC236}">
                <a16:creationId xmlns:a16="http://schemas.microsoft.com/office/drawing/2014/main" id="{25A5D1CE-8E13-4F43-9A2C-D2A78FCC9C4F}"/>
              </a:ext>
            </a:extLst>
          </p:cNvPr>
          <p:cNvSpPr>
            <a:spLocks noGrp="1"/>
          </p:cNvSpPr>
          <p:nvPr>
            <p:ph idx="1"/>
          </p:nvPr>
        </p:nvSpPr>
        <p:spPr/>
        <p:txBody>
          <a:bodyPr vert="horz" lIns="91440" tIns="45720" rIns="91440" bIns="45720" rtlCol="0" anchor="t">
            <a:normAutofit lnSpcReduction="10000"/>
          </a:bodyPr>
          <a:lstStyle/>
          <a:p>
            <a:r>
              <a:rPr lang="en-US" dirty="0">
                <a:cs typeface="Arial"/>
                <a:hlinkClick r:id="rId2"/>
              </a:rPr>
              <a:t>ES 20-21</a:t>
            </a:r>
            <a:r>
              <a:rPr lang="en-US" dirty="0">
                <a:cs typeface="Arial"/>
              </a:rPr>
              <a:t>: Required submission of temporary, emergency DE addendum for fall term by July 1</a:t>
            </a:r>
          </a:p>
          <a:p>
            <a:pPr lvl="1"/>
            <a:r>
              <a:rPr lang="en-US" dirty="0">
                <a:cs typeface="Arial"/>
              </a:rPr>
              <a:t>Requires plans for local approval and PD </a:t>
            </a:r>
          </a:p>
          <a:p>
            <a:pPr lvl="1"/>
            <a:r>
              <a:rPr lang="en-US" dirty="0">
                <a:cs typeface="Arial"/>
              </a:rPr>
              <a:t>MIS definitions do not have to be changed </a:t>
            </a:r>
          </a:p>
          <a:p>
            <a:pPr lvl="1"/>
            <a:r>
              <a:rPr lang="en-US" dirty="0">
                <a:cs typeface="Arial"/>
              </a:rPr>
              <a:t>Districts still required to report programs with &gt;50% DE to ACCJC </a:t>
            </a:r>
          </a:p>
          <a:p>
            <a:r>
              <a:rPr lang="en-US" dirty="0">
                <a:cs typeface="Arial"/>
                <a:hlinkClick r:id="rId3"/>
              </a:rPr>
              <a:t>ES 20-22</a:t>
            </a:r>
            <a:r>
              <a:rPr lang="en-US" dirty="0">
                <a:cs typeface="Arial"/>
              </a:rPr>
              <a:t>: Submit blanket addendum request for correspondence courses for incarcerated students by August 1.</a:t>
            </a:r>
          </a:p>
          <a:p>
            <a:pPr lvl="1"/>
            <a:r>
              <a:rPr lang="en-US" dirty="0">
                <a:ea typeface="+mn-lt"/>
                <a:cs typeface="+mn-lt"/>
              </a:rPr>
              <a:t>MIS definitions do not have to be changed </a:t>
            </a:r>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FDB0B31E-4406-4635-8635-CBE1A8CB673B}"/>
              </a:ext>
            </a:extLst>
          </p:cNvPr>
          <p:cNvPicPr>
            <a:picLocks noChangeAspect="1"/>
          </p:cNvPicPr>
          <p:nvPr/>
        </p:nvPicPr>
        <p:blipFill>
          <a:blip r:embed="rId4"/>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7645622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C481A7-0537-4943-B727-20D4A066AAAC}"/>
              </a:ext>
            </a:extLst>
          </p:cNvPr>
          <p:cNvSpPr>
            <a:spLocks noGrp="1"/>
          </p:cNvSpPr>
          <p:nvPr>
            <p:ph type="title"/>
          </p:nvPr>
        </p:nvSpPr>
        <p:spPr/>
        <p:txBody>
          <a:bodyPr>
            <a:normAutofit/>
          </a:bodyPr>
          <a:lstStyle/>
          <a:p>
            <a:r>
              <a:rPr lang="en-US" dirty="0">
                <a:cs typeface="Arial"/>
              </a:rPr>
              <a:t>Why do DE courses need separate approval, and what should it encompass? </a:t>
            </a:r>
            <a:endParaRPr lang="en-US" dirty="0"/>
          </a:p>
        </p:txBody>
      </p:sp>
      <p:sp>
        <p:nvSpPr>
          <p:cNvPr id="3" name="Content Placeholder 2">
            <a:extLst>
              <a:ext uri="{FF2B5EF4-FFF2-40B4-BE49-F238E27FC236}">
                <a16:creationId xmlns:a16="http://schemas.microsoft.com/office/drawing/2014/main" id="{1CBF5801-38B1-4F78-AD9A-837829770444}"/>
              </a:ext>
            </a:extLst>
          </p:cNvPr>
          <p:cNvSpPr>
            <a:spLocks noGrp="1"/>
          </p:cNvSpPr>
          <p:nvPr>
            <p:ph idx="1"/>
          </p:nvPr>
        </p:nvSpPr>
        <p:spPr>
          <a:xfrm>
            <a:off x="1066800" y="2544418"/>
            <a:ext cx="10058400" cy="4219870"/>
          </a:xfrm>
        </p:spPr>
        <p:txBody>
          <a:bodyPr vert="horz" lIns="91440" tIns="45720" rIns="91440" bIns="45720" rtlCol="0" anchor="t">
            <a:normAutofit fontScale="62500" lnSpcReduction="20000"/>
          </a:bodyPr>
          <a:lstStyle/>
          <a:p>
            <a:r>
              <a:rPr lang="en-US" sz="3800" b="1" i="1" dirty="0">
                <a:ea typeface="+mn-lt"/>
                <a:cs typeface="+mn-lt"/>
                <a:hlinkClick r:id="rId2"/>
              </a:rPr>
              <a:t>§ 55206. Separate Course Approval.</a:t>
            </a:r>
            <a:endParaRPr lang="en-US" sz="3800" i="1" dirty="0">
              <a:cs typeface="Arial"/>
            </a:endParaRPr>
          </a:p>
          <a:p>
            <a:r>
              <a:rPr lang="en-US" sz="3800" i="1" dirty="0">
                <a:ea typeface="+mn-lt"/>
                <a:cs typeface="+mn-lt"/>
              </a:rPr>
              <a:t>If any portion of the instruction in a new or existing course is to be provided through distance education, an addendum to the official course outline of record shall be required. In addition to addressing how course outcomes will be achieved in a distance education mode, the addendum shall at a minimum specify how the portion of instruction delivered via distance education meets:</a:t>
            </a:r>
            <a:endParaRPr lang="en-US" sz="3800" i="1" dirty="0">
              <a:cs typeface="Arial"/>
            </a:endParaRPr>
          </a:p>
          <a:p>
            <a:r>
              <a:rPr lang="en-US" sz="3800" i="1" dirty="0">
                <a:ea typeface="+mn-lt"/>
                <a:cs typeface="+mn-lt"/>
              </a:rPr>
              <a:t>(a) Regular and effective contact between instructors and students and among students as referenced in title 5, section 55204(a), and</a:t>
            </a:r>
            <a:endParaRPr lang="en-US" sz="3800" i="1" dirty="0">
              <a:cs typeface="Arial"/>
            </a:endParaRPr>
          </a:p>
          <a:p>
            <a:r>
              <a:rPr lang="en-US" sz="3800" i="1" dirty="0">
                <a:ea typeface="+mn-lt"/>
                <a:cs typeface="+mn-lt"/>
              </a:rPr>
              <a:t>(b) Requirements of the Americans with Disabilities Act (42 U.S.C. § 12100 et seq.) and section 508 of the Rehabilitation Act of 1973, as amended, (29 U.S.C. § 749d)</a:t>
            </a:r>
            <a:endParaRPr lang="en-US" sz="3800" i="1" dirty="0">
              <a:cs typeface="Arial"/>
            </a:endParaRPr>
          </a:p>
          <a:p>
            <a:r>
              <a:rPr lang="en-US" sz="3800" i="1" dirty="0">
                <a:ea typeface="+mn-lt"/>
                <a:cs typeface="+mn-lt"/>
              </a:rPr>
              <a:t>The addendum shall be separately approved according to the district's adopted curriculum approval procedures.</a:t>
            </a:r>
            <a:endParaRPr lang="en-US" sz="3800" i="1" dirty="0"/>
          </a:p>
          <a:p>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40BB3DA4-D1E7-445D-BA58-4BFE3B298047}"/>
              </a:ext>
            </a:extLst>
          </p:cNvPr>
          <p:cNvPicPr>
            <a:picLocks noChangeAspect="1"/>
          </p:cNvPicPr>
          <p:nvPr/>
        </p:nvPicPr>
        <p:blipFill>
          <a:blip r:embed="rId3"/>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4379974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15E522-7413-46E0-B31E-FC8C02BB92F6}"/>
              </a:ext>
            </a:extLst>
          </p:cNvPr>
          <p:cNvSpPr>
            <a:spLocks noGrp="1"/>
          </p:cNvSpPr>
          <p:nvPr>
            <p:ph type="title"/>
          </p:nvPr>
        </p:nvSpPr>
        <p:spPr>
          <a:xfrm>
            <a:off x="1277650" y="365125"/>
            <a:ext cx="10046043" cy="1325563"/>
          </a:xfrm>
        </p:spPr>
        <p:txBody>
          <a:bodyPr/>
          <a:lstStyle/>
          <a:p>
            <a:r>
              <a:rPr lang="en-US" dirty="0">
                <a:cs typeface="Arial"/>
              </a:rPr>
              <a:t>Regular and effective contact </a:t>
            </a:r>
            <a:endParaRPr lang="en-US" dirty="0"/>
          </a:p>
        </p:txBody>
      </p:sp>
      <p:sp>
        <p:nvSpPr>
          <p:cNvPr id="3" name="Content Placeholder 2">
            <a:extLst>
              <a:ext uri="{FF2B5EF4-FFF2-40B4-BE49-F238E27FC236}">
                <a16:creationId xmlns:a16="http://schemas.microsoft.com/office/drawing/2014/main" id="{DCF72C1F-E6BC-41E1-B398-690D9C701A19}"/>
              </a:ext>
            </a:extLst>
          </p:cNvPr>
          <p:cNvSpPr>
            <a:spLocks noGrp="1"/>
          </p:cNvSpPr>
          <p:nvPr>
            <p:ph sz="half" idx="1"/>
          </p:nvPr>
        </p:nvSpPr>
        <p:spPr/>
        <p:txBody>
          <a:bodyPr vert="horz" lIns="91440" tIns="45720" rIns="91440" bIns="45720" rtlCol="0" anchor="t">
            <a:normAutofit/>
          </a:bodyPr>
          <a:lstStyle/>
          <a:p>
            <a:r>
              <a:rPr lang="en-US" b="1" i="1" dirty="0">
                <a:ea typeface="+mn-lt"/>
                <a:cs typeface="+mn-lt"/>
                <a:hlinkClick r:id="rId2"/>
              </a:rPr>
              <a:t>§ 55204. Instructor Contact</a:t>
            </a:r>
            <a:r>
              <a:rPr lang="en-US" b="1" i="1" dirty="0">
                <a:ea typeface="+mn-lt"/>
                <a:cs typeface="+mn-lt"/>
              </a:rPr>
              <a:t>.</a:t>
            </a:r>
            <a:endParaRPr lang="en-US" i="1" dirty="0">
              <a:cs typeface="Arial"/>
            </a:endParaRPr>
          </a:p>
          <a:p>
            <a:r>
              <a:rPr lang="en-US" i="1" dirty="0">
                <a:ea typeface="+mn-lt"/>
                <a:cs typeface="+mn-lt"/>
              </a:rPr>
              <a:t>In addition to the requirements of section 55002 and any locally established requirements applicable to all courses, district governing boards shall ensure that:</a:t>
            </a:r>
            <a:endParaRPr lang="en-US" i="1" dirty="0">
              <a:cs typeface="Arial"/>
            </a:endParaRPr>
          </a:p>
          <a:p>
            <a:r>
              <a:rPr lang="en-US" i="1" dirty="0">
                <a:ea typeface="+mn-lt"/>
                <a:cs typeface="+mn-lt"/>
              </a:rPr>
              <a:t>(a) Any portion of a course conducted through distance education includes regular effective contact between instructor and students, and among students, either synchronously or asynchronously, through group or individual meetings, orientation and review sessions, supplemental seminar or study sessions, field trips, library workshops, telephone contact, voice mail, e-mail, or other activities. Regular effective contact is an academic and professional matter pursuant to sections 53200 et seq.</a:t>
            </a:r>
            <a:endParaRPr lang="en-US" i="1" dirty="0">
              <a:cs typeface="Arial"/>
            </a:endParaRPr>
          </a:p>
          <a:p>
            <a:endParaRPr lang="en-US" i="1" dirty="0">
              <a:cs typeface="Arial"/>
            </a:endParaRPr>
          </a:p>
          <a:p>
            <a:endParaRPr lang="en-US" dirty="0">
              <a:cs typeface="Arial"/>
            </a:endParaRPr>
          </a:p>
        </p:txBody>
      </p:sp>
      <p:pic>
        <p:nvPicPr>
          <p:cNvPr id="4" name="Picture 3" descr="A picture containing drawing&#10;&#10;Description automatically generated">
            <a:extLst>
              <a:ext uri="{FF2B5EF4-FFF2-40B4-BE49-F238E27FC236}">
                <a16:creationId xmlns:a16="http://schemas.microsoft.com/office/drawing/2014/main" id="{82DD0A59-09CD-4FBD-A1E1-B8D5E18DE919}"/>
              </a:ext>
            </a:extLst>
          </p:cNvPr>
          <p:cNvPicPr>
            <a:picLocks noChangeAspect="1"/>
          </p:cNvPicPr>
          <p:nvPr/>
        </p:nvPicPr>
        <p:blipFill>
          <a:blip r:embed="rId3"/>
          <a:stretch>
            <a:fillRect/>
          </a:stretch>
        </p:blipFill>
        <p:spPr>
          <a:xfrm>
            <a:off x="10697557" y="5656701"/>
            <a:ext cx="1003596" cy="754083"/>
          </a:xfrm>
          <a:prstGeom prst="rect">
            <a:avLst/>
          </a:prstGeom>
        </p:spPr>
      </p:pic>
    </p:spTree>
    <p:extLst>
      <p:ext uri="{BB962C8B-B14F-4D97-AF65-F5344CB8AC3E}">
        <p14:creationId xmlns:p14="http://schemas.microsoft.com/office/powerpoint/2010/main" val="1556136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picture containing drawing&#10;&#10;Description automatically generated">
            <a:extLst>
              <a:ext uri="{FF2B5EF4-FFF2-40B4-BE49-F238E27FC236}">
                <a16:creationId xmlns:a16="http://schemas.microsoft.com/office/drawing/2014/main" id="{04C48276-684E-4B5F-B96B-0C7DBCB1BA0A}"/>
              </a:ext>
            </a:extLst>
          </p:cNvPr>
          <p:cNvPicPr>
            <a:picLocks noChangeAspect="1"/>
          </p:cNvPicPr>
          <p:nvPr/>
        </p:nvPicPr>
        <p:blipFill>
          <a:blip r:embed="rId2"/>
          <a:stretch>
            <a:fillRect/>
          </a:stretch>
        </p:blipFill>
        <p:spPr>
          <a:xfrm>
            <a:off x="10697557" y="5656701"/>
            <a:ext cx="1003596" cy="754083"/>
          </a:xfrm>
          <a:prstGeom prst="rect">
            <a:avLst/>
          </a:prstGeom>
        </p:spPr>
      </p:pic>
      <p:sp>
        <p:nvSpPr>
          <p:cNvPr id="2" name="Title 1">
            <a:extLst>
              <a:ext uri="{FF2B5EF4-FFF2-40B4-BE49-F238E27FC236}">
                <a16:creationId xmlns:a16="http://schemas.microsoft.com/office/drawing/2014/main" id="{55BCB03F-5CC1-4CA1-877F-2014BE488352}"/>
              </a:ext>
            </a:extLst>
          </p:cNvPr>
          <p:cNvSpPr>
            <a:spLocks noGrp="1"/>
          </p:cNvSpPr>
          <p:nvPr>
            <p:ph type="title"/>
          </p:nvPr>
        </p:nvSpPr>
        <p:spPr/>
        <p:txBody>
          <a:bodyPr>
            <a:normAutofit/>
          </a:bodyPr>
          <a:lstStyle/>
          <a:p>
            <a:r>
              <a:rPr lang="en-US" dirty="0">
                <a:cs typeface="Arial"/>
              </a:rPr>
              <a:t>Why is preparation required to teach online? </a:t>
            </a:r>
            <a:endParaRPr lang="en-US" dirty="0"/>
          </a:p>
        </p:txBody>
      </p:sp>
      <p:sp>
        <p:nvSpPr>
          <p:cNvPr id="3" name="Content Placeholder 2">
            <a:extLst>
              <a:ext uri="{FF2B5EF4-FFF2-40B4-BE49-F238E27FC236}">
                <a16:creationId xmlns:a16="http://schemas.microsoft.com/office/drawing/2014/main" id="{DBBA4AC4-A1CD-4B25-9B13-57A97B40F917}"/>
              </a:ext>
            </a:extLst>
          </p:cNvPr>
          <p:cNvSpPr>
            <a:spLocks noGrp="1"/>
          </p:cNvSpPr>
          <p:nvPr>
            <p:ph idx="1"/>
          </p:nvPr>
        </p:nvSpPr>
        <p:spPr>
          <a:xfrm>
            <a:off x="187424" y="2514902"/>
            <a:ext cx="11586186" cy="3939686"/>
          </a:xfrm>
        </p:spPr>
        <p:txBody>
          <a:bodyPr vert="horz" lIns="91440" tIns="45720" rIns="91440" bIns="45720" rtlCol="0" anchor="t">
            <a:normAutofit fontScale="92500" lnSpcReduction="10000"/>
          </a:bodyPr>
          <a:lstStyle/>
          <a:p>
            <a:r>
              <a:rPr lang="en-US" b="1" i="1" dirty="0">
                <a:ea typeface="+mn-lt"/>
                <a:cs typeface="+mn-lt"/>
                <a:hlinkClick r:id="rId3"/>
              </a:rPr>
              <a:t>§ 55208. Faculty Selection and Workload</a:t>
            </a:r>
            <a:r>
              <a:rPr lang="en-US" b="1" i="1" dirty="0">
                <a:ea typeface="+mn-lt"/>
                <a:cs typeface="+mn-lt"/>
              </a:rPr>
              <a:t>.</a:t>
            </a:r>
            <a:endParaRPr lang="en-US" i="1" dirty="0">
              <a:cs typeface="Arial"/>
            </a:endParaRPr>
          </a:p>
          <a:p>
            <a:r>
              <a:rPr lang="en-US" i="1" dirty="0">
                <a:ea typeface="+mn-lt"/>
                <a:cs typeface="+mn-lt"/>
              </a:rPr>
              <a:t>(a) Instructors of course sections delivered via distance education technology shall be selected by the same procedures used to determine all instructional assignments. Instructors shall possess the minimum qualifications for the discipline into which the course's subject matter most appropriately falls, in accordance with article 2 (commencing with section 53410) of subchapter 4 of chapter 4, and with the list of discipline definitions and requirements adopted by the Board of Governors to implement that article, as such list may be amended from time to time.</a:t>
            </a:r>
            <a:endParaRPr lang="en-US" i="1" dirty="0">
              <a:cs typeface="Arial"/>
            </a:endParaRPr>
          </a:p>
          <a:p>
            <a:r>
              <a:rPr lang="en-US" i="1" dirty="0">
                <a:ea typeface="+mn-lt"/>
                <a:cs typeface="+mn-lt"/>
              </a:rPr>
              <a:t>(b) Instructors of distance education shall be prepared to teach in a distance education delivery method consistent with local district policies and negotiated agreements.</a:t>
            </a:r>
            <a:endParaRPr lang="en-US" i="1" dirty="0"/>
          </a:p>
          <a:p>
            <a:endParaRPr lang="en-US" dirty="0">
              <a:cs typeface="Arial"/>
            </a:endParaRPr>
          </a:p>
          <a:p>
            <a:endParaRPr lang="en-US" dirty="0">
              <a:cs typeface="Arial"/>
            </a:endParaRPr>
          </a:p>
        </p:txBody>
      </p:sp>
    </p:spTree>
    <p:extLst>
      <p:ext uri="{BB962C8B-B14F-4D97-AF65-F5344CB8AC3E}">
        <p14:creationId xmlns:p14="http://schemas.microsoft.com/office/powerpoint/2010/main" val="4171158668"/>
      </p:ext>
    </p:extLst>
  </p:cSld>
  <p:clrMapOvr>
    <a:masterClrMapping/>
  </p:clrMapOvr>
</p:sld>
</file>

<file path=ppt/theme/theme1.xml><?xml version="1.0" encoding="utf-8"?>
<a:theme xmlns:a="http://schemas.openxmlformats.org/drawingml/2006/main" name="ASCCC Curriculum Inst. 2020 Theme">
  <a:themeElements>
    <a:clrScheme name="Custom 1">
      <a:dk1>
        <a:srgbClr val="E0661C"/>
      </a:dk1>
      <a:lt1>
        <a:srgbClr val="FFFFFF"/>
      </a:lt1>
      <a:dk2>
        <a:srgbClr val="000000"/>
      </a:dk2>
      <a:lt2>
        <a:srgbClr val="F4E2C5"/>
      </a:lt2>
      <a:accent1>
        <a:srgbClr val="E0661C"/>
      </a:accent1>
      <a:accent2>
        <a:srgbClr val="3F240D"/>
      </a:accent2>
      <a:accent3>
        <a:srgbClr val="E0AD50"/>
      </a:accent3>
      <a:accent4>
        <a:srgbClr val="A65E23"/>
      </a:accent4>
      <a:accent5>
        <a:srgbClr val="008796"/>
      </a:accent5>
      <a:accent6>
        <a:srgbClr val="5BBBD0"/>
      </a:accent6>
      <a:hlink>
        <a:srgbClr val="007082"/>
      </a:hlink>
      <a:folHlink>
        <a:srgbClr val="5C3628"/>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SCCC CI 2020 ppt template A" id="{ADC5DAE8-A688-1548-AE6D-F5DEF3785157}" vid="{6BE316A9-A3F1-D946-B9BC-49085B7BC9A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ASCCC CI 2020 ppt template A (1)</Template>
  <TotalTime>87</TotalTime>
  <Words>1080</Words>
  <Application>Microsoft Office PowerPoint</Application>
  <PresentationFormat>Widescreen</PresentationFormat>
  <Paragraphs>138</Paragraphs>
  <Slides>29</Slides>
  <Notes>2</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ASCCC Curriculum Inst. 2020 Theme</vt:lpstr>
      <vt:lpstr>Distance Education: Addendums, Guidelines, Faculty Preparation, Student Access, Etc.  </vt:lpstr>
      <vt:lpstr>DESCRIPTION </vt:lpstr>
      <vt:lpstr>Topics </vt:lpstr>
      <vt:lpstr>Unprecedented Context </vt:lpstr>
      <vt:lpstr>Unprecedented Context </vt:lpstr>
      <vt:lpstr>DE Blanket Approvals (to CCCCO) </vt:lpstr>
      <vt:lpstr>Why do DE courses need separate approval, and what should it encompass? </vt:lpstr>
      <vt:lpstr>Regular and effective contact </vt:lpstr>
      <vt:lpstr>Why is preparation required to teach online? </vt:lpstr>
      <vt:lpstr>Faculty Preparation for DE </vt:lpstr>
      <vt:lpstr>Types of Remote Instruction </vt:lpstr>
      <vt:lpstr>Distance Education Definition (5 CCR § 55200) </vt:lpstr>
      <vt:lpstr>Types of DE </vt:lpstr>
      <vt:lpstr>Emergency, Temporary Online (local) </vt:lpstr>
      <vt:lpstr>Correspondence education</vt:lpstr>
      <vt:lpstr>Equity Consideration </vt:lpstr>
      <vt:lpstr>DE GUIDELINES UPDATE</vt:lpstr>
      <vt:lpstr>DE Guidelines </vt:lpstr>
      <vt:lpstr>COMMUNICATING EXPECTATIONS TO STUDENTS </vt:lpstr>
      <vt:lpstr>Students need to know . . . </vt:lpstr>
      <vt:lpstr>Students need to know . . . </vt:lpstr>
      <vt:lpstr>Providing EQUITABLE ONLINE EXPERIENCES </vt:lpstr>
      <vt:lpstr>Students have limited devices and space </vt:lpstr>
      <vt:lpstr>OER Increase Access to Content </vt:lpstr>
      <vt:lpstr>@ONE </vt:lpstr>
      <vt:lpstr>Archived Center for Urban Excellence Webinars on Racial Equity in Online Environments: </vt:lpstr>
      <vt:lpstr>Putting it all together . . . </vt:lpstr>
      <vt:lpstr>Next steps in your district? </vt:lpstr>
      <vt:lpstr>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Stewart, Robert L</dc:creator>
  <cp:lastModifiedBy>Stewart, Robert L</cp:lastModifiedBy>
  <cp:revision>27</cp:revision>
  <dcterms:created xsi:type="dcterms:W3CDTF">2020-06-27T15:34:48Z</dcterms:created>
  <dcterms:modified xsi:type="dcterms:W3CDTF">2020-07-03T22:40:48Z</dcterms:modified>
</cp:coreProperties>
</file>