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03" r:id="rId1"/>
    <p:sldMasterId id="2147484015" r:id="rId2"/>
  </p:sldMasterIdLst>
  <p:notesMasterIdLst>
    <p:notesMasterId r:id="rId19"/>
  </p:notesMasterIdLst>
  <p:handoutMasterIdLst>
    <p:handoutMasterId r:id="rId20"/>
  </p:handoutMasterIdLst>
  <p:sldIdLst>
    <p:sldId id="455" r:id="rId3"/>
    <p:sldId id="456" r:id="rId4"/>
    <p:sldId id="478" r:id="rId5"/>
    <p:sldId id="522" r:id="rId6"/>
    <p:sldId id="530" r:id="rId7"/>
    <p:sldId id="472" r:id="rId8"/>
    <p:sldId id="525" r:id="rId9"/>
    <p:sldId id="527" r:id="rId10"/>
    <p:sldId id="526" r:id="rId11"/>
    <p:sldId id="528" r:id="rId12"/>
    <p:sldId id="529" r:id="rId13"/>
    <p:sldId id="523" r:id="rId14"/>
    <p:sldId id="519" r:id="rId15"/>
    <p:sldId id="531" r:id="rId16"/>
    <p:sldId id="457" r:id="rId17"/>
    <p:sldId id="524" r:id="rId18"/>
  </p:sldIdLst>
  <p:sldSz cx="12192000" cy="6858000"/>
  <p:notesSz cx="6858000" cy="9296400"/>
  <p:defaultTextStyle>
    <a:defPPr>
      <a:defRPr lang="en-US"/>
    </a:defPPr>
    <a:lvl1pPr algn="l" rtl="0" eaLnBrk="0" fontAlgn="base" hangingPunct="0">
      <a:spcBef>
        <a:spcPct val="0"/>
      </a:spcBef>
      <a:spcAft>
        <a:spcPct val="0"/>
      </a:spcAft>
      <a:defRPr sz="1600" kern="1200">
        <a:solidFill>
          <a:schemeClr val="tx1"/>
        </a:solidFill>
        <a:latin typeface="Arial" charset="0"/>
        <a:ea typeface="+mn-ea"/>
        <a:cs typeface="+mn-cs"/>
      </a:defRPr>
    </a:lvl1pPr>
    <a:lvl2pPr marL="457200" algn="l" rtl="0" eaLnBrk="0" fontAlgn="base" hangingPunct="0">
      <a:spcBef>
        <a:spcPct val="0"/>
      </a:spcBef>
      <a:spcAft>
        <a:spcPct val="0"/>
      </a:spcAft>
      <a:defRPr sz="1600" kern="1200">
        <a:solidFill>
          <a:schemeClr val="tx1"/>
        </a:solidFill>
        <a:latin typeface="Arial" charset="0"/>
        <a:ea typeface="+mn-ea"/>
        <a:cs typeface="+mn-cs"/>
      </a:defRPr>
    </a:lvl2pPr>
    <a:lvl3pPr marL="914400" algn="l" rtl="0" eaLnBrk="0" fontAlgn="base" hangingPunct="0">
      <a:spcBef>
        <a:spcPct val="0"/>
      </a:spcBef>
      <a:spcAft>
        <a:spcPct val="0"/>
      </a:spcAft>
      <a:defRPr sz="1600" kern="1200">
        <a:solidFill>
          <a:schemeClr val="tx1"/>
        </a:solidFill>
        <a:latin typeface="Arial" charset="0"/>
        <a:ea typeface="+mn-ea"/>
        <a:cs typeface="+mn-cs"/>
      </a:defRPr>
    </a:lvl3pPr>
    <a:lvl4pPr marL="1371600" algn="l" rtl="0" eaLnBrk="0" fontAlgn="base" hangingPunct="0">
      <a:spcBef>
        <a:spcPct val="0"/>
      </a:spcBef>
      <a:spcAft>
        <a:spcPct val="0"/>
      </a:spcAft>
      <a:defRPr sz="1600" kern="1200">
        <a:solidFill>
          <a:schemeClr val="tx1"/>
        </a:solidFill>
        <a:latin typeface="Arial" charset="0"/>
        <a:ea typeface="+mn-ea"/>
        <a:cs typeface="+mn-cs"/>
      </a:defRPr>
    </a:lvl4pPr>
    <a:lvl5pPr marL="1828800" algn="l" rtl="0" eaLnBrk="0" fontAlgn="base" hangingPunct="0">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rginia May" initials="VM" lastIdx="9" clrIdx="0">
    <p:extLst>
      <p:ext uri="{19B8F6BF-5375-455C-9EA6-DF929625EA0E}">
        <p15:presenceInfo xmlns:p15="http://schemas.microsoft.com/office/powerpoint/2012/main" userId="2ecd147967f7850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B00"/>
    <a:srgbClr val="FF3300"/>
    <a:srgbClr val="BFDADF"/>
    <a:srgbClr val="BBD9E3"/>
    <a:srgbClr val="9EC6CE"/>
    <a:srgbClr val="9FFFE1"/>
    <a:srgbClr val="9FFAFF"/>
    <a:srgbClr val="ACF2F0"/>
    <a:srgbClr val="89BB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68" autoAdjust="0"/>
    <p:restoredTop sz="94660"/>
  </p:normalViewPr>
  <p:slideViewPr>
    <p:cSldViewPr>
      <p:cViewPr varScale="1">
        <p:scale>
          <a:sx n="87" d="100"/>
          <a:sy n="87" d="100"/>
        </p:scale>
        <p:origin x="344" y="19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2421" cy="465138"/>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3884027" y="0"/>
            <a:ext cx="2972421" cy="465138"/>
          </a:xfrm>
          <a:prstGeom prst="rect">
            <a:avLst/>
          </a:prstGeom>
        </p:spPr>
        <p:txBody>
          <a:bodyPr vert="horz" lIns="91440" tIns="45720" rIns="91440" bIns="45720" rtlCol="0"/>
          <a:lstStyle>
            <a:lvl1pPr algn="r">
              <a:defRPr sz="1200"/>
            </a:lvl1pPr>
          </a:lstStyle>
          <a:p>
            <a:pPr>
              <a:defRPr/>
            </a:pPr>
            <a:fld id="{58E42B94-EBB5-4454-B1D6-21071F6F1F90}" type="datetimeFigureOut">
              <a:rPr lang="en-US"/>
              <a:pPr>
                <a:defRPr/>
              </a:pPr>
              <a:t>6/14/19</a:t>
            </a:fld>
            <a:endParaRPr lang="en-US" dirty="0"/>
          </a:p>
        </p:txBody>
      </p:sp>
      <p:sp>
        <p:nvSpPr>
          <p:cNvPr id="4" name="Footer Placeholder 3"/>
          <p:cNvSpPr>
            <a:spLocks noGrp="1"/>
          </p:cNvSpPr>
          <p:nvPr>
            <p:ph type="ftr" sz="quarter" idx="2"/>
          </p:nvPr>
        </p:nvSpPr>
        <p:spPr>
          <a:xfrm>
            <a:off x="2" y="8829675"/>
            <a:ext cx="2972421" cy="465138"/>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lIns="91440" tIns="45720" rIns="91440" bIns="45720" rtlCol="0" anchor="b"/>
          <a:lstStyle>
            <a:lvl1pPr algn="r">
              <a:defRPr sz="1200"/>
            </a:lvl1pPr>
          </a:lstStyle>
          <a:p>
            <a:pPr>
              <a:defRPr/>
            </a:pPr>
            <a:fld id="{5B849F5D-7A7C-4DEB-BE34-C053BAD0F100}" type="slidenum">
              <a:rPr lang="en-US"/>
              <a:pPr>
                <a:defRPr/>
              </a:pPr>
              <a:t>‹#›</a:t>
            </a:fld>
            <a:endParaRPr lang="en-US" dirty="0"/>
          </a:p>
        </p:txBody>
      </p:sp>
    </p:spTree>
    <p:extLst>
      <p:ext uri="{BB962C8B-B14F-4D97-AF65-F5344CB8AC3E}">
        <p14:creationId xmlns:p14="http://schemas.microsoft.com/office/powerpoint/2010/main" val="8523586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2421" cy="465138"/>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idx="1"/>
          </p:nvPr>
        </p:nvSpPr>
        <p:spPr>
          <a:xfrm>
            <a:off x="3884027" y="0"/>
            <a:ext cx="2972421" cy="465138"/>
          </a:xfrm>
          <a:prstGeom prst="rect">
            <a:avLst/>
          </a:prstGeom>
        </p:spPr>
        <p:txBody>
          <a:bodyPr vert="horz" lIns="91440" tIns="45720" rIns="91440" bIns="45720" rtlCol="0"/>
          <a:lstStyle>
            <a:lvl1pPr algn="r">
              <a:defRPr sz="1200"/>
            </a:lvl1pPr>
          </a:lstStyle>
          <a:p>
            <a:pPr>
              <a:defRPr/>
            </a:pPr>
            <a:fld id="{D4F0C36B-7F54-408C-8AE3-EED48FA45C9A}" type="datetimeFigureOut">
              <a:rPr lang="en-US"/>
              <a:pPr>
                <a:defRPr/>
              </a:pPr>
              <a:t>6/14/19</a:t>
            </a:fld>
            <a:endParaRPr lang="en-US" dirty="0"/>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6421" y="4416428"/>
            <a:ext cx="5485158" cy="418306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2" y="8829675"/>
            <a:ext cx="2972421" cy="465138"/>
          </a:xfrm>
          <a:prstGeom prst="rect">
            <a:avLst/>
          </a:prstGeom>
        </p:spPr>
        <p:txBody>
          <a:bodyPr vert="horz" lIns="91440" tIns="45720" rIns="91440" bIns="45720"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884027" y="8829675"/>
            <a:ext cx="2972421" cy="465138"/>
          </a:xfrm>
          <a:prstGeom prst="rect">
            <a:avLst/>
          </a:prstGeom>
        </p:spPr>
        <p:txBody>
          <a:bodyPr vert="horz" lIns="91440" tIns="45720" rIns="91440" bIns="45720" rtlCol="0" anchor="b"/>
          <a:lstStyle>
            <a:lvl1pPr algn="r">
              <a:defRPr sz="1200"/>
            </a:lvl1pPr>
          </a:lstStyle>
          <a:p>
            <a:pPr>
              <a:defRPr/>
            </a:pPr>
            <a:fld id="{A86640BE-FF72-47B4-9CFC-6E93A1BCACE2}" type="slidenum">
              <a:rPr lang="en-US"/>
              <a:pPr>
                <a:defRPr/>
              </a:pPr>
              <a:t>‹#›</a:t>
            </a:fld>
            <a:endParaRPr lang="en-US" dirty="0"/>
          </a:p>
        </p:txBody>
      </p:sp>
    </p:spTree>
    <p:extLst>
      <p:ext uri="{BB962C8B-B14F-4D97-AF65-F5344CB8AC3E}">
        <p14:creationId xmlns:p14="http://schemas.microsoft.com/office/powerpoint/2010/main" val="10144701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490400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423224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4066896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272082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3664185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6EC299-5EDC-2644-83B8-1BF1002B4262}" type="datetime1">
              <a:rPr lang="en-US" smtClean="0">
                <a:solidFill>
                  <a:prstClr val="black">
                    <a:tint val="75000"/>
                  </a:prstClr>
                </a:solidFill>
              </a:rPr>
              <a:t>6/14/19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ASCCC Faculty Leadership Institute 2018</a:t>
            </a:r>
          </a:p>
        </p:txBody>
      </p:sp>
      <p:sp>
        <p:nvSpPr>
          <p:cNvPr id="6" name="Slide Number Placeholder 5"/>
          <p:cNvSpPr>
            <a:spLocks noGrp="1"/>
          </p:cNvSpPr>
          <p:nvPr>
            <p:ph type="sldNum" sz="quarter" idx="12"/>
          </p:nvPr>
        </p:nvSpPr>
        <p:spPr/>
        <p:txBody>
          <a:bodyPr/>
          <a:lstStyle/>
          <a:p>
            <a:fld id="{C643D756-718A-164E-9CE8-738637616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6769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16A901-DBED-914B-8884-2C1D7D28BC1F}" type="datetime1">
              <a:rPr lang="en-US" smtClean="0">
                <a:solidFill>
                  <a:prstClr val="black">
                    <a:tint val="75000"/>
                  </a:prstClr>
                </a:solidFill>
              </a:rPr>
              <a:t>6/14/19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ASCCC Faculty Leadership Institute 2018</a:t>
            </a:r>
          </a:p>
        </p:txBody>
      </p:sp>
      <p:sp>
        <p:nvSpPr>
          <p:cNvPr id="6" name="Slide Number Placeholder 5"/>
          <p:cNvSpPr>
            <a:spLocks noGrp="1"/>
          </p:cNvSpPr>
          <p:nvPr>
            <p:ph type="sldNum" sz="quarter" idx="12"/>
          </p:nvPr>
        </p:nvSpPr>
        <p:spPr/>
        <p:txBody>
          <a:bodyPr/>
          <a:lstStyle/>
          <a:p>
            <a:fld id="{C643D756-718A-164E-9CE8-738637616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1247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FCE25D-4A86-1846-B711-A8E3D9D0319C}" type="datetime1">
              <a:rPr lang="en-US" smtClean="0">
                <a:solidFill>
                  <a:prstClr val="black">
                    <a:tint val="75000"/>
                  </a:prstClr>
                </a:solidFill>
              </a:rPr>
              <a:t>6/14/19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ASCCC Faculty Leadership Institute 2018</a:t>
            </a:r>
          </a:p>
        </p:txBody>
      </p:sp>
      <p:sp>
        <p:nvSpPr>
          <p:cNvPr id="6" name="Slide Number Placeholder 5"/>
          <p:cNvSpPr>
            <a:spLocks noGrp="1"/>
          </p:cNvSpPr>
          <p:nvPr>
            <p:ph type="sldNum" sz="quarter" idx="12"/>
          </p:nvPr>
        </p:nvSpPr>
        <p:spPr/>
        <p:txBody>
          <a:bodyPr/>
          <a:lstStyle/>
          <a:p>
            <a:fld id="{C643D756-718A-164E-9CE8-738637616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2166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01DE67A-B726-614B-91CD-2699E8573A02}" type="datetime1">
              <a:rPr lang="en-US" smtClean="0">
                <a:solidFill>
                  <a:prstClr val="black">
                    <a:tint val="75000"/>
                  </a:prstClr>
                </a:solidFill>
              </a:rPr>
              <a:t>6/14/19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ASCCC Faculty Leadership Institute 2018</a:t>
            </a:r>
          </a:p>
        </p:txBody>
      </p:sp>
      <p:sp>
        <p:nvSpPr>
          <p:cNvPr id="6" name="Slide Number Placeholder 5"/>
          <p:cNvSpPr>
            <a:spLocks noGrp="1"/>
          </p:cNvSpPr>
          <p:nvPr>
            <p:ph type="sldNum" sz="quarter" idx="12"/>
          </p:nvPr>
        </p:nvSpPr>
        <p:spPr/>
        <p:txBody>
          <a:bodyPr/>
          <a:lstStyle/>
          <a:p>
            <a:fld id="{C643D756-718A-164E-9CE8-738637616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413222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33C755-8E32-724A-B2A2-2D1863A67181}" type="datetime1">
              <a:rPr lang="en-US" smtClean="0">
                <a:solidFill>
                  <a:prstClr val="black">
                    <a:tint val="75000"/>
                  </a:prstClr>
                </a:solidFill>
              </a:rPr>
              <a:t>6/14/19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ASCCC Faculty Leadership Institute 2018</a:t>
            </a:r>
          </a:p>
        </p:txBody>
      </p:sp>
      <p:sp>
        <p:nvSpPr>
          <p:cNvPr id="6" name="Slide Number Placeholder 5"/>
          <p:cNvSpPr>
            <a:spLocks noGrp="1"/>
          </p:cNvSpPr>
          <p:nvPr>
            <p:ph type="sldNum" sz="quarter" idx="12"/>
          </p:nvPr>
        </p:nvSpPr>
        <p:spPr/>
        <p:txBody>
          <a:bodyPr/>
          <a:lstStyle/>
          <a:p>
            <a:fld id="{C643D756-718A-164E-9CE8-738637616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15874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09085B-3A68-6148-A9C8-B23F457982A2}" type="datetime1">
              <a:rPr lang="en-US" smtClean="0">
                <a:solidFill>
                  <a:prstClr val="black">
                    <a:tint val="75000"/>
                  </a:prstClr>
                </a:solidFill>
              </a:rPr>
              <a:t>6/14/19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ASCCC Faculty Leadership Institute 2018</a:t>
            </a:r>
          </a:p>
        </p:txBody>
      </p:sp>
      <p:sp>
        <p:nvSpPr>
          <p:cNvPr id="6" name="Slide Number Placeholder 5"/>
          <p:cNvSpPr>
            <a:spLocks noGrp="1"/>
          </p:cNvSpPr>
          <p:nvPr>
            <p:ph type="sldNum" sz="quarter" idx="12"/>
          </p:nvPr>
        </p:nvSpPr>
        <p:spPr/>
        <p:txBody>
          <a:bodyPr/>
          <a:lstStyle/>
          <a:p>
            <a:fld id="{C643D756-718A-164E-9CE8-738637616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2150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43571E-F42C-2D46-B44D-04AEAC592F08}" type="datetime1">
              <a:rPr lang="en-US" smtClean="0">
                <a:solidFill>
                  <a:prstClr val="black">
                    <a:tint val="75000"/>
                  </a:prstClr>
                </a:solidFill>
              </a:rPr>
              <a:t>6/14/19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ASCCC Faculty Leadership Institute 2018</a:t>
            </a:r>
          </a:p>
        </p:txBody>
      </p:sp>
      <p:sp>
        <p:nvSpPr>
          <p:cNvPr id="7" name="Slide Number Placeholder 6"/>
          <p:cNvSpPr>
            <a:spLocks noGrp="1"/>
          </p:cNvSpPr>
          <p:nvPr>
            <p:ph type="sldNum" sz="quarter" idx="12"/>
          </p:nvPr>
        </p:nvSpPr>
        <p:spPr/>
        <p:txBody>
          <a:bodyPr/>
          <a:lstStyle/>
          <a:p>
            <a:fld id="{C643D756-718A-164E-9CE8-738637616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5892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AE0D53-6353-4E43-A402-C45F85A5EB7D}" type="datetime1">
              <a:rPr lang="en-US" smtClean="0">
                <a:solidFill>
                  <a:prstClr val="black">
                    <a:tint val="75000"/>
                  </a:prstClr>
                </a:solidFill>
              </a:rPr>
              <a:t>6/14/19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a:solidFill>
                  <a:prstClr val="black">
                    <a:tint val="75000"/>
                  </a:prstClr>
                </a:solidFill>
              </a:rPr>
              <a:t>ASCCC Faculty Leadership Institute 2018</a:t>
            </a:r>
          </a:p>
        </p:txBody>
      </p:sp>
      <p:sp>
        <p:nvSpPr>
          <p:cNvPr id="9" name="Slide Number Placeholder 8"/>
          <p:cNvSpPr>
            <a:spLocks noGrp="1"/>
          </p:cNvSpPr>
          <p:nvPr>
            <p:ph type="sldNum" sz="quarter" idx="12"/>
          </p:nvPr>
        </p:nvSpPr>
        <p:spPr/>
        <p:txBody>
          <a:bodyPr/>
          <a:lstStyle/>
          <a:p>
            <a:fld id="{C643D756-718A-164E-9CE8-738637616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1106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54FD35-B23B-5D4D-B9ED-BA13413A9BD5}" type="datetime1">
              <a:rPr lang="en-US" smtClean="0">
                <a:solidFill>
                  <a:prstClr val="black">
                    <a:tint val="75000"/>
                  </a:prstClr>
                </a:solidFill>
              </a:rPr>
              <a:t>6/14/19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a:solidFill>
                  <a:prstClr val="black">
                    <a:tint val="75000"/>
                  </a:prstClr>
                </a:solidFill>
              </a:rPr>
              <a:t>ASCCC Faculty Leadership Institute 2018</a:t>
            </a:r>
          </a:p>
        </p:txBody>
      </p:sp>
      <p:sp>
        <p:nvSpPr>
          <p:cNvPr id="5" name="Slide Number Placeholder 4"/>
          <p:cNvSpPr>
            <a:spLocks noGrp="1"/>
          </p:cNvSpPr>
          <p:nvPr>
            <p:ph type="sldNum" sz="quarter" idx="12"/>
          </p:nvPr>
        </p:nvSpPr>
        <p:spPr/>
        <p:txBody>
          <a:bodyPr/>
          <a:lstStyle/>
          <a:p>
            <a:fld id="{C643D756-718A-164E-9CE8-738637616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02972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2DE108-E844-0245-9F80-38375DB46222}" type="datetime1">
              <a:rPr lang="en-US" smtClean="0">
                <a:solidFill>
                  <a:prstClr val="black">
                    <a:tint val="75000"/>
                  </a:prstClr>
                </a:solidFill>
              </a:rPr>
              <a:t>6/14/19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a:solidFill>
                  <a:prstClr val="black">
                    <a:tint val="75000"/>
                  </a:prstClr>
                </a:solidFill>
              </a:rPr>
              <a:t>ASCCC Faculty Leadership Institute 2018</a:t>
            </a:r>
          </a:p>
        </p:txBody>
      </p:sp>
      <p:sp>
        <p:nvSpPr>
          <p:cNvPr id="4" name="Slide Number Placeholder 3"/>
          <p:cNvSpPr>
            <a:spLocks noGrp="1"/>
          </p:cNvSpPr>
          <p:nvPr>
            <p:ph type="sldNum" sz="quarter" idx="12"/>
          </p:nvPr>
        </p:nvSpPr>
        <p:spPr/>
        <p:txBody>
          <a:bodyPr/>
          <a:lstStyle/>
          <a:p>
            <a:fld id="{C643D756-718A-164E-9CE8-738637616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0077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CDD0062-A6EC-7F42-8CE1-DBE42BB8183F}" type="datetime1">
              <a:rPr lang="en-US" smtClean="0">
                <a:solidFill>
                  <a:prstClr val="black">
                    <a:tint val="75000"/>
                  </a:prstClr>
                </a:solidFill>
              </a:rPr>
              <a:t>6/14/19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ASCCC Faculty Leadership Institute 2018</a:t>
            </a:r>
          </a:p>
        </p:txBody>
      </p:sp>
      <p:sp>
        <p:nvSpPr>
          <p:cNvPr id="7" name="Slide Number Placeholder 6"/>
          <p:cNvSpPr>
            <a:spLocks noGrp="1"/>
          </p:cNvSpPr>
          <p:nvPr>
            <p:ph type="sldNum" sz="quarter" idx="12"/>
          </p:nvPr>
        </p:nvSpPr>
        <p:spPr/>
        <p:txBody>
          <a:bodyPr/>
          <a:lstStyle/>
          <a:p>
            <a:fld id="{C643D756-718A-164E-9CE8-738637616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28374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AA3D93-7AB8-3C47-BD57-7DA05474172C}" type="datetime1">
              <a:rPr lang="en-US" smtClean="0">
                <a:solidFill>
                  <a:prstClr val="black">
                    <a:tint val="75000"/>
                  </a:prstClr>
                </a:solidFill>
              </a:rPr>
              <a:t>6/14/19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ASCCC Faculty Leadership Institute 2018</a:t>
            </a:r>
          </a:p>
        </p:txBody>
      </p:sp>
      <p:sp>
        <p:nvSpPr>
          <p:cNvPr id="6" name="Slide Number Placeholder 5"/>
          <p:cNvSpPr>
            <a:spLocks noGrp="1"/>
          </p:cNvSpPr>
          <p:nvPr>
            <p:ph type="sldNum" sz="quarter" idx="12"/>
          </p:nvPr>
        </p:nvSpPr>
        <p:spPr/>
        <p:txBody>
          <a:bodyPr/>
          <a:lstStyle/>
          <a:p>
            <a:fld id="{C643D756-718A-164E-9CE8-738637616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49125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39D764-B781-F242-850C-D9B201C7A5B0}" type="datetime1">
              <a:rPr lang="en-US" smtClean="0">
                <a:solidFill>
                  <a:prstClr val="black">
                    <a:tint val="75000"/>
                  </a:prstClr>
                </a:solidFill>
              </a:rPr>
              <a:t>6/14/19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ASCCC Faculty Leadership Institute 2018</a:t>
            </a:r>
          </a:p>
        </p:txBody>
      </p:sp>
      <p:sp>
        <p:nvSpPr>
          <p:cNvPr id="7" name="Slide Number Placeholder 6"/>
          <p:cNvSpPr>
            <a:spLocks noGrp="1"/>
          </p:cNvSpPr>
          <p:nvPr>
            <p:ph type="sldNum" sz="quarter" idx="12"/>
          </p:nvPr>
        </p:nvSpPr>
        <p:spPr/>
        <p:txBody>
          <a:bodyPr/>
          <a:lstStyle/>
          <a:p>
            <a:fld id="{C643D756-718A-164E-9CE8-738637616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52439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5DA20C-9A25-E24B-A0EB-86344FB8483D}" type="datetime1">
              <a:rPr lang="en-US" smtClean="0">
                <a:solidFill>
                  <a:prstClr val="black">
                    <a:tint val="75000"/>
                  </a:prstClr>
                </a:solidFill>
              </a:rPr>
              <a:t>6/14/19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ASCCC Faculty Leadership Institute 2018</a:t>
            </a:r>
          </a:p>
        </p:txBody>
      </p:sp>
      <p:sp>
        <p:nvSpPr>
          <p:cNvPr id="6" name="Slide Number Placeholder 5"/>
          <p:cNvSpPr>
            <a:spLocks noGrp="1"/>
          </p:cNvSpPr>
          <p:nvPr>
            <p:ph type="sldNum" sz="quarter" idx="12"/>
          </p:nvPr>
        </p:nvSpPr>
        <p:spPr/>
        <p:txBody>
          <a:bodyPr/>
          <a:lstStyle/>
          <a:p>
            <a:fld id="{C643D756-718A-164E-9CE8-738637616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45260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9C0F14-8229-974F-A178-F32D988BAC53}" type="datetime1">
              <a:rPr lang="en-US" smtClean="0">
                <a:solidFill>
                  <a:prstClr val="black">
                    <a:tint val="75000"/>
                  </a:prstClr>
                </a:solidFill>
              </a:rPr>
              <a:t>6/14/19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ASCCC Faculty Leadership Institute 2018</a:t>
            </a:r>
          </a:p>
        </p:txBody>
      </p:sp>
      <p:sp>
        <p:nvSpPr>
          <p:cNvPr id="6" name="Slide Number Placeholder 5"/>
          <p:cNvSpPr>
            <a:spLocks noGrp="1"/>
          </p:cNvSpPr>
          <p:nvPr>
            <p:ph type="sldNum" sz="quarter" idx="12"/>
          </p:nvPr>
        </p:nvSpPr>
        <p:spPr/>
        <p:txBody>
          <a:bodyPr/>
          <a:lstStyle/>
          <a:p>
            <a:fld id="{C643D756-718A-164E-9CE8-738637616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12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DC4F8A-DD1D-A24F-8D37-5A0977C5409D}" type="datetime1">
              <a:rPr lang="en-US" smtClean="0">
                <a:solidFill>
                  <a:prstClr val="black">
                    <a:tint val="75000"/>
                  </a:prstClr>
                </a:solidFill>
              </a:rPr>
              <a:t>6/14/19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ASCCC Faculty Leadership Institute 2018</a:t>
            </a:r>
          </a:p>
        </p:txBody>
      </p:sp>
      <p:sp>
        <p:nvSpPr>
          <p:cNvPr id="6" name="Slide Number Placeholder 5"/>
          <p:cNvSpPr>
            <a:spLocks noGrp="1"/>
          </p:cNvSpPr>
          <p:nvPr>
            <p:ph type="sldNum" sz="quarter" idx="12"/>
          </p:nvPr>
        </p:nvSpPr>
        <p:spPr/>
        <p:txBody>
          <a:bodyPr/>
          <a:lstStyle/>
          <a:p>
            <a:fld id="{C643D756-718A-164E-9CE8-738637616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680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F24700-B4EE-AB46-ADE0-A768DB4D5308}" type="datetime1">
              <a:rPr lang="en-US" smtClean="0">
                <a:solidFill>
                  <a:prstClr val="black">
                    <a:tint val="75000"/>
                  </a:prstClr>
                </a:solidFill>
              </a:rPr>
              <a:t>6/14/19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ASCCC Faculty Leadership Institute 2018</a:t>
            </a:r>
          </a:p>
        </p:txBody>
      </p:sp>
      <p:sp>
        <p:nvSpPr>
          <p:cNvPr id="7" name="Slide Number Placeholder 6"/>
          <p:cNvSpPr>
            <a:spLocks noGrp="1"/>
          </p:cNvSpPr>
          <p:nvPr>
            <p:ph type="sldNum" sz="quarter" idx="12"/>
          </p:nvPr>
        </p:nvSpPr>
        <p:spPr/>
        <p:txBody>
          <a:bodyPr/>
          <a:lstStyle/>
          <a:p>
            <a:fld id="{C643D756-718A-164E-9CE8-738637616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284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51A0BF-EBCC-F847-B3A0-443EE090B47B}" type="datetime1">
              <a:rPr lang="en-US" smtClean="0">
                <a:solidFill>
                  <a:prstClr val="black">
                    <a:tint val="75000"/>
                  </a:prstClr>
                </a:solidFill>
              </a:rPr>
              <a:t>6/14/19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a:solidFill>
                  <a:prstClr val="black">
                    <a:tint val="75000"/>
                  </a:prstClr>
                </a:solidFill>
              </a:rPr>
              <a:t>ASCCC Faculty Leadership Institute 2018</a:t>
            </a:r>
          </a:p>
        </p:txBody>
      </p:sp>
      <p:sp>
        <p:nvSpPr>
          <p:cNvPr id="9" name="Slide Number Placeholder 8"/>
          <p:cNvSpPr>
            <a:spLocks noGrp="1"/>
          </p:cNvSpPr>
          <p:nvPr>
            <p:ph type="sldNum" sz="quarter" idx="12"/>
          </p:nvPr>
        </p:nvSpPr>
        <p:spPr/>
        <p:txBody>
          <a:bodyPr/>
          <a:lstStyle/>
          <a:p>
            <a:fld id="{C643D756-718A-164E-9CE8-738637616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7571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391B7C-F00D-7449-B04C-2556801994BC}" type="datetime1">
              <a:rPr lang="en-US" smtClean="0">
                <a:solidFill>
                  <a:prstClr val="black">
                    <a:tint val="75000"/>
                  </a:prstClr>
                </a:solidFill>
              </a:rPr>
              <a:t>6/14/19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a:solidFill>
                  <a:prstClr val="black">
                    <a:tint val="75000"/>
                  </a:prstClr>
                </a:solidFill>
              </a:rPr>
              <a:t>ASCCC Faculty Leadership Institute 2018</a:t>
            </a:r>
          </a:p>
        </p:txBody>
      </p:sp>
      <p:sp>
        <p:nvSpPr>
          <p:cNvPr id="5" name="Slide Number Placeholder 4"/>
          <p:cNvSpPr>
            <a:spLocks noGrp="1"/>
          </p:cNvSpPr>
          <p:nvPr>
            <p:ph type="sldNum" sz="quarter" idx="12"/>
          </p:nvPr>
        </p:nvSpPr>
        <p:spPr/>
        <p:txBody>
          <a:bodyPr/>
          <a:lstStyle/>
          <a:p>
            <a:fld id="{C643D756-718A-164E-9CE8-738637616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9642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997E4F-B2D7-5749-9306-433B7C6BA113}" type="datetime1">
              <a:rPr lang="en-US" smtClean="0">
                <a:solidFill>
                  <a:prstClr val="black">
                    <a:tint val="75000"/>
                  </a:prstClr>
                </a:solidFill>
              </a:rPr>
              <a:t>6/14/19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a:solidFill>
                  <a:prstClr val="black">
                    <a:tint val="75000"/>
                  </a:prstClr>
                </a:solidFill>
              </a:rPr>
              <a:t>ASCCC Faculty Leadership Institute 2018</a:t>
            </a:r>
          </a:p>
        </p:txBody>
      </p:sp>
      <p:sp>
        <p:nvSpPr>
          <p:cNvPr id="4" name="Slide Number Placeholder 3"/>
          <p:cNvSpPr>
            <a:spLocks noGrp="1"/>
          </p:cNvSpPr>
          <p:nvPr>
            <p:ph type="sldNum" sz="quarter" idx="12"/>
          </p:nvPr>
        </p:nvSpPr>
        <p:spPr/>
        <p:txBody>
          <a:bodyPr/>
          <a:lstStyle/>
          <a:p>
            <a:fld id="{C643D756-718A-164E-9CE8-738637616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9263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597414-47FC-4B4F-B7E9-9C960A09807C}" type="datetime1">
              <a:rPr lang="en-US" smtClean="0">
                <a:solidFill>
                  <a:prstClr val="black">
                    <a:tint val="75000"/>
                  </a:prstClr>
                </a:solidFill>
              </a:rPr>
              <a:t>6/14/19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ASCCC Faculty Leadership Institute 2018</a:t>
            </a:r>
          </a:p>
        </p:txBody>
      </p:sp>
      <p:sp>
        <p:nvSpPr>
          <p:cNvPr id="7" name="Slide Number Placeholder 6"/>
          <p:cNvSpPr>
            <a:spLocks noGrp="1"/>
          </p:cNvSpPr>
          <p:nvPr>
            <p:ph type="sldNum" sz="quarter" idx="12"/>
          </p:nvPr>
        </p:nvSpPr>
        <p:spPr/>
        <p:txBody>
          <a:bodyPr/>
          <a:lstStyle/>
          <a:p>
            <a:fld id="{C643D756-718A-164E-9CE8-738637616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8510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B6B3E0-09EE-144D-BB68-02113A305D34}" type="datetime1">
              <a:rPr lang="en-US" smtClean="0">
                <a:solidFill>
                  <a:prstClr val="black">
                    <a:tint val="75000"/>
                  </a:prstClr>
                </a:solidFill>
              </a:rPr>
              <a:t>6/14/19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ASCCC Faculty Leadership Institute 2018</a:t>
            </a:r>
          </a:p>
        </p:txBody>
      </p:sp>
      <p:sp>
        <p:nvSpPr>
          <p:cNvPr id="7" name="Slide Number Placeholder 6"/>
          <p:cNvSpPr>
            <a:spLocks noGrp="1"/>
          </p:cNvSpPr>
          <p:nvPr>
            <p:ph type="sldNum" sz="quarter" idx="12"/>
          </p:nvPr>
        </p:nvSpPr>
        <p:spPr/>
        <p:txBody>
          <a:bodyPr/>
          <a:lstStyle/>
          <a:p>
            <a:fld id="{C643D756-718A-164E-9CE8-738637616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9475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600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86BD940-3112-BC46-B836-BF3A1C14EFA4}" type="datetime1">
              <a:rPr lang="en-US" smtClean="0"/>
              <a:t>6/14/19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ASCCC Faculty Leadership Institute 2018</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7FE051C-DB3E-4110-B6D3-7A692B07F766}" type="slidenum">
              <a:rPr lang="en-US" smtClean="0"/>
              <a:pPr>
                <a:defRPr/>
              </a:pPr>
              <a:t>‹#›</a:t>
            </a:fld>
            <a:endParaRPr lang="en-US" dirty="0"/>
          </a:p>
        </p:txBody>
      </p:sp>
    </p:spTree>
    <p:extLst>
      <p:ext uri="{BB962C8B-B14F-4D97-AF65-F5344CB8AC3E}">
        <p14:creationId xmlns:p14="http://schemas.microsoft.com/office/powerpoint/2010/main" val="2198266480"/>
      </p:ext>
    </p:extLst>
  </p:cSld>
  <p:clrMap bg1="lt1" tx1="dk1" bg2="lt2" tx2="dk2" accent1="accent1" accent2="accent2" accent3="accent3" accent4="accent4" accent5="accent5" accent6="accent6" hlink="hlink" folHlink="folHlink"/>
  <p:sldLayoutIdLst>
    <p:sldLayoutId id="2147484004" r:id="rId1"/>
    <p:sldLayoutId id="2147484005" r:id="rId2"/>
    <p:sldLayoutId id="2147484006" r:id="rId3"/>
    <p:sldLayoutId id="2147484007" r:id="rId4"/>
    <p:sldLayoutId id="2147484008" r:id="rId5"/>
    <p:sldLayoutId id="2147484009" r:id="rId6"/>
    <p:sldLayoutId id="2147484010" r:id="rId7"/>
    <p:sldLayoutId id="2147484011" r:id="rId8"/>
    <p:sldLayoutId id="2147484012" r:id="rId9"/>
    <p:sldLayoutId id="2147484013" r:id="rId10"/>
    <p:sldLayoutId id="2147484014"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600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33B18746-E391-C047-A17A-E3361F9A2A0E}" type="datetime1">
              <a:rPr lang="en-US" smtClean="0"/>
              <a:t>6/14/19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ASCCC Faculty Leadership Institute 2018</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7FE051C-DB3E-4110-B6D3-7A692B07F766}" type="slidenum">
              <a:rPr lang="en-US" smtClean="0"/>
              <a:pPr>
                <a:defRPr/>
              </a:pPr>
              <a:t>‹#›</a:t>
            </a:fld>
            <a:endParaRPr lang="en-US" dirty="0"/>
          </a:p>
        </p:txBody>
      </p:sp>
    </p:spTree>
    <p:extLst>
      <p:ext uri="{BB962C8B-B14F-4D97-AF65-F5344CB8AC3E}">
        <p14:creationId xmlns:p14="http://schemas.microsoft.com/office/powerpoint/2010/main" val="1654878111"/>
      </p:ext>
    </p:extLst>
  </p:cSld>
  <p:clrMap bg1="lt1" tx1="dk1" bg2="lt2" tx2="dk2" accent1="accent1" accent2="accent2" accent3="accent3" accent4="accent4" accent5="accent5" accent6="accent6" hlink="hlink" folHlink="folHlink"/>
  <p:sldLayoutIdLst>
    <p:sldLayoutId id="2147484016" r:id="rId1"/>
    <p:sldLayoutId id="2147484017" r:id="rId2"/>
    <p:sldLayoutId id="2147484018" r:id="rId3"/>
    <p:sldLayoutId id="2147484019" r:id="rId4"/>
    <p:sldLayoutId id="2147484020" r:id="rId5"/>
    <p:sldLayoutId id="2147484021" r:id="rId6"/>
    <p:sldLayoutId id="2147484022" r:id="rId7"/>
    <p:sldLayoutId id="2147484023" r:id="rId8"/>
    <p:sldLayoutId id="2147484024" r:id="rId9"/>
    <p:sldLayoutId id="2147484025" r:id="rId10"/>
    <p:sldLayoutId id="2147484026"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asccc.org/sites/default/files/local_senates_handbook2015-web.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mailto:LaTonya.Parker@mvc.edu%3e" TargetMode="External"/><Relationship Id="rId5" Type="http://schemas.openxmlformats.org/officeDocument/2006/relationships/hyperlink" Target="mailto:mayv@scc.losrios.edu" TargetMode="External"/><Relationship Id="rId4" Type="http://schemas.openxmlformats.org/officeDocument/2006/relationships/hyperlink" Target="mailto:info@asccc.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524000"/>
            <a:ext cx="10058399" cy="1624353"/>
          </a:xfrm>
        </p:spPr>
        <p:txBody>
          <a:bodyPr anchor="t">
            <a:noAutofit/>
          </a:bodyPr>
          <a:lstStyle/>
          <a:p>
            <a:r>
              <a:rPr lang="en-US" sz="4400" b="1" dirty="0">
                <a:latin typeface="Times New Roman" panose="02020603050405020304" pitchFamily="18" charset="0"/>
                <a:cs typeface="Times New Roman" panose="02020603050405020304" pitchFamily="18" charset="0"/>
              </a:rPr>
              <a:t>The Role of the Academic Senate President and Effective Leadership</a:t>
            </a:r>
            <a:endParaRPr lang="en-US" sz="4400" b="1" dirty="0">
              <a:latin typeface="Times New Roman" panose="02020603050405020304" pitchFamily="18" charset="0"/>
              <a:ea typeface="Times New Roman" charset="0"/>
              <a:cs typeface="Times New Roman" panose="02020603050405020304" pitchFamily="18" charset="0"/>
            </a:endParaRPr>
          </a:p>
        </p:txBody>
      </p:sp>
      <p:sp>
        <p:nvSpPr>
          <p:cNvPr id="3" name="Subtitle 2"/>
          <p:cNvSpPr>
            <a:spLocks noGrp="1"/>
          </p:cNvSpPr>
          <p:nvPr>
            <p:ph type="subTitle" idx="1"/>
          </p:nvPr>
        </p:nvSpPr>
        <p:spPr>
          <a:xfrm>
            <a:off x="533400" y="3733800"/>
            <a:ext cx="11201400" cy="2762429"/>
          </a:xfrm>
        </p:spPr>
        <p:txBody>
          <a:bodyPr>
            <a:normAutofit fontScale="92500" lnSpcReduction="10000"/>
          </a:bodyPr>
          <a:lstStyle/>
          <a:p>
            <a:pPr algn="l"/>
            <a:r>
              <a:rPr lang="en-US" sz="2800" dirty="0" err="1">
                <a:latin typeface="Times New Roman" panose="02020603050405020304" pitchFamily="18" charset="0"/>
                <a:cs typeface="Times New Roman" panose="02020603050405020304" pitchFamily="18" charset="0"/>
              </a:rPr>
              <a:t>Ginni</a:t>
            </a:r>
            <a:r>
              <a:rPr lang="en-US" sz="2800" dirty="0">
                <a:latin typeface="Times New Roman" panose="02020603050405020304" pitchFamily="18" charset="0"/>
                <a:cs typeface="Times New Roman" panose="02020603050405020304" pitchFamily="18" charset="0"/>
              </a:rPr>
              <a:t> May, ASCCC Treasurer</a:t>
            </a:r>
          </a:p>
          <a:p>
            <a:pPr algn="l"/>
            <a:r>
              <a:rPr lang="en-US" sz="2800" dirty="0">
                <a:latin typeface="Times New Roman" panose="02020603050405020304" pitchFamily="18" charset="0"/>
                <a:cs typeface="Times New Roman" panose="02020603050405020304" pitchFamily="18" charset="0"/>
              </a:rPr>
              <a:t>LaTonya Parker, ASCCC Area D Representative</a:t>
            </a:r>
          </a:p>
          <a:p>
            <a:endParaRPr lang="en-US" dirty="0">
              <a:latin typeface="Times New Roman" panose="02020603050405020304" pitchFamily="18" charset="0"/>
              <a:ea typeface="Times New Roman" charset="0"/>
              <a:cs typeface="Times New Roman" panose="02020603050405020304" pitchFamily="18" charset="0"/>
            </a:endParaRPr>
          </a:p>
          <a:p>
            <a:endParaRPr lang="en-US" dirty="0">
              <a:latin typeface="Times New Roman" panose="02020603050405020304" pitchFamily="18" charset="0"/>
              <a:ea typeface="Times New Roman" charset="0"/>
              <a:cs typeface="Times New Roman" panose="02020603050405020304" pitchFamily="18" charset="0"/>
            </a:endParaRPr>
          </a:p>
          <a:p>
            <a:endParaRPr lang="en-US" dirty="0">
              <a:latin typeface="Times New Roman" panose="02020603050405020304" pitchFamily="18" charset="0"/>
              <a:ea typeface="Times New Roman" charset="0"/>
              <a:cs typeface="Times New Roman" panose="02020603050405020304" pitchFamily="18" charset="0"/>
            </a:endParaRPr>
          </a:p>
          <a:p>
            <a:r>
              <a:rPr lang="en-US" sz="2000" dirty="0">
                <a:solidFill>
                  <a:srgbClr val="FF0000"/>
                </a:solidFill>
                <a:latin typeface="Times New Roman" panose="02020603050405020304" pitchFamily="18" charset="0"/>
                <a:ea typeface="Times New Roman" charset="0"/>
                <a:cs typeface="Times New Roman" panose="02020603050405020304" pitchFamily="18" charset="0"/>
              </a:rPr>
              <a:t>Faculty Leadership Institute,</a:t>
            </a:r>
            <a:r>
              <a:rPr lang="en-US" sz="2000" dirty="0">
                <a:solidFill>
                  <a:srgbClr val="FF0000"/>
                </a:solidFill>
                <a:latin typeface="Times New Roman" panose="02020603050405020304" pitchFamily="18" charset="0"/>
                <a:cs typeface="Times New Roman" panose="02020603050405020304" pitchFamily="18" charset="0"/>
              </a:rPr>
              <a:t> Friday, June 14, 2019 9:00 a.m. to 9:45 a.m. </a:t>
            </a:r>
          </a:p>
          <a:p>
            <a:r>
              <a:rPr lang="en-US" sz="2000" dirty="0">
                <a:solidFill>
                  <a:srgbClr val="FF0000"/>
                </a:solidFill>
                <a:latin typeface="Times New Roman" panose="02020603050405020304" pitchFamily="18" charset="0"/>
                <a:cs typeface="Times New Roman" panose="02020603050405020304" pitchFamily="18" charset="0"/>
              </a:rPr>
              <a:t>General Session 2: The Role of the Senate President and Effective Leadership</a:t>
            </a:r>
            <a:r>
              <a:rPr lang="en-US" sz="2000" dirty="0"/>
              <a:t> </a:t>
            </a:r>
            <a:endParaRPr lang="en-US" sz="2000" dirty="0">
              <a:solidFill>
                <a:srgbClr val="FF0000"/>
              </a:solidFill>
              <a:latin typeface="Times New Roman" panose="02020603050405020304" pitchFamily="18" charset="0"/>
              <a:ea typeface="Times New Roman" charset="0"/>
              <a:cs typeface="Times New Roman" panose="02020603050405020304" pitchFamily="18" charset="0"/>
            </a:endParaRPr>
          </a:p>
        </p:txBody>
      </p:sp>
      <p:pic>
        <p:nvPicPr>
          <p:cNvPr id="1026" name="Picture 2" descr="https://docs.google.com/uc?export=download&amp;id=1cH6h5Bv05hPRMPZp8gMvBgDl0RTVg9ml&amp;revid=0BytmZpyqw5B5cHZUUUVQM2ZLdXZYelkrOU1ia2JJbTZoSkpJPQ">
            <a:extLst>
              <a:ext uri="{FF2B5EF4-FFF2-40B4-BE49-F238E27FC236}">
                <a16:creationId xmlns:a16="http://schemas.microsoft.com/office/drawing/2014/main" id="{869A7312-1D6B-8645-8FA2-BDA11450055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00498" y="313247"/>
            <a:ext cx="4191001" cy="9180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E0C9F73B-8F9E-B04A-B973-1D030E3C5ECF}"/>
              </a:ext>
            </a:extLst>
          </p:cNvPr>
          <p:cNvPicPr>
            <a:picLocks noChangeAspect="1"/>
          </p:cNvPicPr>
          <p:nvPr/>
        </p:nvPicPr>
        <p:blipFill>
          <a:blip r:embed="rId4"/>
          <a:stretch>
            <a:fillRect/>
          </a:stretch>
        </p:blipFill>
        <p:spPr>
          <a:xfrm>
            <a:off x="8191499" y="3169689"/>
            <a:ext cx="2819400" cy="2029114"/>
          </a:xfrm>
          <a:prstGeom prst="rect">
            <a:avLst/>
          </a:prstGeom>
        </p:spPr>
      </p:pic>
    </p:spTree>
    <p:extLst>
      <p:ext uri="{BB962C8B-B14F-4D97-AF65-F5344CB8AC3E}">
        <p14:creationId xmlns:p14="http://schemas.microsoft.com/office/powerpoint/2010/main" val="2201456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rgbClr val="0070C0"/>
                </a:solidFill>
                <a:latin typeface="Times New Roman" panose="02020603050405020304" pitchFamily="18" charset="0"/>
                <a:cs typeface="Times New Roman" panose="02020603050405020304" pitchFamily="18" charset="0"/>
              </a:rPr>
              <a:t>Role or Responsibility</a:t>
            </a:r>
            <a:br>
              <a:rPr lang="en-US" b="1" dirty="0">
                <a:solidFill>
                  <a:srgbClr val="0070C0"/>
                </a:solidFill>
                <a:latin typeface="Times New Roman" panose="02020603050405020304" pitchFamily="18" charset="0"/>
                <a:cs typeface="Times New Roman" panose="02020603050405020304" pitchFamily="18" charset="0"/>
              </a:rPr>
            </a:br>
            <a:r>
              <a:rPr lang="en-US" sz="3600" dirty="0">
                <a:solidFill>
                  <a:srgbClr val="0070C0"/>
                </a:solidFill>
                <a:latin typeface="Times New Roman" panose="02020603050405020304" pitchFamily="18" charset="0"/>
                <a:cs typeface="Times New Roman" panose="02020603050405020304" pitchFamily="18" charset="0"/>
              </a:rPr>
              <a:t>Relationship with Board and Administration</a:t>
            </a:r>
          </a:p>
        </p:txBody>
      </p:sp>
      <p:sp>
        <p:nvSpPr>
          <p:cNvPr id="3" name="Content Placeholder 2"/>
          <p:cNvSpPr>
            <a:spLocks noGrp="1"/>
          </p:cNvSpPr>
          <p:nvPr>
            <p:ph idx="1"/>
          </p:nvPr>
        </p:nvSpPr>
        <p:spPr/>
        <p:txBody>
          <a:bodyPr>
            <a:normAutofit/>
          </a:bodyPr>
          <a:lstStyle/>
          <a:p>
            <a:pPr>
              <a:buClr>
                <a:srgbClr val="0070C0"/>
              </a:buClr>
            </a:pPr>
            <a:r>
              <a:rPr lang="en-US" dirty="0">
                <a:latin typeface="Times New Roman" panose="02020603050405020304" pitchFamily="18" charset="0"/>
                <a:cs typeface="Times New Roman" panose="02020603050405020304" pitchFamily="18" charset="0"/>
              </a:rPr>
              <a:t>Attend other functions of the board, such as retreats and study-sessions, if possible. </a:t>
            </a:r>
          </a:p>
          <a:p>
            <a:pPr>
              <a:buClr>
                <a:srgbClr val="0070C0"/>
              </a:buClr>
            </a:pPr>
            <a:r>
              <a:rPr lang="en-US" dirty="0">
                <a:latin typeface="Times New Roman" panose="02020603050405020304" pitchFamily="18" charset="0"/>
                <a:cs typeface="Times New Roman" panose="02020603050405020304" pitchFamily="18" charset="0"/>
              </a:rPr>
              <a:t>Communicate recommendations of senate positions relating to academic and professional matters to the Board. </a:t>
            </a:r>
          </a:p>
          <a:p>
            <a:pPr>
              <a:buClr>
                <a:srgbClr val="0070C0"/>
              </a:buClr>
            </a:pPr>
            <a:r>
              <a:rPr lang="en-US" dirty="0">
                <a:latin typeface="Times New Roman" panose="02020603050405020304" pitchFamily="18" charset="0"/>
                <a:cs typeface="Times New Roman" panose="02020603050405020304" pitchFamily="18" charset="0"/>
              </a:rPr>
              <a:t>Serve as the primary source of recommendations to the board on academic and professional matters. </a:t>
            </a:r>
          </a:p>
          <a:p>
            <a:pPr>
              <a:buClr>
                <a:srgbClr val="0070C0"/>
              </a:buClr>
            </a:pPr>
            <a:r>
              <a:rPr lang="en-US" dirty="0">
                <a:latin typeface="Times New Roman" panose="02020603050405020304" pitchFamily="18" charset="0"/>
                <a:cs typeface="Times New Roman" panose="02020603050405020304" pitchFamily="18" charset="0"/>
              </a:rPr>
              <a:t>Participate in the review and creation of board policies and regulations which impact academic and professional matters.</a:t>
            </a:r>
          </a:p>
        </p:txBody>
      </p:sp>
      <p:sp>
        <p:nvSpPr>
          <p:cNvPr id="6" name="Footer Placeholder 5">
            <a:extLst>
              <a:ext uri="{FF2B5EF4-FFF2-40B4-BE49-F238E27FC236}">
                <a16:creationId xmlns:a16="http://schemas.microsoft.com/office/drawing/2014/main" id="{ED6B59C0-0BFE-9D4C-998C-7533D6DC0F98}"/>
              </a:ext>
            </a:extLst>
          </p:cNvPr>
          <p:cNvSpPr>
            <a:spLocks noGrp="1"/>
          </p:cNvSpPr>
          <p:nvPr>
            <p:ph type="ftr" sz="quarter" idx="11"/>
          </p:nvPr>
        </p:nvSpPr>
        <p:spPr/>
        <p:txBody>
          <a:bodyPr/>
          <a:lstStyle/>
          <a:p>
            <a:r>
              <a:rPr lang="en-US" dirty="0">
                <a:solidFill>
                  <a:prstClr val="black">
                    <a:tint val="75000"/>
                  </a:prstClr>
                </a:solidFill>
              </a:rPr>
              <a:t>ASCCC Faculty Leadership Institute 2019</a:t>
            </a:r>
          </a:p>
        </p:txBody>
      </p:sp>
    </p:spTree>
    <p:extLst>
      <p:ext uri="{BB962C8B-B14F-4D97-AF65-F5344CB8AC3E}">
        <p14:creationId xmlns:p14="http://schemas.microsoft.com/office/powerpoint/2010/main" val="1274672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rgbClr val="0070C0"/>
                </a:solidFill>
                <a:latin typeface="Times New Roman" panose="02020603050405020304" pitchFamily="18" charset="0"/>
                <a:cs typeface="Times New Roman" panose="02020603050405020304" pitchFamily="18" charset="0"/>
              </a:rPr>
              <a:t>Role or Responsibility</a:t>
            </a:r>
            <a:br>
              <a:rPr lang="en-US" b="1" dirty="0">
                <a:solidFill>
                  <a:srgbClr val="0070C0"/>
                </a:solidFill>
                <a:latin typeface="Times New Roman" panose="02020603050405020304" pitchFamily="18" charset="0"/>
                <a:cs typeface="Times New Roman" panose="02020603050405020304" pitchFamily="18" charset="0"/>
              </a:rPr>
            </a:br>
            <a:r>
              <a:rPr lang="en-US" sz="3600" dirty="0">
                <a:solidFill>
                  <a:srgbClr val="0070C0"/>
                </a:solidFill>
                <a:latin typeface="Times New Roman" panose="02020603050405020304" pitchFamily="18" charset="0"/>
                <a:cs typeface="Times New Roman" panose="02020603050405020304" pitchFamily="18" charset="0"/>
              </a:rPr>
              <a:t>State Level</a:t>
            </a:r>
          </a:p>
        </p:txBody>
      </p:sp>
      <p:sp>
        <p:nvSpPr>
          <p:cNvPr id="3" name="Content Placeholder 2"/>
          <p:cNvSpPr>
            <a:spLocks noGrp="1"/>
          </p:cNvSpPr>
          <p:nvPr>
            <p:ph idx="1"/>
          </p:nvPr>
        </p:nvSpPr>
        <p:spPr/>
        <p:txBody>
          <a:bodyPr>
            <a:normAutofit/>
          </a:bodyPr>
          <a:lstStyle/>
          <a:p>
            <a:pPr>
              <a:buClr>
                <a:srgbClr val="0070C0"/>
              </a:buClr>
            </a:pPr>
            <a:r>
              <a:rPr lang="en-US" dirty="0">
                <a:latin typeface="Times New Roman" panose="02020603050405020304" pitchFamily="18" charset="0"/>
                <a:cs typeface="Times New Roman" panose="02020603050405020304" pitchFamily="18" charset="0"/>
              </a:rPr>
              <a:t>Attend fall and spring pre-plenary Area Meetings </a:t>
            </a:r>
          </a:p>
          <a:p>
            <a:pPr>
              <a:buClr>
                <a:srgbClr val="0070C0"/>
              </a:buClr>
            </a:pPr>
            <a:r>
              <a:rPr lang="en-US" dirty="0">
                <a:latin typeface="Times New Roman" panose="02020603050405020304" pitchFamily="18" charset="0"/>
                <a:cs typeface="Times New Roman" panose="02020603050405020304" pitchFamily="18" charset="0"/>
              </a:rPr>
              <a:t>Attend and participate in the fall and spring Academic Senate Plenary Sessions </a:t>
            </a:r>
          </a:p>
          <a:p>
            <a:pPr>
              <a:buClr>
                <a:srgbClr val="0070C0"/>
              </a:buClr>
            </a:pPr>
            <a:r>
              <a:rPr lang="en-US" dirty="0">
                <a:latin typeface="Times New Roman" panose="02020603050405020304" pitchFamily="18" charset="0"/>
                <a:cs typeface="Times New Roman" panose="02020603050405020304" pitchFamily="18" charset="0"/>
              </a:rPr>
              <a:t>Attend ASCCC Institutes</a:t>
            </a:r>
          </a:p>
          <a:p>
            <a:pPr>
              <a:buClr>
                <a:srgbClr val="0070C0"/>
              </a:buClr>
            </a:pPr>
            <a:r>
              <a:rPr lang="en-US" dirty="0">
                <a:latin typeface="Times New Roman" panose="02020603050405020304" pitchFamily="18" charset="0"/>
                <a:cs typeface="Times New Roman" panose="02020603050405020304" pitchFamily="18" charset="0"/>
              </a:rPr>
              <a:t>Remain vigilant about legislation affecting the California community colleges </a:t>
            </a:r>
          </a:p>
          <a:p>
            <a:pPr marL="0" indent="0">
              <a:buClr>
                <a:srgbClr val="0070C0"/>
              </a:buClr>
              <a:buNone/>
            </a:pPr>
            <a:endParaRPr lang="en-US" dirty="0">
              <a:latin typeface="Times New Roman" panose="02020603050405020304" pitchFamily="18" charset="0"/>
              <a:cs typeface="Times New Roman" panose="02020603050405020304" pitchFamily="18" charset="0"/>
            </a:endParaRPr>
          </a:p>
        </p:txBody>
      </p:sp>
      <p:sp>
        <p:nvSpPr>
          <p:cNvPr id="6" name="Footer Placeholder 5">
            <a:extLst>
              <a:ext uri="{FF2B5EF4-FFF2-40B4-BE49-F238E27FC236}">
                <a16:creationId xmlns:a16="http://schemas.microsoft.com/office/drawing/2014/main" id="{ED6B59C0-0BFE-9D4C-998C-7533D6DC0F98}"/>
              </a:ext>
            </a:extLst>
          </p:cNvPr>
          <p:cNvSpPr>
            <a:spLocks noGrp="1"/>
          </p:cNvSpPr>
          <p:nvPr>
            <p:ph type="ftr" sz="quarter" idx="11"/>
          </p:nvPr>
        </p:nvSpPr>
        <p:spPr/>
        <p:txBody>
          <a:bodyPr/>
          <a:lstStyle/>
          <a:p>
            <a:r>
              <a:rPr lang="en-US" dirty="0">
                <a:solidFill>
                  <a:prstClr val="black">
                    <a:tint val="75000"/>
                  </a:prstClr>
                </a:solidFill>
              </a:rPr>
              <a:t>ASCCC Faculty Leadership Institute 2019</a:t>
            </a:r>
          </a:p>
        </p:txBody>
      </p:sp>
    </p:spTree>
    <p:extLst>
      <p:ext uri="{BB962C8B-B14F-4D97-AF65-F5344CB8AC3E}">
        <p14:creationId xmlns:p14="http://schemas.microsoft.com/office/powerpoint/2010/main" val="2347762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E50D1-F073-4E4B-95D3-8D98480DA233}"/>
              </a:ext>
            </a:extLst>
          </p:cNvPr>
          <p:cNvSpPr>
            <a:spLocks noGrp="1"/>
          </p:cNvSpPr>
          <p:nvPr>
            <p:ph type="ctrTitle"/>
          </p:nvPr>
        </p:nvSpPr>
        <p:spPr/>
        <p:txBody>
          <a:bodyPr/>
          <a:lstStyle/>
          <a:p>
            <a:r>
              <a:rPr lang="en-US" b="1" dirty="0">
                <a:solidFill>
                  <a:srgbClr val="0070C0"/>
                </a:solidFill>
                <a:latin typeface="Times New Roman" panose="02020603050405020304" pitchFamily="18" charset="0"/>
                <a:cs typeface="Times New Roman" panose="02020603050405020304" pitchFamily="18" charset="0"/>
              </a:rPr>
              <a:t>Elements of Effective Leadership</a:t>
            </a:r>
          </a:p>
        </p:txBody>
      </p:sp>
      <p:sp>
        <p:nvSpPr>
          <p:cNvPr id="3" name="Subtitle 2">
            <a:extLst>
              <a:ext uri="{FF2B5EF4-FFF2-40B4-BE49-F238E27FC236}">
                <a16:creationId xmlns:a16="http://schemas.microsoft.com/office/drawing/2014/main" id="{0F90AFB7-C070-0047-94B5-30063D1FCB78}"/>
              </a:ext>
            </a:extLst>
          </p:cNvPr>
          <p:cNvSpPr>
            <a:spLocks noGrp="1"/>
          </p:cNvSpPr>
          <p:nvPr>
            <p:ph type="subTitle" idx="1"/>
          </p:nvPr>
        </p:nvSpPr>
        <p:spPr/>
        <p:txBody>
          <a:bodyPr/>
          <a:lstStyle/>
          <a:p>
            <a:r>
              <a:rPr lang="en-US" dirty="0">
                <a:solidFill>
                  <a:srgbClr val="0070C0"/>
                </a:solidFill>
                <a:latin typeface="Times New Roman" panose="02020603050405020304" pitchFamily="18" charset="0"/>
                <a:cs typeface="Times New Roman" panose="02020603050405020304" pitchFamily="18" charset="0"/>
              </a:rPr>
              <a:t>You will know them when you see them!</a:t>
            </a:r>
          </a:p>
          <a:p>
            <a:r>
              <a:rPr lang="en-US" dirty="0">
                <a:solidFill>
                  <a:srgbClr val="0070C0"/>
                </a:solidFill>
                <a:latin typeface="Times New Roman" panose="02020603050405020304" pitchFamily="18" charset="0"/>
                <a:cs typeface="Times New Roman" panose="02020603050405020304" pitchFamily="18" charset="0"/>
              </a:rPr>
              <a:t>Are they the same of all effective leaders?</a:t>
            </a:r>
          </a:p>
        </p:txBody>
      </p:sp>
    </p:spTree>
    <p:extLst>
      <p:ext uri="{BB962C8B-B14F-4D97-AF65-F5344CB8AC3E}">
        <p14:creationId xmlns:p14="http://schemas.microsoft.com/office/powerpoint/2010/main" val="1156369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rgbClr val="0070C0"/>
                </a:solidFill>
                <a:latin typeface="Times New Roman" panose="02020603050405020304" pitchFamily="18" charset="0"/>
                <a:cs typeface="Times New Roman" panose="02020603050405020304" pitchFamily="18" charset="0"/>
              </a:rPr>
              <a:t> Elements of Effective Leadership</a:t>
            </a:r>
          </a:p>
        </p:txBody>
      </p:sp>
      <p:sp>
        <p:nvSpPr>
          <p:cNvPr id="3" name="Content Placeholder 2"/>
          <p:cNvSpPr>
            <a:spLocks noGrp="1"/>
          </p:cNvSpPr>
          <p:nvPr>
            <p:ph idx="1"/>
          </p:nvPr>
        </p:nvSpPr>
        <p:spPr>
          <a:xfrm>
            <a:off x="1600200" y="1825624"/>
            <a:ext cx="8763000" cy="4530726"/>
          </a:xfrm>
        </p:spPr>
        <p:txBody>
          <a:bodyPr>
            <a:normAutofit/>
          </a:bodyPr>
          <a:lstStyle/>
          <a:p>
            <a:pPr marL="457200" lvl="1" indent="-457200">
              <a:lnSpc>
                <a:spcPct val="100000"/>
              </a:lnSpc>
              <a:spcBef>
                <a:spcPts val="600"/>
              </a:spcBef>
              <a:buClr>
                <a:srgbClr val="0070C0"/>
              </a:buClr>
              <a:buSzPct val="100000"/>
            </a:pPr>
            <a:r>
              <a:rPr lang="en-US" altLang="en-US" sz="2800" dirty="0">
                <a:latin typeface="Times New Roman" panose="02020603050405020304" pitchFamily="18" charset="0"/>
                <a:cs typeface="Times New Roman" panose="02020603050405020304" pitchFamily="18" charset="0"/>
              </a:rPr>
              <a:t>Succession planning – develop upcoming leaders</a:t>
            </a:r>
          </a:p>
          <a:p>
            <a:pPr marL="457200" lvl="1" indent="-457200">
              <a:lnSpc>
                <a:spcPct val="100000"/>
              </a:lnSpc>
              <a:spcBef>
                <a:spcPts val="600"/>
              </a:spcBef>
              <a:buClr>
                <a:srgbClr val="0070C0"/>
              </a:buClr>
              <a:buSzPct val="100000"/>
            </a:pPr>
            <a:r>
              <a:rPr lang="en-US" altLang="en-US" sz="2800" dirty="0">
                <a:latin typeface="Times New Roman" panose="02020603050405020304" pitchFamily="18" charset="0"/>
                <a:cs typeface="Times New Roman" panose="02020603050405020304" pitchFamily="18" charset="0"/>
              </a:rPr>
              <a:t>Listen</a:t>
            </a:r>
          </a:p>
          <a:p>
            <a:pPr marL="457200" lvl="1" indent="-457200">
              <a:lnSpc>
                <a:spcPct val="100000"/>
              </a:lnSpc>
              <a:spcBef>
                <a:spcPts val="600"/>
              </a:spcBef>
              <a:buClr>
                <a:srgbClr val="0070C0"/>
              </a:buClr>
              <a:buSzPct val="100000"/>
            </a:pPr>
            <a:r>
              <a:rPr lang="en-US" altLang="en-US" sz="2800" dirty="0">
                <a:latin typeface="Times New Roman" panose="02020603050405020304" pitchFamily="18" charset="0"/>
                <a:cs typeface="Times New Roman" panose="02020603050405020304" pitchFamily="18" charset="0"/>
              </a:rPr>
              <a:t>Speak up, but not over</a:t>
            </a:r>
          </a:p>
          <a:p>
            <a:pPr marL="457200" lvl="1" indent="-457200">
              <a:lnSpc>
                <a:spcPct val="100000"/>
              </a:lnSpc>
              <a:spcBef>
                <a:spcPts val="600"/>
              </a:spcBef>
              <a:buClr>
                <a:srgbClr val="0070C0"/>
              </a:buClr>
              <a:buSzPct val="100000"/>
            </a:pPr>
            <a:r>
              <a:rPr lang="en-US" altLang="en-US" sz="2800" dirty="0">
                <a:latin typeface="Times New Roman" panose="02020603050405020304" pitchFamily="18" charset="0"/>
                <a:cs typeface="Times New Roman" panose="02020603050405020304" pitchFamily="18" charset="0"/>
              </a:rPr>
              <a:t>Acknowledge the good work of others</a:t>
            </a:r>
          </a:p>
          <a:p>
            <a:pPr marL="457200" lvl="1" indent="-457200">
              <a:lnSpc>
                <a:spcPct val="100000"/>
              </a:lnSpc>
              <a:spcBef>
                <a:spcPts val="600"/>
              </a:spcBef>
              <a:buClr>
                <a:srgbClr val="0070C0"/>
              </a:buClr>
              <a:buSzPct val="100000"/>
            </a:pPr>
            <a:r>
              <a:rPr lang="en-US" altLang="en-US" sz="2800" dirty="0">
                <a:latin typeface="Times New Roman" panose="02020603050405020304" pitchFamily="18" charset="0"/>
                <a:cs typeface="Times New Roman" panose="02020603050405020304" pitchFamily="18" charset="0"/>
              </a:rPr>
              <a:t>Encourage others</a:t>
            </a:r>
          </a:p>
          <a:p>
            <a:pPr marL="0" lvl="1" indent="0">
              <a:lnSpc>
                <a:spcPct val="100000"/>
              </a:lnSpc>
              <a:spcBef>
                <a:spcPts val="600"/>
              </a:spcBef>
              <a:buClr>
                <a:srgbClr val="0070C0"/>
              </a:buClr>
              <a:buSzPct val="100000"/>
              <a:buNone/>
            </a:pPr>
            <a:endParaRPr lang="en-US" altLang="en-US" sz="2800" dirty="0">
              <a:latin typeface="Times New Roman" panose="02020603050405020304" pitchFamily="18" charset="0"/>
              <a:cs typeface="Times New Roman" panose="02020603050405020304" pitchFamily="18" charset="0"/>
            </a:endParaRPr>
          </a:p>
        </p:txBody>
      </p:sp>
      <p:sp>
        <p:nvSpPr>
          <p:cNvPr id="6" name="Footer Placeholder 5">
            <a:extLst>
              <a:ext uri="{FF2B5EF4-FFF2-40B4-BE49-F238E27FC236}">
                <a16:creationId xmlns:a16="http://schemas.microsoft.com/office/drawing/2014/main" id="{ED6B59C0-0BFE-9D4C-998C-7533D6DC0F98}"/>
              </a:ext>
            </a:extLst>
          </p:cNvPr>
          <p:cNvSpPr>
            <a:spLocks noGrp="1"/>
          </p:cNvSpPr>
          <p:nvPr>
            <p:ph type="ftr" sz="quarter" idx="11"/>
          </p:nvPr>
        </p:nvSpPr>
        <p:spPr/>
        <p:txBody>
          <a:bodyPr/>
          <a:lstStyle/>
          <a:p>
            <a:r>
              <a:rPr lang="en-US" dirty="0">
                <a:solidFill>
                  <a:prstClr val="black">
                    <a:tint val="75000"/>
                  </a:prstClr>
                </a:solidFill>
              </a:rPr>
              <a:t>ASCCC Faculty Leadership Institute 2019</a:t>
            </a:r>
          </a:p>
        </p:txBody>
      </p:sp>
    </p:spTree>
    <p:extLst>
      <p:ext uri="{BB962C8B-B14F-4D97-AF65-F5344CB8AC3E}">
        <p14:creationId xmlns:p14="http://schemas.microsoft.com/office/powerpoint/2010/main" val="1057186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rgbClr val="0070C0"/>
                </a:solidFill>
                <a:latin typeface="Times New Roman" panose="02020603050405020304" pitchFamily="18" charset="0"/>
                <a:cs typeface="Times New Roman" panose="02020603050405020304" pitchFamily="18" charset="0"/>
              </a:rPr>
              <a:t> Elements of Effective Leadership</a:t>
            </a:r>
          </a:p>
        </p:txBody>
      </p:sp>
      <p:sp>
        <p:nvSpPr>
          <p:cNvPr id="3" name="Content Placeholder 2"/>
          <p:cNvSpPr>
            <a:spLocks noGrp="1"/>
          </p:cNvSpPr>
          <p:nvPr>
            <p:ph idx="1"/>
          </p:nvPr>
        </p:nvSpPr>
        <p:spPr>
          <a:xfrm>
            <a:off x="838200" y="1524000"/>
            <a:ext cx="10515600" cy="4832349"/>
          </a:xfrm>
        </p:spPr>
        <p:txBody>
          <a:bodyPr>
            <a:normAutofit lnSpcReduction="10000"/>
          </a:bodyPr>
          <a:lstStyle/>
          <a:p>
            <a:pPr marL="0" lvl="1" indent="0" algn="ctr">
              <a:spcBef>
                <a:spcPts val="0"/>
              </a:spcBef>
              <a:buClr>
                <a:srgbClr val="0070C0"/>
              </a:buClr>
              <a:buSzPct val="100000"/>
              <a:buNone/>
            </a:pPr>
            <a:r>
              <a:rPr lang="en-US" altLang="en-US" sz="3600" b="1" dirty="0">
                <a:latin typeface="Times New Roman" panose="02020603050405020304" pitchFamily="18" charset="0"/>
                <a:cs typeface="Times New Roman" panose="02020603050405020304" pitchFamily="18" charset="0"/>
              </a:rPr>
              <a:t>Activity</a:t>
            </a:r>
          </a:p>
          <a:p>
            <a:pPr marL="0" lvl="1" indent="0" algn="ctr">
              <a:spcBef>
                <a:spcPts val="0"/>
              </a:spcBef>
              <a:buClr>
                <a:srgbClr val="0070C0"/>
              </a:buClr>
              <a:buSzPct val="100000"/>
              <a:buNone/>
            </a:pPr>
            <a:endParaRPr lang="en-US" altLang="en-US" sz="3600" b="1" dirty="0">
              <a:latin typeface="Times New Roman" panose="02020603050405020304" pitchFamily="18" charset="0"/>
              <a:cs typeface="Times New Roman" panose="02020603050405020304" pitchFamily="18" charset="0"/>
            </a:endParaRPr>
          </a:p>
          <a:p>
            <a:pPr marL="514350" lvl="1" indent="-514350">
              <a:spcBef>
                <a:spcPts val="0"/>
              </a:spcBef>
              <a:buClr>
                <a:srgbClr val="0070C0"/>
              </a:buClr>
              <a:buSzPct val="100000"/>
              <a:buFont typeface="+mj-lt"/>
              <a:buAutoNum type="arabicPeriod"/>
            </a:pPr>
            <a:r>
              <a:rPr lang="en-US" altLang="en-US" sz="2800" dirty="0">
                <a:latin typeface="Times New Roman" panose="02020603050405020304" pitchFamily="18" charset="0"/>
                <a:cs typeface="Times New Roman" panose="02020603050405020304" pitchFamily="18" charset="0"/>
              </a:rPr>
              <a:t>Think of an effective leader who has connected with you…</a:t>
            </a:r>
          </a:p>
          <a:p>
            <a:pPr marL="914400" lvl="2" indent="-457200">
              <a:spcBef>
                <a:spcPts val="0"/>
              </a:spcBef>
              <a:buClr>
                <a:srgbClr val="0070C0"/>
              </a:buClr>
              <a:buSzPct val="100000"/>
              <a:buFont typeface="+mj-lt"/>
              <a:buAutoNum type="alphaLcPeriod"/>
            </a:pPr>
            <a:r>
              <a:rPr lang="en-US" altLang="en-US" sz="2400" dirty="0">
                <a:latin typeface="Times New Roman" panose="02020603050405020304" pitchFamily="18" charset="0"/>
                <a:cs typeface="Times New Roman" panose="02020603050405020304" pitchFamily="18" charset="0"/>
              </a:rPr>
              <a:t>What about that person stood out?</a:t>
            </a:r>
          </a:p>
          <a:p>
            <a:pPr marL="457200" lvl="2" indent="0">
              <a:spcBef>
                <a:spcPts val="0"/>
              </a:spcBef>
              <a:buClr>
                <a:srgbClr val="0070C0"/>
              </a:buClr>
              <a:buSzPct val="100000"/>
              <a:buNone/>
            </a:pPr>
            <a:endParaRPr lang="en-US" altLang="en-US" sz="2400" dirty="0">
              <a:latin typeface="Times New Roman" panose="02020603050405020304" pitchFamily="18" charset="0"/>
              <a:cs typeface="Times New Roman" panose="02020603050405020304" pitchFamily="18" charset="0"/>
            </a:endParaRPr>
          </a:p>
          <a:p>
            <a:pPr marL="514350" lvl="1" indent="-514350">
              <a:spcBef>
                <a:spcPts val="0"/>
              </a:spcBef>
              <a:buClr>
                <a:srgbClr val="0070C0"/>
              </a:buClr>
              <a:buSzPct val="100000"/>
              <a:buFont typeface="+mj-lt"/>
              <a:buAutoNum type="arabicPeriod"/>
            </a:pPr>
            <a:r>
              <a:rPr lang="en-US" altLang="en-US" sz="2800" dirty="0">
                <a:latin typeface="Times New Roman" panose="02020603050405020304" pitchFamily="18" charset="0"/>
                <a:cs typeface="Times New Roman" panose="02020603050405020304" pitchFamily="18" charset="0"/>
              </a:rPr>
              <a:t>Now, reflect on the elements of your own effective leadership (yes, you have them!)</a:t>
            </a:r>
          </a:p>
          <a:p>
            <a:pPr marL="914400" lvl="2" indent="-457200">
              <a:spcBef>
                <a:spcPts val="0"/>
              </a:spcBef>
              <a:buClr>
                <a:srgbClr val="0070C0"/>
              </a:buClr>
              <a:buSzPct val="100000"/>
              <a:buFont typeface="+mj-lt"/>
              <a:buAutoNum type="alphaLcPeriod"/>
            </a:pPr>
            <a:r>
              <a:rPr lang="en-US" altLang="en-US" sz="2400" dirty="0">
                <a:latin typeface="Times New Roman" panose="02020603050405020304" pitchFamily="18" charset="0"/>
                <a:cs typeface="Times New Roman" panose="02020603050405020304" pitchFamily="18" charset="0"/>
              </a:rPr>
              <a:t>Name one element that you think helps you to be most effective?</a:t>
            </a:r>
          </a:p>
          <a:p>
            <a:pPr marL="914400" lvl="2" indent="-457200">
              <a:spcBef>
                <a:spcPts val="0"/>
              </a:spcBef>
              <a:buClr>
                <a:srgbClr val="0070C0"/>
              </a:buClr>
              <a:buSzPct val="100000"/>
              <a:buFont typeface="+mj-lt"/>
              <a:buAutoNum type="alphaLcPeriod"/>
            </a:pPr>
            <a:r>
              <a:rPr lang="en-US" altLang="en-US" sz="2400" dirty="0">
                <a:latin typeface="Times New Roman" panose="02020603050405020304" pitchFamily="18" charset="0"/>
                <a:cs typeface="Times New Roman" panose="02020603050405020304" pitchFamily="18" charset="0"/>
              </a:rPr>
              <a:t>Are you able to hold on to the element in all situations?</a:t>
            </a:r>
          </a:p>
          <a:p>
            <a:pPr marL="914400" lvl="2" indent="-457200">
              <a:spcBef>
                <a:spcPts val="0"/>
              </a:spcBef>
              <a:buClr>
                <a:srgbClr val="0070C0"/>
              </a:buClr>
              <a:buSzPct val="100000"/>
              <a:buFont typeface="+mj-lt"/>
              <a:buAutoNum type="alphaLcPeriod"/>
            </a:pPr>
            <a:r>
              <a:rPr lang="en-US" altLang="en-US" sz="2400" dirty="0">
                <a:latin typeface="Times New Roman" panose="02020603050405020304" pitchFamily="18" charset="0"/>
                <a:cs typeface="Times New Roman" panose="02020603050405020304" pitchFamily="18" charset="0"/>
              </a:rPr>
              <a:t>Name one element that you think you could develop to improve your leadership effectiveness?</a:t>
            </a:r>
          </a:p>
          <a:p>
            <a:pPr marL="457200" lvl="2" indent="0">
              <a:spcBef>
                <a:spcPts val="0"/>
              </a:spcBef>
              <a:buClr>
                <a:srgbClr val="0070C0"/>
              </a:buClr>
              <a:buSzPct val="100000"/>
              <a:buNone/>
            </a:pPr>
            <a:endParaRPr lang="en-US" altLang="en-US" sz="2800" dirty="0">
              <a:latin typeface="Times New Roman" panose="02020603050405020304" pitchFamily="18" charset="0"/>
              <a:cs typeface="Times New Roman" panose="02020603050405020304" pitchFamily="18" charset="0"/>
            </a:endParaRPr>
          </a:p>
          <a:p>
            <a:pPr marL="514350" lvl="1" indent="-514350">
              <a:spcBef>
                <a:spcPts val="0"/>
              </a:spcBef>
              <a:buClr>
                <a:srgbClr val="0070C0"/>
              </a:buClr>
              <a:buSzPct val="100000"/>
              <a:buFont typeface="+mj-lt"/>
              <a:buAutoNum type="arabicPeriod"/>
            </a:pPr>
            <a:r>
              <a:rPr lang="en-US" altLang="en-US" sz="2800" dirty="0">
                <a:latin typeface="Times New Roman" panose="02020603050405020304" pitchFamily="18" charset="0"/>
                <a:cs typeface="Times New Roman" panose="02020603050405020304" pitchFamily="18" charset="0"/>
              </a:rPr>
              <a:t>Finally, if you are so inclined, share your responses…</a:t>
            </a:r>
          </a:p>
          <a:p>
            <a:pPr marL="914400" lvl="2" indent="-457200">
              <a:spcBef>
                <a:spcPts val="0"/>
              </a:spcBef>
              <a:buClr>
                <a:srgbClr val="0070C0"/>
              </a:buClr>
              <a:buSzPct val="100000"/>
            </a:pPr>
            <a:endParaRPr lang="en-US" altLang="en-US" sz="2400" dirty="0">
              <a:latin typeface="Times New Roman" panose="02020603050405020304" pitchFamily="18" charset="0"/>
              <a:cs typeface="Times New Roman" panose="02020603050405020304" pitchFamily="18" charset="0"/>
            </a:endParaRPr>
          </a:p>
          <a:p>
            <a:pPr marL="457200" lvl="1" indent="-457200">
              <a:spcBef>
                <a:spcPts val="0"/>
              </a:spcBef>
              <a:buClr>
                <a:srgbClr val="0070C0"/>
              </a:buClr>
              <a:buSzPct val="100000"/>
            </a:pPr>
            <a:endParaRPr lang="en-US" altLang="en-US" sz="2800" dirty="0">
              <a:latin typeface="Times New Roman" panose="02020603050405020304" pitchFamily="18" charset="0"/>
              <a:cs typeface="Times New Roman" panose="02020603050405020304" pitchFamily="18" charset="0"/>
            </a:endParaRPr>
          </a:p>
          <a:p>
            <a:pPr marL="0" lvl="1" indent="0" algn="ctr">
              <a:spcBef>
                <a:spcPts val="0"/>
              </a:spcBef>
              <a:buClr>
                <a:srgbClr val="0070C0"/>
              </a:buClr>
              <a:buSzPct val="100000"/>
              <a:buNone/>
            </a:pPr>
            <a:endParaRPr lang="en-US" altLang="en-US" sz="28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6" name="Footer Placeholder 5">
            <a:extLst>
              <a:ext uri="{FF2B5EF4-FFF2-40B4-BE49-F238E27FC236}">
                <a16:creationId xmlns:a16="http://schemas.microsoft.com/office/drawing/2014/main" id="{ED6B59C0-0BFE-9D4C-998C-7533D6DC0F98}"/>
              </a:ext>
            </a:extLst>
          </p:cNvPr>
          <p:cNvSpPr>
            <a:spLocks noGrp="1"/>
          </p:cNvSpPr>
          <p:nvPr>
            <p:ph type="ftr" sz="quarter" idx="11"/>
          </p:nvPr>
        </p:nvSpPr>
        <p:spPr/>
        <p:txBody>
          <a:bodyPr/>
          <a:lstStyle/>
          <a:p>
            <a:r>
              <a:rPr lang="en-US" dirty="0">
                <a:solidFill>
                  <a:prstClr val="black">
                    <a:tint val="75000"/>
                  </a:prstClr>
                </a:solidFill>
              </a:rPr>
              <a:t>ASCCC Faculty Leadership Institute 2019</a:t>
            </a:r>
          </a:p>
        </p:txBody>
      </p:sp>
    </p:spTree>
    <p:extLst>
      <p:ext uri="{BB962C8B-B14F-4D97-AF65-F5344CB8AC3E}">
        <p14:creationId xmlns:p14="http://schemas.microsoft.com/office/powerpoint/2010/main" val="3114887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70C0"/>
                </a:solidFill>
                <a:latin typeface="Times New Roman" panose="02020603050405020304" pitchFamily="18" charset="0"/>
                <a:cs typeface="Times New Roman" panose="02020603050405020304" pitchFamily="18" charset="0"/>
              </a:rPr>
              <a:t>Questions and Comments</a:t>
            </a:r>
          </a:p>
        </p:txBody>
      </p:sp>
      <p:sp>
        <p:nvSpPr>
          <p:cNvPr id="3" name="Footer Placeholder 2">
            <a:extLst>
              <a:ext uri="{FF2B5EF4-FFF2-40B4-BE49-F238E27FC236}">
                <a16:creationId xmlns:a16="http://schemas.microsoft.com/office/drawing/2014/main" id="{E066BC44-EC5A-074F-8548-B33EE0496410}"/>
              </a:ext>
            </a:extLst>
          </p:cNvPr>
          <p:cNvSpPr>
            <a:spLocks noGrp="1"/>
          </p:cNvSpPr>
          <p:nvPr>
            <p:ph type="ftr" sz="quarter" idx="11"/>
          </p:nvPr>
        </p:nvSpPr>
        <p:spPr/>
        <p:txBody>
          <a:bodyPr/>
          <a:lstStyle/>
          <a:p>
            <a:r>
              <a:rPr lang="en-US" dirty="0">
                <a:solidFill>
                  <a:prstClr val="black">
                    <a:tint val="75000"/>
                  </a:prstClr>
                </a:solidFill>
              </a:rPr>
              <a:t>ASCCC Faculty Leadership Institute 2019</a:t>
            </a:r>
          </a:p>
        </p:txBody>
      </p:sp>
      <p:pic>
        <p:nvPicPr>
          <p:cNvPr id="4" name="Content Placeholder 3">
            <a:extLst>
              <a:ext uri="{FF2B5EF4-FFF2-40B4-BE49-F238E27FC236}">
                <a16:creationId xmlns:a16="http://schemas.microsoft.com/office/drawing/2014/main" id="{324D472E-8E98-D44C-B3CE-19DA0BC072FA}"/>
              </a:ext>
            </a:extLst>
          </p:cNvPr>
          <p:cNvPicPr>
            <a:picLocks noGrp="1" noChangeAspect="1"/>
          </p:cNvPicPr>
          <p:nvPr>
            <p:ph idx="1"/>
          </p:nvPr>
        </p:nvPicPr>
        <p:blipFill>
          <a:blip r:embed="rId3"/>
          <a:stretch>
            <a:fillRect/>
          </a:stretch>
        </p:blipFill>
        <p:spPr>
          <a:xfrm>
            <a:off x="2438400" y="1981200"/>
            <a:ext cx="7004050" cy="3683948"/>
          </a:xfrm>
        </p:spPr>
      </p:pic>
    </p:spTree>
    <p:extLst>
      <p:ext uri="{BB962C8B-B14F-4D97-AF65-F5344CB8AC3E}">
        <p14:creationId xmlns:p14="http://schemas.microsoft.com/office/powerpoint/2010/main" val="1690415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70C0"/>
                </a:solidFill>
                <a:latin typeface="Times New Roman" panose="02020603050405020304" pitchFamily="18" charset="0"/>
                <a:cs typeface="Times New Roman" panose="02020603050405020304" pitchFamily="18" charset="0"/>
              </a:rPr>
              <a:t>Resources</a:t>
            </a:r>
          </a:p>
        </p:txBody>
      </p:sp>
      <p:sp>
        <p:nvSpPr>
          <p:cNvPr id="3" name="Footer Placeholder 2">
            <a:extLst>
              <a:ext uri="{FF2B5EF4-FFF2-40B4-BE49-F238E27FC236}">
                <a16:creationId xmlns:a16="http://schemas.microsoft.com/office/drawing/2014/main" id="{E066BC44-EC5A-074F-8548-B33EE0496410}"/>
              </a:ext>
            </a:extLst>
          </p:cNvPr>
          <p:cNvSpPr>
            <a:spLocks noGrp="1"/>
          </p:cNvSpPr>
          <p:nvPr>
            <p:ph type="ftr" sz="quarter" idx="11"/>
          </p:nvPr>
        </p:nvSpPr>
        <p:spPr/>
        <p:txBody>
          <a:bodyPr/>
          <a:lstStyle/>
          <a:p>
            <a:r>
              <a:rPr lang="en-US" dirty="0">
                <a:solidFill>
                  <a:prstClr val="black">
                    <a:tint val="75000"/>
                  </a:prstClr>
                </a:solidFill>
              </a:rPr>
              <a:t>ASCCC Faculty Leadership Institute 2019</a:t>
            </a:r>
          </a:p>
        </p:txBody>
      </p:sp>
      <p:sp>
        <p:nvSpPr>
          <p:cNvPr id="7" name="Content Placeholder 6">
            <a:extLst>
              <a:ext uri="{FF2B5EF4-FFF2-40B4-BE49-F238E27FC236}">
                <a16:creationId xmlns:a16="http://schemas.microsoft.com/office/drawing/2014/main" id="{D01A5505-9077-1B47-BCFC-1F9DC652C6A6}"/>
              </a:ext>
            </a:extLst>
          </p:cNvPr>
          <p:cNvSpPr>
            <a:spLocks noGrp="1"/>
          </p:cNvSpPr>
          <p:nvPr>
            <p:ph idx="1"/>
          </p:nvPr>
        </p:nvSpPr>
        <p:spPr>
          <a:xfrm>
            <a:off x="838200" y="1825625"/>
            <a:ext cx="10515600" cy="4117975"/>
          </a:xfrm>
        </p:spPr>
        <p:txBody>
          <a:bodyPr/>
          <a:lstStyle/>
          <a:p>
            <a:pPr marL="0" indent="0">
              <a:buNone/>
            </a:pPr>
            <a:r>
              <a:rPr lang="en-US" dirty="0">
                <a:latin typeface="Times New Roman" panose="02020603050405020304" pitchFamily="18" charset="0"/>
                <a:cs typeface="Times New Roman" panose="02020603050405020304" pitchFamily="18" charset="0"/>
              </a:rPr>
              <a:t>ASCCC Local Senates Handbook: </a:t>
            </a:r>
            <a:r>
              <a:rPr lang="en-US" dirty="0">
                <a:latin typeface="Times New Roman" panose="02020603050405020304" pitchFamily="18" charset="0"/>
                <a:cs typeface="Times New Roman" panose="02020603050405020304" pitchFamily="18" charset="0"/>
                <a:hlinkClick r:id="rId3"/>
              </a:rPr>
              <a:t>https://www.asccc.org/sites/default/files/local_senates_handbook2015-web.pdf</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Academic Senate for California Community Colleges: </a:t>
            </a:r>
            <a:r>
              <a:rPr lang="en-US" dirty="0">
                <a:latin typeface="Times New Roman" panose="02020603050405020304" pitchFamily="18" charset="0"/>
                <a:cs typeface="Times New Roman" panose="02020603050405020304" pitchFamily="18" charset="0"/>
                <a:hlinkClick r:id="rId4"/>
              </a:rPr>
              <a:t>info@asccc.org</a:t>
            </a:r>
            <a:endParaRPr lang="en-US" dirty="0">
              <a:latin typeface="Times New Roman" panose="02020603050405020304" pitchFamily="18" charset="0"/>
              <a:cs typeface="Times New Roman" panose="02020603050405020304" pitchFamily="18" charset="0"/>
            </a:endParaRPr>
          </a:p>
          <a:p>
            <a:pPr marL="0" indent="0">
              <a:buNone/>
            </a:pPr>
            <a:r>
              <a:rPr lang="en-US" dirty="0" err="1">
                <a:latin typeface="Times New Roman" panose="02020603050405020304" pitchFamily="18" charset="0"/>
                <a:cs typeface="Times New Roman" panose="02020603050405020304" pitchFamily="18" charset="0"/>
              </a:rPr>
              <a:t>Ginni</a:t>
            </a:r>
            <a:r>
              <a:rPr lang="en-US" dirty="0">
                <a:latin typeface="Times New Roman" panose="02020603050405020304" pitchFamily="18" charset="0"/>
                <a:cs typeface="Times New Roman" panose="02020603050405020304" pitchFamily="18" charset="0"/>
              </a:rPr>
              <a:t> May: </a:t>
            </a:r>
            <a:r>
              <a:rPr lang="en-US" dirty="0">
                <a:latin typeface="Times New Roman" panose="02020603050405020304" pitchFamily="18" charset="0"/>
                <a:cs typeface="Times New Roman" panose="02020603050405020304" pitchFamily="18" charset="0"/>
                <a:hlinkClick r:id="rId5"/>
              </a:rPr>
              <a:t>mayv@scc.losrios.edu</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LaTonya Parker: </a:t>
            </a:r>
            <a:r>
              <a:rPr lang="en-US" dirty="0">
                <a:latin typeface="Times New Roman" panose="02020603050405020304" pitchFamily="18" charset="0"/>
                <a:cs typeface="Times New Roman" panose="02020603050405020304" pitchFamily="18" charset="0"/>
                <a:hlinkClick r:id="rId6"/>
              </a:rPr>
              <a:t>LaTonya.Parker@mvc.edu</a:t>
            </a: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5318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70C0"/>
                </a:solidFill>
                <a:latin typeface="Times New Roman" panose="02020603050405020304" pitchFamily="18" charset="0"/>
                <a:cs typeface="Times New Roman" panose="02020603050405020304" pitchFamily="18" charset="0"/>
              </a:rPr>
              <a:t>Description</a:t>
            </a:r>
          </a:p>
        </p:txBody>
      </p:sp>
      <p:sp>
        <p:nvSpPr>
          <p:cNvPr id="3" name="Content Placeholder 2"/>
          <p:cNvSpPr>
            <a:spLocks noGrp="1"/>
          </p:cNvSpPr>
          <p:nvPr>
            <p:ph idx="1"/>
          </p:nvPr>
        </p:nvSpPr>
        <p:spPr>
          <a:xfrm>
            <a:off x="838200" y="1524000"/>
            <a:ext cx="10515600" cy="4652963"/>
          </a:xfrm>
        </p:spPr>
        <p:txBody>
          <a:bodyPr>
            <a:noAutofit/>
          </a:bodyPr>
          <a:lstStyle/>
          <a:p>
            <a:pPr marL="0" indent="0">
              <a:buNone/>
            </a:pPr>
            <a:r>
              <a:rPr lang="en-US" sz="2600" dirty="0">
                <a:latin typeface="Times New Roman" panose="02020603050405020304" pitchFamily="18" charset="0"/>
                <a:cs typeface="Times New Roman" panose="02020603050405020304" pitchFamily="18" charset="0"/>
              </a:rPr>
              <a:t>The thought—or reality—of being an academic senate president can be exciting and at times overwhelming. The academic senate president is responsible for making sure that the academic senate operates effectively; including understanding the statutory and regulatory context in which the academic senate operates, managing the academic senate workload, advocating for faculty interests, and encouraging the academic senate membership to be involved and engaged in local and statewide matters. To be an effective leader, the academic senate president must work collaboratively with administration, the board of trustees, and other constituencies to ensure that college processes with regard to academic and professional matters, that is the “10+1” are followed and respected. Join us as we discuss the roles, responsibilities, and elements of effective leadership of the academic senate president.</a:t>
            </a:r>
          </a:p>
        </p:txBody>
      </p:sp>
      <p:sp>
        <p:nvSpPr>
          <p:cNvPr id="7" name="Rectangle 2">
            <a:extLst>
              <a:ext uri="{FF2B5EF4-FFF2-40B4-BE49-F238E27FC236}">
                <a16:creationId xmlns:a16="http://schemas.microsoft.com/office/drawing/2014/main" id="{061F268F-555F-D848-897F-371E2D12E868}"/>
              </a:ext>
            </a:extLst>
          </p:cNvPr>
          <p:cNvSpPr>
            <a:spLocks noChangeArrowheads="1"/>
          </p:cNvSpPr>
          <p:nvPr/>
        </p:nvSpPr>
        <p:spPr bwMode="auto">
          <a:xfrm>
            <a:off x="1524004"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1" fontAlgn="auto" hangingPunct="1">
              <a:spcBef>
                <a:spcPts val="0"/>
              </a:spcBef>
              <a:spcAft>
                <a:spcPts val="0"/>
              </a:spcAft>
            </a:pPr>
            <a:endParaRPr lang="en-US" sz="1800">
              <a:solidFill>
                <a:prstClr val="black"/>
              </a:solidFill>
              <a:latin typeface="Georgia" panose="02040502050405020303"/>
            </a:endParaRPr>
          </a:p>
        </p:txBody>
      </p:sp>
      <p:sp>
        <p:nvSpPr>
          <p:cNvPr id="5" name="Footer Placeholder 4">
            <a:extLst>
              <a:ext uri="{FF2B5EF4-FFF2-40B4-BE49-F238E27FC236}">
                <a16:creationId xmlns:a16="http://schemas.microsoft.com/office/drawing/2014/main" id="{FE1BB0EA-A5C8-8E43-AE77-6A3C90696BCC}"/>
              </a:ext>
            </a:extLst>
          </p:cNvPr>
          <p:cNvSpPr>
            <a:spLocks noGrp="1"/>
          </p:cNvSpPr>
          <p:nvPr>
            <p:ph type="ftr" sz="quarter" idx="11"/>
          </p:nvPr>
        </p:nvSpPr>
        <p:spPr/>
        <p:txBody>
          <a:bodyPr/>
          <a:lstStyle/>
          <a:p>
            <a:r>
              <a:rPr lang="en-US" dirty="0">
                <a:solidFill>
                  <a:prstClr val="black">
                    <a:tint val="75000"/>
                  </a:prstClr>
                </a:solidFill>
              </a:rPr>
              <a:t>ASCCC Faculty Leadership Institute 2019</a:t>
            </a:r>
          </a:p>
        </p:txBody>
      </p:sp>
    </p:spTree>
    <p:extLst>
      <p:ext uri="{BB962C8B-B14F-4D97-AF65-F5344CB8AC3E}">
        <p14:creationId xmlns:p14="http://schemas.microsoft.com/office/powerpoint/2010/main" val="3559714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70C0"/>
                </a:solidFill>
                <a:latin typeface="Times New Roman" panose="02020603050405020304" pitchFamily="18" charset="0"/>
                <a:cs typeface="Times New Roman" panose="02020603050405020304" pitchFamily="18" charset="0"/>
              </a:rPr>
              <a:t>Overview</a:t>
            </a:r>
          </a:p>
        </p:txBody>
      </p:sp>
      <p:sp>
        <p:nvSpPr>
          <p:cNvPr id="3" name="Content Placeholder 2"/>
          <p:cNvSpPr>
            <a:spLocks noGrp="1"/>
          </p:cNvSpPr>
          <p:nvPr>
            <p:ph idx="1"/>
          </p:nvPr>
        </p:nvSpPr>
        <p:spPr>
          <a:xfrm>
            <a:off x="381000" y="1659732"/>
            <a:ext cx="5334000" cy="4727575"/>
          </a:xfrm>
        </p:spPr>
        <p:txBody>
          <a:bodyPr>
            <a:noAutofit/>
          </a:bodyPr>
          <a:lstStyle/>
          <a:p>
            <a:pPr>
              <a:spcBef>
                <a:spcPts val="600"/>
              </a:spcBef>
              <a:spcAft>
                <a:spcPts val="1200"/>
              </a:spcAft>
              <a:buClr>
                <a:srgbClr val="0070C0"/>
              </a:buClr>
            </a:pPr>
            <a:r>
              <a:rPr lang="en-US" dirty="0">
                <a:latin typeface="Times New Roman" panose="02020603050405020304" pitchFamily="18" charset="0"/>
                <a:cs typeface="Times New Roman" panose="02020603050405020304" pitchFamily="18" charset="0"/>
              </a:rPr>
              <a:t>The Academic Senate President</a:t>
            </a:r>
          </a:p>
          <a:p>
            <a:pPr lvl="1">
              <a:spcBef>
                <a:spcPts val="600"/>
              </a:spcBef>
              <a:spcAft>
                <a:spcPts val="1200"/>
              </a:spcAft>
              <a:buClr>
                <a:srgbClr val="0070C0"/>
              </a:buClr>
            </a:pPr>
            <a:r>
              <a:rPr lang="en-US" dirty="0">
                <a:latin typeface="Times New Roman" panose="02020603050405020304" pitchFamily="18" charset="0"/>
                <a:cs typeface="Times New Roman" panose="02020603050405020304" pitchFamily="18" charset="0"/>
              </a:rPr>
              <a:t>Role</a:t>
            </a:r>
          </a:p>
          <a:p>
            <a:pPr lvl="1">
              <a:spcBef>
                <a:spcPts val="600"/>
              </a:spcBef>
              <a:spcAft>
                <a:spcPts val="1200"/>
              </a:spcAft>
              <a:buClr>
                <a:srgbClr val="0070C0"/>
              </a:buClr>
            </a:pPr>
            <a:r>
              <a:rPr lang="en-US" dirty="0">
                <a:latin typeface="Times New Roman" panose="02020603050405020304" pitchFamily="18" charset="0"/>
                <a:cs typeface="Times New Roman" panose="02020603050405020304" pitchFamily="18" charset="0"/>
              </a:rPr>
              <a:t>Responsibility</a:t>
            </a:r>
          </a:p>
          <a:p>
            <a:pPr>
              <a:spcBef>
                <a:spcPts val="600"/>
              </a:spcBef>
              <a:spcAft>
                <a:spcPts val="1200"/>
              </a:spcAft>
              <a:buClr>
                <a:srgbClr val="0070C0"/>
              </a:buClr>
            </a:pPr>
            <a:r>
              <a:rPr lang="en-US" dirty="0">
                <a:latin typeface="Times New Roman" panose="02020603050405020304" pitchFamily="18" charset="0"/>
                <a:cs typeface="Times New Roman" panose="02020603050405020304" pitchFamily="18" charset="0"/>
              </a:rPr>
              <a:t>Elements of Effective Leadership</a:t>
            </a:r>
          </a:p>
          <a:p>
            <a:pPr lvl="1">
              <a:spcBef>
                <a:spcPts val="600"/>
              </a:spcBef>
              <a:spcAft>
                <a:spcPts val="1200"/>
              </a:spcAft>
              <a:buClr>
                <a:srgbClr val="0070C0"/>
              </a:buClr>
            </a:pPr>
            <a:r>
              <a:rPr lang="en-US" dirty="0">
                <a:latin typeface="Times New Roman" panose="02020603050405020304" pitchFamily="18" charset="0"/>
                <a:cs typeface="Times New Roman" panose="02020603050405020304" pitchFamily="18" charset="0"/>
              </a:rPr>
              <a:t>You will </a:t>
            </a:r>
            <a:r>
              <a:rPr lang="en-US">
                <a:latin typeface="Times New Roman" panose="02020603050405020304" pitchFamily="18" charset="0"/>
                <a:cs typeface="Times New Roman" panose="02020603050405020304" pitchFamily="18" charset="0"/>
              </a:rPr>
              <a:t>knoe </a:t>
            </a:r>
            <a:r>
              <a:rPr lang="en-US" dirty="0">
                <a:latin typeface="Times New Roman" panose="02020603050405020304" pitchFamily="18" charset="0"/>
                <a:cs typeface="Times New Roman" panose="02020603050405020304" pitchFamily="18" charset="0"/>
              </a:rPr>
              <a:t>them when you see them! </a:t>
            </a:r>
          </a:p>
          <a:p>
            <a:pPr lvl="1">
              <a:spcBef>
                <a:spcPts val="600"/>
              </a:spcBef>
              <a:spcAft>
                <a:spcPts val="1200"/>
              </a:spcAft>
              <a:buClr>
                <a:srgbClr val="0070C0"/>
              </a:buClr>
            </a:pPr>
            <a:r>
              <a:rPr lang="en-US" dirty="0">
                <a:latin typeface="Times New Roman" panose="02020603050405020304" pitchFamily="18" charset="0"/>
                <a:cs typeface="Times New Roman" panose="02020603050405020304" pitchFamily="18" charset="0"/>
              </a:rPr>
              <a:t>Are they the same for all effective leaders?</a:t>
            </a:r>
          </a:p>
          <a:p>
            <a:pPr>
              <a:spcBef>
                <a:spcPts val="600"/>
              </a:spcBef>
              <a:spcAft>
                <a:spcPts val="1200"/>
              </a:spcAft>
              <a:buClr>
                <a:srgbClr val="0070C0"/>
              </a:buClr>
            </a:pPr>
            <a:r>
              <a:rPr lang="en-US" dirty="0">
                <a:latin typeface="Times New Roman" panose="02020603050405020304" pitchFamily="18" charset="0"/>
                <a:cs typeface="Times New Roman" panose="02020603050405020304" pitchFamily="18" charset="0"/>
              </a:rPr>
              <a:t>Questions and Comments</a:t>
            </a:r>
          </a:p>
        </p:txBody>
      </p:sp>
      <p:sp>
        <p:nvSpPr>
          <p:cNvPr id="7" name="Rectangle 2">
            <a:extLst>
              <a:ext uri="{FF2B5EF4-FFF2-40B4-BE49-F238E27FC236}">
                <a16:creationId xmlns:a16="http://schemas.microsoft.com/office/drawing/2014/main" id="{061F268F-555F-D848-897F-371E2D12E868}"/>
              </a:ext>
            </a:extLst>
          </p:cNvPr>
          <p:cNvSpPr>
            <a:spLocks noChangeArrowheads="1"/>
          </p:cNvSpPr>
          <p:nvPr/>
        </p:nvSpPr>
        <p:spPr bwMode="auto">
          <a:xfrm>
            <a:off x="1524004"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1" fontAlgn="auto" hangingPunct="1">
              <a:spcBef>
                <a:spcPts val="0"/>
              </a:spcBef>
              <a:spcAft>
                <a:spcPts val="0"/>
              </a:spcAft>
            </a:pPr>
            <a:endParaRPr lang="en-US" sz="1800">
              <a:solidFill>
                <a:prstClr val="black"/>
              </a:solidFill>
              <a:latin typeface="Georgia" panose="02040502050405020303"/>
            </a:endParaRPr>
          </a:p>
        </p:txBody>
      </p:sp>
      <p:sp>
        <p:nvSpPr>
          <p:cNvPr id="5" name="Footer Placeholder 4">
            <a:extLst>
              <a:ext uri="{FF2B5EF4-FFF2-40B4-BE49-F238E27FC236}">
                <a16:creationId xmlns:a16="http://schemas.microsoft.com/office/drawing/2014/main" id="{FE1BB0EA-A5C8-8E43-AE77-6A3C90696BCC}"/>
              </a:ext>
            </a:extLst>
          </p:cNvPr>
          <p:cNvSpPr>
            <a:spLocks noGrp="1"/>
          </p:cNvSpPr>
          <p:nvPr>
            <p:ph type="ftr" sz="quarter" idx="11"/>
          </p:nvPr>
        </p:nvSpPr>
        <p:spPr/>
        <p:txBody>
          <a:bodyPr/>
          <a:lstStyle/>
          <a:p>
            <a:r>
              <a:rPr lang="en-US" dirty="0">
                <a:solidFill>
                  <a:prstClr val="black">
                    <a:tint val="75000"/>
                  </a:prstClr>
                </a:solidFill>
              </a:rPr>
              <a:t>ASCCC Faculty Leadership Institute 2019</a:t>
            </a:r>
          </a:p>
        </p:txBody>
      </p:sp>
      <p:pic>
        <p:nvPicPr>
          <p:cNvPr id="4" name="Picture 3">
            <a:extLst>
              <a:ext uri="{FF2B5EF4-FFF2-40B4-BE49-F238E27FC236}">
                <a16:creationId xmlns:a16="http://schemas.microsoft.com/office/drawing/2014/main" id="{34391DF5-F2D2-4941-B3D9-500E50F1990A}"/>
              </a:ext>
            </a:extLst>
          </p:cNvPr>
          <p:cNvPicPr>
            <a:picLocks noChangeAspect="1"/>
          </p:cNvPicPr>
          <p:nvPr/>
        </p:nvPicPr>
        <p:blipFill>
          <a:blip r:embed="rId3"/>
          <a:stretch>
            <a:fillRect/>
          </a:stretch>
        </p:blipFill>
        <p:spPr>
          <a:xfrm>
            <a:off x="5715000" y="2104565"/>
            <a:ext cx="5886854" cy="3811632"/>
          </a:xfrm>
          <a:prstGeom prst="rect">
            <a:avLst/>
          </a:prstGeom>
        </p:spPr>
      </p:pic>
    </p:spTree>
    <p:extLst>
      <p:ext uri="{BB962C8B-B14F-4D97-AF65-F5344CB8AC3E}">
        <p14:creationId xmlns:p14="http://schemas.microsoft.com/office/powerpoint/2010/main" val="125138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E50D1-F073-4E4B-95D3-8D98480DA233}"/>
              </a:ext>
            </a:extLst>
          </p:cNvPr>
          <p:cNvSpPr>
            <a:spLocks noGrp="1"/>
          </p:cNvSpPr>
          <p:nvPr>
            <p:ph type="ctrTitle"/>
          </p:nvPr>
        </p:nvSpPr>
        <p:spPr/>
        <p:txBody>
          <a:bodyPr/>
          <a:lstStyle/>
          <a:p>
            <a:r>
              <a:rPr lang="en-US" b="1" dirty="0">
                <a:solidFill>
                  <a:srgbClr val="0070C0"/>
                </a:solidFill>
                <a:latin typeface="Times New Roman" panose="02020603050405020304" pitchFamily="18" charset="0"/>
                <a:cs typeface="Times New Roman" panose="02020603050405020304" pitchFamily="18" charset="0"/>
              </a:rPr>
              <a:t>The Academic Senate President</a:t>
            </a:r>
          </a:p>
        </p:txBody>
      </p:sp>
      <p:sp>
        <p:nvSpPr>
          <p:cNvPr id="3" name="Subtitle 2">
            <a:extLst>
              <a:ext uri="{FF2B5EF4-FFF2-40B4-BE49-F238E27FC236}">
                <a16:creationId xmlns:a16="http://schemas.microsoft.com/office/drawing/2014/main" id="{0F90AFB7-C070-0047-94B5-30063D1FCB78}"/>
              </a:ext>
            </a:extLst>
          </p:cNvPr>
          <p:cNvSpPr>
            <a:spLocks noGrp="1"/>
          </p:cNvSpPr>
          <p:nvPr>
            <p:ph type="subTitle" idx="1"/>
          </p:nvPr>
        </p:nvSpPr>
        <p:spPr/>
        <p:txBody>
          <a:bodyPr>
            <a:normAutofit/>
          </a:bodyPr>
          <a:lstStyle/>
          <a:p>
            <a:r>
              <a:rPr lang="en-US" sz="3200" b="1" dirty="0">
                <a:solidFill>
                  <a:srgbClr val="0070C0"/>
                </a:solidFill>
                <a:latin typeface="Times New Roman" panose="02020603050405020304" pitchFamily="18" charset="0"/>
                <a:cs typeface="Times New Roman" panose="02020603050405020304" pitchFamily="18" charset="0"/>
              </a:rPr>
              <a:t>Role and Responsibility</a:t>
            </a:r>
          </a:p>
        </p:txBody>
      </p:sp>
    </p:spTree>
    <p:extLst>
      <p:ext uri="{BB962C8B-B14F-4D97-AF65-F5344CB8AC3E}">
        <p14:creationId xmlns:p14="http://schemas.microsoft.com/office/powerpoint/2010/main" val="85508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p>
            <a:pPr algn="ctr"/>
            <a:r>
              <a:rPr lang="en-US" b="1" dirty="0">
                <a:solidFill>
                  <a:srgbClr val="0070C0"/>
                </a:solidFill>
                <a:latin typeface="Times New Roman" panose="02020603050405020304" pitchFamily="18" charset="0"/>
                <a:cs typeface="Times New Roman" panose="02020603050405020304" pitchFamily="18" charset="0"/>
              </a:rPr>
              <a:t>Role or Responsibility</a:t>
            </a:r>
            <a:br>
              <a:rPr lang="en-US" b="1" dirty="0">
                <a:solidFill>
                  <a:srgbClr val="0070C0"/>
                </a:solidFill>
                <a:latin typeface="Times New Roman" panose="02020603050405020304" pitchFamily="18" charset="0"/>
                <a:cs typeface="Times New Roman" panose="02020603050405020304" pitchFamily="18" charset="0"/>
              </a:rPr>
            </a:br>
            <a:endParaRPr lang="en-US" sz="3600"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ctr">
              <a:buClr>
                <a:srgbClr val="0070C0"/>
              </a:buClr>
              <a:buNone/>
            </a:pPr>
            <a:endParaRPr lang="en-US" sz="4000" dirty="0">
              <a:latin typeface="Times New Roman" panose="02020603050405020304" pitchFamily="18" charset="0"/>
              <a:cs typeface="Times New Roman" panose="02020603050405020304" pitchFamily="18" charset="0"/>
            </a:endParaRPr>
          </a:p>
          <a:p>
            <a:pPr marL="0" indent="0" algn="ctr">
              <a:buClr>
                <a:srgbClr val="0070C0"/>
              </a:buClr>
              <a:buNone/>
            </a:pPr>
            <a:endParaRPr lang="en-US" sz="4000" dirty="0">
              <a:latin typeface="Times New Roman" panose="02020603050405020304" pitchFamily="18" charset="0"/>
              <a:cs typeface="Times New Roman" panose="02020603050405020304" pitchFamily="18" charset="0"/>
            </a:endParaRPr>
          </a:p>
          <a:p>
            <a:pPr marL="0" indent="0" algn="ctr">
              <a:buClr>
                <a:srgbClr val="0070C0"/>
              </a:buClr>
              <a:buNone/>
            </a:pPr>
            <a:r>
              <a:rPr lang="en-US" sz="4000" dirty="0">
                <a:latin typeface="Times New Roman" panose="02020603050405020304" pitchFamily="18" charset="0"/>
                <a:cs typeface="Times New Roman" panose="02020603050405020304" pitchFamily="18" charset="0"/>
              </a:rPr>
              <a:t>What is your role?</a:t>
            </a:r>
          </a:p>
          <a:p>
            <a:pPr marL="0" indent="0" algn="ctr">
              <a:buClr>
                <a:srgbClr val="0070C0"/>
              </a:buClr>
              <a:buNone/>
            </a:pPr>
            <a:r>
              <a:rPr lang="en-US" sz="4000" dirty="0">
                <a:latin typeface="Times New Roman" panose="02020603050405020304" pitchFamily="18" charset="0"/>
                <a:cs typeface="Times New Roman" panose="02020603050405020304" pitchFamily="18" charset="0"/>
              </a:rPr>
              <a:t>What are you responsible for?</a:t>
            </a:r>
          </a:p>
        </p:txBody>
      </p:sp>
      <p:sp>
        <p:nvSpPr>
          <p:cNvPr id="6" name="Footer Placeholder 5">
            <a:extLst>
              <a:ext uri="{FF2B5EF4-FFF2-40B4-BE49-F238E27FC236}">
                <a16:creationId xmlns:a16="http://schemas.microsoft.com/office/drawing/2014/main" id="{ED6B59C0-0BFE-9D4C-998C-7533D6DC0F98}"/>
              </a:ext>
            </a:extLst>
          </p:cNvPr>
          <p:cNvSpPr>
            <a:spLocks noGrp="1"/>
          </p:cNvSpPr>
          <p:nvPr>
            <p:ph type="ftr" sz="quarter" idx="11"/>
          </p:nvPr>
        </p:nvSpPr>
        <p:spPr/>
        <p:txBody>
          <a:bodyPr/>
          <a:lstStyle/>
          <a:p>
            <a:r>
              <a:rPr lang="en-US" dirty="0">
                <a:solidFill>
                  <a:prstClr val="black">
                    <a:tint val="75000"/>
                  </a:prstClr>
                </a:solidFill>
              </a:rPr>
              <a:t>ASCCC Faculty Leadership Institute 2019</a:t>
            </a:r>
          </a:p>
        </p:txBody>
      </p:sp>
    </p:spTree>
    <p:extLst>
      <p:ext uri="{BB962C8B-B14F-4D97-AF65-F5344CB8AC3E}">
        <p14:creationId xmlns:p14="http://schemas.microsoft.com/office/powerpoint/2010/main" val="2373274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rgbClr val="0070C0"/>
                </a:solidFill>
                <a:latin typeface="Times New Roman" panose="02020603050405020304" pitchFamily="18" charset="0"/>
                <a:cs typeface="Times New Roman" panose="02020603050405020304" pitchFamily="18" charset="0"/>
              </a:rPr>
              <a:t>Role or Responsibility</a:t>
            </a:r>
            <a:br>
              <a:rPr lang="en-US" b="1" dirty="0">
                <a:solidFill>
                  <a:srgbClr val="0070C0"/>
                </a:solidFill>
                <a:latin typeface="Times New Roman" panose="02020603050405020304" pitchFamily="18" charset="0"/>
                <a:cs typeface="Times New Roman" panose="02020603050405020304" pitchFamily="18" charset="0"/>
              </a:rPr>
            </a:br>
            <a:r>
              <a:rPr lang="en-US" sz="3600" dirty="0">
                <a:solidFill>
                  <a:srgbClr val="0070C0"/>
                </a:solidFill>
                <a:latin typeface="Times New Roman" panose="02020603050405020304" pitchFamily="18" charset="0"/>
                <a:cs typeface="Times New Roman" panose="02020603050405020304" pitchFamily="18" charset="0"/>
              </a:rPr>
              <a:t>Statutes</a:t>
            </a:r>
          </a:p>
        </p:txBody>
      </p:sp>
      <p:sp>
        <p:nvSpPr>
          <p:cNvPr id="3" name="Content Placeholder 2"/>
          <p:cNvSpPr>
            <a:spLocks noGrp="1"/>
          </p:cNvSpPr>
          <p:nvPr>
            <p:ph idx="1"/>
          </p:nvPr>
        </p:nvSpPr>
        <p:spPr/>
        <p:txBody>
          <a:bodyPr>
            <a:normAutofit fontScale="92500" lnSpcReduction="10000"/>
          </a:bodyPr>
          <a:lstStyle/>
          <a:p>
            <a:pPr>
              <a:buClr>
                <a:srgbClr val="0070C0"/>
              </a:buClr>
            </a:pPr>
            <a:r>
              <a:rPr lang="en-US" dirty="0">
                <a:latin typeface="Times New Roman" panose="02020603050405020304" pitchFamily="18" charset="0"/>
                <a:cs typeface="Times New Roman" panose="02020603050405020304" pitchFamily="18" charset="0"/>
              </a:rPr>
              <a:t>Protect and honor the participation of faculty in institutional decision making regarding academic and professional matters as defined by Title 5 Regulations – the 10+1</a:t>
            </a:r>
          </a:p>
          <a:p>
            <a:pPr>
              <a:buClr>
                <a:srgbClr val="0070C0"/>
              </a:buClr>
            </a:pPr>
            <a:r>
              <a:rPr lang="en-US" dirty="0">
                <a:latin typeface="Times New Roman" panose="02020603050405020304" pitchFamily="18" charset="0"/>
                <a:cs typeface="Times New Roman" panose="02020603050405020304" pitchFamily="18" charset="0"/>
              </a:rPr>
              <a:t>Identify and address statutory and regulatory issues in Education Code, and Title 5 Regulations as they relate to academic and professional matters and organize a faculty response in a collegial and timely manner </a:t>
            </a:r>
          </a:p>
          <a:p>
            <a:pPr>
              <a:buClr>
                <a:srgbClr val="0070C0"/>
              </a:buClr>
            </a:pPr>
            <a:r>
              <a:rPr lang="en-US" dirty="0">
                <a:latin typeface="Times New Roman" panose="02020603050405020304" pitchFamily="18" charset="0"/>
                <a:cs typeface="Times New Roman" panose="02020603050405020304" pitchFamily="18" charset="0"/>
              </a:rPr>
              <a:t>Observe the letter and spirit of all applicable laws, especially the Open Meetings Acts </a:t>
            </a:r>
          </a:p>
          <a:p>
            <a:pPr>
              <a:buClr>
                <a:srgbClr val="0070C0"/>
              </a:buClr>
            </a:pPr>
            <a:r>
              <a:rPr lang="en-US" dirty="0">
                <a:latin typeface="Times New Roman" panose="02020603050405020304" pitchFamily="18" charset="0"/>
                <a:cs typeface="Times New Roman" panose="02020603050405020304" pitchFamily="18" charset="0"/>
              </a:rPr>
              <a:t>Ensure the effective participation of faculty in the joint development of institutional policy, e.g., minimum qualifications and equivalencies, faculty hiring procedures, tenure review, faculty service areas, and faculty evaluation procedures. </a:t>
            </a:r>
          </a:p>
          <a:p>
            <a:pPr>
              <a:buClr>
                <a:srgbClr val="0070C0"/>
              </a:buClr>
            </a:pPr>
            <a:endParaRPr lang="en-US" dirty="0">
              <a:latin typeface="Times New Roman" panose="02020603050405020304" pitchFamily="18" charset="0"/>
              <a:cs typeface="Times New Roman" panose="02020603050405020304" pitchFamily="18" charset="0"/>
            </a:endParaRPr>
          </a:p>
          <a:p>
            <a:pPr>
              <a:buClr>
                <a:srgbClr val="0070C0"/>
              </a:buClr>
            </a:pPr>
            <a:endParaRPr lang="en-US" dirty="0">
              <a:latin typeface="Times New Roman" panose="02020603050405020304" pitchFamily="18" charset="0"/>
              <a:cs typeface="Times New Roman" panose="02020603050405020304" pitchFamily="18" charset="0"/>
            </a:endParaRPr>
          </a:p>
          <a:p>
            <a:pPr>
              <a:buClr>
                <a:srgbClr val="0070C0"/>
              </a:buClr>
            </a:pPr>
            <a:endParaRPr lang="en-US" dirty="0">
              <a:latin typeface="Times New Roman" panose="02020603050405020304" pitchFamily="18" charset="0"/>
              <a:cs typeface="Times New Roman" panose="02020603050405020304" pitchFamily="18" charset="0"/>
            </a:endParaRPr>
          </a:p>
          <a:p>
            <a:pPr>
              <a:buClr>
                <a:srgbClr val="0070C0"/>
              </a:buClr>
            </a:pPr>
            <a:endParaRPr lang="en-US" dirty="0">
              <a:latin typeface="Times New Roman" panose="02020603050405020304" pitchFamily="18" charset="0"/>
              <a:cs typeface="Times New Roman" panose="02020603050405020304" pitchFamily="18" charset="0"/>
            </a:endParaRPr>
          </a:p>
          <a:p>
            <a:pPr>
              <a:buClr>
                <a:srgbClr val="0070C0"/>
              </a:buClr>
            </a:pPr>
            <a:endParaRPr lang="en-US" dirty="0">
              <a:latin typeface="Times New Roman" panose="02020603050405020304" pitchFamily="18" charset="0"/>
              <a:cs typeface="Times New Roman" panose="02020603050405020304" pitchFamily="18" charset="0"/>
            </a:endParaRPr>
          </a:p>
        </p:txBody>
      </p:sp>
      <p:sp>
        <p:nvSpPr>
          <p:cNvPr id="6" name="Footer Placeholder 5">
            <a:extLst>
              <a:ext uri="{FF2B5EF4-FFF2-40B4-BE49-F238E27FC236}">
                <a16:creationId xmlns:a16="http://schemas.microsoft.com/office/drawing/2014/main" id="{ED6B59C0-0BFE-9D4C-998C-7533D6DC0F98}"/>
              </a:ext>
            </a:extLst>
          </p:cNvPr>
          <p:cNvSpPr>
            <a:spLocks noGrp="1"/>
          </p:cNvSpPr>
          <p:nvPr>
            <p:ph type="ftr" sz="quarter" idx="11"/>
          </p:nvPr>
        </p:nvSpPr>
        <p:spPr/>
        <p:txBody>
          <a:bodyPr/>
          <a:lstStyle/>
          <a:p>
            <a:r>
              <a:rPr lang="en-US" dirty="0">
                <a:solidFill>
                  <a:prstClr val="black">
                    <a:tint val="75000"/>
                  </a:prstClr>
                </a:solidFill>
              </a:rPr>
              <a:t>ASCCC Faculty Leadership Institute 2019</a:t>
            </a:r>
          </a:p>
        </p:txBody>
      </p:sp>
    </p:spTree>
    <p:extLst>
      <p:ext uri="{BB962C8B-B14F-4D97-AF65-F5344CB8AC3E}">
        <p14:creationId xmlns:p14="http://schemas.microsoft.com/office/powerpoint/2010/main" val="3234116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rgbClr val="0070C0"/>
                </a:solidFill>
                <a:latin typeface="Times New Roman" panose="02020603050405020304" pitchFamily="18" charset="0"/>
                <a:cs typeface="Times New Roman" panose="02020603050405020304" pitchFamily="18" charset="0"/>
              </a:rPr>
              <a:t>Role or Responsibility</a:t>
            </a:r>
            <a:br>
              <a:rPr lang="en-US" b="1" dirty="0">
                <a:solidFill>
                  <a:srgbClr val="0070C0"/>
                </a:solidFill>
                <a:latin typeface="Times New Roman" panose="02020603050405020304" pitchFamily="18" charset="0"/>
                <a:cs typeface="Times New Roman" panose="02020603050405020304" pitchFamily="18" charset="0"/>
              </a:rPr>
            </a:br>
            <a:r>
              <a:rPr lang="en-US" sz="3600" dirty="0">
                <a:solidFill>
                  <a:srgbClr val="0070C0"/>
                </a:solidFill>
                <a:latin typeface="Times New Roman" panose="02020603050405020304" pitchFamily="18" charset="0"/>
                <a:cs typeface="Times New Roman" panose="02020603050405020304" pitchFamily="18" charset="0"/>
              </a:rPr>
              <a:t>Statutes</a:t>
            </a:r>
          </a:p>
        </p:txBody>
      </p:sp>
      <p:sp>
        <p:nvSpPr>
          <p:cNvPr id="3" name="Content Placeholder 2"/>
          <p:cNvSpPr>
            <a:spLocks noGrp="1"/>
          </p:cNvSpPr>
          <p:nvPr>
            <p:ph idx="1"/>
          </p:nvPr>
        </p:nvSpPr>
        <p:spPr/>
        <p:txBody>
          <a:bodyPr>
            <a:normAutofit/>
          </a:bodyPr>
          <a:lstStyle/>
          <a:p>
            <a:pPr>
              <a:buClr>
                <a:srgbClr val="0070C0"/>
              </a:buClr>
            </a:pPr>
            <a:r>
              <a:rPr lang="en-US" dirty="0">
                <a:latin typeface="Times New Roman" panose="02020603050405020304" pitchFamily="18" charset="0"/>
                <a:cs typeface="Times New Roman" panose="02020603050405020304" pitchFamily="18" charset="0"/>
              </a:rPr>
              <a:t>Adhere to the specific institutional responsibilities outlined in local constitution and by-laws. </a:t>
            </a:r>
          </a:p>
          <a:p>
            <a:pPr>
              <a:buClr>
                <a:srgbClr val="0070C0"/>
              </a:buClr>
            </a:pPr>
            <a:r>
              <a:rPr lang="en-US" dirty="0">
                <a:latin typeface="Times New Roman" panose="02020603050405020304" pitchFamily="18" charset="0"/>
                <a:cs typeface="Times New Roman" panose="02020603050405020304" pitchFamily="18" charset="0"/>
              </a:rPr>
              <a:t>Implement college and district governance policies, ensuring the effective participation of other governance groups and the primacy of faculty on academic and professional matters. </a:t>
            </a:r>
          </a:p>
          <a:p>
            <a:pPr>
              <a:buClr>
                <a:srgbClr val="0070C0"/>
              </a:buClr>
            </a:pPr>
            <a:r>
              <a:rPr lang="en-US" dirty="0">
                <a:latin typeface="Times New Roman" panose="02020603050405020304" pitchFamily="18" charset="0"/>
                <a:cs typeface="Times New Roman" panose="02020603050405020304" pitchFamily="18" charset="0"/>
              </a:rPr>
              <a:t>As required by Title 5, after consultation with the chief executive officer or designee, appoint faculty representatives to college and district-wide committees. </a:t>
            </a:r>
          </a:p>
          <a:p>
            <a:pPr>
              <a:buClr>
                <a:srgbClr val="0070C0"/>
              </a:buClr>
            </a:pPr>
            <a:endParaRPr lang="en-US" dirty="0">
              <a:latin typeface="Times New Roman" panose="02020603050405020304" pitchFamily="18" charset="0"/>
              <a:cs typeface="Times New Roman" panose="02020603050405020304" pitchFamily="18" charset="0"/>
            </a:endParaRPr>
          </a:p>
          <a:p>
            <a:pPr>
              <a:buClr>
                <a:srgbClr val="0070C0"/>
              </a:buClr>
            </a:pPr>
            <a:endParaRPr lang="en-US" dirty="0">
              <a:latin typeface="Times New Roman" panose="02020603050405020304" pitchFamily="18" charset="0"/>
              <a:cs typeface="Times New Roman" panose="02020603050405020304" pitchFamily="18" charset="0"/>
            </a:endParaRPr>
          </a:p>
          <a:p>
            <a:pPr>
              <a:buClr>
                <a:srgbClr val="0070C0"/>
              </a:buClr>
            </a:pPr>
            <a:endParaRPr lang="en-US" dirty="0">
              <a:latin typeface="Times New Roman" panose="02020603050405020304" pitchFamily="18" charset="0"/>
              <a:cs typeface="Times New Roman" panose="02020603050405020304" pitchFamily="18" charset="0"/>
            </a:endParaRPr>
          </a:p>
          <a:p>
            <a:pPr>
              <a:buClr>
                <a:srgbClr val="0070C0"/>
              </a:buClr>
            </a:pPr>
            <a:endParaRPr lang="en-US" dirty="0">
              <a:latin typeface="Times New Roman" panose="02020603050405020304" pitchFamily="18" charset="0"/>
              <a:cs typeface="Times New Roman" panose="02020603050405020304" pitchFamily="18" charset="0"/>
            </a:endParaRPr>
          </a:p>
          <a:p>
            <a:pPr>
              <a:buClr>
                <a:srgbClr val="0070C0"/>
              </a:buClr>
            </a:pPr>
            <a:endParaRPr lang="en-US" dirty="0">
              <a:latin typeface="Times New Roman" panose="02020603050405020304" pitchFamily="18" charset="0"/>
              <a:cs typeface="Times New Roman" panose="02020603050405020304" pitchFamily="18" charset="0"/>
            </a:endParaRPr>
          </a:p>
        </p:txBody>
      </p:sp>
      <p:sp>
        <p:nvSpPr>
          <p:cNvPr id="6" name="Footer Placeholder 5">
            <a:extLst>
              <a:ext uri="{FF2B5EF4-FFF2-40B4-BE49-F238E27FC236}">
                <a16:creationId xmlns:a16="http://schemas.microsoft.com/office/drawing/2014/main" id="{ED6B59C0-0BFE-9D4C-998C-7533D6DC0F98}"/>
              </a:ext>
            </a:extLst>
          </p:cNvPr>
          <p:cNvSpPr>
            <a:spLocks noGrp="1"/>
          </p:cNvSpPr>
          <p:nvPr>
            <p:ph type="ftr" sz="quarter" idx="11"/>
          </p:nvPr>
        </p:nvSpPr>
        <p:spPr/>
        <p:txBody>
          <a:bodyPr/>
          <a:lstStyle/>
          <a:p>
            <a:r>
              <a:rPr lang="en-US" dirty="0">
                <a:solidFill>
                  <a:prstClr val="black">
                    <a:tint val="75000"/>
                  </a:prstClr>
                </a:solidFill>
              </a:rPr>
              <a:t>ASCCC Faculty Leadership Institute 2019</a:t>
            </a:r>
          </a:p>
        </p:txBody>
      </p:sp>
    </p:spTree>
    <p:extLst>
      <p:ext uri="{BB962C8B-B14F-4D97-AF65-F5344CB8AC3E}">
        <p14:creationId xmlns:p14="http://schemas.microsoft.com/office/powerpoint/2010/main" val="3470854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rgbClr val="0070C0"/>
                </a:solidFill>
                <a:latin typeface="Times New Roman" panose="02020603050405020304" pitchFamily="18" charset="0"/>
                <a:cs typeface="Times New Roman" panose="02020603050405020304" pitchFamily="18" charset="0"/>
              </a:rPr>
              <a:t>Role or Responsibility</a:t>
            </a:r>
            <a:br>
              <a:rPr lang="en-US" b="1" dirty="0">
                <a:solidFill>
                  <a:srgbClr val="0070C0"/>
                </a:solidFill>
                <a:latin typeface="Times New Roman" panose="02020603050405020304" pitchFamily="18" charset="0"/>
                <a:cs typeface="Times New Roman" panose="02020603050405020304" pitchFamily="18" charset="0"/>
              </a:rPr>
            </a:br>
            <a:r>
              <a:rPr lang="en-US" sz="3600" dirty="0">
                <a:solidFill>
                  <a:srgbClr val="0070C0"/>
                </a:solidFill>
                <a:latin typeface="Times New Roman" panose="02020603050405020304" pitchFamily="18" charset="0"/>
                <a:cs typeface="Times New Roman" panose="02020603050405020304" pitchFamily="18" charset="0"/>
              </a:rPr>
              <a:t>Advocate for Faculty Interests</a:t>
            </a:r>
          </a:p>
        </p:txBody>
      </p:sp>
      <p:sp>
        <p:nvSpPr>
          <p:cNvPr id="3" name="Content Placeholder 2"/>
          <p:cNvSpPr>
            <a:spLocks noGrp="1"/>
          </p:cNvSpPr>
          <p:nvPr>
            <p:ph idx="1"/>
          </p:nvPr>
        </p:nvSpPr>
        <p:spPr/>
        <p:txBody>
          <a:bodyPr>
            <a:normAutofit fontScale="85000" lnSpcReduction="20000"/>
          </a:bodyPr>
          <a:lstStyle/>
          <a:p>
            <a:pPr>
              <a:buClr>
                <a:srgbClr val="0070C0"/>
              </a:buClr>
            </a:pPr>
            <a:r>
              <a:rPr lang="en-US" dirty="0">
                <a:latin typeface="Times New Roman" panose="02020603050405020304" pitchFamily="18" charset="0"/>
                <a:cs typeface="Times New Roman" panose="02020603050405020304" pitchFamily="18" charset="0"/>
              </a:rPr>
              <a:t>Official spokesperson and advocate for the faculty in academic and professional matters. </a:t>
            </a:r>
          </a:p>
          <a:p>
            <a:pPr>
              <a:buClr>
                <a:srgbClr val="0070C0"/>
              </a:buClr>
            </a:pPr>
            <a:r>
              <a:rPr lang="en-US" dirty="0">
                <a:latin typeface="Times New Roman" panose="02020603050405020304" pitchFamily="18" charset="0"/>
                <a:cs typeface="Times New Roman" panose="02020603050405020304" pitchFamily="18" charset="0"/>
              </a:rPr>
              <a:t>Work to resolve academic and professional concerns of individual faculty members. </a:t>
            </a:r>
          </a:p>
          <a:p>
            <a:pPr>
              <a:buClr>
                <a:srgbClr val="0070C0"/>
              </a:buClr>
            </a:pPr>
            <a:r>
              <a:rPr lang="en-US" dirty="0">
                <a:latin typeface="Times New Roman" panose="02020603050405020304" pitchFamily="18" charset="0"/>
                <a:cs typeface="Times New Roman" panose="02020603050405020304" pitchFamily="18" charset="0"/>
              </a:rPr>
              <a:t>In matters not involving academic and professional issues, refer faculty to appropriate processes. </a:t>
            </a:r>
          </a:p>
          <a:p>
            <a:pPr>
              <a:buClr>
                <a:srgbClr val="0070C0"/>
              </a:buClr>
            </a:pPr>
            <a:r>
              <a:rPr lang="en-US" dirty="0">
                <a:latin typeface="Times New Roman" panose="02020603050405020304" pitchFamily="18" charset="0"/>
                <a:cs typeface="Times New Roman" panose="02020603050405020304" pitchFamily="18" charset="0"/>
              </a:rPr>
              <a:t>Provide initiative in identifying and pursuing important institutional issues. </a:t>
            </a:r>
          </a:p>
          <a:p>
            <a:pPr>
              <a:buClr>
                <a:srgbClr val="0070C0"/>
              </a:buClr>
            </a:pPr>
            <a:r>
              <a:rPr lang="en-US" dirty="0">
                <a:latin typeface="Times New Roman" panose="02020603050405020304" pitchFamily="18" charset="0"/>
                <a:cs typeface="Times New Roman" panose="02020603050405020304" pitchFamily="18" charset="0"/>
              </a:rPr>
              <a:t>Meet regularly with the superintendent/president, vice-presidents and others as needed. </a:t>
            </a:r>
          </a:p>
          <a:p>
            <a:pPr>
              <a:buClr>
                <a:srgbClr val="0070C0"/>
              </a:buClr>
            </a:pPr>
            <a:r>
              <a:rPr lang="en-US" dirty="0">
                <a:latin typeface="Times New Roman" panose="02020603050405020304" pitchFamily="18" charset="0"/>
                <a:cs typeface="Times New Roman" panose="02020603050405020304" pitchFamily="18" charset="0"/>
              </a:rPr>
              <a:t>Advocate for appropriate faculty professional development funding.</a:t>
            </a:r>
          </a:p>
          <a:p>
            <a:pPr>
              <a:buClr>
                <a:srgbClr val="0070C0"/>
              </a:buClr>
            </a:pPr>
            <a:r>
              <a:rPr lang="en-US" dirty="0">
                <a:latin typeface="Times New Roman" panose="02020603050405020304" pitchFamily="18" charset="0"/>
                <a:cs typeface="Times New Roman" panose="02020603050405020304" pitchFamily="18" charset="0"/>
              </a:rPr>
              <a:t>Archive the senate’s historical records. </a:t>
            </a:r>
          </a:p>
          <a:p>
            <a:pPr>
              <a:buClr>
                <a:srgbClr val="0070C0"/>
              </a:buClr>
            </a:pPr>
            <a:r>
              <a:rPr lang="en-US" dirty="0">
                <a:latin typeface="Times New Roman" panose="02020603050405020304" pitchFamily="18" charset="0"/>
                <a:cs typeface="Times New Roman" panose="02020603050405020304" pitchFamily="18" charset="0"/>
              </a:rPr>
              <a:t>Sign certain institutional documents and reports sent to relevant authorities. </a:t>
            </a:r>
          </a:p>
          <a:p>
            <a:pPr>
              <a:buClr>
                <a:srgbClr val="0070C0"/>
              </a:buClr>
            </a:pPr>
            <a:endParaRPr lang="en-US" dirty="0">
              <a:latin typeface="Times New Roman" panose="02020603050405020304" pitchFamily="18" charset="0"/>
              <a:cs typeface="Times New Roman" panose="02020603050405020304" pitchFamily="18" charset="0"/>
            </a:endParaRPr>
          </a:p>
          <a:p>
            <a:pPr>
              <a:buClr>
                <a:srgbClr val="0070C0"/>
              </a:buClr>
            </a:pPr>
            <a:endParaRPr lang="en-US" dirty="0">
              <a:latin typeface="Times New Roman" panose="02020603050405020304" pitchFamily="18" charset="0"/>
              <a:cs typeface="Times New Roman" panose="02020603050405020304" pitchFamily="18" charset="0"/>
            </a:endParaRPr>
          </a:p>
          <a:p>
            <a:pPr>
              <a:buClr>
                <a:srgbClr val="0070C0"/>
              </a:buClr>
            </a:pPr>
            <a:endParaRPr lang="en-US" dirty="0">
              <a:latin typeface="Times New Roman" panose="02020603050405020304" pitchFamily="18" charset="0"/>
              <a:cs typeface="Times New Roman" panose="02020603050405020304" pitchFamily="18" charset="0"/>
            </a:endParaRPr>
          </a:p>
          <a:p>
            <a:pPr>
              <a:buClr>
                <a:srgbClr val="0070C0"/>
              </a:buClr>
            </a:pPr>
            <a:endParaRPr lang="en-US" dirty="0">
              <a:latin typeface="Times New Roman" panose="02020603050405020304" pitchFamily="18" charset="0"/>
              <a:cs typeface="Times New Roman" panose="02020603050405020304" pitchFamily="18" charset="0"/>
            </a:endParaRPr>
          </a:p>
          <a:p>
            <a:pPr>
              <a:buClr>
                <a:srgbClr val="0070C0"/>
              </a:buClr>
            </a:pPr>
            <a:endParaRPr lang="en-US" dirty="0">
              <a:latin typeface="Times New Roman" panose="02020603050405020304" pitchFamily="18" charset="0"/>
              <a:cs typeface="Times New Roman" panose="02020603050405020304" pitchFamily="18" charset="0"/>
            </a:endParaRPr>
          </a:p>
        </p:txBody>
      </p:sp>
      <p:sp>
        <p:nvSpPr>
          <p:cNvPr id="6" name="Footer Placeholder 5">
            <a:extLst>
              <a:ext uri="{FF2B5EF4-FFF2-40B4-BE49-F238E27FC236}">
                <a16:creationId xmlns:a16="http://schemas.microsoft.com/office/drawing/2014/main" id="{ED6B59C0-0BFE-9D4C-998C-7533D6DC0F98}"/>
              </a:ext>
            </a:extLst>
          </p:cNvPr>
          <p:cNvSpPr>
            <a:spLocks noGrp="1"/>
          </p:cNvSpPr>
          <p:nvPr>
            <p:ph type="ftr" sz="quarter" idx="11"/>
          </p:nvPr>
        </p:nvSpPr>
        <p:spPr/>
        <p:txBody>
          <a:bodyPr/>
          <a:lstStyle/>
          <a:p>
            <a:r>
              <a:rPr lang="en-US" dirty="0">
                <a:solidFill>
                  <a:prstClr val="black">
                    <a:tint val="75000"/>
                  </a:prstClr>
                </a:solidFill>
              </a:rPr>
              <a:t>ASCCC Faculty Leadership Institute 2019</a:t>
            </a:r>
          </a:p>
        </p:txBody>
      </p:sp>
    </p:spTree>
    <p:extLst>
      <p:ext uri="{BB962C8B-B14F-4D97-AF65-F5344CB8AC3E}">
        <p14:creationId xmlns:p14="http://schemas.microsoft.com/office/powerpoint/2010/main" val="4174070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rgbClr val="0070C0"/>
                </a:solidFill>
                <a:latin typeface="Times New Roman" panose="02020603050405020304" pitchFamily="18" charset="0"/>
                <a:cs typeface="Times New Roman" panose="02020603050405020304" pitchFamily="18" charset="0"/>
              </a:rPr>
              <a:t>Role or Responsibility</a:t>
            </a:r>
            <a:br>
              <a:rPr lang="en-US" b="1" dirty="0">
                <a:solidFill>
                  <a:srgbClr val="0070C0"/>
                </a:solidFill>
                <a:latin typeface="Times New Roman" panose="02020603050405020304" pitchFamily="18" charset="0"/>
                <a:cs typeface="Times New Roman" panose="02020603050405020304" pitchFamily="18" charset="0"/>
              </a:rPr>
            </a:br>
            <a:r>
              <a:rPr lang="en-US" sz="3600" dirty="0">
                <a:solidFill>
                  <a:srgbClr val="0070C0"/>
                </a:solidFill>
                <a:latin typeface="Times New Roman" panose="02020603050405020304" pitchFamily="18" charset="0"/>
                <a:cs typeface="Times New Roman" panose="02020603050405020304" pitchFamily="18" charset="0"/>
              </a:rPr>
              <a:t>Relationship with Board and Administration</a:t>
            </a:r>
          </a:p>
        </p:txBody>
      </p:sp>
      <p:sp>
        <p:nvSpPr>
          <p:cNvPr id="3" name="Content Placeholder 2"/>
          <p:cNvSpPr>
            <a:spLocks noGrp="1"/>
          </p:cNvSpPr>
          <p:nvPr>
            <p:ph idx="1"/>
          </p:nvPr>
        </p:nvSpPr>
        <p:spPr/>
        <p:txBody>
          <a:bodyPr>
            <a:normAutofit fontScale="77500" lnSpcReduction="20000"/>
          </a:bodyPr>
          <a:lstStyle/>
          <a:p>
            <a:pPr>
              <a:buClr>
                <a:srgbClr val="0070C0"/>
              </a:buClr>
            </a:pPr>
            <a:r>
              <a:rPr lang="en-US" dirty="0">
                <a:latin typeface="Times New Roman" panose="02020603050405020304" pitchFamily="18" charset="0"/>
                <a:cs typeface="Times New Roman" panose="02020603050405020304" pitchFamily="18" charset="0"/>
              </a:rPr>
              <a:t>Attend and participate in meetings of the Governing Board (board) or college administration. </a:t>
            </a:r>
          </a:p>
          <a:p>
            <a:pPr>
              <a:buClr>
                <a:srgbClr val="0070C0"/>
              </a:buClr>
            </a:pPr>
            <a:r>
              <a:rPr lang="en-US" dirty="0">
                <a:latin typeface="Times New Roman" panose="02020603050405020304" pitchFamily="18" charset="0"/>
                <a:cs typeface="Times New Roman" panose="02020603050405020304" pitchFamily="18" charset="0"/>
              </a:rPr>
              <a:t>New faculty and trustees should receive orientation on board, faculty, and administrative responsibilities. </a:t>
            </a:r>
          </a:p>
          <a:p>
            <a:pPr>
              <a:buClr>
                <a:srgbClr val="0070C0"/>
              </a:buClr>
            </a:pPr>
            <a:r>
              <a:rPr lang="en-US" dirty="0">
                <a:latin typeface="Times New Roman" panose="02020603050405020304" pitchFamily="18" charset="0"/>
                <a:cs typeface="Times New Roman" panose="02020603050405020304" pitchFamily="18" charset="0"/>
              </a:rPr>
              <a:t>Faculty, administration, and board members must have opportunities to interact, both formally and informally. </a:t>
            </a:r>
          </a:p>
          <a:p>
            <a:pPr>
              <a:buClr>
                <a:srgbClr val="0070C0"/>
              </a:buClr>
            </a:pPr>
            <a:r>
              <a:rPr lang="en-US" dirty="0">
                <a:latin typeface="Times New Roman" panose="02020603050405020304" pitchFamily="18" charset="0"/>
                <a:cs typeface="Times New Roman" panose="02020603050405020304" pitchFamily="18" charset="0"/>
              </a:rPr>
              <a:t>The various college constituencies should have an opportunity to provide reasonable input into major college decisions. </a:t>
            </a:r>
          </a:p>
          <a:p>
            <a:pPr>
              <a:buClr>
                <a:srgbClr val="0070C0"/>
              </a:buClr>
            </a:pPr>
            <a:r>
              <a:rPr lang="en-US" dirty="0">
                <a:latin typeface="Times New Roman" panose="02020603050405020304" pitchFamily="18" charset="0"/>
                <a:cs typeface="Times New Roman" panose="02020603050405020304" pitchFamily="18" charset="0"/>
              </a:rPr>
              <a:t>Mutual respect and trust should exist among all parties, even when they seriously disagree. </a:t>
            </a:r>
          </a:p>
          <a:p>
            <a:pPr>
              <a:buClr>
                <a:srgbClr val="0070C0"/>
              </a:buClr>
            </a:pPr>
            <a:r>
              <a:rPr lang="en-US" dirty="0">
                <a:latin typeface="Times New Roman" panose="02020603050405020304" pitchFamily="18" charset="0"/>
                <a:cs typeface="Times New Roman" panose="02020603050405020304" pitchFamily="18" charset="0"/>
              </a:rPr>
              <a:t>For all parties, support successful compromise as the highest end and be willing to negotiate differences. </a:t>
            </a:r>
          </a:p>
          <a:p>
            <a:pPr>
              <a:buClr>
                <a:srgbClr val="0070C0"/>
              </a:buClr>
            </a:pPr>
            <a:r>
              <a:rPr lang="en-US" dirty="0">
                <a:latin typeface="Times New Roman" panose="02020603050405020304" pitchFamily="18" charset="0"/>
                <a:cs typeface="Times New Roman" panose="02020603050405020304" pitchFamily="18" charset="0"/>
              </a:rPr>
              <a:t>Colleges and districts should establish generally accepted and codified rules for settling disagreements among constituencies. </a:t>
            </a:r>
          </a:p>
          <a:p>
            <a:pPr>
              <a:buClr>
                <a:srgbClr val="0070C0"/>
              </a:buClr>
            </a:pPr>
            <a:endParaRPr lang="en-US" dirty="0">
              <a:latin typeface="Times New Roman" panose="02020603050405020304" pitchFamily="18" charset="0"/>
              <a:cs typeface="Times New Roman" panose="02020603050405020304" pitchFamily="18" charset="0"/>
            </a:endParaRPr>
          </a:p>
          <a:p>
            <a:pPr>
              <a:buClr>
                <a:srgbClr val="0070C0"/>
              </a:buClr>
            </a:pPr>
            <a:endParaRPr lang="en-US" dirty="0">
              <a:latin typeface="Times New Roman" panose="02020603050405020304" pitchFamily="18" charset="0"/>
              <a:cs typeface="Times New Roman" panose="02020603050405020304" pitchFamily="18" charset="0"/>
            </a:endParaRPr>
          </a:p>
          <a:p>
            <a:pPr>
              <a:buClr>
                <a:srgbClr val="0070C0"/>
              </a:buClr>
            </a:pPr>
            <a:endParaRPr lang="en-US" dirty="0">
              <a:latin typeface="Times New Roman" panose="02020603050405020304" pitchFamily="18" charset="0"/>
              <a:cs typeface="Times New Roman" panose="02020603050405020304" pitchFamily="18" charset="0"/>
            </a:endParaRPr>
          </a:p>
          <a:p>
            <a:pPr>
              <a:buClr>
                <a:srgbClr val="0070C0"/>
              </a:buClr>
            </a:pPr>
            <a:endParaRPr lang="en-US" dirty="0">
              <a:latin typeface="Times New Roman" panose="02020603050405020304" pitchFamily="18" charset="0"/>
              <a:cs typeface="Times New Roman" panose="02020603050405020304" pitchFamily="18" charset="0"/>
            </a:endParaRPr>
          </a:p>
          <a:p>
            <a:pPr>
              <a:buClr>
                <a:srgbClr val="0070C0"/>
              </a:buClr>
            </a:pPr>
            <a:endParaRPr lang="en-US" dirty="0">
              <a:latin typeface="Times New Roman" panose="02020603050405020304" pitchFamily="18" charset="0"/>
              <a:cs typeface="Times New Roman" panose="02020603050405020304" pitchFamily="18" charset="0"/>
            </a:endParaRPr>
          </a:p>
          <a:p>
            <a:pPr>
              <a:buClr>
                <a:srgbClr val="0070C0"/>
              </a:buClr>
            </a:pPr>
            <a:endParaRPr lang="en-US" dirty="0">
              <a:latin typeface="Times New Roman" panose="02020603050405020304" pitchFamily="18" charset="0"/>
              <a:cs typeface="Times New Roman" panose="02020603050405020304" pitchFamily="18" charset="0"/>
            </a:endParaRPr>
          </a:p>
        </p:txBody>
      </p:sp>
      <p:sp>
        <p:nvSpPr>
          <p:cNvPr id="6" name="Footer Placeholder 5">
            <a:extLst>
              <a:ext uri="{FF2B5EF4-FFF2-40B4-BE49-F238E27FC236}">
                <a16:creationId xmlns:a16="http://schemas.microsoft.com/office/drawing/2014/main" id="{ED6B59C0-0BFE-9D4C-998C-7533D6DC0F98}"/>
              </a:ext>
            </a:extLst>
          </p:cNvPr>
          <p:cNvSpPr>
            <a:spLocks noGrp="1"/>
          </p:cNvSpPr>
          <p:nvPr>
            <p:ph type="ftr" sz="quarter" idx="11"/>
          </p:nvPr>
        </p:nvSpPr>
        <p:spPr/>
        <p:txBody>
          <a:bodyPr/>
          <a:lstStyle/>
          <a:p>
            <a:r>
              <a:rPr lang="en-US" dirty="0">
                <a:solidFill>
                  <a:prstClr val="black">
                    <a:tint val="75000"/>
                  </a:prstClr>
                </a:solidFill>
              </a:rPr>
              <a:t>ASCCC Faculty Leadership Institute 2019</a:t>
            </a:r>
          </a:p>
        </p:txBody>
      </p:sp>
    </p:spTree>
    <p:extLst>
      <p:ext uri="{BB962C8B-B14F-4D97-AF65-F5344CB8AC3E}">
        <p14:creationId xmlns:p14="http://schemas.microsoft.com/office/powerpoint/2010/main" val="749395786"/>
      </p:ext>
    </p:extLst>
  </p:cSld>
  <p:clrMapOvr>
    <a:masterClrMapping/>
  </p:clrMapOvr>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6511</TotalTime>
  <Words>1029</Words>
  <Application>Microsoft Macintosh PowerPoint</Application>
  <PresentationFormat>Widescreen</PresentationFormat>
  <Paragraphs>122</Paragraphs>
  <Slides>16</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Arial</vt:lpstr>
      <vt:lpstr>Calibri</vt:lpstr>
      <vt:lpstr>Calibri Light</vt:lpstr>
      <vt:lpstr>Georgia</vt:lpstr>
      <vt:lpstr>Times New Roman</vt:lpstr>
      <vt:lpstr>2_Office Theme</vt:lpstr>
      <vt:lpstr>1_Office Theme</vt:lpstr>
      <vt:lpstr>The Role of the Academic Senate President and Effective Leadership</vt:lpstr>
      <vt:lpstr>Description</vt:lpstr>
      <vt:lpstr>Overview</vt:lpstr>
      <vt:lpstr>The Academic Senate President</vt:lpstr>
      <vt:lpstr>Role or Responsibility </vt:lpstr>
      <vt:lpstr>Role or Responsibility Statutes</vt:lpstr>
      <vt:lpstr>Role or Responsibility Statutes</vt:lpstr>
      <vt:lpstr>Role or Responsibility Advocate for Faculty Interests</vt:lpstr>
      <vt:lpstr>Role or Responsibility Relationship with Board and Administration</vt:lpstr>
      <vt:lpstr>Role or Responsibility Relationship with Board and Administration</vt:lpstr>
      <vt:lpstr>Role or Responsibility State Level</vt:lpstr>
      <vt:lpstr>Elements of Effective Leadership</vt:lpstr>
      <vt:lpstr> Elements of Effective Leadership</vt:lpstr>
      <vt:lpstr> Elements of Effective Leadership</vt:lpstr>
      <vt:lpstr>Questions and Comments</vt:lpstr>
      <vt:lpstr>Resources</vt:lpstr>
    </vt:vector>
  </TitlesOfParts>
  <Company>SDCCD</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Managers &amp; Supervisors</dc:title>
  <dc:creator>SDCCD</dc:creator>
  <cp:lastModifiedBy>Virginia May</cp:lastModifiedBy>
  <cp:revision>333</cp:revision>
  <cp:lastPrinted>2018-06-12T21:12:30Z</cp:lastPrinted>
  <dcterms:created xsi:type="dcterms:W3CDTF">2009-05-14T16:38:26Z</dcterms:created>
  <dcterms:modified xsi:type="dcterms:W3CDTF">2019-06-14T13:10:03Z</dcterms:modified>
</cp:coreProperties>
</file>