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5"/>
  </p:notesMasterIdLst>
  <p:handoutMasterIdLst>
    <p:handoutMasterId r:id="rId16"/>
  </p:handoutMasterIdLst>
  <p:sldIdLst>
    <p:sldId id="256" r:id="rId2"/>
    <p:sldId id="257" r:id="rId3"/>
    <p:sldId id="276" r:id="rId4"/>
    <p:sldId id="278" r:id="rId5"/>
    <p:sldId id="270" r:id="rId6"/>
    <p:sldId id="271" r:id="rId7"/>
    <p:sldId id="272" r:id="rId8"/>
    <p:sldId id="277" r:id="rId9"/>
    <p:sldId id="273" r:id="rId10"/>
    <p:sldId id="274" r:id="rId11"/>
    <p:sldId id="269" r:id="rId12"/>
    <p:sldId id="275"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59"/>
    <p:restoredTop sz="93077"/>
  </p:normalViewPr>
  <p:slideViewPr>
    <p:cSldViewPr snapToGrid="0" snapToObjects="1">
      <p:cViewPr varScale="1">
        <p:scale>
          <a:sx n="59" d="100"/>
          <a:sy n="59" d="100"/>
        </p:scale>
        <p:origin x="1072"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69C9EC-5296-D44A-A7E3-9D50F2CBDD28}" type="datetimeFigureOut">
              <a:rPr lang="en-US" smtClean="0"/>
              <a:t>6/15/17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AE1346-2993-0F4D-AEB3-7C0F53CDDF6D}" type="slidenum">
              <a:rPr lang="en-US" smtClean="0"/>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C79D6-1503-7C47-8D3D-9B8B046E9A19}" type="datetimeFigureOut">
              <a:rPr lang="en-US" smtClean="0"/>
              <a:t>6/15/17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98C551-7708-9B49-90E3-D153F408E572}" type="slidenum">
              <a:rPr lang="en-US" smtClean="0"/>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a:t>
            </a:fld>
            <a:endParaRPr lang="en-US"/>
          </a:p>
        </p:txBody>
      </p:sp>
    </p:spTree>
    <p:extLst>
      <p:ext uri="{BB962C8B-B14F-4D97-AF65-F5344CB8AC3E}">
        <p14:creationId xmlns:p14="http://schemas.microsoft.com/office/powerpoint/2010/main" val="577175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Thursday, June 15,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Thursday, June 15,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Thursday, June 15,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Thursday, June 15,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Thursday, June 15,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Thursday, June 15,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Thursday, June 15, 2017</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Thursday, June 15, 2017</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Thursday, June 15, 2017</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Thursday, June 15,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Thursday, June 15,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Thursday, June 15, 2017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aliforniacommunitycolleges.cccco.edu/Portals/0/Reports/2016-Minimum-Qualifications-Report-ADA.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916064"/>
          </a:xfrm>
        </p:spPr>
        <p:txBody>
          <a:bodyPr/>
          <a:lstStyle/>
          <a:p>
            <a:pPr algn="ctr"/>
            <a:r>
              <a:rPr lang="en-US" sz="4000" cap="none" dirty="0" smtClean="0">
                <a:latin typeface="Times New Roman"/>
                <a:cs typeface="Times New Roman"/>
              </a:rPr>
              <a:t>The Role of the Senate in Recruiting, Hiring, Evaluating, and Mentoring Full- and Part-time Faculty</a:t>
            </a:r>
            <a:endParaRPr lang="en-US" sz="4000" cap="none" dirty="0">
              <a:latin typeface="Times New Roman"/>
              <a:cs typeface="Times New Roman"/>
            </a:endParaRPr>
          </a:p>
        </p:txBody>
      </p:sp>
      <p:sp>
        <p:nvSpPr>
          <p:cNvPr id="3" name="Subtitle 2"/>
          <p:cNvSpPr>
            <a:spLocks noGrp="1"/>
          </p:cNvSpPr>
          <p:nvPr>
            <p:ph type="subTitle" idx="1"/>
          </p:nvPr>
        </p:nvSpPr>
        <p:spPr>
          <a:xfrm>
            <a:off x="685800" y="3505199"/>
            <a:ext cx="7848600" cy="3180800"/>
          </a:xfrm>
        </p:spPr>
        <p:txBody>
          <a:bodyPr/>
          <a:lstStyle/>
          <a:p>
            <a:r>
              <a:rPr lang="en-US" dirty="0" smtClean="0">
                <a:latin typeface="Times New Roman"/>
                <a:cs typeface="Times New Roman"/>
              </a:rPr>
              <a:t>Cheryl </a:t>
            </a:r>
            <a:r>
              <a:rPr lang="en-US" dirty="0" err="1" smtClean="0">
                <a:latin typeface="Times New Roman"/>
                <a:cs typeface="Times New Roman"/>
              </a:rPr>
              <a:t>Aschenbach</a:t>
            </a:r>
            <a:r>
              <a:rPr lang="en-US" dirty="0" smtClean="0">
                <a:latin typeface="Times New Roman"/>
                <a:cs typeface="Times New Roman"/>
              </a:rPr>
              <a:t>, North Representative</a:t>
            </a:r>
          </a:p>
          <a:p>
            <a:r>
              <a:rPr lang="en-US" dirty="0" err="1" smtClean="0">
                <a:latin typeface="Times New Roman"/>
                <a:cs typeface="Times New Roman"/>
              </a:rPr>
              <a:t>Ginni</a:t>
            </a:r>
            <a:r>
              <a:rPr lang="en-US" dirty="0" smtClean="0">
                <a:latin typeface="Times New Roman"/>
                <a:cs typeface="Times New Roman"/>
              </a:rPr>
              <a:t> May, Area A Representative</a:t>
            </a:r>
          </a:p>
          <a:p>
            <a:endParaRPr lang="en-US" dirty="0">
              <a:latin typeface="Times New Roman"/>
              <a:cs typeface="Times New Roman"/>
            </a:endParaRPr>
          </a:p>
          <a:p>
            <a:endParaRPr lang="en-US" dirty="0" smtClean="0">
              <a:latin typeface="Times New Roman"/>
              <a:cs typeface="Times New Roman"/>
            </a:endParaRPr>
          </a:p>
          <a:p>
            <a:endParaRPr lang="en-US" dirty="0" smtClean="0">
              <a:latin typeface="Times New Roman"/>
              <a:cs typeface="Times New Roman"/>
            </a:endParaRPr>
          </a:p>
          <a:p>
            <a:endParaRPr lang="en-US" dirty="0">
              <a:latin typeface="Times New Roman"/>
              <a:cs typeface="Times New Roman"/>
            </a:endParaRPr>
          </a:p>
          <a:p>
            <a:pPr algn="ctr"/>
            <a:r>
              <a:rPr lang="en-US" sz="1800" dirty="0" smtClean="0">
                <a:solidFill>
                  <a:srgbClr val="FF0000"/>
                </a:solidFill>
                <a:latin typeface="Times New Roman"/>
                <a:cs typeface="Times New Roman"/>
              </a:rPr>
              <a:t>Faculty Leadership Institute, June 17, 2017, Sacramento Sheraton</a:t>
            </a:r>
            <a:endParaRPr lang="en-US" sz="1800" dirty="0">
              <a:solidFill>
                <a:srgbClr val="FF0000"/>
              </a:solidFill>
              <a:latin typeface="Times New Roman"/>
              <a:cs typeface="Times New Roman"/>
            </a:endParaRPr>
          </a:p>
        </p:txBody>
      </p:sp>
      <p:pic>
        <p:nvPicPr>
          <p:cNvPr id="5" name="Picture 4" descr="ASCCC_Logo"/>
          <p:cNvPicPr/>
          <p:nvPr/>
        </p:nvPicPr>
        <p:blipFill>
          <a:blip r:embed="rId3"/>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25713850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Building Diverse, Engaged Faculty</a:t>
            </a:r>
            <a:endParaRPr lang="en-US" dirty="0">
              <a:latin typeface="Times New Roman"/>
              <a:cs typeface="Times New Roman"/>
            </a:endParaRPr>
          </a:p>
        </p:txBody>
      </p:sp>
      <p:sp>
        <p:nvSpPr>
          <p:cNvPr id="3" name="Content Placeholder 2"/>
          <p:cNvSpPr>
            <a:spLocks noGrp="1"/>
          </p:cNvSpPr>
          <p:nvPr>
            <p:ph idx="1"/>
          </p:nvPr>
        </p:nvSpPr>
        <p:spPr/>
        <p:txBody>
          <a:bodyPr>
            <a:normAutofit lnSpcReduction="10000"/>
          </a:bodyPr>
          <a:lstStyle/>
          <a:p>
            <a:pPr marL="0" indent="0">
              <a:buNone/>
            </a:pPr>
            <a:r>
              <a:rPr lang="en-US" dirty="0">
                <a:latin typeface="Times New Roman"/>
                <a:cs typeface="Times New Roman"/>
              </a:rPr>
              <a:t>CA Ed </a:t>
            </a:r>
            <a:r>
              <a:rPr lang="en-US" dirty="0" smtClean="0">
                <a:latin typeface="Times New Roman"/>
                <a:cs typeface="Times New Roman"/>
              </a:rPr>
              <a:t>Code §87360</a:t>
            </a:r>
          </a:p>
          <a:p>
            <a:pPr marL="0" indent="0">
              <a:buNone/>
            </a:pPr>
            <a:r>
              <a:rPr lang="en-US" i="1" dirty="0">
                <a:latin typeface="Times New Roman"/>
                <a:cs typeface="Times New Roman"/>
              </a:rPr>
              <a:t>(a) In establishing hiring criteria for faculty and administrators, district governing boards shall, no later than July 1, 1990, </a:t>
            </a:r>
            <a:r>
              <a:rPr lang="en-US" b="1" i="1" dirty="0">
                <a:latin typeface="Times New Roman"/>
                <a:cs typeface="Times New Roman"/>
              </a:rPr>
              <a:t>develop criteria that include </a:t>
            </a:r>
            <a:r>
              <a:rPr lang="en-US" i="1" dirty="0">
                <a:latin typeface="Times New Roman"/>
                <a:cs typeface="Times New Roman"/>
              </a:rPr>
              <a:t>a sensitivity to and understanding of the diverse academic, socioeconomic, cultural, disability, and ethnic backgrounds of community college students</a:t>
            </a:r>
            <a:r>
              <a:rPr lang="en-US" i="1" dirty="0" smtClean="0">
                <a:latin typeface="Times New Roman"/>
                <a:cs typeface="Times New Roman"/>
              </a:rPr>
              <a:t>.</a:t>
            </a:r>
            <a:endParaRPr lang="en-US" dirty="0" smtClean="0">
              <a:latin typeface="Times New Roman"/>
              <a:cs typeface="Times New Roman"/>
            </a:endParaRPr>
          </a:p>
          <a:p>
            <a:pPr marL="0" indent="0">
              <a:buNone/>
            </a:pPr>
            <a:endParaRPr lang="en-US" dirty="0">
              <a:latin typeface="Times New Roman"/>
              <a:cs typeface="Times New Roman"/>
            </a:endParaRPr>
          </a:p>
          <a:p>
            <a:r>
              <a:rPr lang="en-US" dirty="0" smtClean="0">
                <a:latin typeface="Times New Roman"/>
                <a:cs typeface="Times New Roman"/>
              </a:rPr>
              <a:t>Job descriptions</a:t>
            </a:r>
          </a:p>
          <a:p>
            <a:r>
              <a:rPr lang="en-US" dirty="0" smtClean="0">
                <a:latin typeface="Times New Roman"/>
                <a:cs typeface="Times New Roman"/>
              </a:rPr>
              <a:t>Screening/Hiring Criteria</a:t>
            </a:r>
          </a:p>
          <a:p>
            <a:r>
              <a:rPr lang="en-US" dirty="0" smtClean="0">
                <a:latin typeface="Times New Roman"/>
                <a:cs typeface="Times New Roman"/>
              </a:rPr>
              <a:t>Mentoring</a:t>
            </a:r>
          </a:p>
          <a:p>
            <a:r>
              <a:rPr lang="en-US" dirty="0" smtClean="0">
                <a:latin typeface="Times New Roman"/>
                <a:cs typeface="Times New Roman"/>
              </a:rPr>
              <a:t>Tenure/Evaluation Processes</a:t>
            </a:r>
          </a:p>
          <a:p>
            <a:r>
              <a:rPr lang="en-US" dirty="0" smtClean="0">
                <a:latin typeface="Times New Roman"/>
                <a:cs typeface="Times New Roman"/>
              </a:rPr>
              <a:t>Equity</a:t>
            </a:r>
            <a:endParaRPr lang="en-US" dirty="0">
              <a:latin typeface="Times New Roman"/>
              <a:cs typeface="Times New Roman"/>
            </a:endParaRPr>
          </a:p>
          <a:p>
            <a:pPr marL="0" indent="0">
              <a:buNone/>
            </a:pPr>
            <a:endParaRPr lang="en-US" dirty="0">
              <a:latin typeface="Times New Roman"/>
              <a:cs typeface="Times New Roman"/>
            </a:endParaRPr>
          </a:p>
        </p:txBody>
      </p:sp>
      <p:pic>
        <p:nvPicPr>
          <p:cNvPr id="4" name="Picture 3"/>
          <p:cNvPicPr>
            <a:picLocks noChangeAspect="1"/>
          </p:cNvPicPr>
          <p:nvPr/>
        </p:nvPicPr>
        <p:blipFill>
          <a:blip r:embed="rId2"/>
          <a:stretch>
            <a:fillRect/>
          </a:stretch>
        </p:blipFill>
        <p:spPr>
          <a:xfrm>
            <a:off x="5676900" y="4111864"/>
            <a:ext cx="2209800" cy="1841500"/>
          </a:xfrm>
          <a:prstGeom prst="rect">
            <a:avLst/>
          </a:prstGeom>
        </p:spPr>
      </p:pic>
    </p:spTree>
    <p:extLst>
      <p:ext uri="{BB962C8B-B14F-4D97-AF65-F5344CB8AC3E}">
        <p14:creationId xmlns:p14="http://schemas.microsoft.com/office/powerpoint/2010/main" val="197860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Faculty Evaluation Processes</a:t>
            </a:r>
            <a:endParaRPr lang="en-US" dirty="0">
              <a:latin typeface="Times New Roman"/>
              <a:cs typeface="Times New Roman"/>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latin typeface="Times New Roman"/>
                <a:cs typeface="Times New Roman"/>
              </a:rPr>
              <a:t>CA Ed Code §87663</a:t>
            </a:r>
          </a:p>
          <a:p>
            <a:pPr fontAlgn="base"/>
            <a:r>
              <a:rPr lang="en-US" i="1" dirty="0">
                <a:latin typeface="Times New Roman"/>
                <a:cs typeface="Times New Roman"/>
              </a:rPr>
              <a:t>(c) Evaluations shall include, but not be limited to, a peer review process. </a:t>
            </a:r>
          </a:p>
          <a:p>
            <a:pPr fontAlgn="base"/>
            <a:r>
              <a:rPr lang="en-US" i="1" dirty="0">
                <a:latin typeface="Times New Roman"/>
                <a:cs typeface="Times New Roman"/>
              </a:rPr>
              <a:t>(d) The peer review process shall be on a departmental or divisional basis, and shall address the forthcoming demographics of California, and the principles of affirmative action. The process shall require that the peers reviewing are both representative of the diversity of California and sensitive to affirmative action concerns, all without compromising quality and excellence in teaching.</a:t>
            </a:r>
          </a:p>
          <a:p>
            <a:pPr fontAlgn="base"/>
            <a:r>
              <a:rPr lang="en-US" i="1" dirty="0">
                <a:latin typeface="Times New Roman"/>
                <a:cs typeface="Times New Roman"/>
              </a:rPr>
              <a:t>(e) The Legislature recognizes that faculty evaluation procedures may be negotiated as part of the collective bargaining process.</a:t>
            </a:r>
          </a:p>
          <a:p>
            <a:pPr fontAlgn="base"/>
            <a:r>
              <a:rPr lang="en-US" i="1" dirty="0">
                <a:latin typeface="Times New Roman"/>
                <a:cs typeface="Times New Roman"/>
              </a:rPr>
              <a:t>(f) In those districts where faculty evaluation procedures are collectively bargained, </a:t>
            </a:r>
            <a:r>
              <a:rPr lang="en-US" b="1" i="1" dirty="0">
                <a:latin typeface="Times New Roman"/>
                <a:cs typeface="Times New Roman"/>
              </a:rPr>
              <a:t>the faculty’s exclusive representative shall consult with the academic senate prior to engaging in collective bargaining regarding those procedures.</a:t>
            </a:r>
          </a:p>
          <a:p>
            <a:endParaRPr lang="en-US" dirty="0">
              <a:latin typeface="Times New Roman"/>
              <a:cs typeface="Times New Roman"/>
            </a:endParaRPr>
          </a:p>
        </p:txBody>
      </p:sp>
    </p:spTree>
    <p:extLst>
      <p:ext uri="{BB962C8B-B14F-4D97-AF65-F5344CB8AC3E}">
        <p14:creationId xmlns:p14="http://schemas.microsoft.com/office/powerpoint/2010/main" val="424806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Tenure Processes</a:t>
            </a:r>
            <a:endParaRPr lang="en-US" dirty="0">
              <a:latin typeface="Times New Roman"/>
              <a:cs typeface="Times New Roman"/>
            </a:endParaRPr>
          </a:p>
        </p:txBody>
      </p:sp>
      <p:sp>
        <p:nvSpPr>
          <p:cNvPr id="3" name="Content Placeholder 2"/>
          <p:cNvSpPr>
            <a:spLocks noGrp="1"/>
          </p:cNvSpPr>
          <p:nvPr>
            <p:ph idx="1"/>
          </p:nvPr>
        </p:nvSpPr>
        <p:spPr/>
        <p:txBody>
          <a:bodyPr/>
          <a:lstStyle/>
          <a:p>
            <a:pPr marL="0" indent="0">
              <a:buNone/>
            </a:pPr>
            <a:r>
              <a:rPr lang="en-US" dirty="0" smtClean="0">
                <a:latin typeface="Times New Roman"/>
                <a:cs typeface="Times New Roman"/>
              </a:rPr>
              <a:t>CA Ed Code §87610.1</a:t>
            </a:r>
          </a:p>
          <a:p>
            <a:pPr marL="0" indent="0">
              <a:buNone/>
            </a:pPr>
            <a:r>
              <a:rPr lang="en-US" i="1" dirty="0">
                <a:latin typeface="Times New Roman"/>
                <a:cs typeface="Times New Roman"/>
              </a:rPr>
              <a:t>(a) In those districts where tenure evaluation procedures are collectively bargained pursuant to Section 3543 of the Government Code, the </a:t>
            </a:r>
            <a:r>
              <a:rPr lang="en-US" b="1" i="1" dirty="0">
                <a:latin typeface="Times New Roman"/>
                <a:cs typeface="Times New Roman"/>
              </a:rPr>
              <a:t>faculty’s exclusive representative shall consult with the academic senate prior to engaging in collective bargaining on these procedures</a:t>
            </a:r>
            <a:r>
              <a:rPr lang="en-US" i="1" dirty="0" smtClean="0">
                <a:latin typeface="Times New Roman"/>
                <a:cs typeface="Times New Roman"/>
              </a:rPr>
              <a:t>.</a:t>
            </a:r>
          </a:p>
          <a:p>
            <a:pPr marL="0" indent="0">
              <a:buNone/>
            </a:pPr>
            <a:endParaRPr lang="en-US" i="1" dirty="0">
              <a:latin typeface="Times New Roman"/>
              <a:cs typeface="Times New Roman"/>
            </a:endParaRPr>
          </a:p>
          <a:p>
            <a:r>
              <a:rPr lang="en-US" dirty="0" smtClean="0">
                <a:latin typeface="Times New Roman"/>
                <a:cs typeface="Times New Roman"/>
              </a:rPr>
              <a:t>Local Processes vary</a:t>
            </a:r>
            <a:r>
              <a:rPr lang="mr-IN" dirty="0" smtClean="0">
                <a:latin typeface="Times New Roman"/>
                <a:cs typeface="Times New Roman"/>
              </a:rPr>
              <a:t>…</a:t>
            </a:r>
            <a:endParaRPr lang="en-US" dirty="0" smtClean="0">
              <a:latin typeface="Times New Roman"/>
              <a:cs typeface="Times New Roman"/>
            </a:endParaRPr>
          </a:p>
          <a:p>
            <a:pPr lvl="1"/>
            <a:r>
              <a:rPr lang="en-US" dirty="0" smtClean="0">
                <a:latin typeface="Times New Roman"/>
                <a:cs typeface="Times New Roman"/>
              </a:rPr>
              <a:t>Do you know how yours is/was established?</a:t>
            </a:r>
          </a:p>
          <a:p>
            <a:pPr lvl="1"/>
            <a:r>
              <a:rPr lang="en-US" dirty="0" smtClean="0">
                <a:latin typeface="Times New Roman"/>
                <a:cs typeface="Times New Roman"/>
              </a:rPr>
              <a:t>Do you know your local process</a:t>
            </a:r>
            <a:r>
              <a:rPr lang="en-US" dirty="0" smtClean="0">
                <a:latin typeface="Times New Roman"/>
                <a:cs typeface="Times New Roman"/>
              </a:rPr>
              <a:t>?</a:t>
            </a:r>
          </a:p>
          <a:p>
            <a:pPr lvl="1"/>
            <a:r>
              <a:rPr lang="en-US" dirty="0" smtClean="0">
                <a:latin typeface="Times New Roman"/>
                <a:cs typeface="Times New Roman"/>
              </a:rPr>
              <a:t>Is your senate involved?</a:t>
            </a:r>
            <a:endParaRPr lang="en-US" dirty="0" smtClean="0">
              <a:latin typeface="Times New Roman"/>
              <a:cs typeface="Times New Roman"/>
            </a:endParaRPr>
          </a:p>
        </p:txBody>
      </p:sp>
    </p:spTree>
    <p:extLst>
      <p:ext uri="{BB962C8B-B14F-4D97-AF65-F5344CB8AC3E}">
        <p14:creationId xmlns:p14="http://schemas.microsoft.com/office/powerpoint/2010/main" val="2011777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4800" dirty="0">
              <a:latin typeface="Times New Roman"/>
              <a:cs typeface="Times New Roman"/>
            </a:endParaRPr>
          </a:p>
        </p:txBody>
      </p:sp>
      <p:sp>
        <p:nvSpPr>
          <p:cNvPr id="3" name="Content Placeholder 2"/>
          <p:cNvSpPr>
            <a:spLocks noGrp="1"/>
          </p:cNvSpPr>
          <p:nvPr>
            <p:ph idx="1"/>
          </p:nvPr>
        </p:nvSpPr>
        <p:spPr/>
        <p:txBody>
          <a:bodyPr>
            <a:normAutofit/>
          </a:bodyPr>
          <a:lstStyle/>
          <a:p>
            <a:pPr marL="0" indent="0" algn="ctr">
              <a:buNone/>
            </a:pPr>
            <a:r>
              <a:rPr lang="en-US" sz="4800" dirty="0" smtClean="0">
                <a:latin typeface="Times New Roman"/>
                <a:cs typeface="Times New Roman"/>
              </a:rPr>
              <a:t>Questions?</a:t>
            </a:r>
          </a:p>
          <a:p>
            <a:pPr marL="0" indent="0" algn="ctr">
              <a:buNone/>
            </a:pPr>
            <a:endParaRPr lang="en-US" sz="4800" dirty="0" smtClean="0">
              <a:latin typeface="Times New Roman"/>
              <a:cs typeface="Times New Roman"/>
            </a:endParaRPr>
          </a:p>
          <a:p>
            <a:pPr marL="0" indent="0" algn="ctr">
              <a:buNone/>
            </a:pPr>
            <a:r>
              <a:rPr lang="en-US" sz="4800" dirty="0" smtClean="0">
                <a:latin typeface="Times New Roman"/>
                <a:cs typeface="Times New Roman"/>
              </a:rPr>
              <a:t>Comments?</a:t>
            </a:r>
          </a:p>
          <a:p>
            <a:pPr marL="0" indent="0" algn="ctr">
              <a:buNone/>
            </a:pPr>
            <a:endParaRPr lang="en-US" sz="4800" dirty="0" smtClean="0">
              <a:latin typeface="Times New Roman"/>
              <a:cs typeface="Times New Roman"/>
            </a:endParaRPr>
          </a:p>
          <a:p>
            <a:pPr marL="0" indent="0" algn="ctr">
              <a:buNone/>
            </a:pPr>
            <a:r>
              <a:rPr lang="en-US" sz="4800" dirty="0" smtClean="0">
                <a:latin typeface="Times New Roman"/>
                <a:cs typeface="Times New Roman"/>
              </a:rPr>
              <a:t>Thank You!</a:t>
            </a:r>
            <a:endParaRPr lang="en-US" sz="4800" dirty="0">
              <a:latin typeface="Times New Roman"/>
              <a:cs typeface="Times New Roman"/>
            </a:endParaRPr>
          </a:p>
          <a:p>
            <a:pPr marL="0" indent="0">
              <a:buNone/>
            </a:pPr>
            <a:endParaRPr lang="en-US" dirty="0" smtClean="0">
              <a:latin typeface="Times New Roman"/>
              <a:cs typeface="Times New Roman"/>
            </a:endParaRPr>
          </a:p>
          <a:p>
            <a:pPr marL="0" indent="0">
              <a:buNone/>
            </a:pPr>
            <a:endParaRPr lang="en-US" dirty="0">
              <a:latin typeface="Times New Roman"/>
              <a:cs typeface="Times New Roman"/>
            </a:endParaRPr>
          </a:p>
        </p:txBody>
      </p:sp>
    </p:spTree>
    <p:extLst>
      <p:ext uri="{BB962C8B-B14F-4D97-AF65-F5344CB8AC3E}">
        <p14:creationId xmlns:p14="http://schemas.microsoft.com/office/powerpoint/2010/main" val="444382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Overview</a:t>
            </a:r>
            <a:endParaRPr lang="en-US" dirty="0">
              <a:latin typeface="Times New Roman"/>
              <a:cs typeface="Times New Roman"/>
            </a:endParaRPr>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a:cs typeface="Times New Roman"/>
              </a:rPr>
              <a:t>Local Academic Senate’s role in faculty hiring process:</a:t>
            </a:r>
          </a:p>
          <a:p>
            <a:r>
              <a:rPr lang="en-US" dirty="0" smtClean="0">
                <a:latin typeface="Times New Roman"/>
                <a:cs typeface="Times New Roman"/>
              </a:rPr>
              <a:t>Minimum qualifications &amp; equivalency</a:t>
            </a:r>
          </a:p>
          <a:p>
            <a:r>
              <a:rPr lang="en-US" dirty="0" smtClean="0">
                <a:latin typeface="Times New Roman"/>
                <a:cs typeface="Times New Roman"/>
              </a:rPr>
              <a:t>Recruiting</a:t>
            </a:r>
          </a:p>
          <a:p>
            <a:r>
              <a:rPr lang="en-US" dirty="0" smtClean="0">
                <a:latin typeface="Times New Roman"/>
                <a:cs typeface="Times New Roman"/>
              </a:rPr>
              <a:t>Hiring</a:t>
            </a:r>
          </a:p>
          <a:p>
            <a:r>
              <a:rPr lang="en-US" dirty="0" smtClean="0">
                <a:latin typeface="Times New Roman"/>
                <a:cs typeface="Times New Roman"/>
              </a:rPr>
              <a:t>Mentoring</a:t>
            </a:r>
          </a:p>
          <a:p>
            <a:pPr marL="0" indent="0">
              <a:buNone/>
            </a:pPr>
            <a:endParaRPr lang="en-US" dirty="0" smtClean="0">
              <a:latin typeface="Times New Roman"/>
              <a:cs typeface="Times New Roman"/>
            </a:endParaRPr>
          </a:p>
          <a:p>
            <a:pPr marL="0" indent="0">
              <a:buNone/>
            </a:pPr>
            <a:r>
              <a:rPr lang="en-US" dirty="0" smtClean="0">
                <a:latin typeface="Times New Roman"/>
                <a:cs typeface="Times New Roman"/>
              </a:rPr>
              <a:t>Local Academic Senate’s roles and responsibilities:</a:t>
            </a:r>
          </a:p>
          <a:p>
            <a:r>
              <a:rPr lang="en-US" dirty="0" smtClean="0">
                <a:latin typeface="Times New Roman"/>
                <a:cs typeface="Times New Roman"/>
              </a:rPr>
              <a:t>Developing faculty</a:t>
            </a:r>
          </a:p>
          <a:p>
            <a:r>
              <a:rPr lang="en-US" dirty="0" smtClean="0">
                <a:latin typeface="Times New Roman"/>
                <a:cs typeface="Times New Roman"/>
              </a:rPr>
              <a:t>Building diverse, engaged, and talented faculty</a:t>
            </a:r>
          </a:p>
          <a:p>
            <a:r>
              <a:rPr lang="en-US" dirty="0" smtClean="0">
                <a:latin typeface="Times New Roman"/>
                <a:cs typeface="Times New Roman"/>
              </a:rPr>
              <a:t>Evaluation processes</a:t>
            </a:r>
          </a:p>
          <a:p>
            <a:r>
              <a:rPr lang="en-US" dirty="0" smtClean="0">
                <a:latin typeface="Times New Roman"/>
                <a:cs typeface="Times New Roman"/>
              </a:rPr>
              <a:t>Tenure processes</a:t>
            </a:r>
          </a:p>
          <a:p>
            <a:endParaRPr lang="en-US" dirty="0" smtClean="0">
              <a:latin typeface="Times New Roman"/>
              <a:cs typeface="Times New Roman"/>
            </a:endParaRPr>
          </a:p>
          <a:p>
            <a:endParaRPr lang="en-US" dirty="0">
              <a:latin typeface="Times New Roman"/>
              <a:cs typeface="Times New Roman"/>
            </a:endParaRPr>
          </a:p>
        </p:txBody>
      </p:sp>
    </p:spTree>
    <p:extLst>
      <p:ext uri="{BB962C8B-B14F-4D97-AF65-F5344CB8AC3E}">
        <p14:creationId xmlns:p14="http://schemas.microsoft.com/office/powerpoint/2010/main" val="2762427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Times New Roman"/>
                <a:cs typeface="Times New Roman"/>
              </a:rPr>
              <a:t>Minimum Qualifications and Equivalency</a:t>
            </a:r>
            <a:endParaRPr lang="en-US" dirty="0">
              <a:latin typeface="Times New Roman"/>
              <a:cs typeface="Times New Roman"/>
            </a:endParaRPr>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pPr marL="0" indent="0">
              <a:buNone/>
            </a:pPr>
            <a:r>
              <a:rPr lang="en-US" dirty="0" smtClean="0">
                <a:latin typeface="Times New Roman"/>
                <a:cs typeface="Times New Roman"/>
              </a:rPr>
              <a:t>CA Ed Code §87359</a:t>
            </a:r>
          </a:p>
          <a:p>
            <a:pPr marL="0" indent="0">
              <a:buNone/>
            </a:pPr>
            <a:r>
              <a:rPr lang="en-US" i="1" dirty="0">
                <a:latin typeface="Times New Roman"/>
                <a:cs typeface="Times New Roman"/>
              </a:rPr>
              <a:t>(b) The process, as well as criteria and standards by which the governing board reaches its determinations regarding faculty members, </a:t>
            </a:r>
            <a:r>
              <a:rPr lang="en-US" b="1" i="1" dirty="0">
                <a:latin typeface="Times New Roman"/>
                <a:cs typeface="Times New Roman"/>
              </a:rPr>
              <a:t>shall be developed and agreed upon jointly by representatives of the governing board and the academic senate</a:t>
            </a:r>
            <a:r>
              <a:rPr lang="en-US" i="1" dirty="0">
                <a:latin typeface="Times New Roman"/>
                <a:cs typeface="Times New Roman"/>
              </a:rPr>
              <a:t>, and approved by the governing board. The agreed upon process shall include </a:t>
            </a:r>
            <a:r>
              <a:rPr lang="en-US" b="1" i="1" dirty="0">
                <a:latin typeface="Times New Roman"/>
                <a:cs typeface="Times New Roman"/>
              </a:rPr>
              <a:t>reasonable procedures to ensure that the governing board relies primarily upon the advice and judgment of the academic senate </a:t>
            </a:r>
            <a:r>
              <a:rPr lang="en-US" i="1" dirty="0">
                <a:latin typeface="Times New Roman"/>
                <a:cs typeface="Times New Roman"/>
              </a:rPr>
              <a:t>to determine that each individual faculty member employed under the authority granted by the regulations possesses qualifications that are at least equivalent to the applicable minimum qualifications specified in regulations adopted by the board of governors. The </a:t>
            </a:r>
            <a:r>
              <a:rPr lang="en-US" b="1" i="1" dirty="0">
                <a:latin typeface="Times New Roman"/>
                <a:cs typeface="Times New Roman"/>
              </a:rPr>
              <a:t>process shall further require that the governing board provide the academic senate with an opportunity to present its views to the governing board before the board makes a determination, </a:t>
            </a:r>
            <a:r>
              <a:rPr lang="en-US" i="1" dirty="0">
                <a:latin typeface="Times New Roman"/>
                <a:cs typeface="Times New Roman"/>
              </a:rPr>
              <a:t>and that the written record of the decision, including the views of the academic senate, shall be available for review pursuant to Section 87358.</a:t>
            </a:r>
          </a:p>
        </p:txBody>
      </p:sp>
    </p:spTree>
    <p:extLst>
      <p:ext uri="{BB962C8B-B14F-4D97-AF65-F5344CB8AC3E}">
        <p14:creationId xmlns:p14="http://schemas.microsoft.com/office/powerpoint/2010/main" val="2001340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Times New Roman"/>
                <a:cs typeface="Times New Roman"/>
              </a:rPr>
              <a:t>Minimum Qualifications and Equivalency</a:t>
            </a:r>
            <a:endParaRPr lang="en-US" dirty="0">
              <a:latin typeface="Times New Roman"/>
              <a:cs typeface="Times New Roman"/>
            </a:endParaRPr>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latin typeface="Times New Roman"/>
                <a:cs typeface="Times New Roman"/>
              </a:rPr>
              <a:t>Disciplines List</a:t>
            </a:r>
          </a:p>
          <a:p>
            <a:pPr lvl="1"/>
            <a:r>
              <a:rPr lang="en-US" dirty="0" smtClean="0">
                <a:latin typeface="Times New Roman"/>
                <a:cs typeface="Times New Roman"/>
              </a:rPr>
              <a:t>What is it?</a:t>
            </a:r>
          </a:p>
          <a:p>
            <a:pPr lvl="1"/>
            <a:r>
              <a:rPr lang="en-US" dirty="0" smtClean="0">
                <a:latin typeface="Times New Roman"/>
                <a:cs typeface="Times New Roman"/>
              </a:rPr>
              <a:t>Where is </a:t>
            </a:r>
            <a:r>
              <a:rPr lang="en-US" dirty="0">
                <a:latin typeface="Times New Roman"/>
                <a:cs typeface="Times New Roman"/>
              </a:rPr>
              <a:t>it? </a:t>
            </a:r>
            <a:r>
              <a:rPr lang="en-US" dirty="0">
                <a:latin typeface="Times New Roman"/>
                <a:cs typeface="Times New Roman"/>
                <a:hlinkClick r:id="rId2"/>
              </a:rPr>
              <a:t>http://californiacommunitycolleges.cccco.edu/Portals/0/Reports/2016-Minimum-Qualifications-Report-</a:t>
            </a:r>
            <a:r>
              <a:rPr lang="en-US" dirty="0" smtClean="0">
                <a:latin typeface="Times New Roman"/>
                <a:cs typeface="Times New Roman"/>
                <a:hlinkClick r:id="rId2"/>
              </a:rPr>
              <a:t>ADA.pdf</a:t>
            </a:r>
            <a:endParaRPr lang="en-US" dirty="0" smtClean="0">
              <a:latin typeface="Times New Roman"/>
              <a:cs typeface="Times New Roman"/>
            </a:endParaRPr>
          </a:p>
          <a:p>
            <a:pPr lvl="1"/>
            <a:endParaRPr lang="en-US" dirty="0" smtClean="0">
              <a:latin typeface="Times New Roman"/>
              <a:cs typeface="Times New Roman"/>
            </a:endParaRPr>
          </a:p>
          <a:p>
            <a:r>
              <a:rPr lang="en-US" dirty="0" smtClean="0">
                <a:latin typeface="Times New Roman"/>
                <a:cs typeface="Times New Roman"/>
              </a:rPr>
              <a:t>What is an Equivalency?</a:t>
            </a:r>
          </a:p>
          <a:p>
            <a:pPr lvl="1"/>
            <a:r>
              <a:rPr lang="en-US" dirty="0" smtClean="0">
                <a:latin typeface="Times New Roman"/>
                <a:cs typeface="Times New Roman"/>
              </a:rPr>
              <a:t>Who makes the determination?</a:t>
            </a:r>
          </a:p>
          <a:p>
            <a:pPr lvl="1"/>
            <a:endParaRPr lang="en-US" dirty="0" smtClean="0">
              <a:latin typeface="Times New Roman"/>
              <a:cs typeface="Times New Roman"/>
            </a:endParaRPr>
          </a:p>
          <a:p>
            <a:r>
              <a:rPr lang="en-US" dirty="0" smtClean="0">
                <a:latin typeface="Times New Roman"/>
                <a:cs typeface="Times New Roman"/>
              </a:rPr>
              <a:t>Local Processes</a:t>
            </a:r>
          </a:p>
          <a:p>
            <a:pPr lvl="1"/>
            <a:r>
              <a:rPr lang="en-US" dirty="0" smtClean="0">
                <a:latin typeface="Times New Roman"/>
                <a:cs typeface="Times New Roman"/>
              </a:rPr>
              <a:t>Local Academic Senate involvement</a:t>
            </a:r>
          </a:p>
          <a:p>
            <a:pPr lvl="1"/>
            <a:r>
              <a:rPr lang="en-US" dirty="0" smtClean="0">
                <a:latin typeface="Times New Roman"/>
                <a:cs typeface="Times New Roman"/>
              </a:rPr>
              <a:t>Available to job applicants</a:t>
            </a:r>
          </a:p>
          <a:p>
            <a:endParaRPr lang="en-US" dirty="0">
              <a:latin typeface="Times New Roman"/>
              <a:cs typeface="Times New Roman"/>
            </a:endParaRPr>
          </a:p>
        </p:txBody>
      </p:sp>
    </p:spTree>
    <p:extLst>
      <p:ext uri="{BB962C8B-B14F-4D97-AF65-F5344CB8AC3E}">
        <p14:creationId xmlns:p14="http://schemas.microsoft.com/office/powerpoint/2010/main" val="2281677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Recruiting</a:t>
            </a:r>
            <a:endParaRPr lang="en-US" dirty="0">
              <a:latin typeface="Times New Roman"/>
              <a:cs typeface="Times New Roman"/>
            </a:endParaRPr>
          </a:p>
        </p:txBody>
      </p:sp>
      <p:sp>
        <p:nvSpPr>
          <p:cNvPr id="3" name="Content Placeholder 2"/>
          <p:cNvSpPr>
            <a:spLocks noGrp="1"/>
          </p:cNvSpPr>
          <p:nvPr>
            <p:ph idx="1"/>
          </p:nvPr>
        </p:nvSpPr>
        <p:spPr/>
        <p:txBody>
          <a:bodyPr/>
          <a:lstStyle/>
          <a:p>
            <a:pPr marL="0" indent="0">
              <a:spcAft>
                <a:spcPts val="600"/>
              </a:spcAft>
              <a:buNone/>
            </a:pPr>
            <a:r>
              <a:rPr lang="en-US" dirty="0" smtClean="0">
                <a:latin typeface="Times New Roman"/>
                <a:cs typeface="Times New Roman"/>
              </a:rPr>
              <a:t>Role of the:</a:t>
            </a:r>
          </a:p>
          <a:p>
            <a:pPr>
              <a:spcAft>
                <a:spcPts val="600"/>
              </a:spcAft>
            </a:pPr>
            <a:r>
              <a:rPr lang="en-US" dirty="0" smtClean="0">
                <a:latin typeface="Times New Roman"/>
                <a:cs typeface="Times New Roman"/>
              </a:rPr>
              <a:t>Local Academic Senate</a:t>
            </a:r>
          </a:p>
          <a:p>
            <a:pPr lvl="1">
              <a:spcAft>
                <a:spcPts val="600"/>
              </a:spcAft>
            </a:pPr>
            <a:r>
              <a:rPr lang="en-US" dirty="0" smtClean="0">
                <a:latin typeface="Times New Roman"/>
                <a:cs typeface="Times New Roman"/>
              </a:rPr>
              <a:t>Recommendation, Statement, or Resolution regarding Recruiting Faculty</a:t>
            </a:r>
          </a:p>
          <a:p>
            <a:pPr lvl="1">
              <a:spcAft>
                <a:spcPts val="600"/>
              </a:spcAft>
            </a:pPr>
            <a:r>
              <a:rPr lang="en-US" dirty="0" smtClean="0">
                <a:latin typeface="Times New Roman"/>
                <a:cs typeface="Times New Roman"/>
              </a:rPr>
              <a:t>Colleges and Universities</a:t>
            </a:r>
          </a:p>
          <a:p>
            <a:pPr>
              <a:spcAft>
                <a:spcPts val="600"/>
              </a:spcAft>
            </a:pPr>
            <a:r>
              <a:rPr lang="en-US" dirty="0" smtClean="0">
                <a:latin typeface="Times New Roman"/>
                <a:cs typeface="Times New Roman"/>
              </a:rPr>
              <a:t>Department members</a:t>
            </a:r>
          </a:p>
          <a:p>
            <a:pPr>
              <a:spcAft>
                <a:spcPts val="600"/>
              </a:spcAft>
            </a:pPr>
            <a:r>
              <a:rPr lang="en-US" dirty="0" smtClean="0">
                <a:latin typeface="Times New Roman"/>
                <a:cs typeface="Times New Roman"/>
              </a:rPr>
              <a:t>Department Chair</a:t>
            </a:r>
          </a:p>
          <a:p>
            <a:pPr>
              <a:spcAft>
                <a:spcPts val="600"/>
              </a:spcAft>
            </a:pPr>
            <a:r>
              <a:rPr lang="en-US" dirty="0" smtClean="0">
                <a:latin typeface="Times New Roman"/>
                <a:cs typeface="Times New Roman"/>
              </a:rPr>
              <a:t>Dean</a:t>
            </a:r>
          </a:p>
          <a:p>
            <a:pPr>
              <a:spcAft>
                <a:spcPts val="600"/>
              </a:spcAft>
            </a:pPr>
            <a:r>
              <a:rPr lang="en-US" dirty="0" smtClean="0">
                <a:latin typeface="Times New Roman"/>
                <a:cs typeface="Times New Roman"/>
              </a:rPr>
              <a:t>Human Resources</a:t>
            </a:r>
            <a:endParaRPr lang="en-US" dirty="0">
              <a:latin typeface="Times New Roman"/>
              <a:cs typeface="Times New Roman"/>
            </a:endParaRPr>
          </a:p>
        </p:txBody>
      </p:sp>
      <p:pic>
        <p:nvPicPr>
          <p:cNvPr id="4" name="Picture 3"/>
          <p:cNvPicPr>
            <a:picLocks noChangeAspect="1"/>
          </p:cNvPicPr>
          <p:nvPr/>
        </p:nvPicPr>
        <p:blipFill>
          <a:blip r:embed="rId2"/>
          <a:stretch>
            <a:fillRect/>
          </a:stretch>
        </p:blipFill>
        <p:spPr>
          <a:xfrm>
            <a:off x="4910956" y="3429000"/>
            <a:ext cx="3136900" cy="2133600"/>
          </a:xfrm>
          <a:prstGeom prst="rect">
            <a:avLst/>
          </a:prstGeom>
        </p:spPr>
      </p:pic>
    </p:spTree>
    <p:extLst>
      <p:ext uri="{BB962C8B-B14F-4D97-AF65-F5344CB8AC3E}">
        <p14:creationId xmlns:p14="http://schemas.microsoft.com/office/powerpoint/2010/main" val="452737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Hiring</a:t>
            </a:r>
            <a:endParaRPr lang="en-US" dirty="0">
              <a:latin typeface="Times New Roman"/>
              <a:cs typeface="Times New Roman"/>
            </a:endParaRPr>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a:cs typeface="Times New Roman"/>
              </a:rPr>
              <a:t>CA Ed Code §87360</a:t>
            </a:r>
          </a:p>
          <a:p>
            <a:pPr marL="0" indent="0">
              <a:buNone/>
            </a:pPr>
            <a:r>
              <a:rPr lang="en-US" i="1" dirty="0">
                <a:latin typeface="Times New Roman"/>
                <a:cs typeface="Times New Roman"/>
              </a:rPr>
              <a:t>(b) No later than July 1, 1990, </a:t>
            </a:r>
            <a:r>
              <a:rPr lang="en-US" b="1" i="1" dirty="0">
                <a:latin typeface="Times New Roman"/>
                <a:cs typeface="Times New Roman"/>
              </a:rPr>
              <a:t>hiring criteria, policies, and procedures for new faculty members shall be developed and agreed upon jointly by representatives of the governing board, and the academic senate,</a:t>
            </a:r>
            <a:r>
              <a:rPr lang="en-US" i="1" dirty="0">
                <a:latin typeface="Times New Roman"/>
                <a:cs typeface="Times New Roman"/>
              </a:rPr>
              <a:t> and approved by the governing board</a:t>
            </a:r>
            <a:r>
              <a:rPr lang="en-US" i="1" dirty="0" smtClean="0">
                <a:latin typeface="Times New Roman"/>
                <a:cs typeface="Times New Roman"/>
              </a:rPr>
              <a:t>.</a:t>
            </a:r>
            <a:endParaRPr lang="en-US" dirty="0" smtClean="0">
              <a:latin typeface="Times New Roman"/>
              <a:cs typeface="Times New Roman"/>
            </a:endParaRPr>
          </a:p>
          <a:p>
            <a:pPr marL="0" indent="0">
              <a:buNone/>
            </a:pPr>
            <a:endParaRPr lang="en-US" i="1" dirty="0">
              <a:latin typeface="Times New Roman"/>
              <a:cs typeface="Times New Roman"/>
            </a:endParaRPr>
          </a:p>
        </p:txBody>
      </p:sp>
      <p:pic>
        <p:nvPicPr>
          <p:cNvPr id="4" name="Picture 3"/>
          <p:cNvPicPr>
            <a:picLocks noChangeAspect="1"/>
          </p:cNvPicPr>
          <p:nvPr/>
        </p:nvPicPr>
        <p:blipFill>
          <a:blip r:embed="rId2"/>
          <a:stretch>
            <a:fillRect/>
          </a:stretch>
        </p:blipFill>
        <p:spPr>
          <a:xfrm>
            <a:off x="2730500" y="4299853"/>
            <a:ext cx="3683000" cy="1841500"/>
          </a:xfrm>
          <a:prstGeom prst="rect">
            <a:avLst/>
          </a:prstGeom>
        </p:spPr>
      </p:pic>
    </p:spTree>
    <p:extLst>
      <p:ext uri="{BB962C8B-B14F-4D97-AF65-F5344CB8AC3E}">
        <p14:creationId xmlns:p14="http://schemas.microsoft.com/office/powerpoint/2010/main" val="629340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Hiring</a:t>
            </a:r>
            <a:endParaRPr lang="en-US" dirty="0">
              <a:latin typeface="Times New Roman"/>
              <a:cs typeface="Times New Roman"/>
            </a:endParaRPr>
          </a:p>
        </p:txBody>
      </p:sp>
      <p:sp>
        <p:nvSpPr>
          <p:cNvPr id="3" name="Content Placeholder 2"/>
          <p:cNvSpPr>
            <a:spLocks noGrp="1"/>
          </p:cNvSpPr>
          <p:nvPr>
            <p:ph idx="1"/>
          </p:nvPr>
        </p:nvSpPr>
        <p:spPr/>
        <p:txBody>
          <a:bodyPr/>
          <a:lstStyle/>
          <a:p>
            <a:pPr marL="0" indent="0">
              <a:buNone/>
            </a:pPr>
            <a:r>
              <a:rPr lang="en-US" dirty="0" smtClean="0">
                <a:latin typeface="Times New Roman"/>
                <a:cs typeface="Times New Roman"/>
              </a:rPr>
              <a:t>Local Academic Senate:</a:t>
            </a:r>
          </a:p>
          <a:p>
            <a:r>
              <a:rPr lang="en-US" dirty="0" smtClean="0">
                <a:latin typeface="Times New Roman"/>
                <a:cs typeface="Times New Roman"/>
              </a:rPr>
              <a:t>Work with administration to establish hiring processes</a:t>
            </a:r>
          </a:p>
          <a:p>
            <a:pPr lvl="1"/>
            <a:r>
              <a:rPr lang="en-US" dirty="0" smtClean="0">
                <a:latin typeface="Times New Roman"/>
                <a:cs typeface="Times New Roman"/>
              </a:rPr>
              <a:t>Criteria</a:t>
            </a:r>
          </a:p>
          <a:p>
            <a:pPr lvl="1"/>
            <a:r>
              <a:rPr lang="en-US" dirty="0" smtClean="0">
                <a:latin typeface="Times New Roman"/>
                <a:cs typeface="Times New Roman"/>
              </a:rPr>
              <a:t>Screening</a:t>
            </a:r>
          </a:p>
          <a:p>
            <a:pPr lvl="1"/>
            <a:r>
              <a:rPr lang="en-US" dirty="0" smtClean="0">
                <a:latin typeface="Times New Roman"/>
                <a:cs typeface="Times New Roman"/>
              </a:rPr>
              <a:t>Selection</a:t>
            </a:r>
          </a:p>
          <a:p>
            <a:pPr lvl="1"/>
            <a:r>
              <a:rPr lang="en-US" dirty="0" smtClean="0">
                <a:latin typeface="Times New Roman"/>
                <a:cs typeface="Times New Roman"/>
              </a:rPr>
              <a:t>Interviews</a:t>
            </a:r>
          </a:p>
          <a:p>
            <a:pPr lvl="1"/>
            <a:r>
              <a:rPr lang="en-US" dirty="0" smtClean="0">
                <a:latin typeface="Times New Roman"/>
                <a:cs typeface="Times New Roman"/>
              </a:rPr>
              <a:t>Reference checking</a:t>
            </a:r>
          </a:p>
          <a:p>
            <a:r>
              <a:rPr lang="en-US" dirty="0" smtClean="0">
                <a:latin typeface="Times New Roman"/>
                <a:cs typeface="Times New Roman"/>
              </a:rPr>
              <a:t>Appointing faculty to hiring committees</a:t>
            </a:r>
          </a:p>
          <a:p>
            <a:pPr lvl="1"/>
            <a:r>
              <a:rPr lang="en-US" dirty="0" smtClean="0">
                <a:latin typeface="Times New Roman"/>
                <a:cs typeface="Times New Roman"/>
              </a:rPr>
              <a:t>Local Senate President</a:t>
            </a:r>
          </a:p>
          <a:p>
            <a:pPr lvl="1"/>
            <a:r>
              <a:rPr lang="en-US" dirty="0" smtClean="0">
                <a:latin typeface="Times New Roman"/>
                <a:cs typeface="Times New Roman"/>
              </a:rPr>
              <a:t>Academic Senate Committee</a:t>
            </a:r>
          </a:p>
          <a:p>
            <a:pPr lvl="1"/>
            <a:r>
              <a:rPr lang="en-US" dirty="0" smtClean="0">
                <a:latin typeface="Times New Roman"/>
                <a:cs typeface="Times New Roman"/>
              </a:rPr>
              <a:t>Entire Academic Senate</a:t>
            </a:r>
          </a:p>
          <a:p>
            <a:pPr lvl="1"/>
            <a:r>
              <a:rPr lang="en-US" dirty="0" smtClean="0">
                <a:latin typeface="Times New Roman"/>
                <a:cs typeface="Times New Roman"/>
              </a:rPr>
              <a:t>Other?</a:t>
            </a:r>
          </a:p>
          <a:p>
            <a:endParaRPr lang="en-US" dirty="0">
              <a:latin typeface="Times New Roman"/>
              <a:cs typeface="Times New Roman"/>
            </a:endParaRPr>
          </a:p>
        </p:txBody>
      </p:sp>
    </p:spTree>
    <p:extLst>
      <p:ext uri="{BB962C8B-B14F-4D97-AF65-F5344CB8AC3E}">
        <p14:creationId xmlns:p14="http://schemas.microsoft.com/office/powerpoint/2010/main" val="973074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Mentoring</a:t>
            </a:r>
            <a:endParaRPr lang="en-US" dirty="0">
              <a:latin typeface="Times New Roman"/>
              <a:cs typeface="Times New Roman"/>
            </a:endParaRPr>
          </a:p>
        </p:txBody>
      </p:sp>
      <p:sp>
        <p:nvSpPr>
          <p:cNvPr id="3" name="Content Placeholder 2"/>
          <p:cNvSpPr>
            <a:spLocks noGrp="1"/>
          </p:cNvSpPr>
          <p:nvPr>
            <p:ph idx="1"/>
          </p:nvPr>
        </p:nvSpPr>
        <p:spPr/>
        <p:txBody>
          <a:bodyPr/>
          <a:lstStyle/>
          <a:p>
            <a:r>
              <a:rPr lang="en-US" dirty="0" smtClean="0">
                <a:latin typeface="Times New Roman"/>
                <a:cs typeface="Times New Roman"/>
              </a:rPr>
              <a:t>Each new faculty member carefully assigned a mentor</a:t>
            </a:r>
          </a:p>
          <a:p>
            <a:r>
              <a:rPr lang="en-US" dirty="0" smtClean="0">
                <a:latin typeface="Times New Roman"/>
                <a:cs typeface="Times New Roman"/>
              </a:rPr>
              <a:t>Remind new faculty member that all colleagues can serve as unofficial mentor</a:t>
            </a:r>
          </a:p>
          <a:p>
            <a:r>
              <a:rPr lang="en-US" dirty="0" smtClean="0">
                <a:latin typeface="Times New Roman"/>
                <a:cs typeface="Times New Roman"/>
              </a:rPr>
              <a:t>Mentor should not be on evaluation/tenure review team</a:t>
            </a:r>
          </a:p>
          <a:p>
            <a:r>
              <a:rPr lang="en-US" dirty="0" smtClean="0">
                <a:latin typeface="Times New Roman"/>
                <a:cs typeface="Times New Roman"/>
              </a:rPr>
              <a:t>Professional Development for mentors</a:t>
            </a:r>
          </a:p>
          <a:p>
            <a:endParaRPr lang="en-US" dirty="0">
              <a:latin typeface="Times New Roman"/>
              <a:cs typeface="Times New Roman"/>
            </a:endParaRPr>
          </a:p>
        </p:txBody>
      </p:sp>
      <p:pic>
        <p:nvPicPr>
          <p:cNvPr id="4" name="Picture 3"/>
          <p:cNvPicPr>
            <a:picLocks noChangeAspect="1"/>
          </p:cNvPicPr>
          <p:nvPr/>
        </p:nvPicPr>
        <p:blipFill>
          <a:blip r:embed="rId2"/>
          <a:stretch>
            <a:fillRect/>
          </a:stretch>
        </p:blipFill>
        <p:spPr>
          <a:xfrm>
            <a:off x="2907771" y="3887730"/>
            <a:ext cx="3606800" cy="2374900"/>
          </a:xfrm>
          <a:prstGeom prst="rect">
            <a:avLst/>
          </a:prstGeom>
        </p:spPr>
      </p:pic>
    </p:spTree>
    <p:extLst>
      <p:ext uri="{BB962C8B-B14F-4D97-AF65-F5344CB8AC3E}">
        <p14:creationId xmlns:p14="http://schemas.microsoft.com/office/powerpoint/2010/main" val="1762744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Professional Development</a:t>
            </a:r>
            <a:endParaRPr lang="en-US" dirty="0">
              <a:latin typeface="Times New Roman"/>
              <a:cs typeface="Times New Roman"/>
            </a:endParaRPr>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pPr marL="0" indent="0">
              <a:buNone/>
            </a:pPr>
            <a:r>
              <a:rPr lang="en-US" dirty="0" smtClean="0">
                <a:latin typeface="Times New Roman"/>
                <a:cs typeface="Times New Roman"/>
              </a:rPr>
              <a:t>Title 5 §53200 (c) (10+1)</a:t>
            </a:r>
          </a:p>
          <a:p>
            <a:pPr marL="0" indent="0">
              <a:buNone/>
            </a:pPr>
            <a:r>
              <a:rPr lang="en-US" i="1" dirty="0">
                <a:latin typeface="Times New Roman"/>
                <a:cs typeface="Times New Roman"/>
              </a:rPr>
              <a:t>(c) “Academic and professional matters” means the following policy development and implementation matters</a:t>
            </a:r>
            <a:r>
              <a:rPr lang="en-US" i="1" dirty="0" smtClean="0">
                <a:latin typeface="Times New Roman"/>
                <a:cs typeface="Times New Roman"/>
              </a:rPr>
              <a:t>:</a:t>
            </a:r>
          </a:p>
          <a:p>
            <a:pPr marL="0" indent="0">
              <a:buNone/>
            </a:pPr>
            <a:r>
              <a:rPr lang="en-US" i="1" dirty="0" smtClean="0">
                <a:latin typeface="Times New Roman"/>
                <a:cs typeface="Times New Roman"/>
              </a:rPr>
              <a:t>(</a:t>
            </a:r>
            <a:r>
              <a:rPr lang="en-US" i="1" dirty="0">
                <a:latin typeface="Times New Roman"/>
                <a:cs typeface="Times New Roman"/>
              </a:rPr>
              <a:t>8) policies for </a:t>
            </a:r>
            <a:r>
              <a:rPr lang="en-US" b="1" i="1" dirty="0">
                <a:latin typeface="Times New Roman"/>
                <a:cs typeface="Times New Roman"/>
              </a:rPr>
              <a:t>faculty professional development </a:t>
            </a:r>
            <a:r>
              <a:rPr lang="en-US" i="1" dirty="0">
                <a:latin typeface="Times New Roman"/>
                <a:cs typeface="Times New Roman"/>
              </a:rPr>
              <a:t>activities</a:t>
            </a:r>
            <a:r>
              <a:rPr lang="en-US" i="1" dirty="0" smtClean="0">
                <a:latin typeface="Times New Roman"/>
                <a:cs typeface="Times New Roman"/>
              </a:rPr>
              <a:t>;</a:t>
            </a:r>
          </a:p>
          <a:p>
            <a:pPr marL="0" indent="0">
              <a:buNone/>
            </a:pPr>
            <a:endParaRPr lang="en-US" i="1" dirty="0">
              <a:latin typeface="Times New Roman"/>
              <a:cs typeface="Times New Roman"/>
            </a:endParaRPr>
          </a:p>
          <a:p>
            <a:pPr marL="0" indent="0">
              <a:buNone/>
            </a:pPr>
            <a:r>
              <a:rPr lang="en-US" dirty="0" smtClean="0">
                <a:latin typeface="Times New Roman"/>
                <a:cs typeface="Times New Roman"/>
              </a:rPr>
              <a:t>Opportunities:</a:t>
            </a:r>
          </a:p>
          <a:p>
            <a:r>
              <a:rPr lang="en-US" dirty="0" smtClean="0">
                <a:latin typeface="Times New Roman"/>
                <a:cs typeface="Times New Roman"/>
              </a:rPr>
              <a:t>Local</a:t>
            </a:r>
          </a:p>
          <a:p>
            <a:pPr lvl="1"/>
            <a:r>
              <a:rPr lang="en-US" dirty="0" smtClean="0">
                <a:latin typeface="Times New Roman"/>
                <a:cs typeface="Times New Roman"/>
              </a:rPr>
              <a:t>Professional/Staff Development Activities </a:t>
            </a:r>
            <a:r>
              <a:rPr lang="mr-IN" dirty="0" smtClean="0">
                <a:latin typeface="Times New Roman"/>
                <a:cs typeface="Times New Roman"/>
              </a:rPr>
              <a:t>–</a:t>
            </a:r>
            <a:r>
              <a:rPr lang="en-US" dirty="0" smtClean="0">
                <a:latin typeface="Times New Roman"/>
                <a:cs typeface="Times New Roman"/>
              </a:rPr>
              <a:t> department/college/district</a:t>
            </a:r>
          </a:p>
          <a:p>
            <a:pPr lvl="1"/>
            <a:r>
              <a:rPr lang="en-US" dirty="0" smtClean="0">
                <a:latin typeface="Times New Roman"/>
                <a:cs typeface="Times New Roman"/>
              </a:rPr>
              <a:t>New Faculty </a:t>
            </a:r>
            <a:r>
              <a:rPr lang="en-US" dirty="0" smtClean="0">
                <a:latin typeface="Times New Roman"/>
                <a:cs typeface="Times New Roman"/>
              </a:rPr>
              <a:t>Academies</a:t>
            </a:r>
          </a:p>
          <a:p>
            <a:pPr lvl="1"/>
            <a:r>
              <a:rPr lang="en-US" dirty="0" smtClean="0">
                <a:latin typeface="Times New Roman"/>
                <a:cs typeface="Times New Roman"/>
              </a:rPr>
              <a:t>Formal mentoring programs</a:t>
            </a:r>
            <a:endParaRPr lang="en-US" dirty="0" smtClean="0">
              <a:latin typeface="Times New Roman"/>
              <a:cs typeface="Times New Roman"/>
            </a:endParaRPr>
          </a:p>
          <a:p>
            <a:r>
              <a:rPr lang="en-US" dirty="0" smtClean="0">
                <a:latin typeface="Times New Roman"/>
                <a:cs typeface="Times New Roman"/>
              </a:rPr>
              <a:t>Statewide</a:t>
            </a:r>
          </a:p>
          <a:p>
            <a:pPr lvl="1"/>
            <a:r>
              <a:rPr lang="en-US" dirty="0" smtClean="0">
                <a:latin typeface="Times New Roman"/>
                <a:cs typeface="Times New Roman"/>
              </a:rPr>
              <a:t>ASCCC Events</a:t>
            </a:r>
          </a:p>
          <a:p>
            <a:pPr lvl="1"/>
            <a:r>
              <a:rPr lang="en-US" dirty="0" smtClean="0">
                <a:latin typeface="Times New Roman"/>
                <a:cs typeface="Times New Roman"/>
              </a:rPr>
              <a:t>Other Professional Association Events </a:t>
            </a:r>
          </a:p>
          <a:p>
            <a:pPr lvl="1"/>
            <a:r>
              <a:rPr lang="en-US" dirty="0" smtClean="0">
                <a:latin typeface="Times New Roman"/>
                <a:cs typeface="Times New Roman"/>
              </a:rPr>
              <a:t>Webinars</a:t>
            </a:r>
          </a:p>
          <a:p>
            <a:r>
              <a:rPr lang="en-US" dirty="0" smtClean="0">
                <a:latin typeface="Times New Roman"/>
                <a:cs typeface="Times New Roman"/>
              </a:rPr>
              <a:t>National</a:t>
            </a:r>
            <a:endParaRPr lang="en-US" dirty="0">
              <a:latin typeface="Times New Roman"/>
              <a:cs typeface="Times New Roman"/>
            </a:endParaRPr>
          </a:p>
        </p:txBody>
      </p:sp>
    </p:spTree>
    <p:extLst>
      <p:ext uri="{BB962C8B-B14F-4D97-AF65-F5344CB8AC3E}">
        <p14:creationId xmlns:p14="http://schemas.microsoft.com/office/powerpoint/2010/main" val="1549448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28">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112DD4"/>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1650</TotalTime>
  <Words>335</Words>
  <Application>Microsoft Macintosh PowerPoint</Application>
  <PresentationFormat>On-screen Show (4:3)</PresentationFormat>
  <Paragraphs>108</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Times New Roman</vt:lpstr>
      <vt:lpstr>Arial</vt:lpstr>
      <vt:lpstr>Clarity</vt:lpstr>
      <vt:lpstr>The Role of the Senate in Recruiting, Hiring, Evaluating, and Mentoring Full- and Part-time Faculty</vt:lpstr>
      <vt:lpstr>Overview</vt:lpstr>
      <vt:lpstr>Minimum Qualifications and Equivalency</vt:lpstr>
      <vt:lpstr>Minimum Qualifications and Equivalency</vt:lpstr>
      <vt:lpstr>Recruiting</vt:lpstr>
      <vt:lpstr>Hiring</vt:lpstr>
      <vt:lpstr>Hiring</vt:lpstr>
      <vt:lpstr>Mentoring</vt:lpstr>
      <vt:lpstr>Professional Development</vt:lpstr>
      <vt:lpstr>Building Diverse, Engaged Faculty</vt:lpstr>
      <vt:lpstr>Faculty Evaluation Processes</vt:lpstr>
      <vt:lpstr>Tenure Processes</vt:lpstr>
      <vt:lpstr>PowerPoint Presentation</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Microsoft Office User</cp:lastModifiedBy>
  <cp:revision>162</cp:revision>
  <dcterms:created xsi:type="dcterms:W3CDTF">2015-10-21T19:14:41Z</dcterms:created>
  <dcterms:modified xsi:type="dcterms:W3CDTF">2017-06-15T20:14:42Z</dcterms:modified>
</cp:coreProperties>
</file>