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5" r:id="rId5"/>
    <p:sldId id="268" r:id="rId6"/>
    <p:sldId id="260" r:id="rId7"/>
    <p:sldId id="266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2BB"/>
    <a:srgbClr val="794695"/>
    <a:srgbClr val="38A8DF"/>
    <a:srgbClr val="74B8FF"/>
    <a:srgbClr val="FB5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087" autoAdjust="0"/>
  </p:normalViewPr>
  <p:slideViewPr>
    <p:cSldViewPr>
      <p:cViewPr varScale="1">
        <p:scale>
          <a:sx n="57" d="100"/>
          <a:sy n="57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E1771-A7B1-4A91-958F-4C50DD45F4D7}" type="datetimeFigureOut">
              <a:rPr lang="en-PH" smtClean="0"/>
              <a:t>4/17/17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B96F3-AB3B-4A44-870F-2FBB5484A87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77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iegouniontribune.com/news/2014/sep/30/depression-rates-high-lgbt/" TargetMode="External"/><Relationship Id="rId4" Type="http://schemas.openxmlformats.org/officeDocument/2006/relationships/hyperlink" Target="http://www.ncbi.nlm.nih.gov/pubmed/23398495" TargetMode="External"/><Relationship Id="rId5" Type="http://schemas.openxmlformats.org/officeDocument/2006/relationships/hyperlink" Target="http://womenshealth.gov/publications/our-publications/fact-sheet/lesbian-bisexual-health.html" TargetMode="External"/><Relationship Id="rId6" Type="http://schemas.openxmlformats.org/officeDocument/2006/relationships/hyperlink" Target="http://www.advocate.com/health/2016/3/18/how-our-intolerant-society-contributes-lgbt-mental-disorders" TargetMode="External"/><Relationship Id="rId7" Type="http://schemas.openxmlformats.org/officeDocument/2006/relationships/hyperlink" Target="http://www.usatoday.com/story/news/nation/2015/08/16/transgender-individuals-face-high-rates--suicide-attempts/31626633/" TargetMode="External"/><Relationship Id="rId8" Type="http://schemas.openxmlformats.org/officeDocument/2006/relationships/hyperlink" Target="http://www.gallup.com/poll/158066/special-report-adults-identify-lgbt.aspx" TargetMode="External"/><Relationship Id="rId9" Type="http://schemas.openxmlformats.org/officeDocument/2006/relationships/hyperlink" Target="http://www.thetaskforce.org/downloads/reports/reports/still_serving_in_silence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after study shows LGBT Americans suffer from mental health disorders at rates far exceeding heterosexual people — depression strikes gay men at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six times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rate of straight men;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nearly half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transgender people encounter symptoms of anxiety and depression; lesbians and bisexual women also deal with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higher rates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mental health struggles than their straight sisters, with bisexual women faring even worse than lesbians. LGB youth are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four times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more likely, and questioning youth three times more likely, to attempt suicide as their straight peers;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41 percent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transgender people have attempted to end their lives.”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Broverman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2016 - http://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www.advocate.com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/health/2016/3/18/how-our-intolerant-society-contributes-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lgbt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-mental-disorders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****</a:t>
            </a:r>
            <a:r>
              <a:rPr lang="en-PH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People of Color identify as LGBT than Whites (</a:t>
            </a:r>
            <a:r>
              <a:rPr lang="en-PH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Gallup, 2012</a:t>
            </a:r>
            <a:r>
              <a:rPr lang="en-PH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</a:t>
            </a:r>
            <a:r>
              <a:rPr lang="en-PH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twice as many Trans* people identify as veterans than the general population - Mother Jones article (“</a:t>
            </a:r>
            <a:r>
              <a:rPr lang="en-P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recent survey (</a:t>
            </a:r>
            <a:r>
              <a:rPr lang="en-PH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PDF</a:t>
            </a:r>
            <a:r>
              <a:rPr lang="en-P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by the Harvard Kennedy School's LGBTQ Policy Journal</a:t>
            </a:r>
            <a:r>
              <a:rPr lang="en-PH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P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percent of transgender people contacted said they had served in the military—that's twice the rate of the general population. ”</a:t>
            </a:r>
            <a:r>
              <a:rPr lang="en-PH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******</a:t>
            </a:r>
            <a:endParaRPr lang="en-PH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7083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LGBTQIA</a:t>
            </a:r>
            <a:r>
              <a:rPr lang="en-US" baseline="0" dirty="0" smtClean="0"/>
              <a:t>+ Resource </a:t>
            </a:r>
            <a:r>
              <a:rPr lang="en-US" dirty="0" smtClean="0"/>
              <a:t>Centers (aka Pride Centers) are standard at UCs</a:t>
            </a:r>
            <a:r>
              <a:rPr lang="en-US" baseline="0" dirty="0" smtClean="0"/>
              <a:t> and many CSUs. 4 community colleges have them (Los </a:t>
            </a:r>
            <a:r>
              <a:rPr lang="en-US" baseline="0" dirty="0" err="1" smtClean="0"/>
              <a:t>Medanos</a:t>
            </a:r>
            <a:r>
              <a:rPr lang="en-US" baseline="0" dirty="0" smtClean="0"/>
              <a:t>, Sierra, Palomar, City College of San Francisco)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96F3-AB3B-4A44-870F-2FBB5484A874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2763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2118" y="2362200"/>
            <a:ext cx="5186082" cy="685801"/>
          </a:xfrm>
        </p:spPr>
        <p:txBody>
          <a:bodyPr>
            <a:normAutofit/>
          </a:bodyPr>
          <a:lstStyle>
            <a:lvl1pPr algn="r">
              <a:defRPr sz="44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2118" y="3048001"/>
            <a:ext cx="5181600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905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867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89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2855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9593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81200"/>
            <a:ext cx="28559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1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671" y="609600"/>
            <a:ext cx="79606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118" y="1524000"/>
            <a:ext cx="7933764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50000"/>
              <a:lumOff val="50000"/>
            </a:schemeClr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news/lgbt-family-rejection/" TargetMode="External"/><Relationship Id="rId4" Type="http://schemas.openxmlformats.org/officeDocument/2006/relationships/hyperlink" Target="http://www.mentalhealthamerica.net/bullying-and-gay-youth" TargetMode="External"/><Relationship Id="rId5" Type="http://schemas.openxmlformats.org/officeDocument/2006/relationships/hyperlink" Target="http://www.huffingtonpost.com/pierre-r-berastain/addressing-school-bullying-and-dropout-rates-through-gay-straight-alliances_b_2004089.html" TargetMode="External"/><Relationship Id="rId6" Type="http://schemas.openxmlformats.org/officeDocument/2006/relationships/hyperlink" Target="http://www.advocate.com/health/2016/3/18/how-our-intolerant-society-contributes-lgbt-mental-disorders" TargetMode="External"/><Relationship Id="rId7" Type="http://schemas.openxmlformats.org/officeDocument/2006/relationships/hyperlink" Target="https://en.wikipedia.org/wiki/Minority_str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s.findlaw.com/ca/education-code/edc-sect-66027.html" TargetMode="External"/><Relationship Id="rId4" Type="http://schemas.openxmlformats.org/officeDocument/2006/relationships/hyperlink" Target="http://www.asccc.org/resolutions/lgbt-mis-data-collection-and-dissemination" TargetMode="External"/><Relationship Id="rId5" Type="http://schemas.openxmlformats.org/officeDocument/2006/relationships/hyperlink" Target="http://codes.findlaw.com/ca/education-code/edc-sect-66271-2.html" TargetMode="External"/><Relationship Id="rId6" Type="http://schemas.openxmlformats.org/officeDocument/2006/relationships/hyperlink" Target="http://codes.findlaw.com/ca/education-code/edc-sect-66271-3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ccnext.jira.com/wiki/pages/viewpage.action?pageId=8080590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racosta.edu/studentservices/lgbtqia/index.html" TargetMode="External"/><Relationship Id="rId3" Type="http://schemas.openxmlformats.org/officeDocument/2006/relationships/hyperlink" Target="http://www.miracosta.edu/officeofthepresident/pio/downloads/brochure_lgbtqia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1539895"/>
            <a:ext cx="609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LGBTQIA+ @ MiraCosta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3447871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Steven Deineh, Librarian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sdeineh@miracosta.edu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Chair, LGBTQIA+ Caucus (ASCCC)</a:t>
            </a:r>
          </a:p>
        </p:txBody>
      </p:sp>
    </p:spTree>
    <p:extLst>
      <p:ext uri="{BB962C8B-B14F-4D97-AF65-F5344CB8AC3E}">
        <p14:creationId xmlns:p14="http://schemas.microsoft.com/office/powerpoint/2010/main" val="347344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 Do @ </a:t>
            </a:r>
            <a:r>
              <a:rPr lang="en-PH" sz="4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MiraCosta</a:t>
            </a:r>
            <a:endParaRPr lang="en-PH" sz="4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7" y="1524000"/>
            <a:ext cx="7947211" cy="4602163"/>
          </a:xfrm>
        </p:spPr>
        <p:txBody>
          <a:bodyPr>
            <a:normAutofit/>
          </a:bodyPr>
          <a:lstStyle/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LGBTQIA+ Resource Center / Pride Center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 Resources is adding sexual </a:t>
            </a:r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rientation &amp; gender </a:t>
            </a:r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dentity to job applications</a:t>
            </a:r>
          </a:p>
          <a:p>
            <a:r>
              <a:rPr lang="en-PH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Dedicated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PH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ongoing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(institutional) district resources for LGBTQIA+ initiatives, programs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 LGBTQIA+ academic cohort / learning community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LGBTQIA+ Student Services Specialist position</a:t>
            </a:r>
          </a:p>
        </p:txBody>
      </p:sp>
    </p:spTree>
    <p:extLst>
      <p:ext uri="{BB962C8B-B14F-4D97-AF65-F5344CB8AC3E}">
        <p14:creationId xmlns:p14="http://schemas.microsoft.com/office/powerpoint/2010/main" val="39556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1539895"/>
            <a:ext cx="609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3447871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Steven Deineh, Librarian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sdeineh@miracosta.edu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Chair, LGBTQIA+ Caucus (ASCCC)</a:t>
            </a:r>
          </a:p>
        </p:txBody>
      </p:sp>
    </p:spTree>
    <p:extLst>
      <p:ext uri="{BB962C8B-B14F-4D97-AF65-F5344CB8AC3E}">
        <p14:creationId xmlns:p14="http://schemas.microsoft.com/office/powerpoint/2010/main" val="25172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LGBTQIA+</a:t>
            </a:r>
            <a:endParaRPr lang="en-PH" sz="4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Lesbian 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Gay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Bisexual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Transgender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Queer / Questioning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Intersex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Asexual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= Non-binary, Gender Non-conforming, Genderqueer, and more!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“Catchall” options – </a:t>
            </a:r>
            <a:r>
              <a:rPr lang="en-P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queer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 </a:t>
            </a:r>
            <a:r>
              <a:rPr lang="en-P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sexual minorities</a:t>
            </a:r>
            <a:endParaRPr lang="en-PH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5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Causes For Concern</a:t>
            </a:r>
            <a:endParaRPr lang="en-PH" sz="4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1524000"/>
            <a:ext cx="7933764" cy="4800600"/>
          </a:xfrm>
        </p:spPr>
        <p:txBody>
          <a:bodyPr>
            <a:normAutofit/>
          </a:bodyPr>
          <a:lstStyle/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Rejection by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family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peers, church, community</a:t>
            </a:r>
          </a:p>
          <a:p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Bullying</a:t>
            </a:r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 leads to:</a:t>
            </a:r>
          </a:p>
          <a:p>
            <a:pPr lvl="1"/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Dropping out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lower rates of persistence &amp; graduation</a:t>
            </a:r>
          </a:p>
          <a:p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Increased</a:t>
            </a:r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rates of:</a:t>
            </a:r>
          </a:p>
          <a:p>
            <a:pPr lvl="1"/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Anxiety and depression</a:t>
            </a:r>
          </a:p>
          <a:p>
            <a:pPr lvl="1"/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 </a:t>
            </a:r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 and suicide</a:t>
            </a:r>
          </a:p>
          <a:p>
            <a:pPr lvl="1"/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Substance use disorders</a:t>
            </a:r>
          </a:p>
          <a:p>
            <a:pPr lvl="1"/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Homelessness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Compounded &amp; multiplied stress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members of multiple groups (e.g., African American and gay, Latina and lesbian, veteran and transgender, etc.)</a:t>
            </a:r>
          </a:p>
        </p:txBody>
      </p:sp>
    </p:spTree>
    <p:extLst>
      <p:ext uri="{BB962C8B-B14F-4D97-AF65-F5344CB8AC3E}">
        <p14:creationId xmlns:p14="http://schemas.microsoft.com/office/powerpoint/2010/main" val="98565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477847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609599"/>
            <a:ext cx="7620000" cy="628891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500" smtClean="0">
                <a:solidFill>
                  <a:schemeClr val="bg1"/>
                </a:solidFill>
                <a:latin typeface="+mj-lt"/>
              </a:rPr>
              <a:t>ccclgbt.org</a:t>
            </a:r>
            <a:endParaRPr lang="en-PH" sz="3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95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609599"/>
            <a:ext cx="7620000" cy="628891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500" smtClean="0">
                <a:solidFill>
                  <a:schemeClr val="bg1"/>
                </a:solidFill>
                <a:latin typeface="+mj-lt"/>
              </a:rPr>
              <a:t>ccclgbt.org</a:t>
            </a:r>
            <a:endParaRPr lang="en-PH" sz="3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0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1" y="609600"/>
            <a:ext cx="7960658" cy="838200"/>
          </a:xfrm>
        </p:spPr>
        <p:txBody>
          <a:bodyPr>
            <a:normAutofit/>
          </a:bodyPr>
          <a:lstStyle/>
          <a:p>
            <a:r>
              <a:rPr lang="en-PH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Give Us The Data!</a:t>
            </a:r>
            <a:endParaRPr lang="en-PH" sz="4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1524000"/>
            <a:ext cx="7933764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Chancellor’s Office has collected </a:t>
            </a:r>
            <a:r>
              <a:rPr lang="en-P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sexual orientation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P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gender identity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via </a:t>
            </a:r>
            <a:r>
              <a:rPr lang="en-PH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CCCApply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since 2013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data is not being shared with CCCs despite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California Education Code Section 66027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PH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requesting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it and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ASCCC resolution 07.01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(FA15) calling for its dissemination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Education Code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also </a:t>
            </a:r>
            <a:r>
              <a:rPr lang="en-PH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requests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designation of Point of Contact for needs of LGBT students &amp; employees and </a:t>
            </a:r>
            <a:r>
              <a:rPr lang="en-PH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requests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assessment of quality of life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LGBT students and employees.</a:t>
            </a:r>
            <a:endParaRPr lang="en-PH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meantime we hope to generate data locally and use national data.</a:t>
            </a:r>
          </a:p>
          <a:p>
            <a:endParaRPr lang="en-PH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1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609600"/>
            <a:ext cx="7696201" cy="609600"/>
          </a:xfrm>
          <a:solidFill>
            <a:srgbClr val="74B8FF"/>
          </a:solidFill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+mj-lt"/>
              </a:rPr>
              <a:t>miracosta.edu/lgbt</a:t>
            </a:r>
            <a:endParaRPr lang="en-PH" sz="3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96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LGBTQIA+ @ </a:t>
            </a:r>
            <a:r>
              <a:rPr lang="en-PH" sz="4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MiraCosta</a:t>
            </a:r>
            <a:r>
              <a:rPr lang="en-PH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College</a:t>
            </a:r>
            <a:endParaRPr lang="en-PH" sz="4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7" y="1524000"/>
            <a:ext cx="7947211" cy="4602163"/>
          </a:xfrm>
        </p:spPr>
        <p:txBody>
          <a:bodyPr>
            <a:normAutofit/>
          </a:bodyPr>
          <a:lstStyle/>
          <a:p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Dedicated website – </a:t>
            </a:r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miracosta.edu/</a:t>
            </a:r>
            <a:r>
              <a:rPr lang="en-PH" sz="2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lgbt</a:t>
            </a:r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Robust Safe Space training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</a:p>
          <a:p>
            <a:pPr lvl="1"/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online directory, office decal, colorful lapel pins</a:t>
            </a:r>
            <a:endParaRPr lang="en-PH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LGBT </a:t>
            </a:r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Point of Contact since 2013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Inclusion in 2014, 2015-2018 Student Equity Plan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LGBTQIA+ Student Scholarship Endowments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Tri-fold campus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brochure</a:t>
            </a:r>
            <a:endParaRPr lang="en-PH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Rainbow graduation stoles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LGBT Studies (SOC 140) begins Fall 2017</a:t>
            </a:r>
          </a:p>
          <a:p>
            <a:endParaRPr lang="en-PH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LGBTQIA+ @ </a:t>
            </a:r>
            <a:r>
              <a:rPr lang="en-PH" sz="4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MiraCosta</a:t>
            </a:r>
            <a:r>
              <a:rPr lang="en-PH" sz="4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College</a:t>
            </a:r>
            <a:endParaRPr lang="en-PH" sz="4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7" y="1524000"/>
            <a:ext cx="7947211" cy="4602163"/>
          </a:xfrm>
        </p:spPr>
        <p:txBody>
          <a:bodyPr>
            <a:normAutofit/>
          </a:bodyPr>
          <a:lstStyle/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library database subscriptions</a:t>
            </a:r>
          </a:p>
          <a:p>
            <a:pPr lvl="1"/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LGBT Life with Full Text (EBSCOhost)</a:t>
            </a:r>
          </a:p>
          <a:p>
            <a:pPr lvl="1"/>
            <a:r>
              <a:rPr lang="en-PH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GenderWatch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(ProQuest)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Included in professional </a:t>
            </a:r>
            <a:r>
              <a:rPr lang="en-P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evelopment workshops teaching Cultural Competency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Completed Campus Pride </a:t>
            </a:r>
            <a:r>
              <a:rPr lang="en-PH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Index Re-signed </a:t>
            </a:r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single user restrooms; location and hours listed on our LGBT website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 @ MiraCosta employee page</a:t>
            </a:r>
          </a:p>
          <a:p>
            <a:r>
              <a:rPr lang="en-PH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March 17 districtwide notice affirming transgender rights after Trump rescinded Obama’s 2016 “Dear Colleague” letter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34864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467</Words>
  <Application>Microsoft Macintosh PowerPoint</Application>
  <PresentationFormat>On-screen Show (4:3)</PresentationFormat>
  <Paragraphs>64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LGBTQIA+</vt:lpstr>
      <vt:lpstr>Causes For Concern</vt:lpstr>
      <vt:lpstr>ccclgbt.org</vt:lpstr>
      <vt:lpstr>ccclgbt.org</vt:lpstr>
      <vt:lpstr>Give Us The Data!</vt:lpstr>
      <vt:lpstr>miracosta.edu/lgbt</vt:lpstr>
      <vt:lpstr>LGBTQIA+ @ MiraCosta College</vt:lpstr>
      <vt:lpstr>LGBTQIA+ @ MiraCosta College</vt:lpstr>
      <vt:lpstr>To Do @ MiraCosta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Julie Bruno</cp:lastModifiedBy>
  <cp:revision>66</cp:revision>
  <dcterms:created xsi:type="dcterms:W3CDTF">2006-08-16T00:00:00Z</dcterms:created>
  <dcterms:modified xsi:type="dcterms:W3CDTF">2017-04-18T00:11:32Z</dcterms:modified>
</cp:coreProperties>
</file>