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18" r:id="rId3"/>
    <p:sldId id="319" r:id="rId4"/>
    <p:sldId id="320" r:id="rId5"/>
    <p:sldId id="331" r:id="rId6"/>
    <p:sldId id="307" r:id="rId7"/>
    <p:sldId id="304" r:id="rId8"/>
    <p:sldId id="324" r:id="rId9"/>
    <p:sldId id="321" r:id="rId10"/>
    <p:sldId id="322" r:id="rId11"/>
    <p:sldId id="323" r:id="rId12"/>
    <p:sldId id="330" r:id="rId13"/>
    <p:sldId id="336" r:id="rId14"/>
    <p:sldId id="332" r:id="rId15"/>
    <p:sldId id="337" r:id="rId16"/>
    <p:sldId id="325" r:id="rId17"/>
    <p:sldId id="327" r:id="rId18"/>
    <p:sldId id="272" r:id="rId19"/>
    <p:sldId id="314" r:id="rId20"/>
    <p:sldId id="326" r:id="rId21"/>
    <p:sldId id="338" r:id="rId22"/>
    <p:sldId id="315" r:id="rId23"/>
    <p:sldId id="317" r:id="rId24"/>
    <p:sldId id="339" r:id="rId25"/>
    <p:sldId id="312" r:id="rId26"/>
    <p:sldId id="316" r:id="rId27"/>
    <p:sldId id="329" r:id="rId28"/>
    <p:sldId id="335" r:id="rId29"/>
    <p:sldId id="328" r:id="rId30"/>
    <p:sldId id="309" r:id="rId31"/>
    <p:sldId id="310" r:id="rId32"/>
    <p:sldId id="313" r:id="rId33"/>
    <p:sldId id="271" r:id="rId34"/>
    <p:sldId id="333" r:id="rId35"/>
    <p:sldId id="33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82"/>
    <p:restoredTop sz="94646"/>
  </p:normalViewPr>
  <p:slideViewPr>
    <p:cSldViewPr snapToGrid="0" snapToObjects="1">
      <p:cViewPr>
        <p:scale>
          <a:sx n="89" d="100"/>
          <a:sy n="89" d="100"/>
        </p:scale>
        <p:origin x="60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11/3/17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6</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7826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20</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6382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21</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9546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22</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0632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23</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Disjunctive model</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5419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24</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Disjunctive model</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38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25</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397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26</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4535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27</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Exceptions for ESL and</a:t>
            </a:r>
            <a:r>
              <a:rPr lang="en-US" baseline="0" dirty="0" smtClean="0">
                <a:latin typeface="Times New Roman" charset="0"/>
                <a:ea typeface="ＭＳ Ｐゴシック" charset="0"/>
                <a:cs typeface="ＭＳ Ｐゴシック" charset="0"/>
              </a:rPr>
              <a:t> terminal CTE</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2476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30</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Call together discipline experts</a:t>
            </a:r>
            <a:r>
              <a:rPr lang="en-US" baseline="0" dirty="0" smtClean="0">
                <a:latin typeface="Times New Roman" charset="0"/>
                <a:ea typeface="ＭＳ Ｐゴシック" charset="0"/>
                <a:cs typeface="ＭＳ Ｐゴシック" charset="0"/>
              </a:rPr>
              <a:t> to evaluate pathways and develop crosswalks using the C-ID process is a possible outcome</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69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31</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95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7</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78132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32</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8762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in Math</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12</a:t>
            </a:fld>
            <a:endParaRPr lang="en-US"/>
          </a:p>
        </p:txBody>
      </p:sp>
    </p:spTree>
    <p:extLst>
      <p:ext uri="{BB962C8B-B14F-4D97-AF65-F5344CB8AC3E}">
        <p14:creationId xmlns:p14="http://schemas.microsoft.com/office/powerpoint/2010/main" val="4524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13</a:t>
            </a:fld>
            <a:endParaRPr lang="en-US"/>
          </a:p>
        </p:txBody>
      </p:sp>
    </p:spTree>
    <p:extLst>
      <p:ext uri="{BB962C8B-B14F-4D97-AF65-F5344CB8AC3E}">
        <p14:creationId xmlns:p14="http://schemas.microsoft.com/office/powerpoint/2010/main" val="194270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kind of data legislators and external policy groups look at for our system</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14</a:t>
            </a:fld>
            <a:endParaRPr lang="en-US"/>
          </a:p>
        </p:txBody>
      </p:sp>
    </p:spTree>
    <p:extLst>
      <p:ext uri="{BB962C8B-B14F-4D97-AF65-F5344CB8AC3E}">
        <p14:creationId xmlns:p14="http://schemas.microsoft.com/office/powerpoint/2010/main" val="209171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 – Not Much</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16</a:t>
            </a:fld>
            <a:endParaRPr lang="en-US"/>
          </a:p>
        </p:txBody>
      </p:sp>
    </p:spTree>
    <p:extLst>
      <p:ext uri="{BB962C8B-B14F-4D97-AF65-F5344CB8AC3E}">
        <p14:creationId xmlns:p14="http://schemas.microsoft.com/office/powerpoint/2010/main" val="34715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 – Not Much</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17</a:t>
            </a:fld>
            <a:endParaRPr lang="en-US"/>
          </a:p>
        </p:txBody>
      </p:sp>
    </p:spTree>
    <p:extLst>
      <p:ext uri="{BB962C8B-B14F-4D97-AF65-F5344CB8AC3E}">
        <p14:creationId xmlns:p14="http://schemas.microsoft.com/office/powerpoint/2010/main" val="64486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18</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04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19</a:t>
            </a:fld>
            <a:endParaRPr lang="en-US" dirty="0">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3969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35DA3E-D01E-AD41-B24A-0A697DB152B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5DA3E-D01E-AD41-B24A-0A697DB152B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5DA3E-D01E-AD41-B24A-0A697DB152B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35DA3E-D01E-AD41-B24A-0A697DB152BE}"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35DA3E-D01E-AD41-B24A-0A697DB152BE}" type="datetimeFigureOut">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35DA3E-D01E-AD41-B24A-0A697DB152BE}" type="datetimeFigureOut">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11/3/17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tif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35.xml.rels><?xml version="1.0" encoding="UTF-8" standalone="yes"?>
<Relationships xmlns="http://schemas.openxmlformats.org/package/2006/relationships"><Relationship Id="rId3" Type="http://schemas.openxmlformats.org/officeDocument/2006/relationships/hyperlink" Target="mailto:mayv@scc.losrios.edu" TargetMode="External"/><Relationship Id="rId4" Type="http://schemas.openxmlformats.org/officeDocument/2006/relationships/hyperlink" Target="mailto:kbaaske@calstatela.edu" TargetMode="External"/><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hyperlink" Target="mailto:jstanskas@valleycolleg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loomberg.com/graphics/2016-job-skills-report/" TargetMode="Externa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6" y="1347447"/>
            <a:ext cx="11758612" cy="1638642"/>
          </a:xfrm>
        </p:spPr>
        <p:txBody>
          <a:bodyPr anchor="ctr">
            <a:normAutofit/>
          </a:bodyPr>
          <a:lstStyle/>
          <a:p>
            <a:r>
              <a:rPr lang="en-US" dirty="0" smtClean="0">
                <a:latin typeface="Times New Roman" charset="0"/>
                <a:ea typeface="Times New Roman" charset="0"/>
                <a:cs typeface="Times New Roman" charset="0"/>
              </a:rPr>
              <a:t>Quantitative Reasoning – An Update</a:t>
            </a:r>
            <a:endParaRPr lang="en-US"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485775" y="3314700"/>
            <a:ext cx="6343651" cy="3671888"/>
          </a:xfrm>
        </p:spPr>
        <p:txBody>
          <a:bodyPr>
            <a:normAutofit/>
          </a:bodyPr>
          <a:lstStyle/>
          <a:p>
            <a:pPr algn="l"/>
            <a:r>
              <a:rPr lang="en-US" sz="2800" dirty="0">
                <a:latin typeface="Times New Roman" charset="0"/>
                <a:ea typeface="Times New Roman" charset="0"/>
                <a:cs typeface="Times New Roman" charset="0"/>
              </a:rPr>
              <a:t>Kevin </a:t>
            </a:r>
            <a:r>
              <a:rPr lang="en-US" sz="2800" dirty="0" err="1">
                <a:latin typeface="Times New Roman" charset="0"/>
                <a:ea typeface="Times New Roman" charset="0"/>
                <a:cs typeface="Times New Roman" charset="0"/>
              </a:rPr>
              <a:t>Baaske</a:t>
            </a:r>
            <a:r>
              <a:rPr lang="en-US" sz="2800" dirty="0">
                <a:latin typeface="Times New Roman" charset="0"/>
                <a:ea typeface="Times New Roman" charset="0"/>
                <a:cs typeface="Times New Roman" charset="0"/>
              </a:rPr>
              <a:t>, CSU GEAC Chair</a:t>
            </a:r>
          </a:p>
          <a:p>
            <a:pPr algn="l"/>
            <a:r>
              <a:rPr lang="en-US" sz="2800" dirty="0" err="1" smtClean="0">
                <a:latin typeface="Times New Roman" charset="0"/>
                <a:ea typeface="Times New Roman" charset="0"/>
                <a:cs typeface="Times New Roman" charset="0"/>
              </a:rPr>
              <a:t>Ginni</a:t>
            </a:r>
            <a:r>
              <a:rPr lang="en-US" sz="2800" dirty="0" smtClean="0">
                <a:latin typeface="Times New Roman" charset="0"/>
                <a:ea typeface="Times New Roman" charset="0"/>
                <a:cs typeface="Times New Roman" charset="0"/>
              </a:rPr>
              <a:t> May, ASCCC Area A Representative</a:t>
            </a:r>
            <a:endParaRPr lang="en-US" sz="2800" dirty="0">
              <a:latin typeface="Times New Roman" charset="0"/>
              <a:ea typeface="Times New Roman" charset="0"/>
              <a:cs typeface="Times New Roman" charset="0"/>
            </a:endParaRPr>
          </a:p>
          <a:p>
            <a:pPr algn="l"/>
            <a:r>
              <a:rPr lang="en-US" sz="2800" dirty="0" smtClean="0">
                <a:latin typeface="Times New Roman" charset="0"/>
                <a:ea typeface="Times New Roman" charset="0"/>
                <a:cs typeface="Times New Roman" charset="0"/>
              </a:rPr>
              <a:t>John Stanskas, ASCCC Vice President</a:t>
            </a:r>
          </a:p>
          <a:p>
            <a:pPr algn="l"/>
            <a:endParaRPr lang="en-US" sz="2800" dirty="0">
              <a:solidFill>
                <a:srgbClr val="FF0000"/>
              </a:solidFill>
              <a:latin typeface="Times New Roman" charset="0"/>
              <a:ea typeface="Times New Roman" charset="0"/>
              <a:cs typeface="Times New Roman" charset="0"/>
            </a:endParaRPr>
          </a:p>
          <a:p>
            <a:pPr algn="l"/>
            <a:r>
              <a:rPr lang="en-US" sz="2000" dirty="0" smtClean="0">
                <a:solidFill>
                  <a:srgbClr val="FF0000"/>
                </a:solidFill>
                <a:latin typeface="Times New Roman" charset="0"/>
                <a:ea typeface="Times New Roman" charset="0"/>
                <a:cs typeface="Times New Roman" charset="0"/>
              </a:rPr>
              <a:t>Fall 2017 Plenary Session, Irvine Marriott</a:t>
            </a:r>
          </a:p>
          <a:p>
            <a:pPr algn="l"/>
            <a:r>
              <a:rPr lang="en-US" sz="2000" dirty="0" smtClean="0">
                <a:solidFill>
                  <a:srgbClr val="FF0000"/>
                </a:solidFill>
                <a:latin typeface="Times New Roman" charset="0"/>
                <a:ea typeface="Times New Roman" charset="0"/>
                <a:cs typeface="Times New Roman" charset="0"/>
              </a:rPr>
              <a:t>November 3, 2017</a:t>
            </a:r>
          </a:p>
          <a:p>
            <a:pPr algn="l"/>
            <a:r>
              <a:rPr lang="en-US" sz="2000" dirty="0" smtClean="0">
                <a:solidFill>
                  <a:srgbClr val="FF0000"/>
                </a:solidFill>
                <a:latin typeface="Times New Roman" charset="0"/>
                <a:ea typeface="Times New Roman" charset="0"/>
                <a:cs typeface="Times New Roman" charset="0"/>
              </a:rPr>
              <a:t>1:00 – 2:15pm</a:t>
            </a:r>
            <a:endParaRPr lang="en-US" sz="2000" dirty="0">
              <a:solidFill>
                <a:srgbClr val="FF0000"/>
              </a:solidFill>
              <a:latin typeface="Times New Roman" charset="0"/>
              <a:ea typeface="Times New Roman" charset="0"/>
              <a:cs typeface="Times New Roman" charset="0"/>
            </a:endParaRP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7858124" y="2674992"/>
            <a:ext cx="3971925" cy="3884438"/>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r>
              <a:rPr lang="en-US" b="1" dirty="0">
                <a:solidFill>
                  <a:srgbClr val="0070C0"/>
                </a:solidFill>
                <a:latin typeface="Times New Roman" charset="0"/>
                <a:ea typeface="Times New Roman" charset="0"/>
                <a:cs typeface="Times New Roman" charset="0"/>
              </a:rPr>
              <a:t>The Rules Right Now: </a:t>
            </a:r>
            <a:r>
              <a:rPr lang="en-US" b="1" dirty="0" smtClean="0">
                <a:solidFill>
                  <a:srgbClr val="0070C0"/>
                </a:solidFill>
                <a:latin typeface="Times New Roman" charset="0"/>
                <a:ea typeface="Times New Roman" charset="0"/>
                <a:cs typeface="Times New Roman" charset="0"/>
              </a:rPr>
              <a:t>Transfer Preparation</a:t>
            </a:r>
            <a:endParaRPr lang="en-US" dirty="0"/>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UC Board of Admissions and Relations with Schools (BOARS) January 2015 memo accepted </a:t>
            </a:r>
            <a:r>
              <a:rPr lang="en-US" dirty="0" err="1" smtClean="0">
                <a:latin typeface="Times New Roman" charset="0"/>
                <a:ea typeface="Times New Roman" charset="0"/>
                <a:cs typeface="Times New Roman" charset="0"/>
              </a:rPr>
              <a:t>Statway</a:t>
            </a:r>
            <a:r>
              <a:rPr lang="en-US" dirty="0" smtClean="0">
                <a:latin typeface="Times New Roman" charset="0"/>
                <a:ea typeface="Times New Roman" charset="0"/>
                <a:cs typeface="Times New Roman" charset="0"/>
              </a:rPr>
              <a:t> as designed by the Carnegie Foundation as a viable statistics pathway for transfer preparation without an explicit intermediate algebra prerequisite.  </a:t>
            </a:r>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4143376" y="3643090"/>
            <a:ext cx="4367213" cy="2997423"/>
          </a:xfrm>
          <a:prstGeom prst="rect">
            <a:avLst/>
          </a:prstGeom>
        </p:spPr>
      </p:pic>
    </p:spTree>
    <p:extLst>
      <p:ext uri="{BB962C8B-B14F-4D97-AF65-F5344CB8AC3E}">
        <p14:creationId xmlns:p14="http://schemas.microsoft.com/office/powerpoint/2010/main" val="26495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r>
              <a:rPr lang="en-US" b="1" dirty="0">
                <a:solidFill>
                  <a:srgbClr val="0070C0"/>
                </a:solidFill>
                <a:latin typeface="Times New Roman" charset="0"/>
                <a:ea typeface="Times New Roman" charset="0"/>
                <a:cs typeface="Times New Roman" charset="0"/>
              </a:rPr>
              <a:t>The Rules Right Now: </a:t>
            </a:r>
            <a:r>
              <a:rPr lang="en-US" b="1" dirty="0" smtClean="0">
                <a:solidFill>
                  <a:srgbClr val="0070C0"/>
                </a:solidFill>
                <a:latin typeface="Times New Roman" charset="0"/>
                <a:ea typeface="Times New Roman" charset="0"/>
                <a:cs typeface="Times New Roman" charset="0"/>
              </a:rPr>
              <a:t>Transfer Preparation</a:t>
            </a:r>
            <a:endParaRPr lang="en-US" dirty="0"/>
          </a:p>
        </p:txBody>
      </p:sp>
      <p:sp>
        <p:nvSpPr>
          <p:cNvPr id="3" name="Content Placeholder 2"/>
          <p:cNvSpPr>
            <a:spLocks noGrp="1"/>
          </p:cNvSpPr>
          <p:nvPr>
            <p:ph idx="1"/>
          </p:nvPr>
        </p:nvSpPr>
        <p:spPr/>
        <p:txBody>
          <a:bodyPr>
            <a:normAutofit fontScale="92500" lnSpcReduction="10000"/>
          </a:bodyPr>
          <a:lstStyle/>
          <a:p>
            <a:pPr>
              <a:buClr>
                <a:srgbClr val="0070C0"/>
              </a:buClr>
            </a:pPr>
            <a:r>
              <a:rPr lang="en-US" dirty="0" smtClean="0">
                <a:latin typeface="Times New Roman" charset="0"/>
                <a:ea typeface="Times New Roman" charset="0"/>
                <a:cs typeface="Times New Roman" charset="0"/>
              </a:rPr>
              <a:t>CSU – A little more complicated</a:t>
            </a:r>
          </a:p>
          <a:p>
            <a:pPr>
              <a:buClr>
                <a:srgbClr val="0070C0"/>
              </a:buClr>
            </a:pPr>
            <a:endParaRPr lang="en-US" dirty="0" smtClean="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There was an initial pilot with five districts using </a:t>
            </a:r>
            <a:r>
              <a:rPr lang="en-US" dirty="0" err="1" smtClean="0">
                <a:latin typeface="Times New Roman" charset="0"/>
                <a:ea typeface="Times New Roman" charset="0"/>
                <a:cs typeface="Times New Roman" charset="0"/>
              </a:rPr>
              <a:t>Statway</a:t>
            </a:r>
            <a:r>
              <a:rPr lang="en-US" dirty="0" smtClean="0">
                <a:latin typeface="Times New Roman" charset="0"/>
                <a:ea typeface="Times New Roman" charset="0"/>
                <a:cs typeface="Times New Roman" charset="0"/>
              </a:rPr>
              <a:t>, now there are seven.  </a:t>
            </a:r>
          </a:p>
          <a:p>
            <a:pPr>
              <a:buClr>
                <a:srgbClr val="0070C0"/>
              </a:buClr>
            </a:pPr>
            <a:r>
              <a:rPr lang="en-US" dirty="0" smtClean="0">
                <a:latin typeface="Times New Roman" charset="0"/>
                <a:ea typeface="Times New Roman" charset="0"/>
                <a:cs typeface="Times New Roman" charset="0"/>
              </a:rPr>
              <a:t>Expansion to any college alternative math pathway approved by CSU GE Review for General Education Area B4</a:t>
            </a:r>
          </a:p>
          <a:p>
            <a:pPr>
              <a:buClr>
                <a:srgbClr val="0070C0"/>
              </a:buClr>
            </a:pP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C-ID Math110</a:t>
            </a:r>
          </a:p>
          <a:p>
            <a:pPr>
              <a:buClr>
                <a:srgbClr val="0070C0"/>
              </a:buClr>
            </a:pPr>
            <a:r>
              <a:rPr lang="en-US" dirty="0" smtClean="0">
                <a:latin typeface="Times New Roman" charset="0"/>
                <a:ea typeface="Times New Roman" charset="0"/>
                <a:cs typeface="Times New Roman" charset="0"/>
              </a:rPr>
              <a:t>Intersegmental Curriculum Workgroup </a:t>
            </a:r>
            <a:endParaRPr lang="en-US" dirty="0">
              <a:latin typeface="Times New Roman" charset="0"/>
              <a:ea typeface="Times New Roman" charset="0"/>
              <a:cs typeface="Times New Roman" charset="0"/>
            </a:endParaRPr>
          </a:p>
          <a:p>
            <a:pPr marL="0" indent="0">
              <a:buClr>
                <a:srgbClr val="0070C0"/>
              </a:buClr>
              <a:buNone/>
            </a:pPr>
            <a:r>
              <a:rPr lang="en-US" dirty="0" smtClean="0">
                <a:latin typeface="Times New Roman" charset="0"/>
                <a:ea typeface="Times New Roman" charset="0"/>
                <a:cs typeface="Times New Roman" charset="0"/>
              </a:rPr>
              <a:t>			(ICW) and TMCs</a:t>
            </a: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7656512" y="3854493"/>
            <a:ext cx="3887788" cy="3003507"/>
          </a:xfrm>
          <a:prstGeom prst="rect">
            <a:avLst/>
          </a:prstGeom>
        </p:spPr>
      </p:pic>
    </p:spTree>
    <p:extLst>
      <p:ext uri="{BB962C8B-B14F-4D97-AF65-F5344CB8AC3E}">
        <p14:creationId xmlns:p14="http://schemas.microsoft.com/office/powerpoint/2010/main" val="65017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pPr algn="ctr"/>
            <a:r>
              <a:rPr lang="en-US" b="1" dirty="0" smtClean="0">
                <a:solidFill>
                  <a:srgbClr val="0070C0"/>
                </a:solidFill>
                <a:latin typeface="Times New Roman" charset="0"/>
                <a:ea typeface="Times New Roman" charset="0"/>
                <a:cs typeface="Times New Roman" charset="0"/>
              </a:rPr>
              <a:t>How We Got Here</a:t>
            </a:r>
            <a:r>
              <a:rPr lang="mr-IN" b="1" dirty="0" smtClean="0">
                <a:solidFill>
                  <a:srgbClr val="0070C0"/>
                </a:solidFill>
                <a:latin typeface="Times New Roman" charset="0"/>
                <a:ea typeface="Times New Roman" charset="0"/>
                <a:cs typeface="Times New Roman" charset="0"/>
              </a:rPr>
              <a:t>…</a:t>
            </a:r>
            <a:endParaRPr lang="en-US" dirty="0"/>
          </a:p>
        </p:txBody>
      </p:sp>
      <p:sp>
        <p:nvSpPr>
          <p:cNvPr id="3" name="Content Placeholder 2"/>
          <p:cNvSpPr>
            <a:spLocks noGrp="1"/>
          </p:cNvSpPr>
          <p:nvPr>
            <p:ph idx="1"/>
          </p:nvPr>
        </p:nvSpPr>
        <p:spPr/>
        <p:txBody>
          <a:bodyPr/>
          <a:lstStyle/>
          <a:p>
            <a:pPr>
              <a:buClr>
                <a:srgbClr val="0070C0"/>
              </a:buClr>
            </a:pPr>
            <a:r>
              <a:rPr lang="en-US" dirty="0" smtClean="0">
                <a:latin typeface="Times New Roman" charset="0"/>
                <a:ea typeface="Times New Roman" charset="0"/>
                <a:cs typeface="Times New Roman" charset="0"/>
              </a:rPr>
              <a:t>Scrutiny and Questions about the value of General Education</a:t>
            </a: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Basic Skills Initiative in 2006 – a decade of funding from the legislature</a:t>
            </a: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Transfer Level Achievement in one or two years is low</a:t>
            </a:r>
            <a:endParaRPr lang="en-US" dirty="0">
              <a:latin typeface="Times New Roman" charset="0"/>
              <a:ea typeface="Times New Roman" charset="0"/>
              <a:cs typeface="Times New Roman" charset="0"/>
            </a:endParaRPr>
          </a:p>
          <a:p>
            <a:pPr>
              <a:buClr>
                <a:srgbClr val="0070C0"/>
              </a:buClr>
            </a:pPr>
            <a:r>
              <a:rPr lang="en-US" smtClean="0">
                <a:latin typeface="Times New Roman" charset="0"/>
                <a:ea typeface="Times New Roman" charset="0"/>
                <a:cs typeface="Times New Roman" charset="0"/>
              </a:rPr>
              <a:t>There exists </a:t>
            </a:r>
            <a:r>
              <a:rPr lang="en-US" dirty="0" smtClean="0">
                <a:latin typeface="Times New Roman" charset="0"/>
                <a:ea typeface="Times New Roman" charset="0"/>
                <a:cs typeface="Times New Roman" charset="0"/>
              </a:rPr>
              <a:t>clear disparities in achievement by race/ethnicity </a:t>
            </a: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218" y="4432300"/>
            <a:ext cx="9707563" cy="1879600"/>
          </a:xfrm>
          <a:prstGeom prst="rect">
            <a:avLst/>
          </a:prstGeom>
        </p:spPr>
      </p:pic>
    </p:spTree>
    <p:extLst>
      <p:ext uri="{BB962C8B-B14F-4D97-AF65-F5344CB8AC3E}">
        <p14:creationId xmlns:p14="http://schemas.microsoft.com/office/powerpoint/2010/main" val="194240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pPr algn="ctr"/>
            <a:r>
              <a:rPr lang="en-US" b="1" dirty="0" smtClean="0">
                <a:solidFill>
                  <a:srgbClr val="0070C0"/>
                </a:solidFill>
                <a:latin typeface="Times New Roman" charset="0"/>
                <a:ea typeface="Times New Roman" charset="0"/>
                <a:cs typeface="Times New Roman" charset="0"/>
              </a:rPr>
              <a:t>How We Got Here</a:t>
            </a:r>
            <a:r>
              <a:rPr lang="mr-IN" b="1" dirty="0" smtClean="0">
                <a:solidFill>
                  <a:srgbClr val="0070C0"/>
                </a:solidFill>
                <a:latin typeface="Times New Roman" charset="0"/>
                <a:ea typeface="Times New Roman" charset="0"/>
                <a:cs typeface="Times New Roman" charset="0"/>
              </a:rPr>
              <a:t>…</a:t>
            </a:r>
            <a:endParaRPr lang="en-US" dirty="0"/>
          </a:p>
        </p:txBody>
      </p:sp>
      <p:sp>
        <p:nvSpPr>
          <p:cNvPr id="3" name="Content Placeholder 2"/>
          <p:cNvSpPr>
            <a:spLocks noGrp="1"/>
          </p:cNvSpPr>
          <p:nvPr>
            <p:ph idx="1"/>
          </p:nvPr>
        </p:nvSpPr>
        <p:spPr/>
        <p:txBody>
          <a:bodyPr/>
          <a:lstStyle/>
          <a:p>
            <a:pPr>
              <a:buClr>
                <a:srgbClr val="0070C0"/>
              </a:buClr>
            </a:pPr>
            <a:r>
              <a:rPr lang="en-US" dirty="0" smtClean="0">
                <a:latin typeface="Times New Roman" charset="0"/>
                <a:ea typeface="Times New Roman" charset="0"/>
                <a:cs typeface="Times New Roman" charset="0"/>
              </a:rPr>
              <a:t>From the Legislature’s point of view, they have invested $1 billion over the last decade in student equity and basic skills remediation, and the percentage of successful attainment and equity gaps remain stagnant</a:t>
            </a:r>
            <a:r>
              <a:rPr lang="mr-IN"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This kind of data is public and widely circulated</a:t>
            </a:r>
            <a:r>
              <a:rPr lang="mr-IN"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a:buClr>
                <a:srgbClr val="0070C0"/>
              </a:buClr>
            </a:pPr>
            <a:endParaRPr lang="en-US" dirty="0" smtClean="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The next slide is not about pointing fingers</a:t>
            </a:r>
            <a:r>
              <a:rPr lang="mr-IN"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a:buClr>
                <a:srgbClr val="0070C0"/>
              </a:buClr>
            </a:pPr>
            <a:endParaRPr lang="en-US" dirty="0" smtClean="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p:txBody>
      </p:sp>
      <p:pic>
        <p:nvPicPr>
          <p:cNvPr id="5" name="Picture 4"/>
          <p:cNvPicPr>
            <a:picLocks noChangeAspect="1"/>
          </p:cNvPicPr>
          <p:nvPr/>
        </p:nvPicPr>
        <p:blipFill>
          <a:blip r:embed="rId3"/>
          <a:stretch>
            <a:fillRect/>
          </a:stretch>
        </p:blipFill>
        <p:spPr>
          <a:xfrm>
            <a:off x="8686800" y="3319463"/>
            <a:ext cx="2857500" cy="2857500"/>
          </a:xfrm>
          <a:prstGeom prst="rect">
            <a:avLst/>
          </a:prstGeom>
        </p:spPr>
      </p:pic>
    </p:spTree>
    <p:extLst>
      <p:ext uri="{BB962C8B-B14F-4D97-AF65-F5344CB8AC3E}">
        <p14:creationId xmlns:p14="http://schemas.microsoft.com/office/powerpoint/2010/main" val="42023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pPr algn="ctr"/>
            <a:r>
              <a:rPr lang="en-US" b="1" dirty="0" smtClean="0">
                <a:solidFill>
                  <a:srgbClr val="0070C0"/>
                </a:solidFill>
                <a:latin typeface="Times New Roman" charset="0"/>
                <a:ea typeface="Times New Roman" charset="0"/>
                <a:cs typeface="Times New Roman" charset="0"/>
              </a:rPr>
              <a:t>How We Got Here</a:t>
            </a:r>
            <a:r>
              <a:rPr lang="mr-IN" b="1" dirty="0" smtClean="0">
                <a:solidFill>
                  <a:srgbClr val="0070C0"/>
                </a:solidFill>
                <a:latin typeface="Times New Roman" charset="0"/>
                <a:ea typeface="Times New Roman" charset="0"/>
                <a:cs typeface="Times New Roman" charset="0"/>
              </a:rPr>
              <a:t>…</a:t>
            </a:r>
            <a:endParaRPr lang="en-US" dirty="0"/>
          </a:p>
        </p:txBody>
      </p:sp>
      <p:sp>
        <p:nvSpPr>
          <p:cNvPr id="3" name="Content Placeholder 2"/>
          <p:cNvSpPr>
            <a:spLocks noGrp="1"/>
          </p:cNvSpPr>
          <p:nvPr>
            <p:ph idx="1"/>
          </p:nvPr>
        </p:nvSpPr>
        <p:spPr/>
        <p:txBody>
          <a:bodyPr/>
          <a:lstStyle/>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p:txBody>
      </p:sp>
      <p:sp>
        <p:nvSpPr>
          <p:cNvPr id="5" name="AutoShape 1" descr="Collapse]"/>
          <p:cNvSpPr>
            <a:spLocks noChangeAspect="1" noChangeArrowheads="1"/>
          </p:cNvSpPr>
          <p:nvPr/>
        </p:nvSpPr>
        <p:spPr bwMode="auto">
          <a:xfrm>
            <a:off x="3388586" y="1825625"/>
            <a:ext cx="487328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Collapse]"/>
          <p:cNvSpPr>
            <a:spLocks noChangeAspect="1" noChangeArrowheads="1"/>
          </p:cNvSpPr>
          <p:nvPr/>
        </p:nvSpPr>
        <p:spPr bwMode="auto">
          <a:xfrm>
            <a:off x="3388586" y="1825625"/>
            <a:ext cx="487328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55939478"/>
              </p:ext>
            </p:extLst>
          </p:nvPr>
        </p:nvGraphicFramePr>
        <p:xfrm>
          <a:off x="142874" y="365125"/>
          <a:ext cx="11401426" cy="5915660"/>
        </p:xfrm>
        <a:graphic>
          <a:graphicData uri="http://schemas.openxmlformats.org/drawingml/2006/table">
            <a:tbl>
              <a:tblPr>
                <a:tableStyleId>{5C22544A-7EE6-4342-B048-85BDC9FD1C3A}</a:tableStyleId>
              </a:tblPr>
              <a:tblGrid>
                <a:gridCol w="377414"/>
                <a:gridCol w="377414"/>
                <a:gridCol w="4488685"/>
                <a:gridCol w="1958809"/>
                <a:gridCol w="974891"/>
                <a:gridCol w="3224213"/>
              </a:tblGrid>
              <a:tr h="319088">
                <a:tc gridSpan="4">
                  <a:txBody>
                    <a:bodyPr/>
                    <a:lstStyle/>
                    <a:p>
                      <a:pPr algn="l" rtl="0" fontAlgn="t"/>
                      <a:r>
                        <a:rPr lang="en-US" sz="3200" b="0" i="0" u="none" strike="noStrike" dirty="0" smtClean="0">
                          <a:solidFill>
                            <a:srgbClr val="000000"/>
                          </a:solidFill>
                          <a:effectLst/>
                          <a:latin typeface="Times New Roman" charset="0"/>
                        </a:rPr>
                        <a:t>All Students Completing Transfer Level Math in one or two years </a:t>
                      </a:r>
                      <a:endParaRPr lang="en-US" sz="3200" b="0" i="0" u="none" strike="noStrike" dirty="0">
                        <a:solidFill>
                          <a:srgbClr val="000000"/>
                        </a:solidFill>
                        <a:effectLst/>
                        <a:latin typeface="Times New Roman" charset="0"/>
                      </a:endParaRPr>
                    </a:p>
                  </a:txBody>
                  <a:tcPr marL="6350" marR="6350" marT="635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3200" b="0" i="0" u="none" strike="noStrike">
                        <a:solidFill>
                          <a:srgbClr val="000000"/>
                        </a:solidFill>
                        <a:effectLst/>
                        <a:latin typeface="Calibri" charset="0"/>
                      </a:endParaRPr>
                    </a:p>
                  </a:txBody>
                  <a:tcPr marL="6350" marR="6350" marT="6350" marB="0" anchor="b"/>
                </a:tc>
                <a:tc>
                  <a:txBody>
                    <a:bodyPr/>
                    <a:lstStyle/>
                    <a:p>
                      <a:pPr algn="l" fontAlgn="b"/>
                      <a:r>
                        <a:rPr lang="en-US" sz="3200" b="0" i="0" u="none" strike="noStrike" dirty="0" smtClean="0">
                          <a:solidFill>
                            <a:srgbClr val="000000"/>
                          </a:solidFill>
                          <a:effectLst/>
                          <a:latin typeface="Calibri" charset="0"/>
                        </a:rPr>
                        <a:t>Cohort Year</a:t>
                      </a:r>
                      <a:r>
                        <a:rPr lang="en-US" sz="3200" b="0" i="0" u="none" strike="noStrike" baseline="0" dirty="0" smtClean="0">
                          <a:solidFill>
                            <a:srgbClr val="000000"/>
                          </a:solidFill>
                          <a:effectLst/>
                          <a:latin typeface="Calibri" charset="0"/>
                        </a:rPr>
                        <a:t> 13-14</a:t>
                      </a:r>
                      <a:endParaRPr lang="en-US" sz="3200" b="0" i="0" u="none" strike="noStrike" dirty="0">
                        <a:solidFill>
                          <a:srgbClr val="000000"/>
                        </a:solidFill>
                        <a:effectLst/>
                        <a:latin typeface="Calibri" charset="0"/>
                      </a:endParaRPr>
                    </a:p>
                  </a:txBody>
                  <a:tcPr marL="6350" marR="6350" marT="6350" marB="0" anchor="b"/>
                </a:tc>
              </a:tr>
              <a:tr h="319088">
                <a:tc>
                  <a:txBody>
                    <a:bodyPr/>
                    <a:lstStyle/>
                    <a:p>
                      <a:pPr algn="l" fontAlgn="b"/>
                      <a:endParaRPr lang="en-US" sz="3200" b="0" i="0" u="none" strike="noStrike" dirty="0">
                        <a:solidFill>
                          <a:srgbClr val="000000"/>
                        </a:solidFill>
                        <a:effectLst/>
                        <a:latin typeface="Calibri" charset="0"/>
                      </a:endParaRPr>
                    </a:p>
                  </a:txBody>
                  <a:tcPr marL="6350" marR="6350" marT="6350" marB="0" anchor="b"/>
                </a:tc>
                <a:tc>
                  <a:txBody>
                    <a:bodyPr/>
                    <a:lstStyle/>
                    <a:p>
                      <a:pPr algn="l" fontAlgn="b"/>
                      <a:endParaRPr lang="en-US" sz="3200" b="0" i="0" u="none" strike="noStrike">
                        <a:solidFill>
                          <a:srgbClr val="000000"/>
                        </a:solidFill>
                        <a:effectLst/>
                        <a:latin typeface="Calibri" charset="0"/>
                      </a:endParaRPr>
                    </a:p>
                  </a:txBody>
                  <a:tcPr marL="6350" marR="6350" marT="6350" marB="0" anchor="b"/>
                </a:tc>
                <a:tc>
                  <a:txBody>
                    <a:bodyPr/>
                    <a:lstStyle/>
                    <a:p>
                      <a:pPr algn="l" fontAlgn="b"/>
                      <a:endParaRPr lang="en-US" sz="3200" b="0" i="0" u="none" strike="noStrike" dirty="0">
                        <a:solidFill>
                          <a:srgbClr val="000000"/>
                        </a:solidFill>
                        <a:effectLst/>
                        <a:latin typeface="Calibri" charset="0"/>
                      </a:endParaRPr>
                    </a:p>
                  </a:txBody>
                  <a:tcPr marL="6350" marR="6350" marT="6350" marB="0" anchor="b"/>
                </a:tc>
                <a:tc gridSpan="2">
                  <a:txBody>
                    <a:bodyPr/>
                    <a:lstStyle/>
                    <a:p>
                      <a:pPr algn="ctr" rtl="0" fontAlgn="ctr"/>
                      <a:r>
                        <a:rPr lang="en-US" sz="2400" b="1" u="none" strike="noStrike" dirty="0" smtClean="0">
                          <a:effectLst/>
                        </a:rPr>
                        <a:t>1st </a:t>
                      </a:r>
                      <a:r>
                        <a:rPr lang="en-US" sz="2400" b="1" u="none" strike="noStrike" dirty="0">
                          <a:effectLst/>
                        </a:rPr>
                        <a:t>Year</a:t>
                      </a:r>
                      <a:endParaRPr lang="en-US" sz="2400" b="1" i="0" u="none" strike="noStrike" dirty="0">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2400" b="1" u="none" strike="noStrike" dirty="0" smtClean="0">
                          <a:effectLst/>
                        </a:rPr>
                        <a:t> </a:t>
                      </a:r>
                      <a:r>
                        <a:rPr lang="en-US" sz="2400" b="1" u="none" strike="noStrike" dirty="0">
                          <a:effectLst/>
                        </a:rPr>
                        <a:t>2nd Year</a:t>
                      </a:r>
                      <a:endParaRPr lang="en-US" sz="2400" b="1" i="0" u="none" strike="noStrike" dirty="0">
                        <a:solidFill>
                          <a:srgbClr val="000000"/>
                        </a:solidFill>
                        <a:effectLst/>
                        <a:latin typeface="Tahoma" charset="0"/>
                      </a:endParaRPr>
                    </a:p>
                  </a:txBody>
                  <a:tcPr marL="6350" marR="6350" marT="6350" marB="0" anchor="ctr"/>
                </a:tc>
              </a:tr>
              <a:tr h="319088">
                <a:tc gridSpan="3">
                  <a:txBody>
                    <a:bodyPr/>
                    <a:lstStyle/>
                    <a:p>
                      <a:pPr algn="l" rtl="0" fontAlgn="ctr"/>
                      <a:r>
                        <a:rPr lang="en-US" sz="3200" u="none" strike="noStrike" dirty="0" smtClean="0">
                          <a:effectLst/>
                        </a:rPr>
                        <a:t>State of California</a:t>
                      </a:r>
                      <a:endParaRPr lang="en-US" sz="3200" b="0" i="0" u="none" strike="noStrike" dirty="0">
                        <a:solidFill>
                          <a:srgbClr val="000000"/>
                        </a:solidFill>
                        <a:effectLst/>
                        <a:latin typeface="Tahoma" charset="0"/>
                      </a:endParaRPr>
                    </a:p>
                  </a:txBody>
                  <a:tcPr marL="6350" marR="6350" marT="6350" marB="0" anchor="ctr"/>
                </a:tc>
                <a:tc hMerge="1">
                  <a:txBody>
                    <a:bodyPr/>
                    <a:lstStyle/>
                    <a:p>
                      <a:endParaRPr lang="en-US"/>
                    </a:p>
                  </a:txBody>
                  <a:tcPr/>
                </a:tc>
                <a:tc hMerge="1">
                  <a:txBody>
                    <a:bodyPr/>
                    <a:lstStyle/>
                    <a:p>
                      <a:endParaRPr lang="en-US"/>
                    </a:p>
                  </a:txBody>
                  <a:tcPr/>
                </a:tc>
                <a:tc gridSpan="2">
                  <a:txBody>
                    <a:bodyPr/>
                    <a:lstStyle/>
                    <a:p>
                      <a:pPr algn="ctr" rtl="0" fontAlgn="ctr"/>
                      <a:r>
                        <a:rPr lang="en-US" sz="3200" u="none" strike="noStrike">
                          <a:effectLst/>
                        </a:rPr>
                        <a:t>16.0 %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a:effectLst/>
                        </a:rPr>
                        <a:t>27.3 %</a:t>
                      </a:r>
                      <a:endParaRPr lang="en-US" sz="3200" b="0" i="0" u="none" strike="noStrike">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dirty="0">
                          <a:effectLst/>
                        </a:rPr>
                        <a:t> </a:t>
                      </a:r>
                      <a:endParaRPr lang="en-US" sz="3200" b="0" i="0" u="none" strike="noStrike" dirty="0">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African-American</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6.3 %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a:effectLst/>
                        </a:rPr>
                        <a:t>13.6 %</a:t>
                      </a:r>
                      <a:endParaRPr lang="en-US" sz="3200" b="0" i="0" u="none" strike="noStrike">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American Indian/Alaskan Native</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9.7 %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a:effectLst/>
                        </a:rPr>
                        <a:t>17.3 %</a:t>
                      </a:r>
                      <a:endParaRPr lang="en-US" sz="3200" b="0" i="0" u="none" strike="noStrike">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Asian</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38.6 %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dirty="0">
                          <a:effectLst/>
                        </a:rPr>
                        <a:t>54.5 %</a:t>
                      </a:r>
                      <a:endParaRPr lang="en-US" sz="3200" b="0" i="0" u="none" strike="noStrike" dirty="0">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Filipino</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22.9 %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a:effectLst/>
                        </a:rPr>
                        <a:t>38.1 %</a:t>
                      </a:r>
                      <a:endParaRPr lang="en-US" sz="3200" b="0" i="0" u="none" strike="noStrike">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Hispanic</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10.4 %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a:effectLst/>
                        </a:rPr>
                        <a:t>20.1 %</a:t>
                      </a:r>
                      <a:endParaRPr lang="en-US" sz="3200" b="0" i="0" u="none" strike="noStrike">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Pacific Islander</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10.4 %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a:effectLst/>
                        </a:rPr>
                        <a:t>18.8 %</a:t>
                      </a:r>
                      <a:endParaRPr lang="en-US" sz="3200" b="0" i="0" u="none" strike="noStrike">
                        <a:solidFill>
                          <a:srgbClr val="000000"/>
                        </a:solidFill>
                        <a:effectLst/>
                        <a:latin typeface="Tahoma" charset="0"/>
                      </a:endParaRPr>
                    </a:p>
                  </a:txBody>
                  <a:tcPr marL="6350" marR="6350" marT="6350" marB="0" anchor="ctr"/>
                </a:tc>
              </a:tr>
              <a:tr h="319088">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 </a:t>
                      </a:r>
                      <a:endParaRPr lang="en-US" sz="3200" b="0" i="0" u="none" strike="noStrike">
                        <a:solidFill>
                          <a:srgbClr val="000000"/>
                        </a:solidFill>
                        <a:effectLst/>
                        <a:latin typeface="Tahoma" charset="0"/>
                      </a:endParaRPr>
                    </a:p>
                  </a:txBody>
                  <a:tcPr marL="6350" marR="6350" marT="6350" marB="0" anchor="ctr"/>
                </a:tc>
                <a:tc>
                  <a:txBody>
                    <a:bodyPr/>
                    <a:lstStyle/>
                    <a:p>
                      <a:pPr algn="l" rtl="0" fontAlgn="ctr"/>
                      <a:r>
                        <a:rPr lang="en-US" sz="3200" u="none" strike="noStrike">
                          <a:effectLst/>
                        </a:rPr>
                        <a:t>White Non-Hispanic</a:t>
                      </a:r>
                      <a:endParaRPr lang="en-US" sz="3200" b="0" i="0" u="none" strike="noStrike">
                        <a:solidFill>
                          <a:srgbClr val="000000"/>
                        </a:solidFill>
                        <a:effectLst/>
                        <a:latin typeface="Tahoma" charset="0"/>
                      </a:endParaRPr>
                    </a:p>
                  </a:txBody>
                  <a:tcPr marL="6350" marR="6350" marT="6350" marB="0" anchor="ctr"/>
                </a:tc>
                <a:tc gridSpan="2">
                  <a:txBody>
                    <a:bodyPr/>
                    <a:lstStyle/>
                    <a:p>
                      <a:pPr algn="ctr" rtl="0" fontAlgn="ctr"/>
                      <a:r>
                        <a:rPr lang="en-US" sz="3200" u="none" strike="noStrike">
                          <a:effectLst/>
                        </a:rPr>
                        <a:t>19.3 %</a:t>
                      </a:r>
                      <a:endParaRPr lang="en-US" sz="3200" b="0" i="0" u="none" strike="noStrike">
                        <a:solidFill>
                          <a:srgbClr val="000000"/>
                        </a:solidFill>
                        <a:effectLst/>
                        <a:latin typeface="Tahoma" charset="0"/>
                      </a:endParaRPr>
                    </a:p>
                  </a:txBody>
                  <a:tcPr marL="6350" marR="6350" marT="6350" marB="0" anchor="ctr"/>
                </a:tc>
                <a:tc hMerge="1">
                  <a:txBody>
                    <a:bodyPr/>
                    <a:lstStyle/>
                    <a:p>
                      <a:endParaRPr lang="en-US"/>
                    </a:p>
                  </a:txBody>
                  <a:tcPr/>
                </a:tc>
                <a:tc>
                  <a:txBody>
                    <a:bodyPr/>
                    <a:lstStyle/>
                    <a:p>
                      <a:pPr algn="ctr" rtl="0" fontAlgn="ctr"/>
                      <a:r>
                        <a:rPr lang="en-US" sz="3200" u="none" strike="noStrike" dirty="0">
                          <a:effectLst/>
                        </a:rPr>
                        <a:t>32.6 %</a:t>
                      </a:r>
                      <a:endParaRPr lang="en-US" sz="3200" b="0" i="0" u="none" strike="noStrike" dirty="0">
                        <a:solidFill>
                          <a:srgbClr val="000000"/>
                        </a:solidFill>
                        <a:effectLst/>
                        <a:latin typeface="Tahoma" charset="0"/>
                      </a:endParaRPr>
                    </a:p>
                  </a:txBody>
                  <a:tcPr marL="6350" marR="6350" marT="6350" marB="0" anchor="ctr"/>
                </a:tc>
              </a:tr>
            </a:tbl>
          </a:graphicData>
        </a:graphic>
      </p:graphicFrame>
    </p:spTree>
    <p:extLst>
      <p:ext uri="{BB962C8B-B14F-4D97-AF65-F5344CB8AC3E}">
        <p14:creationId xmlns:p14="http://schemas.microsoft.com/office/powerpoint/2010/main" val="61244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What Do You Think Now?</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If the previous slide makes you think this is a problem in one discipline, you are missing the point;</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This data is difficult to explain in a nuanced way to the legislature and external groups and that message is not getting through;</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We need to come together to address the real concerns about completion and equity!</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8491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pPr algn="ctr"/>
            <a:r>
              <a:rPr lang="en-US" b="1" dirty="0" smtClean="0">
                <a:solidFill>
                  <a:srgbClr val="C00000"/>
                </a:solidFill>
                <a:latin typeface="Times New Roman" charset="0"/>
                <a:ea typeface="Times New Roman" charset="0"/>
                <a:cs typeface="Times New Roman" charset="0"/>
              </a:rPr>
              <a:t>Changes Ahead</a:t>
            </a:r>
            <a:endParaRPr lang="en-US" dirty="0">
              <a:solidFill>
                <a:srgbClr val="C00000"/>
              </a:solidFill>
            </a:endParaRPr>
          </a:p>
        </p:txBody>
      </p:sp>
      <p:sp>
        <p:nvSpPr>
          <p:cNvPr id="3" name="Content Placeholder 2"/>
          <p:cNvSpPr>
            <a:spLocks noGrp="1"/>
          </p:cNvSpPr>
          <p:nvPr>
            <p:ph idx="1"/>
          </p:nvPr>
        </p:nvSpPr>
        <p:spPr>
          <a:xfrm>
            <a:off x="542925" y="1443038"/>
            <a:ext cx="5700713" cy="5195093"/>
          </a:xfrm>
        </p:spPr>
        <p:txBody>
          <a:bodyPr/>
          <a:lstStyle/>
          <a:p>
            <a:r>
              <a:rPr lang="en-US" dirty="0" smtClean="0">
                <a:latin typeface="Times New Roman" charset="0"/>
                <a:ea typeface="Times New Roman" charset="0"/>
                <a:cs typeface="Times New Roman" charset="0"/>
              </a:rPr>
              <a:t>CSU and the TMCs</a:t>
            </a:r>
          </a:p>
          <a:p>
            <a:pPr lvl="1"/>
            <a:r>
              <a:rPr lang="en-US" dirty="0" smtClean="0">
                <a:latin typeface="Times New Roman" charset="0"/>
                <a:ea typeface="Times New Roman" charset="0"/>
                <a:cs typeface="Times New Roman" charset="0"/>
              </a:rPr>
              <a:t>CSU Faculty Review Process for disciplines</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CSU and General Education Requirements</a:t>
            </a:r>
          </a:p>
          <a:p>
            <a:pPr lvl="1"/>
            <a:r>
              <a:rPr lang="en-US" dirty="0" smtClean="0">
                <a:latin typeface="Times New Roman" charset="0"/>
                <a:ea typeface="Times New Roman" charset="0"/>
                <a:cs typeface="Times New Roman" charset="0"/>
              </a:rPr>
              <a:t>Executive Order 1100 and 1120</a:t>
            </a:r>
          </a:p>
          <a:p>
            <a:pPr lvl="1"/>
            <a:r>
              <a:rPr lang="en-US" dirty="0" smtClean="0">
                <a:latin typeface="Times New Roman" charset="0"/>
                <a:ea typeface="Times New Roman" charset="0"/>
                <a:cs typeface="Times New Roman" charset="0"/>
              </a:rPr>
              <a:t>CSU GE Guiding Notes Revision</a:t>
            </a:r>
          </a:p>
          <a:p>
            <a:pPr lvl="1"/>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AB 705 Implementation Fall 2018?</a:t>
            </a:r>
          </a:p>
        </p:txBody>
      </p:sp>
      <p:pic>
        <p:nvPicPr>
          <p:cNvPr id="4" name="Picture 3"/>
          <p:cNvPicPr>
            <a:picLocks noChangeAspect="1"/>
          </p:cNvPicPr>
          <p:nvPr/>
        </p:nvPicPr>
        <p:blipFill>
          <a:blip r:embed="rId3"/>
          <a:stretch>
            <a:fillRect/>
          </a:stretch>
        </p:blipFill>
        <p:spPr>
          <a:xfrm>
            <a:off x="6379547" y="2371726"/>
            <a:ext cx="5164753" cy="2966243"/>
          </a:xfrm>
          <a:prstGeom prst="rect">
            <a:avLst/>
          </a:prstGeom>
        </p:spPr>
      </p:pic>
    </p:spTree>
    <p:extLst>
      <p:ext uri="{BB962C8B-B14F-4D97-AF65-F5344CB8AC3E}">
        <p14:creationId xmlns:p14="http://schemas.microsoft.com/office/powerpoint/2010/main" val="170721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pPr algn="ctr"/>
            <a:r>
              <a:rPr lang="en-US" b="1" dirty="0" smtClean="0">
                <a:solidFill>
                  <a:srgbClr val="C00000"/>
                </a:solidFill>
                <a:latin typeface="Times New Roman" charset="0"/>
                <a:ea typeface="Times New Roman" charset="0"/>
                <a:cs typeface="Times New Roman" charset="0"/>
              </a:rPr>
              <a:t>CSU Discipline Faculty Review</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CSU Discipline Faculty Review of need, or lack thereof, of intermediate algebra for successful completion of upper division coursework in the major.</a:t>
            </a:r>
          </a:p>
          <a:p>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688" y="3221946"/>
            <a:ext cx="4837112" cy="34550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38" y="3221946"/>
            <a:ext cx="4656138" cy="3487609"/>
          </a:xfrm>
          <a:prstGeom prst="rect">
            <a:avLst/>
          </a:prstGeom>
        </p:spPr>
      </p:pic>
    </p:spTree>
    <p:extLst>
      <p:ext uri="{BB962C8B-B14F-4D97-AF65-F5344CB8AC3E}">
        <p14:creationId xmlns:p14="http://schemas.microsoft.com/office/powerpoint/2010/main" val="74010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n-US" sz="5400" b="1" dirty="0" smtClean="0">
                <a:solidFill>
                  <a:srgbClr val="C00000"/>
                </a:solidFill>
                <a:latin typeface="Times New Roman" charset="0"/>
                <a:ea typeface="Times New Roman" charset="0"/>
                <a:cs typeface="Times New Roman" charset="0"/>
              </a:rPr>
              <a:t>CSU EO 1100</a:t>
            </a:r>
            <a:br>
              <a:rPr lang="en-US" sz="5400" b="1" dirty="0" smtClean="0">
                <a:solidFill>
                  <a:srgbClr val="C00000"/>
                </a:solidFill>
                <a:latin typeface="Times New Roman" charset="0"/>
                <a:ea typeface="Times New Roman" charset="0"/>
                <a:cs typeface="Times New Roman" charset="0"/>
              </a:rPr>
            </a:br>
            <a:r>
              <a:rPr lang="en-US" sz="5400" b="1" dirty="0">
                <a:solidFill>
                  <a:srgbClr val="0070C0"/>
                </a:solidFill>
                <a:latin typeface="Times New Roman" charset="0"/>
                <a:ea typeface="Times New Roman" charset="0"/>
                <a:cs typeface="Times New Roman" charset="0"/>
              </a:rPr>
              <a:t>R</a:t>
            </a:r>
            <a:r>
              <a:rPr lang="en-US" sz="5400" b="1" dirty="0" smtClean="0">
                <a:solidFill>
                  <a:srgbClr val="0070C0"/>
                </a:solidFill>
                <a:latin typeface="Times New Roman" charset="0"/>
                <a:ea typeface="Times New Roman" charset="0"/>
                <a:cs typeface="Times New Roman" charset="0"/>
              </a:rPr>
              <a:t>ationale from CSU CO</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fontScale="85000" lnSpcReduction="20000"/>
          </a:bodyPr>
          <a:lstStyle/>
          <a:p>
            <a:pPr marL="514350" marR="0" lvl="0" indent="-514350" defTabSz="914400" eaLnBrk="1" fontAlgn="auto" latinLnBrk="0" hangingPunct="1">
              <a:lnSpc>
                <a:spcPct val="110000"/>
              </a:lnSpc>
              <a:spcBef>
                <a:spcPts val="600"/>
              </a:spcBef>
              <a:spcAft>
                <a:spcPts val="0"/>
              </a:spcAft>
              <a:buClr>
                <a:srgbClr val="0070C0"/>
              </a:buClr>
              <a:buSzTx/>
              <a:buFontTx/>
              <a:buAutoNum type="arabicPeriod"/>
              <a:tabLst/>
              <a:defRPr/>
            </a:pPr>
            <a:r>
              <a:rPr lang="en-US" dirty="0" smtClean="0">
                <a:latin typeface="Times New Roman" charset="0"/>
                <a:ea typeface="Times New Roman" charset="0"/>
                <a:cs typeface="Times New Roman" charset="0"/>
              </a:rPr>
              <a:t>Intermediate Algebra is a high school level course and CSU will no longer offer pre-baccalaureate level courses.</a:t>
            </a:r>
          </a:p>
          <a:p>
            <a:pPr marL="514350" marR="0" lvl="0" indent="-514350" defTabSz="914400" eaLnBrk="1" fontAlgn="auto" latinLnBrk="0" hangingPunct="1">
              <a:lnSpc>
                <a:spcPct val="110000"/>
              </a:lnSpc>
              <a:spcBef>
                <a:spcPts val="600"/>
              </a:spcBef>
              <a:spcAft>
                <a:spcPts val="0"/>
              </a:spcAft>
              <a:buClr>
                <a:srgbClr val="0070C0"/>
              </a:buClr>
              <a:buSzTx/>
              <a:buFontTx/>
              <a:buAutoNum type="arabicPeriod"/>
              <a:tabLst/>
              <a:defRPr/>
            </a:pPr>
            <a:r>
              <a:rPr lang="en-US" dirty="0" smtClean="0">
                <a:latin typeface="Times New Roman" charset="0"/>
                <a:ea typeface="Times New Roman" charset="0"/>
                <a:cs typeface="Times New Roman" charset="0"/>
              </a:rPr>
              <a:t>The pre-requisite is redundant with CSU admission requirements because first time freshman are required to meet A-G admission requirements, including Algebra II and admission requirements for California Community College (CCC) students include CSU GE Breadth Subarea B4 course with a grade of C- or higher</a:t>
            </a:r>
          </a:p>
          <a:p>
            <a:pPr marL="514350" marR="0" lvl="0" indent="-514350" defTabSz="914400" eaLnBrk="1" fontAlgn="auto" latinLnBrk="0" hangingPunct="1">
              <a:lnSpc>
                <a:spcPct val="110000"/>
              </a:lnSpc>
              <a:spcBef>
                <a:spcPts val="600"/>
              </a:spcBef>
              <a:spcAft>
                <a:spcPts val="0"/>
              </a:spcAft>
              <a:buClr>
                <a:srgbClr val="0070C0"/>
              </a:buClr>
              <a:buSzTx/>
              <a:buFontTx/>
              <a:buAutoNum type="arabicPeriod"/>
              <a:tabLst/>
              <a:defRPr/>
            </a:pPr>
            <a:r>
              <a:rPr lang="en-US" dirty="0" smtClean="0">
                <a:latin typeface="Times New Roman" charset="0"/>
                <a:ea typeface="Times New Roman" charset="0"/>
                <a:cs typeface="Times New Roman" charset="0"/>
              </a:rPr>
              <a:t>The prerequisite was not required consistently in CSU, the universal requirement for CCC courses represented inequitable standards</a:t>
            </a:r>
          </a:p>
          <a:p>
            <a:pPr marL="514350" marR="0" lvl="0" indent="-514350" defTabSz="914400" eaLnBrk="1" fontAlgn="auto" latinLnBrk="0" hangingPunct="1">
              <a:lnSpc>
                <a:spcPct val="110000"/>
              </a:lnSpc>
              <a:spcBef>
                <a:spcPts val="600"/>
              </a:spcBef>
              <a:spcAft>
                <a:spcPts val="0"/>
              </a:spcAft>
              <a:buClr>
                <a:srgbClr val="0070C0"/>
              </a:buClr>
              <a:buSzTx/>
              <a:buFontTx/>
              <a:buAutoNum type="arabicPeriod"/>
              <a:tabLst/>
              <a:defRPr/>
            </a:pPr>
            <a:r>
              <a:rPr lang="en-US" dirty="0" smtClean="0">
                <a:latin typeface="Times New Roman" charset="0"/>
                <a:ea typeface="Times New Roman" charset="0"/>
                <a:cs typeface="Times New Roman" charset="0"/>
              </a:rPr>
              <a:t>College Algebra and higher are still required for STEM courses, that preparation is not always directly applicable to other majors</a:t>
            </a:r>
          </a:p>
          <a:p>
            <a:pPr marL="514350" marR="0" lvl="0" indent="-514350" defTabSz="914400" eaLnBrk="1" fontAlgn="auto" latinLnBrk="0" hangingPunct="1">
              <a:lnSpc>
                <a:spcPct val="110000"/>
              </a:lnSpc>
              <a:spcBef>
                <a:spcPts val="600"/>
              </a:spcBef>
              <a:spcAft>
                <a:spcPts val="0"/>
              </a:spcAft>
              <a:buClr>
                <a:srgbClr val="0070C0"/>
              </a:buClr>
              <a:buSzTx/>
              <a:buFontTx/>
              <a:buAutoNum type="arabicPeriod"/>
              <a:tabLst/>
              <a:defRPr/>
            </a:pPr>
            <a:r>
              <a:rPr lang="en-US" dirty="0" smtClean="0">
                <a:latin typeface="Times New Roman" charset="0"/>
                <a:ea typeface="Times New Roman" charset="0"/>
                <a:cs typeface="Times New Roman" charset="0"/>
              </a:rPr>
              <a:t>No other GE Area or discipline in system-wide policy requires a prerequisite</a:t>
            </a:r>
          </a:p>
          <a:p>
            <a:pPr marL="514350" marR="0" lvl="0" indent="-514350" defTabSz="914400" eaLnBrk="1" fontAlgn="auto" latinLnBrk="0" hangingPunct="1">
              <a:lnSpc>
                <a:spcPct val="110000"/>
              </a:lnSpc>
              <a:spcBef>
                <a:spcPts val="600"/>
              </a:spcBef>
              <a:spcAft>
                <a:spcPts val="0"/>
              </a:spcAft>
              <a:buClr>
                <a:srgbClr val="0070C0"/>
              </a:buClr>
              <a:buSzTx/>
              <a:buFontTx/>
              <a:buAutoNum type="arabicPeriod"/>
              <a:tabLst/>
              <a:defRP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83791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n-US" sz="5400" b="1" dirty="0" smtClean="0">
                <a:solidFill>
                  <a:srgbClr val="C00000"/>
                </a:solidFill>
                <a:latin typeface="Times New Roman" charset="0"/>
                <a:ea typeface="Times New Roman" charset="0"/>
                <a:cs typeface="Times New Roman" charset="0"/>
              </a:rPr>
              <a:t>CSU EO 1100</a:t>
            </a:r>
            <a:r>
              <a:rPr lang="en-US" sz="5400" b="1" dirty="0" smtClean="0">
                <a:solidFill>
                  <a:srgbClr val="0070C0"/>
                </a:solidFill>
                <a:latin typeface="Times New Roman" charset="0"/>
                <a:ea typeface="Times New Roman" charset="0"/>
                <a:cs typeface="Times New Roman" charset="0"/>
              </a:rPr>
              <a:t/>
            </a:r>
            <a:br>
              <a:rPr lang="en-US" sz="5400" b="1" dirty="0" smtClean="0">
                <a:solidFill>
                  <a:srgbClr val="0070C0"/>
                </a:solidFill>
                <a:latin typeface="Times New Roman" charset="0"/>
                <a:ea typeface="Times New Roman" charset="0"/>
                <a:cs typeface="Times New Roman" charset="0"/>
              </a:rPr>
            </a:br>
            <a:r>
              <a:rPr lang="en-US" sz="5400" b="1" dirty="0" smtClean="0">
                <a:solidFill>
                  <a:srgbClr val="0070C0"/>
                </a:solidFill>
                <a:latin typeface="Times New Roman" charset="0"/>
                <a:ea typeface="Times New Roman" charset="0"/>
                <a:cs typeface="Times New Roman" charset="0"/>
              </a:rPr>
              <a:t>Rationale from CSU CO</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
                <a:srgbClr val="0070C0"/>
              </a:buClr>
              <a:buSzTx/>
              <a:buFontTx/>
              <a:buNone/>
              <a:tabLst/>
              <a:defRPr/>
            </a:pPr>
            <a:r>
              <a:rPr lang="en-US" dirty="0" smtClean="0">
                <a:latin typeface="Times New Roman" charset="0"/>
                <a:ea typeface="Times New Roman" charset="0"/>
                <a:cs typeface="Times New Roman" charset="0"/>
              </a:rPr>
              <a:t>Foundational and Baccalaureate quantitative reasoning definitions were not adopted because they are not appropriate for GE Policy. </a:t>
            </a:r>
          </a:p>
          <a:p>
            <a:pPr marL="0" marR="0" lvl="0" indent="0" defTabSz="914400" eaLnBrk="1" fontAlgn="auto" latinLnBrk="0" hangingPunct="1">
              <a:lnSpc>
                <a:spcPct val="100000"/>
              </a:lnSpc>
              <a:spcBef>
                <a:spcPts val="0"/>
              </a:spcBef>
              <a:spcAft>
                <a:spcPts val="0"/>
              </a:spcAft>
              <a:buClr>
                <a:srgbClr val="0070C0"/>
              </a:buClr>
              <a:buSzTx/>
              <a:buFontTx/>
              <a:buNone/>
              <a:tabLst/>
              <a:defRPr/>
            </a:pPr>
            <a:endParaRPr lang="en-US" dirty="0">
              <a:latin typeface="Times New Roman" charset="0"/>
              <a:ea typeface="Times New Roman" charset="0"/>
              <a:cs typeface="Times New Roman" charset="0"/>
            </a:endParaRPr>
          </a:p>
          <a:p>
            <a:pPr marL="0" indent="0">
              <a:lnSpc>
                <a:spcPct val="100000"/>
              </a:lnSpc>
              <a:spcBef>
                <a:spcPts val="0"/>
              </a:spcBef>
              <a:buClr>
                <a:srgbClr val="0070C0"/>
              </a:buClr>
              <a:buNone/>
              <a:defRPr/>
            </a:pPr>
            <a:r>
              <a:rPr lang="en-US" dirty="0">
                <a:latin typeface="Times New Roman" charset="0"/>
                <a:ea typeface="Times New Roman" charset="0"/>
                <a:cs typeface="Times New Roman" charset="0"/>
              </a:rPr>
              <a:t>We do not impose A-G admission requirements on community college students, who may be admitted to CCC campuses without having completed a high school education. We have a commitment to treating those students equitably, and </a:t>
            </a:r>
            <a:r>
              <a:rPr lang="en-US" b="1" dirty="0">
                <a:latin typeface="Times New Roman" charset="0"/>
                <a:ea typeface="Times New Roman" charset="0"/>
                <a:cs typeface="Times New Roman" charset="0"/>
              </a:rPr>
              <a:t>the CCC has the responsibility of educating those students at a baccalaureate level prior to transfer</a:t>
            </a:r>
            <a:r>
              <a:rPr lang="en-US" dirty="0">
                <a:latin typeface="Times New Roman" charset="0"/>
                <a:ea typeface="Times New Roman" charset="0"/>
                <a:cs typeface="Times New Roman" charset="0"/>
              </a:rPr>
              <a:t>. </a:t>
            </a:r>
          </a:p>
          <a:p>
            <a:pPr marL="0" marR="0" lvl="0" indent="0" defTabSz="914400" eaLnBrk="1" fontAlgn="auto" latinLnBrk="0" hangingPunct="1">
              <a:lnSpc>
                <a:spcPct val="100000"/>
              </a:lnSpc>
              <a:spcBef>
                <a:spcPts val="0"/>
              </a:spcBef>
              <a:spcAft>
                <a:spcPts val="0"/>
              </a:spcAft>
              <a:buClr>
                <a:srgbClr val="0070C0"/>
              </a:buClr>
              <a:buSzTx/>
              <a:buFontTx/>
              <a:buNone/>
              <a:tabLst/>
              <a:defRP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44283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Overview</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a:buClr>
                <a:srgbClr val="0070C0"/>
              </a:buClr>
            </a:pPr>
            <a:r>
              <a:rPr lang="en-US" dirty="0" smtClean="0">
                <a:latin typeface="Times New Roman" charset="0"/>
                <a:ea typeface="Times New Roman" charset="0"/>
                <a:cs typeface="Times New Roman" charset="0"/>
              </a:rPr>
              <a:t>Who Cares About Quantitative Reasoning, Anyway?</a:t>
            </a: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The Rules Right Now</a:t>
            </a:r>
          </a:p>
          <a:p>
            <a:pPr>
              <a:buClr>
                <a:srgbClr val="0070C0"/>
              </a:buClr>
            </a:pPr>
            <a:r>
              <a:rPr lang="en-US" dirty="0" smtClean="0">
                <a:latin typeface="Times New Roman" charset="0"/>
                <a:ea typeface="Times New Roman" charset="0"/>
                <a:cs typeface="Times New Roman" charset="0"/>
              </a:rPr>
              <a:t>How We Got Here</a:t>
            </a:r>
            <a:r>
              <a:rPr lang="mr-IN"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Changes Ahead –  EO1100, AB705</a:t>
            </a:r>
          </a:p>
          <a:p>
            <a:pPr>
              <a:buClr>
                <a:srgbClr val="0070C0"/>
              </a:buClr>
            </a:pPr>
            <a:r>
              <a:rPr lang="en-US" dirty="0" smtClean="0">
                <a:latin typeface="Times New Roman" charset="0"/>
                <a:ea typeface="Times New Roman" charset="0"/>
                <a:cs typeface="Times New Roman" charset="0"/>
              </a:rPr>
              <a:t>What Are We Supposed to Do 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09816">
            <a:off x="7686676" y="2575960"/>
            <a:ext cx="3581400" cy="3410115"/>
          </a:xfrm>
          <a:prstGeom prst="rect">
            <a:avLst/>
          </a:prstGeom>
        </p:spPr>
      </p:pic>
    </p:spTree>
    <p:extLst>
      <p:ext uri="{BB962C8B-B14F-4D97-AF65-F5344CB8AC3E}">
        <p14:creationId xmlns:p14="http://schemas.microsoft.com/office/powerpoint/2010/main" val="127887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6269" y="373062"/>
            <a:ext cx="10939461" cy="1325563"/>
          </a:xfrm>
        </p:spPr>
        <p:txBody>
          <a:bodyPr>
            <a:normAutofit/>
          </a:bodyPr>
          <a:lstStyle/>
          <a:p>
            <a:pPr algn="ctr" eaLnBrk="1" hangingPunct="1"/>
            <a:r>
              <a:rPr lang="en-US" sz="5400" b="1" dirty="0" smtClean="0">
                <a:solidFill>
                  <a:srgbClr val="C00000"/>
                </a:solidFill>
                <a:latin typeface="Times New Roman" charset="0"/>
                <a:ea typeface="Times New Roman" charset="0"/>
                <a:cs typeface="Times New Roman" charset="0"/>
              </a:rPr>
              <a:t>CSU GE </a:t>
            </a:r>
            <a:r>
              <a:rPr lang="en-US" sz="5400" b="1" dirty="0" smtClean="0">
                <a:solidFill>
                  <a:srgbClr val="0070C0"/>
                </a:solidFill>
                <a:latin typeface="Times New Roman" charset="0"/>
                <a:ea typeface="Times New Roman" charset="0"/>
                <a:cs typeface="Times New Roman" charset="0"/>
              </a:rPr>
              <a:t>Guiding Notes as of 10/17</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
                <a:srgbClr val="0070C0"/>
              </a:buClr>
              <a:buSzTx/>
              <a:buFontTx/>
              <a:buNone/>
              <a:tabLst/>
              <a:defRPr/>
            </a:pPr>
            <a:endParaRPr lang="en-US"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
                <a:srgbClr val="0070C0"/>
              </a:buClr>
              <a:buSzTx/>
              <a:buFontTx/>
              <a:buNone/>
              <a:tabLst/>
              <a:defRPr/>
            </a:pPr>
            <a:endParaRPr lang="en-US" dirty="0">
              <a:latin typeface="Times New Roman" charset="0"/>
              <a:ea typeface="Times New Roman" charset="0"/>
              <a:cs typeface="Times New Roman"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32736395"/>
              </p:ext>
            </p:extLst>
          </p:nvPr>
        </p:nvGraphicFramePr>
        <p:xfrm>
          <a:off x="923925" y="1528763"/>
          <a:ext cx="10353675" cy="5334000"/>
        </p:xfrm>
        <a:graphic>
          <a:graphicData uri="http://schemas.openxmlformats.org/drawingml/2006/table">
            <a:tbl>
              <a:tblPr/>
              <a:tblGrid>
                <a:gridCol w="3451225"/>
                <a:gridCol w="3451225"/>
                <a:gridCol w="3451225"/>
              </a:tblGrid>
              <a:tr h="1029652">
                <a:tc>
                  <a:txBody>
                    <a:bodyPr/>
                    <a:lstStyle/>
                    <a:p>
                      <a:r>
                        <a:rPr lang="en-US" sz="3200" b="1" dirty="0">
                          <a:effectLst/>
                          <a:latin typeface="TimesNewRomanPS" charset="0"/>
                        </a:rPr>
                        <a:t>Category of course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r>
                        <a:rPr lang="en-US" sz="3200" b="1">
                          <a:effectLst/>
                          <a:latin typeface="TimesNewRomanPS" charset="0"/>
                        </a:rPr>
                        <a:t>Example course </a:t>
                      </a:r>
                      <a:endParaRPr lang="en-US" sz="320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r>
                        <a:rPr lang="en-US" sz="3200" b="1">
                          <a:effectLst/>
                          <a:latin typeface="TimesNewRomanPS" charset="0"/>
                        </a:rPr>
                        <a:t>Minimum Prerequisite </a:t>
                      </a:r>
                      <a:endParaRPr lang="en-US" sz="320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r>
              <a:tr h="558954">
                <a:tc>
                  <a:txBody>
                    <a:bodyPr/>
                    <a:lstStyle/>
                    <a:p>
                      <a:r>
                        <a:rPr lang="en-US" sz="3200" dirty="0">
                          <a:effectLst/>
                          <a:latin typeface="TimesNewRomanPSMT" charset="0"/>
                        </a:rPr>
                        <a:t>Mathematics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r>
                        <a:rPr lang="en-US" sz="3200" dirty="0">
                          <a:effectLst/>
                          <a:latin typeface="TimesNewRomanPSMT" charset="0"/>
                        </a:rPr>
                        <a:t>College Algebra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r>
                        <a:rPr lang="en-US" sz="3200">
                          <a:effectLst/>
                          <a:latin typeface="TimesNewRomanPSMT" charset="0"/>
                        </a:rPr>
                        <a:t>Algebra 2 </a:t>
                      </a:r>
                      <a:endParaRPr lang="en-US" sz="320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r>
              <a:tr h="558954">
                <a:tc>
                  <a:txBody>
                    <a:bodyPr/>
                    <a:lstStyle/>
                    <a:p>
                      <a:r>
                        <a:rPr lang="en-US" sz="3200" dirty="0">
                          <a:effectLst/>
                          <a:latin typeface="TimesNewRomanPSMT" charset="0"/>
                        </a:rPr>
                        <a:t>Mathematics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r>
                        <a:rPr lang="en-US" sz="3200" dirty="0">
                          <a:effectLst/>
                          <a:latin typeface="TimesNewRomanPSMT" charset="0"/>
                        </a:rPr>
                        <a:t>Calculus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r>
                        <a:rPr lang="en-US" sz="3200">
                          <a:effectLst/>
                          <a:latin typeface="TimesNewRomanPSMT" charset="0"/>
                        </a:rPr>
                        <a:t>College Algebra </a:t>
                      </a:r>
                      <a:endParaRPr lang="en-US" sz="320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r>
              <a:tr h="558954">
                <a:tc>
                  <a:txBody>
                    <a:bodyPr/>
                    <a:lstStyle/>
                    <a:p>
                      <a:r>
                        <a:rPr lang="en-US" sz="3200">
                          <a:effectLst/>
                          <a:latin typeface="TimesNewRomanPSMT" charset="0"/>
                        </a:rPr>
                        <a:t>Statistics </a:t>
                      </a:r>
                      <a:endParaRPr lang="en-US" sz="320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r>
                        <a:rPr lang="en-US" sz="3200" dirty="0">
                          <a:effectLst/>
                          <a:latin typeface="TimesNewRomanPSMT" charset="0"/>
                        </a:rPr>
                        <a:t>Statistics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r>
                        <a:rPr lang="en-US" sz="3200">
                          <a:effectLst/>
                          <a:latin typeface="TimesNewRomanPSMT" charset="0"/>
                        </a:rPr>
                        <a:t>Algebra 1 </a:t>
                      </a:r>
                      <a:endParaRPr lang="en-US" sz="320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r>
              <a:tr h="2441747">
                <a:tc>
                  <a:txBody>
                    <a:bodyPr/>
                    <a:lstStyle/>
                    <a:p>
                      <a:r>
                        <a:rPr lang="en-US" sz="3200" dirty="0">
                          <a:effectLst/>
                          <a:latin typeface="TimesNewRomanPSMT" charset="0"/>
                        </a:rPr>
                        <a:t>Quantitative Reasoning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r>
                        <a:rPr lang="en-US" sz="3200" dirty="0">
                          <a:effectLst/>
                          <a:latin typeface="TimesNewRomanPSMT" charset="0"/>
                        </a:rPr>
                        <a:t>Personal Finance, Mathematical Thinking, Math for Teachers, Liberal Arts Math, etc.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r>
                        <a:rPr lang="en-US" sz="3200" dirty="0">
                          <a:effectLst/>
                          <a:latin typeface="TimesNewRomanPSMT" charset="0"/>
                        </a:rPr>
                        <a:t>Algebra 1 </a:t>
                      </a:r>
                      <a:endParaRPr lang="en-US" sz="3200" dirty="0">
                        <a:effectLst/>
                      </a:endParaRPr>
                    </a:p>
                  </a:txBody>
                  <a:tcPr anchor="ctr">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r>
            </a:tbl>
          </a:graphicData>
        </a:graphic>
      </p:graphicFrame>
      <p:pic>
        <p:nvPicPr>
          <p:cNvPr id="1025" name="Picture 1" descr="age15image21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e15image26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ge15image26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2421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99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6269" y="373062"/>
            <a:ext cx="10939461" cy="1325563"/>
          </a:xfrm>
        </p:spPr>
        <p:txBody>
          <a:bodyPr>
            <a:normAutofit/>
          </a:bodyPr>
          <a:lstStyle/>
          <a:p>
            <a:pPr algn="ctr" eaLnBrk="1" hangingPunct="1"/>
            <a:r>
              <a:rPr lang="en-US" sz="5400" b="1" dirty="0" smtClean="0">
                <a:solidFill>
                  <a:srgbClr val="C00000"/>
                </a:solidFill>
                <a:latin typeface="Times New Roman" charset="0"/>
                <a:ea typeface="Times New Roman" charset="0"/>
                <a:cs typeface="Times New Roman" charset="0"/>
              </a:rPr>
              <a:t>CSU Math Council Resolution</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342900" y="1454150"/>
            <a:ext cx="11222830" cy="5118100"/>
          </a:xfrm>
        </p:spPr>
        <p:txBody>
          <a:bodyPr>
            <a:noAutofit/>
          </a:bodyPr>
          <a:lstStyle/>
          <a:p>
            <a:pPr marL="0" indent="0">
              <a:buNone/>
            </a:pPr>
            <a:r>
              <a:rPr lang="en-US" sz="2400" dirty="0" smtClean="0"/>
              <a:t>The </a:t>
            </a:r>
            <a:r>
              <a:rPr lang="en-US" sz="2400" dirty="0"/>
              <a:t>primary purpose of any B4 or B4-transferrable class shall be </a:t>
            </a:r>
            <a:r>
              <a:rPr lang="en-US" sz="2400" dirty="0" smtClean="0"/>
              <a:t>for  students </a:t>
            </a:r>
            <a:r>
              <a:rPr lang="en-US" sz="2400" dirty="0"/>
              <a:t>to</a:t>
            </a:r>
            <a:r>
              <a:rPr lang="en-US" sz="2400" dirty="0" smtClean="0"/>
              <a:t>:</a:t>
            </a:r>
          </a:p>
          <a:p>
            <a:pPr marL="0" indent="0">
              <a:buNone/>
            </a:pPr>
            <a:r>
              <a:rPr lang="en-US" dirty="0" smtClean="0"/>
              <a:t>(</a:t>
            </a:r>
            <a:r>
              <a:rPr lang="en-US" dirty="0"/>
              <a:t>a) Develop quantitative skills and demonstrate a proficient and </a:t>
            </a:r>
            <a:r>
              <a:rPr lang="en-US" dirty="0" smtClean="0"/>
              <a:t>fluent ability </a:t>
            </a:r>
            <a:r>
              <a:rPr lang="en-US" dirty="0"/>
              <a:t>to reason quantitatively at the college level;</a:t>
            </a:r>
          </a:p>
          <a:p>
            <a:pPr marL="0" indent="0">
              <a:buNone/>
            </a:pPr>
            <a:endParaRPr lang="en-US" dirty="0" smtClean="0"/>
          </a:p>
          <a:p>
            <a:pPr marL="0" indent="0">
              <a:buNone/>
            </a:pPr>
            <a:r>
              <a:rPr lang="en-US" dirty="0" smtClean="0"/>
              <a:t>(</a:t>
            </a:r>
            <a:r>
              <a:rPr lang="en-US" dirty="0"/>
              <a:t>b) Develop and demonstrate a general understanding of </a:t>
            </a:r>
            <a:r>
              <a:rPr lang="en-US" dirty="0" smtClean="0"/>
              <a:t>how practitioners </a:t>
            </a:r>
            <a:r>
              <a:rPr lang="en-US" dirty="0"/>
              <a:t>and scholars collect and analyze data, build </a:t>
            </a:r>
            <a:r>
              <a:rPr lang="en-US" dirty="0" smtClean="0"/>
              <a:t>mathematical models</a:t>
            </a:r>
            <a:r>
              <a:rPr lang="en-US" dirty="0"/>
              <a:t>, and/or solve problems using quantitative methods that </a:t>
            </a:r>
            <a:r>
              <a:rPr lang="en-US" dirty="0" smtClean="0"/>
              <a:t>go significantly </a:t>
            </a:r>
            <a:r>
              <a:rPr lang="en-US" dirty="0"/>
              <a:t>beyond the California Common Core State Standards </a:t>
            </a:r>
            <a:r>
              <a:rPr lang="en-US" dirty="0" smtClean="0"/>
              <a:t>in Mathematics </a:t>
            </a:r>
            <a:r>
              <a:rPr lang="en-US" dirty="0"/>
              <a:t>for High School Graduation; and</a:t>
            </a:r>
          </a:p>
          <a:p>
            <a:pPr marL="0" indent="0">
              <a:buNone/>
            </a:pPr>
            <a:endParaRPr lang="en-US" dirty="0" smtClean="0"/>
          </a:p>
          <a:p>
            <a:pPr marL="0" indent="0">
              <a:buNone/>
            </a:pPr>
            <a:r>
              <a:rPr lang="en-US" dirty="0" smtClean="0"/>
              <a:t>(</a:t>
            </a:r>
            <a:r>
              <a:rPr lang="en-US" dirty="0"/>
              <a:t>c) Be prepared to develop their ability to reason quantitatively </a:t>
            </a:r>
            <a:r>
              <a:rPr lang="en-US" dirty="0" smtClean="0"/>
              <a:t>after graduation </a:t>
            </a:r>
            <a:r>
              <a:rPr lang="en-US" dirty="0"/>
              <a:t>in the various contexts defined by personal, civic, </a:t>
            </a:r>
            <a:r>
              <a:rPr lang="en-US" dirty="0" smtClean="0"/>
              <a:t>and professional </a:t>
            </a:r>
            <a:r>
              <a:rPr lang="en-US" dirty="0"/>
              <a:t>responsibilities.</a:t>
            </a:r>
          </a:p>
          <a:p>
            <a:pPr marL="0" marR="0" lvl="0" indent="0" defTabSz="914400" eaLnBrk="1" fontAlgn="auto" latinLnBrk="0" hangingPunct="1">
              <a:lnSpc>
                <a:spcPct val="100000"/>
              </a:lnSpc>
              <a:spcBef>
                <a:spcPts val="0"/>
              </a:spcBef>
              <a:spcAft>
                <a:spcPts val="0"/>
              </a:spcAft>
              <a:buClr>
                <a:srgbClr val="0070C0"/>
              </a:buClr>
              <a:buSzTx/>
              <a:buFontTx/>
              <a:buNone/>
              <a:tabLst/>
              <a:defRPr/>
            </a:pPr>
            <a:endParaRPr lang="en-US" dirty="0">
              <a:latin typeface="Times New Roman" charset="0"/>
              <a:ea typeface="Times New Roman" charset="0"/>
              <a:cs typeface="Times New Roman" charset="0"/>
            </a:endParaRPr>
          </a:p>
        </p:txBody>
      </p:sp>
      <p:pic>
        <p:nvPicPr>
          <p:cNvPr id="1025" name="Picture 1" descr="age15image21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e15image26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ge15image26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2421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00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n-US" sz="5400" b="1" dirty="0" smtClean="0">
                <a:solidFill>
                  <a:srgbClr val="C00000"/>
                </a:solidFill>
                <a:latin typeface="Times New Roman" charset="0"/>
                <a:ea typeface="Times New Roman" charset="0"/>
                <a:cs typeface="Times New Roman" charset="0"/>
              </a:rPr>
              <a:t>AB 705 – </a:t>
            </a:r>
            <a:r>
              <a:rPr lang="en-US" sz="5400" b="1" dirty="0" err="1" smtClean="0">
                <a:solidFill>
                  <a:schemeClr val="accent1">
                    <a:lumMod val="75000"/>
                  </a:schemeClr>
                </a:solidFill>
                <a:latin typeface="Times New Roman" charset="0"/>
                <a:ea typeface="Times New Roman" charset="0"/>
                <a:cs typeface="Times New Roman" charset="0"/>
              </a:rPr>
              <a:t>BoG</a:t>
            </a:r>
            <a:r>
              <a:rPr lang="en-US" sz="5400" b="1" dirty="0" smtClean="0">
                <a:solidFill>
                  <a:schemeClr val="accent1">
                    <a:lumMod val="75000"/>
                  </a:schemeClr>
                </a:solidFill>
                <a:latin typeface="Times New Roman" charset="0"/>
                <a:ea typeface="Times New Roman" charset="0"/>
                <a:cs typeface="Times New Roman" charset="0"/>
              </a:rPr>
              <a:t> and Assessment for Placement Review</a:t>
            </a:r>
            <a:endParaRPr lang="en-US" sz="5400" b="1" dirty="0">
              <a:solidFill>
                <a:schemeClr val="accent1">
                  <a:lumMod val="75000"/>
                </a:schemeClr>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0" indent="0" fontAlgn="base">
              <a:buNone/>
            </a:pPr>
            <a:r>
              <a:rPr lang="en-US" dirty="0">
                <a:latin typeface="Times New Roman" charset="0"/>
                <a:ea typeface="Times New Roman" charset="0"/>
                <a:cs typeface="Times New Roman" charset="0"/>
              </a:rPr>
              <a:t>(b) The board of governors shall review all assessment instruments to ensure that they meet all of the following requirements:</a:t>
            </a:r>
          </a:p>
          <a:p>
            <a:pPr marL="0" indent="0" fontAlgn="base">
              <a:buNone/>
            </a:pPr>
            <a:r>
              <a:rPr lang="en-US" dirty="0">
                <a:latin typeface="Times New Roman" charset="0"/>
                <a:ea typeface="Times New Roman" charset="0"/>
                <a:cs typeface="Times New Roman" charset="0"/>
              </a:rPr>
              <a:t>(1) Assessment instruments shall be sensitive to cultural and language differences between students, and shall be adapted as necessary to accommodate students with disabilities.</a:t>
            </a:r>
          </a:p>
          <a:p>
            <a:pPr marL="0" indent="0" fontAlgn="base">
              <a:buNone/>
            </a:pPr>
            <a:r>
              <a:rPr lang="en-US" dirty="0">
                <a:latin typeface="Times New Roman" charset="0"/>
                <a:ea typeface="Times New Roman" charset="0"/>
                <a:cs typeface="Times New Roman" charset="0"/>
              </a:rPr>
              <a:t>(2) Assessment instruments shall be used as an advisory tool to assist students in the selection of appropriate courses.</a:t>
            </a:r>
          </a:p>
          <a:p>
            <a:pPr marL="0" indent="0" fontAlgn="base">
              <a:buNone/>
            </a:pPr>
            <a:r>
              <a:rPr lang="en-US" dirty="0">
                <a:latin typeface="Times New Roman" charset="0"/>
                <a:ea typeface="Times New Roman" charset="0"/>
                <a:cs typeface="Times New Roman" charset="0"/>
              </a:rPr>
              <a:t>(3) Assessment instruments shall not be used to exclude students from admission to community colleges</a:t>
            </a:r>
            <a:r>
              <a:rPr lang="en-US" dirty="0" smtClean="0">
                <a:latin typeface="Times New Roman" charset="0"/>
                <a:ea typeface="Times New Roman" charset="0"/>
                <a:cs typeface="Times New Roman" charset="0"/>
              </a:rPr>
              <a:t>.</a:t>
            </a:r>
            <a:r>
              <a:rPr lang="en-US" dirty="0"/>
              <a:t/>
            </a:r>
            <a:br>
              <a:rPr lang="en-US" dirty="0"/>
            </a:br>
            <a:endParaRPr lang="en-US" dirty="0">
              <a:latin typeface="Times New Roman" charset="0"/>
              <a:ea typeface="Times New Roman" charset="0"/>
              <a:cs typeface="Times New Roma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5410200"/>
            <a:ext cx="2235200" cy="1803400"/>
          </a:xfrm>
          <a:prstGeom prst="rect">
            <a:avLst/>
          </a:prstGeom>
        </p:spPr>
      </p:pic>
    </p:spTree>
    <p:extLst>
      <p:ext uri="{BB962C8B-B14F-4D97-AF65-F5344CB8AC3E}">
        <p14:creationId xmlns:p14="http://schemas.microsoft.com/office/powerpoint/2010/main" val="1279250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n-US" sz="5400" b="1" dirty="0" smtClean="0">
                <a:solidFill>
                  <a:srgbClr val="C00000"/>
                </a:solidFill>
                <a:latin typeface="Times New Roman" charset="0"/>
                <a:ea typeface="Times New Roman" charset="0"/>
                <a:cs typeface="Times New Roman" charset="0"/>
              </a:rPr>
              <a:t>AB 705 – </a:t>
            </a:r>
            <a:r>
              <a:rPr lang="en-US" sz="5400" b="1" dirty="0" smtClean="0">
                <a:solidFill>
                  <a:schemeClr val="accent1">
                    <a:lumMod val="75000"/>
                  </a:schemeClr>
                </a:solidFill>
                <a:latin typeface="Times New Roman" charset="0"/>
                <a:ea typeface="Times New Roman" charset="0"/>
                <a:cs typeface="Times New Roman" charset="0"/>
              </a:rPr>
              <a:t>Assessment for Placement</a:t>
            </a:r>
            <a:endParaRPr lang="en-US" sz="5400" b="1" dirty="0">
              <a:solidFill>
                <a:schemeClr val="accent1">
                  <a:lumMod val="75000"/>
                </a:schemeClr>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
        <p:nvSpPr>
          <p:cNvPr id="2" name="Content Placeholder 1"/>
          <p:cNvSpPr>
            <a:spLocks noGrp="1"/>
          </p:cNvSpPr>
          <p:nvPr>
            <p:ph idx="1"/>
          </p:nvPr>
        </p:nvSpPr>
        <p:spPr/>
        <p:txBody>
          <a:bodyPr>
            <a:normAutofit/>
          </a:bodyPr>
          <a:lstStyle/>
          <a:p>
            <a:pPr marL="0" indent="0" fontAlgn="base">
              <a:buNone/>
            </a:pPr>
            <a:r>
              <a:rPr lang="en-US" dirty="0">
                <a:latin typeface="Times New Roman" charset="0"/>
                <a:ea typeface="Times New Roman" charset="0"/>
                <a:cs typeface="Times New Roman" charset="0"/>
              </a:rPr>
              <a:t>(C) Multiple measures shall apply in the placement of all students in such a manner so that either of the following may occur:</a:t>
            </a:r>
          </a:p>
          <a:p>
            <a:pPr marL="0" indent="0" fontAlgn="base">
              <a:buNone/>
            </a:pPr>
            <a:r>
              <a:rPr lang="en-US" dirty="0">
                <a:latin typeface="Times New Roman" charset="0"/>
                <a:ea typeface="Times New Roman" charset="0"/>
                <a:cs typeface="Times New Roman" charset="0"/>
              </a:rPr>
              <a:t>(</a:t>
            </a:r>
            <a:r>
              <a:rPr lang="en-US" dirty="0" err="1">
                <a:latin typeface="Times New Roman" charset="0"/>
                <a:ea typeface="Times New Roman" charset="0"/>
                <a:cs typeface="Times New Roman" charset="0"/>
              </a:rPr>
              <a:t>i</a:t>
            </a:r>
            <a:r>
              <a:rPr lang="en-US" dirty="0">
                <a:latin typeface="Times New Roman" charset="0"/>
                <a:ea typeface="Times New Roman" charset="0"/>
                <a:cs typeface="Times New Roman" charset="0"/>
              </a:rPr>
              <a:t>) Low performance on one measure may be offset by high performance on another measure.</a:t>
            </a:r>
          </a:p>
          <a:p>
            <a:pPr marL="0" indent="0" fontAlgn="base">
              <a:buNone/>
            </a:pPr>
            <a:r>
              <a:rPr lang="en-US" dirty="0">
                <a:latin typeface="Times New Roman" charset="0"/>
                <a:ea typeface="Times New Roman" charset="0"/>
                <a:cs typeface="Times New Roman" charset="0"/>
              </a:rPr>
              <a:t>(ii) The student can demonstrate preparedness and thus bypass remediation based on any one measure.</a:t>
            </a:r>
          </a:p>
          <a:p>
            <a:pPr marL="0" indent="0" fontAlgn="base">
              <a:buNone/>
            </a:pPr>
            <a:r>
              <a:rPr lang="en-US" dirty="0">
                <a:latin typeface="Times New Roman" charset="0"/>
                <a:ea typeface="Times New Roman" charset="0"/>
                <a:cs typeface="Times New Roman" charset="0"/>
              </a:rPr>
              <a:t>(D) When high school transcript data is difficult to obtain, logistically problematic to use, or not available, a community college district or community college may use self-reported high school information or guided placement, including self-placement for students.</a:t>
            </a:r>
          </a:p>
          <a:p>
            <a:pPr marL="0" marR="0" lvl="0" indent="0" defTabSz="914400" eaLnBrk="1" fontAlgn="auto" latinLnBrk="0" hangingPunct="1">
              <a:lnSpc>
                <a:spcPct val="110000"/>
              </a:lnSpc>
              <a:spcBef>
                <a:spcPts val="600"/>
              </a:spcBef>
              <a:spcAft>
                <a:spcPts val="0"/>
              </a:spcAft>
              <a:buClr>
                <a:srgbClr val="0070C0"/>
              </a:buClr>
              <a:buSzTx/>
              <a:buNone/>
              <a:tabLst/>
              <a:defRP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318258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smtClean="0">
                <a:solidFill>
                  <a:srgbClr val="C00000"/>
                </a:solidFill>
                <a:latin typeface="Times New Roman" charset="0"/>
                <a:ea typeface="Times New Roman" charset="0"/>
                <a:cs typeface="Times New Roman" charset="0"/>
              </a:rPr>
              <a:t>CSU – </a:t>
            </a:r>
            <a:r>
              <a:rPr lang="en-US" sz="5400" b="1" dirty="0" smtClean="0">
                <a:solidFill>
                  <a:schemeClr val="accent1"/>
                </a:solidFill>
                <a:latin typeface="Times New Roman" charset="0"/>
                <a:ea typeface="Times New Roman" charset="0"/>
                <a:cs typeface="Times New Roman" charset="0"/>
              </a:rPr>
              <a:t>Assessment for Placement</a:t>
            </a:r>
            <a:endParaRPr lang="en-US" sz="5400" b="1" dirty="0">
              <a:solidFill>
                <a:schemeClr val="accent1"/>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
        <p:nvSpPr>
          <p:cNvPr id="2" name="Content Placeholder 1"/>
          <p:cNvSpPr>
            <a:spLocks noGrp="1"/>
          </p:cNvSpPr>
          <p:nvPr>
            <p:ph idx="1"/>
          </p:nvPr>
        </p:nvSpPr>
        <p:spPr/>
        <p:txBody>
          <a:bodyPr>
            <a:normAutofit/>
          </a:bodyPr>
          <a:lstStyle/>
          <a:p>
            <a:pPr marL="0" indent="0" fontAlgn="base">
              <a:buNone/>
            </a:pPr>
            <a:r>
              <a:rPr lang="en-US" dirty="0" smtClean="0">
                <a:latin typeface="Times New Roman" charset="0"/>
                <a:ea typeface="Times New Roman" charset="0"/>
                <a:cs typeface="Times New Roman" charset="0"/>
              </a:rPr>
              <a:t>Academic Motivation </a:t>
            </a:r>
          </a:p>
          <a:p>
            <a:pPr marL="0" indent="0" fontAlgn="base">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HS GPA</a:t>
            </a:r>
            <a:endParaRPr lang="en-US" dirty="0" smtClean="0">
              <a:latin typeface="Times New Roman" charset="0"/>
              <a:ea typeface="Times New Roman" charset="0"/>
              <a:cs typeface="Times New Roman" charset="0"/>
            </a:endParaRPr>
          </a:p>
          <a:p>
            <a:pPr marL="0" indent="0" fontAlgn="base">
              <a:buNone/>
            </a:pPr>
            <a:endParaRPr lang="en-US" dirty="0">
              <a:latin typeface="Times New Roman" charset="0"/>
              <a:ea typeface="Times New Roman" charset="0"/>
              <a:cs typeface="Times New Roman" charset="0"/>
            </a:endParaRPr>
          </a:p>
          <a:p>
            <a:pPr marL="0" indent="0" fontAlgn="base">
              <a:buNone/>
            </a:pPr>
            <a:r>
              <a:rPr lang="en-US" dirty="0" smtClean="0">
                <a:latin typeface="Times New Roman" charset="0"/>
                <a:ea typeface="Times New Roman" charset="0"/>
                <a:cs typeface="Times New Roman" charset="0"/>
              </a:rPr>
              <a:t>Assessment Scores</a:t>
            </a:r>
          </a:p>
          <a:p>
            <a:pPr marL="0" indent="0" fontAlgn="base">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AP Exams, SAT, ACT, Smarter Balance Scores</a:t>
            </a:r>
          </a:p>
          <a:p>
            <a:pPr marL="0" indent="0" fontAlgn="base">
              <a:buNone/>
            </a:pPr>
            <a:endParaRPr lang="en-US" dirty="0">
              <a:latin typeface="Times New Roman" charset="0"/>
              <a:ea typeface="Times New Roman" charset="0"/>
              <a:cs typeface="Times New Roman" charset="0"/>
            </a:endParaRPr>
          </a:p>
          <a:p>
            <a:pPr marL="0" indent="0" fontAlgn="base">
              <a:buNone/>
            </a:pPr>
            <a:r>
              <a:rPr lang="en-US" dirty="0" smtClean="0">
                <a:latin typeface="Times New Roman" charset="0"/>
                <a:ea typeface="Times New Roman" charset="0"/>
                <a:cs typeface="Times New Roman" charset="0"/>
              </a:rPr>
              <a:t>Course Experience</a:t>
            </a:r>
          </a:p>
          <a:p>
            <a:pPr marL="0" indent="0" fontAlgn="base">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Relevant HS Courses</a:t>
            </a:r>
            <a:endParaRPr lang="en-US" dirty="0">
              <a:latin typeface="Times New Roman" charset="0"/>
              <a:ea typeface="Times New Roman" charset="0"/>
              <a:cs typeface="Times New Roman" charset="0"/>
            </a:endParaRPr>
          </a:p>
          <a:p>
            <a:pPr marL="0" marR="0" lvl="0" indent="0" defTabSz="914400" eaLnBrk="1" fontAlgn="auto" latinLnBrk="0" hangingPunct="1">
              <a:lnSpc>
                <a:spcPct val="110000"/>
              </a:lnSpc>
              <a:spcBef>
                <a:spcPts val="600"/>
              </a:spcBef>
              <a:spcAft>
                <a:spcPts val="0"/>
              </a:spcAft>
              <a:buClr>
                <a:srgbClr val="0070C0"/>
              </a:buClr>
              <a:buSzTx/>
              <a:buNone/>
              <a:tabLst/>
              <a:defRP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91791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smtClean="0">
                <a:solidFill>
                  <a:srgbClr val="C00000"/>
                </a:solidFill>
                <a:latin typeface="Times New Roman" charset="0"/>
                <a:ea typeface="Times New Roman" charset="0"/>
                <a:cs typeface="Times New Roman" charset="0"/>
              </a:rPr>
              <a:t>AB 705 – </a:t>
            </a:r>
            <a:r>
              <a:rPr lang="en-US" sz="5400" b="1" dirty="0" smtClean="0">
                <a:solidFill>
                  <a:schemeClr val="accent1">
                    <a:lumMod val="75000"/>
                  </a:schemeClr>
                </a:solidFill>
                <a:latin typeface="Times New Roman" charset="0"/>
                <a:ea typeface="Times New Roman" charset="0"/>
                <a:cs typeface="Times New Roman" charset="0"/>
              </a:rPr>
              <a:t>Curricular Design</a:t>
            </a:r>
            <a:endParaRPr lang="en-US" sz="5400" b="1" dirty="0">
              <a:solidFill>
                <a:schemeClr val="accent1">
                  <a:lumMod val="75000"/>
                </a:schemeClr>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0" indent="0" fontAlgn="base">
              <a:buNone/>
            </a:pPr>
            <a:r>
              <a:rPr lang="en-US" dirty="0" smtClean="0">
                <a:latin typeface="Times New Roman" charset="0"/>
                <a:ea typeface="Times New Roman" charset="0"/>
                <a:cs typeface="Times New Roman" charset="0"/>
              </a:rPr>
              <a:t>(3)(d)(1)(A) A </a:t>
            </a:r>
            <a:r>
              <a:rPr lang="en-US" dirty="0">
                <a:latin typeface="Times New Roman" charset="0"/>
                <a:ea typeface="Times New Roman" charset="0"/>
                <a:cs typeface="Times New Roman" charset="0"/>
              </a:rPr>
              <a:t>community college district or college shall maximize the probability that a student will enter and complete transfer-level coursework in English and mathematics within a one-year timeframe, and use, in the placement of students into English and mathematics courses in order to achieve this goal, one or more of the following measures:</a:t>
            </a:r>
          </a:p>
          <a:p>
            <a:pPr marL="0" indent="0" fontAlgn="base">
              <a:buNone/>
            </a:pPr>
            <a:r>
              <a:rPr lang="en-US" dirty="0">
                <a:latin typeface="Times New Roman" charset="0"/>
                <a:ea typeface="Times New Roman" charset="0"/>
                <a:cs typeface="Times New Roman" charset="0"/>
              </a:rPr>
              <a:t>(</a:t>
            </a:r>
            <a:r>
              <a:rPr lang="en-US" dirty="0" err="1">
                <a:latin typeface="Times New Roman" charset="0"/>
                <a:ea typeface="Times New Roman" charset="0"/>
                <a:cs typeface="Times New Roman" charset="0"/>
              </a:rPr>
              <a:t>i</a:t>
            </a:r>
            <a:r>
              <a:rPr lang="en-US" dirty="0">
                <a:latin typeface="Times New Roman" charset="0"/>
                <a:ea typeface="Times New Roman" charset="0"/>
                <a:cs typeface="Times New Roman" charset="0"/>
              </a:rPr>
              <a:t>) High school coursework.</a:t>
            </a:r>
          </a:p>
          <a:p>
            <a:pPr marL="0" indent="0" fontAlgn="base">
              <a:buNone/>
            </a:pPr>
            <a:r>
              <a:rPr lang="en-US" dirty="0">
                <a:latin typeface="Times New Roman" charset="0"/>
                <a:ea typeface="Times New Roman" charset="0"/>
                <a:cs typeface="Times New Roman" charset="0"/>
              </a:rPr>
              <a:t>(ii) High school grades.</a:t>
            </a:r>
          </a:p>
          <a:p>
            <a:pPr marL="0" indent="0" fontAlgn="base">
              <a:buNone/>
            </a:pPr>
            <a:r>
              <a:rPr lang="en-US" dirty="0">
                <a:latin typeface="Times New Roman" charset="0"/>
                <a:ea typeface="Times New Roman" charset="0"/>
                <a:cs typeface="Times New Roman" charset="0"/>
              </a:rPr>
              <a:t>(iii) High school grade point average.</a:t>
            </a:r>
          </a:p>
          <a:p>
            <a:pPr marL="0" marR="0" lvl="0" indent="0" defTabSz="914400" eaLnBrk="1" fontAlgn="auto" latinLnBrk="0" hangingPunct="1">
              <a:lnSpc>
                <a:spcPct val="110000"/>
              </a:lnSpc>
              <a:spcBef>
                <a:spcPts val="600"/>
              </a:spcBef>
              <a:spcAft>
                <a:spcPts val="0"/>
              </a:spcAft>
              <a:buClr>
                <a:srgbClr val="0070C0"/>
              </a:buClr>
              <a:buSzTx/>
              <a:buNone/>
              <a:tabLst/>
              <a:defRPr/>
            </a:pPr>
            <a:endParaRPr lang="en-US" dirty="0">
              <a:latin typeface="Times New Roman" charset="0"/>
              <a:ea typeface="Times New Roman" charset="0"/>
              <a:cs typeface="Times New Roma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487" y="3948114"/>
            <a:ext cx="2768600" cy="2895600"/>
          </a:xfrm>
          <a:prstGeom prst="rect">
            <a:avLst/>
          </a:prstGeom>
        </p:spPr>
      </p:pic>
    </p:spTree>
    <p:extLst>
      <p:ext uri="{BB962C8B-B14F-4D97-AF65-F5344CB8AC3E}">
        <p14:creationId xmlns:p14="http://schemas.microsoft.com/office/powerpoint/2010/main" val="295316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sz="5400" b="1" dirty="0">
                <a:solidFill>
                  <a:srgbClr val="C00000"/>
                </a:solidFill>
                <a:latin typeface="Times New Roman" charset="0"/>
                <a:ea typeface="Times New Roman" charset="0"/>
                <a:cs typeface="Times New Roman" charset="0"/>
              </a:rPr>
              <a:t>AB 705 – </a:t>
            </a:r>
            <a:r>
              <a:rPr lang="en-US" sz="5400" b="1" dirty="0">
                <a:solidFill>
                  <a:schemeClr val="accent1">
                    <a:lumMod val="75000"/>
                  </a:schemeClr>
                </a:solidFill>
                <a:latin typeface="Times New Roman" charset="0"/>
                <a:ea typeface="Times New Roman" charset="0"/>
                <a:cs typeface="Times New Roman" charset="0"/>
              </a:rPr>
              <a:t>Curricular Design</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
        <p:nvSpPr>
          <p:cNvPr id="2" name="Content Placeholder 1"/>
          <p:cNvSpPr>
            <a:spLocks noGrp="1"/>
          </p:cNvSpPr>
          <p:nvPr>
            <p:ph idx="1"/>
          </p:nvPr>
        </p:nvSpPr>
        <p:spPr>
          <a:xfrm>
            <a:off x="371475" y="1825625"/>
            <a:ext cx="10982325" cy="4903788"/>
          </a:xfrm>
        </p:spPr>
        <p:txBody>
          <a:bodyPr>
            <a:normAutofit fontScale="92500" lnSpcReduction="20000"/>
          </a:bodyPr>
          <a:lstStyle/>
          <a:p>
            <a:pPr marL="0" lvl="0" indent="0">
              <a:lnSpc>
                <a:spcPct val="110000"/>
              </a:lnSpc>
              <a:spcBef>
                <a:spcPts val="600"/>
              </a:spcBef>
              <a:buClr>
                <a:srgbClr val="0070C0"/>
              </a:buClr>
              <a:buNone/>
              <a:defRPr/>
            </a:pPr>
            <a:r>
              <a:rPr lang="en-US" dirty="0" smtClean="0">
                <a:latin typeface="Times New Roman" charset="0"/>
                <a:ea typeface="Times New Roman" charset="0"/>
                <a:cs typeface="Times New Roman" charset="0"/>
              </a:rPr>
              <a:t>(2) Notwithstanding </a:t>
            </a:r>
            <a:r>
              <a:rPr lang="en-US" dirty="0">
                <a:latin typeface="Times New Roman" charset="0"/>
                <a:ea typeface="Times New Roman" charset="0"/>
                <a:cs typeface="Times New Roman" charset="0"/>
              </a:rPr>
              <a:t>Section 78218 or any other law, a community college district or college shall not require students to enroll in remedial English or mathematics coursework that lengthens their time to complete a degree unless placement research that includes consideration of high school grade point average and coursework shows that those students are highly unlikely to succeed in transfer-level coursework in English and mathematics. A community college district or college may require students to enroll in additional concurrent support, including additional language support for ESL students, during the same semester that they take a transfer-level English or mathematics course, but only if it is determined that the support will increase their likelihood of passing the transfer-level English or mathematics course. The community college district or college shall minimize the impact on student financial aid and unit requirements for the degree by exploring embedded support and low or noncredit support options.</a:t>
            </a:r>
          </a:p>
        </p:txBody>
      </p:sp>
    </p:spTree>
    <p:extLst>
      <p:ext uri="{BB962C8B-B14F-4D97-AF65-F5344CB8AC3E}">
        <p14:creationId xmlns:p14="http://schemas.microsoft.com/office/powerpoint/2010/main" val="1376452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sz="5400" b="1" dirty="0">
                <a:solidFill>
                  <a:srgbClr val="C00000"/>
                </a:solidFill>
                <a:latin typeface="Times New Roman" charset="0"/>
                <a:ea typeface="Times New Roman" charset="0"/>
                <a:cs typeface="Times New Roman" charset="0"/>
              </a:rPr>
              <a:t>AB 705 – </a:t>
            </a:r>
            <a:r>
              <a:rPr lang="en-US" sz="5400" b="1" dirty="0">
                <a:solidFill>
                  <a:schemeClr val="accent1">
                    <a:lumMod val="75000"/>
                  </a:schemeClr>
                </a:solidFill>
                <a:latin typeface="Times New Roman" charset="0"/>
                <a:ea typeface="Times New Roman" charset="0"/>
                <a:cs typeface="Times New Roman" charset="0"/>
              </a:rPr>
              <a:t>Curricular Design</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
        <p:nvSpPr>
          <p:cNvPr id="2" name="Content Placeholder 1"/>
          <p:cNvSpPr>
            <a:spLocks noGrp="1"/>
          </p:cNvSpPr>
          <p:nvPr>
            <p:ph idx="1"/>
          </p:nvPr>
        </p:nvSpPr>
        <p:spPr>
          <a:xfrm>
            <a:off x="357188" y="1825624"/>
            <a:ext cx="10996612" cy="5032375"/>
          </a:xfrm>
        </p:spPr>
        <p:txBody>
          <a:bodyPr>
            <a:normAutofit fontScale="92500" lnSpcReduction="20000"/>
          </a:bodyPr>
          <a:lstStyle/>
          <a:p>
            <a:pPr marL="0" lvl="0" indent="0">
              <a:lnSpc>
                <a:spcPct val="110000"/>
              </a:lnSpc>
              <a:spcBef>
                <a:spcPts val="600"/>
              </a:spcBef>
              <a:buClr>
                <a:srgbClr val="0070C0"/>
              </a:buClr>
              <a:buNone/>
              <a:defRPr/>
            </a:pPr>
            <a:r>
              <a:rPr lang="en-US" dirty="0">
                <a:latin typeface="Times New Roman" charset="0"/>
                <a:ea typeface="Times New Roman" charset="0"/>
                <a:cs typeface="Times New Roman" charset="0"/>
              </a:rPr>
              <a:t>(E) The board of governors may establish regulations governing the use of these and other measures, instruments, and placement models to ensure that the measures, instruments, and placement models selected by a community college demonstrate that they guide English and mathematics placements to achieve the goal of maximizing the probability that a student will enter and complete transfer-level coursework in English and mathematics within a one-year timeframe and credit ESL students will complete transfer-level coursework in English within a timeframe of three years. The regulations should ensure that, </a:t>
            </a:r>
            <a:r>
              <a:rPr lang="en-US" b="1" dirty="0">
                <a:latin typeface="Times New Roman" charset="0"/>
                <a:ea typeface="Times New Roman" charset="0"/>
                <a:cs typeface="Times New Roman" charset="0"/>
              </a:rPr>
              <a:t>for students who seek a goal other than transfer, and who are in certificate or degree programs with specific requirements that are not met with transfer-level coursework, a community college district or college maximizes the probability that a student will enter and complete the required college-level coursework in English and mathematics within a one-year timeframe</a:t>
            </a:r>
            <a:r>
              <a:rPr lang="en-US" dirty="0">
                <a:latin typeface="Times New Roman" charset="0"/>
                <a:ea typeface="Times New Roman" charset="0"/>
                <a:cs typeface="Times New Roman" charset="0"/>
              </a:rPr>
              <a:t>.</a:t>
            </a:r>
          </a:p>
        </p:txBody>
      </p:sp>
    </p:spTree>
    <p:extLst>
      <p:ext uri="{BB962C8B-B14F-4D97-AF65-F5344CB8AC3E}">
        <p14:creationId xmlns:p14="http://schemas.microsoft.com/office/powerpoint/2010/main" val="529552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87" y="657224"/>
            <a:ext cx="12258487" cy="5629275"/>
          </a:xfrm>
        </p:spPr>
      </p:pic>
    </p:spTree>
    <p:extLst>
      <p:ext uri="{BB962C8B-B14F-4D97-AF65-F5344CB8AC3E}">
        <p14:creationId xmlns:p14="http://schemas.microsoft.com/office/powerpoint/2010/main" val="711816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0070C0"/>
              </a:buClr>
            </a:pPr>
            <a:r>
              <a:rPr lang="en-US" b="1" dirty="0" smtClean="0">
                <a:solidFill>
                  <a:srgbClr val="0070C0"/>
                </a:solidFill>
                <a:latin typeface="Times New Roman" charset="0"/>
                <a:ea typeface="Times New Roman" charset="0"/>
                <a:cs typeface="Times New Roman" charset="0"/>
              </a:rPr>
              <a:t>So Now What?</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285875" y="1690689"/>
            <a:ext cx="9472614" cy="1266824"/>
          </a:xfrm>
        </p:spPr>
        <p:txBody>
          <a:bodyPr>
            <a:normAutofit fontScale="92500" lnSpcReduction="20000"/>
          </a:bodyPr>
          <a:lstStyle/>
          <a:p>
            <a:pPr>
              <a:buClr>
                <a:srgbClr val="0070C0"/>
              </a:buClr>
              <a:buFont typeface="Arial" charset="0"/>
              <a:buChar char="•"/>
            </a:pPr>
            <a:r>
              <a:rPr lang="en-US" dirty="0" smtClean="0">
                <a:latin typeface="Times New Roman" charset="0"/>
                <a:ea typeface="Times New Roman" charset="0"/>
                <a:cs typeface="Times New Roman" charset="0"/>
              </a:rPr>
              <a:t>CCC Math Taskforce</a:t>
            </a:r>
            <a:r>
              <a:rPr lang="en-US" dirty="0">
                <a:latin typeface="Times New Roman" charset="0"/>
                <a:ea typeface="Times New Roman" charset="0"/>
                <a:cs typeface="Times New Roman" charset="0"/>
              </a:rPr>
              <a:t>	</a:t>
            </a:r>
          </a:p>
          <a:p>
            <a:pPr marL="0" indent="0">
              <a:buClr>
                <a:srgbClr val="0070C0"/>
              </a:buClr>
              <a:buNone/>
            </a:pPr>
            <a:r>
              <a:rPr lang="en-US" dirty="0" smtClean="0">
                <a:latin typeface="Times New Roman" charset="0"/>
                <a:ea typeface="Times New Roman" charset="0"/>
                <a:cs typeface="Times New Roman" charset="0"/>
              </a:rPr>
              <a:t>		</a:t>
            </a:r>
          </a:p>
          <a:p>
            <a:pPr>
              <a:buClr>
                <a:srgbClr val="0070C0"/>
              </a:buClr>
              <a:buFont typeface="Arial" charset="0"/>
              <a:buChar char="•"/>
            </a:pPr>
            <a:r>
              <a:rPr lang="en-US" dirty="0" smtClean="0">
                <a:latin typeface="Times New Roman" charset="0"/>
                <a:ea typeface="Times New Roman" charset="0"/>
                <a:cs typeface="Times New Roman" charset="0"/>
              </a:rPr>
              <a:t>AB 705 Implementation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051" y="3136899"/>
            <a:ext cx="7045897" cy="3350043"/>
          </a:xfrm>
          <a:prstGeom prst="rect">
            <a:avLst/>
          </a:prstGeom>
        </p:spPr>
      </p:pic>
    </p:spTree>
    <p:extLst>
      <p:ext uri="{BB962C8B-B14F-4D97-AF65-F5344CB8AC3E}">
        <p14:creationId xmlns:p14="http://schemas.microsoft.com/office/powerpoint/2010/main" val="52764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Why Do We Care About QR?</a:t>
            </a:r>
            <a:endParaRPr lang="en-US" b="1" dirty="0">
              <a:solidFill>
                <a:srgbClr val="0070C0"/>
              </a:solidFill>
              <a:latin typeface="Times New Roman" charset="0"/>
              <a:ea typeface="Times New Roman" charset="0"/>
              <a:cs typeface="Times New Roman"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318" y="1976438"/>
            <a:ext cx="10513481" cy="3424238"/>
          </a:xfrm>
        </p:spPr>
      </p:pic>
    </p:spTree>
    <p:extLst>
      <p:ext uri="{BB962C8B-B14F-4D97-AF65-F5344CB8AC3E}">
        <p14:creationId xmlns:p14="http://schemas.microsoft.com/office/powerpoint/2010/main" val="1055792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smtClean="0">
                <a:solidFill>
                  <a:srgbClr val="0070C0"/>
                </a:solidFill>
                <a:latin typeface="Times New Roman" charset="0"/>
                <a:ea typeface="Times New Roman" charset="0"/>
                <a:cs typeface="Times New Roman" charset="0"/>
              </a:rPr>
              <a:t>CCC Math Taskforce</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285750" y="1825624"/>
            <a:ext cx="11068050" cy="5203825"/>
          </a:xfrm>
          <a:ln>
            <a:noFill/>
          </a:ln>
        </p:spPr>
        <p:txBody>
          <a:bodyPr>
            <a:normAutofit fontScale="85000" lnSpcReduction="20000"/>
          </a:bodyPr>
          <a:lstStyle/>
          <a:p>
            <a:pPr marL="0" indent="0">
              <a:lnSpc>
                <a:spcPct val="120000"/>
              </a:lnSpc>
              <a:buNone/>
            </a:pPr>
            <a:r>
              <a:rPr lang="en-US" dirty="0" smtClean="0">
                <a:latin typeface="Times New Roman" charset="0"/>
                <a:ea typeface="Times New Roman" charset="0"/>
                <a:cs typeface="Times New Roman" charset="0"/>
              </a:rPr>
              <a:t>ASCCC </a:t>
            </a:r>
            <a:r>
              <a:rPr lang="en-US" dirty="0">
                <a:latin typeface="Times New Roman" charset="0"/>
                <a:ea typeface="Times New Roman" charset="0"/>
                <a:cs typeface="Times New Roman" charset="0"/>
              </a:rPr>
              <a:t>in partnership with </a:t>
            </a:r>
            <a:r>
              <a:rPr lang="en-US" dirty="0" smtClean="0">
                <a:latin typeface="Times New Roman" charset="0"/>
                <a:ea typeface="Times New Roman" charset="0"/>
                <a:cs typeface="Times New Roman" charset="0"/>
              </a:rPr>
              <a:t>California Mathematics Council Community Colleges (CMC</a:t>
            </a:r>
            <a:r>
              <a:rPr lang="en-US" baseline="30000" dirty="0" smtClean="0">
                <a:latin typeface="Times New Roman" charset="0"/>
                <a:ea typeface="Times New Roman" charset="0"/>
                <a:cs typeface="Times New Roman" charset="0"/>
              </a:rPr>
              <a:t>3</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p>
            <a:pPr marL="514350" indent="-514350">
              <a:lnSpc>
                <a:spcPct val="120000"/>
              </a:lnSpc>
              <a:buAutoNum type="arabicPeriod"/>
            </a:pPr>
            <a:r>
              <a:rPr lang="en-US" dirty="0" smtClean="0">
                <a:latin typeface="Times New Roman" charset="0"/>
                <a:ea typeface="Times New Roman" charset="0"/>
                <a:cs typeface="Times New Roman" charset="0"/>
              </a:rPr>
              <a:t>Research </a:t>
            </a:r>
            <a:r>
              <a:rPr lang="en-US" dirty="0">
                <a:latin typeface="Times New Roman" charset="0"/>
                <a:ea typeface="Times New Roman" charset="0"/>
                <a:cs typeface="Times New Roman" charset="0"/>
              </a:rPr>
              <a:t>the various and diverse perspectives on appropriate content for math/quantitative reasoning education for non-STEM </a:t>
            </a:r>
            <a:r>
              <a:rPr lang="en-US" dirty="0" smtClean="0">
                <a:latin typeface="Times New Roman" charset="0"/>
                <a:ea typeface="Times New Roman" charset="0"/>
                <a:cs typeface="Times New Roman" charset="0"/>
              </a:rPr>
              <a:t>majors;</a:t>
            </a:r>
          </a:p>
          <a:p>
            <a:pPr marL="514350" indent="-514350">
              <a:lnSpc>
                <a:spcPct val="120000"/>
              </a:lnSpc>
              <a:buAutoNum type="arabicPeriod"/>
            </a:pPr>
            <a:r>
              <a:rPr lang="en-US" dirty="0" smtClean="0">
                <a:latin typeface="Times New Roman" charset="0"/>
                <a:ea typeface="Times New Roman" charset="0"/>
                <a:cs typeface="Times New Roman" charset="0"/>
              </a:rPr>
              <a:t>Develop </a:t>
            </a:r>
            <a:r>
              <a:rPr lang="en-US" dirty="0">
                <a:latin typeface="Times New Roman" charset="0"/>
                <a:ea typeface="Times New Roman" charset="0"/>
                <a:cs typeface="Times New Roman" charset="0"/>
              </a:rPr>
              <a:t>recommendations on math/QR standards for non-STEM </a:t>
            </a:r>
            <a:r>
              <a:rPr lang="en-US" dirty="0" smtClean="0">
                <a:latin typeface="Times New Roman" charset="0"/>
                <a:ea typeface="Times New Roman" charset="0"/>
                <a:cs typeface="Times New Roman" charset="0"/>
              </a:rPr>
              <a:t>majors;</a:t>
            </a:r>
            <a:endParaRPr lang="en-US" dirty="0">
              <a:latin typeface="Times New Roman" charset="0"/>
              <a:ea typeface="Times New Roman" charset="0"/>
              <a:cs typeface="Times New Roman" charset="0"/>
            </a:endParaRPr>
          </a:p>
          <a:p>
            <a:pPr marL="514350" indent="-514350">
              <a:lnSpc>
                <a:spcPct val="120000"/>
              </a:lnSpc>
              <a:buAutoNum type="arabicPeriod"/>
            </a:pPr>
            <a:r>
              <a:rPr lang="en-US" dirty="0" smtClean="0">
                <a:latin typeface="Times New Roman" charset="0"/>
                <a:ea typeface="Times New Roman" charset="0"/>
                <a:cs typeface="Times New Roman" charset="0"/>
              </a:rPr>
              <a:t>Develop </a:t>
            </a:r>
            <a:r>
              <a:rPr lang="en-US" dirty="0">
                <a:latin typeface="Times New Roman" charset="0"/>
                <a:ea typeface="Times New Roman" charset="0"/>
                <a:cs typeface="Times New Roman" charset="0"/>
              </a:rPr>
              <a:t>a plan for how to provide opportunities for more students to consider STEM fields (since the United States is producing fewer and fewer STEM graduates, especially in groups </a:t>
            </a:r>
            <a:r>
              <a:rPr lang="en-US" dirty="0" smtClean="0">
                <a:latin typeface="Times New Roman" charset="0"/>
                <a:ea typeface="Times New Roman" charset="0"/>
                <a:cs typeface="Times New Roman" charset="0"/>
              </a:rPr>
              <a:t>that </a:t>
            </a:r>
            <a:r>
              <a:rPr lang="en-US" dirty="0">
                <a:latin typeface="Times New Roman" charset="0"/>
                <a:ea typeface="Times New Roman" charset="0"/>
                <a:cs typeface="Times New Roman" charset="0"/>
              </a:rPr>
              <a:t>are disproportionately impacted</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marL="514350" indent="-514350">
              <a:lnSpc>
                <a:spcPct val="120000"/>
              </a:lnSpc>
              <a:buAutoNum type="arabicPeriod"/>
            </a:pPr>
            <a:r>
              <a:rPr lang="en-US" dirty="0" smtClean="0">
                <a:latin typeface="Times New Roman" charset="0"/>
                <a:ea typeface="Times New Roman" charset="0"/>
                <a:cs typeface="Times New Roman" charset="0"/>
              </a:rPr>
              <a:t>Provide </a:t>
            </a:r>
            <a:r>
              <a:rPr lang="en-US" dirty="0">
                <a:latin typeface="Times New Roman" charset="0"/>
                <a:ea typeface="Times New Roman" charset="0"/>
                <a:cs typeface="Times New Roman" charset="0"/>
              </a:rPr>
              <a:t>a </a:t>
            </a:r>
            <a:r>
              <a:rPr lang="en-US" dirty="0" smtClean="0">
                <a:latin typeface="Times New Roman" charset="0"/>
                <a:ea typeface="Times New Roman" charset="0"/>
                <a:cs typeface="Times New Roman" charset="0"/>
              </a:rPr>
              <a:t>report </a:t>
            </a:r>
            <a:r>
              <a:rPr lang="en-US" dirty="0">
                <a:latin typeface="Times New Roman" charset="0"/>
                <a:ea typeface="Times New Roman" charset="0"/>
                <a:cs typeface="Times New Roman" charset="0"/>
              </a:rPr>
              <a:t>that includes the research results and recommendations</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to the ASCCC, </a:t>
            </a:r>
            <a:r>
              <a:rPr lang="en-US" dirty="0" smtClean="0">
                <a:latin typeface="Times New Roman" charset="0"/>
                <a:ea typeface="Times New Roman" charset="0"/>
                <a:cs typeface="Times New Roman" charset="0"/>
              </a:rPr>
              <a:t>CMC</a:t>
            </a:r>
            <a:r>
              <a:rPr lang="en-US" baseline="30000" dirty="0" smtClean="0">
                <a:latin typeface="Times New Roman" charset="0"/>
                <a:ea typeface="Times New Roman" charset="0"/>
                <a:cs typeface="Times New Roman" charset="0"/>
              </a:rPr>
              <a:t>3</a:t>
            </a:r>
            <a:r>
              <a:rPr lang="en-US" dirty="0">
                <a:latin typeface="Times New Roman" charset="0"/>
                <a:ea typeface="Times New Roman" charset="0"/>
                <a:cs typeface="Times New Roman" charset="0"/>
              </a:rPr>
              <a:t>, and </a:t>
            </a:r>
            <a:r>
              <a:rPr lang="en-US" dirty="0" smtClean="0">
                <a:latin typeface="Times New Roman" charset="0"/>
                <a:ea typeface="Times New Roman" charset="0"/>
                <a:cs typeface="Times New Roman" charset="0"/>
              </a:rPr>
              <a:t>others </a:t>
            </a:r>
            <a:r>
              <a:rPr lang="en-US" dirty="0">
                <a:latin typeface="Times New Roman" charset="0"/>
                <a:ea typeface="Times New Roman" charset="0"/>
                <a:cs typeface="Times New Roman" charset="0"/>
              </a:rPr>
              <a:t>such as the California Community </a:t>
            </a:r>
            <a:r>
              <a:rPr lang="en-US" dirty="0" smtClean="0">
                <a:latin typeface="Times New Roman" charset="0"/>
                <a:ea typeface="Times New Roman" charset="0"/>
                <a:cs typeface="Times New Roman" charset="0"/>
              </a:rPr>
              <a:t>Colleges Chancellor’s </a:t>
            </a:r>
            <a:r>
              <a:rPr lang="en-US" dirty="0">
                <a:latin typeface="Times New Roman" charset="0"/>
                <a:ea typeface="Times New Roman" charset="0"/>
                <a:cs typeface="Times New Roman" charset="0"/>
              </a:rPr>
              <a:t>Office and Board of </a:t>
            </a:r>
            <a:r>
              <a:rPr lang="en-US" dirty="0" smtClean="0">
                <a:latin typeface="Times New Roman" charset="0"/>
                <a:ea typeface="Times New Roman" charset="0"/>
                <a:cs typeface="Times New Roman" charset="0"/>
              </a:rPr>
              <a:t>Governors for their consideration; and</a:t>
            </a:r>
            <a:endParaRPr lang="en-US" dirty="0">
              <a:latin typeface="Times New Roman" charset="0"/>
              <a:ea typeface="Times New Roman" charset="0"/>
              <a:cs typeface="Times New Roman" charset="0"/>
            </a:endParaRPr>
          </a:p>
          <a:p>
            <a:pPr marL="514350" indent="-514350">
              <a:lnSpc>
                <a:spcPct val="120000"/>
              </a:lnSpc>
              <a:buAutoNum type="arabicPeriod"/>
            </a:pPr>
            <a:r>
              <a:rPr lang="en-US" dirty="0" smtClean="0">
                <a:latin typeface="Times New Roman" charset="0"/>
                <a:ea typeface="Times New Roman" charset="0"/>
                <a:cs typeface="Times New Roman" charset="0"/>
              </a:rPr>
              <a:t>Request </a:t>
            </a:r>
            <a:r>
              <a:rPr lang="en-US" dirty="0">
                <a:latin typeface="Times New Roman" charset="0"/>
                <a:ea typeface="Times New Roman" charset="0"/>
                <a:cs typeface="Times New Roman" charset="0"/>
              </a:rPr>
              <a:t>a response from ASCCC, </a:t>
            </a:r>
            <a:r>
              <a:rPr lang="en-US" dirty="0" smtClean="0">
                <a:latin typeface="Times New Roman" charset="0"/>
                <a:ea typeface="Times New Roman" charset="0"/>
                <a:cs typeface="Times New Roman" charset="0"/>
              </a:rPr>
              <a:t>CMC</a:t>
            </a:r>
            <a:r>
              <a:rPr lang="en-US" baseline="30000" dirty="0" smtClean="0">
                <a:latin typeface="Times New Roman" charset="0"/>
                <a:ea typeface="Times New Roman" charset="0"/>
                <a:cs typeface="Times New Roman" charset="0"/>
              </a:rPr>
              <a:t>3</a:t>
            </a:r>
            <a:r>
              <a:rPr lang="en-US" dirty="0">
                <a:latin typeface="Times New Roman" charset="0"/>
                <a:ea typeface="Times New Roman" charset="0"/>
                <a:cs typeface="Times New Roman" charset="0"/>
              </a:rPr>
              <a:t>, and other stakeholders. </a:t>
            </a:r>
          </a:p>
          <a:p>
            <a:pPr marL="0" lvl="0" indent="0">
              <a:lnSpc>
                <a:spcPct val="120000"/>
              </a:lnSpc>
              <a:spcBef>
                <a:spcPts val="600"/>
              </a:spcBef>
              <a:buClr>
                <a:srgbClr val="0070C0"/>
              </a:buClr>
              <a:buNone/>
              <a:defRPr/>
            </a:pPr>
            <a:endParaRPr lang="en-US" dirty="0">
              <a:latin typeface="Times New Roman" charset="0"/>
              <a:ea typeface="Times New Roman" charset="0"/>
              <a:cs typeface="Times New Roman" charset="0"/>
            </a:endParaRPr>
          </a:p>
          <a:p>
            <a:pPr marL="0" indent="0">
              <a:lnSpc>
                <a:spcPct val="120000"/>
              </a:lnSpc>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51400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smtClean="0">
                <a:solidFill>
                  <a:srgbClr val="0070C0"/>
                </a:solidFill>
                <a:latin typeface="Times New Roman" charset="0"/>
                <a:ea typeface="Times New Roman" charset="0"/>
                <a:cs typeface="Times New Roman" charset="0"/>
              </a:rPr>
              <a:t>CMC</a:t>
            </a:r>
            <a:r>
              <a:rPr lang="en-US" sz="5400" b="1" baseline="30000" dirty="0" smtClean="0">
                <a:solidFill>
                  <a:srgbClr val="0070C0"/>
                </a:solidFill>
                <a:latin typeface="Times New Roman" charset="0"/>
                <a:ea typeface="Times New Roman" charset="0"/>
                <a:cs typeface="Times New Roman" charset="0"/>
              </a:rPr>
              <a:t>3</a:t>
            </a:r>
            <a:r>
              <a:rPr lang="en-US" sz="5400" b="1" dirty="0" smtClean="0">
                <a:solidFill>
                  <a:srgbClr val="0070C0"/>
                </a:solidFill>
                <a:latin typeface="Times New Roman" charset="0"/>
                <a:ea typeface="Times New Roman" charset="0"/>
                <a:cs typeface="Times New Roman" charset="0"/>
              </a:rPr>
              <a:t> Resolution</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0" indent="0" algn="ctr">
              <a:buNone/>
            </a:pPr>
            <a:r>
              <a:rPr lang="en-US" dirty="0">
                <a:latin typeface="Times New Roman" charset="0"/>
                <a:ea typeface="Times New Roman" charset="0"/>
                <a:cs typeface="Times New Roman" charset="0"/>
              </a:rPr>
              <a:t>A</a:t>
            </a:r>
            <a:r>
              <a:rPr lang="en-US" dirty="0" smtClean="0">
                <a:latin typeface="Times New Roman" charset="0"/>
                <a:ea typeface="Times New Roman" charset="0"/>
                <a:cs typeface="Times New Roman" charset="0"/>
              </a:rPr>
              <a:t>dopted </a:t>
            </a:r>
            <a:r>
              <a:rPr lang="en-US" dirty="0">
                <a:latin typeface="Times New Roman" charset="0"/>
                <a:ea typeface="Times New Roman" charset="0"/>
                <a:cs typeface="Times New Roman" charset="0"/>
              </a:rPr>
              <a:t>unanimously at the CMC</a:t>
            </a:r>
            <a:r>
              <a:rPr lang="en-US" baseline="30000" dirty="0">
                <a:latin typeface="Times New Roman" charset="0"/>
                <a:ea typeface="Times New Roman" charset="0"/>
                <a:cs typeface="Times New Roman" charset="0"/>
              </a:rPr>
              <a:t>3</a:t>
            </a:r>
            <a:r>
              <a:rPr lang="en-US" dirty="0">
                <a:latin typeface="Times New Roman" charset="0"/>
                <a:ea typeface="Times New Roman" charset="0"/>
                <a:cs typeface="Times New Roman" charset="0"/>
              </a:rPr>
              <a:t> Board meeting 9/9/2017: </a:t>
            </a:r>
          </a:p>
          <a:p>
            <a:pPr marL="0" indent="0">
              <a:buNone/>
            </a:pPr>
            <a:endParaRPr lang="en-US" dirty="0" smtClean="0">
              <a:latin typeface="Times New Roman" charset="0"/>
              <a:ea typeface="Times New Roman" charset="0"/>
              <a:cs typeface="Times New Roman" charset="0"/>
            </a:endParaRPr>
          </a:p>
          <a:p>
            <a:pPr marL="0" indent="0">
              <a:buNone/>
            </a:pPr>
            <a:r>
              <a:rPr lang="en-US" dirty="0" smtClean="0">
                <a:latin typeface="Times New Roman" charset="0"/>
                <a:ea typeface="Times New Roman" charset="0"/>
                <a:cs typeface="Times New Roman" charset="0"/>
              </a:rPr>
              <a:t>CMC</a:t>
            </a:r>
            <a:r>
              <a:rPr lang="en-US" baseline="30000" dirty="0" smtClean="0">
                <a:latin typeface="Times New Roman" charset="0"/>
                <a:ea typeface="Times New Roman" charset="0"/>
                <a:cs typeface="Times New Roman" charset="0"/>
              </a:rPr>
              <a:t>3</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supports the current Title V (Section 55063) regulation allowing for locally developed alternative mathematical pathways to satisfy degree requirements. Additionally, we look forward to working further with the Senate to develop ways to address placement and advising across the college and to assist students to make the most of their options. CMC</a:t>
            </a:r>
            <a:r>
              <a:rPr lang="en-US" baseline="30000" dirty="0">
                <a:latin typeface="Times New Roman" charset="0"/>
                <a:ea typeface="Times New Roman" charset="0"/>
                <a:cs typeface="Times New Roman" charset="0"/>
              </a:rPr>
              <a:t>3</a:t>
            </a:r>
            <a:r>
              <a:rPr lang="en-US" dirty="0">
                <a:latin typeface="Times New Roman" charset="0"/>
                <a:ea typeface="Times New Roman" charset="0"/>
                <a:cs typeface="Times New Roman" charset="0"/>
              </a:rPr>
              <a:t> is committed to providing a resource to faculty throughout the state to help develop such pathways. </a:t>
            </a:r>
          </a:p>
          <a:p>
            <a:pPr marL="0" lvl="0" indent="0">
              <a:lnSpc>
                <a:spcPct val="120000"/>
              </a:lnSpc>
              <a:spcBef>
                <a:spcPts val="600"/>
              </a:spcBef>
              <a:buClr>
                <a:srgbClr val="0070C0"/>
              </a:buClr>
              <a:buNone/>
              <a:defRPr/>
            </a:pPr>
            <a:endParaRPr lang="en-US" dirty="0">
              <a:latin typeface="Times New Roman" charset="0"/>
              <a:ea typeface="Times New Roman" charset="0"/>
              <a:cs typeface="Times New Roman" charset="0"/>
            </a:endParaRPr>
          </a:p>
          <a:p>
            <a:pPr marL="0" indent="0">
              <a:lnSpc>
                <a:spcPct val="120000"/>
              </a:lnSpc>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13022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smtClean="0">
                <a:solidFill>
                  <a:srgbClr val="0070C0"/>
                </a:solidFill>
                <a:latin typeface="Times New Roman" charset="0"/>
                <a:ea typeface="Times New Roman" charset="0"/>
                <a:cs typeface="Times New Roman" charset="0"/>
              </a:rPr>
              <a:t>AB 705 Implementation</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
        <p:nvSpPr>
          <p:cNvPr id="2" name="Content Placeholder 1"/>
          <p:cNvSpPr>
            <a:spLocks noGrp="1"/>
          </p:cNvSpPr>
          <p:nvPr>
            <p:ph idx="1"/>
          </p:nvPr>
        </p:nvSpPr>
        <p:spPr/>
        <p:txBody>
          <a:bodyPr>
            <a:normAutofit/>
          </a:bodyPr>
          <a:lstStyle/>
          <a:p>
            <a:pPr lvl="1"/>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Drafting Regulation</a:t>
            </a:r>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CCCCC </a:t>
            </a:r>
          </a:p>
          <a:p>
            <a:r>
              <a:rPr lang="en-US" dirty="0" smtClean="0">
                <a:latin typeface="Times New Roman" charset="0"/>
                <a:ea typeface="Times New Roman" charset="0"/>
                <a:cs typeface="Times New Roman" charset="0"/>
              </a:rPr>
              <a:t>Consultation </a:t>
            </a:r>
            <a:r>
              <a:rPr lang="en-US" dirty="0">
                <a:latin typeface="Times New Roman" charset="0"/>
                <a:ea typeface="Times New Roman" charset="0"/>
                <a:cs typeface="Times New Roman" charset="0"/>
              </a:rPr>
              <a:t>Council</a:t>
            </a:r>
          </a:p>
          <a:p>
            <a:endParaRPr lang="en-US" dirty="0">
              <a:latin typeface="Times New Roman" charset="0"/>
              <a:ea typeface="Times New Roman" charset="0"/>
              <a:cs typeface="Times New Roma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87" y="4284664"/>
            <a:ext cx="3670300" cy="2222500"/>
          </a:xfrm>
          <a:prstGeom prst="rect">
            <a:avLst/>
          </a:prstGeom>
        </p:spPr>
      </p:pic>
      <p:pic>
        <p:nvPicPr>
          <p:cNvPr id="4" name="Picture 3"/>
          <p:cNvPicPr>
            <a:picLocks noChangeAspect="1"/>
          </p:cNvPicPr>
          <p:nvPr/>
        </p:nvPicPr>
        <p:blipFill>
          <a:blip r:embed="rId4"/>
          <a:stretch>
            <a:fillRect/>
          </a:stretch>
        </p:blipFill>
        <p:spPr>
          <a:xfrm>
            <a:off x="5570415" y="1822453"/>
            <a:ext cx="5559547" cy="3935410"/>
          </a:xfrm>
          <a:prstGeom prst="rect">
            <a:avLst/>
          </a:prstGeom>
        </p:spPr>
      </p:pic>
    </p:spTree>
    <p:extLst>
      <p:ext uri="{BB962C8B-B14F-4D97-AF65-F5344CB8AC3E}">
        <p14:creationId xmlns:p14="http://schemas.microsoft.com/office/powerpoint/2010/main" val="1504076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smtClean="0">
                <a:solidFill>
                  <a:srgbClr val="0070C0"/>
                </a:solidFill>
                <a:latin typeface="Times New Roman" charset="0"/>
                <a:ea typeface="Times New Roman" charset="0"/>
                <a:cs typeface="Times New Roman" charset="0"/>
              </a:rPr>
              <a:t>Still have </a:t>
            </a:r>
            <a:r>
              <a:rPr lang="en-US" sz="4800" b="1">
                <a:solidFill>
                  <a:srgbClr val="0070C0"/>
                </a:solidFill>
                <a:latin typeface="Times New Roman" charset="0"/>
                <a:ea typeface="Times New Roman" charset="0"/>
                <a:cs typeface="Times New Roman" charset="0"/>
              </a:rPr>
              <a:t>q</a:t>
            </a:r>
            <a:r>
              <a:rPr lang="en-US" sz="4800" b="1" smtClean="0">
                <a:solidFill>
                  <a:srgbClr val="0070C0"/>
                </a:solidFill>
                <a:latin typeface="Times New Roman" charset="0"/>
                <a:ea typeface="Times New Roman" charset="0"/>
                <a:cs typeface="Times New Roman" charset="0"/>
              </a:rPr>
              <a:t>uestions??</a:t>
            </a:r>
            <a:endParaRPr lang="en-US" sz="4800" b="1">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10000"/>
              </a:lnSpc>
              <a:spcBef>
                <a:spcPts val="600"/>
              </a:spcBef>
              <a:spcAft>
                <a:spcPts val="0"/>
              </a:spcAft>
              <a:buClr>
                <a:srgbClr val="0070C0"/>
              </a:buClr>
              <a:buSzTx/>
              <a:buFont typeface="Wingdings" charset="2"/>
              <a:buNone/>
              <a:tabLst/>
              <a:defRPr/>
            </a:pPr>
            <a:endParaRPr lang="en-US" sz="4800" dirty="0" smtClean="0">
              <a:latin typeface="Times New Roman" charset="0"/>
              <a:ea typeface="Times New Roman" charset="0"/>
              <a:cs typeface="Times New Roman" charset="0"/>
            </a:endParaRPr>
          </a:p>
          <a:p>
            <a:pPr marL="0" marR="0" lvl="0" indent="0" defTabSz="914400" eaLnBrk="1" fontAlgn="auto" latinLnBrk="0" hangingPunct="1">
              <a:lnSpc>
                <a:spcPct val="110000"/>
              </a:lnSpc>
              <a:spcBef>
                <a:spcPts val="600"/>
              </a:spcBef>
              <a:spcAft>
                <a:spcPts val="0"/>
              </a:spcAft>
              <a:buClr>
                <a:srgbClr val="0070C0"/>
              </a:buClr>
              <a:buSzTx/>
              <a:buFont typeface="Wingdings" charset="2"/>
              <a:buNone/>
              <a:tabLst/>
              <a:defRPr/>
            </a:pPr>
            <a:endParaRPr lang="en-US" sz="4800" dirty="0">
              <a:latin typeface="Times New Roman" charset="0"/>
              <a:ea typeface="Times New Roman" charset="0"/>
              <a:cs typeface="Times New Roman" charset="0"/>
            </a:endParaRPr>
          </a:p>
          <a:p>
            <a:pPr marL="0" marR="0" lvl="0" indent="0" defTabSz="914400" eaLnBrk="1" fontAlgn="auto" latinLnBrk="0" hangingPunct="1">
              <a:lnSpc>
                <a:spcPct val="110000"/>
              </a:lnSpc>
              <a:spcBef>
                <a:spcPts val="600"/>
              </a:spcBef>
              <a:spcAft>
                <a:spcPts val="0"/>
              </a:spcAft>
              <a:buClr>
                <a:srgbClr val="0070C0"/>
              </a:buClr>
              <a:buSzTx/>
              <a:buFont typeface="Wingdings" charset="2"/>
              <a:buNone/>
              <a:tabLst/>
              <a:defRPr/>
            </a:pPr>
            <a:endParaRPr lang="en-US" sz="4800" dirty="0" smtClean="0">
              <a:latin typeface="Times New Roman" charset="0"/>
              <a:ea typeface="Times New Roman" charset="0"/>
              <a:cs typeface="Times New Roman" charset="0"/>
            </a:endParaRPr>
          </a:p>
          <a:p>
            <a:pPr marL="0" marR="0" lvl="0" indent="0" defTabSz="914400" eaLnBrk="1" fontAlgn="auto" latinLnBrk="0" hangingPunct="1">
              <a:lnSpc>
                <a:spcPct val="110000"/>
              </a:lnSpc>
              <a:spcBef>
                <a:spcPts val="600"/>
              </a:spcBef>
              <a:spcAft>
                <a:spcPts val="0"/>
              </a:spcAft>
              <a:buClr>
                <a:srgbClr val="0070C0"/>
              </a:buClr>
              <a:buSzTx/>
              <a:buFont typeface="Wingdings" charset="2"/>
              <a:buNone/>
              <a:tabLst/>
              <a:defRPr/>
            </a:pPr>
            <a:endParaRPr lang="en-US" sz="4800" dirty="0" smtClean="0">
              <a:latin typeface="Times New Roman" charset="0"/>
              <a:ea typeface="Times New Roman" charset="0"/>
              <a:cs typeface="Times New Roman" charset="0"/>
            </a:endParaRPr>
          </a:p>
          <a:p>
            <a:pPr marL="0" marR="0" lvl="0" indent="0" algn="ctr" defTabSz="914400" eaLnBrk="1" fontAlgn="auto" latinLnBrk="0" hangingPunct="1">
              <a:lnSpc>
                <a:spcPct val="110000"/>
              </a:lnSpc>
              <a:spcBef>
                <a:spcPts val="600"/>
              </a:spcBef>
              <a:spcAft>
                <a:spcPts val="0"/>
              </a:spcAft>
              <a:buClr>
                <a:srgbClr val="0070C0"/>
              </a:buClr>
              <a:buSzTx/>
              <a:buFont typeface="Wingdings" charset="2"/>
              <a:buNone/>
              <a:tabLst/>
              <a:defRPr/>
            </a:pPr>
            <a:r>
              <a:rPr lang="en-US" sz="4800" b="1" dirty="0" smtClean="0">
                <a:solidFill>
                  <a:srgbClr val="FF0000"/>
                </a:solidFill>
                <a:latin typeface="Times New Roman" charset="0"/>
                <a:ea typeface="Times New Roman" charset="0"/>
                <a:cs typeface="Times New Roman" charset="0"/>
              </a:rPr>
              <a:t>So 		do 		we!!!!!</a:t>
            </a:r>
            <a:endParaRPr lang="en-US" sz="4800" b="1" dirty="0">
              <a:solidFill>
                <a:srgbClr val="FF0000"/>
              </a:solidFill>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662" y="1690688"/>
            <a:ext cx="3567111" cy="3567111"/>
          </a:xfrm>
          <a:prstGeom prst="rect">
            <a:avLst/>
          </a:prstGeom>
        </p:spPr>
      </p:pic>
    </p:spTree>
    <p:extLst>
      <p:ext uri="{BB962C8B-B14F-4D97-AF65-F5344CB8AC3E}">
        <p14:creationId xmlns:p14="http://schemas.microsoft.com/office/powerpoint/2010/main" val="1297820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So What Should You Do? </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77500" lnSpcReduction="20000"/>
          </a:bodyPr>
          <a:lstStyle/>
          <a:p>
            <a:pPr>
              <a:buClr>
                <a:srgbClr val="0070C0"/>
              </a:buClr>
            </a:pPr>
            <a:r>
              <a:rPr lang="en-US" dirty="0" smtClean="0">
                <a:latin typeface="Times New Roman" charset="0"/>
                <a:ea typeface="Times New Roman" charset="0"/>
                <a:cs typeface="Times New Roman" charset="0"/>
              </a:rPr>
              <a:t>Own the issue as Academic Senate purview regarding general education and sequential pathways to degree attainment;</a:t>
            </a:r>
          </a:p>
          <a:p>
            <a:pPr>
              <a:buClr>
                <a:srgbClr val="0070C0"/>
              </a:buClr>
            </a:pP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Support curricular innovation and dialog among discipline experts;  </a:t>
            </a:r>
          </a:p>
          <a:p>
            <a:pPr>
              <a:buClr>
                <a:srgbClr val="0070C0"/>
              </a:buClr>
            </a:pPr>
            <a:endParaRPr lang="en-US" dirty="0" smtClean="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Support the components of general education and explain them to students;</a:t>
            </a:r>
          </a:p>
          <a:p>
            <a:pPr>
              <a:buClr>
                <a:srgbClr val="0070C0"/>
              </a:buClr>
            </a:pP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Discuss data from your college and encourage </a:t>
            </a:r>
            <a:endParaRPr lang="en-US" dirty="0">
              <a:latin typeface="Times New Roman" charset="0"/>
              <a:ea typeface="Times New Roman" charset="0"/>
              <a:cs typeface="Times New Roman" charset="0"/>
            </a:endParaRPr>
          </a:p>
          <a:p>
            <a:pPr marL="0" indent="0">
              <a:buClr>
                <a:srgbClr val="0070C0"/>
              </a:buClr>
              <a:buNone/>
            </a:pPr>
            <a:r>
              <a:rPr lang="en-US" dirty="0" smtClean="0">
                <a:latin typeface="Times New Roman" charset="0"/>
                <a:ea typeface="Times New Roman" charset="0"/>
                <a:cs typeface="Times New Roman" charset="0"/>
              </a:rPr>
              <a:t>evaluation of existing models and the creation of </a:t>
            </a:r>
          </a:p>
          <a:p>
            <a:pPr marL="0" indent="0">
              <a:buClr>
                <a:srgbClr val="0070C0"/>
              </a:buClr>
              <a:buNone/>
            </a:pPr>
            <a:r>
              <a:rPr lang="en-US" dirty="0" smtClean="0">
                <a:latin typeface="Times New Roman" charset="0"/>
                <a:ea typeface="Times New Roman" charset="0"/>
                <a:cs typeface="Times New Roman" charset="0"/>
              </a:rPr>
              <a:t>new models (</a:t>
            </a:r>
            <a:r>
              <a:rPr lang="en-US" dirty="0" err="1" smtClean="0">
                <a:latin typeface="Times New Roman" charset="0"/>
                <a:ea typeface="Times New Roman" charset="0"/>
                <a:cs typeface="Times New Roman" charset="0"/>
              </a:rPr>
              <a:t>Datamart</a:t>
            </a:r>
            <a:r>
              <a:rPr lang="en-US" dirty="0" smtClean="0">
                <a:latin typeface="Times New Roman" charset="0"/>
                <a:ea typeface="Times New Roman" charset="0"/>
                <a:cs typeface="Times New Roman" charset="0"/>
              </a:rPr>
              <a:t>);</a:t>
            </a:r>
          </a:p>
          <a:p>
            <a:pPr>
              <a:buClr>
                <a:srgbClr val="0070C0"/>
              </a:buClr>
            </a:pP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Participate in state-wide dialog.</a:t>
            </a:r>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7796213" y="4001294"/>
            <a:ext cx="3416300" cy="2374900"/>
          </a:xfrm>
          <a:prstGeom prst="rect">
            <a:avLst/>
          </a:prstGeom>
        </p:spPr>
      </p:pic>
    </p:spTree>
    <p:extLst>
      <p:ext uri="{BB962C8B-B14F-4D97-AF65-F5344CB8AC3E}">
        <p14:creationId xmlns:p14="http://schemas.microsoft.com/office/powerpoint/2010/main" val="1885793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charset="0"/>
                <a:ea typeface="Times New Roman" charset="0"/>
                <a:cs typeface="Times New Roman" charset="0"/>
              </a:rPr>
              <a:t>Thank You!</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538163" y="1382713"/>
            <a:ext cx="10515600" cy="4351338"/>
          </a:xfrm>
        </p:spPr>
        <p:txBody>
          <a:bodyPr/>
          <a:lstStyle/>
          <a:p>
            <a:pPr>
              <a:buClr>
                <a:srgbClr val="0070C0"/>
              </a:buClr>
            </a:pPr>
            <a:r>
              <a:rPr lang="en-US" dirty="0" smtClean="0">
                <a:latin typeface="Times New Roman" charset="0"/>
                <a:ea typeface="Times New Roman" charset="0"/>
                <a:cs typeface="Times New Roman" charset="0"/>
              </a:rPr>
              <a:t>We are happy to answer questions or go into details during the follow-up breakout.</a:t>
            </a:r>
          </a:p>
          <a:p>
            <a:pPr>
              <a:buClr>
                <a:srgbClr val="0070C0"/>
              </a:buClr>
            </a:pPr>
            <a:endParaRPr lang="en-US" dirty="0">
              <a:latin typeface="Times New Roman" charset="0"/>
              <a:ea typeface="Times New Roman" charset="0"/>
              <a:cs typeface="Times New Roman" charset="0"/>
            </a:endParaRPr>
          </a:p>
          <a:p>
            <a:pPr>
              <a:buClr>
                <a:srgbClr val="0070C0"/>
              </a:buClr>
            </a:pPr>
            <a:r>
              <a:rPr lang="en-US" dirty="0" smtClean="0">
                <a:latin typeface="Times New Roman" charset="0"/>
                <a:ea typeface="Times New Roman" charset="0"/>
                <a:cs typeface="Times New Roman" charset="0"/>
              </a:rPr>
              <a:t>John Stanskas		</a:t>
            </a:r>
            <a:r>
              <a:rPr lang="en-US" dirty="0" smtClean="0">
                <a:latin typeface="Times New Roman" charset="0"/>
                <a:ea typeface="Times New Roman" charset="0"/>
                <a:cs typeface="Times New Roman" charset="0"/>
                <a:hlinkClick r:id="rId2"/>
              </a:rPr>
              <a:t>jstanskas@valleycollege.edu</a:t>
            </a:r>
            <a:endParaRPr lang="en-US" dirty="0" smtClean="0">
              <a:latin typeface="Times New Roman" charset="0"/>
              <a:ea typeface="Times New Roman" charset="0"/>
              <a:cs typeface="Times New Roman" charset="0"/>
            </a:endParaRPr>
          </a:p>
          <a:p>
            <a:pPr>
              <a:buClr>
                <a:srgbClr val="0070C0"/>
              </a:buClr>
            </a:pPr>
            <a:r>
              <a:rPr lang="en-US" dirty="0" err="1" smtClean="0">
                <a:latin typeface="Times New Roman" charset="0"/>
                <a:ea typeface="Times New Roman" charset="0"/>
                <a:cs typeface="Times New Roman" charset="0"/>
              </a:rPr>
              <a:t>Ginni</a:t>
            </a:r>
            <a:r>
              <a:rPr lang="en-US" dirty="0" smtClean="0">
                <a:latin typeface="Times New Roman" charset="0"/>
                <a:ea typeface="Times New Roman" charset="0"/>
                <a:cs typeface="Times New Roman" charset="0"/>
              </a:rPr>
              <a:t> May			</a:t>
            </a:r>
            <a:r>
              <a:rPr lang="en-US" dirty="0" smtClean="0">
                <a:latin typeface="Times New Roman" charset="0"/>
                <a:ea typeface="Times New Roman" charset="0"/>
                <a:cs typeface="Times New Roman" charset="0"/>
                <a:hlinkClick r:id="rId3"/>
              </a:rPr>
              <a:t>mayv@scc.losrios.edu</a:t>
            </a:r>
            <a:r>
              <a:rPr lang="en-US" dirty="0" smtClean="0">
                <a:latin typeface="Times New Roman" charset="0"/>
                <a:ea typeface="Times New Roman" charset="0"/>
                <a:cs typeface="Times New Roman" charset="0"/>
              </a:rPr>
              <a:t>	</a:t>
            </a:r>
          </a:p>
          <a:p>
            <a:pPr>
              <a:buClr>
                <a:srgbClr val="0070C0"/>
              </a:buClr>
            </a:pPr>
            <a:r>
              <a:rPr lang="en-US" dirty="0" smtClean="0">
                <a:latin typeface="Times New Roman" charset="0"/>
                <a:ea typeface="Times New Roman" charset="0"/>
                <a:cs typeface="Times New Roman" charset="0"/>
              </a:rPr>
              <a:t>Kevin </a:t>
            </a:r>
            <a:r>
              <a:rPr lang="en-US" dirty="0" err="1" smtClean="0">
                <a:latin typeface="Times New Roman" charset="0"/>
                <a:ea typeface="Times New Roman" charset="0"/>
                <a:cs typeface="Times New Roman" charset="0"/>
              </a:rPr>
              <a:t>Baaske</a:t>
            </a:r>
            <a:r>
              <a:rPr lang="en-US"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hlinkClick r:id="rId4"/>
              </a:rPr>
              <a:t>kbaaske@calstatela.edu</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124" y="3303587"/>
            <a:ext cx="4084876" cy="3082925"/>
          </a:xfrm>
          <a:prstGeom prst="rect">
            <a:avLst/>
          </a:prstGeom>
        </p:spPr>
      </p:pic>
    </p:spTree>
    <p:extLst>
      <p:ext uri="{BB962C8B-B14F-4D97-AF65-F5344CB8AC3E}">
        <p14:creationId xmlns:p14="http://schemas.microsoft.com/office/powerpoint/2010/main" val="124270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Why Do We Care About QR?</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General Education</a:t>
            </a:r>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Part of the traditional definition of what it means to be educated</a:t>
            </a:r>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Because it is a component of General Education, it is the purview of the senate, all faculty represented, not any one discipline</a:t>
            </a:r>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738" y="3778251"/>
            <a:ext cx="7061200" cy="3289300"/>
          </a:xfrm>
          <a:prstGeom prst="rect">
            <a:avLst/>
          </a:prstGeom>
        </p:spPr>
      </p:pic>
    </p:spTree>
    <p:extLst>
      <p:ext uri="{BB962C8B-B14F-4D97-AF65-F5344CB8AC3E}">
        <p14:creationId xmlns:p14="http://schemas.microsoft.com/office/powerpoint/2010/main" val="149298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Why Do We Care About QR?</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428625" y="1443039"/>
            <a:ext cx="11272838" cy="5414962"/>
          </a:xfrm>
        </p:spPr>
        <p:txBody>
          <a:bodyPr>
            <a:normAutofit lnSpcReduction="10000"/>
          </a:bodyPr>
          <a:lstStyle/>
          <a:p>
            <a:pPr marL="0" indent="0">
              <a:buNone/>
            </a:pPr>
            <a:r>
              <a:rPr lang="en-US" dirty="0">
                <a:latin typeface="Times New Roman" charset="0"/>
                <a:ea typeface="Times New Roman" charset="0"/>
                <a:cs typeface="Times New Roman" charset="0"/>
              </a:rPr>
              <a:t>According to Bloomberg’s Job Skills Report of 2016</a:t>
            </a:r>
          </a:p>
          <a:p>
            <a:pPr marL="0" indent="0">
              <a:buNone/>
            </a:pPr>
            <a:endParaRPr lang="en-US" sz="1800" dirty="0">
              <a:latin typeface="Times New Roman" charset="0"/>
              <a:ea typeface="Times New Roman" charset="0"/>
              <a:cs typeface="Times New Roman" charset="0"/>
            </a:endParaRPr>
          </a:p>
          <a:p>
            <a:pPr marL="457200" lvl="1" indent="0">
              <a:buNone/>
            </a:pPr>
            <a:r>
              <a:rPr lang="en-US" dirty="0">
                <a:latin typeface="Times New Roman" charset="0"/>
                <a:ea typeface="Times New Roman" charset="0"/>
                <a:cs typeface="Times New Roman" charset="0"/>
              </a:rPr>
              <a:t>1.  Communication Skills</a:t>
            </a:r>
          </a:p>
          <a:p>
            <a:pPr marL="457200" lvl="1" indent="0">
              <a:buNone/>
            </a:pPr>
            <a:r>
              <a:rPr lang="en-US" b="1" dirty="0">
                <a:latin typeface="Times New Roman" charset="0"/>
                <a:ea typeface="Times New Roman" charset="0"/>
                <a:cs typeface="Times New Roman" charset="0"/>
              </a:rPr>
              <a:t>2.  Analytical Thinking</a:t>
            </a:r>
          </a:p>
          <a:p>
            <a:pPr marL="457200" lvl="1" indent="0">
              <a:buNone/>
            </a:pPr>
            <a:r>
              <a:rPr lang="en-US" dirty="0">
                <a:latin typeface="Times New Roman" charset="0"/>
                <a:ea typeface="Times New Roman" charset="0"/>
                <a:cs typeface="Times New Roman" charset="0"/>
              </a:rPr>
              <a:t>3.  Work Collaboratively </a:t>
            </a:r>
          </a:p>
          <a:p>
            <a:pPr marL="457200" lvl="1" indent="0">
              <a:buNone/>
            </a:pPr>
            <a:r>
              <a:rPr lang="en-US" dirty="0">
                <a:latin typeface="Times New Roman" charset="0"/>
                <a:ea typeface="Times New Roman" charset="0"/>
                <a:cs typeface="Times New Roman" charset="0"/>
              </a:rPr>
              <a:t>4.  Strategic Thinking</a:t>
            </a:r>
          </a:p>
          <a:p>
            <a:pPr marL="457200" lvl="1" indent="0">
              <a:buNone/>
            </a:pPr>
            <a:r>
              <a:rPr lang="en-US" dirty="0">
                <a:latin typeface="Times New Roman" charset="0"/>
                <a:ea typeface="Times New Roman" charset="0"/>
                <a:cs typeface="Times New Roman" charset="0"/>
              </a:rPr>
              <a:t>5.  Leadership Skills</a:t>
            </a:r>
          </a:p>
          <a:p>
            <a:pPr marL="457200" lvl="1" indent="0">
              <a:buNone/>
            </a:pPr>
            <a:r>
              <a:rPr lang="en-US" dirty="0">
                <a:latin typeface="Times New Roman" charset="0"/>
                <a:ea typeface="Times New Roman" charset="0"/>
                <a:cs typeface="Times New Roman" charset="0"/>
              </a:rPr>
              <a:t>6.  </a:t>
            </a:r>
            <a:r>
              <a:rPr lang="en-US" b="1" dirty="0">
                <a:latin typeface="Times New Roman" charset="0"/>
                <a:ea typeface="Times New Roman" charset="0"/>
                <a:cs typeface="Times New Roman" charset="0"/>
              </a:rPr>
              <a:t>Creative Problem Solving</a:t>
            </a:r>
          </a:p>
          <a:p>
            <a:pPr marL="457200" lvl="1" indent="0">
              <a:buNone/>
            </a:pPr>
            <a:r>
              <a:rPr lang="en-US" dirty="0">
                <a:latin typeface="Times New Roman" charset="0"/>
                <a:ea typeface="Times New Roman" charset="0"/>
                <a:cs typeface="Times New Roman" charset="0"/>
              </a:rPr>
              <a:t>7.  Motivation/Drive			11.  Risk-Taking</a:t>
            </a:r>
          </a:p>
          <a:p>
            <a:pPr marL="457200" lvl="1" indent="0">
              <a:buNone/>
            </a:pPr>
            <a:r>
              <a:rPr lang="en-US" dirty="0">
                <a:latin typeface="Times New Roman" charset="0"/>
                <a:ea typeface="Times New Roman" charset="0"/>
                <a:cs typeface="Times New Roman" charset="0"/>
              </a:rPr>
              <a:t>8.  Adaptability				12.  Work Experience</a:t>
            </a:r>
          </a:p>
          <a:p>
            <a:pPr marL="457200" lvl="1" indent="0">
              <a:buNone/>
            </a:pPr>
            <a:r>
              <a:rPr lang="en-US" b="1" dirty="0">
                <a:latin typeface="Times New Roman" charset="0"/>
                <a:ea typeface="Times New Roman" charset="0"/>
                <a:cs typeface="Times New Roman" charset="0"/>
              </a:rPr>
              <a:t>9.  Quantitative Skills</a:t>
            </a:r>
            <a:r>
              <a:rPr lang="en-US" dirty="0">
                <a:latin typeface="Times New Roman" charset="0"/>
                <a:ea typeface="Times New Roman" charset="0"/>
                <a:cs typeface="Times New Roman" charset="0"/>
              </a:rPr>
              <a:t>			13.  Global Mindset</a:t>
            </a:r>
          </a:p>
          <a:p>
            <a:pPr marL="914400" lvl="1" indent="-457200">
              <a:buAutoNum type="arabicPeriod" startAt="10"/>
            </a:pPr>
            <a:r>
              <a:rPr lang="en-US" dirty="0">
                <a:latin typeface="Times New Roman" charset="0"/>
                <a:ea typeface="Times New Roman" charset="0"/>
                <a:cs typeface="Times New Roman" charset="0"/>
              </a:rPr>
              <a:t>Decision Making			14.  </a:t>
            </a:r>
            <a:r>
              <a:rPr lang="en-US" dirty="0" smtClean="0">
                <a:latin typeface="Times New Roman" charset="0"/>
                <a:ea typeface="Times New Roman" charset="0"/>
                <a:cs typeface="Times New Roman" charset="0"/>
              </a:rPr>
              <a:t>Entrepreneurship</a:t>
            </a:r>
          </a:p>
          <a:p>
            <a:pPr marL="914400" lvl="1" indent="-457200">
              <a:buAutoNum type="arabicPeriod" startAt="10"/>
            </a:pPr>
            <a:endParaRPr lang="en-US" dirty="0">
              <a:latin typeface="Times New Roman" charset="0"/>
              <a:ea typeface="Times New Roman" charset="0"/>
              <a:cs typeface="Times New Roman" charset="0"/>
            </a:endParaRPr>
          </a:p>
          <a:p>
            <a:r>
              <a:rPr lang="en-US" sz="2200" dirty="0">
                <a:latin typeface="Times New Roman" charset="0"/>
                <a:ea typeface="Times New Roman" charset="0"/>
                <a:cs typeface="Times New Roman" charset="0"/>
                <a:hlinkClick r:id="rId2"/>
              </a:rPr>
              <a:t>www.bloomberg.com/graphics/2016-job-skills-report/</a:t>
            </a:r>
            <a:endParaRPr lang="en-US" sz="220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5" y="1971676"/>
            <a:ext cx="3882747" cy="2185987"/>
          </a:xfrm>
          <a:prstGeom prst="rect">
            <a:avLst/>
          </a:prstGeom>
        </p:spPr>
      </p:pic>
    </p:spTree>
    <p:extLst>
      <p:ext uri="{BB962C8B-B14F-4D97-AF65-F5344CB8AC3E}">
        <p14:creationId xmlns:p14="http://schemas.microsoft.com/office/powerpoint/2010/main" val="168837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smtClean="0">
                <a:solidFill>
                  <a:srgbClr val="0070C0"/>
                </a:solidFill>
                <a:latin typeface="Times New Roman" charset="0"/>
                <a:ea typeface="Times New Roman" charset="0"/>
                <a:cs typeface="Times New Roman" charset="0"/>
              </a:rPr>
              <a:t>The Rules Right Now: Title 5</a:t>
            </a:r>
            <a:endParaRPr lang="en-US" sz="5400" b="1" dirty="0">
              <a:solidFill>
                <a:srgbClr val="0070C0"/>
              </a:solidFill>
              <a:latin typeface="Times New Roman" charset="0"/>
              <a:ea typeface="Times New Roman" charset="0"/>
              <a:cs typeface="Times New Roman" charset="0"/>
            </a:endParaRP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3586163" y="1547812"/>
            <a:ext cx="7767636" cy="5081588"/>
          </a:xfrm>
        </p:spPr>
        <p:txBody>
          <a:bodyPr>
            <a:normAutofit fontScale="85000" lnSpcReduction="20000"/>
          </a:bodyPr>
          <a:lstStyle/>
          <a:p>
            <a:pPr marL="0" indent="0">
              <a:lnSpc>
                <a:spcPct val="110000"/>
              </a:lnSpc>
              <a:buNone/>
            </a:pPr>
            <a:r>
              <a:rPr lang="en-US" dirty="0">
                <a:latin typeface="Times New Roman"/>
                <a:cs typeface="Times New Roman"/>
              </a:rPr>
              <a:t>Associate Degree Requirements increased to Freshman Composition and Intermediate Algebra* in the CCC System:</a:t>
            </a:r>
          </a:p>
          <a:p>
            <a:pPr marL="0" indent="0">
              <a:lnSpc>
                <a:spcPct val="110000"/>
              </a:lnSpc>
              <a:buNone/>
            </a:pPr>
            <a:endParaRPr lang="en-US" dirty="0">
              <a:latin typeface="Times New Roman"/>
              <a:cs typeface="Times New Roman"/>
            </a:endParaRPr>
          </a:p>
          <a:p>
            <a:pPr>
              <a:lnSpc>
                <a:spcPct val="110000"/>
              </a:lnSpc>
            </a:pPr>
            <a:r>
              <a:rPr lang="en-US" dirty="0">
                <a:latin typeface="Times New Roman"/>
                <a:cs typeface="Times New Roman"/>
              </a:rPr>
              <a:t>Adopted by the Academic Senate in Spring 2005</a:t>
            </a:r>
          </a:p>
          <a:p>
            <a:pPr>
              <a:lnSpc>
                <a:spcPct val="110000"/>
              </a:lnSpc>
            </a:pPr>
            <a:r>
              <a:rPr lang="en-US" dirty="0">
                <a:latin typeface="Times New Roman"/>
                <a:cs typeface="Times New Roman"/>
              </a:rPr>
              <a:t>Approved by the Board of Governors in September 2006</a:t>
            </a:r>
          </a:p>
          <a:p>
            <a:pPr>
              <a:lnSpc>
                <a:spcPct val="110000"/>
              </a:lnSpc>
            </a:pPr>
            <a:r>
              <a:rPr lang="en-US" dirty="0">
                <a:latin typeface="Times New Roman"/>
                <a:cs typeface="Times New Roman"/>
              </a:rPr>
              <a:t>Effective for all students admitted to CCC beginning Fall 2009</a:t>
            </a:r>
          </a:p>
          <a:p>
            <a:pPr>
              <a:lnSpc>
                <a:spcPct val="110000"/>
              </a:lnSpc>
            </a:pPr>
            <a:endParaRPr lang="en-US" dirty="0">
              <a:latin typeface="Times New Roman"/>
              <a:cs typeface="Times New Roman"/>
            </a:endParaRPr>
          </a:p>
          <a:p>
            <a:pPr marL="0" indent="0">
              <a:lnSpc>
                <a:spcPct val="110000"/>
              </a:lnSpc>
              <a:spcBef>
                <a:spcPts val="0"/>
              </a:spcBef>
              <a:buNone/>
            </a:pPr>
            <a:r>
              <a:rPr lang="en-US" dirty="0">
                <a:latin typeface="Times New Roman"/>
                <a:cs typeface="Times New Roman"/>
              </a:rPr>
              <a:t>*either Intermediate Algebra or another mathematics course </a:t>
            </a:r>
            <a:endParaRPr lang="en-US" dirty="0" smtClean="0">
              <a:latin typeface="Times New Roman"/>
              <a:cs typeface="Times New Roman"/>
            </a:endParaRPr>
          </a:p>
          <a:p>
            <a:pPr marL="0" indent="0">
              <a:lnSpc>
                <a:spcPct val="110000"/>
              </a:lnSpc>
              <a:spcBef>
                <a:spcPts val="0"/>
              </a:spcBef>
              <a:buNone/>
            </a:pPr>
            <a:r>
              <a:rPr lang="en-US" dirty="0" smtClean="0">
                <a:latin typeface="Times New Roman"/>
                <a:cs typeface="Times New Roman"/>
              </a:rPr>
              <a:t>at </a:t>
            </a:r>
            <a:r>
              <a:rPr lang="en-US" dirty="0">
                <a:latin typeface="Times New Roman"/>
                <a:cs typeface="Times New Roman"/>
              </a:rPr>
              <a:t>the same level, with the same rigor and with Elementary </a:t>
            </a:r>
            <a:endParaRPr lang="en-US" dirty="0" smtClean="0">
              <a:latin typeface="Times New Roman"/>
              <a:cs typeface="Times New Roman"/>
            </a:endParaRPr>
          </a:p>
          <a:p>
            <a:pPr marL="0" indent="0">
              <a:lnSpc>
                <a:spcPct val="110000"/>
              </a:lnSpc>
              <a:spcBef>
                <a:spcPts val="0"/>
              </a:spcBef>
              <a:buNone/>
            </a:pPr>
            <a:r>
              <a:rPr lang="en-US" dirty="0" smtClean="0">
                <a:latin typeface="Times New Roman"/>
                <a:cs typeface="Times New Roman"/>
              </a:rPr>
              <a:t>Algebra </a:t>
            </a:r>
            <a:r>
              <a:rPr lang="en-US" dirty="0">
                <a:latin typeface="Times New Roman"/>
                <a:cs typeface="Times New Roman"/>
              </a:rPr>
              <a:t>as a prerequisite, approved locally </a:t>
            </a:r>
            <a:endParaRPr lang="en-US" dirty="0" smtClean="0">
              <a:latin typeface="Times New Roman"/>
              <a:cs typeface="Times New Roman"/>
            </a:endParaRPr>
          </a:p>
          <a:p>
            <a:pPr marL="0" indent="0">
              <a:lnSpc>
                <a:spcPct val="110000"/>
              </a:lnSpc>
              <a:spcBef>
                <a:spcPts val="0"/>
              </a:spcBef>
              <a:buNone/>
            </a:pPr>
            <a:r>
              <a:rPr lang="en-US" dirty="0" smtClean="0">
                <a:latin typeface="Times New Roman"/>
                <a:cs typeface="Times New Roman"/>
              </a:rPr>
              <a:t>(</a:t>
            </a:r>
            <a:r>
              <a:rPr lang="en-US" dirty="0">
                <a:latin typeface="Times New Roman"/>
                <a:cs typeface="Times New Roman"/>
              </a:rPr>
              <a:t>from Title 5 </a:t>
            </a:r>
            <a:r>
              <a:rPr lang="en-US" dirty="0" smtClean="0">
                <a:latin typeface="Times New Roman"/>
                <a:cs typeface="Times New Roman"/>
              </a:rPr>
              <a:t>§55063</a:t>
            </a:r>
            <a:r>
              <a:rPr lang="en-US" dirty="0">
                <a:latin typeface="Times New Roman"/>
                <a:cs typeface="Times New Roman"/>
              </a:rPr>
              <a:t>)</a:t>
            </a:r>
          </a:p>
          <a:p>
            <a:pPr lvl="0">
              <a:lnSpc>
                <a:spcPct val="110000"/>
              </a:lnSpc>
              <a:spcBef>
                <a:spcPts val="600"/>
              </a:spcBef>
              <a:buClr>
                <a:srgbClr val="0070C0"/>
              </a:buClr>
              <a:defRPr/>
            </a:pPr>
            <a:endParaRPr lang="en-US" dirty="0">
              <a:latin typeface="Times New Roman" charset="0"/>
              <a:ea typeface="Times New Roman" charset="0"/>
              <a:cs typeface="Times New Roman" charset="0"/>
            </a:endParaRPr>
          </a:p>
          <a:p>
            <a:pPr>
              <a:lnSpc>
                <a:spcPct val="110000"/>
              </a:lnSpc>
            </a:pPr>
            <a:endParaRPr lang="en-US" dirty="0"/>
          </a:p>
        </p:txBody>
      </p:sp>
      <p:pic>
        <p:nvPicPr>
          <p:cNvPr id="5" name="Picture 4"/>
          <p:cNvPicPr>
            <a:picLocks noChangeAspect="1"/>
          </p:cNvPicPr>
          <p:nvPr/>
        </p:nvPicPr>
        <p:blipFill>
          <a:blip r:embed="rId3"/>
          <a:stretch>
            <a:fillRect/>
          </a:stretch>
        </p:blipFill>
        <p:spPr>
          <a:xfrm rot="16200000">
            <a:off x="34644" y="2736850"/>
            <a:ext cx="3352800" cy="2425700"/>
          </a:xfrm>
          <a:prstGeom prst="rect">
            <a:avLst/>
          </a:prstGeom>
        </p:spPr>
      </p:pic>
    </p:spTree>
    <p:extLst>
      <p:ext uri="{BB962C8B-B14F-4D97-AF65-F5344CB8AC3E}">
        <p14:creationId xmlns:p14="http://schemas.microsoft.com/office/powerpoint/2010/main" val="1712394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sz="5400" b="1" dirty="0">
                <a:solidFill>
                  <a:srgbClr val="0070C0"/>
                </a:solidFill>
                <a:latin typeface="Times New Roman" charset="0"/>
                <a:ea typeface="Times New Roman" charset="0"/>
                <a:cs typeface="Times New Roman" charset="0"/>
              </a:rPr>
              <a:t>The Rules Right Now: Title 5</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fontScale="92500"/>
          </a:bodyPr>
          <a:lstStyle/>
          <a:p>
            <a:pPr marL="0" indent="0">
              <a:buNone/>
            </a:pPr>
            <a:r>
              <a:rPr lang="en-US" dirty="0">
                <a:latin typeface="Times New Roman" charset="0"/>
                <a:ea typeface="Times New Roman" charset="0"/>
                <a:cs typeface="Times New Roman" charset="0"/>
              </a:rPr>
              <a:t>Title 5 </a:t>
            </a:r>
            <a:r>
              <a:rPr lang="en-US" dirty="0" smtClean="0">
                <a:latin typeface="Times New Roman" charset="0"/>
                <a:ea typeface="Times New Roman" charset="0"/>
                <a:cs typeface="Times New Roman" charset="0"/>
              </a:rPr>
              <a:t>§55063</a:t>
            </a:r>
            <a:r>
              <a:rPr lang="en-US" dirty="0">
                <a:latin typeface="Times New Roman" charset="0"/>
                <a:ea typeface="Times New Roman" charset="0"/>
                <a:cs typeface="Times New Roman" charset="0"/>
              </a:rPr>
              <a:t>:</a:t>
            </a:r>
          </a:p>
          <a:p>
            <a:pPr marL="0" indent="0">
              <a:buNone/>
            </a:pPr>
            <a:r>
              <a:rPr lang="en-US" dirty="0">
                <a:latin typeface="Times New Roman" charset="0"/>
                <a:ea typeface="Times New Roman" charset="0"/>
                <a:cs typeface="Times New Roman" charset="0"/>
              </a:rPr>
              <a:t>Competency in mathematics shall be demonstrated by obtaining a satisfactory grade in a mathematics course at the level of the course typically known as Intermediate Algebra (either Intermediate Algebra or another mathematics course at the same level, with the same rigor and with Elementary Algebra as a prerequisite, approved locally), or by examination; </a:t>
            </a:r>
          </a:p>
          <a:p>
            <a:pPr marL="0" indent="0">
              <a:buNone/>
            </a:pPr>
            <a:endParaRPr lang="en-US" dirty="0">
              <a:latin typeface="Times New Roman" charset="0"/>
              <a:ea typeface="Times New Roman" charset="0"/>
              <a:cs typeface="Times New Roman" charset="0"/>
            </a:endParaRPr>
          </a:p>
          <a:p>
            <a:pPr marL="342900" indent="-342900"/>
            <a:r>
              <a:rPr lang="en-US" dirty="0">
                <a:latin typeface="Times New Roman" charset="0"/>
                <a:ea typeface="Times New Roman" charset="0"/>
                <a:cs typeface="Times New Roman" charset="0"/>
              </a:rPr>
              <a:t>Note that these are graduation requirements for the AA or AS, not requirements for a certificate</a:t>
            </a:r>
            <a:r>
              <a:rPr lang="en-US" dirty="0" smtClean="0">
                <a:latin typeface="Times New Roman" charset="0"/>
                <a:ea typeface="Times New Roman" charset="0"/>
                <a:cs typeface="Times New Roman" charset="0"/>
              </a:rPr>
              <a:t>.</a:t>
            </a:r>
          </a:p>
          <a:p>
            <a:pPr marL="342900" indent="-342900"/>
            <a:r>
              <a:rPr lang="en-US" dirty="0" smtClean="0">
                <a:latin typeface="Times New Roman" charset="0"/>
                <a:ea typeface="Times New Roman" charset="0"/>
                <a:cs typeface="Times New Roman" charset="0"/>
              </a:rPr>
              <a:t>Could also be a comparable course offered by another department</a:t>
            </a:r>
            <a:endParaRPr lang="en-US"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74997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The General Pathway</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381000" y="1800225"/>
            <a:ext cx="8035925" cy="4700588"/>
          </a:xfrm>
          <a:ln>
            <a:solidFill>
              <a:srgbClr val="FFFF00"/>
            </a:solidFill>
          </a:ln>
        </p:spPr>
        <p:txBody>
          <a:bodyPr>
            <a:normAutofit/>
          </a:bodyPr>
          <a:lstStyle/>
          <a:p>
            <a:r>
              <a:rPr lang="en-US" dirty="0" smtClean="0">
                <a:latin typeface="Times New Roman" charset="0"/>
                <a:ea typeface="Times New Roman" charset="0"/>
                <a:cs typeface="Times New Roman" charset="0"/>
              </a:rPr>
              <a:t>Arithmetic</a:t>
            </a:r>
            <a:r>
              <a:rPr lang="mr-IN"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Elementary Math</a:t>
            </a:r>
          </a:p>
          <a:p>
            <a:r>
              <a:rPr lang="en-US" dirty="0" smtClean="0">
                <a:latin typeface="Times New Roman" charset="0"/>
                <a:ea typeface="Times New Roman" charset="0"/>
                <a:cs typeface="Times New Roman" charset="0"/>
              </a:rPr>
              <a:t>Pre-Algebra</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8</a:t>
            </a:r>
            <a:r>
              <a:rPr lang="en-US" i="1" baseline="30000" dirty="0" smtClean="0">
                <a:latin typeface="Times New Roman" charset="0"/>
                <a:ea typeface="Times New Roman" charset="0"/>
                <a:cs typeface="Times New Roman" charset="0"/>
              </a:rPr>
              <a:t>th</a:t>
            </a:r>
            <a:r>
              <a:rPr lang="en-US" i="1" dirty="0" smtClean="0">
                <a:latin typeface="Times New Roman" charset="0"/>
                <a:ea typeface="Times New Roman" charset="0"/>
                <a:cs typeface="Times New Roman" charset="0"/>
              </a:rPr>
              <a:t> Grade Math</a:t>
            </a:r>
          </a:p>
          <a:p>
            <a:r>
              <a:rPr lang="en-US" dirty="0" smtClean="0">
                <a:latin typeface="Times New Roman" charset="0"/>
                <a:ea typeface="Times New Roman" charset="0"/>
                <a:cs typeface="Times New Roman" charset="0"/>
              </a:rPr>
              <a:t>Beginning Algebra</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HS Algebra I</a:t>
            </a:r>
          </a:p>
          <a:p>
            <a:r>
              <a:rPr lang="en-US" dirty="0" smtClean="0">
                <a:latin typeface="Times New Roman" charset="0"/>
                <a:ea typeface="Times New Roman" charset="0"/>
                <a:cs typeface="Times New Roman" charset="0"/>
              </a:rPr>
              <a:t>Intermediate Algebra</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HS Algebra II</a:t>
            </a:r>
          </a:p>
          <a:p>
            <a:r>
              <a:rPr lang="en-US" dirty="0" smtClean="0">
                <a:latin typeface="Times New Roman" charset="0"/>
                <a:ea typeface="Times New Roman" charset="0"/>
                <a:cs typeface="Times New Roman" charset="0"/>
              </a:rPr>
              <a:t>Transfer Level Math - </a:t>
            </a:r>
            <a:r>
              <a:rPr lang="en-US" dirty="0">
                <a:latin typeface="Times New Roman" charset="0"/>
                <a:ea typeface="Times New Roman" charset="0"/>
                <a:cs typeface="Times New Roman" charset="0"/>
              </a:rPr>
              <a:t>College Algebra</a:t>
            </a:r>
            <a:r>
              <a:rPr lang="en-US" dirty="0" smtClean="0">
                <a:latin typeface="Times New Roman" charset="0"/>
                <a:ea typeface="Times New Roman" charset="0"/>
                <a:cs typeface="Times New Roman" charset="0"/>
              </a:rPr>
              <a:t> </a:t>
            </a:r>
          </a:p>
          <a:p>
            <a:pPr lvl="1"/>
            <a:r>
              <a:rPr lang="en-US" dirty="0" smtClean="0">
                <a:latin typeface="Times New Roman" charset="0"/>
                <a:ea typeface="Times New Roman" charset="0"/>
                <a:cs typeface="Times New Roman" charset="0"/>
              </a:rPr>
              <a:t>But also Statistics, Mathematical Ideas, and other terminal paths</a:t>
            </a:r>
          </a:p>
          <a:p>
            <a:r>
              <a:rPr lang="en-US" dirty="0" smtClean="0">
                <a:latin typeface="Times New Roman" charset="0"/>
                <a:ea typeface="Times New Roman" charset="0"/>
                <a:cs typeface="Times New Roman" charset="0"/>
              </a:rPr>
              <a:t>Calculus for Business or STEM majors</a:t>
            </a:r>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8416925" y="2865438"/>
            <a:ext cx="3517900" cy="2311400"/>
          </a:xfrm>
          <a:prstGeom prst="rect">
            <a:avLst/>
          </a:prstGeom>
        </p:spPr>
      </p:pic>
    </p:spTree>
    <p:extLst>
      <p:ext uri="{BB962C8B-B14F-4D97-AF65-F5344CB8AC3E}">
        <p14:creationId xmlns:p14="http://schemas.microsoft.com/office/powerpoint/2010/main" val="34520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6100" cy="1325563"/>
          </a:xfrm>
        </p:spPr>
        <p:txBody>
          <a:bodyPr/>
          <a:lstStyle/>
          <a:p>
            <a:r>
              <a:rPr lang="en-US" b="1" dirty="0">
                <a:solidFill>
                  <a:srgbClr val="0070C0"/>
                </a:solidFill>
                <a:latin typeface="Times New Roman" charset="0"/>
                <a:ea typeface="Times New Roman" charset="0"/>
                <a:cs typeface="Times New Roman" charset="0"/>
              </a:rPr>
              <a:t>The Rules Right Now: </a:t>
            </a:r>
            <a:r>
              <a:rPr lang="en-US" b="1" smtClean="0">
                <a:solidFill>
                  <a:srgbClr val="0070C0"/>
                </a:solidFill>
                <a:latin typeface="Times New Roman" charset="0"/>
                <a:ea typeface="Times New Roman" charset="0"/>
                <a:cs typeface="Times New Roman" charset="0"/>
              </a:rPr>
              <a:t>Transfer Preparation</a:t>
            </a:r>
            <a:endParaRPr lang="en-US"/>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For UC transfer, college level mathematics with an intermediate algebra prerequisite is generally expected for all but those colleges participating in the </a:t>
            </a:r>
            <a:r>
              <a:rPr lang="en-US" dirty="0" err="1" smtClean="0">
                <a:latin typeface="Times New Roman" charset="0"/>
                <a:ea typeface="Times New Roman" charset="0"/>
                <a:cs typeface="Times New Roman" charset="0"/>
              </a:rPr>
              <a:t>Statway</a:t>
            </a:r>
            <a:r>
              <a:rPr lang="en-US" dirty="0" smtClean="0">
                <a:latin typeface="Times New Roman" charset="0"/>
                <a:ea typeface="Times New Roman" charset="0"/>
                <a:cs typeface="Times New Roman" charset="0"/>
              </a:rPr>
              <a:t> model of acceleration developed by the Carnegie Foundation.</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For CSU transfer, any pathway course that is approved by the CSU GE Review process for area B4 is permitted for statistics preparation in certain disciplines with TMCs that require only statistics as major’s preparation</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7344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1735</TotalTime>
  <Words>1898</Words>
  <Application>Microsoft Macintosh PowerPoint</Application>
  <PresentationFormat>Widescreen</PresentationFormat>
  <Paragraphs>283</Paragraphs>
  <Slides>35</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Georgia</vt:lpstr>
      <vt:lpstr>ＭＳ Ｐゴシック</vt:lpstr>
      <vt:lpstr>Tahoma</vt:lpstr>
      <vt:lpstr>Times New Roman</vt:lpstr>
      <vt:lpstr>TimesNewRomanPS</vt:lpstr>
      <vt:lpstr>TimesNewRomanPSMT</vt:lpstr>
      <vt:lpstr>Wingdings</vt:lpstr>
      <vt:lpstr>Office Theme</vt:lpstr>
      <vt:lpstr>Quantitative Reasoning – An Update</vt:lpstr>
      <vt:lpstr>Overview</vt:lpstr>
      <vt:lpstr>Why Do We Care About QR?</vt:lpstr>
      <vt:lpstr>Why Do We Care About QR?</vt:lpstr>
      <vt:lpstr>Why Do We Care About QR?</vt:lpstr>
      <vt:lpstr>The Rules Right Now: Title 5</vt:lpstr>
      <vt:lpstr>The Rules Right Now: Title 5</vt:lpstr>
      <vt:lpstr>The General Pathway</vt:lpstr>
      <vt:lpstr>The Rules Right Now: Transfer Preparation</vt:lpstr>
      <vt:lpstr>The Rules Right Now: Transfer Preparation</vt:lpstr>
      <vt:lpstr>The Rules Right Now: Transfer Preparation</vt:lpstr>
      <vt:lpstr>How We Got Here…</vt:lpstr>
      <vt:lpstr>How We Got Here…</vt:lpstr>
      <vt:lpstr>How We Got Here…</vt:lpstr>
      <vt:lpstr>What Do You Think Now?</vt:lpstr>
      <vt:lpstr>Changes Ahead</vt:lpstr>
      <vt:lpstr>CSU Discipline Faculty Review</vt:lpstr>
      <vt:lpstr>CSU EO 1100 Rationale from CSU CO</vt:lpstr>
      <vt:lpstr>CSU EO 1100 Rationale from CSU CO</vt:lpstr>
      <vt:lpstr>CSU GE Guiding Notes as of 10/17</vt:lpstr>
      <vt:lpstr>CSU Math Council Resolution</vt:lpstr>
      <vt:lpstr>AB 705 – BoG and Assessment for Placement Review</vt:lpstr>
      <vt:lpstr>AB 705 – Assessment for Placement</vt:lpstr>
      <vt:lpstr>CSU – Assessment for Placement</vt:lpstr>
      <vt:lpstr>AB 705 – Curricular Design</vt:lpstr>
      <vt:lpstr>AB 705 – Curricular Design</vt:lpstr>
      <vt:lpstr>AB 705 – Curricular Design</vt:lpstr>
      <vt:lpstr>PowerPoint Presentation</vt:lpstr>
      <vt:lpstr>So Now What?</vt:lpstr>
      <vt:lpstr>CCC Math Taskforce</vt:lpstr>
      <vt:lpstr>CMC3 Resolution</vt:lpstr>
      <vt:lpstr>AB 705 Implementation</vt:lpstr>
      <vt:lpstr>Still have questions??</vt:lpstr>
      <vt:lpstr>So What Should You Do? </vt:lpstr>
      <vt:lpstr>Thank You!</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Stanskas, Peter-John</cp:lastModifiedBy>
  <cp:revision>133</cp:revision>
  <dcterms:created xsi:type="dcterms:W3CDTF">2017-10-02T12:56:57Z</dcterms:created>
  <dcterms:modified xsi:type="dcterms:W3CDTF">2017-11-03T15:27:08Z</dcterms:modified>
</cp:coreProperties>
</file>