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57" r:id="rId2"/>
    <p:sldId id="258" r:id="rId3"/>
    <p:sldId id="259" r:id="rId4"/>
    <p:sldId id="261" r:id="rId5"/>
    <p:sldId id="271" r:id="rId6"/>
    <p:sldId id="260" r:id="rId7"/>
    <p:sldId id="273" r:id="rId8"/>
    <p:sldId id="274" r:id="rId9"/>
    <p:sldId id="277" r:id="rId10"/>
    <p:sldId id="278" r:id="rId11"/>
    <p:sldId id="280" r:id="rId12"/>
    <p:sldId id="276" r:id="rId13"/>
    <p:sldId id="262" r:id="rId14"/>
    <p:sldId id="265" r:id="rId15"/>
    <p:sldId id="279" r:id="rId16"/>
    <p:sldId id="269" r:id="rId17"/>
    <p:sldId id="281" r:id="rId18"/>
    <p:sldId id="263" r:id="rId19"/>
    <p:sldId id="264" r:id="rId20"/>
    <p:sldId id="272" r:id="rId21"/>
    <p:sldId id="268" r:id="rId22"/>
    <p:sldId id="266" r:id="rId23"/>
    <p:sldId id="267"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E4E"/>
    <a:srgbClr val="4510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59" autoAdjust="0"/>
    <p:restoredTop sz="61651" autoAdjust="0"/>
  </p:normalViewPr>
  <p:slideViewPr>
    <p:cSldViewPr snapToGrid="0" snapToObjects="1">
      <p:cViewPr varScale="1">
        <p:scale>
          <a:sx n="61" d="100"/>
          <a:sy n="61" d="100"/>
        </p:scale>
        <p:origin x="108" y="120"/>
      </p:cViewPr>
      <p:guideLst/>
    </p:cSldViewPr>
  </p:slideViewPr>
  <p:outlineViewPr>
    <p:cViewPr>
      <p:scale>
        <a:sx n="33" d="100"/>
        <a:sy n="33" d="100"/>
      </p:scale>
      <p:origin x="0" y="-8640"/>
    </p:cViewPr>
  </p:outlineViewPr>
  <p:notesTextViewPr>
    <p:cViewPr>
      <p:scale>
        <a:sx n="1" d="1"/>
        <a:sy n="1" d="1"/>
      </p:scale>
      <p:origin x="0" y="0"/>
    </p:cViewPr>
  </p:notesTextViewPr>
  <p:notesViewPr>
    <p:cSldViewPr snapToGrid="0" snapToObjects="1">
      <p:cViewPr varScale="1">
        <p:scale>
          <a:sx n="126" d="100"/>
          <a:sy n="126" d="100"/>
        </p:scale>
        <p:origin x="389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7D8C3-929D-410D-9704-BF0183A839CE}"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FFBD8282-3E0E-4CD7-9D9E-475A910AF286}">
      <dgm:prSet/>
      <dgm:spPr/>
      <dgm:t>
        <a:bodyPr/>
        <a:lstStyle/>
        <a:p>
          <a:r>
            <a:rPr lang="en-US">
              <a:latin typeface="Arial" panose="020B0604020202020204" pitchFamily="34" charset="0"/>
              <a:ea typeface="+mn-ea"/>
              <a:cs typeface="Arial" panose="020B0604020202020204" pitchFamily="34" charset="0"/>
            </a:rPr>
            <a:t>Intentional Diversity, Equity and Inclusion Recruitment and Outreach</a:t>
          </a:r>
          <a:endParaRPr lang="en-US" dirty="0">
            <a:latin typeface="Arial" panose="020B0604020202020204" pitchFamily="34" charset="0"/>
            <a:ea typeface="+mn-ea"/>
            <a:cs typeface="Arial" panose="020B0604020202020204" pitchFamily="34" charset="0"/>
          </a:endParaRPr>
        </a:p>
      </dgm:t>
    </dgm:pt>
    <dgm:pt modelId="{DFFF7B73-61D4-4DD6-AF78-6307F2357304}" type="parTrans" cxnId="{95871E59-77FF-425C-A063-F803149949E0}">
      <dgm:prSet/>
      <dgm:spPr/>
      <dgm:t>
        <a:bodyPr/>
        <a:lstStyle/>
        <a:p>
          <a:endParaRPr lang="en-US"/>
        </a:p>
      </dgm:t>
    </dgm:pt>
    <dgm:pt modelId="{93C4A90C-1879-4C2B-B0F6-B2099C9D8841}" type="sibTrans" cxnId="{95871E59-77FF-425C-A063-F803149949E0}">
      <dgm:prSet/>
      <dgm:spPr/>
      <dgm:t>
        <a:bodyPr/>
        <a:lstStyle/>
        <a:p>
          <a:endParaRPr lang="en-US"/>
        </a:p>
      </dgm:t>
    </dgm:pt>
    <dgm:pt modelId="{CD2613B2-61E7-474A-ACAB-F1AD27BE4456}">
      <dgm:prSet/>
      <dgm:spPr/>
      <dgm:t>
        <a:bodyPr/>
        <a:lstStyle/>
        <a:p>
          <a:r>
            <a:rPr lang="en-US">
              <a:latin typeface="Arial" panose="020B0604020202020204" pitchFamily="34" charset="0"/>
              <a:ea typeface="+mn-ea"/>
              <a:cs typeface="Arial" panose="020B0604020202020204" pitchFamily="34" charset="0"/>
            </a:rPr>
            <a:t>Equity-minded Committee Member Selection Process</a:t>
          </a:r>
          <a:endParaRPr lang="en-US" dirty="0">
            <a:latin typeface="Arial" panose="020B0604020202020204" pitchFamily="34" charset="0"/>
            <a:ea typeface="+mn-ea"/>
            <a:cs typeface="Arial" panose="020B0604020202020204" pitchFamily="34" charset="0"/>
          </a:endParaRPr>
        </a:p>
      </dgm:t>
    </dgm:pt>
    <dgm:pt modelId="{D30F8C55-FD96-460A-BEA9-03BD7824ECC6}" type="parTrans" cxnId="{32B723EA-75ED-4FD3-9CAC-C328DD939C9F}">
      <dgm:prSet/>
      <dgm:spPr/>
      <dgm:t>
        <a:bodyPr/>
        <a:lstStyle/>
        <a:p>
          <a:endParaRPr lang="en-US"/>
        </a:p>
      </dgm:t>
    </dgm:pt>
    <dgm:pt modelId="{8C3C4F54-D7B3-42E8-BBF9-B01447DD7933}" type="sibTrans" cxnId="{32B723EA-75ED-4FD3-9CAC-C328DD939C9F}">
      <dgm:prSet/>
      <dgm:spPr/>
      <dgm:t>
        <a:bodyPr/>
        <a:lstStyle/>
        <a:p>
          <a:endParaRPr lang="en-US"/>
        </a:p>
      </dgm:t>
    </dgm:pt>
    <dgm:pt modelId="{BAC56A8F-DFD4-4808-BEF4-BED2E4481E2A}">
      <dgm:prSet/>
      <dgm:spPr/>
      <dgm:t>
        <a:bodyPr/>
        <a:lstStyle/>
        <a:p>
          <a:r>
            <a:rPr lang="en-US">
              <a:latin typeface="Arial" panose="020B0604020202020204" pitchFamily="34" charset="0"/>
              <a:ea typeface="+mn-ea"/>
              <a:cs typeface="Arial" panose="020B0604020202020204" pitchFamily="34" charset="0"/>
            </a:rPr>
            <a:t>Promoting Equity-focused Recruitments</a:t>
          </a:r>
          <a:endParaRPr lang="en-US" dirty="0">
            <a:latin typeface="Arial" panose="020B0604020202020204" pitchFamily="34" charset="0"/>
            <a:ea typeface="+mn-ea"/>
            <a:cs typeface="Arial" panose="020B0604020202020204" pitchFamily="34" charset="0"/>
          </a:endParaRPr>
        </a:p>
      </dgm:t>
    </dgm:pt>
    <dgm:pt modelId="{63C6F7C0-F232-48BB-ABF8-EED3B6E85A8E}" type="parTrans" cxnId="{DA02B23E-EFB5-429A-A454-83F0B92A820B}">
      <dgm:prSet/>
      <dgm:spPr/>
      <dgm:t>
        <a:bodyPr/>
        <a:lstStyle/>
        <a:p>
          <a:endParaRPr lang="en-US"/>
        </a:p>
      </dgm:t>
    </dgm:pt>
    <dgm:pt modelId="{5E68CA75-9B2A-4D89-A404-7D30ACDDEED7}" type="sibTrans" cxnId="{DA02B23E-EFB5-429A-A454-83F0B92A820B}">
      <dgm:prSet/>
      <dgm:spPr/>
      <dgm:t>
        <a:bodyPr/>
        <a:lstStyle/>
        <a:p>
          <a:endParaRPr lang="en-US"/>
        </a:p>
      </dgm:t>
    </dgm:pt>
    <dgm:pt modelId="{84E32A92-7E28-4169-BFEE-7C9126074A7E}">
      <dgm:prSet/>
      <dgm:spPr/>
      <dgm:t>
        <a:bodyPr/>
        <a:lstStyle/>
        <a:p>
          <a:r>
            <a:rPr lang="en-US">
              <a:latin typeface="Arial" panose="020B0604020202020204" pitchFamily="34" charset="0"/>
              <a:ea typeface="+mn-ea"/>
              <a:cs typeface="Arial" panose="020B0604020202020204" pitchFamily="34" charset="0"/>
            </a:rPr>
            <a:t>Developing Equity-focused Selection Criteria</a:t>
          </a:r>
          <a:endParaRPr lang="en-US" dirty="0">
            <a:latin typeface="Arial" panose="020B0604020202020204" pitchFamily="34" charset="0"/>
            <a:ea typeface="+mn-ea"/>
            <a:cs typeface="Arial" panose="020B0604020202020204" pitchFamily="34" charset="0"/>
          </a:endParaRPr>
        </a:p>
      </dgm:t>
    </dgm:pt>
    <dgm:pt modelId="{6858AB8B-46A3-4892-A5CF-EDE6B7E64F36}" type="parTrans" cxnId="{22DB3011-3CA2-416B-8E13-E0EED177F281}">
      <dgm:prSet/>
      <dgm:spPr/>
      <dgm:t>
        <a:bodyPr/>
        <a:lstStyle/>
        <a:p>
          <a:endParaRPr lang="en-US"/>
        </a:p>
      </dgm:t>
    </dgm:pt>
    <dgm:pt modelId="{34010138-BF3A-473A-BF8C-CCDB8E1C1460}" type="sibTrans" cxnId="{22DB3011-3CA2-416B-8E13-E0EED177F281}">
      <dgm:prSet/>
      <dgm:spPr/>
      <dgm:t>
        <a:bodyPr/>
        <a:lstStyle/>
        <a:p>
          <a:endParaRPr lang="en-US"/>
        </a:p>
      </dgm:t>
    </dgm:pt>
    <dgm:pt modelId="{45563923-4B60-459F-BB35-2C1C25CFFC1F}">
      <dgm:prSet/>
      <dgm:spPr/>
      <dgm:t>
        <a:bodyPr/>
        <a:lstStyle/>
        <a:p>
          <a:r>
            <a:rPr lang="en-US" dirty="0">
              <a:latin typeface="Arial" panose="020B0604020202020204" pitchFamily="34" charset="0"/>
              <a:ea typeface="+mn-ea"/>
              <a:cs typeface="Arial" panose="020B0604020202020204" pitchFamily="34" charset="0"/>
            </a:rPr>
            <a:t>IDEAA Local Senate Culture</a:t>
          </a:r>
        </a:p>
      </dgm:t>
    </dgm:pt>
    <dgm:pt modelId="{D95BC275-63AE-4FC3-B2F6-32CDD896BC3C}" type="parTrans" cxnId="{913579E8-B277-4AEF-8921-C7E35A9DD8DF}">
      <dgm:prSet/>
      <dgm:spPr/>
      <dgm:t>
        <a:bodyPr/>
        <a:lstStyle/>
        <a:p>
          <a:endParaRPr lang="en-US"/>
        </a:p>
      </dgm:t>
    </dgm:pt>
    <dgm:pt modelId="{63D01808-E79B-431A-9307-7ABC6246389D}" type="sibTrans" cxnId="{913579E8-B277-4AEF-8921-C7E35A9DD8DF}">
      <dgm:prSet/>
      <dgm:spPr/>
      <dgm:t>
        <a:bodyPr/>
        <a:lstStyle/>
        <a:p>
          <a:endParaRPr lang="en-US"/>
        </a:p>
      </dgm:t>
    </dgm:pt>
    <dgm:pt modelId="{48849637-DF2D-4436-B13A-66B064F5A42F}">
      <dgm:prSet/>
      <dgm:spPr/>
      <dgm:t>
        <a:bodyPr/>
        <a:lstStyle/>
        <a:p>
          <a:r>
            <a:rPr lang="en-US">
              <a:latin typeface="Arial" panose="020B0604020202020204" pitchFamily="34" charset="0"/>
              <a:ea typeface="+mn-ea"/>
              <a:cs typeface="Arial" panose="020B0604020202020204" pitchFamily="34" charset="0"/>
            </a:rPr>
            <a:t>Collecting, Analyzing</a:t>
          </a:r>
          <a:r>
            <a:rPr lang="en-US" baseline="0">
              <a:latin typeface="Arial" panose="020B0604020202020204" pitchFamily="34" charset="0"/>
              <a:ea typeface="+mn-ea"/>
              <a:cs typeface="Arial" panose="020B0604020202020204" pitchFamily="34" charset="0"/>
            </a:rPr>
            <a:t> and Reporting Senate Committee Appointment Data </a:t>
          </a:r>
          <a:endParaRPr lang="en-US" dirty="0">
            <a:latin typeface="Arial" panose="020B0604020202020204" pitchFamily="34" charset="0"/>
            <a:ea typeface="+mn-ea"/>
            <a:cs typeface="Arial" panose="020B0604020202020204" pitchFamily="34" charset="0"/>
          </a:endParaRPr>
        </a:p>
      </dgm:t>
    </dgm:pt>
    <dgm:pt modelId="{8DBF69CE-6A08-41DE-9C1E-826DDADB3FA2}" type="parTrans" cxnId="{7B7D5BAE-C531-4D00-B2B7-E1A0BB338B3C}">
      <dgm:prSet/>
      <dgm:spPr/>
      <dgm:t>
        <a:bodyPr/>
        <a:lstStyle/>
        <a:p>
          <a:endParaRPr lang="en-US"/>
        </a:p>
      </dgm:t>
    </dgm:pt>
    <dgm:pt modelId="{3756B5CD-EE01-48EB-86AE-7C76633C8AE3}" type="sibTrans" cxnId="{7B7D5BAE-C531-4D00-B2B7-E1A0BB338B3C}">
      <dgm:prSet/>
      <dgm:spPr/>
      <dgm:t>
        <a:bodyPr/>
        <a:lstStyle/>
        <a:p>
          <a:endParaRPr lang="en-US"/>
        </a:p>
      </dgm:t>
    </dgm:pt>
    <dgm:pt modelId="{AB57AFDC-9C2E-4491-AEBB-653A89CA6D6D}">
      <dgm:prSet/>
      <dgm:spPr/>
      <dgm:t>
        <a:bodyPr/>
        <a:lstStyle/>
        <a:p>
          <a:r>
            <a:rPr lang="en-US">
              <a:latin typeface="Arial" panose="020B0604020202020204" pitchFamily="34" charset="0"/>
              <a:ea typeface="+mn-ea"/>
              <a:cs typeface="Arial" panose="020B0604020202020204" pitchFamily="34" charset="0"/>
            </a:rPr>
            <a:t>Creating Retention Strategies</a:t>
          </a:r>
          <a:endParaRPr lang="en-US" dirty="0">
            <a:latin typeface="Arial" panose="020B0604020202020204" pitchFamily="34" charset="0"/>
            <a:ea typeface="+mn-ea"/>
            <a:cs typeface="Arial" panose="020B0604020202020204" pitchFamily="34" charset="0"/>
          </a:endParaRPr>
        </a:p>
      </dgm:t>
    </dgm:pt>
    <dgm:pt modelId="{8DCA4471-3CA6-4B30-9BA0-AB119D572EB3}" type="parTrans" cxnId="{C95F053D-8B7F-454A-B29A-0BD672CEDDE5}">
      <dgm:prSet/>
      <dgm:spPr/>
      <dgm:t>
        <a:bodyPr/>
        <a:lstStyle/>
        <a:p>
          <a:endParaRPr lang="en-US"/>
        </a:p>
      </dgm:t>
    </dgm:pt>
    <dgm:pt modelId="{6A8B7512-FDA6-449F-A9BF-D16D971D83E1}" type="sibTrans" cxnId="{C95F053D-8B7F-454A-B29A-0BD672CEDDE5}">
      <dgm:prSet/>
      <dgm:spPr/>
      <dgm:t>
        <a:bodyPr/>
        <a:lstStyle/>
        <a:p>
          <a:endParaRPr lang="en-US"/>
        </a:p>
      </dgm:t>
    </dgm:pt>
    <dgm:pt modelId="{1B317A4B-5181-4FE3-8AB5-8E851190C903}" type="pres">
      <dgm:prSet presAssocID="{C847D8C3-929D-410D-9704-BF0183A839CE}" presName="diagram" presStyleCnt="0">
        <dgm:presLayoutVars>
          <dgm:dir/>
          <dgm:resizeHandles val="exact"/>
        </dgm:presLayoutVars>
      </dgm:prSet>
      <dgm:spPr/>
    </dgm:pt>
    <dgm:pt modelId="{4BB67D64-2EB8-4BF0-A23E-F2D91A015D2B}" type="pres">
      <dgm:prSet presAssocID="{FFBD8282-3E0E-4CD7-9D9E-475A910AF286}" presName="node" presStyleLbl="node1" presStyleIdx="0" presStyleCnt="7">
        <dgm:presLayoutVars>
          <dgm:bulletEnabled val="1"/>
        </dgm:presLayoutVars>
      </dgm:prSet>
      <dgm:spPr/>
    </dgm:pt>
    <dgm:pt modelId="{8B2B1CA3-1F4C-48D3-9EAB-8156C4E4A26B}" type="pres">
      <dgm:prSet presAssocID="{93C4A90C-1879-4C2B-B0F6-B2099C9D8841}" presName="sibTrans" presStyleCnt="0"/>
      <dgm:spPr/>
    </dgm:pt>
    <dgm:pt modelId="{2524F863-1D64-4CCE-9034-BDA777AF4912}" type="pres">
      <dgm:prSet presAssocID="{CD2613B2-61E7-474A-ACAB-F1AD27BE4456}" presName="node" presStyleLbl="node1" presStyleIdx="1" presStyleCnt="7">
        <dgm:presLayoutVars>
          <dgm:bulletEnabled val="1"/>
        </dgm:presLayoutVars>
      </dgm:prSet>
      <dgm:spPr/>
    </dgm:pt>
    <dgm:pt modelId="{70A820E2-F88F-4769-AFFA-4911CBE1716E}" type="pres">
      <dgm:prSet presAssocID="{8C3C4F54-D7B3-42E8-BBF9-B01447DD7933}" presName="sibTrans" presStyleCnt="0"/>
      <dgm:spPr/>
    </dgm:pt>
    <dgm:pt modelId="{DC4BF118-D794-4E76-B7BD-B626651D367A}" type="pres">
      <dgm:prSet presAssocID="{BAC56A8F-DFD4-4808-BEF4-BED2E4481E2A}" presName="node" presStyleLbl="node1" presStyleIdx="2" presStyleCnt="7">
        <dgm:presLayoutVars>
          <dgm:bulletEnabled val="1"/>
        </dgm:presLayoutVars>
      </dgm:prSet>
      <dgm:spPr/>
    </dgm:pt>
    <dgm:pt modelId="{75C0C0D9-E5C9-44B1-A20C-57017687B95D}" type="pres">
      <dgm:prSet presAssocID="{5E68CA75-9B2A-4D89-A404-7D30ACDDEED7}" presName="sibTrans" presStyleCnt="0"/>
      <dgm:spPr/>
    </dgm:pt>
    <dgm:pt modelId="{FCA20D35-77C9-47B4-AAD7-DC10CE6BD1CD}" type="pres">
      <dgm:prSet presAssocID="{84E32A92-7E28-4169-BFEE-7C9126074A7E}" presName="node" presStyleLbl="node1" presStyleIdx="3" presStyleCnt="7">
        <dgm:presLayoutVars>
          <dgm:bulletEnabled val="1"/>
        </dgm:presLayoutVars>
      </dgm:prSet>
      <dgm:spPr/>
    </dgm:pt>
    <dgm:pt modelId="{16667A99-D2D1-415B-99B4-7569391E4511}" type="pres">
      <dgm:prSet presAssocID="{34010138-BF3A-473A-BF8C-CCDB8E1C1460}" presName="sibTrans" presStyleCnt="0"/>
      <dgm:spPr/>
    </dgm:pt>
    <dgm:pt modelId="{395247C8-EA49-41F7-948A-45963DA93CEF}" type="pres">
      <dgm:prSet presAssocID="{45563923-4B60-459F-BB35-2C1C25CFFC1F}" presName="node" presStyleLbl="node1" presStyleIdx="4" presStyleCnt="7">
        <dgm:presLayoutVars>
          <dgm:bulletEnabled val="1"/>
        </dgm:presLayoutVars>
      </dgm:prSet>
      <dgm:spPr/>
    </dgm:pt>
    <dgm:pt modelId="{9E08C1B7-AA2E-4153-A871-138A08015178}" type="pres">
      <dgm:prSet presAssocID="{63D01808-E79B-431A-9307-7ABC6246389D}" presName="sibTrans" presStyleCnt="0"/>
      <dgm:spPr/>
    </dgm:pt>
    <dgm:pt modelId="{BBFA2887-E68A-4793-B93F-C2B967206788}" type="pres">
      <dgm:prSet presAssocID="{48849637-DF2D-4436-B13A-66B064F5A42F}" presName="node" presStyleLbl="node1" presStyleIdx="5" presStyleCnt="7">
        <dgm:presLayoutVars>
          <dgm:bulletEnabled val="1"/>
        </dgm:presLayoutVars>
      </dgm:prSet>
      <dgm:spPr/>
    </dgm:pt>
    <dgm:pt modelId="{9965BB60-D91D-4BD2-B97C-2B3CDDDE4C0B}" type="pres">
      <dgm:prSet presAssocID="{3756B5CD-EE01-48EB-86AE-7C76633C8AE3}" presName="sibTrans" presStyleCnt="0"/>
      <dgm:spPr/>
    </dgm:pt>
    <dgm:pt modelId="{2A7252D7-0302-4A7D-8C93-C99AD579BB1B}" type="pres">
      <dgm:prSet presAssocID="{AB57AFDC-9C2E-4491-AEBB-653A89CA6D6D}" presName="node" presStyleLbl="node1" presStyleIdx="6" presStyleCnt="7">
        <dgm:presLayoutVars>
          <dgm:bulletEnabled val="1"/>
        </dgm:presLayoutVars>
      </dgm:prSet>
      <dgm:spPr/>
    </dgm:pt>
  </dgm:ptLst>
  <dgm:cxnLst>
    <dgm:cxn modelId="{C18A2709-BDF7-4040-94DF-968463B143A0}" type="presOf" srcId="{48849637-DF2D-4436-B13A-66B064F5A42F}" destId="{BBFA2887-E68A-4793-B93F-C2B967206788}" srcOrd="0" destOrd="0" presId="urn:microsoft.com/office/officeart/2005/8/layout/default"/>
    <dgm:cxn modelId="{22DB3011-3CA2-416B-8E13-E0EED177F281}" srcId="{C847D8C3-929D-410D-9704-BF0183A839CE}" destId="{84E32A92-7E28-4169-BFEE-7C9126074A7E}" srcOrd="3" destOrd="0" parTransId="{6858AB8B-46A3-4892-A5CF-EDE6B7E64F36}" sibTransId="{34010138-BF3A-473A-BF8C-CCDB8E1C1460}"/>
    <dgm:cxn modelId="{E7B1A419-98C3-416F-BBAE-A8AB9E29F28B}" type="presOf" srcId="{C847D8C3-929D-410D-9704-BF0183A839CE}" destId="{1B317A4B-5181-4FE3-8AB5-8E851190C903}" srcOrd="0" destOrd="0" presId="urn:microsoft.com/office/officeart/2005/8/layout/default"/>
    <dgm:cxn modelId="{E27B8621-7DF0-463A-8B1D-41E8C1A88BDF}" type="presOf" srcId="{84E32A92-7E28-4169-BFEE-7C9126074A7E}" destId="{FCA20D35-77C9-47B4-AAD7-DC10CE6BD1CD}" srcOrd="0" destOrd="0" presId="urn:microsoft.com/office/officeart/2005/8/layout/default"/>
    <dgm:cxn modelId="{75169D2B-ECDD-49C0-8061-53FBC2355333}" type="presOf" srcId="{BAC56A8F-DFD4-4808-BEF4-BED2E4481E2A}" destId="{DC4BF118-D794-4E76-B7BD-B626651D367A}" srcOrd="0" destOrd="0" presId="urn:microsoft.com/office/officeart/2005/8/layout/default"/>
    <dgm:cxn modelId="{C95F053D-8B7F-454A-B29A-0BD672CEDDE5}" srcId="{C847D8C3-929D-410D-9704-BF0183A839CE}" destId="{AB57AFDC-9C2E-4491-AEBB-653A89CA6D6D}" srcOrd="6" destOrd="0" parTransId="{8DCA4471-3CA6-4B30-9BA0-AB119D572EB3}" sibTransId="{6A8B7512-FDA6-449F-A9BF-D16D971D83E1}"/>
    <dgm:cxn modelId="{DA02B23E-EFB5-429A-A454-83F0B92A820B}" srcId="{C847D8C3-929D-410D-9704-BF0183A839CE}" destId="{BAC56A8F-DFD4-4808-BEF4-BED2E4481E2A}" srcOrd="2" destOrd="0" parTransId="{63C6F7C0-F232-48BB-ABF8-EED3B6E85A8E}" sibTransId="{5E68CA75-9B2A-4D89-A404-7D30ACDDEED7}"/>
    <dgm:cxn modelId="{2968486F-1A95-4CF9-B025-C76BF4401C2B}" type="presOf" srcId="{CD2613B2-61E7-474A-ACAB-F1AD27BE4456}" destId="{2524F863-1D64-4CCE-9034-BDA777AF4912}" srcOrd="0" destOrd="0" presId="urn:microsoft.com/office/officeart/2005/8/layout/default"/>
    <dgm:cxn modelId="{FCD72553-193A-459C-8F53-40A50D863574}" type="presOf" srcId="{AB57AFDC-9C2E-4491-AEBB-653A89CA6D6D}" destId="{2A7252D7-0302-4A7D-8C93-C99AD579BB1B}" srcOrd="0" destOrd="0" presId="urn:microsoft.com/office/officeart/2005/8/layout/default"/>
    <dgm:cxn modelId="{95871E59-77FF-425C-A063-F803149949E0}" srcId="{C847D8C3-929D-410D-9704-BF0183A839CE}" destId="{FFBD8282-3E0E-4CD7-9D9E-475A910AF286}" srcOrd="0" destOrd="0" parTransId="{DFFF7B73-61D4-4DD6-AF78-6307F2357304}" sibTransId="{93C4A90C-1879-4C2B-B0F6-B2099C9D8841}"/>
    <dgm:cxn modelId="{734FA096-0D8D-49B9-AC8A-0EFD4376020C}" type="presOf" srcId="{FFBD8282-3E0E-4CD7-9D9E-475A910AF286}" destId="{4BB67D64-2EB8-4BF0-A23E-F2D91A015D2B}" srcOrd="0" destOrd="0" presId="urn:microsoft.com/office/officeart/2005/8/layout/default"/>
    <dgm:cxn modelId="{7B7D5BAE-C531-4D00-B2B7-E1A0BB338B3C}" srcId="{C847D8C3-929D-410D-9704-BF0183A839CE}" destId="{48849637-DF2D-4436-B13A-66B064F5A42F}" srcOrd="5" destOrd="0" parTransId="{8DBF69CE-6A08-41DE-9C1E-826DDADB3FA2}" sibTransId="{3756B5CD-EE01-48EB-86AE-7C76633C8AE3}"/>
    <dgm:cxn modelId="{26E900DE-8EEA-4865-AB70-2E6275A1DA46}" type="presOf" srcId="{45563923-4B60-459F-BB35-2C1C25CFFC1F}" destId="{395247C8-EA49-41F7-948A-45963DA93CEF}" srcOrd="0" destOrd="0" presId="urn:microsoft.com/office/officeart/2005/8/layout/default"/>
    <dgm:cxn modelId="{913579E8-B277-4AEF-8921-C7E35A9DD8DF}" srcId="{C847D8C3-929D-410D-9704-BF0183A839CE}" destId="{45563923-4B60-459F-BB35-2C1C25CFFC1F}" srcOrd="4" destOrd="0" parTransId="{D95BC275-63AE-4FC3-B2F6-32CDD896BC3C}" sibTransId="{63D01808-E79B-431A-9307-7ABC6246389D}"/>
    <dgm:cxn modelId="{32B723EA-75ED-4FD3-9CAC-C328DD939C9F}" srcId="{C847D8C3-929D-410D-9704-BF0183A839CE}" destId="{CD2613B2-61E7-474A-ACAB-F1AD27BE4456}" srcOrd="1" destOrd="0" parTransId="{D30F8C55-FD96-460A-BEA9-03BD7824ECC6}" sibTransId="{8C3C4F54-D7B3-42E8-BBF9-B01447DD7933}"/>
    <dgm:cxn modelId="{98481EDC-19A4-4C65-A0F1-31E8AA5A510D}" type="presParOf" srcId="{1B317A4B-5181-4FE3-8AB5-8E851190C903}" destId="{4BB67D64-2EB8-4BF0-A23E-F2D91A015D2B}" srcOrd="0" destOrd="0" presId="urn:microsoft.com/office/officeart/2005/8/layout/default"/>
    <dgm:cxn modelId="{44865310-81C6-4267-AF9B-BB57A3793A45}" type="presParOf" srcId="{1B317A4B-5181-4FE3-8AB5-8E851190C903}" destId="{8B2B1CA3-1F4C-48D3-9EAB-8156C4E4A26B}" srcOrd="1" destOrd="0" presId="urn:microsoft.com/office/officeart/2005/8/layout/default"/>
    <dgm:cxn modelId="{E32D0A0E-1542-41FF-A752-C22814C53466}" type="presParOf" srcId="{1B317A4B-5181-4FE3-8AB5-8E851190C903}" destId="{2524F863-1D64-4CCE-9034-BDA777AF4912}" srcOrd="2" destOrd="0" presId="urn:microsoft.com/office/officeart/2005/8/layout/default"/>
    <dgm:cxn modelId="{23E3D027-0277-406E-B302-92C2127C8C18}" type="presParOf" srcId="{1B317A4B-5181-4FE3-8AB5-8E851190C903}" destId="{70A820E2-F88F-4769-AFFA-4911CBE1716E}" srcOrd="3" destOrd="0" presId="urn:microsoft.com/office/officeart/2005/8/layout/default"/>
    <dgm:cxn modelId="{A8B0E383-27EA-4A97-95BB-ED50420E6E2D}" type="presParOf" srcId="{1B317A4B-5181-4FE3-8AB5-8E851190C903}" destId="{DC4BF118-D794-4E76-B7BD-B626651D367A}" srcOrd="4" destOrd="0" presId="urn:microsoft.com/office/officeart/2005/8/layout/default"/>
    <dgm:cxn modelId="{A462448E-CA02-48D9-A4F7-6698594F3CDC}" type="presParOf" srcId="{1B317A4B-5181-4FE3-8AB5-8E851190C903}" destId="{75C0C0D9-E5C9-44B1-A20C-57017687B95D}" srcOrd="5" destOrd="0" presId="urn:microsoft.com/office/officeart/2005/8/layout/default"/>
    <dgm:cxn modelId="{6F8B15C6-C816-4E16-A5BA-B7130521CC8B}" type="presParOf" srcId="{1B317A4B-5181-4FE3-8AB5-8E851190C903}" destId="{FCA20D35-77C9-47B4-AAD7-DC10CE6BD1CD}" srcOrd="6" destOrd="0" presId="urn:microsoft.com/office/officeart/2005/8/layout/default"/>
    <dgm:cxn modelId="{CC3AEBEF-6D23-4B3E-AE04-3E6E7FE2FA1C}" type="presParOf" srcId="{1B317A4B-5181-4FE3-8AB5-8E851190C903}" destId="{16667A99-D2D1-415B-99B4-7569391E4511}" srcOrd="7" destOrd="0" presId="urn:microsoft.com/office/officeart/2005/8/layout/default"/>
    <dgm:cxn modelId="{CC133CC3-DA56-4615-9EB7-755E1E5B03B8}" type="presParOf" srcId="{1B317A4B-5181-4FE3-8AB5-8E851190C903}" destId="{395247C8-EA49-41F7-948A-45963DA93CEF}" srcOrd="8" destOrd="0" presId="urn:microsoft.com/office/officeart/2005/8/layout/default"/>
    <dgm:cxn modelId="{AF2DC731-D4B6-4225-B6AC-E098383555D6}" type="presParOf" srcId="{1B317A4B-5181-4FE3-8AB5-8E851190C903}" destId="{9E08C1B7-AA2E-4153-A871-138A08015178}" srcOrd="9" destOrd="0" presId="urn:microsoft.com/office/officeart/2005/8/layout/default"/>
    <dgm:cxn modelId="{0FCDDD84-87EB-44C4-9652-2C9B66BC2145}" type="presParOf" srcId="{1B317A4B-5181-4FE3-8AB5-8E851190C903}" destId="{BBFA2887-E68A-4793-B93F-C2B967206788}" srcOrd="10" destOrd="0" presId="urn:microsoft.com/office/officeart/2005/8/layout/default"/>
    <dgm:cxn modelId="{829D5CA7-7640-422E-8193-70646EB873D9}" type="presParOf" srcId="{1B317A4B-5181-4FE3-8AB5-8E851190C903}" destId="{9965BB60-D91D-4BD2-B97C-2B3CDDDE4C0B}" srcOrd="11" destOrd="0" presId="urn:microsoft.com/office/officeart/2005/8/layout/default"/>
    <dgm:cxn modelId="{4E15C9A9-B5C4-405F-8F0F-DDFC6C9A762D}" type="presParOf" srcId="{1B317A4B-5181-4FE3-8AB5-8E851190C903}" destId="{2A7252D7-0302-4A7D-8C93-C99AD579BB1B}"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67D64-2EB8-4BF0-A23E-F2D91A015D2B}">
      <dsp:nvSpPr>
        <dsp:cNvPr id="0" name=""/>
        <dsp:cNvSpPr/>
      </dsp:nvSpPr>
      <dsp:spPr>
        <a:xfrm>
          <a:off x="2946" y="690235"/>
          <a:ext cx="2337792" cy="1402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ea typeface="+mn-ea"/>
              <a:cs typeface="Arial" panose="020B0604020202020204" pitchFamily="34" charset="0"/>
            </a:rPr>
            <a:t>Intentional Diversity, Equity and Inclusion Recruitment and Outreach</a:t>
          </a:r>
          <a:endParaRPr lang="en-US" sz="1900" kern="1200" dirty="0">
            <a:latin typeface="Arial" panose="020B0604020202020204" pitchFamily="34" charset="0"/>
            <a:ea typeface="+mn-ea"/>
            <a:cs typeface="Arial" panose="020B0604020202020204" pitchFamily="34" charset="0"/>
          </a:endParaRPr>
        </a:p>
      </dsp:txBody>
      <dsp:txXfrm>
        <a:off x="2946" y="690235"/>
        <a:ext cx="2337792" cy="1402675"/>
      </dsp:txXfrm>
    </dsp:sp>
    <dsp:sp modelId="{2524F863-1D64-4CCE-9034-BDA777AF4912}">
      <dsp:nvSpPr>
        <dsp:cNvPr id="0" name=""/>
        <dsp:cNvSpPr/>
      </dsp:nvSpPr>
      <dsp:spPr>
        <a:xfrm>
          <a:off x="2574518" y="690235"/>
          <a:ext cx="2337792" cy="1402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ea typeface="+mn-ea"/>
              <a:cs typeface="Arial" panose="020B0604020202020204" pitchFamily="34" charset="0"/>
            </a:rPr>
            <a:t>Equity-minded Committee Member Selection Process</a:t>
          </a:r>
          <a:endParaRPr lang="en-US" sz="1900" kern="1200" dirty="0">
            <a:latin typeface="Arial" panose="020B0604020202020204" pitchFamily="34" charset="0"/>
            <a:ea typeface="+mn-ea"/>
            <a:cs typeface="Arial" panose="020B0604020202020204" pitchFamily="34" charset="0"/>
          </a:endParaRPr>
        </a:p>
      </dsp:txBody>
      <dsp:txXfrm>
        <a:off x="2574518" y="690235"/>
        <a:ext cx="2337792" cy="1402675"/>
      </dsp:txXfrm>
    </dsp:sp>
    <dsp:sp modelId="{DC4BF118-D794-4E76-B7BD-B626651D367A}">
      <dsp:nvSpPr>
        <dsp:cNvPr id="0" name=""/>
        <dsp:cNvSpPr/>
      </dsp:nvSpPr>
      <dsp:spPr>
        <a:xfrm>
          <a:off x="5146089" y="690235"/>
          <a:ext cx="2337792" cy="1402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ea typeface="+mn-ea"/>
              <a:cs typeface="Arial" panose="020B0604020202020204" pitchFamily="34" charset="0"/>
            </a:rPr>
            <a:t>Promoting Equity-focused Recruitments</a:t>
          </a:r>
          <a:endParaRPr lang="en-US" sz="1900" kern="1200" dirty="0">
            <a:latin typeface="Arial" panose="020B0604020202020204" pitchFamily="34" charset="0"/>
            <a:ea typeface="+mn-ea"/>
            <a:cs typeface="Arial" panose="020B0604020202020204" pitchFamily="34" charset="0"/>
          </a:endParaRPr>
        </a:p>
      </dsp:txBody>
      <dsp:txXfrm>
        <a:off x="5146089" y="690235"/>
        <a:ext cx="2337792" cy="1402675"/>
      </dsp:txXfrm>
    </dsp:sp>
    <dsp:sp modelId="{FCA20D35-77C9-47B4-AAD7-DC10CE6BD1CD}">
      <dsp:nvSpPr>
        <dsp:cNvPr id="0" name=""/>
        <dsp:cNvSpPr/>
      </dsp:nvSpPr>
      <dsp:spPr>
        <a:xfrm>
          <a:off x="7717661" y="690235"/>
          <a:ext cx="2337792" cy="1402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ea typeface="+mn-ea"/>
              <a:cs typeface="Arial" panose="020B0604020202020204" pitchFamily="34" charset="0"/>
            </a:rPr>
            <a:t>Developing Equity-focused Selection Criteria</a:t>
          </a:r>
          <a:endParaRPr lang="en-US" sz="1900" kern="1200" dirty="0">
            <a:latin typeface="Arial" panose="020B0604020202020204" pitchFamily="34" charset="0"/>
            <a:ea typeface="+mn-ea"/>
            <a:cs typeface="Arial" panose="020B0604020202020204" pitchFamily="34" charset="0"/>
          </a:endParaRPr>
        </a:p>
      </dsp:txBody>
      <dsp:txXfrm>
        <a:off x="7717661" y="690235"/>
        <a:ext cx="2337792" cy="1402675"/>
      </dsp:txXfrm>
    </dsp:sp>
    <dsp:sp modelId="{395247C8-EA49-41F7-948A-45963DA93CEF}">
      <dsp:nvSpPr>
        <dsp:cNvPr id="0" name=""/>
        <dsp:cNvSpPr/>
      </dsp:nvSpPr>
      <dsp:spPr>
        <a:xfrm>
          <a:off x="1288732" y="2326689"/>
          <a:ext cx="2337792" cy="1402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ea typeface="+mn-ea"/>
              <a:cs typeface="Arial" panose="020B0604020202020204" pitchFamily="34" charset="0"/>
            </a:rPr>
            <a:t>IDEAA Local Senate Culture</a:t>
          </a:r>
        </a:p>
      </dsp:txBody>
      <dsp:txXfrm>
        <a:off x="1288732" y="2326689"/>
        <a:ext cx="2337792" cy="1402675"/>
      </dsp:txXfrm>
    </dsp:sp>
    <dsp:sp modelId="{BBFA2887-E68A-4793-B93F-C2B967206788}">
      <dsp:nvSpPr>
        <dsp:cNvPr id="0" name=""/>
        <dsp:cNvSpPr/>
      </dsp:nvSpPr>
      <dsp:spPr>
        <a:xfrm>
          <a:off x="3860303" y="2326689"/>
          <a:ext cx="2337792" cy="1402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ea typeface="+mn-ea"/>
              <a:cs typeface="Arial" panose="020B0604020202020204" pitchFamily="34" charset="0"/>
            </a:rPr>
            <a:t>Collecting, Analyzing</a:t>
          </a:r>
          <a:r>
            <a:rPr lang="en-US" sz="1900" kern="1200" baseline="0">
              <a:latin typeface="Arial" panose="020B0604020202020204" pitchFamily="34" charset="0"/>
              <a:ea typeface="+mn-ea"/>
              <a:cs typeface="Arial" panose="020B0604020202020204" pitchFamily="34" charset="0"/>
            </a:rPr>
            <a:t> and Reporting Senate Committee Appointment Data </a:t>
          </a:r>
          <a:endParaRPr lang="en-US" sz="1900" kern="1200" dirty="0">
            <a:latin typeface="Arial" panose="020B0604020202020204" pitchFamily="34" charset="0"/>
            <a:ea typeface="+mn-ea"/>
            <a:cs typeface="Arial" panose="020B0604020202020204" pitchFamily="34" charset="0"/>
          </a:endParaRPr>
        </a:p>
      </dsp:txBody>
      <dsp:txXfrm>
        <a:off x="3860303" y="2326689"/>
        <a:ext cx="2337792" cy="1402675"/>
      </dsp:txXfrm>
    </dsp:sp>
    <dsp:sp modelId="{2A7252D7-0302-4A7D-8C93-C99AD579BB1B}">
      <dsp:nvSpPr>
        <dsp:cNvPr id="0" name=""/>
        <dsp:cNvSpPr/>
      </dsp:nvSpPr>
      <dsp:spPr>
        <a:xfrm>
          <a:off x="6431875" y="2326689"/>
          <a:ext cx="2337792" cy="1402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ea typeface="+mn-ea"/>
              <a:cs typeface="Arial" panose="020B0604020202020204" pitchFamily="34" charset="0"/>
            </a:rPr>
            <a:t>Creating Retention Strategies</a:t>
          </a:r>
          <a:endParaRPr lang="en-US" sz="1900" kern="1200" dirty="0">
            <a:latin typeface="Arial" panose="020B0604020202020204" pitchFamily="34" charset="0"/>
            <a:ea typeface="+mn-ea"/>
            <a:cs typeface="Arial" panose="020B0604020202020204" pitchFamily="34" charset="0"/>
          </a:endParaRPr>
        </a:p>
      </dsp:txBody>
      <dsp:txXfrm>
        <a:off x="6431875" y="2326689"/>
        <a:ext cx="2337792" cy="1402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2A6D0-5D39-664E-AE73-15BB84939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4BB5E9-8DAD-A04E-9691-81BB78297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C2DA11C-22B2-444F-859B-B922DB7ECEBD}" type="datetimeFigureOut">
              <a:rPr lang="en-US"/>
              <a:pPr>
                <a:defRPr/>
              </a:pPr>
              <a:t>6/8/2022</a:t>
            </a:fld>
            <a:endParaRPr lang="en-US"/>
          </a:p>
        </p:txBody>
      </p:sp>
      <p:sp>
        <p:nvSpPr>
          <p:cNvPr id="4" name="Footer Placeholder 3">
            <a:extLst>
              <a:ext uri="{FF2B5EF4-FFF2-40B4-BE49-F238E27FC236}">
                <a16:creationId xmlns:a16="http://schemas.microsoft.com/office/drawing/2014/main"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61363FE-366A-A847-B808-8437B7652F6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A6A58-33A5-6B4F-A3A0-194E6FC30B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3DC095B-F663-5447-9453-A245D06CE5B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1B831EF-491A-FF4E-B652-B7D2F144B111}" type="datetimeFigureOut">
              <a:rPr lang="en-US"/>
              <a:pPr>
                <a:defRPr/>
              </a:pPr>
              <a:t>6/8/2022</a:t>
            </a:fld>
            <a:endParaRPr lang="en-US"/>
          </a:p>
        </p:txBody>
      </p:sp>
      <p:sp>
        <p:nvSpPr>
          <p:cNvPr id="4" name="Slide Image Placeholder 3">
            <a:extLst>
              <a:ext uri="{FF2B5EF4-FFF2-40B4-BE49-F238E27FC236}">
                <a16:creationId xmlns:a16="http://schemas.microsoft.com/office/drawing/2014/main"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0532E2-2D0B-2C42-BFE7-00EA5CF501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CAE0223-DC7C-2647-A24D-8CDA919B2795}" type="slidenum">
              <a:rPr lang="en-US" altLang="en-US"/>
              <a:pPr>
                <a:defRPr/>
              </a:pPr>
              <a:t>‹#›</a:t>
            </a:fld>
            <a:endParaRPr lang="en-US" altLang="en-US"/>
          </a:p>
        </p:txBody>
      </p:sp>
    </p:spTree>
    <p:extLst>
      <p:ext uri="{BB962C8B-B14F-4D97-AF65-F5344CB8AC3E}">
        <p14:creationId xmlns:p14="http://schemas.microsoft.com/office/powerpoint/2010/main" val="274058839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ourselves and share our hope and purpose of this particular presentation, Welcome all, and share expectation for interaction both in-person and through </a:t>
            </a:r>
            <a:r>
              <a:rPr lang="en-US" dirty="0" err="1"/>
              <a:t>Pathable</a:t>
            </a:r>
            <a:r>
              <a:rPr lang="en-US" dirty="0"/>
              <a:t> chat.</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1CAE0223-DC7C-2647-A24D-8CDA919B2795}" type="slidenum">
              <a:rPr lang="en-US" altLang="en-US" smtClean="0"/>
              <a:pPr>
                <a:defRPr/>
              </a:pPr>
              <a:t>4</a:t>
            </a:fld>
            <a:endParaRPr lang="en-US" altLang="en-US"/>
          </a:p>
        </p:txBody>
      </p:sp>
    </p:spTree>
    <p:extLst>
      <p:ext uri="{BB962C8B-B14F-4D97-AF65-F5344CB8AC3E}">
        <p14:creationId xmlns:p14="http://schemas.microsoft.com/office/powerpoint/2010/main" val="2989362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Administrative Retreat Process, etc.</a:t>
            </a:r>
          </a:p>
          <a:p>
            <a:endParaRPr lang="en-US" dirty="0"/>
          </a:p>
          <a:p>
            <a:r>
              <a:rPr lang="en-US" dirty="0"/>
              <a:t>There are many resources about effective goal development, such a goals that are clear, connected, commitment, and challenging (4Cs’s)</a:t>
            </a:r>
          </a:p>
          <a:p>
            <a:r>
              <a:rPr lang="en-US" dirty="0"/>
              <a:t>SMART (Specific Measurable, Achievable, Realistic, Timely) , as well as other best practices.  In short, you will want goals that motivate your senate to make progress on work that you find important and that you have prioritized. Where do you share your goals? How can you monitor progress on goals?</a:t>
            </a:r>
          </a:p>
          <a:p>
            <a:endParaRPr lang="en-US" dirty="0"/>
          </a:p>
          <a:p>
            <a:r>
              <a:rPr lang="en-US" b="1" dirty="0"/>
              <a:t>Challenge: </a:t>
            </a:r>
            <a:r>
              <a:rPr lang="en-US" dirty="0"/>
              <a:t>as you write senate goals, consider how to infuse IDEAA into them.</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1CAE0223-DC7C-2647-A24D-8CDA919B2795}" type="slidenum">
              <a:rPr lang="en-US" altLang="en-US" smtClean="0"/>
              <a:pPr>
                <a:defRPr/>
              </a:pPr>
              <a:t>13</a:t>
            </a:fld>
            <a:endParaRPr lang="en-US" altLang="en-US"/>
          </a:p>
        </p:txBody>
      </p:sp>
    </p:spTree>
    <p:extLst>
      <p:ext uri="{BB962C8B-B14F-4D97-AF65-F5344CB8AC3E}">
        <p14:creationId xmlns:p14="http://schemas.microsoft.com/office/powerpoint/2010/main" val="3650257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from actual local senates (Compton College, and Woodland Community College)</a:t>
            </a:r>
          </a:p>
          <a:p>
            <a:endParaRPr lang="en-US" dirty="0"/>
          </a:p>
          <a:p>
            <a:endParaRPr lang="en-US" dirty="0"/>
          </a:p>
          <a:p>
            <a:r>
              <a:rPr lang="en-US" b="1" dirty="0"/>
              <a:t>ACTIVITY (IF TIME) </a:t>
            </a:r>
            <a:r>
              <a:rPr lang="en-US" dirty="0"/>
              <a:t>– Ask participants to find their college’s academic senate goals and see if they can find elements of IDEAA. Challenge them to rewrite or suggest new goals.  Remember that goal setting should be a senate activity, but as a senate leader you can help guide the conversation and provide resources to your members. </a:t>
            </a:r>
          </a:p>
          <a:p>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1CAE0223-DC7C-2647-A24D-8CDA919B2795}" type="slidenum">
              <a:rPr lang="en-US" altLang="en-US" smtClean="0"/>
              <a:pPr>
                <a:defRPr/>
              </a:pPr>
              <a:t>14</a:t>
            </a:fld>
            <a:endParaRPr lang="en-US" altLang="en-US"/>
          </a:p>
        </p:txBody>
      </p:sp>
    </p:spTree>
    <p:extLst>
      <p:ext uri="{BB962C8B-B14F-4D97-AF65-F5344CB8AC3E}">
        <p14:creationId xmlns:p14="http://schemas.microsoft.com/office/powerpoint/2010/main" val="3356163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briefly about ASCCC Strategic Plan/Goals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1CAE0223-DC7C-2647-A24D-8CDA919B2795}" type="slidenum">
              <a:rPr lang="en-US" altLang="en-US" smtClean="0"/>
              <a:pPr>
                <a:defRPr/>
              </a:pPr>
              <a:t>15</a:t>
            </a:fld>
            <a:endParaRPr lang="en-US" altLang="en-US"/>
          </a:p>
        </p:txBody>
      </p:sp>
    </p:spTree>
    <p:extLst>
      <p:ext uri="{BB962C8B-B14F-4D97-AF65-F5344CB8AC3E}">
        <p14:creationId xmlns:p14="http://schemas.microsoft.com/office/powerpoint/2010/main" val="1144708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 between explicit and implicit norms. Share ASCCC’s Norms (graphic on next slide)</a:t>
            </a:r>
          </a:p>
          <a:p>
            <a:endParaRPr lang="en-US" dirty="0"/>
          </a:p>
          <a:p>
            <a:r>
              <a:rPr lang="en-US" dirty="0"/>
              <a:t>Opportunity to consider your norms and does it invite diverse participation, or do they silence?</a:t>
            </a:r>
          </a:p>
          <a:p>
            <a:endParaRPr lang="en-US" dirty="0"/>
          </a:p>
          <a:p>
            <a:r>
              <a:rPr lang="en-US" dirty="0"/>
              <a:t>During times of passionate discussions, having norms established can help keep conversations constructive and goal oriented.</a:t>
            </a:r>
          </a:p>
          <a:p>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1CAE0223-DC7C-2647-A24D-8CDA919B2795}" type="slidenum">
              <a:rPr lang="en-US" altLang="en-US" smtClean="0"/>
              <a:pPr>
                <a:defRPr/>
              </a:pPr>
              <a:t>16</a:t>
            </a:fld>
            <a:endParaRPr lang="en-US" altLang="en-US"/>
          </a:p>
        </p:txBody>
      </p:sp>
    </p:spTree>
    <p:extLst>
      <p:ext uri="{BB962C8B-B14F-4D97-AF65-F5344CB8AC3E}">
        <p14:creationId xmlns:p14="http://schemas.microsoft.com/office/powerpoint/2010/main" val="2963608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share as a quick example, link in the previous slide and on the additional resource slide for future exploration, just need to share the 4 broad categories, let participants read the smaller descriptions of the norms on their own after the presentation, and feel free to come ask any of the exec members during breaks. </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1CAE0223-DC7C-2647-A24D-8CDA919B2795}" type="slidenum">
              <a:rPr lang="en-US" altLang="en-US" smtClean="0"/>
              <a:pPr>
                <a:defRPr/>
              </a:pPr>
              <a:t>17</a:t>
            </a:fld>
            <a:endParaRPr lang="en-US" altLang="en-US"/>
          </a:p>
        </p:txBody>
      </p:sp>
    </p:spTree>
    <p:extLst>
      <p:ext uri="{BB962C8B-B14F-4D97-AF65-F5344CB8AC3E}">
        <p14:creationId xmlns:p14="http://schemas.microsoft.com/office/powerpoint/2010/main" val="3586048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senate leader it is important that members of your senate feel empowered to participate. Some new senate members may not know fully the purview of the senate versus what maybe workplace (union) or overall college policy (such as campus smoking policies)</a:t>
            </a:r>
          </a:p>
          <a:p>
            <a:endParaRPr lang="en-US" dirty="0"/>
          </a:p>
          <a:p>
            <a:r>
              <a:rPr lang="en-US" dirty="0"/>
              <a:t>Keeping in mind many new participants may feel uncomfortable asking questions during a meeting, checking with them individually after a meeting to see if they have any questions about the topics or acronyms that are being used.  Depending on the size of your local senate developing a formal or informal mentor connection may empower.</a:t>
            </a:r>
          </a:p>
          <a:p>
            <a:endParaRPr lang="en-US" dirty="0"/>
          </a:p>
          <a:p>
            <a:endParaRPr lang="en-US" dirty="0"/>
          </a:p>
          <a:p>
            <a:r>
              <a:rPr lang="en-US" b="1" dirty="0"/>
              <a:t>ACTIVITY</a:t>
            </a:r>
            <a:r>
              <a:rPr lang="en-US" dirty="0"/>
              <a:t>: In </a:t>
            </a:r>
            <a:r>
              <a:rPr lang="en-US" dirty="0" err="1"/>
              <a:t>Pathable</a:t>
            </a:r>
            <a:r>
              <a:rPr lang="en-US" dirty="0"/>
              <a:t> Chat – list out some other topic suggestions for a new senator orientation </a:t>
            </a:r>
          </a:p>
          <a:p>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1CAE0223-DC7C-2647-A24D-8CDA919B2795}" type="slidenum">
              <a:rPr lang="en-US" altLang="en-US" smtClean="0"/>
              <a:pPr>
                <a:defRPr/>
              </a:pPr>
              <a:t>18</a:t>
            </a:fld>
            <a:endParaRPr lang="en-US" altLang="en-US"/>
          </a:p>
        </p:txBody>
      </p:sp>
    </p:spTree>
    <p:extLst>
      <p:ext uri="{BB962C8B-B14F-4D97-AF65-F5344CB8AC3E}">
        <p14:creationId xmlns:p14="http://schemas.microsoft.com/office/powerpoint/2010/main" val="3860773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 integration plan,  Agenda for local AS constitution and bylaws, curriculum committee with the cultural competency and the make up of the curriculum committee. Faculty evaluation and tenure process and committees/taskforces, etc.  ASCCC Mission as a model with IDEA</a:t>
            </a:r>
          </a:p>
          <a:p>
            <a:endParaRPr lang="en-US" dirty="0"/>
          </a:p>
          <a:p>
            <a:r>
              <a:rPr lang="en-US" dirty="0"/>
              <a:t>Engagement with Part Time faculty – who tend to have more diversity than FT ranks…</a:t>
            </a:r>
          </a:p>
          <a:p>
            <a:endParaRPr lang="en-US" dirty="0"/>
          </a:p>
          <a:p>
            <a:r>
              <a:rPr lang="en-US" b="1" dirty="0"/>
              <a:t>ACTIVITY: </a:t>
            </a:r>
            <a:r>
              <a:rPr lang="en-US" dirty="0"/>
              <a:t>Ask participants to put into </a:t>
            </a:r>
            <a:r>
              <a:rPr lang="en-US" dirty="0" err="1"/>
              <a:t>Pathable</a:t>
            </a:r>
            <a:r>
              <a:rPr lang="en-US" dirty="0"/>
              <a:t> chat other suggestions for the group.</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1CAE0223-DC7C-2647-A24D-8CDA919B2795}" type="slidenum">
              <a:rPr lang="en-US" altLang="en-US" smtClean="0"/>
              <a:pPr>
                <a:defRPr/>
              </a:pPr>
              <a:t>19</a:t>
            </a:fld>
            <a:endParaRPr lang="en-US" altLang="en-US"/>
          </a:p>
        </p:txBody>
      </p:sp>
    </p:spTree>
    <p:extLst>
      <p:ext uri="{BB962C8B-B14F-4D97-AF65-F5344CB8AC3E}">
        <p14:creationId xmlns:p14="http://schemas.microsoft.com/office/powerpoint/2010/main" val="4012671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LaTonya</a:t>
            </a:r>
          </a:p>
          <a:p>
            <a:endParaRPr lang="en-US" dirty="0"/>
          </a:p>
          <a:p>
            <a:r>
              <a:rPr lang="en-US" dirty="0"/>
              <a:t>In all that we do as a senate, setting our mission, vision, goals, recruiting and retaining diverse faculty participation in our governance keep an active conversation about IDEAA and challenge the status quo.</a:t>
            </a:r>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1CAE0223-DC7C-2647-A24D-8CDA919B2795}" type="slidenum">
              <a:rPr lang="en-US" altLang="en-US" smtClean="0"/>
              <a:pPr>
                <a:defRPr/>
              </a:pPr>
              <a:t>20</a:t>
            </a:fld>
            <a:endParaRPr lang="en-US" altLang="en-US"/>
          </a:p>
        </p:txBody>
      </p:sp>
    </p:spTree>
    <p:extLst>
      <p:ext uri="{BB962C8B-B14F-4D97-AF65-F5344CB8AC3E}">
        <p14:creationId xmlns:p14="http://schemas.microsoft.com/office/powerpoint/2010/main" val="2594079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ASCCC.org website resources</a:t>
            </a:r>
          </a:p>
          <a:p>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1CAE0223-DC7C-2647-A24D-8CDA919B2795}" type="slidenum">
              <a:rPr lang="en-US" altLang="en-US" smtClean="0"/>
              <a:pPr>
                <a:defRPr/>
              </a:pPr>
              <a:t>22</a:t>
            </a:fld>
            <a:endParaRPr lang="en-US" altLang="en-US"/>
          </a:p>
        </p:txBody>
      </p:sp>
    </p:spTree>
    <p:extLst>
      <p:ext uri="{BB962C8B-B14F-4D97-AF65-F5344CB8AC3E}">
        <p14:creationId xmlns:p14="http://schemas.microsoft.com/office/powerpoint/2010/main" val="2815004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slide/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1CAE0223-DC7C-2647-A24D-8CDA919B2795}" type="slidenum">
              <a:rPr lang="en-US" altLang="en-US" smtClean="0"/>
              <a:pPr>
                <a:defRPr/>
              </a:pPr>
              <a:t>23</a:t>
            </a:fld>
            <a:endParaRPr lang="en-US" altLang="en-US"/>
          </a:p>
        </p:txBody>
      </p:sp>
    </p:spTree>
    <p:extLst>
      <p:ext uri="{BB962C8B-B14F-4D97-AF65-F5344CB8AC3E}">
        <p14:creationId xmlns:p14="http://schemas.microsoft.com/office/powerpoint/2010/main" val="3519152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LaTonya</a:t>
            </a:r>
          </a:p>
          <a:p>
            <a:r>
              <a:rPr lang="en-US" dirty="0"/>
              <a:t>District and College governance structures is #6 of the 10+1 – a responsibility of the academic senate</a:t>
            </a:r>
          </a:p>
          <a:p>
            <a:endParaRPr lang="en-US" dirty="0"/>
          </a:p>
          <a:p>
            <a:r>
              <a:rPr lang="en-US" dirty="0"/>
              <a:t>Quick overview of senate purview, especially with faculty participation in governance/budget planning process, etc.</a:t>
            </a:r>
          </a:p>
          <a:p>
            <a:endParaRPr lang="en-US" dirty="0"/>
          </a:p>
          <a:p>
            <a:r>
              <a:rPr lang="en-US" b="1" dirty="0"/>
              <a:t>Title 5 section 53200(d) - </a:t>
            </a:r>
          </a:p>
          <a:p>
            <a:r>
              <a:rPr lang="en-US" dirty="0"/>
              <a:t>(d) "Consult collegially" means that the district governing board shall develop policies on academic and professional matters through either or both of the following methods, according to its own discretion:</a:t>
            </a:r>
          </a:p>
          <a:p>
            <a:r>
              <a:rPr lang="en-US" dirty="0"/>
              <a:t>(1) relying primarily upon the advice and judgment of the academic senate; or</a:t>
            </a:r>
          </a:p>
          <a:p>
            <a:r>
              <a:rPr lang="en-US" dirty="0"/>
              <a:t>(2) agreeing that the district governing board, or such representatives as it may designate, and the representatives of the academic senate shall have the obligation to reach mutual agreement by written resolution, regulation, or policy of the governing board effectuating such recommendations.</a:t>
            </a:r>
          </a:p>
          <a:p>
            <a:endParaRPr lang="en-US" dirty="0"/>
          </a:p>
          <a:p>
            <a:r>
              <a:rPr lang="en-US" b="1" u="sng" dirty="0">
                <a:highlight>
                  <a:srgbClr val="FFFF00"/>
                </a:highlight>
              </a:rPr>
              <a:t>Poll or quick question </a:t>
            </a:r>
            <a:r>
              <a:rPr lang="en-US" dirty="0"/>
              <a:t>– </a:t>
            </a:r>
            <a:r>
              <a:rPr lang="en-US" b="1" i="1" dirty="0"/>
              <a:t>How many know in your district which of these are “rely primarily” vs. “mutual agreement”?</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5</a:t>
            </a:fld>
            <a:endParaRPr lang="en-US"/>
          </a:p>
        </p:txBody>
      </p:sp>
    </p:spTree>
    <p:extLst>
      <p:ext uri="{BB962C8B-B14F-4D97-AF65-F5344CB8AC3E}">
        <p14:creationId xmlns:p14="http://schemas.microsoft.com/office/powerpoint/2010/main" val="68679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an ongoing and iterative process…</a:t>
            </a:r>
          </a:p>
          <a:p>
            <a:r>
              <a:rPr lang="en-US" dirty="0"/>
              <a:t>What voices have been included? What voices are missing?</a:t>
            </a:r>
          </a:p>
          <a:p>
            <a:endParaRPr lang="en-US" dirty="0"/>
          </a:p>
          <a:p>
            <a:r>
              <a:rPr lang="en-US" dirty="0"/>
              <a:t>What is your perspective? How does that compare to that of others on your academic senate?</a:t>
            </a:r>
          </a:p>
          <a:p>
            <a:r>
              <a:rPr lang="en-US" dirty="0"/>
              <a:t>What changes are being considered or discussed by your academic senate?</a:t>
            </a:r>
          </a:p>
          <a:p>
            <a:r>
              <a:rPr lang="en-US" dirty="0"/>
              <a:t>What changes has your academic senate made?</a:t>
            </a:r>
          </a:p>
          <a:p>
            <a:r>
              <a:rPr lang="en-US" dirty="0"/>
              <a:t>What else would you like to share?</a:t>
            </a:r>
          </a:p>
          <a:p>
            <a:endParaRPr lang="en-US" dirty="0"/>
          </a:p>
          <a:p>
            <a:endParaRPr lang="en-US" dirty="0"/>
          </a:p>
          <a:p>
            <a:r>
              <a:rPr lang="en-US" dirty="0"/>
              <a:t>https://www.asccc.org/volunteer-serve-committee</a:t>
            </a:r>
          </a:p>
          <a:p>
            <a:endParaRPr lang="en-US" dirty="0"/>
          </a:p>
          <a:p>
            <a:r>
              <a:rPr lang="en-US" dirty="0"/>
              <a:t>Links Provided: </a:t>
            </a:r>
            <a:r>
              <a:rPr lang="en-US" b="1" dirty="0"/>
              <a:t>ASCCC Faculty Appointment Process</a:t>
            </a:r>
          </a:p>
          <a:p>
            <a:r>
              <a:rPr lang="en-US" b="1" u="sng" dirty="0"/>
              <a:t>Of</a:t>
            </a:r>
            <a:r>
              <a:rPr lang="en-US" b="1" u="sng" baseline="0" dirty="0"/>
              <a:t> note</a:t>
            </a:r>
            <a:r>
              <a:rPr lang="en-US" b="1" baseline="0" dirty="0"/>
              <a:t>: Process (2)</a:t>
            </a:r>
          </a:p>
          <a:p>
            <a:r>
              <a:rPr lang="en-US" dirty="0"/>
              <a:t>In selecting committee members, the chairs should consider diversity in the committee membership such as stated racial/ethnic identity, gender identity, geographical location (i.e. North/South representation, Area representation, and no more than two faculty from the same district), college size (e.g. large urban college, small rural college, large rural college, etc.), discipline, full-time/part-time status, and experience (little or lack of experience should not necessarily preclude a faculty member from participating). </a:t>
            </a:r>
            <a:endParaRPr lang="en-US" baseline="0" dirty="0"/>
          </a:p>
          <a:p>
            <a:endParaRPr lang="en-US" baseline="0" dirty="0"/>
          </a:p>
          <a:p>
            <a:r>
              <a:rPr lang="en-US" b="1" baseline="0" dirty="0"/>
              <a:t>Committee member Selection</a:t>
            </a:r>
            <a:endParaRPr lang="en-US" baseline="0" dirty="0"/>
          </a:p>
          <a:p>
            <a:r>
              <a:rPr lang="en-US" dirty="0"/>
              <a:t>Faculty members may be recommended to serve on ASCCC committees by their local academic senate, the committee chair, the President, or members of the Executive Committee. Committee chairs are encouraged to reach out to partner organizations such as Umoja, Puente, APAHE, A2MEND, </a:t>
            </a:r>
            <a:r>
              <a:rPr lang="en-US" dirty="0" err="1"/>
              <a:t>Colegas</a:t>
            </a:r>
            <a:r>
              <a:rPr lang="en-US" dirty="0"/>
              <a:t>, as well as ASCCC caucuses to encourage a vast and broad faculty pool for consideration. All faculty for consideration must indicate their desire to serve on an ASCCC committee by completing the online Application to Serve Form. Applications are accepted on a rolling basis throughout the year.</a:t>
            </a:r>
          </a:p>
          <a:p>
            <a:endParaRPr lang="en-US" dirty="0"/>
          </a:p>
          <a:p>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1CAE0223-DC7C-2647-A24D-8CDA919B2795}" type="slidenum">
              <a:rPr lang="en-US" altLang="en-US" smtClean="0"/>
              <a:pPr>
                <a:defRPr/>
              </a:pPr>
              <a:t>6</a:t>
            </a:fld>
            <a:endParaRPr lang="en-US" altLang="en-US"/>
          </a:p>
        </p:txBody>
      </p:sp>
    </p:spTree>
    <p:extLst>
      <p:ext uri="{BB962C8B-B14F-4D97-AF65-F5344CB8AC3E}">
        <p14:creationId xmlns:p14="http://schemas.microsoft.com/office/powerpoint/2010/main" val="369411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Academic Senate Leaders supporting faculty voice in the development of mission statements for your college/district, academic and student support programs, and for senate/governance committees.</a:t>
            </a:r>
          </a:p>
          <a:p>
            <a:endParaRPr lang="en-US" dirty="0"/>
          </a:p>
          <a:p>
            <a:r>
              <a:rPr lang="en-US" dirty="0"/>
              <a:t>A mission statement creates a framework for goal setting and objectives that can be measured and assessed. </a:t>
            </a:r>
          </a:p>
          <a:p>
            <a:endParaRPr lang="en-US" dirty="0"/>
          </a:p>
          <a:p>
            <a:r>
              <a:rPr lang="en-US" dirty="0"/>
              <a:t>How many of our participants are aware of your college mission and know where to find it?  Did you participate in the creation of your college’s current mission statement? Was your senate leading or actively participating in that process?</a:t>
            </a:r>
          </a:p>
          <a:p>
            <a:endParaRPr lang="en-US" dirty="0"/>
          </a:p>
          <a:p>
            <a:r>
              <a:rPr lang="en-US" dirty="0"/>
              <a:t>Mission statements are more than what is required for compliance with Accreditation, but also can serve as a valuable tool to focus our work</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1CAE0223-DC7C-2647-A24D-8CDA919B2795}" type="slidenum">
              <a:rPr lang="en-US" altLang="en-US" smtClean="0"/>
              <a:pPr>
                <a:defRPr/>
              </a:pPr>
              <a:t>7</a:t>
            </a:fld>
            <a:endParaRPr lang="en-US" altLang="en-US"/>
          </a:p>
        </p:txBody>
      </p:sp>
    </p:spTree>
    <p:extLst>
      <p:ext uri="{BB962C8B-B14F-4D97-AF65-F5344CB8AC3E}">
        <p14:creationId xmlns:p14="http://schemas.microsoft.com/office/powerpoint/2010/main" val="460576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Institutional Level: From ACCJC Standard I.A.1 (ER 6)</a:t>
            </a:r>
          </a:p>
          <a:p>
            <a:r>
              <a:rPr lang="en-US" b="1" i="1" dirty="0"/>
              <a:t>The mission describes the institution’s broad educational purposes, its intended student population, the types of degrees and other credentials it offers, and its commitment to student learning and student achievement. (ER 6) </a:t>
            </a:r>
          </a:p>
          <a:p>
            <a:endParaRPr lang="en-US" dirty="0"/>
          </a:p>
          <a:p>
            <a:r>
              <a:rPr lang="en-US" dirty="0"/>
              <a:t>When we discuss, Mission, this is the first thing many of us think about.</a:t>
            </a:r>
          </a:p>
          <a:p>
            <a:endParaRPr lang="en-US" dirty="0"/>
          </a:p>
          <a:p>
            <a:r>
              <a:rPr lang="en-US" dirty="0"/>
              <a:t>Faculty Roles in the development Accreditation processes falls at #7 of the 10+1</a:t>
            </a:r>
          </a:p>
          <a:p>
            <a:endParaRPr lang="en-US" dirty="0"/>
          </a:p>
          <a:p>
            <a:r>
              <a:rPr lang="en-US" dirty="0"/>
              <a:t>Your college/district has it’s Mission. As a senate and faculty participating in the development and review of those statements </a:t>
            </a:r>
          </a:p>
          <a:p>
            <a:endParaRPr lang="en-US" dirty="0"/>
          </a:p>
          <a:p>
            <a:r>
              <a:rPr lang="en-US" dirty="0"/>
              <a:t>Has your college reviewed and updated the mission? With an intentional focus on DEI/IDEAA?</a:t>
            </a:r>
          </a:p>
          <a:p>
            <a:endParaRPr lang="en-US" dirty="0"/>
          </a:p>
          <a:p>
            <a:r>
              <a:rPr lang="en-US" b="1" dirty="0"/>
              <a:t> ( NEXT SLIDE) Program Level</a:t>
            </a:r>
            <a:r>
              <a:rPr lang="en-US" dirty="0"/>
              <a:t>: program reviews -  #9 Processes for program review</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8</a:t>
            </a:fld>
            <a:endParaRPr lang="en-US"/>
          </a:p>
        </p:txBody>
      </p:sp>
    </p:spTree>
    <p:extLst>
      <p:ext uri="{BB962C8B-B14F-4D97-AF65-F5344CB8AC3E}">
        <p14:creationId xmlns:p14="http://schemas.microsoft.com/office/powerpoint/2010/main" val="311319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Program Level</a:t>
            </a:r>
            <a:r>
              <a:rPr lang="en-US" dirty="0"/>
              <a:t>: program reviews -  #9 Processes for program review</a:t>
            </a:r>
          </a:p>
          <a:p>
            <a:endParaRPr lang="en-US" dirty="0"/>
          </a:p>
          <a:p>
            <a:r>
              <a:rPr lang="en-US" dirty="0"/>
              <a:t>Academic Programs as well as support services program reviews and the process of developing, the elements of the review, and how the review is used in integrated planning/budget resource allocation requests.</a:t>
            </a:r>
          </a:p>
          <a:p>
            <a:endParaRPr lang="en-US" dirty="0"/>
          </a:p>
          <a:p>
            <a:r>
              <a:rPr lang="en-US" b="1" dirty="0"/>
              <a:t>(NEXT SLIDE) Committee level:</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9</a:t>
            </a:fld>
            <a:endParaRPr lang="en-US"/>
          </a:p>
        </p:txBody>
      </p:sp>
    </p:spTree>
    <p:extLst>
      <p:ext uri="{BB962C8B-B14F-4D97-AF65-F5344CB8AC3E}">
        <p14:creationId xmlns:p14="http://schemas.microsoft.com/office/powerpoint/2010/main" val="4112184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Committee level: (maybe know as a charge statement or operating purpose statement) – often included in a college’s governance handbook</a:t>
            </a:r>
          </a:p>
          <a:p>
            <a:r>
              <a:rPr lang="en-US" b="1" dirty="0"/>
              <a:t>Sample of committees that fall under specific 10 +1</a:t>
            </a:r>
          </a:p>
          <a:p>
            <a:pPr marL="171450" indent="-171450">
              <a:buFont typeface="Arial" panose="020B0604020202020204" pitchFamily="34" charset="0"/>
              <a:buChar char="•"/>
            </a:pPr>
            <a:r>
              <a:rPr lang="en-US" b="1" dirty="0"/>
              <a:t>Program review committee, budget &amp; planning committee, curriculum, SLO committee, etc. </a:t>
            </a:r>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1" dirty="0"/>
              <a:t>What about your local senate?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Poll</a:t>
            </a:r>
            <a:r>
              <a:rPr lang="en-US" b="1" baseline="0" dirty="0"/>
              <a:t> or Question: </a:t>
            </a:r>
            <a:r>
              <a:rPr lang="en-US" baseline="0" dirty="0"/>
              <a:t>Are you aware if your local senate has its own mission statement?  If so, do you know when it was last reviewed? If you have one, is it easy to find?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Reminder and Call-to-action: All mission statements should be periodically reviewed; next review cycle your senate could encourage using IDEAA values in that consideration, at minimum your local senate and sub-committee mission/charge agreements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This will lead to your GOAL Setting</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10</a:t>
            </a:fld>
            <a:endParaRPr lang="en-US"/>
          </a:p>
        </p:txBody>
      </p:sp>
    </p:spTree>
    <p:extLst>
      <p:ext uri="{BB962C8B-B14F-4D97-AF65-F5344CB8AC3E}">
        <p14:creationId xmlns:p14="http://schemas.microsoft.com/office/powerpoint/2010/main" val="1101138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Reminder and Call-to-action: All mission statements should be periodically reviewed; next review cycle your senate could encourage using IDEAA values in that consideration, at minimum your local senate and sub-committee mission/charge agreements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This will lead to your GOAL Setting</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11</a:t>
            </a:fld>
            <a:endParaRPr lang="en-US"/>
          </a:p>
        </p:txBody>
      </p:sp>
    </p:spTree>
    <p:extLst>
      <p:ext uri="{BB962C8B-B14F-4D97-AF65-F5344CB8AC3E}">
        <p14:creationId xmlns:p14="http://schemas.microsoft.com/office/powerpoint/2010/main" val="639517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show ASCCC Mission and Vision Statement</a:t>
            </a:r>
          </a:p>
          <a:p>
            <a:endParaRPr lang="en-US" dirty="0"/>
          </a:p>
          <a:p>
            <a:r>
              <a:rPr lang="en-US" dirty="0"/>
              <a:t>Easy to access, on our website and includes DEI (prior to IDEAA adoption by ASCCC)  </a:t>
            </a:r>
            <a:r>
              <a:rPr lang="en-US" b="1" dirty="0"/>
              <a:t>BOLD are areas where IDEAA is initiated</a:t>
            </a:r>
            <a:r>
              <a:rPr lang="en-US" dirty="0"/>
              <a:t>.</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1CAE0223-DC7C-2647-A24D-8CDA919B2795}" type="slidenum">
              <a:rPr lang="en-US" altLang="en-US" smtClean="0"/>
              <a:pPr>
                <a:defRPr/>
              </a:pPr>
              <a:t>12</a:t>
            </a:fld>
            <a:endParaRPr lang="en-US" altLang="en-US"/>
          </a:p>
        </p:txBody>
      </p:sp>
    </p:spTree>
    <p:extLst>
      <p:ext uri="{BB962C8B-B14F-4D97-AF65-F5344CB8AC3E}">
        <p14:creationId xmlns:p14="http://schemas.microsoft.com/office/powerpoint/2010/main" val="1307223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272670" y="382773"/>
            <a:ext cx="4549215" cy="6095974"/>
          </a:xfrm>
        </p:spPr>
        <p:txBody>
          <a:bodyPr>
            <a:normAutofit/>
          </a:bodyPr>
          <a:lstStyle>
            <a:lvl1pPr algn="ctr">
              <a:lnSpc>
                <a:spcPct val="100000"/>
              </a:lnSpc>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01364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C10F08-0671-4E49-8545-B0D8DEC2AD88}"/>
              </a:ext>
            </a:extLst>
          </p:cNvPr>
          <p:cNvPicPr>
            <a:picLocks noChangeAspect="1"/>
          </p:cNvPicPr>
          <p:nvPr userDrawn="1"/>
        </p:nvPicPr>
        <p:blipFill>
          <a:blip r:embed="rId2"/>
          <a:stretch>
            <a:fillRect/>
          </a:stretch>
        </p:blipFill>
        <p:spPr>
          <a:xfrm>
            <a:off x="0" y="-23658"/>
            <a:ext cx="4008438" cy="6924365"/>
          </a:xfrm>
          <a:prstGeom prst="rect">
            <a:avLst/>
          </a:prstGeom>
          <a:effectLst>
            <a:outerShdw blurRad="190500" dist="38100" algn="l" rotWithShape="0">
              <a:prstClr val="black">
                <a:alpha val="40000"/>
              </a:prstClr>
            </a:outerShdw>
          </a:effectLst>
        </p:spPr>
      </p:pic>
      <p:sp>
        <p:nvSpPr>
          <p:cNvPr id="9" name="Rectangle 8">
            <a:extLst>
              <a:ext uri="{FF2B5EF4-FFF2-40B4-BE49-F238E27FC236}">
                <a16:creationId xmlns:a16="http://schemas.microsoft.com/office/drawing/2014/main" id="{C4474ECD-8CAB-FB43-9D12-0BB1BDEB21ED}"/>
              </a:ext>
            </a:extLst>
          </p:cNvPr>
          <p:cNvSpPr/>
          <p:nvPr userDrawn="1"/>
        </p:nvSpPr>
        <p:spPr>
          <a:xfrm>
            <a:off x="-1" y="1122218"/>
            <a:ext cx="4008439" cy="4613564"/>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2F3C6C8-BF8B-664B-ADA0-FB156ECBFE1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7885" y="1335091"/>
            <a:ext cx="3583461" cy="1611995"/>
          </a:xfrm>
        </p:spPr>
        <p:txBody>
          <a:bodyPr anchor="b">
            <a:normAutofit/>
          </a:bodyPr>
          <a:lstStyle>
            <a:lvl1pPr algn="ctr">
              <a:defRPr sz="36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356705" y="1335091"/>
            <a:ext cx="6672648" cy="489012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2947086"/>
            <a:ext cx="3583461" cy="2575824"/>
          </a:xfrm>
          <a:ln>
            <a:noFill/>
          </a:ln>
        </p:spPr>
        <p:txBody>
          <a:bodyPr>
            <a:normAutofit/>
          </a:bodyPr>
          <a:lstStyle>
            <a:lvl1pPr marL="0" indent="0" algn="ctr">
              <a:buNone/>
              <a:defRPr sz="2600">
                <a:solidFill>
                  <a:schemeClr val="bg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6">
            <a:extLst>
              <a:ext uri="{FF2B5EF4-FFF2-40B4-BE49-F238E27FC236}">
                <a16:creationId xmlns:a16="http://schemas.microsoft.com/office/drawing/2014/main" id="{5ADB4FC2-5FE0-E842-8D56-785F84A9348F}"/>
              </a:ext>
            </a:extLst>
          </p:cNvPr>
          <p:cNvSpPr>
            <a:spLocks noGrp="1"/>
          </p:cNvSpPr>
          <p:nvPr>
            <p:ph type="sldNum" sz="quarter" idx="10"/>
          </p:nvPr>
        </p:nvSpPr>
        <p:spPr>
          <a:xfrm>
            <a:off x="9890125" y="6356350"/>
            <a:ext cx="1143000" cy="368300"/>
          </a:xfrm>
        </p:spPr>
        <p:txBody>
          <a:bodyPr/>
          <a:lstStyle>
            <a:lvl1pPr>
              <a:defRPr/>
            </a:lvl1pPr>
          </a:lstStyle>
          <a:p>
            <a:pPr>
              <a:defRPr/>
            </a:pPr>
            <a:fld id="{6390F3FB-5C8A-8244-8C82-811ACAA0436B}" type="slidenum">
              <a:rPr lang="en-US" altLang="en-US"/>
              <a:pPr>
                <a:defRPr/>
              </a:pPr>
              <a:t>‹#›</a:t>
            </a:fld>
            <a:endParaRPr lang="en-US" altLang="en-US"/>
          </a:p>
        </p:txBody>
      </p:sp>
      <p:sp>
        <p:nvSpPr>
          <p:cNvPr id="10" name="Rectangle 9">
            <a:extLst>
              <a:ext uri="{FF2B5EF4-FFF2-40B4-BE49-F238E27FC236}">
                <a16:creationId xmlns:a16="http://schemas.microsoft.com/office/drawing/2014/main" id="{2155BC12-71B2-0F45-A78C-DF98620F8CA9}"/>
              </a:ext>
            </a:extLst>
          </p:cNvPr>
          <p:cNvSpPr/>
          <p:nvPr userDrawn="1"/>
        </p:nvSpPr>
        <p:spPr>
          <a:xfrm>
            <a:off x="11490325" y="0"/>
            <a:ext cx="701675" cy="6858000"/>
          </a:xfrm>
          <a:prstGeom prst="rect">
            <a:avLst/>
          </a:prstGeom>
          <a:solidFill>
            <a:srgbClr val="451084"/>
          </a:solidFill>
          <a:ln>
            <a:noFill/>
          </a:ln>
          <a:effectLst>
            <a:outerShdw blurRad="190500" dist="50800" dir="108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8692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6CAF4-AB1F-8C44-8116-7813791BB6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59FC4FC-7B65-9444-9AF0-8CE3B66401A2}"/>
              </a:ext>
            </a:extLst>
          </p:cNvPr>
          <p:cNvPicPr>
            <a:picLocks noChangeAspect="1"/>
          </p:cNvPicPr>
          <p:nvPr userDrawn="1"/>
        </p:nvPicPr>
        <p:blipFill>
          <a:blip r:embed="rId3"/>
          <a:stretch>
            <a:fillRect/>
          </a:stretch>
        </p:blipFill>
        <p:spPr>
          <a:xfrm>
            <a:off x="0" y="0"/>
            <a:ext cx="822325" cy="6858000"/>
          </a:xfrm>
          <a:prstGeom prst="rect">
            <a:avLst/>
          </a:prstGeom>
          <a:solidFill>
            <a:schemeClr val="accent5"/>
          </a:solidFill>
          <a:effectLst>
            <a:outerShdw blurRad="190500" dist="381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47235955-BE84-9547-BDB2-69B7F39943C3}"/>
              </a:ext>
            </a:extLst>
          </p:cNvPr>
          <p:cNvSpPr>
            <a:spLocks noGrp="1"/>
          </p:cNvSpPr>
          <p:nvPr>
            <p:ph type="sldNum" sz="quarter" idx="10"/>
          </p:nvPr>
        </p:nvSpPr>
        <p:spPr/>
        <p:txBody>
          <a:bodyPr/>
          <a:lstStyle>
            <a:lvl1pPr>
              <a:defRPr/>
            </a:lvl1pPr>
          </a:lstStyle>
          <a:p>
            <a:pPr>
              <a:defRPr/>
            </a:pPr>
            <a:fld id="{9F4F8D7E-9877-914C-AE3B-0584178295A0}" type="slidenum">
              <a:rPr lang="en-US" altLang="en-US"/>
              <a:pPr>
                <a:defRPr/>
              </a:pPr>
              <a:t>‹#›</a:t>
            </a:fld>
            <a:endParaRPr lang="en-US" altLang="en-US"/>
          </a:p>
        </p:txBody>
      </p:sp>
    </p:spTree>
    <p:extLst>
      <p:ext uri="{BB962C8B-B14F-4D97-AF65-F5344CB8AC3E}">
        <p14:creationId xmlns:p14="http://schemas.microsoft.com/office/powerpoint/2010/main" val="324261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6CAF4-AB1F-8C44-8116-7813791BB6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47235955-BE84-9547-BDB2-69B7F39943C3}"/>
              </a:ext>
            </a:extLst>
          </p:cNvPr>
          <p:cNvSpPr>
            <a:spLocks noGrp="1"/>
          </p:cNvSpPr>
          <p:nvPr>
            <p:ph type="sldNum" sz="quarter" idx="10"/>
          </p:nvPr>
        </p:nvSpPr>
        <p:spPr/>
        <p:txBody>
          <a:bodyPr/>
          <a:lstStyle>
            <a:lvl1pPr>
              <a:defRPr/>
            </a:lvl1pPr>
          </a:lstStyle>
          <a:p>
            <a:pPr>
              <a:defRPr/>
            </a:pPr>
            <a:fld id="{9F4F8D7E-9877-914C-AE3B-0584178295A0}" type="slidenum">
              <a:rPr lang="en-US" altLang="en-US"/>
              <a:pPr>
                <a:defRPr/>
              </a:pPr>
              <a:t>‹#›</a:t>
            </a:fld>
            <a:endParaRPr lang="en-US" altLang="en-US"/>
          </a:p>
        </p:txBody>
      </p:sp>
      <p:pic>
        <p:nvPicPr>
          <p:cNvPr id="9" name="Picture 8">
            <a:extLst>
              <a:ext uri="{FF2B5EF4-FFF2-40B4-BE49-F238E27FC236}">
                <a16:creationId xmlns:a16="http://schemas.microsoft.com/office/drawing/2014/main" id="{BE2819D1-8100-4245-8BF8-A6586B28A0C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bg2"/>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2776380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74CFF2B-FFA0-9F4D-B756-87CB6F6B23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3E9655FD-7E4C-9D43-B79A-4CABB33FAAC0}"/>
              </a:ext>
            </a:extLst>
          </p:cNvPr>
          <p:cNvSpPr>
            <a:spLocks noGrp="1"/>
          </p:cNvSpPr>
          <p:nvPr>
            <p:ph type="sldNum" sz="quarter" idx="10"/>
          </p:nvPr>
        </p:nvSpPr>
        <p:spPr/>
        <p:txBody>
          <a:bodyPr/>
          <a:lstStyle>
            <a:lvl1pPr>
              <a:defRPr/>
            </a:lvl1pPr>
          </a:lstStyle>
          <a:p>
            <a:pPr>
              <a:defRPr/>
            </a:pPr>
            <a:fld id="{0A71591C-5F3D-B54C-8468-8173C62E9969}" type="slidenum">
              <a:rPr lang="en-US" altLang="en-US"/>
              <a:pPr>
                <a:defRPr/>
              </a:pPr>
              <a:t>‹#›</a:t>
            </a:fld>
            <a:endParaRPr lang="en-US" altLang="en-US"/>
          </a:p>
        </p:txBody>
      </p:sp>
      <p:pic>
        <p:nvPicPr>
          <p:cNvPr id="7" name="Picture 6">
            <a:extLst>
              <a:ext uri="{FF2B5EF4-FFF2-40B4-BE49-F238E27FC236}">
                <a16:creationId xmlns:a16="http://schemas.microsoft.com/office/drawing/2014/main" id="{0FD5E8FE-4F5F-DF4C-A207-8CAAFCB36954}"/>
              </a:ext>
            </a:extLst>
          </p:cNvPr>
          <p:cNvPicPr>
            <a:picLocks noChangeAspect="1"/>
          </p:cNvPicPr>
          <p:nvPr userDrawn="1"/>
        </p:nvPicPr>
        <p:blipFill>
          <a:blip r:embed="rId3"/>
          <a:stretch>
            <a:fillRect/>
          </a:stretch>
        </p:blipFill>
        <p:spPr>
          <a:xfrm>
            <a:off x="0" y="0"/>
            <a:ext cx="822325" cy="6858000"/>
          </a:xfrm>
          <a:prstGeom prst="rect">
            <a:avLst/>
          </a:prstGeom>
          <a:solidFill>
            <a:schemeClr val="accent5"/>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347698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74CFF2B-FFA0-9F4D-B756-87CB6F6B23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3E9655FD-7E4C-9D43-B79A-4CABB33FAAC0}"/>
              </a:ext>
            </a:extLst>
          </p:cNvPr>
          <p:cNvSpPr>
            <a:spLocks noGrp="1"/>
          </p:cNvSpPr>
          <p:nvPr>
            <p:ph type="sldNum" sz="quarter" idx="10"/>
          </p:nvPr>
        </p:nvSpPr>
        <p:spPr/>
        <p:txBody>
          <a:bodyPr/>
          <a:lstStyle>
            <a:lvl1pPr>
              <a:defRPr/>
            </a:lvl1pPr>
          </a:lstStyle>
          <a:p>
            <a:pPr>
              <a:defRPr/>
            </a:pPr>
            <a:fld id="{0A71591C-5F3D-B54C-8468-8173C62E9969}" type="slidenum">
              <a:rPr lang="en-US" altLang="en-US"/>
              <a:pPr>
                <a:defRPr/>
              </a:pPr>
              <a:t>‹#›</a:t>
            </a:fld>
            <a:endParaRPr lang="en-US" altLang="en-US"/>
          </a:p>
        </p:txBody>
      </p:sp>
      <p:pic>
        <p:nvPicPr>
          <p:cNvPr id="8" name="Picture 7">
            <a:extLst>
              <a:ext uri="{FF2B5EF4-FFF2-40B4-BE49-F238E27FC236}">
                <a16:creationId xmlns:a16="http://schemas.microsoft.com/office/drawing/2014/main" id="{B165FFD0-601D-A845-8F49-3F0B6C781ABC}"/>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bg2"/>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251827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3A775E20-79C3-E344-A8DA-5FE0CF8645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DE9B7E98-2502-0742-960D-2EE4C532A448}"/>
              </a:ext>
            </a:extLst>
          </p:cNvPr>
          <p:cNvSpPr>
            <a:spLocks noGrp="1"/>
          </p:cNvSpPr>
          <p:nvPr>
            <p:ph type="sldNum" sz="quarter" idx="10"/>
          </p:nvPr>
        </p:nvSpPr>
        <p:spPr>
          <a:xfrm>
            <a:off x="10298113" y="6356350"/>
            <a:ext cx="1055687" cy="365125"/>
          </a:xfrm>
        </p:spPr>
        <p:txBody>
          <a:bodyPr/>
          <a:lstStyle>
            <a:lvl1pPr>
              <a:defRPr/>
            </a:lvl1pPr>
          </a:lstStyle>
          <a:p>
            <a:pPr>
              <a:defRPr/>
            </a:pPr>
            <a:fld id="{71BC0E3A-3D51-1548-A223-A51649974575}" type="slidenum">
              <a:rPr lang="en-US" altLang="en-US"/>
              <a:pPr>
                <a:defRPr/>
              </a:pPr>
              <a:t>‹#›</a:t>
            </a:fld>
            <a:endParaRPr lang="en-US" altLang="en-US"/>
          </a:p>
        </p:txBody>
      </p:sp>
    </p:spTree>
    <p:extLst>
      <p:ext uri="{BB962C8B-B14F-4D97-AF65-F5344CB8AC3E}">
        <p14:creationId xmlns:p14="http://schemas.microsoft.com/office/powerpoint/2010/main" val="110762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8B87DA2-67A3-1147-A81C-3CF5B3FC363A}"/>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CBEAEC4-5C86-F74A-BB05-E0FD63B7ED6E}"/>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A2AF6E9F-8700-9F4C-B182-29B84C819E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800" r:id="rId4"/>
    <p:sldLayoutId id="2147483798" r:id="rId5"/>
    <p:sldLayoutId id="2147483801" r:id="rId6"/>
    <p:sldLayoutId id="2147483799" r:id="rId7"/>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asccc.org/asccc-strategic-plan"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GqHxdif_KGBcobh92ZvXiwQIY4To72Jr/vie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hyperlink" Target="https://asccc.org/resources/rostrums" TargetMode="External"/><Relationship Id="rId3" Type="http://schemas.openxmlformats.org/officeDocument/2006/relationships/hyperlink" Target="https://asccc.org/" TargetMode="External"/><Relationship Id="rId7" Type="http://schemas.openxmlformats.org/officeDocument/2006/relationships/hyperlink" Target="https://asccc.org/sites/default/files/Senate%20Committee%20Appointments%20-%20Overview%202022_0.pdf"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asccc.org/content/new-faculty-application-statewide-service" TargetMode="External"/><Relationship Id="rId5" Type="http://schemas.openxmlformats.org/officeDocument/2006/relationships/hyperlink" Target="https://drive.google.com/file/d/1GqHxdif_KGBcobh92ZvXiwQIY4To72Jr/view" TargetMode="External"/><Relationship Id="rId4" Type="http://schemas.openxmlformats.org/officeDocument/2006/relationships/hyperlink" Target="https://asccc.org/papers/handbook2015" TargetMode="External"/><Relationship Id="rId9" Type="http://schemas.openxmlformats.org/officeDocument/2006/relationships/hyperlink" Target="https://asccc.org/10_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sccc.org/sites/default/files/Senate%20Committee%20Appointments%20-%20Overview%202022_0.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49067AFC-C057-8B47-BCED-CB6576F9DF81}"/>
              </a:ext>
            </a:extLst>
          </p:cNvPr>
          <p:cNvSpPr>
            <a:spLocks noGrp="1" noChangeArrowheads="1"/>
          </p:cNvSpPr>
          <p:nvPr>
            <p:ph type="title"/>
          </p:nvPr>
        </p:nvSpPr>
        <p:spPr>
          <a:xfrm>
            <a:off x="7272338" y="382588"/>
            <a:ext cx="4549775" cy="6096000"/>
          </a:xfrm>
        </p:spPr>
        <p:txBody>
          <a:bodyPr/>
          <a:lstStyle/>
          <a:p>
            <a:r>
              <a:rPr lang="en-US" altLang="en-US" sz="4000" dirty="0"/>
              <a:t>General Session 9:</a:t>
            </a:r>
            <a:br>
              <a:rPr lang="en-US" altLang="en-US" sz="4000" dirty="0"/>
            </a:br>
            <a:br>
              <a:rPr lang="en-US" altLang="en-US" sz="4000" dirty="0"/>
            </a:br>
            <a:r>
              <a:rPr lang="en-US" altLang="en-US" sz="4000" dirty="0"/>
              <a:t>Strategies to Lead an IDEAA Academic Senate</a:t>
            </a:r>
            <a:br>
              <a:rPr lang="en-US" altLang="en-US" dirty="0"/>
            </a:br>
            <a:br>
              <a:rPr lang="en-US" altLang="en-US" dirty="0"/>
            </a:br>
            <a:r>
              <a:rPr lang="en-US" altLang="en-US" sz="1600" b="1" dirty="0"/>
              <a:t>Christopher Howerton, </a:t>
            </a:r>
            <a:br>
              <a:rPr lang="en-US" altLang="en-US" sz="1600" dirty="0"/>
            </a:br>
            <a:r>
              <a:rPr lang="en-US" altLang="en-US" sz="1600" dirty="0"/>
              <a:t>ASCCC North Representative</a:t>
            </a:r>
            <a:br>
              <a:rPr lang="en-US" altLang="en-US" sz="1600" dirty="0"/>
            </a:br>
            <a:br>
              <a:rPr lang="en-US" altLang="en-US" sz="1600" dirty="0"/>
            </a:br>
            <a:r>
              <a:rPr lang="en-US" altLang="en-US" sz="1600" b="1" dirty="0"/>
              <a:t>LaTonya Parker, </a:t>
            </a:r>
            <a:br>
              <a:rPr lang="en-US" altLang="en-US" sz="1600" dirty="0"/>
            </a:br>
            <a:r>
              <a:rPr lang="en-US" altLang="en-US" sz="1600" dirty="0"/>
              <a:t>ASCCC Secretary</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89D9-E295-DA44-A1B6-1581605D52FC}"/>
              </a:ext>
            </a:extLst>
          </p:cNvPr>
          <p:cNvSpPr>
            <a:spLocks noGrp="1"/>
          </p:cNvSpPr>
          <p:nvPr>
            <p:ph type="title"/>
          </p:nvPr>
        </p:nvSpPr>
        <p:spPr>
          <a:xfrm>
            <a:off x="1277650" y="365125"/>
            <a:ext cx="10046043" cy="746983"/>
          </a:xfrm>
        </p:spPr>
        <p:txBody>
          <a:bodyPr wrap="square" anchor="b">
            <a:normAutofit/>
          </a:bodyPr>
          <a:lstStyle/>
          <a:p>
            <a:r>
              <a:rPr lang="en-US" b="1" dirty="0"/>
              <a:t>Mission Statements - Committees</a:t>
            </a:r>
          </a:p>
        </p:txBody>
      </p:sp>
      <p:sp>
        <p:nvSpPr>
          <p:cNvPr id="4" name="Content Placeholder 3">
            <a:extLst>
              <a:ext uri="{FF2B5EF4-FFF2-40B4-BE49-F238E27FC236}">
                <a16:creationId xmlns:a16="http://schemas.microsoft.com/office/drawing/2014/main" id="{0778E8FA-1903-C04C-831D-6ACC5613386A}"/>
              </a:ext>
            </a:extLst>
          </p:cNvPr>
          <p:cNvSpPr>
            <a:spLocks noGrp="1"/>
          </p:cNvSpPr>
          <p:nvPr>
            <p:ph sz="half" idx="1"/>
          </p:nvPr>
        </p:nvSpPr>
        <p:spPr>
          <a:xfrm>
            <a:off x="1277650" y="1235676"/>
            <a:ext cx="10058400" cy="4982244"/>
          </a:xfrm>
        </p:spPr>
        <p:txBody>
          <a:bodyPr wrap="square" anchor="t">
            <a:normAutofit/>
          </a:bodyPr>
          <a:lstStyle/>
          <a:p>
            <a:r>
              <a:rPr lang="en-US" sz="2200" u="sng" dirty="0">
                <a:solidFill>
                  <a:schemeClr val="accent3"/>
                </a:solidFill>
              </a:rPr>
              <a:t>Institutional Level</a:t>
            </a:r>
          </a:p>
          <a:p>
            <a:r>
              <a:rPr lang="en-US" sz="2200" u="sng" dirty="0">
                <a:solidFill>
                  <a:schemeClr val="accent1"/>
                </a:solidFill>
              </a:rPr>
              <a:t>Program Level</a:t>
            </a:r>
          </a:p>
          <a:p>
            <a:r>
              <a:rPr lang="en-US" sz="2600" u="sng" dirty="0">
                <a:solidFill>
                  <a:schemeClr val="accent4"/>
                </a:solidFill>
              </a:rPr>
              <a:t>Committee Level (charge statement)</a:t>
            </a:r>
            <a:endParaRPr lang="en-US" sz="2600" u="sng" dirty="0">
              <a:solidFill>
                <a:schemeClr val="tx1"/>
              </a:solidFill>
            </a:endParaRPr>
          </a:p>
          <a:p>
            <a:pPr lvl="1"/>
            <a:r>
              <a:rPr lang="en-US" sz="2600" dirty="0">
                <a:solidFill>
                  <a:schemeClr val="tx1"/>
                </a:solidFill>
              </a:rPr>
              <a:t>May also be known as a “charge statement” or “operating purpose statement” – often included in college’s/district’s governance handbooks</a:t>
            </a:r>
          </a:p>
          <a:p>
            <a:pPr lvl="1"/>
            <a:r>
              <a:rPr lang="en-US" sz="2600" dirty="0">
                <a:solidFill>
                  <a:schemeClr val="tx1"/>
                </a:solidFill>
              </a:rPr>
              <a:t>Sample of committees that fall under specific “10+1” areas</a:t>
            </a:r>
          </a:p>
          <a:p>
            <a:pPr lvl="2"/>
            <a:r>
              <a:rPr lang="en-US" sz="2200" dirty="0">
                <a:solidFill>
                  <a:schemeClr val="tx1"/>
                </a:solidFill>
              </a:rPr>
              <a:t>Program Review Committees, Budget &amp; Planning Committees, Curriculum, SLO Committee, Accreditation/Assessment, etc.</a:t>
            </a:r>
          </a:p>
          <a:p>
            <a:pPr lvl="1"/>
            <a:r>
              <a:rPr lang="en-US" sz="2600" b="1" i="1" dirty="0"/>
              <a:t>Remember - #6 of the “10+1”: District and college governance structures, as related to faculty roles.</a:t>
            </a:r>
          </a:p>
          <a:p>
            <a:pPr marL="914400" lvl="2" indent="0">
              <a:buNone/>
            </a:pPr>
            <a:endParaRPr lang="en-US" sz="2200" dirty="0">
              <a:solidFill>
                <a:schemeClr val="tx1"/>
              </a:solidFill>
            </a:endParaRPr>
          </a:p>
          <a:p>
            <a:pPr marL="914400" lvl="2" indent="0">
              <a:buNone/>
            </a:pPr>
            <a:endParaRPr lang="en-US" sz="1800" dirty="0">
              <a:solidFill>
                <a:schemeClr val="tx1"/>
              </a:solidFill>
            </a:endParaRPr>
          </a:p>
          <a:p>
            <a:pPr marL="914400" lvl="2" indent="0">
              <a:buNone/>
            </a:pPr>
            <a:endParaRPr lang="en-US" sz="1800" dirty="0">
              <a:solidFill>
                <a:schemeClr val="accent4"/>
              </a:solidFill>
            </a:endParaRPr>
          </a:p>
        </p:txBody>
      </p:sp>
      <p:sp>
        <p:nvSpPr>
          <p:cNvPr id="5" name="Slide Number Placeholder 4">
            <a:extLst>
              <a:ext uri="{FF2B5EF4-FFF2-40B4-BE49-F238E27FC236}">
                <a16:creationId xmlns:a16="http://schemas.microsoft.com/office/drawing/2014/main" id="{421B0B8A-9F3C-574D-9F32-67721B97C086}"/>
              </a:ext>
            </a:extLst>
          </p:cNvPr>
          <p:cNvSpPr>
            <a:spLocks noGrp="1"/>
          </p:cNvSpPr>
          <p:nvPr>
            <p:ph type="sldNum" sz="quarter" idx="10"/>
          </p:nvPr>
        </p:nvSpPr>
        <p:spPr/>
        <p:txBody>
          <a:bodyPr wrap="square" anchor="ctr">
            <a:normAutofit/>
          </a:bodyPr>
          <a:lstStyle/>
          <a:p>
            <a:pPr>
              <a:spcAft>
                <a:spcPts val="600"/>
              </a:spcAft>
              <a:defRPr/>
            </a:pPr>
            <a:fld id="{616D5885-80C4-334A-ADD9-792750371828}" type="slidenum">
              <a:rPr lang="en-US" smtClean="0"/>
              <a:pPr>
                <a:spcAft>
                  <a:spcPts val="600"/>
                </a:spcAft>
                <a:defRPr/>
              </a:pPr>
              <a:t>10</a:t>
            </a:fld>
            <a:endParaRPr lang="en-US"/>
          </a:p>
        </p:txBody>
      </p:sp>
    </p:spTree>
    <p:extLst>
      <p:ext uri="{BB962C8B-B14F-4D97-AF65-F5344CB8AC3E}">
        <p14:creationId xmlns:p14="http://schemas.microsoft.com/office/powerpoint/2010/main" val="3655322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89D9-E295-DA44-A1B6-1581605D52FC}"/>
              </a:ext>
            </a:extLst>
          </p:cNvPr>
          <p:cNvSpPr>
            <a:spLocks noGrp="1"/>
          </p:cNvSpPr>
          <p:nvPr>
            <p:ph type="title"/>
          </p:nvPr>
        </p:nvSpPr>
        <p:spPr>
          <a:xfrm>
            <a:off x="1277650" y="365125"/>
            <a:ext cx="10046043" cy="746983"/>
          </a:xfrm>
        </p:spPr>
        <p:txBody>
          <a:bodyPr wrap="square" anchor="b">
            <a:normAutofit/>
          </a:bodyPr>
          <a:lstStyle/>
          <a:p>
            <a:r>
              <a:rPr lang="en-US" b="1" dirty="0"/>
              <a:t>Mission Statements - Committees</a:t>
            </a:r>
          </a:p>
        </p:txBody>
      </p:sp>
      <p:sp>
        <p:nvSpPr>
          <p:cNvPr id="4" name="Content Placeholder 3">
            <a:extLst>
              <a:ext uri="{FF2B5EF4-FFF2-40B4-BE49-F238E27FC236}">
                <a16:creationId xmlns:a16="http://schemas.microsoft.com/office/drawing/2014/main" id="{0778E8FA-1903-C04C-831D-6ACC5613386A}"/>
              </a:ext>
            </a:extLst>
          </p:cNvPr>
          <p:cNvSpPr>
            <a:spLocks noGrp="1"/>
          </p:cNvSpPr>
          <p:nvPr>
            <p:ph sz="half" idx="1"/>
          </p:nvPr>
        </p:nvSpPr>
        <p:spPr>
          <a:xfrm>
            <a:off x="1277650" y="1235676"/>
            <a:ext cx="10530722" cy="4982244"/>
          </a:xfrm>
        </p:spPr>
        <p:txBody>
          <a:bodyPr wrap="square" anchor="t">
            <a:normAutofit/>
          </a:bodyPr>
          <a:lstStyle/>
          <a:p>
            <a:r>
              <a:rPr lang="en-US" sz="2200" u="sng" dirty="0">
                <a:solidFill>
                  <a:schemeClr val="accent3"/>
                </a:solidFill>
              </a:rPr>
              <a:t>Institutional Level</a:t>
            </a:r>
          </a:p>
          <a:p>
            <a:r>
              <a:rPr lang="en-US" sz="2200" u="sng" dirty="0">
                <a:solidFill>
                  <a:schemeClr val="accent1"/>
                </a:solidFill>
              </a:rPr>
              <a:t>Program Level</a:t>
            </a:r>
          </a:p>
          <a:p>
            <a:r>
              <a:rPr lang="en-US" sz="2200" u="sng" dirty="0">
                <a:solidFill>
                  <a:schemeClr val="accent4"/>
                </a:solidFill>
              </a:rPr>
              <a:t>Committee Level (charge statement)</a:t>
            </a:r>
            <a:endParaRPr lang="en-US" sz="2200" u="sng" dirty="0">
              <a:solidFill>
                <a:schemeClr val="tx1"/>
              </a:solidFill>
            </a:endParaRPr>
          </a:p>
          <a:p>
            <a:pPr marL="914400" lvl="2" indent="0">
              <a:buNone/>
            </a:pPr>
            <a:endParaRPr lang="en-US" sz="2200" dirty="0">
              <a:solidFill>
                <a:schemeClr val="tx1"/>
              </a:solidFill>
            </a:endParaRPr>
          </a:p>
          <a:p>
            <a:pPr marL="0" indent="0" algn="ctr">
              <a:buNone/>
            </a:pPr>
            <a:r>
              <a:rPr lang="en-US" sz="3000" b="1" dirty="0">
                <a:solidFill>
                  <a:schemeClr val="accent3"/>
                </a:solidFill>
              </a:rPr>
              <a:t>All mission statements should be reviewed periodically</a:t>
            </a:r>
          </a:p>
          <a:p>
            <a:pPr marL="914400" lvl="2" indent="0">
              <a:buNone/>
            </a:pPr>
            <a:endParaRPr lang="en-US" sz="1800" dirty="0">
              <a:solidFill>
                <a:schemeClr val="tx1"/>
              </a:solidFill>
            </a:endParaRPr>
          </a:p>
          <a:p>
            <a:pPr marL="914400" lvl="2" indent="0">
              <a:buNone/>
            </a:pPr>
            <a:endParaRPr lang="en-US" sz="1800" dirty="0">
              <a:solidFill>
                <a:schemeClr val="accent4"/>
              </a:solidFill>
            </a:endParaRPr>
          </a:p>
        </p:txBody>
      </p:sp>
      <p:sp>
        <p:nvSpPr>
          <p:cNvPr id="5" name="Slide Number Placeholder 4">
            <a:extLst>
              <a:ext uri="{FF2B5EF4-FFF2-40B4-BE49-F238E27FC236}">
                <a16:creationId xmlns:a16="http://schemas.microsoft.com/office/drawing/2014/main" id="{421B0B8A-9F3C-574D-9F32-67721B97C086}"/>
              </a:ext>
            </a:extLst>
          </p:cNvPr>
          <p:cNvSpPr>
            <a:spLocks noGrp="1"/>
          </p:cNvSpPr>
          <p:nvPr>
            <p:ph type="sldNum" sz="quarter" idx="10"/>
          </p:nvPr>
        </p:nvSpPr>
        <p:spPr/>
        <p:txBody>
          <a:bodyPr wrap="square" anchor="ctr">
            <a:normAutofit/>
          </a:bodyPr>
          <a:lstStyle/>
          <a:p>
            <a:pPr>
              <a:spcAft>
                <a:spcPts val="600"/>
              </a:spcAft>
              <a:defRPr/>
            </a:pPr>
            <a:fld id="{616D5885-80C4-334A-ADD9-792750371828}" type="slidenum">
              <a:rPr lang="en-US" smtClean="0"/>
              <a:pPr>
                <a:spcAft>
                  <a:spcPts val="600"/>
                </a:spcAft>
                <a:defRPr/>
              </a:pPr>
              <a:t>11</a:t>
            </a:fld>
            <a:endParaRPr lang="en-US"/>
          </a:p>
        </p:txBody>
      </p:sp>
      <p:pic>
        <p:nvPicPr>
          <p:cNvPr id="3" name="Picture 2" descr="Just a reminder call out ">
            <a:extLst>
              <a:ext uri="{FF2B5EF4-FFF2-40B4-BE49-F238E27FC236}">
                <a16:creationId xmlns:a16="http://schemas.microsoft.com/office/drawing/2014/main" id="{CE05CF21-5BD2-2124-1531-805F581741BA}"/>
              </a:ext>
            </a:extLst>
          </p:cNvPr>
          <p:cNvPicPr>
            <a:picLocks noChangeAspect="1"/>
          </p:cNvPicPr>
          <p:nvPr/>
        </p:nvPicPr>
        <p:blipFill rotWithShape="1">
          <a:blip r:embed="rId3"/>
          <a:srcRect t="10283" r="22642"/>
          <a:stretch/>
        </p:blipFill>
        <p:spPr>
          <a:xfrm>
            <a:off x="838200" y="3429000"/>
            <a:ext cx="4019414" cy="2900589"/>
          </a:xfrm>
          <a:prstGeom prst="rect">
            <a:avLst/>
          </a:prstGeom>
        </p:spPr>
      </p:pic>
    </p:spTree>
    <p:extLst>
      <p:ext uri="{BB962C8B-B14F-4D97-AF65-F5344CB8AC3E}">
        <p14:creationId xmlns:p14="http://schemas.microsoft.com/office/powerpoint/2010/main" val="266735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9F311-9154-AEC6-4F41-9BD3709FAA93}"/>
              </a:ext>
            </a:extLst>
          </p:cNvPr>
          <p:cNvSpPr>
            <a:spLocks noGrp="1"/>
          </p:cNvSpPr>
          <p:nvPr>
            <p:ph type="title"/>
          </p:nvPr>
        </p:nvSpPr>
        <p:spPr>
          <a:xfrm>
            <a:off x="1277650" y="136525"/>
            <a:ext cx="10046043" cy="967729"/>
          </a:xfrm>
        </p:spPr>
        <p:txBody>
          <a:bodyPr/>
          <a:lstStyle/>
          <a:p>
            <a:r>
              <a:rPr lang="en-US" dirty="0"/>
              <a:t>ASCCC Mission &amp; Vision Statement</a:t>
            </a:r>
          </a:p>
        </p:txBody>
      </p:sp>
      <p:sp>
        <p:nvSpPr>
          <p:cNvPr id="3" name="Content Placeholder 2">
            <a:extLst>
              <a:ext uri="{FF2B5EF4-FFF2-40B4-BE49-F238E27FC236}">
                <a16:creationId xmlns:a16="http://schemas.microsoft.com/office/drawing/2014/main" id="{1B946614-66BE-0CCE-35B3-EC771A67A9BB}"/>
              </a:ext>
            </a:extLst>
          </p:cNvPr>
          <p:cNvSpPr>
            <a:spLocks noGrp="1"/>
          </p:cNvSpPr>
          <p:nvPr>
            <p:ph sz="half" idx="1"/>
          </p:nvPr>
        </p:nvSpPr>
        <p:spPr>
          <a:xfrm>
            <a:off x="1265293" y="1104254"/>
            <a:ext cx="10058400" cy="4931561"/>
          </a:xfrm>
        </p:spPr>
        <p:txBody>
          <a:bodyPr/>
          <a:lstStyle/>
          <a:p>
            <a:pPr marL="0" indent="0" algn="l">
              <a:buNone/>
            </a:pPr>
            <a:r>
              <a:rPr lang="en-US" sz="2000" b="1" i="0" cap="all" dirty="0">
                <a:solidFill>
                  <a:srgbClr val="0A0A0A"/>
                </a:solidFill>
                <a:effectLst/>
                <a:latin typeface="Lato" panose="020F0502020204030203" pitchFamily="34" charset="0"/>
              </a:rPr>
              <a:t>MISSION:</a:t>
            </a:r>
            <a:r>
              <a:rPr lang="en-US" sz="2000" b="1" cap="all" dirty="0">
                <a:solidFill>
                  <a:srgbClr val="0A0A0A"/>
                </a:solidFill>
                <a:latin typeface="Lato" panose="020F0502020204030203" pitchFamily="34" charset="0"/>
              </a:rPr>
              <a:t> </a:t>
            </a:r>
            <a:r>
              <a:rPr lang="en-US" sz="2000" b="0" i="0" dirty="0">
                <a:solidFill>
                  <a:srgbClr val="0A0A0A"/>
                </a:solidFill>
                <a:effectLst/>
                <a:latin typeface="Lato" panose="020F0502020204030203" pitchFamily="34" charset="0"/>
              </a:rPr>
              <a:t>As the official voice of California community college faculty in academic and professional matters, the Academic Senate for California Community Colleges (ASCCC) is </a:t>
            </a:r>
            <a:r>
              <a:rPr lang="en-US" sz="2000" b="1" i="0" dirty="0">
                <a:solidFill>
                  <a:srgbClr val="0A0A0A"/>
                </a:solidFill>
                <a:effectLst/>
                <a:latin typeface="Lato" panose="020F0502020204030203" pitchFamily="34" charset="0"/>
              </a:rPr>
              <a:t>committed to equity</a:t>
            </a:r>
            <a:r>
              <a:rPr lang="en-US" sz="2000" b="0" i="0" dirty="0">
                <a:solidFill>
                  <a:srgbClr val="0A0A0A"/>
                </a:solidFill>
                <a:effectLst/>
                <a:latin typeface="Lato" panose="020F0502020204030203" pitchFamily="34" charset="0"/>
              </a:rPr>
              <a:t>, student learning and student success</a:t>
            </a:r>
            <a:r>
              <a:rPr lang="en-US" sz="2000" b="0" i="1" dirty="0">
                <a:solidFill>
                  <a:srgbClr val="0A0A0A"/>
                </a:solidFill>
                <a:effectLst/>
                <a:latin typeface="Lato" panose="020F0502020204030203" pitchFamily="34" charset="0"/>
              </a:rPr>
              <a:t>.</a:t>
            </a:r>
            <a:r>
              <a:rPr lang="en-US" sz="2000" b="0" i="0" dirty="0">
                <a:solidFill>
                  <a:srgbClr val="0A0A0A"/>
                </a:solidFill>
                <a:effectLst/>
                <a:latin typeface="Lato" panose="020F0502020204030203" pitchFamily="34" charset="0"/>
              </a:rPr>
              <a:t> The Academic Senate for California Community Colleges acts to:</a:t>
            </a:r>
          </a:p>
          <a:p>
            <a:pPr lvl="1"/>
            <a:r>
              <a:rPr lang="en-US" sz="2000" b="1" i="0" dirty="0">
                <a:solidFill>
                  <a:srgbClr val="0A0A0A"/>
                </a:solidFill>
                <a:effectLst/>
                <a:latin typeface="Lato" panose="020F0502020204030203" pitchFamily="34" charset="0"/>
              </a:rPr>
              <a:t>Empower faculty </a:t>
            </a:r>
            <a:r>
              <a:rPr lang="en-US" sz="2000" b="0" i="0" dirty="0">
                <a:solidFill>
                  <a:srgbClr val="0A0A0A"/>
                </a:solidFill>
                <a:effectLst/>
                <a:latin typeface="Lato" panose="020F0502020204030203" pitchFamily="34" charset="0"/>
              </a:rPr>
              <a:t>to engage in local and statewide dialog and take action for continued improvement of teaching, learning, and faculty participation in governance</a:t>
            </a:r>
          </a:p>
          <a:p>
            <a:pPr lvl="1"/>
            <a:r>
              <a:rPr lang="en-US" sz="2000" b="0" i="0" dirty="0">
                <a:solidFill>
                  <a:srgbClr val="0A0A0A"/>
                </a:solidFill>
                <a:effectLst/>
                <a:latin typeface="Lato" panose="020F0502020204030203" pitchFamily="34" charset="0"/>
              </a:rPr>
              <a:t>Lead and advocate proactively for the development of policies, processes, and practices</a:t>
            </a:r>
          </a:p>
          <a:p>
            <a:pPr lvl="1"/>
            <a:r>
              <a:rPr lang="en-US" sz="2000" b="1" i="0" dirty="0">
                <a:solidFill>
                  <a:srgbClr val="0A0A0A"/>
                </a:solidFill>
                <a:effectLst/>
                <a:latin typeface="Lato" panose="020F0502020204030203" pitchFamily="34" charset="0"/>
              </a:rPr>
              <a:t>Include diverse faculty, perspectives, and experiences that represent our student populations</a:t>
            </a:r>
          </a:p>
          <a:p>
            <a:pPr lvl="1"/>
            <a:r>
              <a:rPr lang="en-US" sz="2000" b="0" i="0" dirty="0">
                <a:solidFill>
                  <a:srgbClr val="0A0A0A"/>
                </a:solidFill>
                <a:effectLst/>
                <a:latin typeface="Lato" panose="020F0502020204030203" pitchFamily="34" charset="0"/>
              </a:rPr>
              <a:t>Develop faculty as local and statewide leaders through personal and professional development</a:t>
            </a:r>
          </a:p>
          <a:p>
            <a:pPr lvl="1"/>
            <a:r>
              <a:rPr lang="en-US" sz="2000" b="0" i="0" dirty="0">
                <a:solidFill>
                  <a:srgbClr val="0A0A0A"/>
                </a:solidFill>
                <a:effectLst/>
                <a:latin typeface="Lato" panose="020F0502020204030203" pitchFamily="34" charset="0"/>
              </a:rPr>
              <a:t>Engage faculty and system partners through collegial consultation</a:t>
            </a:r>
          </a:p>
          <a:p>
            <a:pPr marL="457200" lvl="1" indent="0">
              <a:buNone/>
            </a:pPr>
            <a:endParaRPr lang="en-US" sz="2000" b="0" i="0" dirty="0">
              <a:solidFill>
                <a:srgbClr val="0A0A0A"/>
              </a:solidFill>
              <a:effectLst/>
              <a:latin typeface="Lato" panose="020F0502020204030203" pitchFamily="34" charset="0"/>
            </a:endParaRPr>
          </a:p>
          <a:p>
            <a:pPr marL="0" indent="0" algn="l">
              <a:buNone/>
            </a:pPr>
            <a:r>
              <a:rPr lang="en-US" sz="2000" b="1" i="0" cap="all" dirty="0">
                <a:solidFill>
                  <a:srgbClr val="0A0A0A"/>
                </a:solidFill>
                <a:effectLst/>
                <a:latin typeface="Lato" panose="020F0502020204030203" pitchFamily="34" charset="0"/>
              </a:rPr>
              <a:t>VISION:</a:t>
            </a:r>
            <a:r>
              <a:rPr lang="en-US" sz="2000" b="1" cap="all" dirty="0">
                <a:solidFill>
                  <a:srgbClr val="0A0A0A"/>
                </a:solidFill>
                <a:latin typeface="Lato" panose="020F0502020204030203" pitchFamily="34" charset="0"/>
              </a:rPr>
              <a:t>  </a:t>
            </a:r>
            <a:r>
              <a:rPr lang="en-US" sz="2000" b="0" i="0" dirty="0">
                <a:solidFill>
                  <a:srgbClr val="0A0A0A"/>
                </a:solidFill>
                <a:effectLst/>
                <a:latin typeface="Lato" panose="020F0502020204030203" pitchFamily="34" charset="0"/>
              </a:rPr>
              <a:t>Faculty leading change, serving students, and embracing inclusion</a:t>
            </a:r>
          </a:p>
          <a:p>
            <a:pPr marL="457200" lvl="1" indent="0">
              <a:buNone/>
            </a:pPr>
            <a:endParaRPr lang="en-US" sz="1600" dirty="0">
              <a:solidFill>
                <a:srgbClr val="0A0A0A"/>
              </a:solidFill>
              <a:latin typeface="Lato" panose="020F0502020204030203" pitchFamily="34" charset="0"/>
            </a:endParaRPr>
          </a:p>
          <a:p>
            <a:pPr marL="457200" lvl="1" indent="0">
              <a:buNone/>
            </a:pPr>
            <a:r>
              <a:rPr lang="en-US" sz="1600" b="0" i="0" dirty="0">
                <a:solidFill>
                  <a:schemeClr val="accent5"/>
                </a:solidFill>
                <a:effectLst/>
                <a:latin typeface="Lato" panose="020F0502020204030203" pitchFamily="34" charset="0"/>
              </a:rPr>
              <a:t>Adopted 1.01 F20</a:t>
            </a:r>
          </a:p>
          <a:p>
            <a:pPr marL="0" indent="0">
              <a:buNone/>
            </a:pPr>
            <a:endParaRPr lang="en-US" dirty="0"/>
          </a:p>
        </p:txBody>
      </p:sp>
      <p:sp>
        <p:nvSpPr>
          <p:cNvPr id="4" name="Slide Number Placeholder 3">
            <a:extLst>
              <a:ext uri="{FF2B5EF4-FFF2-40B4-BE49-F238E27FC236}">
                <a16:creationId xmlns:a16="http://schemas.microsoft.com/office/drawing/2014/main" id="{AED518FE-E86C-CA94-0474-98F65F26A314}"/>
              </a:ext>
            </a:extLst>
          </p:cNvPr>
          <p:cNvSpPr>
            <a:spLocks noGrp="1"/>
          </p:cNvSpPr>
          <p:nvPr>
            <p:ph type="sldNum" sz="quarter" idx="10"/>
          </p:nvPr>
        </p:nvSpPr>
        <p:spPr/>
        <p:txBody>
          <a:bodyPr/>
          <a:lstStyle/>
          <a:p>
            <a:pPr>
              <a:defRPr/>
            </a:pPr>
            <a:fld id="{0A71591C-5F3D-B54C-8468-8173C62E9969}" type="slidenum">
              <a:rPr lang="en-US" altLang="en-US" smtClean="0"/>
              <a:pPr>
                <a:defRPr/>
              </a:pPr>
              <a:t>12</a:t>
            </a:fld>
            <a:endParaRPr lang="en-US" altLang="en-US" dirty="0"/>
          </a:p>
        </p:txBody>
      </p:sp>
    </p:spTree>
    <p:extLst>
      <p:ext uri="{BB962C8B-B14F-4D97-AF65-F5344CB8AC3E}">
        <p14:creationId xmlns:p14="http://schemas.microsoft.com/office/powerpoint/2010/main" val="1337259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382E-7A5F-0D60-FB93-85858D74846A}"/>
              </a:ext>
            </a:extLst>
          </p:cNvPr>
          <p:cNvSpPr>
            <a:spLocks noGrp="1"/>
          </p:cNvSpPr>
          <p:nvPr>
            <p:ph type="title"/>
          </p:nvPr>
        </p:nvSpPr>
        <p:spPr>
          <a:xfrm>
            <a:off x="227885" y="1335091"/>
            <a:ext cx="3583461" cy="2700881"/>
          </a:xfrm>
        </p:spPr>
        <p:txBody>
          <a:bodyPr/>
          <a:lstStyle/>
          <a:p>
            <a:r>
              <a:rPr lang="en-US" dirty="0"/>
              <a:t>Setting Local Senate Agenda Goals</a:t>
            </a:r>
          </a:p>
        </p:txBody>
      </p:sp>
      <p:sp>
        <p:nvSpPr>
          <p:cNvPr id="3" name="Content Placeholder 2">
            <a:extLst>
              <a:ext uri="{FF2B5EF4-FFF2-40B4-BE49-F238E27FC236}">
                <a16:creationId xmlns:a16="http://schemas.microsoft.com/office/drawing/2014/main" id="{AF4A6DDE-2D84-9A91-6906-3D60DABFAC4B}"/>
              </a:ext>
            </a:extLst>
          </p:cNvPr>
          <p:cNvSpPr>
            <a:spLocks noGrp="1"/>
          </p:cNvSpPr>
          <p:nvPr>
            <p:ph idx="1"/>
          </p:nvPr>
        </p:nvSpPr>
        <p:spPr>
          <a:xfrm>
            <a:off x="4171862" y="635431"/>
            <a:ext cx="6963149" cy="5589788"/>
          </a:xfrm>
        </p:spPr>
        <p:txBody>
          <a:bodyPr/>
          <a:lstStyle/>
          <a:p>
            <a:pPr marL="342900" indent="-342900">
              <a:buFont typeface="Arial" panose="020B0604020202020204" pitchFamily="34" charset="0"/>
              <a:buChar char="•"/>
            </a:pPr>
            <a:r>
              <a:rPr lang="en-US" dirty="0"/>
              <a:t>Must be within your local senate purview, 10+1 Areas</a:t>
            </a:r>
          </a:p>
          <a:p>
            <a:pPr marL="342900" indent="-342900">
              <a:buFont typeface="Arial" panose="020B0604020202020204" pitchFamily="34" charset="0"/>
              <a:buChar char="•"/>
            </a:pPr>
            <a:r>
              <a:rPr lang="en-US" dirty="0"/>
              <a:t>Sample of possible goals/topics:</a:t>
            </a:r>
          </a:p>
          <a:p>
            <a:pPr marL="1028700" lvl="1" indent="-342900"/>
            <a:r>
              <a:rPr lang="en-US" sz="1600" dirty="0"/>
              <a:t>Academic Senate Constitution and Bylaws Review and Revision</a:t>
            </a:r>
          </a:p>
          <a:p>
            <a:pPr marL="1028700" lvl="1" indent="-342900"/>
            <a:r>
              <a:rPr lang="en-US" sz="1600" dirty="0"/>
              <a:t>What about the composition of the curriculum committee? – Title 5 §55002</a:t>
            </a:r>
          </a:p>
          <a:p>
            <a:pPr marL="1028700" lvl="1" indent="-342900"/>
            <a:r>
              <a:rPr lang="en-US" sz="1600" dirty="0"/>
              <a:t>Hiring Committee processes and structures – Ed Code §87360</a:t>
            </a:r>
          </a:p>
          <a:p>
            <a:pPr marL="1028700" lvl="1" indent="-342900"/>
            <a:r>
              <a:rPr lang="en-US" sz="1600" dirty="0"/>
              <a:t>Faculty Evaluations and Tenure Review – Senate/Union Joint Issue</a:t>
            </a:r>
          </a:p>
          <a:p>
            <a:pPr marL="1028700" lvl="1" indent="-342900"/>
            <a:r>
              <a:rPr lang="en-US" sz="1600" dirty="0"/>
              <a:t>Ed Code §87663 – Faculty evaluation, union to consult with academic senate</a:t>
            </a:r>
          </a:p>
          <a:p>
            <a:pPr marL="1028700" lvl="1" indent="-342900"/>
            <a:r>
              <a:rPr lang="en-US" sz="1600" dirty="0"/>
              <a:t>Ed Code $87610.1 – Tenure evaluation – union to consult with academic senate</a:t>
            </a:r>
          </a:p>
          <a:p>
            <a:pPr marL="1028700" lvl="1" indent="-342900"/>
            <a:r>
              <a:rPr lang="en-US" sz="1600" dirty="0"/>
              <a:t>AB 1725 linked faculty evaluations with professional development</a:t>
            </a:r>
          </a:p>
          <a:p>
            <a:pPr marL="1028700" lvl="1" indent="-342900"/>
            <a:r>
              <a:rPr lang="en-US" sz="1600" dirty="0"/>
              <a:t>Appointing faculty to committees, taskforces, and other workgroups – Title 5 §53203</a:t>
            </a:r>
          </a:p>
          <a:p>
            <a:pPr marL="1028700" lvl="1" indent="-342900"/>
            <a:r>
              <a:rPr lang="en-US" sz="1600" dirty="0"/>
              <a:t>Others?</a:t>
            </a:r>
          </a:p>
          <a:p>
            <a:endParaRPr lang="en-US" dirty="0"/>
          </a:p>
        </p:txBody>
      </p:sp>
      <p:sp>
        <p:nvSpPr>
          <p:cNvPr id="5" name="Slide Number Placeholder 4">
            <a:extLst>
              <a:ext uri="{FF2B5EF4-FFF2-40B4-BE49-F238E27FC236}">
                <a16:creationId xmlns:a16="http://schemas.microsoft.com/office/drawing/2014/main" id="{18FFAB83-AC69-2CFF-4598-D8DE06D11A74}"/>
              </a:ext>
            </a:extLst>
          </p:cNvPr>
          <p:cNvSpPr>
            <a:spLocks noGrp="1"/>
          </p:cNvSpPr>
          <p:nvPr>
            <p:ph type="sldNum" sz="quarter" idx="10"/>
          </p:nvPr>
        </p:nvSpPr>
        <p:spPr/>
        <p:txBody>
          <a:bodyPr/>
          <a:lstStyle/>
          <a:p>
            <a:pPr>
              <a:defRPr/>
            </a:pPr>
            <a:fld id="{6390F3FB-5C8A-8244-8C82-811ACAA0436B}" type="slidenum">
              <a:rPr lang="en-US" altLang="en-US" smtClean="0"/>
              <a:pPr>
                <a:defRPr/>
              </a:pPr>
              <a:t>13</a:t>
            </a:fld>
            <a:endParaRPr lang="en-US" altLang="en-US"/>
          </a:p>
        </p:txBody>
      </p:sp>
    </p:spTree>
    <p:extLst>
      <p:ext uri="{BB962C8B-B14F-4D97-AF65-F5344CB8AC3E}">
        <p14:creationId xmlns:p14="http://schemas.microsoft.com/office/powerpoint/2010/main" val="497442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0309-C93C-DE56-B973-9FC9C72C2239}"/>
              </a:ext>
            </a:extLst>
          </p:cNvPr>
          <p:cNvSpPr>
            <a:spLocks noGrp="1"/>
          </p:cNvSpPr>
          <p:nvPr>
            <p:ph type="title"/>
          </p:nvPr>
        </p:nvSpPr>
        <p:spPr>
          <a:xfrm>
            <a:off x="1277650" y="365126"/>
            <a:ext cx="10046043" cy="688760"/>
          </a:xfrm>
        </p:spPr>
        <p:txBody>
          <a:bodyPr/>
          <a:lstStyle/>
          <a:p>
            <a:r>
              <a:rPr lang="en-US" dirty="0"/>
              <a:t>Sample Local Academic Senate Goals</a:t>
            </a:r>
          </a:p>
        </p:txBody>
      </p:sp>
      <p:sp>
        <p:nvSpPr>
          <p:cNvPr id="3" name="Content Placeholder 2">
            <a:extLst>
              <a:ext uri="{FF2B5EF4-FFF2-40B4-BE49-F238E27FC236}">
                <a16:creationId xmlns:a16="http://schemas.microsoft.com/office/drawing/2014/main" id="{7D7F8426-7FC9-CB1E-880C-B37AA15D5E0B}"/>
              </a:ext>
            </a:extLst>
          </p:cNvPr>
          <p:cNvSpPr>
            <a:spLocks noGrp="1"/>
          </p:cNvSpPr>
          <p:nvPr>
            <p:ph sz="half" idx="1"/>
          </p:nvPr>
        </p:nvSpPr>
        <p:spPr>
          <a:xfrm>
            <a:off x="1277650" y="1379349"/>
            <a:ext cx="10392574" cy="4633993"/>
          </a:xfrm>
        </p:spPr>
        <p:txBody>
          <a:bodyPr/>
          <a:lstStyle/>
          <a:p>
            <a:r>
              <a:rPr lang="en-US" dirty="0"/>
              <a:t>Establish a diverse representation on all campus committees </a:t>
            </a:r>
          </a:p>
          <a:p>
            <a:r>
              <a:rPr lang="en-US" dirty="0"/>
              <a:t>Continue to work on making our campus more inclusive and more equitable</a:t>
            </a:r>
          </a:p>
          <a:p>
            <a:r>
              <a:rPr lang="en-US" dirty="0"/>
              <a:t>Alter CORs to increase focus on diversity, equity, and inclusion</a:t>
            </a:r>
          </a:p>
          <a:p>
            <a:r>
              <a:rPr lang="en-US" dirty="0"/>
              <a:t>Focus on increasing accessibility to all course material to achieve 504/508 compliance</a:t>
            </a:r>
          </a:p>
          <a:p>
            <a:r>
              <a:rPr lang="en-US" dirty="0"/>
              <a:t>Support and advance the full implementation of Guided Pathways, while also encouraging ongoing conversations about student access, momentum, and impact of Guided Pathways on various student groups</a:t>
            </a:r>
          </a:p>
          <a:p>
            <a:r>
              <a:rPr lang="en-US" dirty="0"/>
              <a:t>Work with our student government group to support student leadership from all college sites and encourage diverse student voices to be included.</a:t>
            </a:r>
          </a:p>
        </p:txBody>
      </p:sp>
      <p:sp>
        <p:nvSpPr>
          <p:cNvPr id="5" name="Slide Number Placeholder 4">
            <a:extLst>
              <a:ext uri="{FF2B5EF4-FFF2-40B4-BE49-F238E27FC236}">
                <a16:creationId xmlns:a16="http://schemas.microsoft.com/office/drawing/2014/main" id="{978ED0E8-237E-FB0C-F51D-63C952871F31}"/>
              </a:ext>
            </a:extLst>
          </p:cNvPr>
          <p:cNvSpPr>
            <a:spLocks noGrp="1"/>
          </p:cNvSpPr>
          <p:nvPr>
            <p:ph type="sldNum" sz="quarter" idx="10"/>
          </p:nvPr>
        </p:nvSpPr>
        <p:spPr/>
        <p:txBody>
          <a:bodyPr/>
          <a:lstStyle/>
          <a:p>
            <a:pPr>
              <a:defRPr/>
            </a:pPr>
            <a:fld id="{9F4F8D7E-9877-914C-AE3B-0584178295A0}" type="slidenum">
              <a:rPr lang="en-US" altLang="en-US" smtClean="0"/>
              <a:pPr>
                <a:defRPr/>
              </a:pPr>
              <a:t>14</a:t>
            </a:fld>
            <a:endParaRPr lang="en-US" altLang="en-US"/>
          </a:p>
        </p:txBody>
      </p:sp>
    </p:spTree>
    <p:extLst>
      <p:ext uri="{BB962C8B-B14F-4D97-AF65-F5344CB8AC3E}">
        <p14:creationId xmlns:p14="http://schemas.microsoft.com/office/powerpoint/2010/main" val="413286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B64A-67D1-767A-59AF-4A28AF15A68E}"/>
              </a:ext>
            </a:extLst>
          </p:cNvPr>
          <p:cNvSpPr>
            <a:spLocks noGrp="1"/>
          </p:cNvSpPr>
          <p:nvPr>
            <p:ph type="title"/>
          </p:nvPr>
        </p:nvSpPr>
        <p:spPr>
          <a:xfrm>
            <a:off x="1277650" y="365126"/>
            <a:ext cx="10046043" cy="890238"/>
          </a:xfrm>
        </p:spPr>
        <p:txBody>
          <a:bodyPr/>
          <a:lstStyle/>
          <a:p>
            <a:r>
              <a:rPr lang="en-US" dirty="0"/>
              <a:t>ASCCC Strategic Plan (Goals)</a:t>
            </a:r>
          </a:p>
        </p:txBody>
      </p:sp>
      <p:sp>
        <p:nvSpPr>
          <p:cNvPr id="3" name="Content Placeholder 2">
            <a:extLst>
              <a:ext uri="{FF2B5EF4-FFF2-40B4-BE49-F238E27FC236}">
                <a16:creationId xmlns:a16="http://schemas.microsoft.com/office/drawing/2014/main" id="{2633B3F7-0571-669C-D8C7-6260DB8235CD}"/>
              </a:ext>
            </a:extLst>
          </p:cNvPr>
          <p:cNvSpPr>
            <a:spLocks noGrp="1"/>
          </p:cNvSpPr>
          <p:nvPr>
            <p:ph sz="half" idx="1"/>
          </p:nvPr>
        </p:nvSpPr>
        <p:spPr>
          <a:xfrm>
            <a:off x="1277650" y="1441342"/>
            <a:ext cx="10058400" cy="4776578"/>
          </a:xfrm>
        </p:spPr>
        <p:txBody>
          <a:bodyPr/>
          <a:lstStyle/>
          <a:p>
            <a:pPr marL="0" indent="0">
              <a:buNone/>
            </a:pPr>
            <a:r>
              <a:rPr lang="en-US" dirty="0">
                <a:hlinkClick r:id="rId3"/>
              </a:rPr>
              <a:t>ASCCC Strategic Plan for 2018-2023 </a:t>
            </a:r>
            <a:r>
              <a:rPr lang="en-US" dirty="0"/>
              <a:t>(adopted Resolution 1.01 S18)</a:t>
            </a:r>
          </a:p>
          <a:p>
            <a:pPr marL="0" indent="0" algn="l">
              <a:buNone/>
            </a:pPr>
            <a:r>
              <a:rPr lang="en-US" b="1" i="0" dirty="0">
                <a:solidFill>
                  <a:srgbClr val="0A0A0A"/>
                </a:solidFill>
                <a:effectLst/>
                <a:latin typeface="Lato" panose="020F0502020204030203" pitchFamily="34" charset="0"/>
              </a:rPr>
              <a:t>This plan has the following goals:</a:t>
            </a:r>
          </a:p>
          <a:p>
            <a:pPr marL="457200" indent="-457200" algn="l">
              <a:buFont typeface="+mj-lt"/>
              <a:buAutoNum type="arabicPeriod"/>
            </a:pPr>
            <a:r>
              <a:rPr lang="en-US" sz="2000" b="0" i="0" dirty="0">
                <a:solidFill>
                  <a:srgbClr val="0A0A0A"/>
                </a:solidFill>
                <a:effectLst/>
                <a:latin typeface="Lato" panose="020F0502020204030203" pitchFamily="34" charset="0"/>
              </a:rPr>
              <a:t>Assert the faculty voice and leadership in local, state, and national policy conversations</a:t>
            </a:r>
          </a:p>
          <a:p>
            <a:pPr marL="457200" indent="-457200">
              <a:buFont typeface="+mj-lt"/>
              <a:buAutoNum type="arabicPeriod"/>
            </a:pPr>
            <a:r>
              <a:rPr lang="en-US" sz="2000" dirty="0">
                <a:solidFill>
                  <a:srgbClr val="0A0A0A"/>
                </a:solidFill>
                <a:latin typeface="Lato" panose="020F0502020204030203" pitchFamily="34" charset="0"/>
              </a:rPr>
              <a:t>Engage and empower diverse groups of faculty at all levels of state and local leadership</a:t>
            </a:r>
          </a:p>
          <a:p>
            <a:pPr marL="457200" indent="-457200">
              <a:buFont typeface="+mj-lt"/>
              <a:buAutoNum type="arabicPeriod"/>
            </a:pPr>
            <a:r>
              <a:rPr lang="en-US" sz="2000" dirty="0">
                <a:solidFill>
                  <a:srgbClr val="0A0A0A"/>
                </a:solidFill>
                <a:latin typeface="Lato" panose="020F0502020204030203" pitchFamily="34" charset="0"/>
              </a:rPr>
              <a:t>Assert ASCCC leadership in all faculty professional development for the California Community College system regarding academic and professional matters</a:t>
            </a:r>
          </a:p>
          <a:p>
            <a:pPr marL="457200" indent="-457200">
              <a:buFont typeface="+mj-lt"/>
              <a:buAutoNum type="arabicPeriod"/>
            </a:pPr>
            <a:r>
              <a:rPr lang="en-US" sz="2000" dirty="0">
                <a:solidFill>
                  <a:srgbClr val="0A0A0A"/>
                </a:solidFill>
                <a:latin typeface="Lato" panose="020F0502020204030203" pitchFamily="34" charset="0"/>
              </a:rPr>
              <a:t>Enhance engagement, communication, and partnerships with local senates and system partners, and other constituent groups</a:t>
            </a:r>
          </a:p>
          <a:p>
            <a:pPr marL="457200" indent="-457200">
              <a:buFont typeface="+mj-lt"/>
              <a:buAutoNum type="arabicPeriod"/>
            </a:pPr>
            <a:r>
              <a:rPr lang="en-US" sz="2000" dirty="0">
                <a:solidFill>
                  <a:srgbClr val="0A0A0A"/>
                </a:solidFill>
                <a:latin typeface="Lato" panose="020F0502020204030203" pitchFamily="34" charset="0"/>
              </a:rPr>
              <a:t>Secure resources to sustain and support the mission and the work of the ASCCC</a:t>
            </a:r>
          </a:p>
          <a:p>
            <a:pPr marL="457200" indent="-457200">
              <a:buFont typeface="+mj-lt"/>
              <a:buAutoNum type="arabicPeriod"/>
            </a:pPr>
            <a:r>
              <a:rPr lang="en-US" sz="2000" dirty="0">
                <a:solidFill>
                  <a:srgbClr val="0A0A0A"/>
                </a:solidFill>
                <a:latin typeface="Lato" panose="020F0502020204030203" pitchFamily="34" charset="0"/>
              </a:rPr>
              <a:t>Sustain, support, and expand the ASCCC Course Identification Numbering System (C-ID)</a:t>
            </a:r>
          </a:p>
          <a:p>
            <a:pPr marL="0" indent="0">
              <a:buNone/>
            </a:pPr>
            <a:br>
              <a:rPr lang="en-US" sz="2000" dirty="0">
                <a:solidFill>
                  <a:srgbClr val="0A0A0A"/>
                </a:solidFill>
                <a:latin typeface="Lato" panose="020F0502020204030203" pitchFamily="34" charset="0"/>
              </a:rPr>
            </a:br>
            <a:br>
              <a:rPr lang="en-US" sz="2000" dirty="0">
                <a:solidFill>
                  <a:srgbClr val="0A0A0A"/>
                </a:solidFill>
                <a:latin typeface="Lato" panose="020F0502020204030203" pitchFamily="34" charset="0"/>
              </a:rPr>
            </a:br>
            <a:br>
              <a:rPr lang="en-US" sz="2000" b="0" i="0" dirty="0">
                <a:solidFill>
                  <a:srgbClr val="0A0A0A"/>
                </a:solidFill>
                <a:effectLst/>
                <a:latin typeface="Lato" panose="020F0502020204030203" pitchFamily="34" charset="0"/>
              </a:rPr>
            </a:br>
            <a:endParaRPr lang="en-US" dirty="0"/>
          </a:p>
        </p:txBody>
      </p:sp>
      <p:sp>
        <p:nvSpPr>
          <p:cNvPr id="4" name="Slide Number Placeholder 3">
            <a:extLst>
              <a:ext uri="{FF2B5EF4-FFF2-40B4-BE49-F238E27FC236}">
                <a16:creationId xmlns:a16="http://schemas.microsoft.com/office/drawing/2014/main" id="{38BAD2E6-A9A0-8B19-5280-C8C17ACD7F4F}"/>
              </a:ext>
            </a:extLst>
          </p:cNvPr>
          <p:cNvSpPr>
            <a:spLocks noGrp="1"/>
          </p:cNvSpPr>
          <p:nvPr>
            <p:ph type="sldNum" sz="quarter" idx="10"/>
          </p:nvPr>
        </p:nvSpPr>
        <p:spPr/>
        <p:txBody>
          <a:bodyPr/>
          <a:lstStyle/>
          <a:p>
            <a:pPr>
              <a:defRPr/>
            </a:pPr>
            <a:fld id="{0A71591C-5F3D-B54C-8468-8173C62E9969}" type="slidenum">
              <a:rPr lang="en-US" altLang="en-US" smtClean="0"/>
              <a:pPr>
                <a:defRPr/>
              </a:pPr>
              <a:t>15</a:t>
            </a:fld>
            <a:endParaRPr lang="en-US" altLang="en-US"/>
          </a:p>
        </p:txBody>
      </p:sp>
    </p:spTree>
    <p:extLst>
      <p:ext uri="{BB962C8B-B14F-4D97-AF65-F5344CB8AC3E}">
        <p14:creationId xmlns:p14="http://schemas.microsoft.com/office/powerpoint/2010/main" val="114270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468BA-F361-3A62-7B98-08224047AB43}"/>
              </a:ext>
            </a:extLst>
          </p:cNvPr>
          <p:cNvSpPr>
            <a:spLocks noGrp="1"/>
          </p:cNvSpPr>
          <p:nvPr>
            <p:ph type="title"/>
          </p:nvPr>
        </p:nvSpPr>
        <p:spPr>
          <a:xfrm>
            <a:off x="227885" y="2312553"/>
            <a:ext cx="3583461" cy="1611995"/>
          </a:xfrm>
        </p:spPr>
        <p:txBody>
          <a:bodyPr/>
          <a:lstStyle/>
          <a:p>
            <a:r>
              <a:rPr lang="en-US" dirty="0"/>
              <a:t>Consider your Senate Norms</a:t>
            </a:r>
          </a:p>
        </p:txBody>
      </p:sp>
      <p:sp>
        <p:nvSpPr>
          <p:cNvPr id="3" name="Content Placeholder 2">
            <a:extLst>
              <a:ext uri="{FF2B5EF4-FFF2-40B4-BE49-F238E27FC236}">
                <a16:creationId xmlns:a16="http://schemas.microsoft.com/office/drawing/2014/main" id="{E4D9ED39-88CA-5127-3B02-854965262D55}"/>
              </a:ext>
            </a:extLst>
          </p:cNvPr>
          <p:cNvSpPr>
            <a:spLocks noGrp="1"/>
          </p:cNvSpPr>
          <p:nvPr>
            <p:ph idx="1"/>
          </p:nvPr>
        </p:nvSpPr>
        <p:spPr>
          <a:xfrm>
            <a:off x="4356705" y="2065867"/>
            <a:ext cx="6676420" cy="4159352"/>
          </a:xfrm>
        </p:spPr>
        <p:txBody>
          <a:bodyPr/>
          <a:lstStyle/>
          <a:p>
            <a:r>
              <a:rPr lang="en-US" b="1" i="0" dirty="0">
                <a:solidFill>
                  <a:srgbClr val="333333"/>
                </a:solidFill>
                <a:effectLst/>
                <a:latin typeface="Arial" panose="020B0604020202020204" pitchFamily="34" charset="0"/>
              </a:rPr>
              <a:t>Norms</a:t>
            </a:r>
            <a:r>
              <a:rPr lang="en-US" b="0" i="0" dirty="0">
                <a:solidFill>
                  <a:srgbClr val="333333"/>
                </a:solidFill>
                <a:effectLst/>
                <a:latin typeface="Arial" panose="020B0604020202020204" pitchFamily="34" charset="0"/>
              </a:rPr>
              <a:t> are “rules or expectations that are socially enforced. Norms may be prescriptive (encouraging positive behavior; for example, “be honest”) or proscriptive (discouraging negative behavior; for example, “do not cheat”). The term is also sometimes used to refer to patterns of behavior and internalized values” </a:t>
            </a:r>
            <a:r>
              <a:rPr lang="en-US" b="0" i="0" dirty="0">
                <a:solidFill>
                  <a:schemeClr val="bg1">
                    <a:lumMod val="50000"/>
                  </a:schemeClr>
                </a:solidFill>
                <a:effectLst/>
                <a:latin typeface="Arial" panose="020B0604020202020204" pitchFamily="34" charset="0"/>
              </a:rPr>
              <a:t>(oxfordbibliographies.com)</a:t>
            </a:r>
          </a:p>
          <a:p>
            <a:endParaRPr lang="en-US" dirty="0"/>
          </a:p>
          <a:p>
            <a:r>
              <a:rPr lang="en-US" dirty="0">
                <a:hlinkClick r:id="rId3"/>
              </a:rPr>
              <a:t>ASCCC Executive Committee Norms</a:t>
            </a:r>
            <a:endParaRPr lang="en-US" dirty="0"/>
          </a:p>
        </p:txBody>
      </p:sp>
      <p:sp>
        <p:nvSpPr>
          <p:cNvPr id="5" name="Slide Number Placeholder 4">
            <a:extLst>
              <a:ext uri="{FF2B5EF4-FFF2-40B4-BE49-F238E27FC236}">
                <a16:creationId xmlns:a16="http://schemas.microsoft.com/office/drawing/2014/main" id="{BD9EA3D0-17D5-3D75-56C3-2DF4F804CD73}"/>
              </a:ext>
            </a:extLst>
          </p:cNvPr>
          <p:cNvSpPr>
            <a:spLocks noGrp="1"/>
          </p:cNvSpPr>
          <p:nvPr>
            <p:ph type="sldNum" sz="quarter" idx="10"/>
          </p:nvPr>
        </p:nvSpPr>
        <p:spPr/>
        <p:txBody>
          <a:bodyPr/>
          <a:lstStyle/>
          <a:p>
            <a:pPr>
              <a:defRPr/>
            </a:pPr>
            <a:fld id="{6390F3FB-5C8A-8244-8C82-811ACAA0436B}" type="slidenum">
              <a:rPr lang="en-US" altLang="en-US" smtClean="0"/>
              <a:pPr>
                <a:defRPr/>
              </a:pPr>
              <a:t>16</a:t>
            </a:fld>
            <a:endParaRPr lang="en-US" altLang="en-US"/>
          </a:p>
        </p:txBody>
      </p:sp>
      <p:pic>
        <p:nvPicPr>
          <p:cNvPr id="6" name="Picture 5">
            <a:extLst>
              <a:ext uri="{FF2B5EF4-FFF2-40B4-BE49-F238E27FC236}">
                <a16:creationId xmlns:a16="http://schemas.microsoft.com/office/drawing/2014/main" id="{2156BB01-ECC7-D1DB-0218-BBFBC0691B52}"/>
              </a:ext>
            </a:extLst>
          </p:cNvPr>
          <p:cNvPicPr>
            <a:picLocks noChangeAspect="1"/>
          </p:cNvPicPr>
          <p:nvPr/>
        </p:nvPicPr>
        <p:blipFill rotWithShape="1">
          <a:blip r:embed="rId4"/>
          <a:srcRect t="25521"/>
          <a:stretch/>
        </p:blipFill>
        <p:spPr>
          <a:xfrm>
            <a:off x="5525105" y="325393"/>
            <a:ext cx="3682876" cy="1609343"/>
          </a:xfrm>
          <a:prstGeom prst="rect">
            <a:avLst/>
          </a:prstGeom>
        </p:spPr>
      </p:pic>
    </p:spTree>
    <p:extLst>
      <p:ext uri="{BB962C8B-B14F-4D97-AF65-F5344CB8AC3E}">
        <p14:creationId xmlns:p14="http://schemas.microsoft.com/office/powerpoint/2010/main" val="1693934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9A822-4026-934E-E2F1-2B9B5000E255}"/>
              </a:ext>
            </a:extLst>
          </p:cNvPr>
          <p:cNvSpPr>
            <a:spLocks noGrp="1"/>
          </p:cNvSpPr>
          <p:nvPr>
            <p:ph type="title"/>
          </p:nvPr>
        </p:nvSpPr>
        <p:spPr>
          <a:xfrm>
            <a:off x="1277650" y="365126"/>
            <a:ext cx="10046043" cy="921808"/>
          </a:xfrm>
        </p:spPr>
        <p:txBody>
          <a:bodyPr/>
          <a:lstStyle/>
          <a:p>
            <a:pPr algn="ctr"/>
            <a:r>
              <a:rPr lang="en-US" dirty="0"/>
              <a:t>ASCCC Executive Committee Norms</a:t>
            </a:r>
          </a:p>
        </p:txBody>
      </p:sp>
      <p:pic>
        <p:nvPicPr>
          <p:cNvPr id="6" name="Content Placeholder 5" descr="graphic of ASCCC Executive Committee Norms">
            <a:extLst>
              <a:ext uri="{FF2B5EF4-FFF2-40B4-BE49-F238E27FC236}">
                <a16:creationId xmlns:a16="http://schemas.microsoft.com/office/drawing/2014/main" id="{38DC5B50-2A4C-2778-7922-4766520EC0AA}"/>
              </a:ext>
            </a:extLst>
          </p:cNvPr>
          <p:cNvPicPr>
            <a:picLocks noGrp="1" noChangeAspect="1"/>
          </p:cNvPicPr>
          <p:nvPr>
            <p:ph sz="half" idx="2"/>
          </p:nvPr>
        </p:nvPicPr>
        <p:blipFill>
          <a:blip r:embed="rId3"/>
          <a:stretch>
            <a:fillRect/>
          </a:stretch>
        </p:blipFill>
        <p:spPr>
          <a:xfrm>
            <a:off x="1761068" y="1528598"/>
            <a:ext cx="3739906" cy="4661066"/>
          </a:xfrm>
          <a:prstGeom prst="rect">
            <a:avLst/>
          </a:prstGeom>
        </p:spPr>
      </p:pic>
      <p:sp>
        <p:nvSpPr>
          <p:cNvPr id="4" name="Content Placeholder 3">
            <a:extLst>
              <a:ext uri="{FF2B5EF4-FFF2-40B4-BE49-F238E27FC236}">
                <a16:creationId xmlns:a16="http://schemas.microsoft.com/office/drawing/2014/main" id="{ED5C0068-C11C-A426-B71A-EBA5BB732EB9}"/>
              </a:ext>
            </a:extLst>
          </p:cNvPr>
          <p:cNvSpPr>
            <a:spLocks noGrp="1"/>
          </p:cNvSpPr>
          <p:nvPr>
            <p:ph sz="quarter" idx="4"/>
          </p:nvPr>
        </p:nvSpPr>
        <p:spPr>
          <a:xfrm>
            <a:off x="6231467" y="2128345"/>
            <a:ext cx="5105673" cy="4061318"/>
          </a:xfrm>
        </p:spPr>
        <p:txBody>
          <a:bodyPr/>
          <a:lstStyle/>
          <a:p>
            <a:r>
              <a:rPr lang="en-US" sz="3200" b="1" dirty="0">
                <a:solidFill>
                  <a:schemeClr val="accent1"/>
                </a:solidFill>
              </a:rPr>
              <a:t>Authenticity</a:t>
            </a:r>
          </a:p>
          <a:p>
            <a:r>
              <a:rPr lang="en-US" sz="3200" b="1" dirty="0">
                <a:solidFill>
                  <a:srgbClr val="00B0F0"/>
                </a:solidFill>
              </a:rPr>
              <a:t>Collegiality</a:t>
            </a:r>
          </a:p>
          <a:p>
            <a:r>
              <a:rPr lang="en-US" sz="3200" b="1" dirty="0">
                <a:solidFill>
                  <a:srgbClr val="002060"/>
                </a:solidFill>
              </a:rPr>
              <a:t>Honor &amp; Dedication</a:t>
            </a:r>
          </a:p>
          <a:p>
            <a:r>
              <a:rPr lang="en-US" sz="3200" b="1" dirty="0">
                <a:solidFill>
                  <a:schemeClr val="accent4"/>
                </a:solidFill>
              </a:rPr>
              <a:t>Self-Awareness, Presence, &amp; Patience</a:t>
            </a:r>
          </a:p>
        </p:txBody>
      </p:sp>
      <p:sp>
        <p:nvSpPr>
          <p:cNvPr id="5" name="Slide Number Placeholder 4">
            <a:extLst>
              <a:ext uri="{FF2B5EF4-FFF2-40B4-BE49-F238E27FC236}">
                <a16:creationId xmlns:a16="http://schemas.microsoft.com/office/drawing/2014/main" id="{655E0384-C483-9BBA-7F9E-052D186F31F8}"/>
              </a:ext>
            </a:extLst>
          </p:cNvPr>
          <p:cNvSpPr>
            <a:spLocks noGrp="1"/>
          </p:cNvSpPr>
          <p:nvPr>
            <p:ph type="sldNum" sz="quarter" idx="10"/>
          </p:nvPr>
        </p:nvSpPr>
        <p:spPr/>
        <p:txBody>
          <a:bodyPr/>
          <a:lstStyle/>
          <a:p>
            <a:pPr>
              <a:defRPr/>
            </a:pPr>
            <a:fld id="{9F4F8D7E-9877-914C-AE3B-0584178295A0}" type="slidenum">
              <a:rPr lang="en-US" altLang="en-US" smtClean="0"/>
              <a:pPr>
                <a:defRPr/>
              </a:pPr>
              <a:t>17</a:t>
            </a:fld>
            <a:endParaRPr lang="en-US" altLang="en-US"/>
          </a:p>
        </p:txBody>
      </p:sp>
    </p:spTree>
    <p:extLst>
      <p:ext uri="{BB962C8B-B14F-4D97-AF65-F5344CB8AC3E}">
        <p14:creationId xmlns:p14="http://schemas.microsoft.com/office/powerpoint/2010/main" val="3149873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6185-0017-7B75-A86B-E9D6B499D5B0}"/>
              </a:ext>
            </a:extLst>
          </p:cNvPr>
          <p:cNvSpPr>
            <a:spLocks noGrp="1"/>
          </p:cNvSpPr>
          <p:nvPr>
            <p:ph type="title"/>
          </p:nvPr>
        </p:nvSpPr>
        <p:spPr>
          <a:xfrm>
            <a:off x="354009" y="2623002"/>
            <a:ext cx="3583461" cy="1611995"/>
          </a:xfrm>
        </p:spPr>
        <p:txBody>
          <a:bodyPr/>
          <a:lstStyle/>
          <a:p>
            <a:r>
              <a:rPr lang="en-US" dirty="0"/>
              <a:t>Orientation and Onboarding New Senators</a:t>
            </a:r>
          </a:p>
        </p:txBody>
      </p:sp>
      <p:sp>
        <p:nvSpPr>
          <p:cNvPr id="3" name="Content Placeholder 2">
            <a:extLst>
              <a:ext uri="{FF2B5EF4-FFF2-40B4-BE49-F238E27FC236}">
                <a16:creationId xmlns:a16="http://schemas.microsoft.com/office/drawing/2014/main" id="{F03FCDC3-BDF2-3321-FFBD-A31EB377DE9F}"/>
              </a:ext>
            </a:extLst>
          </p:cNvPr>
          <p:cNvSpPr>
            <a:spLocks noGrp="1"/>
          </p:cNvSpPr>
          <p:nvPr>
            <p:ph idx="1"/>
          </p:nvPr>
        </p:nvSpPr>
        <p:spPr>
          <a:xfrm>
            <a:off x="4514360" y="346841"/>
            <a:ext cx="6672648" cy="5864773"/>
          </a:xfrm>
        </p:spPr>
        <p:txBody>
          <a:bodyPr/>
          <a:lstStyle/>
          <a:p>
            <a:r>
              <a:rPr lang="en-US" b="1" dirty="0"/>
              <a:t>Questions/Consideration:</a:t>
            </a:r>
          </a:p>
          <a:p>
            <a:pPr marL="342900" indent="-342900">
              <a:buFont typeface="Arial" panose="020B0604020202020204" pitchFamily="34" charset="0"/>
              <a:buChar char="•"/>
            </a:pPr>
            <a:r>
              <a:rPr lang="en-US" dirty="0"/>
              <a:t>If you are a new person to senate work, what would you NEED to know?</a:t>
            </a:r>
          </a:p>
          <a:p>
            <a:pPr marL="342900" indent="-342900">
              <a:buFont typeface="Arial" panose="020B0604020202020204" pitchFamily="34" charset="0"/>
              <a:buChar char="•"/>
            </a:pPr>
            <a:r>
              <a:rPr lang="en-US" dirty="0"/>
              <a:t>How formal or informal of an orientation is needed? </a:t>
            </a:r>
          </a:p>
          <a:p>
            <a:pPr marL="342900" indent="-342900">
              <a:buFont typeface="Arial" panose="020B0604020202020204" pitchFamily="34" charset="0"/>
              <a:buChar char="•"/>
            </a:pPr>
            <a:r>
              <a:rPr lang="en-US" dirty="0"/>
              <a:t>Presented one-on-one, or in group?</a:t>
            </a:r>
          </a:p>
          <a:p>
            <a:pPr marL="342900" indent="-342900">
              <a:buFont typeface="Arial" panose="020B0604020202020204" pitchFamily="34" charset="0"/>
              <a:buChar char="•"/>
            </a:pPr>
            <a:r>
              <a:rPr lang="en-US" dirty="0"/>
              <a:t>Ongoing as part of senate meetings for the entire senate? Or developed individually?</a:t>
            </a:r>
          </a:p>
          <a:p>
            <a:pPr marL="342900" indent="-342900">
              <a:buFont typeface="Arial" panose="020B0604020202020204" pitchFamily="34" charset="0"/>
              <a:buChar char="•"/>
            </a:pPr>
            <a:r>
              <a:rPr lang="en-US" dirty="0"/>
              <a:t>Use of mentors?</a:t>
            </a:r>
          </a:p>
          <a:p>
            <a:pPr marL="342900" indent="-342900">
              <a:buFont typeface="Arial" panose="020B0604020202020204" pitchFamily="34" charset="0"/>
              <a:buChar char="•"/>
            </a:pPr>
            <a:r>
              <a:rPr lang="en-US" dirty="0"/>
              <a:t>Regular check-in?</a:t>
            </a:r>
          </a:p>
          <a:p>
            <a:pPr marL="342900" indent="-342900">
              <a:buFont typeface="Arial" panose="020B0604020202020204" pitchFamily="34" charset="0"/>
              <a:buChar char="•"/>
            </a:pPr>
            <a:r>
              <a:rPr lang="en-US" dirty="0"/>
              <a:t>Possible Topics: 10+1, BPs/AP, College/district governance structures, Brown Act, resources, their role as a representative, expectations on communication, other local processes, relation and delineation with collective bargain, etc..</a:t>
            </a:r>
          </a:p>
        </p:txBody>
      </p:sp>
      <p:sp>
        <p:nvSpPr>
          <p:cNvPr id="5" name="Slide Number Placeholder 4">
            <a:extLst>
              <a:ext uri="{FF2B5EF4-FFF2-40B4-BE49-F238E27FC236}">
                <a16:creationId xmlns:a16="http://schemas.microsoft.com/office/drawing/2014/main" id="{A29E4A09-9C33-B782-72A3-86AD3D213735}"/>
              </a:ext>
            </a:extLst>
          </p:cNvPr>
          <p:cNvSpPr>
            <a:spLocks noGrp="1"/>
          </p:cNvSpPr>
          <p:nvPr>
            <p:ph type="sldNum" sz="quarter" idx="10"/>
          </p:nvPr>
        </p:nvSpPr>
        <p:spPr/>
        <p:txBody>
          <a:bodyPr/>
          <a:lstStyle/>
          <a:p>
            <a:pPr>
              <a:defRPr/>
            </a:pPr>
            <a:fld id="{6390F3FB-5C8A-8244-8C82-811ACAA0436B}" type="slidenum">
              <a:rPr lang="en-US" altLang="en-US" smtClean="0"/>
              <a:pPr>
                <a:defRPr/>
              </a:pPr>
              <a:t>18</a:t>
            </a:fld>
            <a:endParaRPr lang="en-US" altLang="en-US"/>
          </a:p>
        </p:txBody>
      </p:sp>
    </p:spTree>
    <p:extLst>
      <p:ext uri="{BB962C8B-B14F-4D97-AF65-F5344CB8AC3E}">
        <p14:creationId xmlns:p14="http://schemas.microsoft.com/office/powerpoint/2010/main" val="4149929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FB9C-A0BD-2022-CB22-24F37AF932C0}"/>
              </a:ext>
            </a:extLst>
          </p:cNvPr>
          <p:cNvSpPr>
            <a:spLocks noGrp="1"/>
          </p:cNvSpPr>
          <p:nvPr>
            <p:ph type="title"/>
          </p:nvPr>
        </p:nvSpPr>
        <p:spPr/>
        <p:txBody>
          <a:bodyPr/>
          <a:lstStyle/>
          <a:p>
            <a:r>
              <a:rPr lang="en-US" dirty="0"/>
              <a:t>Encouraging Faculty Engagement</a:t>
            </a:r>
          </a:p>
        </p:txBody>
      </p:sp>
      <p:sp>
        <p:nvSpPr>
          <p:cNvPr id="3" name="Content Placeholder 2">
            <a:extLst>
              <a:ext uri="{FF2B5EF4-FFF2-40B4-BE49-F238E27FC236}">
                <a16:creationId xmlns:a16="http://schemas.microsoft.com/office/drawing/2014/main" id="{B2223153-30AE-721D-BBE0-40D2A590EC08}"/>
              </a:ext>
            </a:extLst>
          </p:cNvPr>
          <p:cNvSpPr>
            <a:spLocks noGrp="1"/>
          </p:cNvSpPr>
          <p:nvPr>
            <p:ph idx="1"/>
          </p:nvPr>
        </p:nvSpPr>
        <p:spPr>
          <a:xfrm>
            <a:off x="4356705" y="790414"/>
            <a:ext cx="6672648" cy="5434805"/>
          </a:xfrm>
        </p:spPr>
        <p:txBody>
          <a:bodyPr/>
          <a:lstStyle/>
          <a:p>
            <a:r>
              <a:rPr lang="en-US" dirty="0"/>
              <a:t>As a senate leader there are many ways you and your local senate can recruit AND retain BIPOC (Black, Indigenous, People of Color) faculty in participatory governance.</a:t>
            </a:r>
          </a:p>
          <a:p>
            <a:endParaRPr lang="en-US" dirty="0"/>
          </a:p>
          <a:p>
            <a:pPr marL="342900" indent="-342900">
              <a:buFont typeface="Arial" panose="020B0604020202020204" pitchFamily="34" charset="0"/>
              <a:buChar char="•"/>
            </a:pPr>
            <a:r>
              <a:rPr lang="en-US" dirty="0"/>
              <a:t>Hiring recruitment and processes</a:t>
            </a:r>
          </a:p>
          <a:p>
            <a:pPr marL="342900" indent="-342900">
              <a:buFont typeface="Arial" panose="020B0604020202020204" pitchFamily="34" charset="0"/>
              <a:buChar char="•"/>
            </a:pPr>
            <a:r>
              <a:rPr lang="en-US" dirty="0"/>
              <a:t>Faculty evaluation and tenure process</a:t>
            </a:r>
          </a:p>
          <a:p>
            <a:pPr marL="342900" indent="-342900">
              <a:buFont typeface="Arial" panose="020B0604020202020204" pitchFamily="34" charset="0"/>
              <a:buChar char="•"/>
            </a:pPr>
            <a:r>
              <a:rPr lang="en-US" dirty="0"/>
              <a:t>Appointment to committees/taskforces</a:t>
            </a:r>
          </a:p>
          <a:p>
            <a:pPr marL="342900" indent="-342900">
              <a:buFont typeface="Arial" panose="020B0604020202020204" pitchFamily="34" charset="0"/>
              <a:buChar char="•"/>
            </a:pPr>
            <a:r>
              <a:rPr lang="en-US" dirty="0"/>
              <a:t>Active onboarding and orientation (including the role of the academic senate)</a:t>
            </a:r>
          </a:p>
          <a:p>
            <a:pPr marL="342900" indent="-342900">
              <a:buFont typeface="Arial" panose="020B0604020202020204" pitchFamily="34" charset="0"/>
              <a:buChar char="•"/>
            </a:pPr>
            <a:r>
              <a:rPr lang="en-US" dirty="0"/>
              <a:t>Encourage attendance to open meetings</a:t>
            </a:r>
          </a:p>
          <a:p>
            <a:pPr marL="342900" indent="-342900">
              <a:buFont typeface="Arial" panose="020B0604020202020204" pitchFamily="34" charset="0"/>
              <a:buChar char="•"/>
            </a:pPr>
            <a:r>
              <a:rPr lang="en-US" dirty="0"/>
              <a:t>Others?</a:t>
            </a:r>
          </a:p>
        </p:txBody>
      </p:sp>
      <p:sp>
        <p:nvSpPr>
          <p:cNvPr id="4" name="Text Placeholder 3">
            <a:extLst>
              <a:ext uri="{FF2B5EF4-FFF2-40B4-BE49-F238E27FC236}">
                <a16:creationId xmlns:a16="http://schemas.microsoft.com/office/drawing/2014/main" id="{D4E64299-32E3-1459-29CB-CF358DAAFEEF}"/>
              </a:ext>
            </a:extLst>
          </p:cNvPr>
          <p:cNvSpPr>
            <a:spLocks noGrp="1"/>
          </p:cNvSpPr>
          <p:nvPr>
            <p:ph type="body" sz="half" idx="2"/>
          </p:nvPr>
        </p:nvSpPr>
        <p:spPr>
          <a:xfrm>
            <a:off x="227885" y="3262184"/>
            <a:ext cx="3583461" cy="2260726"/>
          </a:xfrm>
        </p:spPr>
        <p:txBody>
          <a:bodyPr/>
          <a:lstStyle/>
          <a:p>
            <a:r>
              <a:rPr lang="en-US" dirty="0"/>
              <a:t>Recruitment of BIPOC Faculty into Participatory Governance</a:t>
            </a:r>
          </a:p>
        </p:txBody>
      </p:sp>
      <p:sp>
        <p:nvSpPr>
          <p:cNvPr id="5" name="Slide Number Placeholder 4">
            <a:extLst>
              <a:ext uri="{FF2B5EF4-FFF2-40B4-BE49-F238E27FC236}">
                <a16:creationId xmlns:a16="http://schemas.microsoft.com/office/drawing/2014/main" id="{D3E2BBF0-5AB4-5AF7-A289-32D40F36C46E}"/>
              </a:ext>
            </a:extLst>
          </p:cNvPr>
          <p:cNvSpPr>
            <a:spLocks noGrp="1"/>
          </p:cNvSpPr>
          <p:nvPr>
            <p:ph type="sldNum" sz="quarter" idx="10"/>
          </p:nvPr>
        </p:nvSpPr>
        <p:spPr/>
        <p:txBody>
          <a:bodyPr/>
          <a:lstStyle/>
          <a:p>
            <a:pPr>
              <a:defRPr/>
            </a:pPr>
            <a:fld id="{6390F3FB-5C8A-8244-8C82-811ACAA0436B}" type="slidenum">
              <a:rPr lang="en-US" altLang="en-US" smtClean="0"/>
              <a:pPr>
                <a:defRPr/>
              </a:pPr>
              <a:t>19</a:t>
            </a:fld>
            <a:endParaRPr lang="en-US" altLang="en-US"/>
          </a:p>
        </p:txBody>
      </p:sp>
    </p:spTree>
    <p:extLst>
      <p:ext uri="{BB962C8B-B14F-4D97-AF65-F5344CB8AC3E}">
        <p14:creationId xmlns:p14="http://schemas.microsoft.com/office/powerpoint/2010/main" val="3673704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A1E79-9BAD-1081-E1EB-0F875DD1A3C0}"/>
              </a:ext>
            </a:extLst>
          </p:cNvPr>
          <p:cNvSpPr>
            <a:spLocks noGrp="1"/>
          </p:cNvSpPr>
          <p:nvPr>
            <p:ph type="title"/>
          </p:nvPr>
        </p:nvSpPr>
        <p:spPr/>
        <p:txBody>
          <a:bodyPr/>
          <a:lstStyle/>
          <a:p>
            <a:r>
              <a:rPr lang="en-US" dirty="0"/>
              <a:t>Session Description</a:t>
            </a:r>
          </a:p>
        </p:txBody>
      </p:sp>
      <p:sp>
        <p:nvSpPr>
          <p:cNvPr id="3" name="Content Placeholder 2">
            <a:extLst>
              <a:ext uri="{FF2B5EF4-FFF2-40B4-BE49-F238E27FC236}">
                <a16:creationId xmlns:a16="http://schemas.microsoft.com/office/drawing/2014/main" id="{8E28C10E-4D0D-7B60-34B6-57729762B6ED}"/>
              </a:ext>
            </a:extLst>
          </p:cNvPr>
          <p:cNvSpPr>
            <a:spLocks noGrp="1"/>
          </p:cNvSpPr>
          <p:nvPr>
            <p:ph sz="half" idx="1"/>
          </p:nvPr>
        </p:nvSpPr>
        <p:spPr/>
        <p:txBody>
          <a:bodyPr/>
          <a:lstStyle/>
          <a:p>
            <a:pPr marL="0" indent="0">
              <a:buNone/>
            </a:pPr>
            <a:r>
              <a:rPr lang="en-US" dirty="0"/>
              <a:t>Join us for an interactive follow-up session where we will apply concepts from General Session 6 and share strategies to enhance diversity in local college governance. As academic senate leaders we can lead by example and advocate for processes that authentically includes those often-underrepresented voices. Some topics we will discuss are recruitment and appointment of faculty, best practices for onboarding new senate representatives and supporting their growth as faculty leaders, managing an effective senate meeting to ensure all voices are heard in discussions, infusing equity in senate goals, and how to honor each other in times of conflict.</a:t>
            </a:r>
          </a:p>
        </p:txBody>
      </p:sp>
      <p:sp>
        <p:nvSpPr>
          <p:cNvPr id="4" name="Slide Number Placeholder 3">
            <a:extLst>
              <a:ext uri="{FF2B5EF4-FFF2-40B4-BE49-F238E27FC236}">
                <a16:creationId xmlns:a16="http://schemas.microsoft.com/office/drawing/2014/main" id="{FA525017-4BF8-02C8-D5F1-B88C58D80591}"/>
              </a:ext>
            </a:extLst>
          </p:cNvPr>
          <p:cNvSpPr>
            <a:spLocks noGrp="1"/>
          </p:cNvSpPr>
          <p:nvPr>
            <p:ph type="sldNum" sz="quarter" idx="10"/>
          </p:nvPr>
        </p:nvSpPr>
        <p:spPr/>
        <p:txBody>
          <a:bodyPr/>
          <a:lstStyle/>
          <a:p>
            <a:pPr>
              <a:defRPr/>
            </a:pPr>
            <a:fld id="{0A71591C-5F3D-B54C-8468-8173C62E9969}" type="slidenum">
              <a:rPr lang="en-US" altLang="en-US" smtClean="0"/>
              <a:pPr>
                <a:defRPr/>
              </a:pPr>
              <a:t>2</a:t>
            </a:fld>
            <a:endParaRPr lang="en-US" altLang="en-US"/>
          </a:p>
        </p:txBody>
      </p:sp>
    </p:spTree>
    <p:extLst>
      <p:ext uri="{BB962C8B-B14F-4D97-AF65-F5344CB8AC3E}">
        <p14:creationId xmlns:p14="http://schemas.microsoft.com/office/powerpoint/2010/main" val="3838379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6"/>
            <a:ext cx="10046043" cy="801522"/>
          </a:xfrm>
        </p:spPr>
        <p:txBody>
          <a:bodyPr wrap="square" anchor="b">
            <a:normAutofit/>
          </a:bodyPr>
          <a:lstStyle/>
          <a:p>
            <a:pPr algn="ctr"/>
            <a:r>
              <a:rPr lang="en-US" dirty="0"/>
              <a:t>Organizing the Work</a:t>
            </a:r>
          </a:p>
        </p:txBody>
      </p:sp>
      <p:sp>
        <p:nvSpPr>
          <p:cNvPr id="4" name="Slide Number Placeholder 3"/>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0A71591C-5F3D-B54C-8468-8173C62E9969}" type="slidenum">
              <a:rPr lang="en-US" altLang="en-US" smtClean="0"/>
              <a:pPr>
                <a:spcAft>
                  <a:spcPts val="600"/>
                </a:spcAft>
                <a:defRPr/>
              </a:pPr>
              <a:t>20</a:t>
            </a:fld>
            <a:endParaRPr lang="en-US" altLang="en-US"/>
          </a:p>
        </p:txBody>
      </p:sp>
      <p:graphicFrame>
        <p:nvGraphicFramePr>
          <p:cNvPr id="6" name="Content Placeholder 5">
            <a:extLst>
              <a:ext uri="{FF2B5EF4-FFF2-40B4-BE49-F238E27FC236}">
                <a16:creationId xmlns:a16="http://schemas.microsoft.com/office/drawing/2014/main" id="{A1BC1E9D-CE2F-4690-AC35-999E7F6A9F40}"/>
              </a:ext>
            </a:extLst>
          </p:cNvPr>
          <p:cNvGraphicFramePr>
            <a:graphicFrameLocks noGrp="1"/>
          </p:cNvGraphicFramePr>
          <p:nvPr>
            <p:ph sz="half" idx="1"/>
            <p:extLst>
              <p:ext uri="{D42A27DB-BD31-4B8C-83A1-F6EECF244321}">
                <p14:modId xmlns:p14="http://schemas.microsoft.com/office/powerpoint/2010/main" val="1732775375"/>
              </p:ext>
            </p:extLst>
          </p:nvPr>
        </p:nvGraphicFramePr>
        <p:xfrm>
          <a:off x="1265293" y="844715"/>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9895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3E927-3C0F-8931-DBE7-E65C39316D2A}"/>
              </a:ext>
            </a:extLst>
          </p:cNvPr>
          <p:cNvSpPr>
            <a:spLocks noGrp="1"/>
          </p:cNvSpPr>
          <p:nvPr>
            <p:ph type="title"/>
          </p:nvPr>
        </p:nvSpPr>
        <p:spPr>
          <a:xfrm>
            <a:off x="1277650" y="365125"/>
            <a:ext cx="10046043" cy="1132599"/>
          </a:xfrm>
        </p:spPr>
        <p:txBody>
          <a:bodyPr/>
          <a:lstStyle/>
          <a:p>
            <a:pPr algn="ctr"/>
            <a:r>
              <a:rPr lang="en-US" dirty="0"/>
              <a:t>Discussion/ Q&amp;A</a:t>
            </a:r>
          </a:p>
        </p:txBody>
      </p:sp>
      <p:sp>
        <p:nvSpPr>
          <p:cNvPr id="4" name="Slide Number Placeholder 3">
            <a:extLst>
              <a:ext uri="{FF2B5EF4-FFF2-40B4-BE49-F238E27FC236}">
                <a16:creationId xmlns:a16="http://schemas.microsoft.com/office/drawing/2014/main" id="{ECEE3BFC-C76F-1E3B-1113-ACD2C8287804}"/>
              </a:ext>
            </a:extLst>
          </p:cNvPr>
          <p:cNvSpPr>
            <a:spLocks noGrp="1"/>
          </p:cNvSpPr>
          <p:nvPr>
            <p:ph type="sldNum" sz="quarter" idx="10"/>
          </p:nvPr>
        </p:nvSpPr>
        <p:spPr/>
        <p:txBody>
          <a:bodyPr/>
          <a:lstStyle/>
          <a:p>
            <a:pPr>
              <a:defRPr/>
            </a:pPr>
            <a:fld id="{0A71591C-5F3D-B54C-8468-8173C62E9969}" type="slidenum">
              <a:rPr lang="en-US" altLang="en-US" smtClean="0"/>
              <a:pPr>
                <a:defRPr/>
              </a:pPr>
              <a:t>21</a:t>
            </a:fld>
            <a:endParaRPr lang="en-US" altLang="en-US"/>
          </a:p>
        </p:txBody>
      </p:sp>
      <p:pic>
        <p:nvPicPr>
          <p:cNvPr id="5" name="Picture 4">
            <a:extLst>
              <a:ext uri="{FF2B5EF4-FFF2-40B4-BE49-F238E27FC236}">
                <a16:creationId xmlns:a16="http://schemas.microsoft.com/office/drawing/2014/main" id="{FFFBE871-CBA6-30D6-6A67-5C4F1C005ABC}"/>
              </a:ext>
            </a:extLst>
          </p:cNvPr>
          <p:cNvPicPr>
            <a:picLocks noChangeAspect="1"/>
          </p:cNvPicPr>
          <p:nvPr/>
        </p:nvPicPr>
        <p:blipFill>
          <a:blip r:embed="rId2"/>
          <a:stretch>
            <a:fillRect/>
          </a:stretch>
        </p:blipFill>
        <p:spPr>
          <a:xfrm>
            <a:off x="2438400" y="2570956"/>
            <a:ext cx="7315200" cy="2905125"/>
          </a:xfrm>
          <a:prstGeom prst="rect">
            <a:avLst/>
          </a:prstGeom>
        </p:spPr>
      </p:pic>
    </p:spTree>
    <p:extLst>
      <p:ext uri="{BB962C8B-B14F-4D97-AF65-F5344CB8AC3E}">
        <p14:creationId xmlns:p14="http://schemas.microsoft.com/office/powerpoint/2010/main" val="4237323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39A1-4073-1161-0845-8B793850E88D}"/>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C4FE7CEF-568F-E491-6CF0-1D7B956E77C9}"/>
              </a:ext>
            </a:extLst>
          </p:cNvPr>
          <p:cNvSpPr>
            <a:spLocks noGrp="1"/>
          </p:cNvSpPr>
          <p:nvPr>
            <p:ph sz="half" idx="1"/>
          </p:nvPr>
        </p:nvSpPr>
        <p:spPr/>
        <p:txBody>
          <a:bodyPr/>
          <a:lstStyle/>
          <a:p>
            <a:r>
              <a:rPr lang="en-US" dirty="0">
                <a:hlinkClick r:id="rId3"/>
              </a:rPr>
              <a:t>ASCCC website (asccc.org)</a:t>
            </a:r>
            <a:endParaRPr lang="en-US" dirty="0"/>
          </a:p>
          <a:p>
            <a:r>
              <a:rPr lang="en-US" dirty="0">
                <a:hlinkClick r:id="rId4"/>
              </a:rPr>
              <a:t>ASCCC Local Senates Handbook</a:t>
            </a:r>
            <a:endParaRPr lang="en-US" dirty="0"/>
          </a:p>
          <a:p>
            <a:r>
              <a:rPr lang="en-US" dirty="0">
                <a:hlinkClick r:id="rId5"/>
              </a:rPr>
              <a:t>ASCCC Executive Committee Norms</a:t>
            </a:r>
            <a:endParaRPr lang="en-US" dirty="0"/>
          </a:p>
          <a:p>
            <a:r>
              <a:rPr lang="en-US" dirty="0">
                <a:hlinkClick r:id="rId6"/>
              </a:rPr>
              <a:t>Volunteer Application to Serve on a Committee</a:t>
            </a:r>
            <a:endParaRPr lang="en-US" dirty="0"/>
          </a:p>
          <a:p>
            <a:r>
              <a:rPr lang="en-US" dirty="0">
                <a:hlinkClick r:id="rId7"/>
              </a:rPr>
              <a:t>ASCCC faculty appointment process for ASCCC Committees</a:t>
            </a:r>
            <a:endParaRPr lang="en-US" dirty="0"/>
          </a:p>
          <a:p>
            <a:r>
              <a:rPr lang="en-US" dirty="0">
                <a:hlinkClick r:id="rId8"/>
              </a:rPr>
              <a:t>ASCCC Repository of </a:t>
            </a:r>
            <a:r>
              <a:rPr lang="en-US" i="1" dirty="0">
                <a:hlinkClick r:id="rId8"/>
              </a:rPr>
              <a:t>Rostrum</a:t>
            </a:r>
            <a:r>
              <a:rPr lang="en-US" dirty="0">
                <a:hlinkClick r:id="rId8"/>
              </a:rPr>
              <a:t> publications</a:t>
            </a:r>
            <a:endParaRPr lang="en-US" dirty="0"/>
          </a:p>
          <a:p>
            <a:r>
              <a:rPr lang="en-US" dirty="0">
                <a:hlinkClick r:id="rId9"/>
              </a:rPr>
              <a:t>10+1 (ASCCC graphic, brochure, card)</a:t>
            </a:r>
            <a:endParaRPr lang="en-US" dirty="0"/>
          </a:p>
          <a:p>
            <a:r>
              <a:rPr lang="en-US" dirty="0"/>
              <a:t>info@asccc.org</a:t>
            </a:r>
          </a:p>
        </p:txBody>
      </p:sp>
      <p:sp>
        <p:nvSpPr>
          <p:cNvPr id="4" name="Slide Number Placeholder 3">
            <a:extLst>
              <a:ext uri="{FF2B5EF4-FFF2-40B4-BE49-F238E27FC236}">
                <a16:creationId xmlns:a16="http://schemas.microsoft.com/office/drawing/2014/main" id="{3F5F5159-B732-1E2E-50E3-BF3B7BBD1A4B}"/>
              </a:ext>
            </a:extLst>
          </p:cNvPr>
          <p:cNvSpPr>
            <a:spLocks noGrp="1"/>
          </p:cNvSpPr>
          <p:nvPr>
            <p:ph type="sldNum" sz="quarter" idx="10"/>
          </p:nvPr>
        </p:nvSpPr>
        <p:spPr/>
        <p:txBody>
          <a:bodyPr/>
          <a:lstStyle/>
          <a:p>
            <a:pPr>
              <a:defRPr/>
            </a:pPr>
            <a:fld id="{0A71591C-5F3D-B54C-8468-8173C62E9969}" type="slidenum">
              <a:rPr lang="en-US" altLang="en-US" smtClean="0"/>
              <a:pPr>
                <a:defRPr/>
              </a:pPr>
              <a:t>22</a:t>
            </a:fld>
            <a:endParaRPr lang="en-US" altLang="en-US"/>
          </a:p>
        </p:txBody>
      </p:sp>
    </p:spTree>
    <p:extLst>
      <p:ext uri="{BB962C8B-B14F-4D97-AF65-F5344CB8AC3E}">
        <p14:creationId xmlns:p14="http://schemas.microsoft.com/office/powerpoint/2010/main" val="2328051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22FB88-D5BB-8526-DA21-269886B9EA28}"/>
              </a:ext>
            </a:extLst>
          </p:cNvPr>
          <p:cNvPicPr>
            <a:picLocks noChangeAspect="1"/>
          </p:cNvPicPr>
          <p:nvPr/>
        </p:nvPicPr>
        <p:blipFill rotWithShape="1">
          <a:blip r:embed="rId3"/>
          <a:srcRect t="10245" b="5800"/>
          <a:stretch/>
        </p:blipFill>
        <p:spPr>
          <a:xfrm>
            <a:off x="20" y="10"/>
            <a:ext cx="12191980" cy="6857990"/>
          </a:xfrm>
          <a:prstGeom prst="rect">
            <a:avLst/>
          </a:prstGeom>
          <a:noFill/>
        </p:spPr>
      </p:pic>
      <p:sp>
        <p:nvSpPr>
          <p:cNvPr id="2" name="Slide Number Placeholder 1" hidden="1">
            <a:extLst>
              <a:ext uri="{FF2B5EF4-FFF2-40B4-BE49-F238E27FC236}">
                <a16:creationId xmlns:a16="http://schemas.microsoft.com/office/drawing/2014/main" id="{7E28B026-AFEA-8F20-7849-A6D22305430B}"/>
              </a:ext>
            </a:extLst>
          </p:cNvPr>
          <p:cNvSpPr>
            <a:spLocks noGrp="1"/>
          </p:cNvSpPr>
          <p:nvPr>
            <p:ph type="sldNum" sz="quarter" idx="10"/>
          </p:nvPr>
        </p:nvSpPr>
        <p:spPr/>
        <p:txBody>
          <a:bodyPr/>
          <a:lstStyle/>
          <a:p>
            <a:pPr>
              <a:spcAft>
                <a:spcPts val="600"/>
              </a:spcAft>
              <a:defRPr/>
            </a:pPr>
            <a:fld id="{71BC0E3A-3D51-1548-A223-A51649974575}" type="slidenum">
              <a:rPr lang="en-US" altLang="en-US" smtClean="0"/>
              <a:pPr>
                <a:spcAft>
                  <a:spcPts val="600"/>
                </a:spcAft>
                <a:defRPr/>
              </a:pPr>
              <a:t>23</a:t>
            </a:fld>
            <a:endParaRPr lang="en-US" altLang="en-US"/>
          </a:p>
        </p:txBody>
      </p:sp>
    </p:spTree>
    <p:extLst>
      <p:ext uri="{BB962C8B-B14F-4D97-AF65-F5344CB8AC3E}">
        <p14:creationId xmlns:p14="http://schemas.microsoft.com/office/powerpoint/2010/main" val="253231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32AB-C021-62FD-D84B-59D42C9B6131}"/>
              </a:ext>
            </a:extLst>
          </p:cNvPr>
          <p:cNvSpPr>
            <a:spLocks noGrp="1"/>
          </p:cNvSpPr>
          <p:nvPr>
            <p:ph type="title"/>
          </p:nvPr>
        </p:nvSpPr>
        <p:spPr/>
        <p:txBody>
          <a:bodyPr/>
          <a:lstStyle/>
          <a:p>
            <a:r>
              <a:rPr lang="en-US" dirty="0"/>
              <a:t>Agenda for this Session</a:t>
            </a:r>
          </a:p>
        </p:txBody>
      </p:sp>
      <p:sp>
        <p:nvSpPr>
          <p:cNvPr id="3" name="Content Placeholder 2">
            <a:extLst>
              <a:ext uri="{FF2B5EF4-FFF2-40B4-BE49-F238E27FC236}">
                <a16:creationId xmlns:a16="http://schemas.microsoft.com/office/drawing/2014/main" id="{6A27BFE8-788E-B255-659E-C91189A3FFB2}"/>
              </a:ext>
            </a:extLst>
          </p:cNvPr>
          <p:cNvSpPr>
            <a:spLocks noGrp="1"/>
          </p:cNvSpPr>
          <p:nvPr>
            <p:ph sz="half" idx="1"/>
          </p:nvPr>
        </p:nvSpPr>
        <p:spPr/>
        <p:txBody>
          <a:bodyPr/>
          <a:lstStyle/>
          <a:p>
            <a:r>
              <a:rPr lang="en-US" dirty="0"/>
              <a:t>Introductions</a:t>
            </a:r>
          </a:p>
          <a:p>
            <a:r>
              <a:rPr lang="en-US" dirty="0"/>
              <a:t>Role of the Academic Senate </a:t>
            </a:r>
          </a:p>
          <a:p>
            <a:r>
              <a:rPr lang="en-US" dirty="0"/>
              <a:t>Faculty Appointments</a:t>
            </a:r>
          </a:p>
          <a:p>
            <a:r>
              <a:rPr lang="en-US" dirty="0"/>
              <a:t>Mission Statements &amp; Setting Senate Goals</a:t>
            </a:r>
            <a:endParaRPr lang="en-US" dirty="0">
              <a:highlight>
                <a:srgbClr val="FFFF00"/>
              </a:highlight>
            </a:endParaRPr>
          </a:p>
          <a:p>
            <a:r>
              <a:rPr lang="en-US" dirty="0"/>
              <a:t>Consider Your Senate Norms</a:t>
            </a:r>
          </a:p>
          <a:p>
            <a:r>
              <a:rPr lang="en-US" dirty="0"/>
              <a:t>Orientation and Onboarding of New Senators</a:t>
            </a:r>
          </a:p>
          <a:p>
            <a:r>
              <a:rPr lang="en-US" dirty="0"/>
              <a:t>Encouraging faculty engagement and recruitment of BIPOC faculty into participatory governance</a:t>
            </a:r>
          </a:p>
          <a:p>
            <a:r>
              <a:rPr lang="en-US" dirty="0"/>
              <a:t>Q/A and Discussion</a:t>
            </a:r>
          </a:p>
        </p:txBody>
      </p:sp>
      <p:sp>
        <p:nvSpPr>
          <p:cNvPr id="4" name="Slide Number Placeholder 3">
            <a:extLst>
              <a:ext uri="{FF2B5EF4-FFF2-40B4-BE49-F238E27FC236}">
                <a16:creationId xmlns:a16="http://schemas.microsoft.com/office/drawing/2014/main" id="{39C5868C-B6ED-265B-1BA8-44C2503315B4}"/>
              </a:ext>
            </a:extLst>
          </p:cNvPr>
          <p:cNvSpPr>
            <a:spLocks noGrp="1"/>
          </p:cNvSpPr>
          <p:nvPr>
            <p:ph type="sldNum" sz="quarter" idx="10"/>
          </p:nvPr>
        </p:nvSpPr>
        <p:spPr/>
        <p:txBody>
          <a:bodyPr/>
          <a:lstStyle/>
          <a:p>
            <a:pPr>
              <a:defRPr/>
            </a:pPr>
            <a:fld id="{0A71591C-5F3D-B54C-8468-8173C62E9969}" type="slidenum">
              <a:rPr lang="en-US" altLang="en-US" smtClean="0"/>
              <a:pPr>
                <a:defRPr/>
              </a:pPr>
              <a:t>3</a:t>
            </a:fld>
            <a:endParaRPr lang="en-US" altLang="en-US"/>
          </a:p>
        </p:txBody>
      </p:sp>
    </p:spTree>
    <p:extLst>
      <p:ext uri="{BB962C8B-B14F-4D97-AF65-F5344CB8AC3E}">
        <p14:creationId xmlns:p14="http://schemas.microsoft.com/office/powerpoint/2010/main" val="1100315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E987-8A1E-F3DA-FCFF-CDA83A26773C}"/>
              </a:ext>
            </a:extLst>
          </p:cNvPr>
          <p:cNvSpPr>
            <a:spLocks noGrp="1"/>
          </p:cNvSpPr>
          <p:nvPr>
            <p:ph type="title"/>
          </p:nvPr>
        </p:nvSpPr>
        <p:spPr>
          <a:xfrm>
            <a:off x="1277650" y="365126"/>
            <a:ext cx="10046043" cy="1004334"/>
          </a:xfrm>
        </p:spPr>
        <p:txBody>
          <a:bodyPr>
            <a:normAutofit/>
          </a:bodyPr>
          <a:lstStyle/>
          <a:p>
            <a:pPr algn="ctr"/>
            <a:r>
              <a:rPr lang="en-US" sz="4800" dirty="0"/>
              <a:t>Introductions</a:t>
            </a:r>
          </a:p>
        </p:txBody>
      </p:sp>
      <p:pic>
        <p:nvPicPr>
          <p:cNvPr id="8" name="Content Placeholder 7" descr="Headshot-LaTonya Parker&#10;">
            <a:extLst>
              <a:ext uri="{FF2B5EF4-FFF2-40B4-BE49-F238E27FC236}">
                <a16:creationId xmlns:a16="http://schemas.microsoft.com/office/drawing/2014/main" id="{96EBC504-0C0E-D24F-00EC-08A5D7308012}"/>
              </a:ext>
            </a:extLst>
          </p:cNvPr>
          <p:cNvPicPr>
            <a:picLocks noGrp="1" noChangeAspect="1"/>
          </p:cNvPicPr>
          <p:nvPr>
            <p:ph sz="half" idx="2"/>
          </p:nvPr>
        </p:nvPicPr>
        <p:blipFill>
          <a:blip r:embed="rId3"/>
          <a:stretch>
            <a:fillRect/>
          </a:stretch>
        </p:blipFill>
        <p:spPr>
          <a:xfrm>
            <a:off x="2188029" y="1952930"/>
            <a:ext cx="2204357" cy="2900470"/>
          </a:xfrm>
          <a:prstGeom prst="rect">
            <a:avLst/>
          </a:prstGeom>
        </p:spPr>
      </p:pic>
      <p:pic>
        <p:nvPicPr>
          <p:cNvPr id="9" name="Content Placeholder 8" descr="Headshot - Christopher Howerton">
            <a:extLst>
              <a:ext uri="{FF2B5EF4-FFF2-40B4-BE49-F238E27FC236}">
                <a16:creationId xmlns:a16="http://schemas.microsoft.com/office/drawing/2014/main" id="{ED44871D-062B-F5BE-954B-82E3CB063263}"/>
              </a:ext>
            </a:extLst>
          </p:cNvPr>
          <p:cNvPicPr>
            <a:picLocks noGrp="1" noChangeAspect="1"/>
          </p:cNvPicPr>
          <p:nvPr>
            <p:ph sz="quarter" idx="4"/>
          </p:nvPr>
        </p:nvPicPr>
        <p:blipFill>
          <a:blip r:embed="rId4"/>
          <a:stretch>
            <a:fillRect/>
          </a:stretch>
        </p:blipFill>
        <p:spPr>
          <a:xfrm>
            <a:off x="7799614" y="1869319"/>
            <a:ext cx="2204357" cy="2939143"/>
          </a:xfrm>
          <a:prstGeom prst="rect">
            <a:avLst/>
          </a:prstGeom>
        </p:spPr>
      </p:pic>
      <p:sp>
        <p:nvSpPr>
          <p:cNvPr id="5" name="Slide Number Placeholder 4">
            <a:extLst>
              <a:ext uri="{FF2B5EF4-FFF2-40B4-BE49-F238E27FC236}">
                <a16:creationId xmlns:a16="http://schemas.microsoft.com/office/drawing/2014/main" id="{F71A9C17-891A-AD9E-EF26-432EB88C7CDF}"/>
              </a:ext>
            </a:extLst>
          </p:cNvPr>
          <p:cNvSpPr>
            <a:spLocks noGrp="1"/>
          </p:cNvSpPr>
          <p:nvPr>
            <p:ph type="sldNum" sz="quarter" idx="10"/>
          </p:nvPr>
        </p:nvSpPr>
        <p:spPr/>
        <p:txBody>
          <a:bodyPr/>
          <a:lstStyle/>
          <a:p>
            <a:pPr>
              <a:defRPr/>
            </a:pPr>
            <a:fld id="{6390F3FB-5C8A-8244-8C82-811ACAA0436B}" type="slidenum">
              <a:rPr lang="en-US" altLang="en-US" smtClean="0"/>
              <a:pPr>
                <a:defRPr/>
              </a:pPr>
              <a:t>4</a:t>
            </a:fld>
            <a:endParaRPr lang="en-US" altLang="en-US"/>
          </a:p>
        </p:txBody>
      </p:sp>
      <p:sp>
        <p:nvSpPr>
          <p:cNvPr id="10" name="TextBox 9">
            <a:extLst>
              <a:ext uri="{FF2B5EF4-FFF2-40B4-BE49-F238E27FC236}">
                <a16:creationId xmlns:a16="http://schemas.microsoft.com/office/drawing/2014/main" id="{CDBEBA5F-55A1-EBDA-EF41-F2D1B65F6617}"/>
              </a:ext>
            </a:extLst>
          </p:cNvPr>
          <p:cNvSpPr txBox="1"/>
          <p:nvPr/>
        </p:nvSpPr>
        <p:spPr>
          <a:xfrm>
            <a:off x="1551214" y="4966491"/>
            <a:ext cx="3477986" cy="830997"/>
          </a:xfrm>
          <a:prstGeom prst="rect">
            <a:avLst/>
          </a:prstGeom>
          <a:noFill/>
        </p:spPr>
        <p:txBody>
          <a:bodyPr wrap="square" rtlCol="0">
            <a:spAutoFit/>
          </a:bodyPr>
          <a:lstStyle/>
          <a:p>
            <a:pPr algn="ctr"/>
            <a:r>
              <a:rPr lang="en-US" sz="2400" dirty="0"/>
              <a:t>LaTonya Parker, </a:t>
            </a:r>
          </a:p>
          <a:p>
            <a:pPr algn="ctr"/>
            <a:r>
              <a:rPr lang="en-US" sz="2400" dirty="0"/>
              <a:t>ASCCC Secretary</a:t>
            </a:r>
          </a:p>
        </p:txBody>
      </p:sp>
      <p:sp>
        <p:nvSpPr>
          <p:cNvPr id="11" name="TextBox 10">
            <a:extLst>
              <a:ext uri="{FF2B5EF4-FFF2-40B4-BE49-F238E27FC236}">
                <a16:creationId xmlns:a16="http://schemas.microsoft.com/office/drawing/2014/main" id="{F8746FEB-AA4E-3BF1-7BAB-1327FF75C3C0}"/>
              </a:ext>
            </a:extLst>
          </p:cNvPr>
          <p:cNvSpPr txBox="1"/>
          <p:nvPr/>
        </p:nvSpPr>
        <p:spPr>
          <a:xfrm>
            <a:off x="6685643" y="4941882"/>
            <a:ext cx="4432298" cy="830997"/>
          </a:xfrm>
          <a:prstGeom prst="rect">
            <a:avLst/>
          </a:prstGeom>
          <a:noFill/>
        </p:spPr>
        <p:txBody>
          <a:bodyPr wrap="square" rtlCol="0">
            <a:spAutoFit/>
          </a:bodyPr>
          <a:lstStyle/>
          <a:p>
            <a:pPr algn="ctr"/>
            <a:r>
              <a:rPr lang="en-US" sz="2400" dirty="0"/>
              <a:t>Christopher Howerton, </a:t>
            </a:r>
          </a:p>
          <a:p>
            <a:pPr algn="ctr"/>
            <a:r>
              <a:rPr lang="en-US" sz="2400" dirty="0"/>
              <a:t>ASCCC North Representative</a:t>
            </a:r>
          </a:p>
        </p:txBody>
      </p:sp>
    </p:spTree>
    <p:extLst>
      <p:ext uri="{BB962C8B-B14F-4D97-AF65-F5344CB8AC3E}">
        <p14:creationId xmlns:p14="http://schemas.microsoft.com/office/powerpoint/2010/main" val="288565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4508-FB43-D942-9038-40C46E08EC1B}"/>
              </a:ext>
            </a:extLst>
          </p:cNvPr>
          <p:cNvSpPr>
            <a:spLocks noGrp="1"/>
          </p:cNvSpPr>
          <p:nvPr>
            <p:ph type="title"/>
          </p:nvPr>
        </p:nvSpPr>
        <p:spPr>
          <a:xfrm>
            <a:off x="227885" y="1335091"/>
            <a:ext cx="3583461" cy="4214371"/>
          </a:xfrm>
        </p:spPr>
        <p:txBody>
          <a:bodyPr anchor="ctr">
            <a:normAutofit fontScale="90000"/>
          </a:bodyPr>
          <a:lstStyle/>
          <a:p>
            <a:pPr lvl="0">
              <a:spcBef>
                <a:spcPts val="1000"/>
              </a:spcBef>
            </a:pPr>
            <a:r>
              <a:rPr lang="en-US" b="1" dirty="0"/>
              <a:t>Role of the Academic Senate</a:t>
            </a:r>
            <a:br>
              <a:rPr lang="en-US" b="1" dirty="0"/>
            </a:br>
            <a:br>
              <a:rPr lang="en-US" b="1" dirty="0"/>
            </a:br>
            <a:r>
              <a:rPr lang="en-US" sz="2700" b="1" dirty="0">
                <a:solidFill>
                  <a:srgbClr val="D72352"/>
                </a:solidFill>
                <a:latin typeface="Arial" panose="020B0604020202020204"/>
                <a:ea typeface="+mn-ea"/>
                <a:cs typeface="Gill Sans" panose="020B0502020104020203" pitchFamily="34" charset="-79"/>
              </a:rPr>
              <a:t>Title 5 §53200 (c) – Definitions “The 10+1”</a:t>
            </a:r>
            <a:br>
              <a:rPr lang="en-US" sz="2700" b="1" dirty="0">
                <a:solidFill>
                  <a:srgbClr val="D72352"/>
                </a:solidFill>
                <a:latin typeface="Arial" panose="020B0604020202020204"/>
                <a:ea typeface="+mn-ea"/>
                <a:cs typeface="Gill Sans" panose="020B0502020104020203" pitchFamily="34" charset="-79"/>
              </a:rPr>
            </a:br>
            <a:r>
              <a:rPr lang="en-US" sz="2700" dirty="0">
                <a:solidFill>
                  <a:srgbClr val="212121"/>
                </a:solidFill>
                <a:latin typeface="Arial" panose="020B0604020202020204"/>
                <a:ea typeface="+mn-ea"/>
                <a:cs typeface="Gill Sans"/>
              </a:rPr>
              <a:t>“</a:t>
            </a:r>
            <a:r>
              <a:rPr lang="en-US" sz="2700" b="1" i="1" dirty="0">
                <a:solidFill>
                  <a:srgbClr val="212121"/>
                </a:solidFill>
                <a:latin typeface="Arial" panose="020B0604020202020204"/>
                <a:ea typeface="+mn-ea"/>
                <a:cs typeface="Gill Sans"/>
              </a:rPr>
              <a:t>Academic and professional matters</a:t>
            </a:r>
            <a:r>
              <a:rPr lang="en-US" sz="2700" dirty="0">
                <a:solidFill>
                  <a:srgbClr val="212121"/>
                </a:solidFill>
                <a:latin typeface="Arial" panose="020B0604020202020204"/>
                <a:ea typeface="+mn-ea"/>
                <a:cs typeface="Gill Sans"/>
              </a:rPr>
              <a:t>” means the following policy development and implementation matters:</a:t>
            </a:r>
            <a:br>
              <a:rPr lang="en-US" sz="2700" dirty="0">
                <a:solidFill>
                  <a:srgbClr val="212121"/>
                </a:solidFill>
                <a:latin typeface="Arial" panose="020B0604020202020204"/>
                <a:ea typeface="+mn-ea"/>
                <a:cs typeface="Gill Sans"/>
              </a:rPr>
            </a:br>
            <a:endParaRPr lang="en-US" b="1" dirty="0"/>
          </a:p>
        </p:txBody>
      </p:sp>
      <p:sp>
        <p:nvSpPr>
          <p:cNvPr id="3" name="Content Placeholder 2">
            <a:extLst>
              <a:ext uri="{FF2B5EF4-FFF2-40B4-BE49-F238E27FC236}">
                <a16:creationId xmlns:a16="http://schemas.microsoft.com/office/drawing/2014/main" id="{62175139-21EC-2A4D-9C2D-538827B850C7}"/>
              </a:ext>
            </a:extLst>
          </p:cNvPr>
          <p:cNvSpPr>
            <a:spLocks noGrp="1"/>
          </p:cNvSpPr>
          <p:nvPr>
            <p:ph idx="1"/>
          </p:nvPr>
        </p:nvSpPr>
        <p:spPr>
          <a:xfrm>
            <a:off x="4356705" y="357190"/>
            <a:ext cx="6672648" cy="5999159"/>
          </a:xfrm>
        </p:spPr>
        <p:txBody>
          <a:bodyPr numCol="2"/>
          <a:lstStyle/>
          <a:p>
            <a:pPr marL="342900" lvl="0" indent="-342900">
              <a:lnSpc>
                <a:spcPct val="100000"/>
              </a:lnSpc>
              <a:spcBef>
                <a:spcPts val="400"/>
              </a:spcBef>
              <a:buFont typeface="+mj-lt"/>
              <a:buAutoNum type="arabicPeriod"/>
            </a:pPr>
            <a:r>
              <a:rPr lang="en-US" sz="1800" dirty="0">
                <a:solidFill>
                  <a:srgbClr val="212121"/>
                </a:solidFill>
              </a:rPr>
              <a:t>curriculum, including establishing prerequisites and placing courses within disciplines;</a:t>
            </a:r>
          </a:p>
          <a:p>
            <a:pPr marL="342900" lvl="0" indent="-342900">
              <a:spcBef>
                <a:spcPts val="400"/>
              </a:spcBef>
              <a:buFont typeface="+mj-lt"/>
              <a:buAutoNum type="arabicPeriod"/>
            </a:pPr>
            <a:r>
              <a:rPr lang="en-US" sz="1800" dirty="0">
                <a:solidFill>
                  <a:srgbClr val="212121"/>
                </a:solidFill>
              </a:rPr>
              <a:t>degree and certificate requirements;</a:t>
            </a:r>
          </a:p>
          <a:p>
            <a:pPr marL="342900" lvl="0" indent="-342900">
              <a:spcBef>
                <a:spcPts val="400"/>
              </a:spcBef>
              <a:buFont typeface="+mj-lt"/>
              <a:buAutoNum type="arabicPeriod"/>
            </a:pPr>
            <a:r>
              <a:rPr lang="en-US" sz="1800" dirty="0">
                <a:solidFill>
                  <a:srgbClr val="212121"/>
                </a:solidFill>
              </a:rPr>
              <a:t>grading policies;</a:t>
            </a:r>
          </a:p>
          <a:p>
            <a:pPr marL="342900" lvl="0" indent="-342900">
              <a:spcBef>
                <a:spcPts val="400"/>
              </a:spcBef>
              <a:buFont typeface="+mj-lt"/>
              <a:buAutoNum type="arabicPeriod"/>
            </a:pPr>
            <a:r>
              <a:rPr lang="en-US" sz="1800" dirty="0">
                <a:solidFill>
                  <a:srgbClr val="212121"/>
                </a:solidFill>
              </a:rPr>
              <a:t>educational program development;</a:t>
            </a:r>
          </a:p>
          <a:p>
            <a:pPr marL="342900" lvl="0" indent="-342900">
              <a:spcBef>
                <a:spcPts val="400"/>
              </a:spcBef>
              <a:buFont typeface="+mj-lt"/>
              <a:buAutoNum type="arabicPeriod"/>
            </a:pPr>
            <a:r>
              <a:rPr lang="en-US" sz="1800" dirty="0">
                <a:solidFill>
                  <a:srgbClr val="212121"/>
                </a:solidFill>
              </a:rPr>
              <a:t>standards or policies regarding student preparation and success;</a:t>
            </a:r>
          </a:p>
          <a:p>
            <a:pPr marL="342900" lvl="0" indent="-342900">
              <a:spcBef>
                <a:spcPts val="400"/>
              </a:spcBef>
              <a:buFont typeface="+mj-lt"/>
              <a:buAutoNum type="arabicPeriod"/>
            </a:pPr>
            <a:r>
              <a:rPr lang="en-US" sz="1800" b="1" dirty="0">
                <a:solidFill>
                  <a:srgbClr val="212121"/>
                </a:solidFill>
              </a:rPr>
              <a:t>district and college governance structures, as related to faculty roles;</a:t>
            </a:r>
            <a:endParaRPr lang="en-US" sz="1800" dirty="0">
              <a:solidFill>
                <a:srgbClr val="212121"/>
              </a:solidFill>
            </a:endParaRPr>
          </a:p>
          <a:p>
            <a:pPr marL="342900" lvl="0" indent="-342900">
              <a:spcBef>
                <a:spcPts val="400"/>
              </a:spcBef>
              <a:buFont typeface="+mj-lt"/>
              <a:buAutoNum type="arabicPeriod"/>
            </a:pPr>
            <a:r>
              <a:rPr lang="en-US" sz="1800" dirty="0">
                <a:solidFill>
                  <a:srgbClr val="212121"/>
                </a:solidFill>
              </a:rPr>
              <a:t>faculty roles and involvement in accreditation processes, including self-study and annual reports;</a:t>
            </a:r>
          </a:p>
          <a:p>
            <a:pPr marL="342900" lvl="0" indent="-342900">
              <a:spcBef>
                <a:spcPts val="400"/>
              </a:spcBef>
              <a:buFont typeface="+mj-lt"/>
              <a:buAutoNum type="arabicPeriod"/>
            </a:pPr>
            <a:r>
              <a:rPr lang="en-US" sz="1800" dirty="0">
                <a:solidFill>
                  <a:srgbClr val="212121"/>
                </a:solidFill>
              </a:rPr>
              <a:t>policies for faculty professional development activities;</a:t>
            </a:r>
          </a:p>
          <a:p>
            <a:pPr marL="342900" lvl="0" indent="-342900">
              <a:spcBef>
                <a:spcPts val="400"/>
              </a:spcBef>
              <a:buFont typeface="+mj-lt"/>
              <a:buAutoNum type="arabicPeriod"/>
            </a:pPr>
            <a:r>
              <a:rPr lang="en-US" sz="1800" dirty="0">
                <a:solidFill>
                  <a:srgbClr val="212121"/>
                </a:solidFill>
              </a:rPr>
              <a:t>processes for program review;</a:t>
            </a:r>
          </a:p>
          <a:p>
            <a:pPr marL="342900" lvl="0" indent="-342900">
              <a:spcBef>
                <a:spcPts val="400"/>
              </a:spcBef>
              <a:buFont typeface="+mj-lt"/>
              <a:buAutoNum type="arabicPeriod"/>
            </a:pPr>
            <a:r>
              <a:rPr lang="en-US" sz="1800" dirty="0">
                <a:solidFill>
                  <a:srgbClr val="212121"/>
                </a:solidFill>
              </a:rPr>
              <a:t>processes for institutional planning and budget development; and</a:t>
            </a:r>
          </a:p>
          <a:p>
            <a:pPr marL="342900" lvl="0" indent="-342900">
              <a:spcBef>
                <a:spcPts val="400"/>
              </a:spcBef>
              <a:buFont typeface="+mj-lt"/>
              <a:buAutoNum type="arabicPeriod"/>
            </a:pPr>
            <a:r>
              <a:rPr lang="en-US" sz="1800" dirty="0">
                <a:solidFill>
                  <a:srgbClr val="212121"/>
                </a:solidFill>
              </a:rPr>
              <a:t>other academic and professional matters as are mutually agreed upon between the governing board and the academic senate</a:t>
            </a:r>
            <a:r>
              <a:rPr lang="en-US" sz="1800" dirty="0"/>
              <a:t>.</a:t>
            </a:r>
          </a:p>
          <a:p>
            <a:pPr marL="342900" lvl="0" indent="-342900">
              <a:spcBef>
                <a:spcPts val="400"/>
              </a:spcBef>
              <a:buFont typeface="+mj-lt"/>
              <a:buAutoNum type="arabicPeriod"/>
            </a:pPr>
            <a:endParaRPr lang="en-US" sz="1800" dirty="0"/>
          </a:p>
          <a:p>
            <a:pPr lvl="0">
              <a:spcBef>
                <a:spcPts val="400"/>
              </a:spcBef>
            </a:pPr>
            <a:endParaRPr lang="en-US" sz="1800" dirty="0"/>
          </a:p>
          <a:p>
            <a:pPr>
              <a:spcBef>
                <a:spcPts val="400"/>
              </a:spcBef>
            </a:pPr>
            <a:endParaRPr lang="en-US" sz="2200" dirty="0"/>
          </a:p>
        </p:txBody>
      </p:sp>
      <p:sp>
        <p:nvSpPr>
          <p:cNvPr id="4" name="Slide Number Placeholder 3">
            <a:extLst>
              <a:ext uri="{FF2B5EF4-FFF2-40B4-BE49-F238E27FC236}">
                <a16:creationId xmlns:a16="http://schemas.microsoft.com/office/drawing/2014/main" id="{36C340F0-469A-644E-BD83-1F9965461C26}"/>
              </a:ext>
            </a:extLst>
          </p:cNvPr>
          <p:cNvSpPr>
            <a:spLocks noGrp="1"/>
          </p:cNvSpPr>
          <p:nvPr>
            <p:ph type="sldNum" sz="quarter" idx="10"/>
          </p:nvPr>
        </p:nvSpPr>
        <p:spPr/>
        <p:txBody>
          <a:bodyPr/>
          <a:lstStyle/>
          <a:p>
            <a:pPr>
              <a:defRPr/>
            </a:pPr>
            <a:fld id="{CA86D19C-58E4-0C4B-866F-351E2232D695}" type="slidenum">
              <a:rPr lang="en-US" smtClean="0"/>
              <a:pPr>
                <a:defRPr/>
              </a:pPr>
              <a:t>5</a:t>
            </a:fld>
            <a:endParaRPr lang="en-US" dirty="0"/>
          </a:p>
        </p:txBody>
      </p:sp>
      <p:sp>
        <p:nvSpPr>
          <p:cNvPr id="7" name="TextBox 6">
            <a:extLst>
              <a:ext uri="{FF2B5EF4-FFF2-40B4-BE49-F238E27FC236}">
                <a16:creationId xmlns:a16="http://schemas.microsoft.com/office/drawing/2014/main" id="{1A4D6318-50F2-A40A-6C87-1E7A3AB3813E}"/>
              </a:ext>
            </a:extLst>
          </p:cNvPr>
          <p:cNvSpPr txBox="1"/>
          <p:nvPr/>
        </p:nvSpPr>
        <p:spPr>
          <a:xfrm>
            <a:off x="8126956" y="3795549"/>
            <a:ext cx="2681680" cy="1323439"/>
          </a:xfrm>
          <a:prstGeom prst="rect">
            <a:avLst/>
          </a:prstGeom>
          <a:solidFill>
            <a:schemeClr val="accent5">
              <a:lumMod val="20000"/>
              <a:lumOff val="80000"/>
            </a:schemeClr>
          </a:solidFill>
        </p:spPr>
        <p:txBody>
          <a:bodyPr wrap="square" rtlCol="0">
            <a:spAutoFit/>
          </a:bodyPr>
          <a:lstStyle/>
          <a:p>
            <a:r>
              <a:rPr lang="en-US" sz="2000" b="1" dirty="0">
                <a:solidFill>
                  <a:schemeClr val="accent1"/>
                </a:solidFill>
              </a:rPr>
              <a:t>Title 5 §53200 (d)</a:t>
            </a:r>
          </a:p>
          <a:p>
            <a:r>
              <a:rPr lang="en-US" sz="2000" dirty="0"/>
              <a:t>“Consult collegially”</a:t>
            </a:r>
          </a:p>
          <a:p>
            <a:pPr marL="285750" indent="-285750">
              <a:buFont typeface="Arial" panose="020B0604020202020204" pitchFamily="34" charset="0"/>
              <a:buChar char="•"/>
            </a:pPr>
            <a:r>
              <a:rPr lang="en-US" sz="2000" dirty="0"/>
              <a:t>Rely Primarily</a:t>
            </a:r>
          </a:p>
          <a:p>
            <a:pPr marL="285750" indent="-285750">
              <a:buFont typeface="Arial" panose="020B0604020202020204" pitchFamily="34" charset="0"/>
              <a:buChar char="•"/>
            </a:pPr>
            <a:r>
              <a:rPr lang="en-US" sz="2000" dirty="0"/>
              <a:t>Mutual Agreement</a:t>
            </a:r>
          </a:p>
        </p:txBody>
      </p:sp>
    </p:spTree>
    <p:extLst>
      <p:ext uri="{BB962C8B-B14F-4D97-AF65-F5344CB8AC3E}">
        <p14:creationId xmlns:p14="http://schemas.microsoft.com/office/powerpoint/2010/main" val="3689997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2665-DC41-D6C1-E191-E6C5AB764F2A}"/>
              </a:ext>
            </a:extLst>
          </p:cNvPr>
          <p:cNvSpPr>
            <a:spLocks noGrp="1"/>
          </p:cNvSpPr>
          <p:nvPr>
            <p:ph type="title"/>
          </p:nvPr>
        </p:nvSpPr>
        <p:spPr>
          <a:xfrm>
            <a:off x="227885" y="1335091"/>
            <a:ext cx="3583461" cy="3914826"/>
          </a:xfrm>
        </p:spPr>
        <p:txBody>
          <a:bodyPr>
            <a:normAutofit/>
          </a:bodyPr>
          <a:lstStyle/>
          <a:p>
            <a:pPr lvl="0">
              <a:spcBef>
                <a:spcPts val="1000"/>
              </a:spcBef>
            </a:pPr>
            <a:r>
              <a:rPr lang="en-US" dirty="0"/>
              <a:t>Faculty Appointments</a:t>
            </a:r>
            <a:br>
              <a:rPr lang="en-US" dirty="0"/>
            </a:br>
            <a:br>
              <a:rPr lang="en-US" dirty="0"/>
            </a:br>
            <a:r>
              <a:rPr lang="en-US" sz="2600" dirty="0">
                <a:solidFill>
                  <a:srgbClr val="AC1057">
                    <a:lumMod val="75000"/>
                  </a:srgbClr>
                </a:solidFill>
                <a:latin typeface="Arial" panose="020B0604020202020204"/>
                <a:ea typeface="+mn-ea"/>
                <a:cs typeface="Gill Sans" panose="020B0502020104020203" pitchFamily="34" charset="-79"/>
              </a:rPr>
              <a:t>Thoughtful </a:t>
            </a:r>
            <a:br>
              <a:rPr lang="en-US" sz="2600" dirty="0">
                <a:solidFill>
                  <a:srgbClr val="AC1057">
                    <a:lumMod val="75000"/>
                  </a:srgbClr>
                </a:solidFill>
                <a:latin typeface="Arial" panose="020B0604020202020204"/>
                <a:ea typeface="+mn-ea"/>
                <a:cs typeface="Gill Sans" panose="020B0502020104020203" pitchFamily="34" charset="-79"/>
              </a:rPr>
            </a:br>
            <a:r>
              <a:rPr lang="en-US" sz="2600" dirty="0">
                <a:solidFill>
                  <a:srgbClr val="AC1057">
                    <a:lumMod val="75000"/>
                  </a:srgbClr>
                </a:solidFill>
                <a:latin typeface="Arial" panose="020B0604020202020204"/>
                <a:ea typeface="+mn-ea"/>
                <a:cs typeface="Gill Sans" panose="020B0502020104020203" pitchFamily="34" charset="-79"/>
              </a:rPr>
              <a:t>and </a:t>
            </a:r>
            <a:br>
              <a:rPr lang="en-US" sz="2600" dirty="0">
                <a:solidFill>
                  <a:srgbClr val="AC1057">
                    <a:lumMod val="75000"/>
                  </a:srgbClr>
                </a:solidFill>
                <a:latin typeface="Arial" panose="020B0604020202020204"/>
                <a:ea typeface="+mn-ea"/>
                <a:cs typeface="Gill Sans" panose="020B0502020104020203" pitchFamily="34" charset="-79"/>
              </a:rPr>
            </a:br>
            <a:r>
              <a:rPr lang="en-US" sz="2600" dirty="0">
                <a:solidFill>
                  <a:srgbClr val="AC1057">
                    <a:lumMod val="75000"/>
                  </a:srgbClr>
                </a:solidFill>
                <a:latin typeface="Arial" panose="020B0604020202020204"/>
                <a:ea typeface="+mn-ea"/>
                <a:cs typeface="Gill Sans" panose="020B0502020104020203" pitchFamily="34" charset="-79"/>
              </a:rPr>
              <a:t>Intentional Assignments</a:t>
            </a:r>
            <a:br>
              <a:rPr lang="en-US" sz="2600" dirty="0">
                <a:solidFill>
                  <a:srgbClr val="AC1057">
                    <a:lumMod val="75000"/>
                  </a:srgbClr>
                </a:solidFill>
                <a:latin typeface="Arial" panose="020B0604020202020204"/>
                <a:ea typeface="+mn-ea"/>
                <a:cs typeface="Gill Sans" panose="020B0502020104020203" pitchFamily="34" charset="-79"/>
              </a:rPr>
            </a:br>
            <a:endParaRPr lang="en-US" dirty="0"/>
          </a:p>
        </p:txBody>
      </p:sp>
      <p:sp>
        <p:nvSpPr>
          <p:cNvPr id="3" name="Content Placeholder 2">
            <a:extLst>
              <a:ext uri="{FF2B5EF4-FFF2-40B4-BE49-F238E27FC236}">
                <a16:creationId xmlns:a16="http://schemas.microsoft.com/office/drawing/2014/main" id="{43019124-9485-4A84-5717-E61D065D515E}"/>
              </a:ext>
            </a:extLst>
          </p:cNvPr>
          <p:cNvSpPr>
            <a:spLocks noGrp="1"/>
          </p:cNvSpPr>
          <p:nvPr>
            <p:ph idx="1"/>
          </p:nvPr>
        </p:nvSpPr>
        <p:spPr>
          <a:xfrm>
            <a:off x="4356705" y="317500"/>
            <a:ext cx="6672648" cy="6177893"/>
          </a:xfrm>
        </p:spPr>
        <p:txBody>
          <a:bodyPr/>
          <a:lstStyle/>
          <a:p>
            <a:pPr algn="ctr"/>
            <a:r>
              <a:rPr lang="en-US" dirty="0"/>
              <a:t>Much of the senate work of the 10+1 might be conducted by college/district level committees beyond the local academic senate. </a:t>
            </a:r>
          </a:p>
          <a:p>
            <a:r>
              <a:rPr lang="en-US" sz="2000" dirty="0">
                <a:solidFill>
                  <a:schemeClr val="accent3"/>
                </a:solidFill>
              </a:rPr>
              <a:t>Questions to consider as the senate appoints faculty to various committees as part of participatory governance.</a:t>
            </a:r>
          </a:p>
          <a:p>
            <a:pPr marL="342900" indent="-342900">
              <a:buFont typeface="Arial" panose="020B0604020202020204" pitchFamily="34" charset="0"/>
              <a:buChar char="•"/>
            </a:pPr>
            <a:r>
              <a:rPr lang="en-US" sz="2000" dirty="0"/>
              <a:t>What is the current representation and what could be added to bring additional diversity/equity to that work?</a:t>
            </a:r>
          </a:p>
          <a:p>
            <a:pPr marL="342900" indent="-342900">
              <a:buFont typeface="Arial" panose="020B0604020202020204" pitchFamily="34" charset="0"/>
              <a:buChar char="•"/>
            </a:pPr>
            <a:r>
              <a:rPr lang="en-US" sz="2000" dirty="0"/>
              <a:t>Who has the expertise?</a:t>
            </a:r>
          </a:p>
          <a:p>
            <a:pPr marL="342900" indent="-342900">
              <a:buFont typeface="Arial" panose="020B0604020202020204" pitchFamily="34" charset="0"/>
              <a:buChar char="•"/>
            </a:pPr>
            <a:r>
              <a:rPr lang="en-US" sz="2000" dirty="0"/>
              <a:t>Who has not been included in the assignments/appointments?</a:t>
            </a:r>
          </a:p>
          <a:p>
            <a:pPr marL="342900" indent="-342900">
              <a:buFont typeface="Arial" panose="020B0604020202020204" pitchFamily="34" charset="0"/>
              <a:buChar char="•"/>
            </a:pPr>
            <a:r>
              <a:rPr lang="en-US" sz="2000" dirty="0"/>
              <a:t>Has your senate evaluated and reviewed your historical appointments? </a:t>
            </a:r>
          </a:p>
          <a:p>
            <a:pPr marL="342900" indent="-342900">
              <a:buFont typeface="Arial" panose="020B0604020202020204" pitchFamily="34" charset="0"/>
              <a:buChar char="•"/>
            </a:pPr>
            <a:r>
              <a:rPr lang="en-US" sz="2000" dirty="0"/>
              <a:t>Are you being proactive or reactive for appointment volunteers?</a:t>
            </a:r>
          </a:p>
          <a:p>
            <a:pPr marL="342900" indent="-342900">
              <a:buFont typeface="Arial" panose="020B0604020202020204" pitchFamily="34" charset="0"/>
              <a:buChar char="•"/>
            </a:pPr>
            <a:r>
              <a:rPr lang="en-US" sz="2000" dirty="0"/>
              <a:t>Other questions?</a:t>
            </a:r>
          </a:p>
          <a:p>
            <a:endParaRPr lang="en-US" sz="2000" dirty="0"/>
          </a:p>
          <a:p>
            <a:r>
              <a:rPr lang="en-US" sz="2000" dirty="0">
                <a:hlinkClick r:id="rId3"/>
              </a:rPr>
              <a:t>ASCCC Faculty Appointment Process</a:t>
            </a:r>
            <a:endParaRPr lang="en-US" sz="2000" dirty="0"/>
          </a:p>
          <a:p>
            <a:pPr marL="342900" indent="-342900">
              <a:buFont typeface="Arial" panose="020B0604020202020204" pitchFamily="34" charset="0"/>
              <a:buChar char="•"/>
            </a:pPr>
            <a:endParaRPr lang="en-US" dirty="0"/>
          </a:p>
          <a:p>
            <a:endParaRPr lang="en-US" dirty="0"/>
          </a:p>
        </p:txBody>
      </p:sp>
      <p:sp>
        <p:nvSpPr>
          <p:cNvPr id="5" name="Slide Number Placeholder 4">
            <a:extLst>
              <a:ext uri="{FF2B5EF4-FFF2-40B4-BE49-F238E27FC236}">
                <a16:creationId xmlns:a16="http://schemas.microsoft.com/office/drawing/2014/main" id="{79D44577-BCCA-8E28-0E45-8B24EE4A5984}"/>
              </a:ext>
            </a:extLst>
          </p:cNvPr>
          <p:cNvSpPr>
            <a:spLocks noGrp="1"/>
          </p:cNvSpPr>
          <p:nvPr>
            <p:ph type="sldNum" sz="quarter" idx="10"/>
          </p:nvPr>
        </p:nvSpPr>
        <p:spPr/>
        <p:txBody>
          <a:bodyPr/>
          <a:lstStyle/>
          <a:p>
            <a:pPr>
              <a:defRPr/>
            </a:pPr>
            <a:fld id="{6390F3FB-5C8A-8244-8C82-811ACAA0436B}" type="slidenum">
              <a:rPr lang="en-US" altLang="en-US" smtClean="0"/>
              <a:pPr>
                <a:defRPr/>
              </a:pPr>
              <a:t>6</a:t>
            </a:fld>
            <a:endParaRPr lang="en-US" altLang="en-US"/>
          </a:p>
        </p:txBody>
      </p:sp>
    </p:spTree>
    <p:extLst>
      <p:ext uri="{BB962C8B-B14F-4D97-AF65-F5344CB8AC3E}">
        <p14:creationId xmlns:p14="http://schemas.microsoft.com/office/powerpoint/2010/main" val="1393616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85" y="1335091"/>
            <a:ext cx="3583461" cy="2771960"/>
          </a:xfrm>
        </p:spPr>
        <p:txBody>
          <a:bodyPr/>
          <a:lstStyle/>
          <a:p>
            <a:r>
              <a:rPr lang="en-US" dirty="0"/>
              <a:t>Mission Statements &amp; Setting Goals</a:t>
            </a:r>
          </a:p>
        </p:txBody>
      </p:sp>
      <p:sp>
        <p:nvSpPr>
          <p:cNvPr id="3" name="Content Placeholder 2"/>
          <p:cNvSpPr>
            <a:spLocks noGrp="1"/>
          </p:cNvSpPr>
          <p:nvPr>
            <p:ph idx="1"/>
          </p:nvPr>
        </p:nvSpPr>
        <p:spPr>
          <a:xfrm>
            <a:off x="4356705" y="1335091"/>
            <a:ext cx="6672648" cy="2771960"/>
          </a:xfrm>
        </p:spPr>
        <p:txBody>
          <a:bodyPr/>
          <a:lstStyle/>
          <a:p>
            <a:r>
              <a:rPr lang="en-US" sz="2400" dirty="0"/>
              <a:t>A mission statement defines the general goals that the institution, program, or group has been charged with achieving. The mission statement provides a framework for specific goals and activities (i.e., decision-making, planning, resource allocation, etc.).</a:t>
            </a:r>
          </a:p>
          <a:p>
            <a:endParaRPr lang="en-US" dirty="0"/>
          </a:p>
        </p:txBody>
      </p:sp>
      <p:sp>
        <p:nvSpPr>
          <p:cNvPr id="5" name="Slide Number Placeholder 4"/>
          <p:cNvSpPr>
            <a:spLocks noGrp="1"/>
          </p:cNvSpPr>
          <p:nvPr>
            <p:ph type="sldNum" sz="quarter" idx="10"/>
          </p:nvPr>
        </p:nvSpPr>
        <p:spPr/>
        <p:txBody>
          <a:bodyPr/>
          <a:lstStyle/>
          <a:p>
            <a:pPr>
              <a:defRPr/>
            </a:pPr>
            <a:fld id="{6390F3FB-5C8A-8244-8C82-811ACAA0436B}" type="slidenum">
              <a:rPr lang="en-US" altLang="en-US" smtClean="0"/>
              <a:pPr>
                <a:defRPr/>
              </a:pPr>
              <a:t>7</a:t>
            </a:fld>
            <a:endParaRPr lang="en-US" altLang="en-US"/>
          </a:p>
        </p:txBody>
      </p:sp>
      <p:pic>
        <p:nvPicPr>
          <p:cNvPr id="6" name="Picture 5" descr="MISSION">
            <a:extLst>
              <a:ext uri="{FF2B5EF4-FFF2-40B4-BE49-F238E27FC236}">
                <a16:creationId xmlns:a16="http://schemas.microsoft.com/office/drawing/2014/main" id="{8411146C-4A92-F0AE-0474-F0BC953135D1}"/>
              </a:ext>
            </a:extLst>
          </p:cNvPr>
          <p:cNvPicPr>
            <a:picLocks noChangeAspect="1"/>
          </p:cNvPicPr>
          <p:nvPr/>
        </p:nvPicPr>
        <p:blipFill>
          <a:blip r:embed="rId3"/>
          <a:stretch>
            <a:fillRect/>
          </a:stretch>
        </p:blipFill>
        <p:spPr>
          <a:xfrm>
            <a:off x="5431787" y="3508322"/>
            <a:ext cx="4812869" cy="3208579"/>
          </a:xfrm>
          <a:prstGeom prst="rect">
            <a:avLst/>
          </a:prstGeom>
        </p:spPr>
      </p:pic>
    </p:spTree>
    <p:extLst>
      <p:ext uri="{BB962C8B-B14F-4D97-AF65-F5344CB8AC3E}">
        <p14:creationId xmlns:p14="http://schemas.microsoft.com/office/powerpoint/2010/main" val="129975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89D9-E295-DA44-A1B6-1581605D52FC}"/>
              </a:ext>
            </a:extLst>
          </p:cNvPr>
          <p:cNvSpPr>
            <a:spLocks noGrp="1"/>
          </p:cNvSpPr>
          <p:nvPr>
            <p:ph type="title"/>
          </p:nvPr>
        </p:nvSpPr>
        <p:spPr>
          <a:xfrm>
            <a:off x="1277650" y="365125"/>
            <a:ext cx="10046043" cy="746983"/>
          </a:xfrm>
        </p:spPr>
        <p:txBody>
          <a:bodyPr wrap="square" anchor="b">
            <a:normAutofit/>
          </a:bodyPr>
          <a:lstStyle/>
          <a:p>
            <a:r>
              <a:rPr lang="en-US" b="1" dirty="0"/>
              <a:t>Mission Statements - Institutional</a:t>
            </a:r>
          </a:p>
        </p:txBody>
      </p:sp>
      <p:sp>
        <p:nvSpPr>
          <p:cNvPr id="4" name="Content Placeholder 3">
            <a:extLst>
              <a:ext uri="{FF2B5EF4-FFF2-40B4-BE49-F238E27FC236}">
                <a16:creationId xmlns:a16="http://schemas.microsoft.com/office/drawing/2014/main" id="{0778E8FA-1903-C04C-831D-6ACC5613386A}"/>
              </a:ext>
            </a:extLst>
          </p:cNvPr>
          <p:cNvSpPr>
            <a:spLocks noGrp="1"/>
          </p:cNvSpPr>
          <p:nvPr>
            <p:ph sz="half" idx="1"/>
          </p:nvPr>
        </p:nvSpPr>
        <p:spPr>
          <a:xfrm>
            <a:off x="1277650" y="1235676"/>
            <a:ext cx="10058400" cy="4982244"/>
          </a:xfrm>
        </p:spPr>
        <p:txBody>
          <a:bodyPr wrap="square" anchor="t">
            <a:normAutofit/>
          </a:bodyPr>
          <a:lstStyle/>
          <a:p>
            <a:r>
              <a:rPr lang="en-US" sz="2800" u="sng" dirty="0">
                <a:solidFill>
                  <a:schemeClr val="accent3"/>
                </a:solidFill>
              </a:rPr>
              <a:t>Institutional Level</a:t>
            </a:r>
          </a:p>
          <a:p>
            <a:pPr lvl="1"/>
            <a:r>
              <a:rPr lang="en-US" sz="2800" dirty="0"/>
              <a:t>ACCJC Accreditation Standard I.A.1.</a:t>
            </a:r>
          </a:p>
          <a:p>
            <a:pPr lvl="2"/>
            <a:r>
              <a:rPr lang="en-US" sz="2400" b="1" i="1" dirty="0"/>
              <a:t>Remember - #7 of the “10+1”: Faculty roles and involvement in accreditation processes, including self-study and annual reports.</a:t>
            </a:r>
          </a:p>
          <a:p>
            <a:pPr lvl="2"/>
            <a:r>
              <a:rPr lang="en-US" sz="2400" dirty="0"/>
              <a:t>Describes:</a:t>
            </a:r>
          </a:p>
          <a:p>
            <a:pPr lvl="3"/>
            <a:r>
              <a:rPr lang="en-US" sz="2000" dirty="0"/>
              <a:t>Broad educational purpose</a:t>
            </a:r>
          </a:p>
          <a:p>
            <a:pPr lvl="3"/>
            <a:r>
              <a:rPr lang="en-US" sz="2000" dirty="0"/>
              <a:t>Intended student population</a:t>
            </a:r>
          </a:p>
          <a:p>
            <a:pPr lvl="3"/>
            <a:r>
              <a:rPr lang="en-US" sz="2000" dirty="0"/>
              <a:t>Degrees and other credentials it offers</a:t>
            </a:r>
          </a:p>
          <a:p>
            <a:pPr lvl="3"/>
            <a:r>
              <a:rPr lang="en-US" sz="2000" dirty="0"/>
              <a:t>Commitment to student learning and achievement </a:t>
            </a:r>
          </a:p>
          <a:p>
            <a:r>
              <a:rPr lang="en-US" u="sng" dirty="0">
                <a:solidFill>
                  <a:schemeClr val="accent1"/>
                </a:solidFill>
              </a:rPr>
              <a:t>Program Level</a:t>
            </a:r>
          </a:p>
          <a:p>
            <a:r>
              <a:rPr lang="en-US" u="sng" dirty="0">
                <a:solidFill>
                  <a:schemeClr val="accent4"/>
                </a:solidFill>
              </a:rPr>
              <a:t>Committee Level (charge statement)</a:t>
            </a:r>
          </a:p>
        </p:txBody>
      </p:sp>
      <p:sp>
        <p:nvSpPr>
          <p:cNvPr id="5" name="Slide Number Placeholder 4">
            <a:extLst>
              <a:ext uri="{FF2B5EF4-FFF2-40B4-BE49-F238E27FC236}">
                <a16:creationId xmlns:a16="http://schemas.microsoft.com/office/drawing/2014/main" id="{421B0B8A-9F3C-574D-9F32-67721B97C086}"/>
              </a:ext>
            </a:extLst>
          </p:cNvPr>
          <p:cNvSpPr>
            <a:spLocks noGrp="1"/>
          </p:cNvSpPr>
          <p:nvPr>
            <p:ph type="sldNum" sz="quarter" idx="10"/>
          </p:nvPr>
        </p:nvSpPr>
        <p:spPr/>
        <p:txBody>
          <a:bodyPr wrap="square" anchor="ctr">
            <a:normAutofit/>
          </a:bodyPr>
          <a:lstStyle/>
          <a:p>
            <a:pPr>
              <a:spcAft>
                <a:spcPts val="600"/>
              </a:spcAft>
              <a:defRPr/>
            </a:pPr>
            <a:fld id="{616D5885-80C4-334A-ADD9-792750371828}" type="slidenum">
              <a:rPr lang="en-US" smtClean="0"/>
              <a:pPr>
                <a:spcAft>
                  <a:spcPts val="600"/>
                </a:spcAft>
                <a:defRPr/>
              </a:pPr>
              <a:t>8</a:t>
            </a:fld>
            <a:endParaRPr lang="en-US"/>
          </a:p>
        </p:txBody>
      </p:sp>
    </p:spTree>
    <p:extLst>
      <p:ext uri="{BB962C8B-B14F-4D97-AF65-F5344CB8AC3E}">
        <p14:creationId xmlns:p14="http://schemas.microsoft.com/office/powerpoint/2010/main" val="16977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89D9-E295-DA44-A1B6-1581605D52FC}"/>
              </a:ext>
            </a:extLst>
          </p:cNvPr>
          <p:cNvSpPr>
            <a:spLocks noGrp="1"/>
          </p:cNvSpPr>
          <p:nvPr>
            <p:ph type="title"/>
          </p:nvPr>
        </p:nvSpPr>
        <p:spPr>
          <a:xfrm>
            <a:off x="1277650" y="365125"/>
            <a:ext cx="10046043" cy="746983"/>
          </a:xfrm>
        </p:spPr>
        <p:txBody>
          <a:bodyPr wrap="square" anchor="b">
            <a:normAutofit/>
          </a:bodyPr>
          <a:lstStyle/>
          <a:p>
            <a:r>
              <a:rPr lang="en-US" b="1" dirty="0"/>
              <a:t>Mission Statements - Programs</a:t>
            </a:r>
          </a:p>
        </p:txBody>
      </p:sp>
      <p:sp>
        <p:nvSpPr>
          <p:cNvPr id="4" name="Content Placeholder 3">
            <a:extLst>
              <a:ext uri="{FF2B5EF4-FFF2-40B4-BE49-F238E27FC236}">
                <a16:creationId xmlns:a16="http://schemas.microsoft.com/office/drawing/2014/main" id="{0778E8FA-1903-C04C-831D-6ACC5613386A}"/>
              </a:ext>
            </a:extLst>
          </p:cNvPr>
          <p:cNvSpPr>
            <a:spLocks noGrp="1"/>
          </p:cNvSpPr>
          <p:nvPr>
            <p:ph sz="half" idx="1"/>
          </p:nvPr>
        </p:nvSpPr>
        <p:spPr>
          <a:xfrm>
            <a:off x="1277650" y="1235676"/>
            <a:ext cx="10058400" cy="4982244"/>
          </a:xfrm>
        </p:spPr>
        <p:txBody>
          <a:bodyPr wrap="square" anchor="t">
            <a:normAutofit/>
          </a:bodyPr>
          <a:lstStyle/>
          <a:p>
            <a:r>
              <a:rPr lang="en-US" u="sng" dirty="0">
                <a:solidFill>
                  <a:schemeClr val="accent3"/>
                </a:solidFill>
              </a:rPr>
              <a:t>Institutional Level</a:t>
            </a:r>
          </a:p>
          <a:p>
            <a:r>
              <a:rPr lang="en-US" sz="2800" u="sng" dirty="0">
                <a:solidFill>
                  <a:schemeClr val="accent1"/>
                </a:solidFill>
              </a:rPr>
              <a:t>Program Level</a:t>
            </a:r>
          </a:p>
          <a:p>
            <a:pPr lvl="1"/>
            <a:r>
              <a:rPr lang="en-US" sz="2800" dirty="0"/>
              <a:t>Possibly included in formal program reviews, and should link with the college/district mission</a:t>
            </a:r>
          </a:p>
          <a:p>
            <a:pPr lvl="1"/>
            <a:r>
              <a:rPr lang="en-US" sz="2800" b="1" i="1" dirty="0"/>
              <a:t>Remember :</a:t>
            </a:r>
          </a:p>
          <a:p>
            <a:pPr lvl="2"/>
            <a:r>
              <a:rPr lang="en-US" sz="2400" b="1" i="1" dirty="0"/>
              <a:t>#4 of the “10+11”: Educational Program Development</a:t>
            </a:r>
          </a:p>
          <a:p>
            <a:pPr lvl="2"/>
            <a:r>
              <a:rPr lang="en-US" sz="2400" b="1" i="1" dirty="0"/>
              <a:t>#9: Processes for program review</a:t>
            </a:r>
          </a:p>
          <a:p>
            <a:pPr lvl="2"/>
            <a:r>
              <a:rPr lang="en-US" sz="2400" b="1" i="1" dirty="0"/>
              <a:t>#10: Processes for institutional planning and budget development</a:t>
            </a:r>
            <a:endParaRPr lang="en-US" sz="2800" dirty="0"/>
          </a:p>
          <a:p>
            <a:r>
              <a:rPr lang="en-US" u="sng" dirty="0">
                <a:solidFill>
                  <a:schemeClr val="accent4"/>
                </a:solidFill>
              </a:rPr>
              <a:t>Committee Level (charge statement)</a:t>
            </a:r>
          </a:p>
        </p:txBody>
      </p:sp>
      <p:sp>
        <p:nvSpPr>
          <p:cNvPr id="5" name="Slide Number Placeholder 4">
            <a:extLst>
              <a:ext uri="{FF2B5EF4-FFF2-40B4-BE49-F238E27FC236}">
                <a16:creationId xmlns:a16="http://schemas.microsoft.com/office/drawing/2014/main" id="{421B0B8A-9F3C-574D-9F32-67721B97C086}"/>
              </a:ext>
            </a:extLst>
          </p:cNvPr>
          <p:cNvSpPr>
            <a:spLocks noGrp="1"/>
          </p:cNvSpPr>
          <p:nvPr>
            <p:ph type="sldNum" sz="quarter" idx="10"/>
          </p:nvPr>
        </p:nvSpPr>
        <p:spPr/>
        <p:txBody>
          <a:bodyPr wrap="square" anchor="ctr">
            <a:normAutofit/>
          </a:bodyPr>
          <a:lstStyle/>
          <a:p>
            <a:pPr>
              <a:spcAft>
                <a:spcPts val="600"/>
              </a:spcAft>
              <a:defRPr/>
            </a:pPr>
            <a:fld id="{616D5885-80C4-334A-ADD9-792750371828}" type="slidenum">
              <a:rPr lang="en-US" smtClean="0"/>
              <a:pPr>
                <a:spcAft>
                  <a:spcPts val="600"/>
                </a:spcAft>
                <a:defRPr/>
              </a:pPr>
              <a:t>9</a:t>
            </a:fld>
            <a:endParaRPr lang="en-US"/>
          </a:p>
        </p:txBody>
      </p:sp>
    </p:spTree>
    <p:extLst>
      <p:ext uri="{BB962C8B-B14F-4D97-AF65-F5344CB8AC3E}">
        <p14:creationId xmlns:p14="http://schemas.microsoft.com/office/powerpoint/2010/main" val="1933060339"/>
      </p:ext>
    </p:extLst>
  </p:cSld>
  <p:clrMapOvr>
    <a:masterClrMapping/>
  </p:clrMapOvr>
</p:sld>
</file>

<file path=ppt/theme/theme1.xml><?xml version="1.0" encoding="utf-8"?>
<a:theme xmlns:a="http://schemas.openxmlformats.org/drawingml/2006/main" name="ASCCC Curriculum Inst. 2020 Theme">
  <a:themeElements>
    <a:clrScheme name="ASCCC FLI 2022 2">
      <a:dk1>
        <a:srgbClr val="0D0C36"/>
      </a:dk1>
      <a:lt1>
        <a:srgbClr val="FFFFFF"/>
      </a:lt1>
      <a:dk2>
        <a:srgbClr val="451083"/>
      </a:dk2>
      <a:lt2>
        <a:srgbClr val="AC1057"/>
      </a:lt2>
      <a:accent1>
        <a:srgbClr val="8220A0"/>
      </a:accent1>
      <a:accent2>
        <a:srgbClr val="FFCA40"/>
      </a:accent2>
      <a:accent3>
        <a:srgbClr val="D72352"/>
      </a:accent3>
      <a:accent4>
        <a:srgbClr val="FF6500"/>
      </a:accent4>
      <a:accent5>
        <a:srgbClr val="B14DDE"/>
      </a:accent5>
      <a:accent6>
        <a:srgbClr val="FF9115"/>
      </a:accent6>
      <a:hlink>
        <a:srgbClr val="8220A0"/>
      </a:hlink>
      <a:folHlink>
        <a:srgbClr val="822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2 ppt layout 2" id="{93CA0EF3-CDAF-D547-96AB-A654DB19B30B}" vid="{E1FF337B-A138-1B40-AE52-ECE492142A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2022 ppt Template 2</Template>
  <TotalTime>1493</TotalTime>
  <Words>3280</Words>
  <Application>Microsoft Office PowerPoint</Application>
  <PresentationFormat>Widescreen</PresentationFormat>
  <Paragraphs>337</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Lato</vt:lpstr>
      <vt:lpstr>Palatino</vt:lpstr>
      <vt:lpstr>ASCCC Curriculum Inst. 2020 Theme</vt:lpstr>
      <vt:lpstr>General Session 9:  Strategies to Lead an IDEAA Academic Senate  Christopher Howerton,  ASCCC North Representative  LaTonya Parker,  ASCCC Secretary</vt:lpstr>
      <vt:lpstr>Session Description</vt:lpstr>
      <vt:lpstr>Agenda for this Session</vt:lpstr>
      <vt:lpstr>Introductions</vt:lpstr>
      <vt:lpstr>Role of the Academic Senate  Title 5 §53200 (c) – Definitions “The 10+1” “Academic and professional matters” means the following policy development and implementation matters: </vt:lpstr>
      <vt:lpstr>Faculty Appointments  Thoughtful  and  Intentional Assignments </vt:lpstr>
      <vt:lpstr>Mission Statements &amp; Setting Goals</vt:lpstr>
      <vt:lpstr>Mission Statements - Institutional</vt:lpstr>
      <vt:lpstr>Mission Statements - Programs</vt:lpstr>
      <vt:lpstr>Mission Statements - Committees</vt:lpstr>
      <vt:lpstr>Mission Statements - Committees</vt:lpstr>
      <vt:lpstr>ASCCC Mission &amp; Vision Statement</vt:lpstr>
      <vt:lpstr>Setting Local Senate Agenda Goals</vt:lpstr>
      <vt:lpstr>Sample Local Academic Senate Goals</vt:lpstr>
      <vt:lpstr>ASCCC Strategic Plan (Goals)</vt:lpstr>
      <vt:lpstr>Consider your Senate Norms</vt:lpstr>
      <vt:lpstr>ASCCC Executive Committee Norms</vt:lpstr>
      <vt:lpstr>Orientation and Onboarding New Senators</vt:lpstr>
      <vt:lpstr>Encouraging Faculty Engagement</vt:lpstr>
      <vt:lpstr>Organizing the Work</vt:lpstr>
      <vt:lpstr>Discussion/ Q&amp;A</vt:lpstr>
      <vt:lpstr>Additional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Session 9:  Strategies to Lead an IDEAA Academic Senate  Christopher Howerton, ASCCC North Representative LaTonya Parker, ASCCC Secretary</dc:title>
  <dc:creator>Christopher Howerton</dc:creator>
  <cp:lastModifiedBy>Christopher Howerton</cp:lastModifiedBy>
  <cp:revision>11</cp:revision>
  <cp:lastPrinted>2020-11-24T19:39:26Z</cp:lastPrinted>
  <dcterms:created xsi:type="dcterms:W3CDTF">2022-06-06T20:41:39Z</dcterms:created>
  <dcterms:modified xsi:type="dcterms:W3CDTF">2022-06-09T18:16:39Z</dcterms:modified>
</cp:coreProperties>
</file>