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2" r:id="rId2"/>
    <p:sldId id="281" r:id="rId3"/>
    <p:sldId id="261" r:id="rId4"/>
    <p:sldId id="260" r:id="rId5"/>
    <p:sldId id="280" r:id="rId6"/>
    <p:sldId id="267" r:id="rId7"/>
    <p:sldId id="266" r:id="rId8"/>
    <p:sldId id="268" r:id="rId9"/>
    <p:sldId id="264" r:id="rId10"/>
    <p:sldId id="269" r:id="rId11"/>
    <p:sldId id="271" r:id="rId12"/>
    <p:sldId id="272" r:id="rId13"/>
    <p:sldId id="263" r:id="rId14"/>
    <p:sldId id="270" r:id="rId15"/>
    <p:sldId id="258" r:id="rId16"/>
    <p:sldId id="273" r:id="rId17"/>
    <p:sldId id="274" r:id="rId18"/>
    <p:sldId id="276" r:id="rId19"/>
    <p:sldId id="275"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C733F1-B853-1448-8D24-313CDDB022D6}" v="19" dt="2020-10-19T18:20:03.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2"/>
    <p:restoredTop sz="94694"/>
  </p:normalViewPr>
  <p:slideViewPr>
    <p:cSldViewPr snapToGrid="0" snapToObjects="1">
      <p:cViewPr varScale="1">
        <p:scale>
          <a:sx n="121" d="100"/>
          <a:sy n="121" d="100"/>
        </p:scale>
        <p:origin x="8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12</a:t>
            </a:fld>
            <a:endParaRPr lang="en-US"/>
          </a:p>
        </p:txBody>
      </p:sp>
    </p:spTree>
    <p:extLst>
      <p:ext uri="{BB962C8B-B14F-4D97-AF65-F5344CB8AC3E}">
        <p14:creationId xmlns:p14="http://schemas.microsoft.com/office/powerpoint/2010/main" val="1879199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7E57F4-9D9C-5847-BCD2-13B860A1E044}" type="slidenum">
              <a:rPr lang="en-US" smtClean="0"/>
              <a:t>15</a:t>
            </a:fld>
            <a:endParaRPr lang="en-US"/>
          </a:p>
        </p:txBody>
      </p:sp>
    </p:spTree>
    <p:extLst>
      <p:ext uri="{BB962C8B-B14F-4D97-AF65-F5344CB8AC3E}">
        <p14:creationId xmlns:p14="http://schemas.microsoft.com/office/powerpoint/2010/main" val="2835357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887DC-488F-2240-8400-A13B96844E4F}"/>
              </a:ext>
            </a:extLst>
          </p:cNvPr>
          <p:cNvSpPr>
            <a:spLocks noGrp="1"/>
          </p:cNvSpPr>
          <p:nvPr>
            <p:ph type="ctrTitle" hasCustomPrompt="1"/>
          </p:nvPr>
        </p:nvSpPr>
        <p:spPr>
          <a:xfrm>
            <a:off x="3682313" y="2038864"/>
            <a:ext cx="7485998" cy="1780017"/>
          </a:xfrm>
        </p:spPr>
        <p:txBody>
          <a:bodyPr anchor="b">
            <a:normAutofit/>
          </a:bodyPr>
          <a:lstStyle>
            <a:lvl1pPr algn="ctr">
              <a:defRPr sz="4400">
                <a:solidFill>
                  <a:schemeClr val="accent2"/>
                </a:solidFill>
                <a:latin typeface="Palatino" pitchFamily="2" charset="77"/>
                <a:ea typeface="Palatino" pitchFamily="2" charset="77"/>
              </a:defRPr>
            </a:lvl1pPr>
          </a:lstStyle>
          <a:p>
            <a:r>
              <a:rPr lang="en-US"/>
              <a:t>Click to Edit</a:t>
            </a:r>
            <a:br>
              <a:rPr lang="en-US"/>
            </a:br>
            <a:r>
              <a:rPr lang="en-US"/>
              <a:t>Title</a:t>
            </a:r>
          </a:p>
        </p:txBody>
      </p:sp>
      <p:sp>
        <p:nvSpPr>
          <p:cNvPr id="3" name="Subtitle 2">
            <a:extLst>
              <a:ext uri="{FF2B5EF4-FFF2-40B4-BE49-F238E27FC236}">
                <a16:creationId xmlns:a16="http://schemas.microsoft.com/office/drawing/2014/main" id="{BC33C611-85E4-614D-A578-E6A3786610E8}"/>
              </a:ext>
            </a:extLst>
          </p:cNvPr>
          <p:cNvSpPr>
            <a:spLocks noGrp="1"/>
          </p:cNvSpPr>
          <p:nvPr>
            <p:ph type="subTitle" idx="1" hasCustomPrompt="1"/>
          </p:nvPr>
        </p:nvSpPr>
        <p:spPr>
          <a:xfrm>
            <a:off x="3682313" y="3910957"/>
            <a:ext cx="7485998" cy="1655762"/>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rgbClr val="67483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a:t>
            </a:r>
            <a:br>
              <a:rPr lang="en-US"/>
            </a:br>
            <a:r>
              <a:rPr lang="en-US"/>
              <a:t>(Remember to add alt text to all </a:t>
            </a:r>
            <a:br>
              <a:rPr lang="en-US"/>
            </a:br>
            <a:r>
              <a:rPr lang="en-US"/>
              <a:t>imported graphics and images.)</a:t>
            </a:r>
          </a:p>
          <a:p>
            <a:endParaRPr lang="en-US"/>
          </a:p>
        </p:txBody>
      </p:sp>
      <p:pic>
        <p:nvPicPr>
          <p:cNvPr id="11" name="Picture 10" descr="ASCCC logo">
            <a:extLst>
              <a:ext uri="{FF2B5EF4-FFF2-40B4-BE49-F238E27FC236}">
                <a16:creationId xmlns:a16="http://schemas.microsoft.com/office/drawing/2014/main" id="{7C5D4022-9CB8-C34D-BC12-06698F834C7D}"/>
              </a:ext>
            </a:extLst>
          </p:cNvPr>
          <p:cNvPicPr>
            <a:picLocks noChangeAspect="1"/>
          </p:cNvPicPr>
          <p:nvPr userDrawn="1"/>
        </p:nvPicPr>
        <p:blipFill>
          <a:blip r:embed="rId3"/>
          <a:stretch>
            <a:fillRect/>
          </a:stretch>
        </p:blipFill>
        <p:spPr>
          <a:xfrm>
            <a:off x="138669" y="193589"/>
            <a:ext cx="3545565" cy="2215978"/>
          </a:xfrm>
          <a:prstGeom prst="rect">
            <a:avLst/>
          </a:prstGeom>
        </p:spPr>
      </p:pic>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BF83-3E38-3D43-BAD6-E56667BA8032}"/>
              </a:ext>
            </a:extLst>
          </p:cNvPr>
          <p:cNvSpPr>
            <a:spLocks noGrp="1"/>
          </p:cNvSpPr>
          <p:nvPr>
            <p:ph type="title" hasCustomPrompt="1"/>
          </p:nvPr>
        </p:nvSpPr>
        <p:spPr>
          <a:xfrm>
            <a:off x="393357" y="1408670"/>
            <a:ext cx="3128319" cy="3576680"/>
          </a:xfrm>
        </p:spPr>
        <p:txBody>
          <a:bodyPr anchor="t">
            <a:normAutofit/>
          </a:bodyPr>
          <a:lstStyle>
            <a:lvl1pPr>
              <a:defRPr sz="3600">
                <a:solidFill>
                  <a:schemeClr val="bg1"/>
                </a:solidFill>
              </a:defRPr>
            </a:lvl1pPr>
          </a:lstStyle>
          <a:p>
            <a:r>
              <a:rPr lang="en-US"/>
              <a:t>Click to edit Section title</a:t>
            </a:r>
          </a:p>
        </p:txBody>
      </p:sp>
      <p:sp>
        <p:nvSpPr>
          <p:cNvPr id="3" name="Content Placeholder 2">
            <a:extLst>
              <a:ext uri="{FF2B5EF4-FFF2-40B4-BE49-F238E27FC236}">
                <a16:creationId xmlns:a16="http://schemas.microsoft.com/office/drawing/2014/main" id="{42B6B5A0-4BE7-D242-883D-240F42A74477}"/>
              </a:ext>
            </a:extLst>
          </p:cNvPr>
          <p:cNvSpPr>
            <a:spLocks noGrp="1"/>
          </p:cNvSpPr>
          <p:nvPr>
            <p:ph idx="1" hasCustomPrompt="1"/>
          </p:nvPr>
        </p:nvSpPr>
        <p:spPr>
          <a:xfrm>
            <a:off x="4733667" y="1408670"/>
            <a:ext cx="6868297" cy="4397590"/>
          </a:xfrm>
        </p:spPr>
        <p:txBody>
          <a:body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01C9CC6-E19B-F843-BB2D-96D46C72A971}"/>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290587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 Content 2 Colum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p:nvPr>
        </p:nvSpPr>
        <p:spPr>
          <a:xfrm>
            <a:off x="1260388" y="365125"/>
            <a:ext cx="9885407" cy="1325563"/>
          </a:xfrm>
        </p:spPr>
        <p:txBody>
          <a:bodyPr anchor="b"/>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062683" y="1868487"/>
            <a:ext cx="50436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258699" y="1868487"/>
            <a:ext cx="50724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153CCDF-37BD-944A-A424-C52A8AA05BC0}"/>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425712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p:nvPr>
        </p:nvSpPr>
        <p:spPr>
          <a:xfrm>
            <a:off x="1260388" y="365125"/>
            <a:ext cx="9885407" cy="1325563"/>
          </a:xfrm>
        </p:spPr>
        <p:txBody>
          <a:bodyPr anchor="b"/>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1062683" y="1868487"/>
            <a:ext cx="10293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153CCDF-37BD-944A-A424-C52A8AA05BC0}"/>
              </a:ext>
            </a:extLst>
          </p:cNvPr>
          <p:cNvSpPr>
            <a:spLocks noGrp="1"/>
          </p:cNvSpPr>
          <p:nvPr>
            <p:ph type="sldNum" sz="quarter" idx="12"/>
          </p:nvPr>
        </p:nvSpPr>
        <p:spPr>
          <a:xfrm>
            <a:off x="11244648" y="6356350"/>
            <a:ext cx="714633" cy="365125"/>
          </a:xfrm>
        </p:spPr>
        <p:txBody>
          <a:bodyPr/>
          <a:lstStyle>
            <a:lvl1pPr>
              <a:defRPr b="0" i="0">
                <a:solidFill>
                  <a:schemeClr val="bg2"/>
                </a:solidFill>
                <a:latin typeface="Gill Sans" panose="020B0502020104020203" pitchFamily="34" charset="-79"/>
                <a:cs typeface="Gill Sans" panose="020B0502020104020203" pitchFamily="34" charset="-79"/>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22647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 Remember to ad alt text to all imported graphics and images.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4"/>
                </a:solidFill>
                <a:latin typeface="Gill Sans Ultra Bold" panose="020B0A02020104020203" pitchFamily="34" charset="77"/>
              </a:defRPr>
            </a:lvl1pPr>
          </a:lstStyle>
          <a:p>
            <a:fld id="{492D8F1A-69A8-9242-9469-8400121D240A}" type="slidenum">
              <a:rPr lang="en-US" smtClean="0"/>
              <a:pPr/>
              <a:t>‹#›</a:t>
            </a:fld>
            <a:endParaRPr lang="en-US"/>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tsac.edu/gps/rise.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Palatino"/>
              </a:rPr>
              <a:t>Integrating Guided Pathways to Institutional Structures</a:t>
            </a:r>
            <a:endParaRPr lang="en-US"/>
          </a:p>
        </p:txBody>
      </p:sp>
      <p:sp>
        <p:nvSpPr>
          <p:cNvPr id="3" name="Subtitle 2"/>
          <p:cNvSpPr>
            <a:spLocks noGrp="1"/>
          </p:cNvSpPr>
          <p:nvPr>
            <p:ph type="subTitle" idx="1"/>
          </p:nvPr>
        </p:nvSpPr>
        <p:spPr/>
        <p:txBody>
          <a:bodyPr/>
          <a:lstStyle/>
          <a:p>
            <a:r>
              <a:rPr lang="en-US" dirty="0"/>
              <a:t>ASCCC Guided Pathways Taskforce</a:t>
            </a:r>
          </a:p>
          <a:p>
            <a:r>
              <a:rPr lang="en-US" dirty="0"/>
              <a:t>October 20, 2020</a:t>
            </a:r>
          </a:p>
        </p:txBody>
      </p:sp>
    </p:spTree>
    <p:extLst>
      <p:ext uri="{BB962C8B-B14F-4D97-AF65-F5344CB8AC3E}">
        <p14:creationId xmlns:p14="http://schemas.microsoft.com/office/powerpoint/2010/main" val="697460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05513"/>
            <a:ext cx="4130950" cy="6394073"/>
          </a:xfrm>
        </p:spPr>
        <p:txBody>
          <a:bodyPr>
            <a:normAutofit fontScale="90000"/>
          </a:bodyPr>
          <a:lstStyle/>
          <a:p>
            <a:r>
              <a:rPr lang="en-US" dirty="0">
                <a:latin typeface="Palatino"/>
              </a:rPr>
              <a:t>Classroom Innovations:</a:t>
            </a:r>
            <a:br>
              <a:rPr lang="en-US" dirty="0">
                <a:latin typeface="Palatino"/>
              </a:rPr>
            </a:br>
            <a:br>
              <a:rPr lang="en-US" dirty="0">
                <a:latin typeface="Palatino"/>
              </a:rPr>
            </a:br>
            <a:r>
              <a:rPr lang="en-US" dirty="0">
                <a:latin typeface="Palatino"/>
              </a:rPr>
              <a:t>How are </a:t>
            </a:r>
            <a:br>
              <a:rPr lang="en-US" dirty="0">
                <a:latin typeface="Palatino"/>
              </a:rPr>
            </a:br>
            <a:r>
              <a:rPr lang="en-US" dirty="0">
                <a:latin typeface="Palatino"/>
              </a:rPr>
              <a:t>campuses working together toward common goals and how </a:t>
            </a:r>
            <a:br>
              <a:rPr lang="en-US" dirty="0">
                <a:latin typeface="Palatino"/>
              </a:rPr>
            </a:br>
            <a:r>
              <a:rPr lang="en-US" dirty="0">
                <a:latin typeface="Palatino"/>
              </a:rPr>
              <a:t>are classrooms changing, innovating, </a:t>
            </a:r>
            <a:r>
              <a:rPr lang="en-US" dirty="0" err="1">
                <a:latin typeface="Palatino"/>
              </a:rPr>
              <a:t>etc</a:t>
            </a:r>
            <a:r>
              <a:rPr lang="en-US" dirty="0">
                <a:latin typeface="Palatino"/>
              </a:rPr>
              <a:t> </a:t>
            </a:r>
            <a:br>
              <a:rPr lang="en-US" dirty="0">
                <a:latin typeface="Palatino"/>
              </a:rPr>
            </a:br>
            <a:r>
              <a:rPr lang="en-US" dirty="0">
                <a:latin typeface="Palatino"/>
              </a:rPr>
              <a:t>as part of that model? </a:t>
            </a:r>
            <a:br>
              <a:rPr lang="en-US" dirty="0">
                <a:latin typeface="Palatino"/>
              </a:rPr>
            </a:br>
            <a:br>
              <a:rPr lang="en-US" dirty="0">
                <a:latin typeface="Palatino"/>
              </a:rPr>
            </a:br>
            <a:endParaRPr lang="en-US" dirty="0">
              <a:latin typeface="Palatino"/>
            </a:endParaRPr>
          </a:p>
        </p:txBody>
      </p:sp>
      <p:sp>
        <p:nvSpPr>
          <p:cNvPr id="3" name="Content Placeholder 2"/>
          <p:cNvSpPr>
            <a:spLocks noGrp="1"/>
          </p:cNvSpPr>
          <p:nvPr>
            <p:ph idx="1"/>
          </p:nvPr>
        </p:nvSpPr>
        <p:spPr>
          <a:xfrm>
            <a:off x="4462957" y="1418697"/>
            <a:ext cx="7730560" cy="4568037"/>
          </a:xfrm>
        </p:spPr>
        <p:txBody>
          <a:bodyPr vert="horz" lIns="91440" tIns="45720" rIns="91440" bIns="45720" rtlCol="0" anchor="t">
            <a:noAutofit/>
          </a:bodyPr>
          <a:lstStyle/>
          <a:p>
            <a:r>
              <a:rPr lang="en-US" sz="3200">
                <a:cs typeface="Gill Sans"/>
              </a:rPr>
              <a:t>Teaching from the Back of the Room equity-based training provides professional development for presenters to create more engaging and interactive teaching practices.</a:t>
            </a:r>
          </a:p>
          <a:p>
            <a:r>
              <a:rPr lang="en-US" sz="3200">
                <a:cs typeface="Gill Sans"/>
              </a:rPr>
              <a:t>Created Reimagining the Student Experience (RISE) for faculty seeking funding from Guided Pathways to fund student-centered projects for their discipline.</a:t>
            </a:r>
            <a:endParaRPr lang="en-US"/>
          </a:p>
          <a:p>
            <a:endParaRPr lang="en-US" sz="3200">
              <a:cs typeface="Gill Sans"/>
            </a:endParaRPr>
          </a:p>
          <a:p>
            <a:endParaRPr lang="en-US"/>
          </a:p>
          <a:p>
            <a:endParaRPr lang="en-US"/>
          </a:p>
        </p:txBody>
      </p:sp>
    </p:spTree>
    <p:extLst>
      <p:ext uri="{BB962C8B-B14F-4D97-AF65-F5344CB8AC3E}">
        <p14:creationId xmlns:p14="http://schemas.microsoft.com/office/powerpoint/2010/main" val="246306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05513"/>
            <a:ext cx="4130950" cy="6394073"/>
          </a:xfrm>
        </p:spPr>
        <p:txBody>
          <a:bodyPr>
            <a:normAutofit fontScale="90000"/>
          </a:bodyPr>
          <a:lstStyle/>
          <a:p>
            <a:r>
              <a:rPr lang="en-US" dirty="0">
                <a:latin typeface="Palatino"/>
              </a:rPr>
              <a:t>RISE: </a:t>
            </a:r>
            <a:br>
              <a:rPr lang="en-US" dirty="0">
                <a:latin typeface="Palatino"/>
              </a:rPr>
            </a:br>
            <a:br>
              <a:rPr lang="en-US" dirty="0">
                <a:latin typeface="Palatino"/>
              </a:rPr>
            </a:br>
            <a:r>
              <a:rPr lang="en-US" dirty="0">
                <a:latin typeface="Palatino"/>
              </a:rPr>
              <a:t>How are </a:t>
            </a:r>
            <a:br>
              <a:rPr lang="en-US" dirty="0">
                <a:latin typeface="Palatino"/>
              </a:rPr>
            </a:br>
            <a:r>
              <a:rPr lang="en-US" dirty="0">
                <a:latin typeface="Palatino"/>
              </a:rPr>
              <a:t>campuses working together toward common goals and how </a:t>
            </a:r>
            <a:br>
              <a:rPr lang="en-US" dirty="0">
                <a:latin typeface="Palatino"/>
              </a:rPr>
            </a:br>
            <a:r>
              <a:rPr lang="en-US" dirty="0">
                <a:latin typeface="Palatino"/>
              </a:rPr>
              <a:t>are classrooms changing, innovating, </a:t>
            </a:r>
            <a:r>
              <a:rPr lang="en-US" dirty="0" err="1">
                <a:latin typeface="Palatino"/>
              </a:rPr>
              <a:t>etc</a:t>
            </a:r>
            <a:r>
              <a:rPr lang="en-US" dirty="0">
                <a:latin typeface="Palatino"/>
              </a:rPr>
              <a:t> </a:t>
            </a:r>
            <a:br>
              <a:rPr lang="en-US" dirty="0">
                <a:latin typeface="Palatino"/>
              </a:rPr>
            </a:br>
            <a:r>
              <a:rPr lang="en-US" dirty="0">
                <a:latin typeface="Palatino"/>
              </a:rPr>
              <a:t>as part of that model? </a:t>
            </a:r>
            <a:br>
              <a:rPr lang="en-US" dirty="0">
                <a:latin typeface="Palatino"/>
              </a:rPr>
            </a:br>
            <a:br>
              <a:rPr lang="en-US" dirty="0">
                <a:latin typeface="Palatino"/>
              </a:rPr>
            </a:br>
            <a:endParaRPr lang="en-US" dirty="0">
              <a:latin typeface="Palatino"/>
            </a:endParaRPr>
          </a:p>
        </p:txBody>
      </p:sp>
      <p:sp>
        <p:nvSpPr>
          <p:cNvPr id="3" name="Content Placeholder 2"/>
          <p:cNvSpPr>
            <a:spLocks noGrp="1"/>
          </p:cNvSpPr>
          <p:nvPr>
            <p:ph idx="1"/>
          </p:nvPr>
        </p:nvSpPr>
        <p:spPr>
          <a:xfrm>
            <a:off x="4462957" y="1418697"/>
            <a:ext cx="7730560" cy="4568037"/>
          </a:xfrm>
        </p:spPr>
        <p:txBody>
          <a:bodyPr vert="horz" lIns="91440" tIns="45720" rIns="91440" bIns="45720" rtlCol="0" anchor="t">
            <a:noAutofit/>
          </a:bodyPr>
          <a:lstStyle/>
          <a:p>
            <a:endParaRPr lang="en-US" sz="3200">
              <a:cs typeface="Gill Sans"/>
            </a:endParaRPr>
          </a:p>
          <a:p>
            <a:endParaRPr lang="en-US" sz="3200">
              <a:cs typeface="Gill Sans"/>
            </a:endParaRPr>
          </a:p>
          <a:p>
            <a:r>
              <a:rPr lang="en-US" sz="3200">
                <a:cs typeface="Gill Sans"/>
              </a:rPr>
              <a:t>Created Reimagining the Student Experience (RISE) </a:t>
            </a:r>
            <a:endParaRPr lang="en-US" sz="3200"/>
          </a:p>
          <a:p>
            <a:r>
              <a:rPr lang="en-US" sz="3200">
                <a:cs typeface="Gill Sans"/>
                <a:hlinkClick r:id="rId2"/>
              </a:rPr>
              <a:t>https://www.mtsac.edu/gps/rise.html</a:t>
            </a:r>
            <a:endParaRPr lang="en-US" sz="3200"/>
          </a:p>
          <a:p>
            <a:endParaRPr lang="en-US"/>
          </a:p>
        </p:txBody>
      </p:sp>
    </p:spTree>
    <p:extLst>
      <p:ext uri="{BB962C8B-B14F-4D97-AF65-F5344CB8AC3E}">
        <p14:creationId xmlns:p14="http://schemas.microsoft.com/office/powerpoint/2010/main" val="221616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05513"/>
            <a:ext cx="4130950" cy="6394073"/>
          </a:xfrm>
        </p:spPr>
        <p:txBody>
          <a:bodyPr>
            <a:normAutofit fontScale="90000"/>
          </a:bodyPr>
          <a:lstStyle/>
          <a:p>
            <a:r>
              <a:rPr lang="en-US" dirty="0">
                <a:latin typeface="Palatino"/>
              </a:rPr>
              <a:t>Mt. SAC Mini-Grants:</a:t>
            </a:r>
            <a:br>
              <a:rPr lang="en-US" dirty="0">
                <a:latin typeface="Palatino"/>
              </a:rPr>
            </a:br>
            <a:br>
              <a:rPr lang="en-US" dirty="0">
                <a:latin typeface="Palatino"/>
              </a:rPr>
            </a:br>
            <a:r>
              <a:rPr lang="en-US" dirty="0">
                <a:latin typeface="Palatino"/>
              </a:rPr>
              <a:t>How are </a:t>
            </a:r>
            <a:br>
              <a:rPr lang="en-US" dirty="0">
                <a:latin typeface="Palatino"/>
              </a:rPr>
            </a:br>
            <a:r>
              <a:rPr lang="en-US" dirty="0">
                <a:latin typeface="Palatino"/>
              </a:rPr>
              <a:t>campuses working together toward common goals and how </a:t>
            </a:r>
            <a:br>
              <a:rPr lang="en-US" dirty="0">
                <a:latin typeface="Palatino"/>
              </a:rPr>
            </a:br>
            <a:r>
              <a:rPr lang="en-US" dirty="0">
                <a:latin typeface="Palatino"/>
              </a:rPr>
              <a:t>are classrooms changing, innovating, </a:t>
            </a:r>
            <a:r>
              <a:rPr lang="en-US" dirty="0" err="1">
                <a:latin typeface="Palatino"/>
              </a:rPr>
              <a:t>etc</a:t>
            </a:r>
            <a:r>
              <a:rPr lang="en-US" dirty="0">
                <a:latin typeface="Palatino"/>
              </a:rPr>
              <a:t> </a:t>
            </a:r>
            <a:br>
              <a:rPr lang="en-US" dirty="0">
                <a:latin typeface="Palatino"/>
              </a:rPr>
            </a:br>
            <a:r>
              <a:rPr lang="en-US" dirty="0">
                <a:latin typeface="Palatino"/>
              </a:rPr>
              <a:t>as part of that model? </a:t>
            </a:r>
            <a:br>
              <a:rPr lang="en-US" dirty="0">
                <a:latin typeface="Palatino"/>
              </a:rPr>
            </a:br>
            <a:br>
              <a:rPr lang="en-US" dirty="0">
                <a:latin typeface="Palatino"/>
              </a:rPr>
            </a:br>
            <a:endParaRPr lang="en-US" dirty="0">
              <a:latin typeface="Palatino"/>
            </a:endParaRPr>
          </a:p>
        </p:txBody>
      </p:sp>
      <p:pic>
        <p:nvPicPr>
          <p:cNvPr id="8" name="Content Placeholder 7" descr="A filer describing the Mt. SAC Mini-Grant process. Content headings are Inspiration, Application, Committee Review, Committee Approval, The Work and Report Back.">
            <a:extLst>
              <a:ext uri="{FF2B5EF4-FFF2-40B4-BE49-F238E27FC236}">
                <a16:creationId xmlns:a16="http://schemas.microsoft.com/office/drawing/2014/main" id="{E60DE45B-623E-B442-9A85-7637D4BED4E2}"/>
              </a:ext>
            </a:extLst>
          </p:cNvPr>
          <p:cNvPicPr>
            <a:picLocks noGrp="1" noChangeAspect="1"/>
          </p:cNvPicPr>
          <p:nvPr>
            <p:ph idx="1"/>
          </p:nvPr>
        </p:nvPicPr>
        <p:blipFill>
          <a:blip r:embed="rId3"/>
          <a:stretch>
            <a:fillRect/>
          </a:stretch>
        </p:blipFill>
        <p:spPr>
          <a:xfrm>
            <a:off x="4283790" y="0"/>
            <a:ext cx="7908210" cy="6858000"/>
          </a:xfrm>
        </p:spPr>
      </p:pic>
    </p:spTree>
    <p:extLst>
      <p:ext uri="{BB962C8B-B14F-4D97-AF65-F5344CB8AC3E}">
        <p14:creationId xmlns:p14="http://schemas.microsoft.com/office/powerpoint/2010/main" val="2304660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05513"/>
            <a:ext cx="4341481" cy="6394073"/>
          </a:xfrm>
        </p:spPr>
        <p:txBody>
          <a:bodyPr>
            <a:normAutofit fontScale="90000"/>
          </a:bodyPr>
          <a:lstStyle/>
          <a:p>
            <a:r>
              <a:rPr lang="en-US" dirty="0">
                <a:latin typeface="Palatino"/>
              </a:rPr>
              <a:t>Institutional Structures: </a:t>
            </a:r>
            <a:br>
              <a:rPr lang="en-US" dirty="0">
                <a:latin typeface="Palatino"/>
              </a:rPr>
            </a:br>
            <a:br>
              <a:rPr lang="en-US" dirty="0">
                <a:latin typeface="Palatino"/>
              </a:rPr>
            </a:br>
            <a:r>
              <a:rPr lang="en-US" dirty="0">
                <a:latin typeface="Palatino"/>
              </a:rPr>
              <a:t>How do we </a:t>
            </a:r>
            <a:br>
              <a:rPr lang="en-US" dirty="0">
                <a:latin typeface="Palatino"/>
              </a:rPr>
            </a:br>
            <a:r>
              <a:rPr lang="en-US" dirty="0">
                <a:latin typeface="Palatino"/>
              </a:rPr>
              <a:t>leverage </a:t>
            </a:r>
            <a:br>
              <a:rPr lang="en-US" dirty="0">
                <a:latin typeface="Palatino"/>
              </a:rPr>
            </a:br>
            <a:r>
              <a:rPr lang="en-US" dirty="0">
                <a:latin typeface="Palatino"/>
              </a:rPr>
              <a:t>institutional </a:t>
            </a:r>
            <a:br>
              <a:rPr lang="en-US" dirty="0">
                <a:latin typeface="Palatino"/>
              </a:rPr>
            </a:br>
            <a:r>
              <a:rPr lang="en-US" dirty="0">
                <a:latin typeface="Palatino"/>
              </a:rPr>
              <a:t>structures to </a:t>
            </a:r>
            <a:br>
              <a:rPr lang="en-US" dirty="0">
                <a:latin typeface="Palatino"/>
              </a:rPr>
            </a:br>
            <a:r>
              <a:rPr lang="en-US" dirty="0">
                <a:latin typeface="Palatino"/>
              </a:rPr>
              <a:t>reach and </a:t>
            </a:r>
            <a:br>
              <a:rPr lang="en-US" dirty="0">
                <a:latin typeface="Palatino"/>
              </a:rPr>
            </a:br>
            <a:r>
              <a:rPr lang="en-US" dirty="0">
                <a:latin typeface="Palatino"/>
              </a:rPr>
              <a:t>support our</a:t>
            </a:r>
            <a:br>
              <a:rPr lang="en-US" dirty="0">
                <a:latin typeface="Palatino"/>
              </a:rPr>
            </a:br>
            <a:r>
              <a:rPr lang="en-US" dirty="0">
                <a:latin typeface="Palatino"/>
              </a:rPr>
              <a:t>students </a:t>
            </a:r>
            <a:br>
              <a:rPr lang="en-US" dirty="0">
                <a:latin typeface="Palatino"/>
              </a:rPr>
            </a:br>
            <a:r>
              <a:rPr lang="en-US" dirty="0">
                <a:latin typeface="Palatino"/>
              </a:rPr>
              <a:t>going forward?</a:t>
            </a:r>
            <a:br>
              <a:rPr lang="en-US" dirty="0">
                <a:latin typeface="Palatino"/>
              </a:rPr>
            </a:br>
            <a:br>
              <a:rPr lang="en-US" dirty="0">
                <a:latin typeface="Palatino"/>
              </a:rPr>
            </a:br>
            <a:endParaRPr lang="en-US" dirty="0">
              <a:latin typeface="Palatino"/>
            </a:endParaRPr>
          </a:p>
        </p:txBody>
      </p:sp>
      <p:sp>
        <p:nvSpPr>
          <p:cNvPr id="3" name="Content Placeholder 2"/>
          <p:cNvSpPr>
            <a:spLocks noGrp="1"/>
          </p:cNvSpPr>
          <p:nvPr>
            <p:ph idx="1"/>
          </p:nvPr>
        </p:nvSpPr>
        <p:spPr>
          <a:xfrm>
            <a:off x="5014404" y="205512"/>
            <a:ext cx="6868297" cy="4397590"/>
          </a:xfrm>
        </p:spPr>
        <p:txBody>
          <a:bodyPr vert="horz" lIns="91440" tIns="45720" rIns="91440" bIns="45720" rtlCol="0" anchor="t">
            <a:noAutofit/>
          </a:bodyPr>
          <a:lstStyle/>
          <a:p>
            <a:r>
              <a:rPr lang="en-US" sz="3200" dirty="0">
                <a:cs typeface="Gill Sans"/>
              </a:rPr>
              <a:t>Onboard student: The Student Success Collaborative is a partnership of more than 550 colleges and universities working together to improve student outcomes and the student experience. Partners of the Collaborative use EAB’s Student Success Management System, Navigate, a comprehensive technology that brings together administrators, faculty, advisors, and staff to support students from enrollment to graduation and beyond.</a:t>
            </a:r>
          </a:p>
          <a:p>
            <a:endParaRPr lang="en-US" dirty="0"/>
          </a:p>
        </p:txBody>
      </p:sp>
    </p:spTree>
    <p:extLst>
      <p:ext uri="{BB962C8B-B14F-4D97-AF65-F5344CB8AC3E}">
        <p14:creationId xmlns:p14="http://schemas.microsoft.com/office/powerpoint/2010/main" val="3516201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05513"/>
            <a:ext cx="3239191" cy="6394073"/>
          </a:xfrm>
        </p:spPr>
        <p:txBody>
          <a:bodyPr>
            <a:normAutofit fontScale="90000"/>
          </a:bodyPr>
          <a:lstStyle/>
          <a:p>
            <a:r>
              <a:rPr lang="en-US" dirty="0">
                <a:latin typeface="Palatino"/>
              </a:rPr>
              <a:t>Pilot Data: </a:t>
            </a:r>
            <a:br>
              <a:rPr lang="en-US" dirty="0">
                <a:latin typeface="Palatino"/>
              </a:rPr>
            </a:br>
            <a:br>
              <a:rPr lang="en-US" dirty="0">
                <a:latin typeface="Palatino"/>
              </a:rPr>
            </a:br>
            <a:r>
              <a:rPr lang="en-US" dirty="0">
                <a:latin typeface="Palatino"/>
              </a:rPr>
              <a:t>How do we </a:t>
            </a:r>
            <a:br>
              <a:rPr lang="en-US" dirty="0">
                <a:latin typeface="Palatino"/>
              </a:rPr>
            </a:br>
            <a:r>
              <a:rPr lang="en-US" dirty="0">
                <a:latin typeface="Palatino"/>
              </a:rPr>
              <a:t>leverage </a:t>
            </a:r>
            <a:br>
              <a:rPr lang="en-US" dirty="0">
                <a:latin typeface="Palatino"/>
              </a:rPr>
            </a:br>
            <a:r>
              <a:rPr lang="en-US" dirty="0">
                <a:latin typeface="Palatino"/>
              </a:rPr>
              <a:t>institutional </a:t>
            </a:r>
            <a:br>
              <a:rPr lang="en-US" dirty="0">
                <a:latin typeface="Palatino"/>
              </a:rPr>
            </a:br>
            <a:r>
              <a:rPr lang="en-US" dirty="0">
                <a:latin typeface="Palatino"/>
              </a:rPr>
              <a:t>structures to </a:t>
            </a:r>
            <a:br>
              <a:rPr lang="en-US" dirty="0">
                <a:latin typeface="Palatino"/>
              </a:rPr>
            </a:br>
            <a:r>
              <a:rPr lang="en-US" dirty="0">
                <a:latin typeface="Palatino"/>
              </a:rPr>
              <a:t>reach and </a:t>
            </a:r>
            <a:br>
              <a:rPr lang="en-US" dirty="0">
                <a:latin typeface="Palatino"/>
              </a:rPr>
            </a:br>
            <a:r>
              <a:rPr lang="en-US" dirty="0">
                <a:latin typeface="Palatino"/>
              </a:rPr>
              <a:t>support our students </a:t>
            </a:r>
            <a:br>
              <a:rPr lang="en-US" dirty="0">
                <a:latin typeface="Palatino"/>
              </a:rPr>
            </a:br>
            <a:r>
              <a:rPr lang="en-US" dirty="0">
                <a:latin typeface="Palatino"/>
              </a:rPr>
              <a:t>going forward?</a:t>
            </a:r>
            <a:br>
              <a:rPr lang="en-US" dirty="0">
                <a:latin typeface="Palatino"/>
              </a:rPr>
            </a:br>
            <a:br>
              <a:rPr lang="en-US" dirty="0">
                <a:latin typeface="Palatino"/>
              </a:rPr>
            </a:br>
            <a:endParaRPr lang="en-US" dirty="0">
              <a:latin typeface="Palatino"/>
            </a:endParaRPr>
          </a:p>
        </p:txBody>
      </p:sp>
      <p:sp>
        <p:nvSpPr>
          <p:cNvPr id="3" name="Content Placeholder 2"/>
          <p:cNvSpPr>
            <a:spLocks noGrp="1"/>
          </p:cNvSpPr>
          <p:nvPr>
            <p:ph idx="1"/>
          </p:nvPr>
        </p:nvSpPr>
        <p:spPr>
          <a:xfrm>
            <a:off x="4533141" y="1368565"/>
            <a:ext cx="7128981" cy="5891511"/>
          </a:xfrm>
        </p:spPr>
        <p:txBody>
          <a:bodyPr vert="horz" lIns="91440" tIns="45720" rIns="91440" bIns="45720" rtlCol="0" anchor="t">
            <a:noAutofit/>
          </a:bodyPr>
          <a:lstStyle/>
          <a:p>
            <a:r>
              <a:rPr lang="en-US" sz="2400" dirty="0">
                <a:cs typeface="Gill Sans"/>
              </a:rPr>
              <a:t>Fall Pilot Campaign numbers October 2020</a:t>
            </a:r>
            <a:endParaRPr lang="en-US" sz="2400" dirty="0"/>
          </a:p>
          <a:p>
            <a:r>
              <a:rPr lang="en-US" sz="2400" dirty="0">
                <a:cs typeface="Gill Sans"/>
              </a:rPr>
              <a:t>First 2 weeks of September  - Sent to all faculty participating in the pilot resulting in 750 evaluations.  </a:t>
            </a:r>
            <a:endParaRPr lang="en-US" sz="2400" dirty="0"/>
          </a:p>
          <a:p>
            <a:r>
              <a:rPr lang="en-US" sz="2400" dirty="0">
                <a:cs typeface="Gill Sans"/>
              </a:rPr>
              <a:t>68 alerts raised on 50 unique students. </a:t>
            </a:r>
            <a:endParaRPr lang="en-US" sz="2400" dirty="0"/>
          </a:p>
          <a:p>
            <a:r>
              <a:rPr lang="en-US" sz="2400" dirty="0">
                <a:cs typeface="Gill Sans"/>
              </a:rPr>
              <a:t>18 cases overall were created.  The other 50 did not generate a case.  </a:t>
            </a:r>
            <a:endParaRPr lang="en-US" sz="2400" dirty="0"/>
          </a:p>
          <a:p>
            <a:r>
              <a:rPr lang="en-US" sz="2400" dirty="0">
                <a:cs typeface="Gill Sans"/>
              </a:rPr>
              <a:t>Of the 18 cases, 4 are still open with 14 cases closed.  </a:t>
            </a:r>
            <a:endParaRPr lang="en-US" sz="2400" dirty="0"/>
          </a:p>
          <a:p>
            <a:r>
              <a:rPr lang="en-US" sz="2400" dirty="0">
                <a:cs typeface="Gill Sans"/>
              </a:rPr>
              <a:t>Of the 14 closed cases 1 was basic needs 1 was financial aid 4 were general counseling issues and 8 were academic tutoring concerns. </a:t>
            </a:r>
            <a:endParaRPr lang="en-US" sz="2400" dirty="0"/>
          </a:p>
          <a:p>
            <a:endParaRPr lang="en-US" sz="3200" dirty="0">
              <a:cs typeface="Gill Sans"/>
            </a:endParaRPr>
          </a:p>
          <a:p>
            <a:endParaRPr lang="en-US" dirty="0"/>
          </a:p>
        </p:txBody>
      </p:sp>
    </p:spTree>
    <p:extLst>
      <p:ext uri="{BB962C8B-B14F-4D97-AF65-F5344CB8AC3E}">
        <p14:creationId xmlns:p14="http://schemas.microsoft.com/office/powerpoint/2010/main" val="242458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Palatino"/>
              </a:rPr>
              <a:t>College Example: College of the Sequoias </a:t>
            </a:r>
          </a:p>
        </p:txBody>
      </p:sp>
      <p:pic>
        <p:nvPicPr>
          <p:cNvPr id="4" name="Picture 4" descr="A photo of the COS campus, showing a statue of the COS GIant wearing a mask.">
            <a:extLst>
              <a:ext uri="{FF2B5EF4-FFF2-40B4-BE49-F238E27FC236}">
                <a16:creationId xmlns:a16="http://schemas.microsoft.com/office/drawing/2014/main" id="{CDAFF910-BC34-4B12-8915-20760228C212}"/>
              </a:ext>
            </a:extLst>
          </p:cNvPr>
          <p:cNvPicPr>
            <a:picLocks noGrp="1" noChangeAspect="1"/>
          </p:cNvPicPr>
          <p:nvPr>
            <p:ph sz="half" idx="1"/>
          </p:nvPr>
        </p:nvPicPr>
        <p:blipFill>
          <a:blip r:embed="rId3"/>
          <a:stretch>
            <a:fillRect/>
          </a:stretch>
        </p:blipFill>
        <p:spPr>
          <a:xfrm>
            <a:off x="2340148" y="1868487"/>
            <a:ext cx="7738247" cy="4351338"/>
          </a:xfrm>
        </p:spPr>
      </p:pic>
    </p:spTree>
    <p:extLst>
      <p:ext uri="{BB962C8B-B14F-4D97-AF65-F5344CB8AC3E}">
        <p14:creationId xmlns:p14="http://schemas.microsoft.com/office/powerpoint/2010/main" val="100798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358E-FDAA-46AE-952C-34FB04D51380}"/>
              </a:ext>
            </a:extLst>
          </p:cNvPr>
          <p:cNvSpPr>
            <a:spLocks noGrp="1"/>
          </p:cNvSpPr>
          <p:nvPr>
            <p:ph type="title"/>
          </p:nvPr>
        </p:nvSpPr>
        <p:spPr/>
        <p:txBody>
          <a:bodyPr/>
          <a:lstStyle/>
          <a:p>
            <a:r>
              <a:rPr lang="en-US">
                <a:latin typeface="Palatino"/>
              </a:rPr>
              <a:t>Planning and Governance</a:t>
            </a:r>
            <a:endParaRPr lang="en-US"/>
          </a:p>
        </p:txBody>
      </p:sp>
      <p:pic>
        <p:nvPicPr>
          <p:cNvPr id="8" name="Content Placeholder 7" descr="A diagram of the COS model for integrated planning">
            <a:extLst>
              <a:ext uri="{FF2B5EF4-FFF2-40B4-BE49-F238E27FC236}">
                <a16:creationId xmlns:a16="http://schemas.microsoft.com/office/drawing/2014/main" id="{E0015D92-3C5D-314C-9578-B724251D3ACC}"/>
              </a:ext>
            </a:extLst>
          </p:cNvPr>
          <p:cNvPicPr>
            <a:picLocks noGrp="1" noChangeAspect="1"/>
          </p:cNvPicPr>
          <p:nvPr>
            <p:ph sz="half" idx="1"/>
          </p:nvPr>
        </p:nvPicPr>
        <p:blipFill>
          <a:blip r:embed="rId2"/>
          <a:stretch>
            <a:fillRect/>
          </a:stretch>
        </p:blipFill>
        <p:spPr>
          <a:xfrm>
            <a:off x="1260388" y="1868487"/>
            <a:ext cx="3356747" cy="4351338"/>
          </a:xfrm>
          <a:ln>
            <a:solidFill>
              <a:schemeClr val="tx1"/>
            </a:solidFill>
          </a:ln>
        </p:spPr>
      </p:pic>
      <p:pic>
        <p:nvPicPr>
          <p:cNvPr id="10" name="Content Placeholder 9" descr="A chart showing the COS participatory governance structure.">
            <a:extLst>
              <a:ext uri="{FF2B5EF4-FFF2-40B4-BE49-F238E27FC236}">
                <a16:creationId xmlns:a16="http://schemas.microsoft.com/office/drawing/2014/main" id="{8D0C3DC4-EF0A-D949-97D0-6D96C6BA3248}"/>
              </a:ext>
            </a:extLst>
          </p:cNvPr>
          <p:cNvPicPr>
            <a:picLocks noGrp="1" noChangeAspect="1"/>
          </p:cNvPicPr>
          <p:nvPr>
            <p:ph sz="half" idx="2"/>
          </p:nvPr>
        </p:nvPicPr>
        <p:blipFill>
          <a:blip r:embed="rId3"/>
          <a:stretch>
            <a:fillRect/>
          </a:stretch>
        </p:blipFill>
        <p:spPr>
          <a:xfrm>
            <a:off x="4927162" y="1868488"/>
            <a:ext cx="6391028" cy="4351338"/>
          </a:xfrm>
          <a:ln>
            <a:solidFill>
              <a:schemeClr val="tx1"/>
            </a:solidFill>
          </a:ln>
        </p:spPr>
      </p:pic>
      <p:sp>
        <p:nvSpPr>
          <p:cNvPr id="4" name="Slide Number Placeholder 3">
            <a:extLst>
              <a:ext uri="{FF2B5EF4-FFF2-40B4-BE49-F238E27FC236}">
                <a16:creationId xmlns:a16="http://schemas.microsoft.com/office/drawing/2014/main" id="{2267C489-4D1D-4137-AADC-A7C3B2BBEF13}"/>
              </a:ext>
            </a:extLst>
          </p:cNvPr>
          <p:cNvSpPr>
            <a:spLocks noGrp="1"/>
          </p:cNvSpPr>
          <p:nvPr>
            <p:ph type="sldNum" sz="quarter" idx="12"/>
          </p:nvPr>
        </p:nvSpPr>
        <p:spPr/>
        <p:txBody>
          <a:bodyPr/>
          <a:lstStyle/>
          <a:p>
            <a:fld id="{492D8F1A-69A8-9242-9469-8400121D240A}" type="slidenum">
              <a:rPr lang="en-US" smtClean="0"/>
              <a:pPr/>
              <a:t>16</a:t>
            </a:fld>
            <a:endParaRPr lang="en-US"/>
          </a:p>
        </p:txBody>
      </p:sp>
    </p:spTree>
    <p:extLst>
      <p:ext uri="{BB962C8B-B14F-4D97-AF65-F5344CB8AC3E}">
        <p14:creationId xmlns:p14="http://schemas.microsoft.com/office/powerpoint/2010/main" val="3478128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C44A-22EE-4424-83CC-A43EF3F77C4A}"/>
              </a:ext>
            </a:extLst>
          </p:cNvPr>
          <p:cNvSpPr>
            <a:spLocks noGrp="1"/>
          </p:cNvSpPr>
          <p:nvPr>
            <p:ph type="title"/>
          </p:nvPr>
        </p:nvSpPr>
        <p:spPr/>
        <p:txBody>
          <a:bodyPr/>
          <a:lstStyle/>
          <a:p>
            <a:r>
              <a:rPr lang="en-US">
                <a:latin typeface="Palatino"/>
              </a:rPr>
              <a:t>Integrating Initiatives: Planning</a:t>
            </a:r>
            <a:endParaRPr lang="en-US"/>
          </a:p>
        </p:txBody>
      </p:sp>
      <p:sp>
        <p:nvSpPr>
          <p:cNvPr id="5" name="Content Placeholder 4">
            <a:extLst>
              <a:ext uri="{FF2B5EF4-FFF2-40B4-BE49-F238E27FC236}">
                <a16:creationId xmlns:a16="http://schemas.microsoft.com/office/drawing/2014/main" id="{81248DFC-3F2F-3245-B39E-51ADC70DBB30}"/>
              </a:ext>
            </a:extLst>
          </p:cNvPr>
          <p:cNvSpPr>
            <a:spLocks noGrp="1"/>
          </p:cNvSpPr>
          <p:nvPr>
            <p:ph sz="half" idx="1"/>
          </p:nvPr>
        </p:nvSpPr>
        <p:spPr/>
        <p:txBody>
          <a:bodyPr/>
          <a:lstStyle/>
          <a:p>
            <a:r>
              <a:rPr lang="en-US" dirty="0"/>
              <a:t>Some initiatives referenced in COS Strategic Plans:</a:t>
            </a:r>
          </a:p>
          <a:p>
            <a:pPr lvl="1"/>
            <a:r>
              <a:rPr lang="en-US" dirty="0"/>
              <a:t>Strong Workforce</a:t>
            </a:r>
          </a:p>
          <a:p>
            <a:pPr lvl="1"/>
            <a:r>
              <a:rPr lang="en-US" dirty="0"/>
              <a:t>Vision for Success</a:t>
            </a:r>
          </a:p>
          <a:p>
            <a:pPr lvl="1"/>
            <a:r>
              <a:rPr lang="en-US" dirty="0"/>
              <a:t>Student Centered Funding Formula</a:t>
            </a:r>
          </a:p>
          <a:p>
            <a:pPr lvl="1"/>
            <a:r>
              <a:rPr lang="en-US" dirty="0"/>
              <a:t>Basic Skills/ AB705</a:t>
            </a:r>
          </a:p>
          <a:p>
            <a:pPr lvl="1"/>
            <a:endParaRPr lang="en-US" dirty="0"/>
          </a:p>
          <a:p>
            <a:pPr lvl="1"/>
            <a:endParaRPr lang="en-US" dirty="0"/>
          </a:p>
        </p:txBody>
      </p:sp>
      <p:pic>
        <p:nvPicPr>
          <p:cNvPr id="8" name="Content Placeholder 7" descr="An image of the College of the Sequoias strategic plan cover on top of various state-wide initiatives. ">
            <a:extLst>
              <a:ext uri="{FF2B5EF4-FFF2-40B4-BE49-F238E27FC236}">
                <a16:creationId xmlns:a16="http://schemas.microsoft.com/office/drawing/2014/main" id="{EC22B465-9BFF-AE42-BCDF-351F75DF2569}"/>
              </a:ext>
            </a:extLst>
          </p:cNvPr>
          <p:cNvPicPr>
            <a:picLocks noGrp="1" noChangeAspect="1"/>
          </p:cNvPicPr>
          <p:nvPr>
            <p:ph sz="half" idx="2"/>
          </p:nvPr>
        </p:nvPicPr>
        <p:blipFill>
          <a:blip r:embed="rId2"/>
          <a:stretch>
            <a:fillRect/>
          </a:stretch>
        </p:blipFill>
        <p:spPr>
          <a:xfrm>
            <a:off x="5970740" y="1868487"/>
            <a:ext cx="5463213" cy="4061711"/>
          </a:xfrm>
          <a:ln>
            <a:solidFill>
              <a:schemeClr val="tx1"/>
            </a:solidFill>
          </a:ln>
        </p:spPr>
      </p:pic>
      <p:sp>
        <p:nvSpPr>
          <p:cNvPr id="4" name="Slide Number Placeholder 3">
            <a:extLst>
              <a:ext uri="{FF2B5EF4-FFF2-40B4-BE49-F238E27FC236}">
                <a16:creationId xmlns:a16="http://schemas.microsoft.com/office/drawing/2014/main" id="{A924108D-2E55-4062-8BD3-23DD13707AC9}"/>
              </a:ext>
            </a:extLst>
          </p:cNvPr>
          <p:cNvSpPr>
            <a:spLocks noGrp="1"/>
          </p:cNvSpPr>
          <p:nvPr>
            <p:ph type="sldNum" sz="quarter" idx="12"/>
          </p:nvPr>
        </p:nvSpPr>
        <p:spPr/>
        <p:txBody>
          <a:bodyPr/>
          <a:lstStyle/>
          <a:p>
            <a:fld id="{492D8F1A-69A8-9242-9469-8400121D240A}" type="slidenum">
              <a:rPr lang="en-US" smtClean="0"/>
              <a:pPr/>
              <a:t>17</a:t>
            </a:fld>
            <a:endParaRPr lang="en-US"/>
          </a:p>
        </p:txBody>
      </p:sp>
    </p:spTree>
    <p:extLst>
      <p:ext uri="{BB962C8B-B14F-4D97-AF65-F5344CB8AC3E}">
        <p14:creationId xmlns:p14="http://schemas.microsoft.com/office/powerpoint/2010/main" val="367361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C2EE-BBC7-0044-B0E9-D0226FF37573}"/>
              </a:ext>
            </a:extLst>
          </p:cNvPr>
          <p:cNvSpPr>
            <a:spLocks noGrp="1"/>
          </p:cNvSpPr>
          <p:nvPr>
            <p:ph type="title"/>
          </p:nvPr>
        </p:nvSpPr>
        <p:spPr/>
        <p:txBody>
          <a:bodyPr/>
          <a:lstStyle/>
          <a:p>
            <a:r>
              <a:rPr lang="en-US" dirty="0"/>
              <a:t>Integrating Initiatives: Planning (cont.)</a:t>
            </a:r>
          </a:p>
        </p:txBody>
      </p:sp>
      <p:sp>
        <p:nvSpPr>
          <p:cNvPr id="3" name="Content Placeholder 2">
            <a:extLst>
              <a:ext uri="{FF2B5EF4-FFF2-40B4-BE49-F238E27FC236}">
                <a16:creationId xmlns:a16="http://schemas.microsoft.com/office/drawing/2014/main" id="{838FF0AA-1742-7142-9097-FCCFFF75148C}"/>
              </a:ext>
            </a:extLst>
          </p:cNvPr>
          <p:cNvSpPr>
            <a:spLocks noGrp="1"/>
          </p:cNvSpPr>
          <p:nvPr>
            <p:ph sz="half" idx="1"/>
          </p:nvPr>
        </p:nvSpPr>
        <p:spPr/>
        <p:txBody>
          <a:bodyPr/>
          <a:lstStyle/>
          <a:p>
            <a:r>
              <a:rPr lang="en-US"/>
              <a:t>Pathways as an umbrella – other initiatives fit within it!</a:t>
            </a:r>
          </a:p>
          <a:p>
            <a:r>
              <a:rPr lang="en-US"/>
              <a:t>GP Taskforce charged with reporting and budget only</a:t>
            </a:r>
          </a:p>
          <a:p>
            <a:r>
              <a:rPr lang="en-US"/>
              <a:t>Strategic plan initiatives and actions mapped to pathways key elements </a:t>
            </a:r>
          </a:p>
          <a:p>
            <a:r>
              <a:rPr lang="en-US"/>
              <a:t>Pathways work assigned via strategic plan responsible parties</a:t>
            </a:r>
          </a:p>
        </p:txBody>
      </p:sp>
      <p:sp>
        <p:nvSpPr>
          <p:cNvPr id="5" name="Slide Number Placeholder 4">
            <a:extLst>
              <a:ext uri="{FF2B5EF4-FFF2-40B4-BE49-F238E27FC236}">
                <a16:creationId xmlns:a16="http://schemas.microsoft.com/office/drawing/2014/main" id="{B5DF7683-E6BA-0447-AECB-273433DB32FC}"/>
              </a:ext>
            </a:extLst>
          </p:cNvPr>
          <p:cNvSpPr>
            <a:spLocks noGrp="1"/>
          </p:cNvSpPr>
          <p:nvPr>
            <p:ph type="sldNum" sz="quarter" idx="12"/>
          </p:nvPr>
        </p:nvSpPr>
        <p:spPr/>
        <p:txBody>
          <a:bodyPr/>
          <a:lstStyle/>
          <a:p>
            <a:fld id="{492D8F1A-69A8-9242-9469-8400121D240A}" type="slidenum">
              <a:rPr lang="en-US" smtClean="0"/>
              <a:pPr/>
              <a:t>18</a:t>
            </a:fld>
            <a:endParaRPr lang="en-US"/>
          </a:p>
        </p:txBody>
      </p:sp>
      <p:pic>
        <p:nvPicPr>
          <p:cNvPr id="6" name="Content Placeholder 7" descr="An image of the College of the Sequoias strategic plan cover on top of various state-wide initiatives. ">
            <a:extLst>
              <a:ext uri="{FF2B5EF4-FFF2-40B4-BE49-F238E27FC236}">
                <a16:creationId xmlns:a16="http://schemas.microsoft.com/office/drawing/2014/main" id="{B8A2EFD8-EAF6-9341-8055-B69FFD839F3E}"/>
              </a:ext>
            </a:extLst>
          </p:cNvPr>
          <p:cNvPicPr>
            <a:picLocks noGrp="1" noChangeAspect="1"/>
          </p:cNvPicPr>
          <p:nvPr>
            <p:ph sz="half" idx="2"/>
          </p:nvPr>
        </p:nvPicPr>
        <p:blipFill>
          <a:blip r:embed="rId2"/>
          <a:stretch>
            <a:fillRect/>
          </a:stretch>
        </p:blipFill>
        <p:spPr>
          <a:xfrm>
            <a:off x="6000310" y="1966586"/>
            <a:ext cx="5331265" cy="3963612"/>
          </a:xfrm>
          <a:ln>
            <a:solidFill>
              <a:schemeClr val="tx1"/>
            </a:solidFill>
          </a:ln>
        </p:spPr>
      </p:pic>
    </p:spTree>
    <p:extLst>
      <p:ext uri="{BB962C8B-B14F-4D97-AF65-F5344CB8AC3E}">
        <p14:creationId xmlns:p14="http://schemas.microsoft.com/office/powerpoint/2010/main" val="36285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4D02-6827-4F8A-A839-56CE8AD903BB}"/>
              </a:ext>
            </a:extLst>
          </p:cNvPr>
          <p:cNvSpPr>
            <a:spLocks noGrp="1"/>
          </p:cNvSpPr>
          <p:nvPr>
            <p:ph type="title"/>
          </p:nvPr>
        </p:nvSpPr>
        <p:spPr/>
        <p:txBody>
          <a:bodyPr/>
          <a:lstStyle/>
          <a:p>
            <a:r>
              <a:rPr lang="en-US">
                <a:latin typeface="Palatino"/>
              </a:rPr>
              <a:t>Sustaining Our Work: Governance</a:t>
            </a:r>
            <a:endParaRPr lang="en-US"/>
          </a:p>
        </p:txBody>
      </p:sp>
      <p:pic>
        <p:nvPicPr>
          <p:cNvPr id="6" name="Content Placeholder 5" descr="An table of College of the Sequoias Strategic Plan goals aligned with Guided Pathways Key elements.">
            <a:extLst>
              <a:ext uri="{FF2B5EF4-FFF2-40B4-BE49-F238E27FC236}">
                <a16:creationId xmlns:a16="http://schemas.microsoft.com/office/drawing/2014/main" id="{17CD0F53-835A-294F-901F-785DE7605134}"/>
              </a:ext>
            </a:extLst>
          </p:cNvPr>
          <p:cNvPicPr>
            <a:picLocks noGrp="1" noChangeAspect="1"/>
          </p:cNvPicPr>
          <p:nvPr>
            <p:ph sz="half" idx="1"/>
          </p:nvPr>
        </p:nvPicPr>
        <p:blipFill>
          <a:blip r:embed="rId2"/>
          <a:stretch>
            <a:fillRect/>
          </a:stretch>
        </p:blipFill>
        <p:spPr>
          <a:xfrm>
            <a:off x="1539586" y="1690688"/>
            <a:ext cx="9107687" cy="5138928"/>
          </a:xfrm>
          <a:ln>
            <a:solidFill>
              <a:schemeClr val="tx1"/>
            </a:solidFill>
          </a:ln>
        </p:spPr>
      </p:pic>
      <p:sp>
        <p:nvSpPr>
          <p:cNvPr id="7" name="Donut 6" descr="A circle highlighting the Meta Majors action in the College of the Sequoias table.">
            <a:extLst>
              <a:ext uri="{FF2B5EF4-FFF2-40B4-BE49-F238E27FC236}">
                <a16:creationId xmlns:a16="http://schemas.microsoft.com/office/drawing/2014/main" id="{9C2CBAAC-604D-6545-976C-CFA2EC5F00A3}"/>
              </a:ext>
            </a:extLst>
          </p:cNvPr>
          <p:cNvSpPr/>
          <p:nvPr/>
        </p:nvSpPr>
        <p:spPr>
          <a:xfrm>
            <a:off x="2265218" y="5444836"/>
            <a:ext cx="4478481" cy="831273"/>
          </a:xfrm>
          <a:prstGeom prst="donut">
            <a:avLst>
              <a:gd name="adj" fmla="val 3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Slide Number Placeholder 3">
            <a:extLst>
              <a:ext uri="{FF2B5EF4-FFF2-40B4-BE49-F238E27FC236}">
                <a16:creationId xmlns:a16="http://schemas.microsoft.com/office/drawing/2014/main" id="{AB2E95A5-7A26-4A59-B40C-26D67D3B7BE6}"/>
              </a:ext>
            </a:extLst>
          </p:cNvPr>
          <p:cNvSpPr>
            <a:spLocks noGrp="1"/>
          </p:cNvSpPr>
          <p:nvPr>
            <p:ph type="sldNum" sz="quarter" idx="12"/>
          </p:nvPr>
        </p:nvSpPr>
        <p:spPr/>
        <p:txBody>
          <a:bodyPr/>
          <a:lstStyle/>
          <a:p>
            <a:fld id="{492D8F1A-69A8-9242-9469-8400121D240A}" type="slidenum">
              <a:rPr lang="en-US" smtClean="0"/>
              <a:pPr/>
              <a:t>19</a:t>
            </a:fld>
            <a:endParaRPr lang="en-US"/>
          </a:p>
        </p:txBody>
      </p:sp>
    </p:spTree>
    <p:extLst>
      <p:ext uri="{BB962C8B-B14F-4D97-AF65-F5344CB8AC3E}">
        <p14:creationId xmlns:p14="http://schemas.microsoft.com/office/powerpoint/2010/main" val="42571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F299-E4E1-0049-BD27-3A4A07C617AE}"/>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3345B50D-9F14-9940-85DE-6740817270EB}"/>
              </a:ext>
            </a:extLst>
          </p:cNvPr>
          <p:cNvSpPr>
            <a:spLocks noGrp="1"/>
          </p:cNvSpPr>
          <p:nvPr>
            <p:ph sz="half" idx="1"/>
          </p:nvPr>
        </p:nvSpPr>
        <p:spPr/>
        <p:txBody>
          <a:bodyPr>
            <a:normAutofit/>
          </a:bodyPr>
          <a:lstStyle/>
          <a:p>
            <a:r>
              <a:rPr lang="en-US" sz="3600" dirty="0"/>
              <a:t>Format: presentations, then Q&amp;A</a:t>
            </a:r>
          </a:p>
          <a:p>
            <a:r>
              <a:rPr lang="en-US" sz="3600" dirty="0"/>
              <a:t>Please keep microphones muted!</a:t>
            </a:r>
          </a:p>
          <a:p>
            <a:r>
              <a:rPr lang="en-US" sz="3600" dirty="0"/>
              <a:t>Questions will be asked using the chat function.  </a:t>
            </a:r>
          </a:p>
          <a:p>
            <a:r>
              <a:rPr lang="en-US" sz="3600" dirty="0"/>
              <a:t>Host / Moderator (Erik Shearer) will read questions for the presenters and facilitate follow-up. </a:t>
            </a:r>
          </a:p>
          <a:p>
            <a:r>
              <a:rPr lang="en-US" sz="3600" dirty="0"/>
              <a:t>Post-presentation follow-up questions or comments for the ASCCC?  </a:t>
            </a:r>
            <a:r>
              <a:rPr lang="en-US" sz="3600" dirty="0" err="1"/>
              <a:t>info@asccc.org</a:t>
            </a:r>
            <a:endParaRPr lang="en-US" sz="3600" dirty="0"/>
          </a:p>
        </p:txBody>
      </p:sp>
      <p:sp>
        <p:nvSpPr>
          <p:cNvPr id="4" name="Slide Number Placeholder 3">
            <a:extLst>
              <a:ext uri="{FF2B5EF4-FFF2-40B4-BE49-F238E27FC236}">
                <a16:creationId xmlns:a16="http://schemas.microsoft.com/office/drawing/2014/main" id="{A607BB13-1755-2F4C-ACE9-1AD702239DC8}"/>
              </a:ext>
            </a:extLst>
          </p:cNvPr>
          <p:cNvSpPr>
            <a:spLocks noGrp="1"/>
          </p:cNvSpPr>
          <p:nvPr>
            <p:ph type="sldNum" sz="quarter" idx="12"/>
          </p:nvPr>
        </p:nvSpPr>
        <p:spPr/>
        <p:txBody>
          <a:bodyPr/>
          <a:lstStyle/>
          <a:p>
            <a:fld id="{492D8F1A-69A8-9242-9469-8400121D240A}" type="slidenum">
              <a:rPr lang="en-US" smtClean="0"/>
              <a:pPr/>
              <a:t>2</a:t>
            </a:fld>
            <a:endParaRPr lang="en-US"/>
          </a:p>
        </p:txBody>
      </p:sp>
    </p:spTree>
    <p:extLst>
      <p:ext uri="{BB962C8B-B14F-4D97-AF65-F5344CB8AC3E}">
        <p14:creationId xmlns:p14="http://schemas.microsoft.com/office/powerpoint/2010/main" val="1658297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C039-2A9E-FF4A-9FA4-209D957A8EA8}"/>
              </a:ext>
            </a:extLst>
          </p:cNvPr>
          <p:cNvSpPr>
            <a:spLocks noGrp="1"/>
          </p:cNvSpPr>
          <p:nvPr>
            <p:ph type="title"/>
          </p:nvPr>
        </p:nvSpPr>
        <p:spPr/>
        <p:txBody>
          <a:bodyPr/>
          <a:lstStyle/>
          <a:p>
            <a:r>
              <a:rPr lang="en-US" dirty="0"/>
              <a:t>Sustaining Our Work: Governance (cont.)</a:t>
            </a:r>
          </a:p>
        </p:txBody>
      </p:sp>
      <p:sp>
        <p:nvSpPr>
          <p:cNvPr id="3" name="Content Placeholder 2">
            <a:extLst>
              <a:ext uri="{FF2B5EF4-FFF2-40B4-BE49-F238E27FC236}">
                <a16:creationId xmlns:a16="http://schemas.microsoft.com/office/drawing/2014/main" id="{E842DAF3-7778-8144-AF91-0C945B149DB9}"/>
              </a:ext>
            </a:extLst>
          </p:cNvPr>
          <p:cNvSpPr>
            <a:spLocks noGrp="1"/>
          </p:cNvSpPr>
          <p:nvPr>
            <p:ph sz="half" idx="1"/>
          </p:nvPr>
        </p:nvSpPr>
        <p:spPr/>
        <p:txBody>
          <a:bodyPr>
            <a:normAutofit fontScale="77500" lnSpcReduction="20000"/>
          </a:bodyPr>
          <a:lstStyle/>
          <a:p>
            <a:r>
              <a:rPr lang="en-US"/>
              <a:t>Meta-Majors creation integrated into Strategic Plan as an action to support student success</a:t>
            </a:r>
          </a:p>
          <a:p>
            <a:r>
              <a:rPr lang="en-US"/>
              <a:t>Action assigned to multiple parties, including Academic Senate</a:t>
            </a:r>
          </a:p>
          <a:p>
            <a:r>
              <a:rPr lang="en-US"/>
              <a:t>Academic Senate convened a taskforce charged with creating initial Meta Majors draft</a:t>
            </a:r>
          </a:p>
          <a:p>
            <a:r>
              <a:rPr lang="en-US"/>
              <a:t>Taskforce work reported-out through annual report on Master Plan</a:t>
            </a:r>
          </a:p>
          <a:p>
            <a:r>
              <a:rPr lang="en-US"/>
              <a:t>Following draft creation and approval, ongoing support and updates to be covered in Curriculum Committee</a:t>
            </a:r>
          </a:p>
          <a:p>
            <a:r>
              <a:rPr lang="en-US"/>
              <a:t>Draft action complete - new strategic plan actions for next cycle </a:t>
            </a:r>
          </a:p>
          <a:p>
            <a:endParaRPr lang="en-US"/>
          </a:p>
        </p:txBody>
      </p:sp>
      <p:sp>
        <p:nvSpPr>
          <p:cNvPr id="4" name="Slide Number Placeholder 3">
            <a:extLst>
              <a:ext uri="{FF2B5EF4-FFF2-40B4-BE49-F238E27FC236}">
                <a16:creationId xmlns:a16="http://schemas.microsoft.com/office/drawing/2014/main" id="{9F9D0A70-7151-3C40-B709-BDD0904109C8}"/>
              </a:ext>
            </a:extLst>
          </p:cNvPr>
          <p:cNvSpPr>
            <a:spLocks noGrp="1"/>
          </p:cNvSpPr>
          <p:nvPr>
            <p:ph type="sldNum" sz="quarter" idx="12"/>
          </p:nvPr>
        </p:nvSpPr>
        <p:spPr/>
        <p:txBody>
          <a:bodyPr/>
          <a:lstStyle/>
          <a:p>
            <a:fld id="{492D8F1A-69A8-9242-9469-8400121D240A}" type="slidenum">
              <a:rPr lang="en-US" smtClean="0"/>
              <a:pPr/>
              <a:t>20</a:t>
            </a:fld>
            <a:endParaRPr lang="en-US"/>
          </a:p>
        </p:txBody>
      </p:sp>
      <p:pic>
        <p:nvPicPr>
          <p:cNvPr id="6" name="Content Placeholder 5" descr="An image of the COS meta-majors summit, showing groups of people seated at tables.&#10;&#10;">
            <a:extLst>
              <a:ext uri="{FF2B5EF4-FFF2-40B4-BE49-F238E27FC236}">
                <a16:creationId xmlns:a16="http://schemas.microsoft.com/office/drawing/2014/main" id="{EB39269A-42C0-2D4B-AB7B-0054FFF3ACE4}"/>
              </a:ext>
            </a:extLst>
          </p:cNvPr>
          <p:cNvPicPr>
            <a:picLocks noGrp="1" noChangeAspect="1"/>
          </p:cNvPicPr>
          <p:nvPr>
            <p:ph sz="half" idx="2"/>
          </p:nvPr>
        </p:nvPicPr>
        <p:blipFill rotWithShape="1">
          <a:blip r:embed="rId2"/>
          <a:srcRect t="43104" r="9371"/>
          <a:stretch/>
        </p:blipFill>
        <p:spPr>
          <a:xfrm>
            <a:off x="6096000" y="1868487"/>
            <a:ext cx="5968938" cy="2498941"/>
          </a:xfrm>
        </p:spPr>
      </p:pic>
    </p:spTree>
    <p:extLst>
      <p:ext uri="{BB962C8B-B14F-4D97-AF65-F5344CB8AC3E}">
        <p14:creationId xmlns:p14="http://schemas.microsoft.com/office/powerpoint/2010/main" val="270903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779B-3093-F94B-9643-9E5C6AE52782}"/>
              </a:ext>
            </a:extLst>
          </p:cNvPr>
          <p:cNvSpPr>
            <a:spLocks noGrp="1"/>
          </p:cNvSpPr>
          <p:nvPr>
            <p:ph type="title"/>
          </p:nvPr>
        </p:nvSpPr>
        <p:spPr/>
        <p:txBody>
          <a:bodyPr/>
          <a:lstStyle/>
          <a:p>
            <a:r>
              <a:rPr lang="en-US"/>
              <a:t>Building and Sustaining Campus Culture</a:t>
            </a:r>
          </a:p>
        </p:txBody>
      </p:sp>
      <p:sp>
        <p:nvSpPr>
          <p:cNvPr id="3" name="Content Placeholder 2">
            <a:extLst>
              <a:ext uri="{FF2B5EF4-FFF2-40B4-BE49-F238E27FC236}">
                <a16:creationId xmlns:a16="http://schemas.microsoft.com/office/drawing/2014/main" id="{F865905A-B874-4148-A4E9-F94414CF4D00}"/>
              </a:ext>
            </a:extLst>
          </p:cNvPr>
          <p:cNvSpPr>
            <a:spLocks noGrp="1"/>
          </p:cNvSpPr>
          <p:nvPr>
            <p:ph idx="1"/>
          </p:nvPr>
        </p:nvSpPr>
        <p:spPr/>
        <p:txBody>
          <a:bodyPr/>
          <a:lstStyle/>
          <a:p>
            <a:r>
              <a:rPr lang="en-US"/>
              <a:t>Some possible sites for review: </a:t>
            </a:r>
          </a:p>
          <a:p>
            <a:pPr lvl="1"/>
            <a:r>
              <a:rPr lang="en-US" i="1"/>
              <a:t>Planning</a:t>
            </a:r>
            <a:r>
              <a:rPr lang="en-US"/>
              <a:t>:  What are the ongoing sites for planning? Consider Master planning, Strategic planning, program review, committee charges and initiatives, others?</a:t>
            </a:r>
          </a:p>
          <a:p>
            <a:pPr lvl="1"/>
            <a:r>
              <a:rPr lang="en-US" i="1"/>
              <a:t>Reporting</a:t>
            </a:r>
            <a:r>
              <a:rPr lang="en-US"/>
              <a:t>: How is ongoing work assessed and reported? How is it communicated to the campus?</a:t>
            </a:r>
          </a:p>
          <a:p>
            <a:pPr lvl="1"/>
            <a:r>
              <a:rPr lang="en-US" i="1"/>
              <a:t>Governance</a:t>
            </a:r>
            <a:r>
              <a:rPr lang="en-US"/>
              <a:t>: What are the current sites of pathways work? Where are your champions, and how can their work be highlighted and institutionalized? </a:t>
            </a:r>
          </a:p>
          <a:p>
            <a:pPr lvl="1"/>
            <a:endParaRPr lang="en-US"/>
          </a:p>
        </p:txBody>
      </p:sp>
      <p:sp>
        <p:nvSpPr>
          <p:cNvPr id="4" name="Slide Number Placeholder 3">
            <a:extLst>
              <a:ext uri="{FF2B5EF4-FFF2-40B4-BE49-F238E27FC236}">
                <a16:creationId xmlns:a16="http://schemas.microsoft.com/office/drawing/2014/main" id="{423C7615-78BB-9B44-A798-B9CCD75D0A0C}"/>
              </a:ext>
            </a:extLst>
          </p:cNvPr>
          <p:cNvSpPr>
            <a:spLocks noGrp="1"/>
          </p:cNvSpPr>
          <p:nvPr>
            <p:ph type="sldNum" sz="quarter" idx="12"/>
          </p:nvPr>
        </p:nvSpPr>
        <p:spPr/>
        <p:txBody>
          <a:bodyPr/>
          <a:lstStyle/>
          <a:p>
            <a:fld id="{492D8F1A-69A8-9242-9469-8400121D240A}" type="slidenum">
              <a:rPr lang="en-US" smtClean="0"/>
              <a:pPr/>
              <a:t>21</a:t>
            </a:fld>
            <a:endParaRPr lang="en-US"/>
          </a:p>
        </p:txBody>
      </p:sp>
    </p:spTree>
    <p:extLst>
      <p:ext uri="{BB962C8B-B14F-4D97-AF65-F5344CB8AC3E}">
        <p14:creationId xmlns:p14="http://schemas.microsoft.com/office/powerpoint/2010/main" val="52498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C957-884E-0743-AF70-44CBBD6E3F16}"/>
              </a:ext>
            </a:extLst>
          </p:cNvPr>
          <p:cNvSpPr>
            <a:spLocks noGrp="1"/>
          </p:cNvSpPr>
          <p:nvPr>
            <p:ph type="title"/>
          </p:nvPr>
        </p:nvSpPr>
        <p:spPr/>
        <p:txBody>
          <a:bodyPr/>
          <a:lstStyle/>
          <a:p>
            <a:r>
              <a:rPr lang="en-US"/>
              <a:t>Q &amp; A</a:t>
            </a:r>
          </a:p>
        </p:txBody>
      </p:sp>
      <p:sp>
        <p:nvSpPr>
          <p:cNvPr id="3" name="Content Placeholder 2">
            <a:extLst>
              <a:ext uri="{FF2B5EF4-FFF2-40B4-BE49-F238E27FC236}">
                <a16:creationId xmlns:a16="http://schemas.microsoft.com/office/drawing/2014/main" id="{32A364FD-A173-8144-828A-C7AA3D3D5E74}"/>
              </a:ext>
            </a:extLst>
          </p:cNvPr>
          <p:cNvSpPr>
            <a:spLocks noGrp="1"/>
          </p:cNvSpPr>
          <p:nvPr>
            <p:ph idx="1"/>
          </p:nvPr>
        </p:nvSpPr>
        <p:spPr/>
        <p:txBody>
          <a:bodyPr/>
          <a:lstStyle/>
          <a:p>
            <a:pPr marL="0" indent="0">
              <a:buNone/>
            </a:pPr>
            <a:r>
              <a:rPr lang="en-US"/>
              <a:t>Thank you for joining us today!</a:t>
            </a:r>
          </a:p>
          <a:p>
            <a:r>
              <a:rPr lang="en-US"/>
              <a:t>Erik Shearer, Napa Valley College</a:t>
            </a:r>
          </a:p>
          <a:p>
            <a:pPr lvl="1"/>
            <a:r>
              <a:rPr lang="en-US" err="1"/>
              <a:t>Erik.Shearer@napavalley.edu</a:t>
            </a:r>
            <a:endParaRPr lang="en-US"/>
          </a:p>
          <a:p>
            <a:r>
              <a:rPr lang="en-US"/>
              <a:t>Lance Heard, Mt. San Antonio College</a:t>
            </a:r>
          </a:p>
          <a:p>
            <a:pPr lvl="1"/>
            <a:r>
              <a:rPr lang="en-US" err="1"/>
              <a:t>lheard@mtsac.edu</a:t>
            </a:r>
            <a:endParaRPr lang="en-US"/>
          </a:p>
          <a:p>
            <a:r>
              <a:rPr lang="en-US"/>
              <a:t>Sarah Harris, College of the Sequoias</a:t>
            </a:r>
          </a:p>
          <a:p>
            <a:pPr lvl="1"/>
            <a:r>
              <a:rPr lang="en-US" err="1"/>
              <a:t>sarahha@cos.edu</a:t>
            </a:r>
            <a:endParaRPr lang="en-US"/>
          </a:p>
        </p:txBody>
      </p:sp>
      <p:sp>
        <p:nvSpPr>
          <p:cNvPr id="4" name="Slide Number Placeholder 3">
            <a:extLst>
              <a:ext uri="{FF2B5EF4-FFF2-40B4-BE49-F238E27FC236}">
                <a16:creationId xmlns:a16="http://schemas.microsoft.com/office/drawing/2014/main" id="{311EF42A-C175-A245-B5F0-FD1D79B78112}"/>
              </a:ext>
            </a:extLst>
          </p:cNvPr>
          <p:cNvSpPr>
            <a:spLocks noGrp="1"/>
          </p:cNvSpPr>
          <p:nvPr>
            <p:ph type="sldNum" sz="quarter" idx="12"/>
          </p:nvPr>
        </p:nvSpPr>
        <p:spPr/>
        <p:txBody>
          <a:bodyPr/>
          <a:lstStyle/>
          <a:p>
            <a:fld id="{492D8F1A-69A8-9242-9469-8400121D240A}" type="slidenum">
              <a:rPr lang="en-US" smtClean="0"/>
              <a:pPr/>
              <a:t>22</a:t>
            </a:fld>
            <a:endParaRPr lang="en-US"/>
          </a:p>
        </p:txBody>
      </p:sp>
    </p:spTree>
    <p:extLst>
      <p:ext uri="{BB962C8B-B14F-4D97-AF65-F5344CB8AC3E}">
        <p14:creationId xmlns:p14="http://schemas.microsoft.com/office/powerpoint/2010/main" val="428723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Session Description</a:t>
            </a:r>
          </a:p>
        </p:txBody>
      </p:sp>
      <p:sp>
        <p:nvSpPr>
          <p:cNvPr id="3" name="Content Placeholder 2"/>
          <p:cNvSpPr>
            <a:spLocks noGrp="1"/>
          </p:cNvSpPr>
          <p:nvPr>
            <p:ph idx="1"/>
          </p:nvPr>
        </p:nvSpPr>
        <p:spPr/>
        <p:txBody>
          <a:bodyPr>
            <a:normAutofit lnSpcReduction="10000"/>
          </a:bodyPr>
          <a:lstStyle/>
          <a:p>
            <a:pPr marL="0" indent="0">
              <a:buNone/>
            </a:pPr>
            <a:r>
              <a:rPr lang="en-US"/>
              <a:t>The GP funding cycle is nearing an end. All the funds must be spent by June 2022. How can we integrate these efforts and sustain the redesign? How do we integrate all of our initiatives (SSSP, Equity, GPS, etc.) so that we are working toward a common goal of student success? How are campuses working together toward common goals and how are classrooms changing, innovating, </a:t>
            </a:r>
            <a:r>
              <a:rPr lang="en-US" err="1"/>
              <a:t>etc</a:t>
            </a:r>
            <a:r>
              <a:rPr lang="en-US"/>
              <a:t> as part of that model? How do we leverage institutional structures to reach and support our students going forward? </a:t>
            </a:r>
          </a:p>
        </p:txBody>
      </p:sp>
    </p:spTree>
    <p:extLst>
      <p:ext uri="{BB962C8B-B14F-4D97-AF65-F5344CB8AC3E}">
        <p14:creationId xmlns:p14="http://schemas.microsoft.com/office/powerpoint/2010/main" val="429025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Palatino"/>
              </a:rPr>
              <a:t>Session </a:t>
            </a:r>
            <a:br>
              <a:rPr lang="en-US">
                <a:latin typeface="Palatino"/>
              </a:rPr>
            </a:br>
            <a:r>
              <a:rPr lang="en-US">
                <a:latin typeface="Palatino"/>
              </a:rPr>
              <a:t>Introduction</a:t>
            </a:r>
            <a:endParaRPr lang="en-US"/>
          </a:p>
        </p:txBody>
      </p:sp>
      <p:sp>
        <p:nvSpPr>
          <p:cNvPr id="3" name="Content Placeholder 2"/>
          <p:cNvSpPr>
            <a:spLocks noGrp="1"/>
          </p:cNvSpPr>
          <p:nvPr>
            <p:ph idx="1"/>
          </p:nvPr>
        </p:nvSpPr>
        <p:spPr>
          <a:xfrm>
            <a:off x="4733667" y="804821"/>
            <a:ext cx="6868297" cy="5580127"/>
          </a:xfrm>
        </p:spPr>
        <p:txBody>
          <a:bodyPr vert="horz" lIns="91440" tIns="45720" rIns="91440" bIns="45720" rtlCol="0" anchor="t">
            <a:normAutofit fontScale="85000" lnSpcReduction="20000"/>
          </a:bodyPr>
          <a:lstStyle/>
          <a:p>
            <a:r>
              <a:rPr lang="en-US" dirty="0">
                <a:cs typeface="Gill Sans"/>
              </a:rPr>
              <a:t>Long-term sustainability of Guided Pathways reforms will require thoughtful integration into institutional structures. </a:t>
            </a:r>
          </a:p>
          <a:p>
            <a:r>
              <a:rPr lang="en-US" i="1" dirty="0">
                <a:cs typeface="Gill Sans"/>
              </a:rPr>
              <a:t>Now</a:t>
            </a:r>
            <a:r>
              <a:rPr lang="en-US" dirty="0">
                <a:cs typeface="Gill Sans"/>
              </a:rPr>
              <a:t> is the time to start on integration plans; funding comes to an end soon.  </a:t>
            </a:r>
          </a:p>
          <a:p>
            <a:r>
              <a:rPr lang="en-US" dirty="0">
                <a:cs typeface="Gill Sans"/>
              </a:rPr>
              <a:t>Key areas to consider: </a:t>
            </a:r>
          </a:p>
          <a:p>
            <a:pPr lvl="1"/>
            <a:r>
              <a:rPr lang="en-US" dirty="0">
                <a:cs typeface="Gill Sans"/>
              </a:rPr>
              <a:t>Sustaining role of student voice / input  </a:t>
            </a:r>
          </a:p>
          <a:p>
            <a:pPr lvl="1"/>
            <a:r>
              <a:rPr lang="en-US" dirty="0">
                <a:cs typeface="Gill Sans"/>
              </a:rPr>
              <a:t>Hand-off to committees and other standing groups </a:t>
            </a:r>
            <a:endParaRPr lang="en-US" dirty="0"/>
          </a:p>
          <a:p>
            <a:pPr lvl="1"/>
            <a:r>
              <a:rPr lang="en-US" dirty="0">
                <a:cs typeface="Gill Sans"/>
              </a:rPr>
              <a:t>Changes to governance bodies and committees</a:t>
            </a:r>
            <a:endParaRPr lang="en-US" dirty="0"/>
          </a:p>
          <a:p>
            <a:pPr lvl="1"/>
            <a:r>
              <a:rPr lang="en-US" dirty="0">
                <a:cs typeface="Gill Sans"/>
              </a:rPr>
              <a:t>Institutional Planning: Annual, Educational and other Master Plans, Program Review, etc.</a:t>
            </a:r>
            <a:endParaRPr lang="en-US" dirty="0"/>
          </a:p>
          <a:p>
            <a:pPr lvl="1"/>
            <a:r>
              <a:rPr lang="en-US" dirty="0">
                <a:cs typeface="Gill Sans"/>
              </a:rPr>
              <a:t>Locating ongoing oversight with structures that provide appropriately high-level, holistic perspective on the institution</a:t>
            </a:r>
            <a:endParaRPr lang="en-US" dirty="0"/>
          </a:p>
          <a:p>
            <a:pPr lvl="1"/>
            <a:r>
              <a:rPr lang="en-US" dirty="0">
                <a:cs typeface="Gill Sans"/>
              </a:rPr>
              <a:t>Ongoing funding sources / budgets for anything currently funded through GP</a:t>
            </a:r>
            <a:endParaRPr lang="en-US" dirty="0"/>
          </a:p>
          <a:p>
            <a:pPr lvl="1"/>
            <a:r>
              <a:rPr lang="en-US" dirty="0">
                <a:cs typeface="Gill Sans"/>
              </a:rPr>
              <a:t>Continuing efforts to "de-silo" work </a:t>
            </a:r>
            <a:endParaRPr lang="en-US" dirty="0"/>
          </a:p>
          <a:p>
            <a:pPr lvl="1"/>
            <a:r>
              <a:rPr lang="en-US" dirty="0">
                <a:cs typeface="Gill Sans"/>
              </a:rPr>
              <a:t>Integration with Equity </a:t>
            </a:r>
          </a:p>
          <a:p>
            <a:r>
              <a:rPr lang="en-US" dirty="0">
                <a:cs typeface="Gill Sans"/>
              </a:rPr>
              <a:t>Sustaining a Focus on Students</a:t>
            </a:r>
          </a:p>
        </p:txBody>
      </p:sp>
    </p:spTree>
    <p:extLst>
      <p:ext uri="{BB962C8B-B14F-4D97-AF65-F5344CB8AC3E}">
        <p14:creationId xmlns:p14="http://schemas.microsoft.com/office/powerpoint/2010/main" val="59328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6F74-13E1-482C-8E3F-DB35A2E79C24}"/>
              </a:ext>
            </a:extLst>
          </p:cNvPr>
          <p:cNvSpPr>
            <a:spLocks noGrp="1"/>
          </p:cNvSpPr>
          <p:nvPr>
            <p:ph type="title"/>
          </p:nvPr>
        </p:nvSpPr>
        <p:spPr/>
        <p:txBody>
          <a:bodyPr/>
          <a:lstStyle/>
          <a:p>
            <a:r>
              <a:rPr lang="en-US">
                <a:latin typeface="Palatino"/>
              </a:rPr>
              <a:t>In Today's Presentation</a:t>
            </a:r>
            <a:endParaRPr lang="en-US"/>
          </a:p>
        </p:txBody>
      </p:sp>
      <p:sp>
        <p:nvSpPr>
          <p:cNvPr id="3" name="Content Placeholder 2">
            <a:extLst>
              <a:ext uri="{FF2B5EF4-FFF2-40B4-BE49-F238E27FC236}">
                <a16:creationId xmlns:a16="http://schemas.microsoft.com/office/drawing/2014/main" id="{3D39A671-7F61-4DDD-92CE-8B5D35A248A3}"/>
              </a:ext>
            </a:extLst>
          </p:cNvPr>
          <p:cNvSpPr>
            <a:spLocks noGrp="1"/>
          </p:cNvSpPr>
          <p:nvPr>
            <p:ph idx="1"/>
          </p:nvPr>
        </p:nvSpPr>
        <p:spPr>
          <a:xfrm>
            <a:off x="4733667" y="2555597"/>
            <a:ext cx="6868297" cy="3250663"/>
          </a:xfrm>
        </p:spPr>
        <p:txBody>
          <a:bodyPr vert="horz" lIns="91440" tIns="45720" rIns="91440" bIns="45720" rtlCol="0" anchor="t">
            <a:normAutofit/>
          </a:bodyPr>
          <a:lstStyle/>
          <a:p>
            <a:pPr marL="0" indent="0">
              <a:buNone/>
            </a:pPr>
            <a:r>
              <a:rPr lang="en-US" sz="3600" dirty="0">
                <a:cs typeface="Gill Sans"/>
              </a:rPr>
              <a:t>A look at two examples of work on long-term integration efforts. </a:t>
            </a:r>
            <a:endParaRPr lang="en-US" sz="3600" dirty="0"/>
          </a:p>
          <a:p>
            <a:pPr lvl="1"/>
            <a:r>
              <a:rPr lang="en-US" dirty="0">
                <a:cs typeface="Gill Sans"/>
              </a:rPr>
              <a:t>Mt San Antonio College</a:t>
            </a:r>
          </a:p>
          <a:p>
            <a:pPr lvl="1"/>
            <a:r>
              <a:rPr lang="en-US" dirty="0">
                <a:cs typeface="Gill Sans"/>
              </a:rPr>
              <a:t>College of the Sequoias </a:t>
            </a:r>
          </a:p>
          <a:p>
            <a:endParaRPr lang="en-US" dirty="0"/>
          </a:p>
        </p:txBody>
      </p:sp>
      <p:sp>
        <p:nvSpPr>
          <p:cNvPr id="4" name="Slide Number Placeholder 3">
            <a:extLst>
              <a:ext uri="{FF2B5EF4-FFF2-40B4-BE49-F238E27FC236}">
                <a16:creationId xmlns:a16="http://schemas.microsoft.com/office/drawing/2014/main" id="{94E48415-A6A3-4F99-AF9A-531B3B5D292F}"/>
              </a:ext>
            </a:extLst>
          </p:cNvPr>
          <p:cNvSpPr>
            <a:spLocks noGrp="1"/>
          </p:cNvSpPr>
          <p:nvPr>
            <p:ph type="sldNum" sz="quarter" idx="12"/>
          </p:nvPr>
        </p:nvSpPr>
        <p:spPr/>
        <p:txBody>
          <a:bodyPr/>
          <a:lstStyle/>
          <a:p>
            <a:fld id="{492D8F1A-69A8-9242-9469-8400121D240A}" type="slidenum">
              <a:rPr lang="en-US" smtClean="0"/>
              <a:pPr/>
              <a:t>5</a:t>
            </a:fld>
            <a:endParaRPr lang="en-US"/>
          </a:p>
        </p:txBody>
      </p:sp>
    </p:spTree>
    <p:extLst>
      <p:ext uri="{BB962C8B-B14F-4D97-AF65-F5344CB8AC3E}">
        <p14:creationId xmlns:p14="http://schemas.microsoft.com/office/powerpoint/2010/main" val="130145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05513"/>
            <a:ext cx="4130950" cy="4779837"/>
          </a:xfrm>
        </p:spPr>
        <p:txBody>
          <a:bodyPr/>
          <a:lstStyle/>
          <a:p>
            <a:r>
              <a:rPr lang="en-US">
                <a:latin typeface="Palatino"/>
              </a:rPr>
              <a:t>College Example – </a:t>
            </a:r>
            <a:r>
              <a:rPr lang="en-US" err="1">
                <a:latin typeface="Palatino"/>
              </a:rPr>
              <a:t>Mt.SAC</a:t>
            </a:r>
            <a:br>
              <a:rPr lang="en-US">
                <a:latin typeface="Palatino"/>
              </a:rPr>
            </a:br>
            <a:br>
              <a:rPr lang="en-US">
                <a:latin typeface="Palatino"/>
              </a:rPr>
            </a:br>
            <a:r>
              <a:rPr lang="en-US">
                <a:latin typeface="Palatino"/>
              </a:rPr>
              <a:t>How can we integrate these efforts and </a:t>
            </a:r>
            <a:br>
              <a:rPr lang="en-US">
                <a:latin typeface="Palatino"/>
              </a:rPr>
            </a:br>
            <a:r>
              <a:rPr lang="en-US">
                <a:latin typeface="Palatino"/>
              </a:rPr>
              <a:t>sustain the redesign? </a:t>
            </a:r>
          </a:p>
        </p:txBody>
      </p:sp>
      <p:sp>
        <p:nvSpPr>
          <p:cNvPr id="3" name="Content Placeholder 2"/>
          <p:cNvSpPr>
            <a:spLocks noGrp="1"/>
          </p:cNvSpPr>
          <p:nvPr>
            <p:ph idx="1"/>
          </p:nvPr>
        </p:nvSpPr>
        <p:spPr>
          <a:xfrm>
            <a:off x="4884062" y="145355"/>
            <a:ext cx="7058797" cy="6623431"/>
          </a:xfrm>
        </p:spPr>
        <p:txBody>
          <a:bodyPr vert="horz" lIns="91440" tIns="45720" rIns="91440" bIns="45720" rtlCol="0" anchor="t">
            <a:normAutofit/>
          </a:bodyPr>
          <a:lstStyle/>
          <a:p>
            <a:pPr marL="514350" indent="-514350">
              <a:buAutoNum type="arabicPeriod"/>
            </a:pPr>
            <a:r>
              <a:rPr lang="en-US" sz="3200" b="1">
                <a:cs typeface="Gill Sans"/>
              </a:rPr>
              <a:t>Understanding what the efforts look like and how to recognize where they are taking place</a:t>
            </a:r>
            <a:endParaRPr lang="en-US" sz="3200" b="1"/>
          </a:p>
          <a:p>
            <a:pPr marL="514350" indent="-514350">
              <a:buAutoNum type="arabicPeriod"/>
            </a:pPr>
            <a:r>
              <a:rPr lang="en-US" sz="3200" b="1">
                <a:cs typeface="Gill Sans"/>
              </a:rPr>
              <a:t>Planning strategically</a:t>
            </a:r>
            <a:endParaRPr lang="en-US" sz="3200" b="1"/>
          </a:p>
          <a:p>
            <a:pPr lvl="1"/>
            <a:r>
              <a:rPr lang="en-US" sz="2800">
                <a:cs typeface="Gill Sans"/>
              </a:rPr>
              <a:t>Annual goal setting and accomplishment reporting</a:t>
            </a:r>
            <a:endParaRPr lang="en-US" sz="2800"/>
          </a:p>
          <a:p>
            <a:pPr lvl="1"/>
            <a:r>
              <a:rPr lang="en-US" sz="2800">
                <a:cs typeface="Gill Sans"/>
              </a:rPr>
              <a:t>Unit, division and college planning cycles</a:t>
            </a:r>
            <a:endParaRPr lang="en-US" sz="2800"/>
          </a:p>
          <a:p>
            <a:pPr lvl="1"/>
            <a:r>
              <a:rPr lang="en-US" sz="2800">
                <a:cs typeface="Gill Sans"/>
              </a:rPr>
              <a:t>Budgeting and strategic plans</a:t>
            </a:r>
            <a:endParaRPr lang="en-US" sz="2800"/>
          </a:p>
          <a:p>
            <a:pPr marL="514350" indent="-514350">
              <a:buAutoNum type="arabicPeriod"/>
            </a:pPr>
            <a:r>
              <a:rPr lang="en-US" sz="3200" b="1">
                <a:cs typeface="Gill Sans"/>
              </a:rPr>
              <a:t>Evaluating effectively</a:t>
            </a:r>
          </a:p>
          <a:p>
            <a:pPr lvl="1"/>
            <a:r>
              <a:rPr lang="en-US" sz="2800">
                <a:cs typeface="Gill Sans"/>
              </a:rPr>
              <a:t>Outcomes </a:t>
            </a:r>
            <a:endParaRPr lang="en-US" sz="2800"/>
          </a:p>
          <a:p>
            <a:pPr lvl="1"/>
            <a:r>
              <a:rPr lang="en-US" sz="2800">
                <a:cs typeface="Gill Sans"/>
              </a:rPr>
              <a:t>Programs</a:t>
            </a:r>
          </a:p>
          <a:p>
            <a:pPr lvl="1"/>
            <a:r>
              <a:rPr lang="en-US" sz="2800">
                <a:cs typeface="Gill Sans"/>
              </a:rPr>
              <a:t>Scorecards</a:t>
            </a:r>
          </a:p>
          <a:p>
            <a:pPr lvl="1"/>
            <a:r>
              <a:rPr lang="en-US" sz="2800">
                <a:cs typeface="Gill Sans"/>
              </a:rPr>
              <a:t>Accreditation</a:t>
            </a:r>
          </a:p>
          <a:p>
            <a:endParaRPr lang="en-US"/>
          </a:p>
        </p:txBody>
      </p:sp>
    </p:spTree>
    <p:extLst>
      <p:ext uri="{BB962C8B-B14F-4D97-AF65-F5344CB8AC3E}">
        <p14:creationId xmlns:p14="http://schemas.microsoft.com/office/powerpoint/2010/main" val="136912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05513"/>
            <a:ext cx="6286606" cy="6293810"/>
          </a:xfrm>
        </p:spPr>
        <p:txBody>
          <a:bodyPr>
            <a:normAutofit fontScale="90000"/>
          </a:bodyPr>
          <a:lstStyle/>
          <a:p>
            <a:r>
              <a:rPr lang="en-US" dirty="0">
                <a:latin typeface="Palatino"/>
              </a:rPr>
              <a:t>Integration: </a:t>
            </a:r>
            <a:br>
              <a:rPr lang="en-US" dirty="0">
                <a:latin typeface="Palatino"/>
              </a:rPr>
            </a:br>
            <a:br>
              <a:rPr lang="en-US" dirty="0">
                <a:latin typeface="Palatino"/>
              </a:rPr>
            </a:br>
            <a:r>
              <a:rPr lang="en-US" dirty="0">
                <a:latin typeface="Palatino"/>
              </a:rPr>
              <a:t>How do we </a:t>
            </a:r>
            <a:br>
              <a:rPr lang="en-US" dirty="0">
                <a:latin typeface="Palatino"/>
              </a:rPr>
            </a:br>
            <a:r>
              <a:rPr lang="en-US" dirty="0">
                <a:latin typeface="Palatino"/>
              </a:rPr>
              <a:t>integrate all </a:t>
            </a:r>
            <a:br>
              <a:rPr lang="en-US" dirty="0"/>
            </a:br>
            <a:r>
              <a:rPr lang="en-US" dirty="0">
                <a:latin typeface="Palatino"/>
              </a:rPr>
              <a:t>our initiatives </a:t>
            </a:r>
            <a:br>
              <a:rPr lang="en-US" dirty="0">
                <a:latin typeface="Palatino"/>
              </a:rPr>
            </a:br>
            <a:r>
              <a:rPr lang="en-US" dirty="0">
                <a:latin typeface="Palatino"/>
              </a:rPr>
              <a:t>(SSSP, Equity, </a:t>
            </a:r>
            <a:br>
              <a:rPr lang="en-US" dirty="0">
                <a:latin typeface="Palatino"/>
              </a:rPr>
            </a:br>
            <a:r>
              <a:rPr lang="en-US" dirty="0">
                <a:latin typeface="Palatino"/>
              </a:rPr>
              <a:t>GPS, etc.) so </a:t>
            </a:r>
            <a:br>
              <a:rPr lang="en-US" dirty="0">
                <a:latin typeface="Palatino"/>
              </a:rPr>
            </a:br>
            <a:r>
              <a:rPr lang="en-US" dirty="0">
                <a:latin typeface="Palatino"/>
              </a:rPr>
              <a:t>that we are </a:t>
            </a:r>
            <a:br>
              <a:rPr lang="en-US" dirty="0">
                <a:latin typeface="Palatino"/>
              </a:rPr>
            </a:br>
            <a:r>
              <a:rPr lang="en-US" dirty="0">
                <a:latin typeface="Palatino"/>
              </a:rPr>
              <a:t>working </a:t>
            </a:r>
            <a:br>
              <a:rPr lang="en-US" dirty="0">
                <a:latin typeface="Palatino"/>
              </a:rPr>
            </a:br>
            <a:r>
              <a:rPr lang="en-US" dirty="0">
                <a:latin typeface="Palatino"/>
              </a:rPr>
              <a:t>toward a </a:t>
            </a:r>
            <a:br>
              <a:rPr lang="en-US" dirty="0">
                <a:latin typeface="Palatino"/>
              </a:rPr>
            </a:br>
            <a:r>
              <a:rPr lang="en-US" dirty="0">
                <a:latin typeface="Palatino"/>
              </a:rPr>
              <a:t>common goal </a:t>
            </a:r>
            <a:br>
              <a:rPr lang="en-US" dirty="0">
                <a:latin typeface="Palatino"/>
              </a:rPr>
            </a:br>
            <a:r>
              <a:rPr lang="en-US" dirty="0">
                <a:latin typeface="Palatino"/>
              </a:rPr>
              <a:t>of student </a:t>
            </a:r>
            <a:br>
              <a:rPr lang="en-US" dirty="0">
                <a:latin typeface="Palatino"/>
              </a:rPr>
            </a:br>
            <a:r>
              <a:rPr lang="en-US" dirty="0">
                <a:latin typeface="Palatino"/>
              </a:rPr>
              <a:t>success? </a:t>
            </a:r>
            <a:br>
              <a:rPr lang="en-US" dirty="0">
                <a:latin typeface="Palatino"/>
              </a:rPr>
            </a:br>
            <a:br>
              <a:rPr lang="en-US" dirty="0">
                <a:latin typeface="Palatino"/>
              </a:rPr>
            </a:br>
            <a:endParaRPr lang="en-US" dirty="0">
              <a:latin typeface="Palatino"/>
            </a:endParaRPr>
          </a:p>
        </p:txBody>
      </p:sp>
      <p:sp>
        <p:nvSpPr>
          <p:cNvPr id="3" name="Content Placeholder 2"/>
          <p:cNvSpPr>
            <a:spLocks noGrp="1"/>
          </p:cNvSpPr>
          <p:nvPr>
            <p:ph idx="1"/>
          </p:nvPr>
        </p:nvSpPr>
        <p:spPr/>
        <p:txBody>
          <a:bodyPr vert="horz" lIns="91440" tIns="45720" rIns="91440" bIns="45720" rtlCol="0" anchor="t">
            <a:normAutofit/>
          </a:bodyPr>
          <a:lstStyle/>
          <a:p>
            <a:r>
              <a:rPr lang="en-US" sz="3600" b="1">
                <a:cs typeface="Gill Sans"/>
              </a:rPr>
              <a:t>INCLUSION SUMMIT 2019</a:t>
            </a:r>
          </a:p>
          <a:p>
            <a:pPr lvl="1"/>
            <a:r>
              <a:rPr lang="en-US" sz="2800">
                <a:cs typeface="Gill Sans"/>
              </a:rPr>
              <a:t>Placement, Accessibility, and Meeting our Students’ Needs Through the Equity Lens (AB 705 and Developmental Education)</a:t>
            </a:r>
          </a:p>
          <a:p>
            <a:pPr lvl="1"/>
            <a:r>
              <a:rPr lang="en-US" sz="2800">
                <a:cs typeface="Gill Sans"/>
              </a:rPr>
              <a:t>Academic Support Services Through the Equity Lens </a:t>
            </a:r>
            <a:endParaRPr lang="en-US" sz="2800"/>
          </a:p>
          <a:p>
            <a:pPr lvl="1"/>
            <a:r>
              <a:rPr lang="en-US" sz="2800">
                <a:cs typeface="Gill Sans"/>
              </a:rPr>
              <a:t>GPS Through the Equity Lens</a:t>
            </a:r>
          </a:p>
          <a:p>
            <a:pPr marL="457200" lvl="1" indent="0">
              <a:buNone/>
            </a:pPr>
            <a:endParaRPr lang="en-US"/>
          </a:p>
          <a:p>
            <a:endParaRPr lang="en-US"/>
          </a:p>
        </p:txBody>
      </p:sp>
    </p:spTree>
    <p:extLst>
      <p:ext uri="{BB962C8B-B14F-4D97-AF65-F5344CB8AC3E}">
        <p14:creationId xmlns:p14="http://schemas.microsoft.com/office/powerpoint/2010/main" val="339332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05513"/>
            <a:ext cx="6286606" cy="6293810"/>
          </a:xfrm>
        </p:spPr>
        <p:txBody>
          <a:bodyPr>
            <a:normAutofit fontScale="90000"/>
          </a:bodyPr>
          <a:lstStyle/>
          <a:p>
            <a:r>
              <a:rPr lang="en-US" dirty="0">
                <a:latin typeface="Palatino"/>
              </a:rPr>
              <a:t>Initiatives:</a:t>
            </a:r>
            <a:br>
              <a:rPr lang="en-US" dirty="0">
                <a:latin typeface="Palatino"/>
              </a:rPr>
            </a:br>
            <a:br>
              <a:rPr lang="en-US" dirty="0">
                <a:latin typeface="Palatino"/>
              </a:rPr>
            </a:br>
            <a:r>
              <a:rPr lang="en-US" dirty="0">
                <a:latin typeface="Palatino"/>
              </a:rPr>
              <a:t>How do we </a:t>
            </a:r>
            <a:br>
              <a:rPr lang="en-US" dirty="0">
                <a:latin typeface="Palatino"/>
              </a:rPr>
            </a:br>
            <a:r>
              <a:rPr lang="en-US" dirty="0">
                <a:latin typeface="Palatino"/>
              </a:rPr>
              <a:t>integrate all </a:t>
            </a:r>
            <a:br>
              <a:rPr lang="en-US" dirty="0"/>
            </a:br>
            <a:r>
              <a:rPr lang="en-US" dirty="0">
                <a:latin typeface="Palatino"/>
              </a:rPr>
              <a:t>our initiatives </a:t>
            </a:r>
            <a:br>
              <a:rPr lang="en-US" dirty="0">
                <a:latin typeface="Palatino"/>
              </a:rPr>
            </a:br>
            <a:r>
              <a:rPr lang="en-US" dirty="0">
                <a:latin typeface="Palatino"/>
              </a:rPr>
              <a:t>(SSSP, Equity, </a:t>
            </a:r>
            <a:br>
              <a:rPr lang="en-US" dirty="0">
                <a:latin typeface="Palatino"/>
              </a:rPr>
            </a:br>
            <a:r>
              <a:rPr lang="en-US" dirty="0">
                <a:latin typeface="Palatino"/>
              </a:rPr>
              <a:t>GPS, etc.) so </a:t>
            </a:r>
            <a:br>
              <a:rPr lang="en-US" dirty="0">
                <a:latin typeface="Palatino"/>
              </a:rPr>
            </a:br>
            <a:r>
              <a:rPr lang="en-US" dirty="0">
                <a:latin typeface="Palatino"/>
              </a:rPr>
              <a:t>that we are </a:t>
            </a:r>
            <a:br>
              <a:rPr lang="en-US" dirty="0">
                <a:latin typeface="Palatino"/>
              </a:rPr>
            </a:br>
            <a:r>
              <a:rPr lang="en-US" dirty="0">
                <a:latin typeface="Palatino"/>
              </a:rPr>
              <a:t>working </a:t>
            </a:r>
            <a:br>
              <a:rPr lang="en-US" dirty="0">
                <a:latin typeface="Palatino"/>
              </a:rPr>
            </a:br>
            <a:r>
              <a:rPr lang="en-US" dirty="0">
                <a:latin typeface="Palatino"/>
              </a:rPr>
              <a:t>toward a </a:t>
            </a:r>
            <a:br>
              <a:rPr lang="en-US" dirty="0">
                <a:latin typeface="Palatino"/>
              </a:rPr>
            </a:br>
            <a:r>
              <a:rPr lang="en-US" dirty="0">
                <a:latin typeface="Palatino"/>
              </a:rPr>
              <a:t>common goal </a:t>
            </a:r>
            <a:br>
              <a:rPr lang="en-US" dirty="0">
                <a:latin typeface="Palatino"/>
              </a:rPr>
            </a:br>
            <a:r>
              <a:rPr lang="en-US" dirty="0">
                <a:latin typeface="Palatino"/>
              </a:rPr>
              <a:t>of student </a:t>
            </a:r>
            <a:br>
              <a:rPr lang="en-US" dirty="0">
                <a:latin typeface="Palatino"/>
              </a:rPr>
            </a:br>
            <a:r>
              <a:rPr lang="en-US" dirty="0">
                <a:latin typeface="Palatino"/>
              </a:rPr>
              <a:t>success? </a:t>
            </a:r>
            <a:br>
              <a:rPr lang="en-US" dirty="0">
                <a:latin typeface="Palatino"/>
              </a:rPr>
            </a:br>
            <a:br>
              <a:rPr lang="en-US" dirty="0">
                <a:latin typeface="Palatino"/>
              </a:rPr>
            </a:br>
            <a:endParaRPr lang="en-US" dirty="0">
              <a:latin typeface="Palatino"/>
            </a:endParaRPr>
          </a:p>
        </p:txBody>
      </p:sp>
      <p:sp>
        <p:nvSpPr>
          <p:cNvPr id="3" name="Content Placeholder 2"/>
          <p:cNvSpPr>
            <a:spLocks noGrp="1"/>
          </p:cNvSpPr>
          <p:nvPr>
            <p:ph idx="1"/>
          </p:nvPr>
        </p:nvSpPr>
        <p:spPr>
          <a:xfrm>
            <a:off x="4733667" y="1408670"/>
            <a:ext cx="6868297" cy="5350090"/>
          </a:xfrm>
        </p:spPr>
        <p:txBody>
          <a:bodyPr vert="horz" lIns="91440" tIns="45720" rIns="91440" bIns="45720" rtlCol="0" anchor="t">
            <a:normAutofit/>
          </a:bodyPr>
          <a:lstStyle/>
          <a:p>
            <a:r>
              <a:rPr lang="en-US" sz="3600" b="1" dirty="0">
                <a:cs typeface="Gill Sans"/>
              </a:rPr>
              <a:t>EQUITY SUMMIT 2020</a:t>
            </a:r>
            <a:endParaRPr lang="en-US" b="1" dirty="0"/>
          </a:p>
          <a:p>
            <a:pPr lvl="1"/>
            <a:r>
              <a:rPr lang="en-US" sz="2800" dirty="0">
                <a:cs typeface="Gill Sans"/>
              </a:rPr>
              <a:t>How do we move the needle on equity?</a:t>
            </a:r>
          </a:p>
          <a:p>
            <a:pPr lvl="1"/>
            <a:r>
              <a:rPr lang="en-US" sz="2800" dirty="0">
                <a:cs typeface="Gill Sans"/>
              </a:rPr>
              <a:t>Equity requires anti-racism work</a:t>
            </a:r>
            <a:endParaRPr lang="en-US" dirty="0"/>
          </a:p>
          <a:p>
            <a:pPr lvl="1"/>
            <a:r>
              <a:rPr lang="en-US" sz="2800" dirty="0">
                <a:cs typeface="Gill Sans"/>
              </a:rPr>
              <a:t>Qualitative &amp; quantitative data w/ student surveys</a:t>
            </a:r>
            <a:endParaRPr lang="en-US" dirty="0"/>
          </a:p>
          <a:p>
            <a:pPr lvl="1"/>
            <a:r>
              <a:rPr lang="en-US" sz="2800" dirty="0">
                <a:cs typeface="Gill Sans"/>
              </a:rPr>
              <a:t>Data into action – Title V grant, Early Alert, fostering and sustaining inclusiveness in the classroom.  Equity and Sustainability</a:t>
            </a:r>
            <a:endParaRPr lang="en-US" dirty="0"/>
          </a:p>
          <a:p>
            <a:pPr lvl="1"/>
            <a:endParaRPr lang="en-US" sz="2800" dirty="0">
              <a:cs typeface="Gill Sans"/>
            </a:endParaRPr>
          </a:p>
          <a:p>
            <a:pPr marL="457200" lvl="1" indent="0">
              <a:buNone/>
            </a:pPr>
            <a:endParaRPr lang="en-US" dirty="0"/>
          </a:p>
          <a:p>
            <a:endParaRPr lang="en-US" dirty="0"/>
          </a:p>
        </p:txBody>
      </p:sp>
    </p:spTree>
    <p:extLst>
      <p:ext uri="{BB962C8B-B14F-4D97-AF65-F5344CB8AC3E}">
        <p14:creationId xmlns:p14="http://schemas.microsoft.com/office/powerpoint/2010/main" val="2030608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357" y="205513"/>
            <a:ext cx="4130950" cy="6394073"/>
          </a:xfrm>
        </p:spPr>
        <p:txBody>
          <a:bodyPr>
            <a:normAutofit fontScale="90000"/>
          </a:bodyPr>
          <a:lstStyle/>
          <a:p>
            <a:r>
              <a:rPr lang="en-US" dirty="0">
                <a:latin typeface="Palatino"/>
              </a:rPr>
              <a:t>Common Goals:</a:t>
            </a:r>
            <a:br>
              <a:rPr lang="en-US" dirty="0">
                <a:latin typeface="Palatino"/>
              </a:rPr>
            </a:br>
            <a:br>
              <a:rPr lang="en-US" dirty="0">
                <a:latin typeface="Palatino"/>
              </a:rPr>
            </a:br>
            <a:r>
              <a:rPr lang="en-US" dirty="0">
                <a:latin typeface="Palatino"/>
              </a:rPr>
              <a:t>How are </a:t>
            </a:r>
            <a:br>
              <a:rPr lang="en-US" dirty="0">
                <a:latin typeface="Palatino"/>
              </a:rPr>
            </a:br>
            <a:r>
              <a:rPr lang="en-US" dirty="0">
                <a:latin typeface="Palatino"/>
              </a:rPr>
              <a:t>campuses working together toward common goals and how </a:t>
            </a:r>
            <a:br>
              <a:rPr lang="en-US" dirty="0">
                <a:latin typeface="Palatino"/>
              </a:rPr>
            </a:br>
            <a:r>
              <a:rPr lang="en-US" dirty="0">
                <a:latin typeface="Palatino"/>
              </a:rPr>
              <a:t>are classrooms changing, innovating, </a:t>
            </a:r>
            <a:r>
              <a:rPr lang="en-US" dirty="0" err="1">
                <a:latin typeface="Palatino"/>
              </a:rPr>
              <a:t>etc</a:t>
            </a:r>
            <a:r>
              <a:rPr lang="en-US" dirty="0">
                <a:latin typeface="Palatino"/>
              </a:rPr>
              <a:t> </a:t>
            </a:r>
            <a:br>
              <a:rPr lang="en-US" dirty="0">
                <a:latin typeface="Palatino"/>
              </a:rPr>
            </a:br>
            <a:r>
              <a:rPr lang="en-US" dirty="0">
                <a:latin typeface="Palatino"/>
              </a:rPr>
              <a:t>as part of that model? </a:t>
            </a:r>
            <a:br>
              <a:rPr lang="en-US" dirty="0">
                <a:latin typeface="Palatino"/>
              </a:rPr>
            </a:br>
            <a:br>
              <a:rPr lang="en-US" dirty="0">
                <a:latin typeface="Palatino"/>
              </a:rPr>
            </a:br>
            <a:endParaRPr lang="en-US" dirty="0">
              <a:latin typeface="Palatino"/>
            </a:endParaRPr>
          </a:p>
        </p:txBody>
      </p:sp>
      <p:sp>
        <p:nvSpPr>
          <p:cNvPr id="3" name="Content Placeholder 2"/>
          <p:cNvSpPr>
            <a:spLocks noGrp="1"/>
          </p:cNvSpPr>
          <p:nvPr>
            <p:ph idx="1"/>
          </p:nvPr>
        </p:nvSpPr>
        <p:spPr>
          <a:xfrm>
            <a:off x="4462957" y="1418697"/>
            <a:ext cx="7730560" cy="4568037"/>
          </a:xfrm>
        </p:spPr>
        <p:txBody>
          <a:bodyPr vert="horz" lIns="91440" tIns="45720" rIns="91440" bIns="45720" rtlCol="0" anchor="t">
            <a:noAutofit/>
          </a:bodyPr>
          <a:lstStyle/>
          <a:p>
            <a:r>
              <a:rPr lang="en-US" sz="3200">
                <a:cs typeface="Gill Sans"/>
              </a:rPr>
              <a:t>The Community of Practice (COP) in English, American Language (</a:t>
            </a:r>
            <a:r>
              <a:rPr lang="en-US" sz="3200" err="1">
                <a:cs typeface="Gill Sans"/>
              </a:rPr>
              <a:t>AmLa</a:t>
            </a:r>
            <a:r>
              <a:rPr lang="en-US" sz="3200">
                <a:cs typeface="Gill Sans"/>
              </a:rPr>
              <a:t>), and mathematics provide professional development to prepare faculty to address engagement, critical thinking, growth mindset, etc. coinciding with the implementation of multiple measures and guided self-placement.</a:t>
            </a:r>
          </a:p>
          <a:p>
            <a:endParaRPr lang="en-US"/>
          </a:p>
          <a:p>
            <a:endParaRPr lang="en-US"/>
          </a:p>
        </p:txBody>
      </p:sp>
    </p:spTree>
    <p:extLst>
      <p:ext uri="{BB962C8B-B14F-4D97-AF65-F5344CB8AC3E}">
        <p14:creationId xmlns:p14="http://schemas.microsoft.com/office/powerpoint/2010/main" val="420360757"/>
      </p:ext>
    </p:extLst>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ASCCC Fonts">
      <a:majorFont>
        <a:latin typeface="Palatino Linotyp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19 Angles.potx" id="{239B16E2-EFE0-1E48-955F-F31F36DCC136}" vid="{2850D0FC-0657-1249-A6E0-222B34B6E9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1297</Words>
  <Application>Microsoft Macintosh PowerPoint</Application>
  <PresentationFormat>Widescreen</PresentationFormat>
  <Paragraphs>117</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Gill Sans</vt:lpstr>
      <vt:lpstr>Gill Sans MT</vt:lpstr>
      <vt:lpstr>Gill Sans Ultra Bold</vt:lpstr>
      <vt:lpstr>Palatino</vt:lpstr>
      <vt:lpstr>Office Theme</vt:lpstr>
      <vt:lpstr>Integrating Guided Pathways to Institutional Structures</vt:lpstr>
      <vt:lpstr>Housekeeping</vt:lpstr>
      <vt:lpstr>Session Description</vt:lpstr>
      <vt:lpstr>Session  Introduction</vt:lpstr>
      <vt:lpstr>In Today's Presentation</vt:lpstr>
      <vt:lpstr>College Example – Mt.SAC  How can we integrate these efforts and  sustain the redesign? </vt:lpstr>
      <vt:lpstr>Integration:   How do we  integrate all  our initiatives  (SSSP, Equity,  GPS, etc.) so  that we are  working  toward a  common goal  of student  success?   </vt:lpstr>
      <vt:lpstr>Initiatives:  How do we  integrate all  our initiatives  (SSSP, Equity,  GPS, etc.) so  that we are  working  toward a  common goal  of student  success?   </vt:lpstr>
      <vt:lpstr>Common Goals:  How are  campuses working together toward common goals and how  are classrooms changing, innovating, etc  as part of that model?   </vt:lpstr>
      <vt:lpstr>Classroom Innovations:  How are  campuses working together toward common goals and how  are classrooms changing, innovating, etc  as part of that model?   </vt:lpstr>
      <vt:lpstr>RISE:   How are  campuses working together toward common goals and how  are classrooms changing, innovating, etc  as part of that model?   </vt:lpstr>
      <vt:lpstr>Mt. SAC Mini-Grants:  How are  campuses working together toward common goals and how  are classrooms changing, innovating, etc  as part of that model?   </vt:lpstr>
      <vt:lpstr>Institutional Structures:   How do we  leverage  institutional  structures to  reach and  support our students  going forward?  </vt:lpstr>
      <vt:lpstr>Pilot Data:   How do we  leverage  institutional  structures to  reach and  support our students  going forward?  </vt:lpstr>
      <vt:lpstr>College Example: College of the Sequoias </vt:lpstr>
      <vt:lpstr>Planning and Governance</vt:lpstr>
      <vt:lpstr>Integrating Initiatives: Planning</vt:lpstr>
      <vt:lpstr>Integrating Initiatives: Planning (cont.)</vt:lpstr>
      <vt:lpstr>Sustaining Our Work: Governance</vt:lpstr>
      <vt:lpstr>Sustaining Our Work: Governance (cont.)</vt:lpstr>
      <vt:lpstr>Building and Sustaining Campus Culture</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Harris</dc:creator>
  <cp:lastModifiedBy>Erik Shearer</cp:lastModifiedBy>
  <cp:revision>3</cp:revision>
  <dcterms:created xsi:type="dcterms:W3CDTF">2020-06-24T22:47:34Z</dcterms:created>
  <dcterms:modified xsi:type="dcterms:W3CDTF">2020-10-20T17:49:51Z</dcterms:modified>
</cp:coreProperties>
</file>