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0"/>
  </p:notesMasterIdLst>
  <p:sldIdLst>
    <p:sldId id="262" r:id="rId2"/>
    <p:sldId id="542" r:id="rId3"/>
    <p:sldId id="537" r:id="rId4"/>
    <p:sldId id="299" r:id="rId5"/>
    <p:sldId id="300" r:id="rId6"/>
    <p:sldId id="301" r:id="rId7"/>
    <p:sldId id="302" r:id="rId8"/>
    <p:sldId id="530" r:id="rId9"/>
    <p:sldId id="538" r:id="rId10"/>
    <p:sldId id="267" r:id="rId11"/>
    <p:sldId id="263" r:id="rId12"/>
    <p:sldId id="531" r:id="rId13"/>
    <p:sldId id="539" r:id="rId14"/>
    <p:sldId id="541" r:id="rId15"/>
    <p:sldId id="540" r:id="rId16"/>
    <p:sldId id="265" r:id="rId17"/>
    <p:sldId id="532"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83673"/>
  </p:normalViewPr>
  <p:slideViewPr>
    <p:cSldViewPr snapToGrid="0" snapToObjects="1">
      <p:cViewPr varScale="1">
        <p:scale>
          <a:sx n="78" d="100"/>
          <a:sy n="78" d="100"/>
        </p:scale>
        <p:origin x="19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E522B-1B62-4CBF-8132-A7981563A78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EC5980B-2B46-4F2A-875D-285FE90AA4A9}">
      <dgm:prSet custT="1"/>
      <dgm:spPr/>
      <dgm:t>
        <a:bodyPr/>
        <a:lstStyle/>
        <a:p>
          <a:r>
            <a:rPr lang="en-US" sz="1100" dirty="0"/>
            <a:t> </a:t>
          </a:r>
          <a:r>
            <a:rPr lang="en-US" sz="1600" dirty="0"/>
            <a:t>Make agendas that include anti-racism/no-hate education. </a:t>
          </a:r>
        </a:p>
      </dgm:t>
    </dgm:pt>
    <dgm:pt modelId="{3B083F29-5EC7-4580-8D85-BFA0987BAA4E}" type="parTrans" cxnId="{DF0F1EDD-E639-4DBE-BCA8-2B85C5C0A094}">
      <dgm:prSet/>
      <dgm:spPr/>
      <dgm:t>
        <a:bodyPr/>
        <a:lstStyle/>
        <a:p>
          <a:endParaRPr lang="en-US"/>
        </a:p>
      </dgm:t>
    </dgm:pt>
    <dgm:pt modelId="{09890EF6-7536-4A62-B46A-CE45BAA3A65C}" type="sibTrans" cxnId="{DF0F1EDD-E639-4DBE-BCA8-2B85C5C0A094}">
      <dgm:prSet phldrT="1" phldr="0"/>
      <dgm:spPr/>
      <dgm:t>
        <a:bodyPr/>
        <a:lstStyle/>
        <a:p>
          <a:r>
            <a:rPr lang="en-US"/>
            <a:t>1</a:t>
          </a:r>
        </a:p>
      </dgm:t>
    </dgm:pt>
    <dgm:pt modelId="{82673C23-D9FC-4707-A3A5-1592FC9239C9}">
      <dgm:prSet custT="1"/>
      <dgm:spPr/>
      <dgm:t>
        <a:bodyPr/>
        <a:lstStyle/>
        <a:p>
          <a:r>
            <a:rPr lang="en-US" sz="1600" dirty="0"/>
            <a:t> Acknowledge the college houses the biases and prejudices of its founding time. </a:t>
          </a:r>
        </a:p>
      </dgm:t>
    </dgm:pt>
    <dgm:pt modelId="{6A640FF6-BFD5-4B4A-8D4A-FDFA35164362}" type="parTrans" cxnId="{1CA7B20D-1666-4E3F-BCFA-1F418AF55F6E}">
      <dgm:prSet/>
      <dgm:spPr/>
      <dgm:t>
        <a:bodyPr/>
        <a:lstStyle/>
        <a:p>
          <a:endParaRPr lang="en-US"/>
        </a:p>
      </dgm:t>
    </dgm:pt>
    <dgm:pt modelId="{7F1ADBC6-931C-4E34-8B1C-B68822B71885}" type="sibTrans" cxnId="{1CA7B20D-1666-4E3F-BCFA-1F418AF55F6E}">
      <dgm:prSet phldrT="3" phldr="0"/>
      <dgm:spPr/>
      <dgm:t>
        <a:bodyPr/>
        <a:lstStyle/>
        <a:p>
          <a:r>
            <a:rPr lang="en-US"/>
            <a:t>3</a:t>
          </a:r>
        </a:p>
      </dgm:t>
    </dgm:pt>
    <dgm:pt modelId="{36D2DE20-2E9D-4AAD-BC6F-2FB7B7E12CC9}">
      <dgm:prSet custT="1"/>
      <dgm:spPr/>
      <dgm:t>
        <a:bodyPr/>
        <a:lstStyle/>
        <a:p>
          <a:r>
            <a:rPr lang="en-US" sz="1600" b="1" dirty="0"/>
            <a:t>Redesign the evaluation of hiring and evaluation processes. </a:t>
          </a:r>
        </a:p>
      </dgm:t>
    </dgm:pt>
    <dgm:pt modelId="{412962E9-8024-4340-9FAD-5C9358B056FA}" type="parTrans" cxnId="{2C5500A4-A972-4191-8758-C2CFB607129B}">
      <dgm:prSet/>
      <dgm:spPr/>
      <dgm:t>
        <a:bodyPr/>
        <a:lstStyle/>
        <a:p>
          <a:endParaRPr lang="en-US"/>
        </a:p>
      </dgm:t>
    </dgm:pt>
    <dgm:pt modelId="{54148E1E-4248-4A0C-B95D-D104D8B708EC}" type="sibTrans" cxnId="{2C5500A4-A972-4191-8758-C2CFB607129B}">
      <dgm:prSet phldrT="4" phldr="0"/>
      <dgm:spPr/>
      <dgm:t>
        <a:bodyPr/>
        <a:lstStyle/>
        <a:p>
          <a:r>
            <a:rPr lang="en-US"/>
            <a:t>4</a:t>
          </a:r>
        </a:p>
      </dgm:t>
    </dgm:pt>
    <dgm:pt modelId="{7218951F-27A3-454B-86AD-E61AC034FE92}">
      <dgm:prSet custT="1"/>
      <dgm:spPr/>
      <dgm:t>
        <a:bodyPr/>
        <a:lstStyle/>
        <a:p>
          <a:r>
            <a:rPr lang="en-US" sz="1600" dirty="0"/>
            <a:t>Request services from the ASCCC about any of these topics </a:t>
          </a:r>
          <a:r>
            <a:rPr lang="en-US" sz="1600" dirty="0">
              <a:hlinkClick xmlns:r="http://schemas.openxmlformats.org/officeDocument/2006/relationships" r:id="rId1"/>
            </a:rPr>
            <a:t>here</a:t>
          </a:r>
          <a:r>
            <a:rPr lang="en-US" sz="1600" dirty="0"/>
            <a:t>.</a:t>
          </a:r>
        </a:p>
      </dgm:t>
    </dgm:pt>
    <dgm:pt modelId="{903B6609-660C-40D8-9BF9-DC064DCB025D}" type="parTrans" cxnId="{DB145FDD-BD86-49CB-8FBA-5B77889AEC8C}">
      <dgm:prSet/>
      <dgm:spPr/>
      <dgm:t>
        <a:bodyPr/>
        <a:lstStyle/>
        <a:p>
          <a:endParaRPr lang="en-US"/>
        </a:p>
      </dgm:t>
    </dgm:pt>
    <dgm:pt modelId="{8B29452E-2FF2-4869-8A33-07EC5AE9B0D5}" type="sibTrans" cxnId="{DB145FDD-BD86-49CB-8FBA-5B77889AEC8C}">
      <dgm:prSet phldrT="5" phldr="0"/>
      <dgm:spPr/>
      <dgm:t>
        <a:bodyPr/>
        <a:lstStyle/>
        <a:p>
          <a:r>
            <a:rPr lang="en-US"/>
            <a:t>5</a:t>
          </a:r>
        </a:p>
      </dgm:t>
    </dgm:pt>
    <dgm:pt modelId="{2233D14B-B1E5-4A31-ACEE-E7F73AF95510}">
      <dgm:prSet custT="1"/>
      <dgm:spPr/>
      <dgm:t>
        <a:bodyPr/>
        <a:lstStyle/>
        <a:p>
          <a:r>
            <a:rPr lang="en-US" sz="1100" dirty="0"/>
            <a:t> </a:t>
          </a:r>
          <a:r>
            <a:rPr lang="en-US" sz="1600" dirty="0"/>
            <a:t>Find the voices among your faculty missing in governance. </a:t>
          </a:r>
        </a:p>
      </dgm:t>
    </dgm:pt>
    <dgm:pt modelId="{6A8DF3ED-C9D8-42C8-96C1-EDC7E3228E97}" type="parTrans" cxnId="{593F46C7-938D-4AEB-948C-024BD33DC032}">
      <dgm:prSet/>
      <dgm:spPr/>
      <dgm:t>
        <a:bodyPr/>
        <a:lstStyle/>
        <a:p>
          <a:endParaRPr lang="en-US"/>
        </a:p>
      </dgm:t>
    </dgm:pt>
    <dgm:pt modelId="{582858B2-3A37-4543-9088-4C2D6BF9DE56}" type="sibTrans" cxnId="{593F46C7-938D-4AEB-948C-024BD33DC032}">
      <dgm:prSet phldrT="6" phldr="0"/>
      <dgm:spPr/>
      <dgm:t>
        <a:bodyPr/>
        <a:lstStyle/>
        <a:p>
          <a:r>
            <a:rPr lang="en-US"/>
            <a:t>6</a:t>
          </a:r>
        </a:p>
      </dgm:t>
    </dgm:pt>
    <dgm:pt modelId="{02C647E1-B088-4C8A-9455-A735414E3C7E}">
      <dgm:prSet custT="1"/>
      <dgm:spPr/>
      <dgm:t>
        <a:bodyPr/>
        <a:lstStyle/>
        <a:p>
          <a:r>
            <a:rPr lang="en-US" sz="1600" dirty="0"/>
            <a:t>Create constructive ways students can express themselves.  </a:t>
          </a:r>
          <a:r>
            <a:rPr lang="en-US" sz="1600" i="1" dirty="0"/>
            <a:t> </a:t>
          </a:r>
          <a:endParaRPr lang="en-US" sz="1600" dirty="0"/>
        </a:p>
      </dgm:t>
    </dgm:pt>
    <dgm:pt modelId="{A6D8CCCC-68EF-4EA6-B7BA-8F9FA2BF3870}" type="parTrans" cxnId="{E5389702-4F07-4866-80EA-84A4E5C661A6}">
      <dgm:prSet/>
      <dgm:spPr/>
      <dgm:t>
        <a:bodyPr/>
        <a:lstStyle/>
        <a:p>
          <a:endParaRPr lang="en-US"/>
        </a:p>
      </dgm:t>
    </dgm:pt>
    <dgm:pt modelId="{E4E00179-25F4-4A28-BA2E-7DD2C25B8550}" type="sibTrans" cxnId="{E5389702-4F07-4866-80EA-84A4E5C661A6}">
      <dgm:prSet phldrT="7" phldr="0"/>
      <dgm:spPr/>
      <dgm:t>
        <a:bodyPr/>
        <a:lstStyle/>
        <a:p>
          <a:r>
            <a:rPr lang="en-US"/>
            <a:t>7</a:t>
          </a:r>
        </a:p>
      </dgm:t>
    </dgm:pt>
    <dgm:pt modelId="{C61793DA-19D7-074D-9E64-E3E6C61608CC}">
      <dgm:prSet custT="1"/>
      <dgm:spPr/>
      <dgm:t>
        <a:bodyPr/>
        <a:lstStyle/>
        <a:p>
          <a:r>
            <a:rPr lang="en-US" sz="1600" dirty="0"/>
            <a:t>Prioritize culturally responsive curricular redesign.</a:t>
          </a:r>
        </a:p>
      </dgm:t>
    </dgm:pt>
    <dgm:pt modelId="{5B8C58BD-81BC-E344-8438-0D1C5AE68AC8}" type="parTrans" cxnId="{A0AFEE17-1D11-9A41-8ED5-036F2BDDD7BF}">
      <dgm:prSet/>
      <dgm:spPr/>
      <dgm:t>
        <a:bodyPr/>
        <a:lstStyle/>
        <a:p>
          <a:endParaRPr lang="en-US"/>
        </a:p>
      </dgm:t>
    </dgm:pt>
    <dgm:pt modelId="{BB551078-8EAC-E149-95E0-49F0AC6F6F36}" type="sibTrans" cxnId="{A0AFEE17-1D11-9A41-8ED5-036F2BDDD7BF}">
      <dgm:prSet phldrT="2" phldr="0"/>
      <dgm:spPr/>
      <dgm:t>
        <a:bodyPr/>
        <a:lstStyle/>
        <a:p>
          <a:r>
            <a:rPr lang="en-US"/>
            <a:t>2</a:t>
          </a:r>
        </a:p>
      </dgm:t>
    </dgm:pt>
    <dgm:pt modelId="{754849CB-E760-C444-9FE7-3D9CC2F3299A}" type="pres">
      <dgm:prSet presAssocID="{9C4E522B-1B62-4CBF-8132-A7981563A781}" presName="Name0" presStyleCnt="0">
        <dgm:presLayoutVars>
          <dgm:animLvl val="lvl"/>
          <dgm:resizeHandles val="exact"/>
        </dgm:presLayoutVars>
      </dgm:prSet>
      <dgm:spPr/>
    </dgm:pt>
    <dgm:pt modelId="{80273708-7485-C14B-8220-557F6AFB30B6}" type="pres">
      <dgm:prSet presAssocID="{1EC5980B-2B46-4F2A-875D-285FE90AA4A9}" presName="compositeNode" presStyleCnt="0">
        <dgm:presLayoutVars>
          <dgm:bulletEnabled val="1"/>
        </dgm:presLayoutVars>
      </dgm:prSet>
      <dgm:spPr/>
    </dgm:pt>
    <dgm:pt modelId="{27D30843-DA4E-D94C-86A8-F816011C5B6C}" type="pres">
      <dgm:prSet presAssocID="{1EC5980B-2B46-4F2A-875D-285FE90AA4A9}" presName="bgRect" presStyleLbl="bgAccFollowNode1" presStyleIdx="0" presStyleCnt="7" custScaleY="122690"/>
      <dgm:spPr/>
    </dgm:pt>
    <dgm:pt modelId="{D8F4266A-5A12-534E-8D07-7F3949E8A69C}" type="pres">
      <dgm:prSet presAssocID="{09890EF6-7536-4A62-B46A-CE45BAA3A65C}" presName="sibTransNodeCircle" presStyleLbl="alignNode1" presStyleIdx="0" presStyleCnt="14">
        <dgm:presLayoutVars>
          <dgm:chMax val="0"/>
          <dgm:bulletEnabled/>
        </dgm:presLayoutVars>
      </dgm:prSet>
      <dgm:spPr/>
    </dgm:pt>
    <dgm:pt modelId="{623FE00F-CB63-034C-BE73-309018063958}" type="pres">
      <dgm:prSet presAssocID="{1EC5980B-2B46-4F2A-875D-285FE90AA4A9}" presName="bottomLine" presStyleLbl="alignNode1" presStyleIdx="1" presStyleCnt="14" custLinFactY="197511111" custLinFactNeighborX="-669" custLinFactNeighborY="197600000">
        <dgm:presLayoutVars/>
      </dgm:prSet>
      <dgm:spPr/>
    </dgm:pt>
    <dgm:pt modelId="{38776390-D4C4-CA49-8F8F-B92DD52EA6F6}" type="pres">
      <dgm:prSet presAssocID="{1EC5980B-2B46-4F2A-875D-285FE90AA4A9}" presName="nodeText" presStyleLbl="bgAccFollowNode1" presStyleIdx="0" presStyleCnt="7">
        <dgm:presLayoutVars>
          <dgm:bulletEnabled val="1"/>
        </dgm:presLayoutVars>
      </dgm:prSet>
      <dgm:spPr/>
    </dgm:pt>
    <dgm:pt modelId="{835A9777-70D1-DD4F-8444-76A5F73F49B2}" type="pres">
      <dgm:prSet presAssocID="{09890EF6-7536-4A62-B46A-CE45BAA3A65C}" presName="sibTrans" presStyleCnt="0"/>
      <dgm:spPr/>
    </dgm:pt>
    <dgm:pt modelId="{A736E8F4-1CEA-E841-8656-A04CA8292092}" type="pres">
      <dgm:prSet presAssocID="{C61793DA-19D7-074D-9E64-E3E6C61608CC}" presName="compositeNode" presStyleCnt="0">
        <dgm:presLayoutVars>
          <dgm:bulletEnabled val="1"/>
        </dgm:presLayoutVars>
      </dgm:prSet>
      <dgm:spPr/>
    </dgm:pt>
    <dgm:pt modelId="{EFC0FC00-F9D7-0F49-BC47-97A77E9F9E99}" type="pres">
      <dgm:prSet presAssocID="{C61793DA-19D7-074D-9E64-E3E6C61608CC}" presName="bgRect" presStyleLbl="bgAccFollowNode1" presStyleIdx="1" presStyleCnt="7" custScaleY="122690"/>
      <dgm:spPr/>
    </dgm:pt>
    <dgm:pt modelId="{B6A76654-32C1-9A48-9AF2-C6707FD46650}" type="pres">
      <dgm:prSet presAssocID="{BB551078-8EAC-E149-95E0-49F0AC6F6F36}" presName="sibTransNodeCircle" presStyleLbl="alignNode1" presStyleIdx="2" presStyleCnt="14">
        <dgm:presLayoutVars>
          <dgm:chMax val="0"/>
          <dgm:bulletEnabled/>
        </dgm:presLayoutVars>
      </dgm:prSet>
      <dgm:spPr/>
    </dgm:pt>
    <dgm:pt modelId="{88419918-7FFC-074C-8B34-6309F391DDAA}" type="pres">
      <dgm:prSet presAssocID="{C61793DA-19D7-074D-9E64-E3E6C61608CC}" presName="bottomLine" presStyleLbl="alignNode1" presStyleIdx="3" presStyleCnt="14" custLinFactY="169300000" custLinFactNeighborY="169366667">
        <dgm:presLayoutVars/>
      </dgm:prSet>
      <dgm:spPr/>
    </dgm:pt>
    <dgm:pt modelId="{B8398B24-9A58-2848-8465-C4B28F41DFB6}" type="pres">
      <dgm:prSet presAssocID="{C61793DA-19D7-074D-9E64-E3E6C61608CC}" presName="nodeText" presStyleLbl="bgAccFollowNode1" presStyleIdx="1" presStyleCnt="7">
        <dgm:presLayoutVars>
          <dgm:bulletEnabled val="1"/>
        </dgm:presLayoutVars>
      </dgm:prSet>
      <dgm:spPr/>
    </dgm:pt>
    <dgm:pt modelId="{23E2222B-6311-6842-9A6C-F8C0FE5A826F}" type="pres">
      <dgm:prSet presAssocID="{BB551078-8EAC-E149-95E0-49F0AC6F6F36}" presName="sibTrans" presStyleCnt="0"/>
      <dgm:spPr/>
    </dgm:pt>
    <dgm:pt modelId="{0508D3A5-D451-DE46-9710-07B2805E8081}" type="pres">
      <dgm:prSet presAssocID="{82673C23-D9FC-4707-A3A5-1592FC9239C9}" presName="compositeNode" presStyleCnt="0">
        <dgm:presLayoutVars>
          <dgm:bulletEnabled val="1"/>
        </dgm:presLayoutVars>
      </dgm:prSet>
      <dgm:spPr/>
    </dgm:pt>
    <dgm:pt modelId="{DC9C6F45-F2EC-214D-93FC-2FB99A4EBA45}" type="pres">
      <dgm:prSet presAssocID="{82673C23-D9FC-4707-A3A5-1592FC9239C9}" presName="bgRect" presStyleLbl="bgAccFollowNode1" presStyleIdx="2" presStyleCnt="7" custScaleY="138842"/>
      <dgm:spPr/>
    </dgm:pt>
    <dgm:pt modelId="{7DD9C901-A3D8-A440-BC60-E1267071F633}" type="pres">
      <dgm:prSet presAssocID="{7F1ADBC6-931C-4E34-8B1C-B68822B71885}" presName="sibTransNodeCircle" presStyleLbl="alignNode1" presStyleIdx="4" presStyleCnt="14">
        <dgm:presLayoutVars>
          <dgm:chMax val="0"/>
          <dgm:bulletEnabled/>
        </dgm:presLayoutVars>
      </dgm:prSet>
      <dgm:spPr/>
    </dgm:pt>
    <dgm:pt modelId="{3E2754E6-FD62-174C-84BE-0E3FF5566C53}" type="pres">
      <dgm:prSet presAssocID="{82673C23-D9FC-4707-A3A5-1592FC9239C9}" presName="bottomLine" presStyleLbl="alignNode1" presStyleIdx="5" presStyleCnt="14" custLinFactY="296300000" custLinFactNeighborY="296366667">
        <dgm:presLayoutVars/>
      </dgm:prSet>
      <dgm:spPr/>
    </dgm:pt>
    <dgm:pt modelId="{26BAB094-D4AF-2946-BA61-48CA992A7748}" type="pres">
      <dgm:prSet presAssocID="{82673C23-D9FC-4707-A3A5-1592FC9239C9}" presName="nodeText" presStyleLbl="bgAccFollowNode1" presStyleIdx="2" presStyleCnt="7">
        <dgm:presLayoutVars>
          <dgm:bulletEnabled val="1"/>
        </dgm:presLayoutVars>
      </dgm:prSet>
      <dgm:spPr/>
    </dgm:pt>
    <dgm:pt modelId="{6DDB970E-5301-4344-8C50-28558183E47B}" type="pres">
      <dgm:prSet presAssocID="{7F1ADBC6-931C-4E34-8B1C-B68822B71885}" presName="sibTrans" presStyleCnt="0"/>
      <dgm:spPr/>
    </dgm:pt>
    <dgm:pt modelId="{F4ECC426-B01C-AF44-A252-75CC78E7A240}" type="pres">
      <dgm:prSet presAssocID="{36D2DE20-2E9D-4AAD-BC6F-2FB7B7E12CC9}" presName="compositeNode" presStyleCnt="0">
        <dgm:presLayoutVars>
          <dgm:bulletEnabled val="1"/>
        </dgm:presLayoutVars>
      </dgm:prSet>
      <dgm:spPr/>
    </dgm:pt>
    <dgm:pt modelId="{E562E0AA-8DD5-6D44-BA45-F0B42A47E612}" type="pres">
      <dgm:prSet presAssocID="{36D2DE20-2E9D-4AAD-BC6F-2FB7B7E12CC9}" presName="bgRect" presStyleLbl="bgAccFollowNode1" presStyleIdx="3" presStyleCnt="7" custScaleY="116153"/>
      <dgm:spPr/>
    </dgm:pt>
    <dgm:pt modelId="{0202E5C4-0C5A-6940-A60C-70A6F51F5FFD}" type="pres">
      <dgm:prSet presAssocID="{54148E1E-4248-4A0C-B95D-D104D8B708EC}" presName="sibTransNodeCircle" presStyleLbl="alignNode1" presStyleIdx="6" presStyleCnt="14">
        <dgm:presLayoutVars>
          <dgm:chMax val="0"/>
          <dgm:bulletEnabled/>
        </dgm:presLayoutVars>
      </dgm:prSet>
      <dgm:spPr/>
    </dgm:pt>
    <dgm:pt modelId="{E99C1AAE-0E14-9140-BD0D-24D3D3D1F196}" type="pres">
      <dgm:prSet presAssocID="{36D2DE20-2E9D-4AAD-BC6F-2FB7B7E12CC9}" presName="bottomLine" presStyleLbl="alignNode1" presStyleIdx="7" presStyleCnt="14" custLinFactY="112877778" custLinFactNeighborX="-3780" custLinFactNeighborY="112900000">
        <dgm:presLayoutVars/>
      </dgm:prSet>
      <dgm:spPr/>
    </dgm:pt>
    <dgm:pt modelId="{61E82411-D72E-0541-AFAD-D8ADD2A865ED}" type="pres">
      <dgm:prSet presAssocID="{36D2DE20-2E9D-4AAD-BC6F-2FB7B7E12CC9}" presName="nodeText" presStyleLbl="bgAccFollowNode1" presStyleIdx="3" presStyleCnt="7">
        <dgm:presLayoutVars>
          <dgm:bulletEnabled val="1"/>
        </dgm:presLayoutVars>
      </dgm:prSet>
      <dgm:spPr/>
    </dgm:pt>
    <dgm:pt modelId="{349BD5A7-EB10-004E-A9F9-0DA0449B1321}" type="pres">
      <dgm:prSet presAssocID="{54148E1E-4248-4A0C-B95D-D104D8B708EC}" presName="sibTrans" presStyleCnt="0"/>
      <dgm:spPr/>
    </dgm:pt>
    <dgm:pt modelId="{415FAEEA-5544-0C48-9CA1-735FED5DD04C}" type="pres">
      <dgm:prSet presAssocID="{7218951F-27A3-454B-86AD-E61AC034FE92}" presName="compositeNode" presStyleCnt="0">
        <dgm:presLayoutVars>
          <dgm:bulletEnabled val="1"/>
        </dgm:presLayoutVars>
      </dgm:prSet>
      <dgm:spPr/>
    </dgm:pt>
    <dgm:pt modelId="{0615E334-20E3-D343-A7C2-94C28DF2909C}" type="pres">
      <dgm:prSet presAssocID="{7218951F-27A3-454B-86AD-E61AC034FE92}" presName="bgRect" presStyleLbl="bgAccFollowNode1" presStyleIdx="4" presStyleCnt="7" custScaleY="134611"/>
      <dgm:spPr/>
    </dgm:pt>
    <dgm:pt modelId="{6E704D1D-D230-9341-A299-938DBECEA71F}" type="pres">
      <dgm:prSet presAssocID="{8B29452E-2FF2-4869-8A33-07EC5AE9B0D5}" presName="sibTransNodeCircle" presStyleLbl="alignNode1" presStyleIdx="8" presStyleCnt="14">
        <dgm:presLayoutVars>
          <dgm:chMax val="0"/>
          <dgm:bulletEnabled/>
        </dgm:presLayoutVars>
      </dgm:prSet>
      <dgm:spPr/>
    </dgm:pt>
    <dgm:pt modelId="{822A3F45-2115-A44A-BDF7-96FB573CDD3B}" type="pres">
      <dgm:prSet presAssocID="{7218951F-27A3-454B-86AD-E61AC034FE92}" presName="bottomLine" presStyleLbl="alignNode1" presStyleIdx="9" presStyleCnt="14" custLinFactY="268100000" custLinFactNeighborX="1256" custLinFactNeighborY="268122222">
        <dgm:presLayoutVars/>
      </dgm:prSet>
      <dgm:spPr/>
    </dgm:pt>
    <dgm:pt modelId="{D79E4780-24B0-254A-A825-86A1ADFCFD31}" type="pres">
      <dgm:prSet presAssocID="{7218951F-27A3-454B-86AD-E61AC034FE92}" presName="nodeText" presStyleLbl="bgAccFollowNode1" presStyleIdx="4" presStyleCnt="7">
        <dgm:presLayoutVars>
          <dgm:bulletEnabled val="1"/>
        </dgm:presLayoutVars>
      </dgm:prSet>
      <dgm:spPr/>
    </dgm:pt>
    <dgm:pt modelId="{44DDA4C2-35C1-6641-A65D-038F0A3FF8B0}" type="pres">
      <dgm:prSet presAssocID="{8B29452E-2FF2-4869-8A33-07EC5AE9B0D5}" presName="sibTrans" presStyleCnt="0"/>
      <dgm:spPr/>
    </dgm:pt>
    <dgm:pt modelId="{9E053335-9A8F-1849-A084-E068CA819BD6}" type="pres">
      <dgm:prSet presAssocID="{2233D14B-B1E5-4A31-ACEE-E7F73AF95510}" presName="compositeNode" presStyleCnt="0">
        <dgm:presLayoutVars>
          <dgm:bulletEnabled val="1"/>
        </dgm:presLayoutVars>
      </dgm:prSet>
      <dgm:spPr/>
    </dgm:pt>
    <dgm:pt modelId="{C6075EEE-CC01-524A-8357-D608A18C2192}" type="pres">
      <dgm:prSet presAssocID="{2233D14B-B1E5-4A31-ACEE-E7F73AF95510}" presName="bgRect" presStyleLbl="bgAccFollowNode1" presStyleIdx="5" presStyleCnt="7" custScaleY="116664"/>
      <dgm:spPr/>
    </dgm:pt>
    <dgm:pt modelId="{11561B41-F087-1F41-A0BA-829FCA54DC9D}" type="pres">
      <dgm:prSet presAssocID="{582858B2-3A37-4543-9088-4C2D6BF9DE56}" presName="sibTransNodeCircle" presStyleLbl="alignNode1" presStyleIdx="10" presStyleCnt="14">
        <dgm:presLayoutVars>
          <dgm:chMax val="0"/>
          <dgm:bulletEnabled/>
        </dgm:presLayoutVars>
      </dgm:prSet>
      <dgm:spPr/>
    </dgm:pt>
    <dgm:pt modelId="{CB3C3A74-518B-B84A-8C40-F588A84A3458}" type="pres">
      <dgm:prSet presAssocID="{2233D14B-B1E5-4A31-ACEE-E7F73AF95510}" presName="bottomLine" presStyleLbl="alignNode1" presStyleIdx="11" presStyleCnt="14" custLinFactY="112877778" custLinFactNeighborX="-1256" custLinFactNeighborY="112900000">
        <dgm:presLayoutVars/>
      </dgm:prSet>
      <dgm:spPr/>
    </dgm:pt>
    <dgm:pt modelId="{F0D3AAFE-083E-0742-870D-41A64E832D98}" type="pres">
      <dgm:prSet presAssocID="{2233D14B-B1E5-4A31-ACEE-E7F73AF95510}" presName="nodeText" presStyleLbl="bgAccFollowNode1" presStyleIdx="5" presStyleCnt="7">
        <dgm:presLayoutVars>
          <dgm:bulletEnabled val="1"/>
        </dgm:presLayoutVars>
      </dgm:prSet>
      <dgm:spPr/>
    </dgm:pt>
    <dgm:pt modelId="{FC71B698-B013-4346-BA43-FE7C1AC5D9A5}" type="pres">
      <dgm:prSet presAssocID="{582858B2-3A37-4543-9088-4C2D6BF9DE56}" presName="sibTrans" presStyleCnt="0"/>
      <dgm:spPr/>
    </dgm:pt>
    <dgm:pt modelId="{533D308B-F01E-3A4E-BD80-1571BC5F4139}" type="pres">
      <dgm:prSet presAssocID="{02C647E1-B088-4C8A-9455-A735414E3C7E}" presName="compositeNode" presStyleCnt="0">
        <dgm:presLayoutVars>
          <dgm:bulletEnabled val="1"/>
        </dgm:presLayoutVars>
      </dgm:prSet>
      <dgm:spPr/>
    </dgm:pt>
    <dgm:pt modelId="{A6382997-0164-C944-9A06-814DDDF065BA}" type="pres">
      <dgm:prSet presAssocID="{02C647E1-B088-4C8A-9455-A735414E3C7E}" presName="bgRect" presStyleLbl="bgAccFollowNode1" presStyleIdx="6" presStyleCnt="7" custScaleY="122048"/>
      <dgm:spPr/>
    </dgm:pt>
    <dgm:pt modelId="{147B1B99-940F-B04B-85F2-9295B507D5DA}" type="pres">
      <dgm:prSet presAssocID="{E4E00179-25F4-4A28-BA2E-7DD2C25B8550}" presName="sibTransNodeCircle" presStyleLbl="alignNode1" presStyleIdx="12" presStyleCnt="14">
        <dgm:presLayoutVars>
          <dgm:chMax val="0"/>
          <dgm:bulletEnabled/>
        </dgm:presLayoutVars>
      </dgm:prSet>
      <dgm:spPr/>
    </dgm:pt>
    <dgm:pt modelId="{023DBA24-F89F-B440-BEC8-2B1F827FFA8E}" type="pres">
      <dgm:prSet presAssocID="{02C647E1-B088-4C8A-9455-A735414E3C7E}" presName="bottomLine" presStyleLbl="alignNode1" presStyleIdx="13" presStyleCnt="14" custLinFactY="144622222" custLinFactNeighborX="-345" custLinFactNeighborY="144700000">
        <dgm:presLayoutVars/>
      </dgm:prSet>
      <dgm:spPr/>
    </dgm:pt>
    <dgm:pt modelId="{E3EB4FE0-152D-EF4C-85EE-4E57D02363CC}" type="pres">
      <dgm:prSet presAssocID="{02C647E1-B088-4C8A-9455-A735414E3C7E}" presName="nodeText" presStyleLbl="bgAccFollowNode1" presStyleIdx="6" presStyleCnt="7">
        <dgm:presLayoutVars>
          <dgm:bulletEnabled val="1"/>
        </dgm:presLayoutVars>
      </dgm:prSet>
      <dgm:spPr/>
    </dgm:pt>
  </dgm:ptLst>
  <dgm:cxnLst>
    <dgm:cxn modelId="{E5389702-4F07-4866-80EA-84A4E5C661A6}" srcId="{9C4E522B-1B62-4CBF-8132-A7981563A781}" destId="{02C647E1-B088-4C8A-9455-A735414E3C7E}" srcOrd="6" destOrd="0" parTransId="{A6D8CCCC-68EF-4EA6-B7BA-8F9FA2BF3870}" sibTransId="{E4E00179-25F4-4A28-BA2E-7DD2C25B8550}"/>
    <dgm:cxn modelId="{1CA7B20D-1666-4E3F-BCFA-1F418AF55F6E}" srcId="{9C4E522B-1B62-4CBF-8132-A7981563A781}" destId="{82673C23-D9FC-4707-A3A5-1592FC9239C9}" srcOrd="2" destOrd="0" parTransId="{6A640FF6-BFD5-4B4A-8D4A-FDFA35164362}" sibTransId="{7F1ADBC6-931C-4E34-8B1C-B68822B71885}"/>
    <dgm:cxn modelId="{A0AFEE17-1D11-9A41-8ED5-036F2BDDD7BF}" srcId="{9C4E522B-1B62-4CBF-8132-A7981563A781}" destId="{C61793DA-19D7-074D-9E64-E3E6C61608CC}" srcOrd="1" destOrd="0" parTransId="{5B8C58BD-81BC-E344-8438-0D1C5AE68AC8}" sibTransId="{BB551078-8EAC-E149-95E0-49F0AC6F6F36}"/>
    <dgm:cxn modelId="{FB5CF41E-D54F-4A4E-90F3-F0321F9FEC73}" type="presOf" srcId="{7218951F-27A3-454B-86AD-E61AC034FE92}" destId="{D79E4780-24B0-254A-A825-86A1ADFCFD31}" srcOrd="1" destOrd="0" presId="urn:microsoft.com/office/officeart/2016/7/layout/BasicLinearProcessNumbered"/>
    <dgm:cxn modelId="{AD663E22-38C4-C041-8B8D-5D25C45F2A40}" type="presOf" srcId="{E4E00179-25F4-4A28-BA2E-7DD2C25B8550}" destId="{147B1B99-940F-B04B-85F2-9295B507D5DA}" srcOrd="0" destOrd="0" presId="urn:microsoft.com/office/officeart/2016/7/layout/BasicLinearProcessNumbered"/>
    <dgm:cxn modelId="{1F628331-FD85-F54A-9881-8B8096482B32}" type="presOf" srcId="{9C4E522B-1B62-4CBF-8132-A7981563A781}" destId="{754849CB-E760-C444-9FE7-3D9CC2F3299A}" srcOrd="0" destOrd="0" presId="urn:microsoft.com/office/officeart/2016/7/layout/BasicLinearProcessNumbered"/>
    <dgm:cxn modelId="{DB7A0642-CA39-8E4B-855F-4BBC233F5091}" type="presOf" srcId="{36D2DE20-2E9D-4AAD-BC6F-2FB7B7E12CC9}" destId="{E562E0AA-8DD5-6D44-BA45-F0B42A47E612}" srcOrd="0" destOrd="0" presId="urn:microsoft.com/office/officeart/2016/7/layout/BasicLinearProcessNumbered"/>
    <dgm:cxn modelId="{F596C255-B173-CE4C-904E-64F63DB6413C}" type="presOf" srcId="{54148E1E-4248-4A0C-B95D-D104D8B708EC}" destId="{0202E5C4-0C5A-6940-A60C-70A6F51F5FFD}" srcOrd="0" destOrd="0" presId="urn:microsoft.com/office/officeart/2016/7/layout/BasicLinearProcessNumbered"/>
    <dgm:cxn modelId="{08ADFC5B-A122-144F-A519-55D0BFF8B732}" type="presOf" srcId="{2233D14B-B1E5-4A31-ACEE-E7F73AF95510}" destId="{F0D3AAFE-083E-0742-870D-41A64E832D98}" srcOrd="1" destOrd="0" presId="urn:microsoft.com/office/officeart/2016/7/layout/BasicLinearProcessNumbered"/>
    <dgm:cxn modelId="{60373D6F-807A-914F-A9A0-E2384F2206CE}" type="presOf" srcId="{7218951F-27A3-454B-86AD-E61AC034FE92}" destId="{0615E334-20E3-D343-A7C2-94C28DF2909C}" srcOrd="0" destOrd="0" presId="urn:microsoft.com/office/officeart/2016/7/layout/BasicLinearProcessNumbered"/>
    <dgm:cxn modelId="{ED739079-C354-2B46-99E4-1CC6EEC12ED6}" type="presOf" srcId="{82673C23-D9FC-4707-A3A5-1592FC9239C9}" destId="{26BAB094-D4AF-2946-BA61-48CA992A7748}" srcOrd="1" destOrd="0" presId="urn:microsoft.com/office/officeart/2016/7/layout/BasicLinearProcessNumbered"/>
    <dgm:cxn modelId="{31B8CF7F-F4A2-1B41-9EFD-E07BFA1EE814}" type="presOf" srcId="{1EC5980B-2B46-4F2A-875D-285FE90AA4A9}" destId="{27D30843-DA4E-D94C-86A8-F816011C5B6C}" srcOrd="0" destOrd="0" presId="urn:microsoft.com/office/officeart/2016/7/layout/BasicLinearProcessNumbered"/>
    <dgm:cxn modelId="{DDAF3D84-2499-AF49-B129-0C05B3F2C6D7}" type="presOf" srcId="{1EC5980B-2B46-4F2A-875D-285FE90AA4A9}" destId="{38776390-D4C4-CA49-8F8F-B92DD52EA6F6}" srcOrd="1" destOrd="0" presId="urn:microsoft.com/office/officeart/2016/7/layout/BasicLinearProcessNumbered"/>
    <dgm:cxn modelId="{B74E1C8D-9A5A-F046-A9B2-89CB2E98073C}" type="presOf" srcId="{02C647E1-B088-4C8A-9455-A735414E3C7E}" destId="{E3EB4FE0-152D-EF4C-85EE-4E57D02363CC}" srcOrd="1" destOrd="0" presId="urn:microsoft.com/office/officeart/2016/7/layout/BasicLinearProcessNumbered"/>
    <dgm:cxn modelId="{62EC1C91-F718-1449-A175-9B8927272BFC}" type="presOf" srcId="{09890EF6-7536-4A62-B46A-CE45BAA3A65C}" destId="{D8F4266A-5A12-534E-8D07-7F3949E8A69C}" srcOrd="0" destOrd="0" presId="urn:microsoft.com/office/officeart/2016/7/layout/BasicLinearProcessNumbered"/>
    <dgm:cxn modelId="{5535A298-A506-C44A-B8AC-4DF6645CA5C5}" type="presOf" srcId="{7F1ADBC6-931C-4E34-8B1C-B68822B71885}" destId="{7DD9C901-A3D8-A440-BC60-E1267071F633}" srcOrd="0" destOrd="0" presId="urn:microsoft.com/office/officeart/2016/7/layout/BasicLinearProcessNumbered"/>
    <dgm:cxn modelId="{2C5500A4-A972-4191-8758-C2CFB607129B}" srcId="{9C4E522B-1B62-4CBF-8132-A7981563A781}" destId="{36D2DE20-2E9D-4AAD-BC6F-2FB7B7E12CC9}" srcOrd="3" destOrd="0" parTransId="{412962E9-8024-4340-9FAD-5C9358B056FA}" sibTransId="{54148E1E-4248-4A0C-B95D-D104D8B708EC}"/>
    <dgm:cxn modelId="{4D355AA5-0249-6049-94A7-BCC39E6466A6}" type="presOf" srcId="{8B29452E-2FF2-4869-8A33-07EC5AE9B0D5}" destId="{6E704D1D-D230-9341-A299-938DBECEA71F}" srcOrd="0" destOrd="0" presId="urn:microsoft.com/office/officeart/2016/7/layout/BasicLinearProcessNumbered"/>
    <dgm:cxn modelId="{3FC23DC5-22E4-B44E-A12E-B682E6197676}" type="presOf" srcId="{BB551078-8EAC-E149-95E0-49F0AC6F6F36}" destId="{B6A76654-32C1-9A48-9AF2-C6707FD46650}" srcOrd="0" destOrd="0" presId="urn:microsoft.com/office/officeart/2016/7/layout/BasicLinearProcessNumbered"/>
    <dgm:cxn modelId="{593F46C7-938D-4AEB-948C-024BD33DC032}" srcId="{9C4E522B-1B62-4CBF-8132-A7981563A781}" destId="{2233D14B-B1E5-4A31-ACEE-E7F73AF95510}" srcOrd="5" destOrd="0" parTransId="{6A8DF3ED-C9D8-42C8-96C1-EDC7E3228E97}" sibTransId="{582858B2-3A37-4543-9088-4C2D6BF9DE56}"/>
    <dgm:cxn modelId="{B2C6A8D4-F02A-AB4B-8641-5F588DA7D493}" type="presOf" srcId="{582858B2-3A37-4543-9088-4C2D6BF9DE56}" destId="{11561B41-F087-1F41-A0BA-829FCA54DC9D}" srcOrd="0" destOrd="0" presId="urn:microsoft.com/office/officeart/2016/7/layout/BasicLinearProcessNumbered"/>
    <dgm:cxn modelId="{BB506ED9-95C3-9F49-89FD-57E9D952B718}" type="presOf" srcId="{02C647E1-B088-4C8A-9455-A735414E3C7E}" destId="{A6382997-0164-C944-9A06-814DDDF065BA}" srcOrd="0" destOrd="0" presId="urn:microsoft.com/office/officeart/2016/7/layout/BasicLinearProcessNumbered"/>
    <dgm:cxn modelId="{DF0F1EDD-E639-4DBE-BCA8-2B85C5C0A094}" srcId="{9C4E522B-1B62-4CBF-8132-A7981563A781}" destId="{1EC5980B-2B46-4F2A-875D-285FE90AA4A9}" srcOrd="0" destOrd="0" parTransId="{3B083F29-5EC7-4580-8D85-BFA0987BAA4E}" sibTransId="{09890EF6-7536-4A62-B46A-CE45BAA3A65C}"/>
    <dgm:cxn modelId="{DB145FDD-BD86-49CB-8FBA-5B77889AEC8C}" srcId="{9C4E522B-1B62-4CBF-8132-A7981563A781}" destId="{7218951F-27A3-454B-86AD-E61AC034FE92}" srcOrd="4" destOrd="0" parTransId="{903B6609-660C-40D8-9BF9-DC064DCB025D}" sibTransId="{8B29452E-2FF2-4869-8A33-07EC5AE9B0D5}"/>
    <dgm:cxn modelId="{212C97E2-AC68-3C4D-9025-0F057CE87D61}" type="presOf" srcId="{C61793DA-19D7-074D-9E64-E3E6C61608CC}" destId="{B8398B24-9A58-2848-8465-C4B28F41DFB6}" srcOrd="1" destOrd="0" presId="urn:microsoft.com/office/officeart/2016/7/layout/BasicLinearProcessNumbered"/>
    <dgm:cxn modelId="{6196C6E5-EBB4-1948-958F-929EC041D549}" type="presOf" srcId="{82673C23-D9FC-4707-A3A5-1592FC9239C9}" destId="{DC9C6F45-F2EC-214D-93FC-2FB99A4EBA45}" srcOrd="0" destOrd="0" presId="urn:microsoft.com/office/officeart/2016/7/layout/BasicLinearProcessNumbered"/>
    <dgm:cxn modelId="{F7E52EF2-531E-0443-B071-7B4001563109}" type="presOf" srcId="{36D2DE20-2E9D-4AAD-BC6F-2FB7B7E12CC9}" destId="{61E82411-D72E-0541-AFAD-D8ADD2A865ED}" srcOrd="1" destOrd="0" presId="urn:microsoft.com/office/officeart/2016/7/layout/BasicLinearProcessNumbered"/>
    <dgm:cxn modelId="{4B2CDBFC-309A-8842-9B91-ACF97C6BE5EE}" type="presOf" srcId="{2233D14B-B1E5-4A31-ACEE-E7F73AF95510}" destId="{C6075EEE-CC01-524A-8357-D608A18C2192}" srcOrd="0" destOrd="0" presId="urn:microsoft.com/office/officeart/2016/7/layout/BasicLinearProcessNumbered"/>
    <dgm:cxn modelId="{DB20E8FC-2588-EA4D-9A57-EB3034A64BF9}" type="presOf" srcId="{C61793DA-19D7-074D-9E64-E3E6C61608CC}" destId="{EFC0FC00-F9D7-0F49-BC47-97A77E9F9E99}" srcOrd="0" destOrd="0" presId="urn:microsoft.com/office/officeart/2016/7/layout/BasicLinearProcessNumbered"/>
    <dgm:cxn modelId="{BF886546-4702-C941-A5BF-CFD6282A8F31}" type="presParOf" srcId="{754849CB-E760-C444-9FE7-3D9CC2F3299A}" destId="{80273708-7485-C14B-8220-557F6AFB30B6}" srcOrd="0" destOrd="0" presId="urn:microsoft.com/office/officeart/2016/7/layout/BasicLinearProcessNumbered"/>
    <dgm:cxn modelId="{F38F1084-1CDD-C54A-ABF9-BFE8590221D5}" type="presParOf" srcId="{80273708-7485-C14B-8220-557F6AFB30B6}" destId="{27D30843-DA4E-D94C-86A8-F816011C5B6C}" srcOrd="0" destOrd="0" presId="urn:microsoft.com/office/officeart/2016/7/layout/BasicLinearProcessNumbered"/>
    <dgm:cxn modelId="{A1E6CB79-F1EC-2E4B-913A-3F840D7392C6}" type="presParOf" srcId="{80273708-7485-C14B-8220-557F6AFB30B6}" destId="{D8F4266A-5A12-534E-8D07-7F3949E8A69C}" srcOrd="1" destOrd="0" presId="urn:microsoft.com/office/officeart/2016/7/layout/BasicLinearProcessNumbered"/>
    <dgm:cxn modelId="{C6EED411-3878-8145-AB25-2423B58E6A56}" type="presParOf" srcId="{80273708-7485-C14B-8220-557F6AFB30B6}" destId="{623FE00F-CB63-034C-BE73-309018063958}" srcOrd="2" destOrd="0" presId="urn:microsoft.com/office/officeart/2016/7/layout/BasicLinearProcessNumbered"/>
    <dgm:cxn modelId="{0462357A-8527-164F-8DC0-BC00AE8AF074}" type="presParOf" srcId="{80273708-7485-C14B-8220-557F6AFB30B6}" destId="{38776390-D4C4-CA49-8F8F-B92DD52EA6F6}" srcOrd="3" destOrd="0" presId="urn:microsoft.com/office/officeart/2016/7/layout/BasicLinearProcessNumbered"/>
    <dgm:cxn modelId="{453195F7-7E99-9041-8A4C-56CB463F21C1}" type="presParOf" srcId="{754849CB-E760-C444-9FE7-3D9CC2F3299A}" destId="{835A9777-70D1-DD4F-8444-76A5F73F49B2}" srcOrd="1" destOrd="0" presId="urn:microsoft.com/office/officeart/2016/7/layout/BasicLinearProcessNumbered"/>
    <dgm:cxn modelId="{3C3A180F-1596-E343-9662-8D65AB305EB5}" type="presParOf" srcId="{754849CB-E760-C444-9FE7-3D9CC2F3299A}" destId="{A736E8F4-1CEA-E841-8656-A04CA8292092}" srcOrd="2" destOrd="0" presId="urn:microsoft.com/office/officeart/2016/7/layout/BasicLinearProcessNumbered"/>
    <dgm:cxn modelId="{3E00D073-8AE2-DD45-9410-0A3535F0A84A}" type="presParOf" srcId="{A736E8F4-1CEA-E841-8656-A04CA8292092}" destId="{EFC0FC00-F9D7-0F49-BC47-97A77E9F9E99}" srcOrd="0" destOrd="0" presId="urn:microsoft.com/office/officeart/2016/7/layout/BasicLinearProcessNumbered"/>
    <dgm:cxn modelId="{455AD6CF-7A53-B044-8B0B-682CC4A2E631}" type="presParOf" srcId="{A736E8F4-1CEA-E841-8656-A04CA8292092}" destId="{B6A76654-32C1-9A48-9AF2-C6707FD46650}" srcOrd="1" destOrd="0" presId="urn:microsoft.com/office/officeart/2016/7/layout/BasicLinearProcessNumbered"/>
    <dgm:cxn modelId="{32B1EF51-C435-DE43-AD6E-BA93DE0A3CB5}" type="presParOf" srcId="{A736E8F4-1CEA-E841-8656-A04CA8292092}" destId="{88419918-7FFC-074C-8B34-6309F391DDAA}" srcOrd="2" destOrd="0" presId="urn:microsoft.com/office/officeart/2016/7/layout/BasicLinearProcessNumbered"/>
    <dgm:cxn modelId="{0CD7E824-2274-C748-A791-391C67C8F2F5}" type="presParOf" srcId="{A736E8F4-1CEA-E841-8656-A04CA8292092}" destId="{B8398B24-9A58-2848-8465-C4B28F41DFB6}" srcOrd="3" destOrd="0" presId="urn:microsoft.com/office/officeart/2016/7/layout/BasicLinearProcessNumbered"/>
    <dgm:cxn modelId="{9567D0B3-4A22-D54B-9B2D-4C3160FA2B23}" type="presParOf" srcId="{754849CB-E760-C444-9FE7-3D9CC2F3299A}" destId="{23E2222B-6311-6842-9A6C-F8C0FE5A826F}" srcOrd="3" destOrd="0" presId="urn:microsoft.com/office/officeart/2016/7/layout/BasicLinearProcessNumbered"/>
    <dgm:cxn modelId="{62F7F6FC-751F-804B-A03E-3B274F77BE01}" type="presParOf" srcId="{754849CB-E760-C444-9FE7-3D9CC2F3299A}" destId="{0508D3A5-D451-DE46-9710-07B2805E8081}" srcOrd="4" destOrd="0" presId="urn:microsoft.com/office/officeart/2016/7/layout/BasicLinearProcessNumbered"/>
    <dgm:cxn modelId="{497A68A6-EF4D-9245-92F7-FCAD0015B781}" type="presParOf" srcId="{0508D3A5-D451-DE46-9710-07B2805E8081}" destId="{DC9C6F45-F2EC-214D-93FC-2FB99A4EBA45}" srcOrd="0" destOrd="0" presId="urn:microsoft.com/office/officeart/2016/7/layout/BasicLinearProcessNumbered"/>
    <dgm:cxn modelId="{49D6ABF6-F9F3-D64E-B0BB-F45941618CA6}" type="presParOf" srcId="{0508D3A5-D451-DE46-9710-07B2805E8081}" destId="{7DD9C901-A3D8-A440-BC60-E1267071F633}" srcOrd="1" destOrd="0" presId="urn:microsoft.com/office/officeart/2016/7/layout/BasicLinearProcessNumbered"/>
    <dgm:cxn modelId="{C3BD2A57-6022-4D48-A2F8-DDB06D378930}" type="presParOf" srcId="{0508D3A5-D451-DE46-9710-07B2805E8081}" destId="{3E2754E6-FD62-174C-84BE-0E3FF5566C53}" srcOrd="2" destOrd="0" presId="urn:microsoft.com/office/officeart/2016/7/layout/BasicLinearProcessNumbered"/>
    <dgm:cxn modelId="{A5AC5006-2A9C-9446-B23D-79F1A5E03174}" type="presParOf" srcId="{0508D3A5-D451-DE46-9710-07B2805E8081}" destId="{26BAB094-D4AF-2946-BA61-48CA992A7748}" srcOrd="3" destOrd="0" presId="urn:microsoft.com/office/officeart/2016/7/layout/BasicLinearProcessNumbered"/>
    <dgm:cxn modelId="{9ABF0C9A-2AC2-E944-BF43-DF122D5C5495}" type="presParOf" srcId="{754849CB-E760-C444-9FE7-3D9CC2F3299A}" destId="{6DDB970E-5301-4344-8C50-28558183E47B}" srcOrd="5" destOrd="0" presId="urn:microsoft.com/office/officeart/2016/7/layout/BasicLinearProcessNumbered"/>
    <dgm:cxn modelId="{8F0ECEA8-9A3C-4544-ADF6-45438CD16E8E}" type="presParOf" srcId="{754849CB-E760-C444-9FE7-3D9CC2F3299A}" destId="{F4ECC426-B01C-AF44-A252-75CC78E7A240}" srcOrd="6" destOrd="0" presId="urn:microsoft.com/office/officeart/2016/7/layout/BasicLinearProcessNumbered"/>
    <dgm:cxn modelId="{E84327A2-4A9F-F94D-A4D0-8CCB5CF5E793}" type="presParOf" srcId="{F4ECC426-B01C-AF44-A252-75CC78E7A240}" destId="{E562E0AA-8DD5-6D44-BA45-F0B42A47E612}" srcOrd="0" destOrd="0" presId="urn:microsoft.com/office/officeart/2016/7/layout/BasicLinearProcessNumbered"/>
    <dgm:cxn modelId="{DFC47A3F-63EB-2B40-A790-C8E4516E8FEF}" type="presParOf" srcId="{F4ECC426-B01C-AF44-A252-75CC78E7A240}" destId="{0202E5C4-0C5A-6940-A60C-70A6F51F5FFD}" srcOrd="1" destOrd="0" presId="urn:microsoft.com/office/officeart/2016/7/layout/BasicLinearProcessNumbered"/>
    <dgm:cxn modelId="{692B1819-366D-BB40-B3BD-C52426407F3A}" type="presParOf" srcId="{F4ECC426-B01C-AF44-A252-75CC78E7A240}" destId="{E99C1AAE-0E14-9140-BD0D-24D3D3D1F196}" srcOrd="2" destOrd="0" presId="urn:microsoft.com/office/officeart/2016/7/layout/BasicLinearProcessNumbered"/>
    <dgm:cxn modelId="{5BFED819-E21A-A54C-8969-841711C81741}" type="presParOf" srcId="{F4ECC426-B01C-AF44-A252-75CC78E7A240}" destId="{61E82411-D72E-0541-AFAD-D8ADD2A865ED}" srcOrd="3" destOrd="0" presId="urn:microsoft.com/office/officeart/2016/7/layout/BasicLinearProcessNumbered"/>
    <dgm:cxn modelId="{02BF2BC9-03F4-6442-BCCE-3C64B9577A30}" type="presParOf" srcId="{754849CB-E760-C444-9FE7-3D9CC2F3299A}" destId="{349BD5A7-EB10-004E-A9F9-0DA0449B1321}" srcOrd="7" destOrd="0" presId="urn:microsoft.com/office/officeart/2016/7/layout/BasicLinearProcessNumbered"/>
    <dgm:cxn modelId="{6933D389-33E6-8A4B-9DFE-8A4D911A08EF}" type="presParOf" srcId="{754849CB-E760-C444-9FE7-3D9CC2F3299A}" destId="{415FAEEA-5544-0C48-9CA1-735FED5DD04C}" srcOrd="8" destOrd="0" presId="urn:microsoft.com/office/officeart/2016/7/layout/BasicLinearProcessNumbered"/>
    <dgm:cxn modelId="{67C7F185-22F9-774F-928F-1184ACDDCD4D}" type="presParOf" srcId="{415FAEEA-5544-0C48-9CA1-735FED5DD04C}" destId="{0615E334-20E3-D343-A7C2-94C28DF2909C}" srcOrd="0" destOrd="0" presId="urn:microsoft.com/office/officeart/2016/7/layout/BasicLinearProcessNumbered"/>
    <dgm:cxn modelId="{EE6CA5AF-FA49-CF4D-9B70-3AD1FA97BA22}" type="presParOf" srcId="{415FAEEA-5544-0C48-9CA1-735FED5DD04C}" destId="{6E704D1D-D230-9341-A299-938DBECEA71F}" srcOrd="1" destOrd="0" presId="urn:microsoft.com/office/officeart/2016/7/layout/BasicLinearProcessNumbered"/>
    <dgm:cxn modelId="{282128C2-B728-5A41-B573-A15BA241CF7D}" type="presParOf" srcId="{415FAEEA-5544-0C48-9CA1-735FED5DD04C}" destId="{822A3F45-2115-A44A-BDF7-96FB573CDD3B}" srcOrd="2" destOrd="0" presId="urn:microsoft.com/office/officeart/2016/7/layout/BasicLinearProcessNumbered"/>
    <dgm:cxn modelId="{CEE4E36E-D76E-6F4A-9A9A-599DD28D944D}" type="presParOf" srcId="{415FAEEA-5544-0C48-9CA1-735FED5DD04C}" destId="{D79E4780-24B0-254A-A825-86A1ADFCFD31}" srcOrd="3" destOrd="0" presId="urn:microsoft.com/office/officeart/2016/7/layout/BasicLinearProcessNumbered"/>
    <dgm:cxn modelId="{7883A0BA-2497-0348-9464-DF4FFB66CA90}" type="presParOf" srcId="{754849CB-E760-C444-9FE7-3D9CC2F3299A}" destId="{44DDA4C2-35C1-6641-A65D-038F0A3FF8B0}" srcOrd="9" destOrd="0" presId="urn:microsoft.com/office/officeart/2016/7/layout/BasicLinearProcessNumbered"/>
    <dgm:cxn modelId="{AE3910FF-8121-E345-BA1C-C1C105BBA784}" type="presParOf" srcId="{754849CB-E760-C444-9FE7-3D9CC2F3299A}" destId="{9E053335-9A8F-1849-A084-E068CA819BD6}" srcOrd="10" destOrd="0" presId="urn:microsoft.com/office/officeart/2016/7/layout/BasicLinearProcessNumbered"/>
    <dgm:cxn modelId="{0D8A7D82-F367-FB4B-A1EA-42F0E04A7F91}" type="presParOf" srcId="{9E053335-9A8F-1849-A084-E068CA819BD6}" destId="{C6075EEE-CC01-524A-8357-D608A18C2192}" srcOrd="0" destOrd="0" presId="urn:microsoft.com/office/officeart/2016/7/layout/BasicLinearProcessNumbered"/>
    <dgm:cxn modelId="{53B94C9A-528E-1549-ACD7-0559B3DD6556}" type="presParOf" srcId="{9E053335-9A8F-1849-A084-E068CA819BD6}" destId="{11561B41-F087-1F41-A0BA-829FCA54DC9D}" srcOrd="1" destOrd="0" presId="urn:microsoft.com/office/officeart/2016/7/layout/BasicLinearProcessNumbered"/>
    <dgm:cxn modelId="{9959A772-0E87-4F4C-9425-797BCAD66596}" type="presParOf" srcId="{9E053335-9A8F-1849-A084-E068CA819BD6}" destId="{CB3C3A74-518B-B84A-8C40-F588A84A3458}" srcOrd="2" destOrd="0" presId="urn:microsoft.com/office/officeart/2016/7/layout/BasicLinearProcessNumbered"/>
    <dgm:cxn modelId="{69146532-844A-4542-A2C8-F97F6E5CD060}" type="presParOf" srcId="{9E053335-9A8F-1849-A084-E068CA819BD6}" destId="{F0D3AAFE-083E-0742-870D-41A64E832D98}" srcOrd="3" destOrd="0" presId="urn:microsoft.com/office/officeart/2016/7/layout/BasicLinearProcessNumbered"/>
    <dgm:cxn modelId="{FD8D15E8-06DD-0546-8B8D-5EA2A15D6040}" type="presParOf" srcId="{754849CB-E760-C444-9FE7-3D9CC2F3299A}" destId="{FC71B698-B013-4346-BA43-FE7C1AC5D9A5}" srcOrd="11" destOrd="0" presId="urn:microsoft.com/office/officeart/2016/7/layout/BasicLinearProcessNumbered"/>
    <dgm:cxn modelId="{A445A73A-FF10-A446-B81C-123D687C98A0}" type="presParOf" srcId="{754849CB-E760-C444-9FE7-3D9CC2F3299A}" destId="{533D308B-F01E-3A4E-BD80-1571BC5F4139}" srcOrd="12" destOrd="0" presId="urn:microsoft.com/office/officeart/2016/7/layout/BasicLinearProcessNumbered"/>
    <dgm:cxn modelId="{D6EEBAA8-D9FA-2346-8C25-FE25478AA020}" type="presParOf" srcId="{533D308B-F01E-3A4E-BD80-1571BC5F4139}" destId="{A6382997-0164-C944-9A06-814DDDF065BA}" srcOrd="0" destOrd="0" presId="urn:microsoft.com/office/officeart/2016/7/layout/BasicLinearProcessNumbered"/>
    <dgm:cxn modelId="{63B7473B-B64C-FF4D-B9AA-6E337F5356DB}" type="presParOf" srcId="{533D308B-F01E-3A4E-BD80-1571BC5F4139}" destId="{147B1B99-940F-B04B-85F2-9295B507D5DA}" srcOrd="1" destOrd="0" presId="urn:microsoft.com/office/officeart/2016/7/layout/BasicLinearProcessNumbered"/>
    <dgm:cxn modelId="{C308CB2B-E823-2A4A-B3DB-BA80B99677E4}" type="presParOf" srcId="{533D308B-F01E-3A4E-BD80-1571BC5F4139}" destId="{023DBA24-F89F-B440-BEC8-2B1F827FFA8E}" srcOrd="2" destOrd="0" presId="urn:microsoft.com/office/officeart/2016/7/layout/BasicLinearProcessNumbered"/>
    <dgm:cxn modelId="{31646D76-D904-AC4C-B8AD-F7F4BB07D621}" type="presParOf" srcId="{533D308B-F01E-3A4E-BD80-1571BC5F4139}" destId="{E3EB4FE0-152D-EF4C-85EE-4E57D02363CC}"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0843-DA4E-D94C-86A8-F816011C5B6C}">
      <dsp:nvSpPr>
        <dsp:cNvPr id="0" name=""/>
        <dsp:cNvSpPr/>
      </dsp:nvSpPr>
      <dsp:spPr>
        <a:xfrm>
          <a:off x="10823" y="660703"/>
          <a:ext cx="1617453" cy="27782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Make agendas that include anti-racism/no-hate education. </a:t>
          </a:r>
        </a:p>
      </dsp:txBody>
      <dsp:txXfrm>
        <a:off x="10823" y="1716432"/>
        <a:ext cx="1617453" cy="1666941"/>
      </dsp:txXfrm>
    </dsp:sp>
    <dsp:sp modelId="{D8F4266A-5A12-534E-8D07-7F3949E8A69C}">
      <dsp:nvSpPr>
        <dsp:cNvPr id="0" name=""/>
        <dsp:cNvSpPr/>
      </dsp:nvSpPr>
      <dsp:spPr>
        <a:xfrm>
          <a:off x="479884" y="1144047"/>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79370" y="1243533"/>
        <a:ext cx="480358" cy="480358"/>
      </dsp:txXfrm>
    </dsp:sp>
    <dsp:sp modelId="{623FE00F-CB63-034C-BE73-309018063958}">
      <dsp:nvSpPr>
        <dsp:cNvPr id="0" name=""/>
        <dsp:cNvSpPr/>
      </dsp:nvSpPr>
      <dsp:spPr>
        <a:xfrm>
          <a:off x="2" y="3466446"/>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0FC00-F9D7-0F49-BC47-97A77E9F9E99}">
      <dsp:nvSpPr>
        <dsp:cNvPr id="0" name=""/>
        <dsp:cNvSpPr/>
      </dsp:nvSpPr>
      <dsp:spPr>
        <a:xfrm>
          <a:off x="1790022" y="660703"/>
          <a:ext cx="1617453" cy="277823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Prioritize culturally responsive curricular redesign.</a:t>
          </a:r>
        </a:p>
      </dsp:txBody>
      <dsp:txXfrm>
        <a:off x="1790022" y="1716432"/>
        <a:ext cx="1617453" cy="1666941"/>
      </dsp:txXfrm>
    </dsp:sp>
    <dsp:sp modelId="{B6A76654-32C1-9A48-9AF2-C6707FD46650}">
      <dsp:nvSpPr>
        <dsp:cNvPr id="0" name=""/>
        <dsp:cNvSpPr/>
      </dsp:nvSpPr>
      <dsp:spPr>
        <a:xfrm>
          <a:off x="2259083" y="1144047"/>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58569" y="1243533"/>
        <a:ext cx="480358" cy="480358"/>
      </dsp:txXfrm>
    </dsp:sp>
    <dsp:sp modelId="{88419918-7FFC-074C-8B34-6309F391DDAA}">
      <dsp:nvSpPr>
        <dsp:cNvPr id="0" name=""/>
        <dsp:cNvSpPr/>
      </dsp:nvSpPr>
      <dsp:spPr>
        <a:xfrm>
          <a:off x="1790022" y="3425806"/>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6F45-F2EC-214D-93FC-2FB99A4EBA45}">
      <dsp:nvSpPr>
        <dsp:cNvPr id="0" name=""/>
        <dsp:cNvSpPr/>
      </dsp:nvSpPr>
      <dsp:spPr>
        <a:xfrm>
          <a:off x="3569221" y="660703"/>
          <a:ext cx="1617453" cy="31439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 Acknowledge the college houses the biases and prejudices of its founding time. </a:t>
          </a:r>
        </a:p>
      </dsp:txBody>
      <dsp:txXfrm>
        <a:off x="3569221" y="1855418"/>
        <a:ext cx="1617453" cy="1886392"/>
      </dsp:txXfrm>
    </dsp:sp>
    <dsp:sp modelId="{7DD9C901-A3D8-A440-BC60-E1267071F633}">
      <dsp:nvSpPr>
        <dsp:cNvPr id="0" name=""/>
        <dsp:cNvSpPr/>
      </dsp:nvSpPr>
      <dsp:spPr>
        <a:xfrm>
          <a:off x="4038282" y="1326922"/>
          <a:ext cx="679330" cy="67933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137768" y="1426408"/>
        <a:ext cx="480358" cy="480358"/>
      </dsp:txXfrm>
    </dsp:sp>
    <dsp:sp modelId="{3E2754E6-FD62-174C-84BE-0E3FF5566C53}">
      <dsp:nvSpPr>
        <dsp:cNvPr id="0" name=""/>
        <dsp:cNvSpPr/>
      </dsp:nvSpPr>
      <dsp:spPr>
        <a:xfrm>
          <a:off x="3569221" y="3791562"/>
          <a:ext cx="161745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2E0AA-8DD5-6D44-BA45-F0B42A47E612}">
      <dsp:nvSpPr>
        <dsp:cNvPr id="0" name=""/>
        <dsp:cNvSpPr/>
      </dsp:nvSpPr>
      <dsp:spPr>
        <a:xfrm>
          <a:off x="5348420" y="660703"/>
          <a:ext cx="1617453" cy="26302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Redesign the evaluation of hiring and evaluation processes. </a:t>
          </a:r>
        </a:p>
      </dsp:txBody>
      <dsp:txXfrm>
        <a:off x="5348420" y="1660183"/>
        <a:ext cx="1617453" cy="1578125"/>
      </dsp:txXfrm>
    </dsp:sp>
    <dsp:sp modelId="{0202E5C4-0C5A-6940-A60C-70A6F51F5FFD}">
      <dsp:nvSpPr>
        <dsp:cNvPr id="0" name=""/>
        <dsp:cNvSpPr/>
      </dsp:nvSpPr>
      <dsp:spPr>
        <a:xfrm>
          <a:off x="5817481" y="1070034"/>
          <a:ext cx="679330" cy="67933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916967" y="1169520"/>
        <a:ext cx="480358" cy="480358"/>
      </dsp:txXfrm>
    </dsp:sp>
    <dsp:sp modelId="{E99C1AAE-0E14-9140-BD0D-24D3D3D1F196}">
      <dsp:nvSpPr>
        <dsp:cNvPr id="0" name=""/>
        <dsp:cNvSpPr/>
      </dsp:nvSpPr>
      <dsp:spPr>
        <a:xfrm>
          <a:off x="5287280" y="3270513"/>
          <a:ext cx="1617453"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5E334-20E3-D343-A7C2-94C28DF2909C}">
      <dsp:nvSpPr>
        <dsp:cNvPr id="0" name=""/>
        <dsp:cNvSpPr/>
      </dsp:nvSpPr>
      <dsp:spPr>
        <a:xfrm>
          <a:off x="7127619" y="660703"/>
          <a:ext cx="1617453" cy="304817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Request services from the ASCCC about any of these topics </a:t>
          </a:r>
          <a:r>
            <a:rPr lang="en-US" sz="1600" kern="1200" dirty="0">
              <a:hlinkClick xmlns:r="http://schemas.openxmlformats.org/officeDocument/2006/relationships" r:id="rId1"/>
            </a:rPr>
            <a:t>here</a:t>
          </a:r>
          <a:r>
            <a:rPr lang="en-US" sz="1600" kern="1200" dirty="0"/>
            <a:t>.</a:t>
          </a:r>
        </a:p>
      </dsp:txBody>
      <dsp:txXfrm>
        <a:off x="7127619" y="1819011"/>
        <a:ext cx="1617453" cy="1828907"/>
      </dsp:txXfrm>
    </dsp:sp>
    <dsp:sp modelId="{6E704D1D-D230-9341-A299-938DBECEA71F}">
      <dsp:nvSpPr>
        <dsp:cNvPr id="0" name=""/>
        <dsp:cNvSpPr/>
      </dsp:nvSpPr>
      <dsp:spPr>
        <a:xfrm>
          <a:off x="7596680" y="1279018"/>
          <a:ext cx="679330" cy="67933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696166" y="1378504"/>
        <a:ext cx="480358" cy="480358"/>
      </dsp:txXfrm>
    </dsp:sp>
    <dsp:sp modelId="{822A3F45-2115-A44A-BDF7-96FB573CDD3B}">
      <dsp:nvSpPr>
        <dsp:cNvPr id="0" name=""/>
        <dsp:cNvSpPr/>
      </dsp:nvSpPr>
      <dsp:spPr>
        <a:xfrm>
          <a:off x="7147934" y="3703018"/>
          <a:ext cx="1617453"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75EEE-CC01-524A-8357-D608A18C2192}">
      <dsp:nvSpPr>
        <dsp:cNvPr id="0" name=""/>
        <dsp:cNvSpPr/>
      </dsp:nvSpPr>
      <dsp:spPr>
        <a:xfrm>
          <a:off x="8906818" y="660703"/>
          <a:ext cx="1617453" cy="26417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Find the voices among your faculty missing in governance. </a:t>
          </a:r>
        </a:p>
      </dsp:txBody>
      <dsp:txXfrm>
        <a:off x="8906818" y="1664580"/>
        <a:ext cx="1617453" cy="1585068"/>
      </dsp:txXfrm>
    </dsp:sp>
    <dsp:sp modelId="{11561B41-F087-1F41-A0BA-829FCA54DC9D}">
      <dsp:nvSpPr>
        <dsp:cNvPr id="0" name=""/>
        <dsp:cNvSpPr/>
      </dsp:nvSpPr>
      <dsp:spPr>
        <a:xfrm>
          <a:off x="9375879" y="1075819"/>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6</a:t>
          </a:r>
        </a:p>
      </dsp:txBody>
      <dsp:txXfrm>
        <a:off x="9475365" y="1175305"/>
        <a:ext cx="480358" cy="480358"/>
      </dsp:txXfrm>
    </dsp:sp>
    <dsp:sp modelId="{CB3C3A74-518B-B84A-8C40-F588A84A3458}">
      <dsp:nvSpPr>
        <dsp:cNvPr id="0" name=""/>
        <dsp:cNvSpPr/>
      </dsp:nvSpPr>
      <dsp:spPr>
        <a:xfrm>
          <a:off x="8886502" y="3276299"/>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82997-0164-C944-9A06-814DDDF065BA}">
      <dsp:nvSpPr>
        <dsp:cNvPr id="0" name=""/>
        <dsp:cNvSpPr/>
      </dsp:nvSpPr>
      <dsp:spPr>
        <a:xfrm>
          <a:off x="10686017" y="660703"/>
          <a:ext cx="1617453" cy="27636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Create constructive ways students can express themselves.  </a:t>
          </a:r>
          <a:r>
            <a:rPr lang="en-US" sz="1600" i="1" kern="1200" dirty="0"/>
            <a:t> </a:t>
          </a:r>
          <a:endParaRPr lang="en-US" sz="1600" kern="1200" dirty="0"/>
        </a:p>
      </dsp:txBody>
      <dsp:txXfrm>
        <a:off x="10686017" y="1710908"/>
        <a:ext cx="1617453" cy="1658218"/>
      </dsp:txXfrm>
    </dsp:sp>
    <dsp:sp modelId="{147B1B99-940F-B04B-85F2-9295B507D5DA}">
      <dsp:nvSpPr>
        <dsp:cNvPr id="0" name=""/>
        <dsp:cNvSpPr/>
      </dsp:nvSpPr>
      <dsp:spPr>
        <a:xfrm>
          <a:off x="11155078" y="1136778"/>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7</a:t>
          </a:r>
        </a:p>
      </dsp:txBody>
      <dsp:txXfrm>
        <a:off x="11254564" y="1236264"/>
        <a:ext cx="480358" cy="480358"/>
      </dsp:txXfrm>
    </dsp:sp>
    <dsp:sp modelId="{023DBA24-F89F-B440-BEC8-2B1F827FFA8E}">
      <dsp:nvSpPr>
        <dsp:cNvPr id="0" name=""/>
        <dsp:cNvSpPr/>
      </dsp:nvSpPr>
      <dsp:spPr>
        <a:xfrm>
          <a:off x="10680437" y="3383009"/>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AB602-D988-5C4C-A633-915C47439988}"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88265-A55E-404A-BECA-D1D37A390135}" type="slidenum">
              <a:rPr lang="en-US" smtClean="0"/>
              <a:t>‹#›</a:t>
            </a:fld>
            <a:endParaRPr lang="en-US"/>
          </a:p>
        </p:txBody>
      </p:sp>
    </p:spTree>
    <p:extLst>
      <p:ext uri="{BB962C8B-B14F-4D97-AF65-F5344CB8AC3E}">
        <p14:creationId xmlns:p14="http://schemas.microsoft.com/office/powerpoint/2010/main" val="24109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pY0bneUXea6Dqrsy41c_iYyju1N2Hq5z2wf9mI1LI3M/edi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cconlineed.instructure.com/courses/573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www.cccco.edu</a:t>
            </a:r>
            <a:r>
              <a:rPr lang="en-US" dirty="0"/>
              <a:t>/-/media/CCCCO-Website/Files/Communications/vision-for-success/8-dei-glossary-of-terms.pdf?la=</a:t>
            </a:r>
            <a:r>
              <a:rPr lang="en-US" dirty="0" err="1"/>
              <a:t>en&amp;hash</a:t>
            </a:r>
            <a:r>
              <a:rPr lang="en-US" dirty="0"/>
              <a:t>=21FCA99EAE353E6F481025115DC98272EAA36BA9 </a:t>
            </a:r>
          </a:p>
        </p:txBody>
      </p:sp>
      <p:sp>
        <p:nvSpPr>
          <p:cNvPr id="4" name="Slide Number Placeholder 3"/>
          <p:cNvSpPr>
            <a:spLocks noGrp="1"/>
          </p:cNvSpPr>
          <p:nvPr>
            <p:ph type="sldNum" sz="quarter" idx="5"/>
          </p:nvPr>
        </p:nvSpPr>
        <p:spPr/>
        <p:txBody>
          <a:bodyPr/>
          <a:lstStyle/>
          <a:p>
            <a:fld id="{77888265-A55E-404A-BECA-D1D37A390135}" type="slidenum">
              <a:rPr lang="en-US" smtClean="0"/>
              <a:t>4</a:t>
            </a:fld>
            <a:endParaRPr lang="en-US"/>
          </a:p>
        </p:txBody>
      </p:sp>
    </p:spTree>
    <p:extLst>
      <p:ext uri="{BB962C8B-B14F-4D97-AF65-F5344CB8AC3E}">
        <p14:creationId xmlns:p14="http://schemas.microsoft.com/office/powerpoint/2010/main" val="76324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9ac7ea12a4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9ac7ea12a4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363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https://</a:t>
            </a:r>
            <a:r>
              <a:rPr lang="en-US" dirty="0" err="1"/>
              <a:t>www.cccco.edu</a:t>
            </a:r>
            <a:r>
              <a:rPr lang="en-US" dirty="0"/>
              <a:t>/-/media/CCCCO-Website/Files/Communications/vision-for-success/8-dei-glossary-of-terms.pdf?la=</a:t>
            </a:r>
            <a:r>
              <a:rPr lang="en-US" dirty="0" err="1"/>
              <a:t>en&amp;hash</a:t>
            </a:r>
            <a:r>
              <a:rPr lang="en-US" dirty="0"/>
              <a:t>=21FCA99EAE353E6F481025115DC98272EAA36BA9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F99-7418-46C5-9E43-E9BBE7D1E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7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www.cccco.edu</a:t>
            </a:r>
            <a:r>
              <a:rPr lang="en-US" dirty="0"/>
              <a:t>/-/media/CCCCO-Website/Files/Communications/vision-for-success/8-dei-glossary-of-terms.pdf?la=</a:t>
            </a:r>
            <a:r>
              <a:rPr lang="en-US" dirty="0" err="1"/>
              <a:t>en&amp;hash</a:t>
            </a:r>
            <a:r>
              <a:rPr lang="en-US" dirty="0"/>
              <a:t>=21FCA99EAE353E6F481025115DC98272EAA36BA9</a:t>
            </a:r>
          </a:p>
        </p:txBody>
      </p:sp>
      <p:sp>
        <p:nvSpPr>
          <p:cNvPr id="4" name="Slide Number Placeholder 3"/>
          <p:cNvSpPr>
            <a:spLocks noGrp="1"/>
          </p:cNvSpPr>
          <p:nvPr>
            <p:ph type="sldNum" sz="quarter" idx="5"/>
          </p:nvPr>
        </p:nvSpPr>
        <p:spPr/>
        <p:txBody>
          <a:bodyPr/>
          <a:lstStyle/>
          <a:p>
            <a:fld id="{77888265-A55E-404A-BECA-D1D37A390135}" type="slidenum">
              <a:rPr lang="en-US" smtClean="0"/>
              <a:t>6</a:t>
            </a:fld>
            <a:endParaRPr lang="en-US"/>
          </a:p>
        </p:txBody>
      </p:sp>
    </p:spTree>
    <p:extLst>
      <p:ext uri="{BB962C8B-B14F-4D97-AF65-F5344CB8AC3E}">
        <p14:creationId xmlns:p14="http://schemas.microsoft.com/office/powerpoint/2010/main" val="355932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www.cccco.edu</a:t>
            </a:r>
            <a:r>
              <a:rPr lang="en-US" dirty="0"/>
              <a:t>/-/media/CCCCO-Website/Files/Communications/vision-for-success/8-dei-glossary-of-terms.pdf?la=</a:t>
            </a:r>
            <a:r>
              <a:rPr lang="en-US" dirty="0" err="1"/>
              <a:t>en&amp;hash</a:t>
            </a:r>
            <a:r>
              <a:rPr lang="en-US" dirty="0"/>
              <a:t>=21FCA99EAE353E6F481025115DC98272EAA36BA9 </a:t>
            </a:r>
          </a:p>
        </p:txBody>
      </p:sp>
      <p:sp>
        <p:nvSpPr>
          <p:cNvPr id="4" name="Slide Number Placeholder 3"/>
          <p:cNvSpPr>
            <a:spLocks noGrp="1"/>
          </p:cNvSpPr>
          <p:nvPr>
            <p:ph type="sldNum" sz="quarter" idx="5"/>
          </p:nvPr>
        </p:nvSpPr>
        <p:spPr/>
        <p:txBody>
          <a:bodyPr/>
          <a:lstStyle/>
          <a:p>
            <a:fld id="{77888265-A55E-404A-BECA-D1D37A390135}" type="slidenum">
              <a:rPr lang="en-US" smtClean="0"/>
              <a:t>7</a:t>
            </a:fld>
            <a:endParaRPr lang="en-US"/>
          </a:p>
        </p:txBody>
      </p:sp>
    </p:spTree>
    <p:extLst>
      <p:ext uri="{BB962C8B-B14F-4D97-AF65-F5344CB8AC3E}">
        <p14:creationId xmlns:p14="http://schemas.microsoft.com/office/powerpoint/2010/main" val="207951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one mechanism implemented by the legislature and adopted by the system to address these goals is Guided Pathways.</a:t>
            </a:r>
          </a:p>
          <a:p>
            <a:r>
              <a:rPr lang="en-US" dirty="0"/>
              <a:t>Emphasize goal #5 re: closing equity gaps</a:t>
            </a:r>
          </a:p>
        </p:txBody>
      </p:sp>
      <p:sp>
        <p:nvSpPr>
          <p:cNvPr id="4" name="Slide Number Placeholder 3"/>
          <p:cNvSpPr>
            <a:spLocks noGrp="1"/>
          </p:cNvSpPr>
          <p:nvPr>
            <p:ph type="sldNum" sz="quarter" idx="5"/>
          </p:nvPr>
        </p:nvSpPr>
        <p:spPr/>
        <p:txBody>
          <a:bodyPr/>
          <a:lstStyle/>
          <a:p>
            <a:fld id="{C2A971D3-C708-544A-AB2C-B52E417F9043}" type="slidenum">
              <a:rPr lang="en-US" smtClean="0"/>
              <a:t>8</a:t>
            </a:fld>
            <a:endParaRPr lang="en-US"/>
          </a:p>
        </p:txBody>
      </p:sp>
    </p:spTree>
    <p:extLst>
      <p:ext uri="{BB962C8B-B14F-4D97-AF65-F5344CB8AC3E}">
        <p14:creationId xmlns:p14="http://schemas.microsoft.com/office/powerpoint/2010/main" val="18010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createsend.com</a:t>
            </a:r>
            <a:r>
              <a:rPr lang="en-US" dirty="0"/>
              <a:t>/t/y-406A779B3CC74AB2 </a:t>
            </a:r>
          </a:p>
        </p:txBody>
      </p:sp>
      <p:sp>
        <p:nvSpPr>
          <p:cNvPr id="4" name="Slide Number Placeholder 3"/>
          <p:cNvSpPr>
            <a:spLocks noGrp="1"/>
          </p:cNvSpPr>
          <p:nvPr>
            <p:ph type="sldNum" sz="quarter" idx="5"/>
          </p:nvPr>
        </p:nvSpPr>
        <p:spPr/>
        <p:txBody>
          <a:bodyPr/>
          <a:lstStyle/>
          <a:p>
            <a:fld id="{77888265-A55E-404A-BECA-D1D37A390135}" type="slidenum">
              <a:rPr lang="en-US" smtClean="0"/>
              <a:t>10</a:t>
            </a:fld>
            <a:endParaRPr lang="en-US"/>
          </a:p>
        </p:txBody>
      </p:sp>
    </p:spTree>
    <p:extLst>
      <p:ext uri="{BB962C8B-B14F-4D97-AF65-F5344CB8AC3E}">
        <p14:creationId xmlns:p14="http://schemas.microsoft.com/office/powerpoint/2010/main" val="354120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INQUIRY</a:t>
            </a:r>
            <a:r>
              <a:rPr lang="en-US" baseline="0" dirty="0"/>
              <a:t> AND UNPACKED WHAT IT COULD MEAN TO STUDENT SUCCESS</a:t>
            </a: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0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https://docs.google.com/document/d/1pY0bneUXea6Dqrsy41c_iYyju1N2Hq5z2wf9mI1LI3M/edit</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https://ccconlineed.instructure.com/courses/5733</a:t>
            </a:r>
            <a:endParaRPr lang="en-US" sz="1200" dirty="0"/>
          </a:p>
          <a:p>
            <a:endParaRPr lang="en-US" dirty="0"/>
          </a:p>
        </p:txBody>
      </p:sp>
      <p:sp>
        <p:nvSpPr>
          <p:cNvPr id="4" name="Slide Number Placeholder 3"/>
          <p:cNvSpPr>
            <a:spLocks noGrp="1"/>
          </p:cNvSpPr>
          <p:nvPr>
            <p:ph type="sldNum" sz="quarter" idx="5"/>
          </p:nvPr>
        </p:nvSpPr>
        <p:spPr/>
        <p:txBody>
          <a:bodyPr/>
          <a:lstStyle/>
          <a:p>
            <a:fld id="{77888265-A55E-404A-BECA-D1D37A390135}" type="slidenum">
              <a:rPr lang="en-US" smtClean="0"/>
              <a:t>16</a:t>
            </a:fld>
            <a:endParaRPr lang="en-US"/>
          </a:p>
        </p:txBody>
      </p:sp>
    </p:spTree>
    <p:extLst>
      <p:ext uri="{BB962C8B-B14F-4D97-AF65-F5344CB8AC3E}">
        <p14:creationId xmlns:p14="http://schemas.microsoft.com/office/powerpoint/2010/main" val="368310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88265-A55E-404A-BECA-D1D37A390135}" type="slidenum">
              <a:rPr lang="en-US" smtClean="0"/>
              <a:t>17</a:t>
            </a:fld>
            <a:endParaRPr lang="en-US"/>
          </a:p>
        </p:txBody>
      </p:sp>
    </p:spTree>
    <p:extLst>
      <p:ext uri="{BB962C8B-B14F-4D97-AF65-F5344CB8AC3E}">
        <p14:creationId xmlns:p14="http://schemas.microsoft.com/office/powerpoint/2010/main" val="99131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6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6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0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9"/>
        <p:cNvGrpSpPr/>
        <p:nvPr/>
      </p:nvGrpSpPr>
      <p:grpSpPr>
        <a:xfrm>
          <a:off x="0" y="0"/>
          <a:ext cx="0" cy="0"/>
          <a:chOff x="0" y="0"/>
          <a:chExt cx="0" cy="0"/>
        </a:xfrm>
      </p:grpSpPr>
      <p:grpSp>
        <p:nvGrpSpPr>
          <p:cNvPr id="320" name="Google Shape;320;p11"/>
          <p:cNvGrpSpPr/>
          <p:nvPr/>
        </p:nvGrpSpPr>
        <p:grpSpPr>
          <a:xfrm>
            <a:off x="3307497" y="6291137"/>
            <a:ext cx="5577001" cy="536060"/>
            <a:chOff x="-79178" y="4632327"/>
            <a:chExt cx="4182751" cy="402045"/>
          </a:xfrm>
        </p:grpSpPr>
        <p:sp>
          <p:nvSpPr>
            <p:cNvPr id="321" name="Google Shape;321;p11"/>
            <p:cNvSpPr/>
            <p:nvPr/>
          </p:nvSpPr>
          <p:spPr>
            <a:xfrm rot="10800000">
              <a:off x="192473"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1"/>
            <p:cNvSpPr/>
            <p:nvPr/>
          </p:nvSpPr>
          <p:spPr>
            <a:xfrm rot="10800000">
              <a:off x="-79178" y="463831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rot="10800000">
              <a:off x="192473"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1"/>
            <p:cNvSpPr/>
            <p:nvPr/>
          </p:nvSpPr>
          <p:spPr>
            <a:xfrm rot="10800000">
              <a:off x="-79178" y="492637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1"/>
            <p:cNvSpPr/>
            <p:nvPr/>
          </p:nvSpPr>
          <p:spPr>
            <a:xfrm rot="10800000">
              <a:off x="735773"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1"/>
            <p:cNvSpPr/>
            <p:nvPr/>
          </p:nvSpPr>
          <p:spPr>
            <a:xfrm rot="10800000">
              <a:off x="464122" y="463489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1"/>
            <p:cNvSpPr/>
            <p:nvPr/>
          </p:nvSpPr>
          <p:spPr>
            <a:xfrm rot="10800000">
              <a:off x="735773"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1"/>
            <p:cNvSpPr/>
            <p:nvPr/>
          </p:nvSpPr>
          <p:spPr>
            <a:xfrm rot="10800000">
              <a:off x="464122" y="492294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1"/>
            <p:cNvSpPr/>
            <p:nvPr/>
          </p:nvSpPr>
          <p:spPr>
            <a:xfrm rot="10800000">
              <a:off x="1279073"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1"/>
            <p:cNvSpPr/>
            <p:nvPr/>
          </p:nvSpPr>
          <p:spPr>
            <a:xfrm rot="10800000">
              <a:off x="1007422" y="463660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1"/>
            <p:cNvSpPr/>
            <p:nvPr/>
          </p:nvSpPr>
          <p:spPr>
            <a:xfrm rot="10800000">
              <a:off x="1279073"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1"/>
            <p:cNvSpPr/>
            <p:nvPr/>
          </p:nvSpPr>
          <p:spPr>
            <a:xfrm rot="10800000">
              <a:off x="1007422" y="492466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1"/>
            <p:cNvSpPr/>
            <p:nvPr/>
          </p:nvSpPr>
          <p:spPr>
            <a:xfrm rot="10800000">
              <a:off x="1822373"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1"/>
            <p:cNvSpPr/>
            <p:nvPr/>
          </p:nvSpPr>
          <p:spPr>
            <a:xfrm rot="10800000">
              <a:off x="1550722" y="463317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1"/>
            <p:cNvSpPr/>
            <p:nvPr/>
          </p:nvSpPr>
          <p:spPr>
            <a:xfrm rot="10800000">
              <a:off x="1822373"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1"/>
            <p:cNvSpPr/>
            <p:nvPr/>
          </p:nvSpPr>
          <p:spPr>
            <a:xfrm rot="10800000">
              <a:off x="1550722" y="492123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rot="10800000">
              <a:off x="2365673"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rot="10800000">
              <a:off x="2094022" y="463746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1"/>
            <p:cNvSpPr/>
            <p:nvPr/>
          </p:nvSpPr>
          <p:spPr>
            <a:xfrm rot="10800000">
              <a:off x="2365673"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1"/>
            <p:cNvSpPr/>
            <p:nvPr/>
          </p:nvSpPr>
          <p:spPr>
            <a:xfrm rot="10800000">
              <a:off x="2094022" y="4925523"/>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1"/>
            <p:cNvSpPr/>
            <p:nvPr/>
          </p:nvSpPr>
          <p:spPr>
            <a:xfrm rot="10800000">
              <a:off x="2908973"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1"/>
            <p:cNvSpPr/>
            <p:nvPr/>
          </p:nvSpPr>
          <p:spPr>
            <a:xfrm rot="10800000">
              <a:off x="2637322" y="463404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rot="10800000">
              <a:off x="2908973"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rot="10800000">
              <a:off x="2637322" y="4922098"/>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rot="10800000">
              <a:off x="3452273"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rot="10800000">
              <a:off x="3180622" y="4635752"/>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rot="10800000">
              <a:off x="3452273"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rot="10800000">
              <a:off x="3180622" y="4923810"/>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1"/>
            <p:cNvSpPr/>
            <p:nvPr/>
          </p:nvSpPr>
          <p:spPr>
            <a:xfrm rot="10800000">
              <a:off x="3995573"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1"/>
            <p:cNvSpPr/>
            <p:nvPr/>
          </p:nvSpPr>
          <p:spPr>
            <a:xfrm rot="10800000">
              <a:off x="3723922" y="4632327"/>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rot="10800000">
              <a:off x="3995573"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rot="10800000">
              <a:off x="3723922" y="4920385"/>
              <a:ext cx="108000" cy="108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11"/>
          <p:cNvSpPr/>
          <p:nvPr/>
        </p:nvSpPr>
        <p:spPr>
          <a:xfrm>
            <a:off x="0" y="2213333"/>
            <a:ext cx="10113600" cy="24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txBox="1">
            <a:spLocks noGrp="1"/>
          </p:cNvSpPr>
          <p:nvPr>
            <p:ph type="title" hasCustomPrompt="1"/>
          </p:nvPr>
        </p:nvSpPr>
        <p:spPr>
          <a:xfrm>
            <a:off x="2078167" y="2213333"/>
            <a:ext cx="8035600" cy="2601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55" name="Google Shape;355;p11"/>
          <p:cNvSpPr txBox="1">
            <a:spLocks noGrp="1"/>
          </p:cNvSpPr>
          <p:nvPr>
            <p:ph type="body" idx="1"/>
          </p:nvPr>
        </p:nvSpPr>
        <p:spPr>
          <a:xfrm>
            <a:off x="2660800" y="4706533"/>
            <a:ext cx="6870400" cy="567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solidFill>
                  <a:schemeClr val="accent1"/>
                </a:solidFill>
                <a:latin typeface="Open Sans"/>
                <a:ea typeface="Open Sans"/>
                <a:cs typeface="Open Sans"/>
                <a:sym typeface="Open Sans"/>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356" name="Google Shape;356;p11"/>
          <p:cNvSpPr/>
          <p:nvPr/>
        </p:nvSpPr>
        <p:spPr>
          <a:xfrm rot="10800000">
            <a:off x="-12" y="964596"/>
            <a:ext cx="2084000" cy="28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rot="-8100000">
            <a:off x="2693047" y="947906"/>
            <a:ext cx="315652" cy="315652"/>
          </a:xfrm>
          <a:prstGeom prst="plus">
            <a:avLst>
              <a:gd name="adj" fmla="val 35578"/>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rot="-8100000">
            <a:off x="2303569" y="947906"/>
            <a:ext cx="315652" cy="315652"/>
          </a:xfrm>
          <a:prstGeom prst="plus">
            <a:avLst>
              <a:gd name="adj" fmla="val 35578"/>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10641667" y="-651667"/>
            <a:ext cx="2034000" cy="2034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88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8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8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7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0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6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4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9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11/16/20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3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11/16/20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2020031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1" r:id="rId6"/>
    <p:sldLayoutId id="2147483686" r:id="rId7"/>
    <p:sldLayoutId id="2147483687" r:id="rId8"/>
    <p:sldLayoutId id="2147483688" r:id="rId9"/>
    <p:sldLayoutId id="2147483690" r:id="rId10"/>
    <p:sldLayoutId id="2147483689"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hyperlink" Target="http://createsend.com/t/y-406A779B3CC74AB2" TargetMode="Externa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valleycollege.edu/about-sbvc/campus-committees/academic-senate/documents/resolution_su20.0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cconlineed.instructure.com/courses/5733" TargetMode="External"/><Relationship Id="rId5" Type="http://schemas.openxmlformats.org/officeDocument/2006/relationships/hyperlink" Target="https://docs.google.com/document/d/1pY0bneUXea6Dqrsy41c_iYyju1N2Hq5z2wf9mI1LI3M/edit" TargetMode="Externa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s://asccc.org/content/diversifying-leadership-faculty-ranks" TargetMode="External"/><Relationship Id="rId3" Type="http://schemas.openxmlformats.org/officeDocument/2006/relationships/image" Target="../media/image10.png"/><Relationship Id="rId7" Type="http://schemas.openxmlformats.org/officeDocument/2006/relationships/hyperlink" Target="https://asccc.org/content/refocusing-student-success-through-faculty-hiring-second-minimum-qualification-equ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sccc.org/content/equitizing-merit-and-fit-establishing-baseline-understanding" TargetMode="External"/><Relationship Id="rId5" Type="http://schemas.openxmlformats.org/officeDocument/2006/relationships/hyperlink" Target="https://asccc.org/content/measuring-second-minimum-qualification-considerations-exceeding-mere-compliance" TargetMode="External"/><Relationship Id="rId4" Type="http://schemas.openxmlformats.org/officeDocument/2006/relationships/hyperlink" Target="https://asccc.org/sites/default/files/Hiring_Paper.pdf" TargetMode="External"/><Relationship Id="rId9" Type="http://schemas.openxmlformats.org/officeDocument/2006/relationships/hyperlink" Target="https://visionresourcecenter.cccco.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ccco.edu/-/media/CCCCO-Website/Files/Communications/vision-for-success/8-dei-glossary-of-terms.pdf?la=en&amp;hash=21FCA99EAE353E6F481025115DC98272EAA36BA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ccco.edu/-/media/CCCCO-Website/Files/Communications/vision-for-success/8-dei-glossary-of-terms.pdf?la=en&amp;hash=21FCA99EAE353E6F481025115DC98272EAA36BA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13E7AE9C-1F17-2846-B155-3A9B3473D0C9}"/>
              </a:ext>
            </a:extLst>
          </p:cNvPr>
          <p:cNvPicPr>
            <a:picLocks noChangeAspect="1"/>
          </p:cNvPicPr>
          <p:nvPr/>
        </p:nvPicPr>
        <p:blipFill rotWithShape="1">
          <a:blip r:embed="rId2"/>
          <a:srcRect b="2712"/>
          <a:stretch/>
        </p:blipFill>
        <p:spPr>
          <a:xfrm>
            <a:off x="307775" y="261437"/>
            <a:ext cx="11576450" cy="6335126"/>
          </a:xfrm>
          <a:prstGeom prst="rect">
            <a:avLst/>
          </a:prstGeom>
        </p:spPr>
      </p:pic>
    </p:spTree>
    <p:extLst>
      <p:ext uri="{BB962C8B-B14F-4D97-AF65-F5344CB8AC3E}">
        <p14:creationId xmlns:p14="http://schemas.microsoft.com/office/powerpoint/2010/main" val="294386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2CB6DF8-F5BF-2446-AB63-E28A355E81D7}"/>
              </a:ext>
            </a:extLst>
          </p:cNvPr>
          <p:cNvSpPr>
            <a:spLocks noGrp="1"/>
          </p:cNvSpPr>
          <p:nvPr>
            <p:ph type="title"/>
          </p:nvPr>
        </p:nvSpPr>
        <p:spPr>
          <a:xfrm>
            <a:off x="838200" y="365125"/>
            <a:ext cx="10515596" cy="1325563"/>
          </a:xfrm>
        </p:spPr>
        <p:txBody>
          <a:bodyPr>
            <a:normAutofit fontScale="90000"/>
          </a:bodyPr>
          <a:lstStyle/>
          <a:p>
            <a:r>
              <a:rPr lang="en-US" u="sng" dirty="0">
                <a:hlinkClick r:id="rId4"/>
              </a:rPr>
              <a:t>Call for Action</a:t>
            </a:r>
            <a:r>
              <a:rPr lang="en-US" dirty="0">
                <a:hlinkClick r:id="rId4"/>
              </a:rPr>
              <a:t> </a:t>
            </a:r>
            <a:r>
              <a:rPr lang="en-US" dirty="0"/>
              <a:t>from the Academic Senate for California Community Colleges – state level faculty values and imperatives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20737A6-26C6-4869-AE69-F1F19CDAD730}"/>
              </a:ext>
            </a:extLst>
          </p:cNvPr>
          <p:cNvGraphicFramePr>
            <a:graphicFrameLocks noGrp="1"/>
          </p:cNvGraphicFramePr>
          <p:nvPr>
            <p:ph idx="1"/>
            <p:extLst>
              <p:ext uri="{D42A27DB-BD31-4B8C-83A1-F6EECF244321}">
                <p14:modId xmlns:p14="http://schemas.microsoft.com/office/powerpoint/2010/main" val="948104549"/>
              </p:ext>
            </p:extLst>
          </p:nvPr>
        </p:nvGraphicFramePr>
        <p:xfrm>
          <a:off x="0" y="1336268"/>
          <a:ext cx="12314294" cy="44653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1638F39D-FDEF-6E4C-B81B-71F72066CFC9}"/>
              </a:ext>
            </a:extLst>
          </p:cNvPr>
          <p:cNvPicPr>
            <a:picLocks noChangeAspect="1"/>
          </p:cNvPicPr>
          <p:nvPr/>
        </p:nvPicPr>
        <p:blipFill>
          <a:blip r:embed="rId10"/>
          <a:stretch>
            <a:fillRect/>
          </a:stretch>
        </p:blipFill>
        <p:spPr>
          <a:xfrm>
            <a:off x="9321800" y="6047007"/>
            <a:ext cx="2870200" cy="698500"/>
          </a:xfrm>
          <a:prstGeom prst="rect">
            <a:avLst/>
          </a:prstGeom>
        </p:spPr>
      </p:pic>
    </p:spTree>
    <p:extLst>
      <p:ext uri="{BB962C8B-B14F-4D97-AF65-F5344CB8AC3E}">
        <p14:creationId xmlns:p14="http://schemas.microsoft.com/office/powerpoint/2010/main" val="136984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5F4F-08F3-4969-BDBD-9080F9CD10C9}"/>
              </a:ext>
            </a:extLst>
          </p:cNvPr>
          <p:cNvSpPr>
            <a:spLocks noGrp="1"/>
          </p:cNvSpPr>
          <p:nvPr>
            <p:ph type="title"/>
          </p:nvPr>
        </p:nvSpPr>
        <p:spPr>
          <a:xfrm>
            <a:off x="3469341" y="629268"/>
            <a:ext cx="8082581" cy="1286160"/>
          </a:xfrm>
        </p:spPr>
        <p:txBody>
          <a:bodyPr anchor="b">
            <a:normAutofit/>
          </a:bodyPr>
          <a:lstStyle/>
          <a:p>
            <a:r>
              <a:rPr lang="en-US" sz="3200" dirty="0">
                <a:ea typeface="+mj-lt"/>
                <a:cs typeface="+mj-lt"/>
                <a:hlinkClick r:id="rId2"/>
              </a:rPr>
              <a:t>One example of local resolutions:     SBVC Resolution SU20.01</a:t>
            </a:r>
            <a:endParaRPr lang="en-US" sz="3200"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3141FEE8-F3BB-4DA3-B47E-95898F667C37}"/>
              </a:ext>
            </a:extLst>
          </p:cNvPr>
          <p:cNvSpPr>
            <a:spLocks noGrp="1"/>
          </p:cNvSpPr>
          <p:nvPr>
            <p:ph idx="1"/>
          </p:nvPr>
        </p:nvSpPr>
        <p:spPr>
          <a:xfrm>
            <a:off x="2856465" y="1371602"/>
            <a:ext cx="9309097" cy="4575127"/>
          </a:xfrm>
        </p:spPr>
        <p:txBody>
          <a:bodyPr spcFirstLastPara="1" vert="horz" wrap="square" lIns="91440" tIns="45720" rIns="91440" bIns="45720" rtlCol="0" anchor="t" anchorCtr="0">
            <a:noAutofit/>
          </a:bodyPr>
          <a:lstStyle/>
          <a:p>
            <a:r>
              <a:rPr lang="en-US" sz="2000" dirty="0">
                <a:ea typeface="+mn-lt"/>
                <a:cs typeface="+mn-lt"/>
              </a:rPr>
              <a:t>Resolved, That the SBVC Academic Senate will actively infuse the anti-racism/no- hate education by:</a:t>
            </a:r>
          </a:p>
          <a:p>
            <a:pPr lvl="1"/>
            <a:r>
              <a:rPr lang="en-US" sz="2000" i="1" dirty="0">
                <a:ea typeface="+mn-lt"/>
                <a:cs typeface="+mn-lt"/>
              </a:rPr>
              <a:t>Integrating an accurate portrayal of the roles and contributions of all groups throughout history across curricula, particularly groups that have been underrepresented historically,</a:t>
            </a:r>
            <a:endParaRPr lang="en-US" sz="2000" dirty="0">
              <a:ea typeface="+mn-lt"/>
              <a:cs typeface="+mn-lt"/>
            </a:endParaRPr>
          </a:p>
          <a:p>
            <a:pPr lvl="1"/>
            <a:r>
              <a:rPr lang="en-US" sz="2000" i="1" dirty="0">
                <a:ea typeface="+mn-lt"/>
                <a:cs typeface="+mn-lt"/>
              </a:rPr>
              <a:t>Identifying how bias, stereotyping, and discrimination have limited the roles and contributions of individuals and groups and how these limitations have challenged and continue to challenge our society,</a:t>
            </a:r>
            <a:endParaRPr lang="en-US" sz="2000" dirty="0">
              <a:ea typeface="+mn-lt"/>
              <a:cs typeface="+mn-lt"/>
            </a:endParaRPr>
          </a:p>
          <a:p>
            <a:pPr lvl="1"/>
            <a:r>
              <a:rPr lang="en-US" sz="2000" b="1" i="1" dirty="0">
                <a:ea typeface="+mn-lt"/>
                <a:cs typeface="+mn-lt"/>
              </a:rPr>
              <a:t>Encouraging all members of the educational community to regularly examine assumptions and prejudices, including but not limited to racism, sexism, and homophobia, that might limit the opportunities and growth of students and employees,</a:t>
            </a:r>
            <a:endParaRPr lang="en-US" sz="2000" b="1" dirty="0">
              <a:ea typeface="+mn-lt"/>
              <a:cs typeface="+mn-lt"/>
            </a:endParaRPr>
          </a:p>
          <a:p>
            <a:pPr lvl="1"/>
            <a:r>
              <a:rPr lang="en-US" sz="2000" i="1" dirty="0">
                <a:ea typeface="+mn-lt"/>
                <a:cs typeface="+mn-lt"/>
              </a:rPr>
              <a:t>Coordinating with organizations and concerned agencies which promote the contributions, heritage, culture, history, and health and care needs of diverse population groups, and</a:t>
            </a:r>
            <a:endParaRPr lang="en-US" sz="2000" dirty="0">
              <a:ea typeface="+mn-lt"/>
              <a:cs typeface="+mn-lt"/>
            </a:endParaRPr>
          </a:p>
          <a:p>
            <a:pPr lvl="1"/>
            <a:r>
              <a:rPr lang="en-US" sz="2000" i="1" dirty="0">
                <a:ea typeface="+mn-lt"/>
                <a:cs typeface="+mn-lt"/>
              </a:rPr>
              <a:t>Promoting a safe and inclusive environment for all;</a:t>
            </a:r>
            <a:endParaRPr lang="en-US" sz="2000" dirty="0">
              <a:ea typeface="+mn-lt"/>
              <a:cs typeface="+mn-lt"/>
            </a:endParaRPr>
          </a:p>
          <a:p>
            <a:endParaRPr lang="en-US" sz="2000" dirty="0">
              <a:cs typeface="Calibri"/>
            </a:endParaRPr>
          </a:p>
        </p:txBody>
      </p:sp>
      <p:pic>
        <p:nvPicPr>
          <p:cNvPr id="4" name="Picture 4" descr="A close up of a logo&#10;&#10;Description automatically generated">
            <a:extLst>
              <a:ext uri="{FF2B5EF4-FFF2-40B4-BE49-F238E27FC236}">
                <a16:creationId xmlns:a16="http://schemas.microsoft.com/office/drawing/2014/main" id="{264B2ADC-667C-40FE-B8AD-5E4A44625A78}"/>
              </a:ext>
            </a:extLst>
          </p:cNvPr>
          <p:cNvPicPr>
            <a:picLocks noChangeAspect="1"/>
          </p:cNvPicPr>
          <p:nvPr/>
        </p:nvPicPr>
        <p:blipFill rotWithShape="1">
          <a:blip r:embed="rId3"/>
          <a:srcRect l="5290" r="4470" b="1"/>
          <a:stretch/>
        </p:blipFill>
        <p:spPr>
          <a:xfrm>
            <a:off x="21" y="10"/>
            <a:ext cx="3014591" cy="6857991"/>
          </a:xfrm>
          <a:prstGeom prst="rect">
            <a:avLst/>
          </a:prstGeom>
          <a:effectLst/>
        </p:spPr>
      </p:pic>
    </p:spTree>
    <p:extLst>
      <p:ext uri="{BB962C8B-B14F-4D97-AF65-F5344CB8AC3E}">
        <p14:creationId xmlns:p14="http://schemas.microsoft.com/office/powerpoint/2010/main" val="18176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pPr algn="ctr"/>
            <a:r>
              <a:rPr lang="en-US" sz="3200" b="1" dirty="0"/>
              <a:t>CCC Student Population Is More Diverse Than Any Employee Types</a:t>
            </a:r>
          </a:p>
        </p:txBody>
      </p:sp>
      <p:pic>
        <p:nvPicPr>
          <p:cNvPr id="5" name="Content Placeholder 9">
            <a:extLst>
              <a:ext uri="{FF2B5EF4-FFF2-40B4-BE49-F238E27FC236}">
                <a16:creationId xmlns:a16="http://schemas.microsoft.com/office/drawing/2014/main" id="{1556C511-D737-44C2-9DBF-BEA4EA702532}"/>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1955" y="1753610"/>
            <a:ext cx="9410700" cy="4495799"/>
          </a:xfrm>
          <a:prstGeom prst="rect">
            <a:avLst/>
          </a:prstGeom>
        </p:spPr>
      </p:pic>
      <p:sp>
        <p:nvSpPr>
          <p:cNvPr id="4" name="Slide Number Placeholder 3"/>
          <p:cNvSpPr>
            <a:spLocks noGrp="1"/>
          </p:cNvSpPr>
          <p:nvPr>
            <p:ph type="sldNum" sz="quarter" idx="12"/>
          </p:nvPr>
        </p:nvSpPr>
        <p:spPr>
          <a:xfrm>
            <a:off x="8902554" y="6417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61639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4C5D-8D99-A345-A720-910C73C686A5}"/>
              </a:ext>
            </a:extLst>
          </p:cNvPr>
          <p:cNvSpPr>
            <a:spLocks noGrp="1"/>
          </p:cNvSpPr>
          <p:nvPr>
            <p:ph type="title"/>
          </p:nvPr>
        </p:nvSpPr>
        <p:spPr/>
        <p:txBody>
          <a:bodyPr/>
          <a:lstStyle/>
          <a:p>
            <a:r>
              <a:rPr lang="en-US" dirty="0"/>
              <a:t>Student Success</a:t>
            </a:r>
          </a:p>
        </p:txBody>
      </p:sp>
      <p:sp>
        <p:nvSpPr>
          <p:cNvPr id="3" name="Content Placeholder 2">
            <a:extLst>
              <a:ext uri="{FF2B5EF4-FFF2-40B4-BE49-F238E27FC236}">
                <a16:creationId xmlns:a16="http://schemas.microsoft.com/office/drawing/2014/main" id="{8B621969-F954-6E4D-8780-661A7829A568}"/>
              </a:ext>
            </a:extLst>
          </p:cNvPr>
          <p:cNvSpPr>
            <a:spLocks noGrp="1"/>
          </p:cNvSpPr>
          <p:nvPr>
            <p:ph idx="1"/>
          </p:nvPr>
        </p:nvSpPr>
        <p:spPr/>
        <p:txBody>
          <a:bodyPr/>
          <a:lstStyle/>
          <a:p>
            <a:pPr marL="0" indent="0">
              <a:buNone/>
            </a:pPr>
            <a:r>
              <a:rPr lang="en-US" dirty="0"/>
              <a:t>Student Success is the heart of what drives guided pathways implementation at our colleges</a:t>
            </a:r>
          </a:p>
          <a:p>
            <a:pPr marL="0" indent="0">
              <a:buNone/>
            </a:pPr>
            <a:endParaRPr lang="en-US" dirty="0"/>
          </a:p>
          <a:p>
            <a:pPr marL="0" indent="0">
              <a:buNone/>
            </a:pPr>
            <a:r>
              <a:rPr lang="en-US" dirty="0"/>
              <a:t>Students are more successful when the faculty in shared governance institutions are more diverse</a:t>
            </a:r>
          </a:p>
        </p:txBody>
      </p:sp>
    </p:spTree>
    <p:extLst>
      <p:ext uri="{BB962C8B-B14F-4D97-AF65-F5344CB8AC3E}">
        <p14:creationId xmlns:p14="http://schemas.microsoft.com/office/powerpoint/2010/main" val="160322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lstStyle/>
          <a:p>
            <a:r>
              <a:rPr lang="en-US"/>
              <a:t>Student Success through DEI-Focused Change</a:t>
            </a:r>
            <a:endParaRPr lang="en-US" dirty="0"/>
          </a:p>
        </p:txBody>
      </p:sp>
      <p:sp>
        <p:nvSpPr>
          <p:cNvPr id="3" name="Content Placeholder 2"/>
          <p:cNvSpPr>
            <a:spLocks noGrp="1"/>
          </p:cNvSpPr>
          <p:nvPr>
            <p:ph idx="1"/>
          </p:nvPr>
        </p:nvSpPr>
        <p:spPr>
          <a:xfrm>
            <a:off x="838200" y="1825625"/>
            <a:ext cx="10515600" cy="4674566"/>
          </a:xfrm>
        </p:spPr>
        <p:txBody>
          <a:bodyPr>
            <a:normAutofit fontScale="85000" lnSpcReduction="10000"/>
          </a:bodyPr>
          <a:lstStyle/>
          <a:p>
            <a:pPr marL="0" indent="0">
              <a:buNone/>
            </a:pPr>
            <a:r>
              <a:rPr lang="en-US" dirty="0"/>
              <a:t>Policies, procedures, and behaviors must be designed to cultivate an inclusive ecosystem focused on equity and mutual respect in order to recruit, retain and support a diverse workforce that is continually responsive to the needs of a diverse student population</a:t>
            </a:r>
          </a:p>
          <a:p>
            <a:pPr marL="0" indent="0">
              <a:buNone/>
            </a:pPr>
            <a:r>
              <a:rPr lang="en-US" dirty="0"/>
              <a:t>The system DEI Integration Plan includes proposed recruitment, retention, and support strategies to be adopted at the system and local level within 1-5 years </a:t>
            </a:r>
          </a:p>
          <a:p>
            <a:pPr marL="0" indent="0">
              <a:buNone/>
            </a:pPr>
            <a:r>
              <a:rPr lang="en-US" dirty="0"/>
              <a:t>These strategies and the related activities fall into three categories:  </a:t>
            </a:r>
          </a:p>
          <a:p>
            <a:pPr marL="514350" indent="-514350">
              <a:buFont typeface="+mj-lt"/>
              <a:buAutoNum type="arabicPeriod"/>
            </a:pPr>
            <a:r>
              <a:rPr lang="en-US" dirty="0"/>
              <a:t>Institutional strategies driven by policy changes.  </a:t>
            </a:r>
          </a:p>
          <a:p>
            <a:pPr marL="514350" indent="-514350">
              <a:buFont typeface="+mj-lt"/>
              <a:buAutoNum type="arabicPeriod"/>
            </a:pPr>
            <a:r>
              <a:rPr lang="en-US" dirty="0"/>
              <a:t>Interactional strategies driven by changes to existing procedures.  </a:t>
            </a:r>
          </a:p>
          <a:p>
            <a:pPr marL="514350" indent="-514350">
              <a:buFont typeface="+mj-lt"/>
              <a:buAutoNum type="arabicPeriod"/>
            </a:pPr>
            <a:r>
              <a:rPr lang="en-US" dirty="0"/>
              <a:t>Individual strategies driven by activities that promote supportive and inclusive behaviors </a:t>
            </a:r>
          </a:p>
        </p:txBody>
      </p:sp>
    </p:spTree>
    <p:extLst>
      <p:ext uri="{BB962C8B-B14F-4D97-AF65-F5344CB8AC3E}">
        <p14:creationId xmlns:p14="http://schemas.microsoft.com/office/powerpoint/2010/main" val="106429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college doing? </a:t>
            </a:r>
            <a:br>
              <a:rPr lang="en-US" dirty="0"/>
            </a:br>
            <a:r>
              <a:rPr lang="en-US" dirty="0"/>
              <a:t>What are you doing?</a:t>
            </a:r>
          </a:p>
        </p:txBody>
      </p:sp>
      <p:sp>
        <p:nvSpPr>
          <p:cNvPr id="3" name="Content Placeholder 2"/>
          <p:cNvSpPr>
            <a:spLocks noGrp="1"/>
          </p:cNvSpPr>
          <p:nvPr>
            <p:ph idx="1"/>
          </p:nvPr>
        </p:nvSpPr>
        <p:spPr/>
        <p:txBody>
          <a:bodyPr>
            <a:normAutofit/>
          </a:bodyPr>
          <a:lstStyle/>
          <a:p>
            <a:pPr marL="0" indent="0">
              <a:buNone/>
            </a:pPr>
            <a:r>
              <a:rPr lang="en-US" dirty="0"/>
              <a:t>Click the link in the chat to access a Google doc and provide input on the following three questions:</a:t>
            </a:r>
          </a:p>
          <a:p>
            <a:pPr lvl="1"/>
            <a:r>
              <a:rPr lang="en-US" dirty="0"/>
              <a:t>What institutional policy change has your college been discussing or would you like to see discussed to integrate diversity, equity, and inclusion?</a:t>
            </a:r>
          </a:p>
          <a:p>
            <a:pPr lvl="1"/>
            <a:r>
              <a:rPr lang="en-US" dirty="0"/>
              <a:t>Where have you seen or would like to see procedures change at your institution to integrate diversity, equity and inclusion?</a:t>
            </a:r>
          </a:p>
          <a:p>
            <a:pPr lvl="1"/>
            <a:r>
              <a:rPr lang="en-US" dirty="0"/>
              <a:t>What activities have you or can you personally participate in at your institution to promote supportive and inclusive behaviors towards diverse students and co-workers?</a:t>
            </a:r>
          </a:p>
          <a:p>
            <a:pPr marL="0" indent="0">
              <a:buNone/>
            </a:pPr>
            <a:r>
              <a:rPr lang="en-US" dirty="0"/>
              <a:t>We’ll follow-up with discussion in response to your input.</a:t>
            </a:r>
          </a:p>
        </p:txBody>
      </p:sp>
    </p:spTree>
    <p:extLst>
      <p:ext uri="{BB962C8B-B14F-4D97-AF65-F5344CB8AC3E}">
        <p14:creationId xmlns:p14="http://schemas.microsoft.com/office/powerpoint/2010/main" val="84761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46" name="Rectangle 3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B4D5E-0D30-8D40-8517-B3C038187240}"/>
              </a:ext>
            </a:extLst>
          </p:cNvPr>
          <p:cNvSpPr>
            <a:spLocks noGrp="1"/>
          </p:cNvSpPr>
          <p:nvPr>
            <p:ph type="title"/>
          </p:nvPr>
        </p:nvSpPr>
        <p:spPr>
          <a:xfrm>
            <a:off x="6412091" y="501651"/>
            <a:ext cx="4395340" cy="1716255"/>
          </a:xfrm>
        </p:spPr>
        <p:txBody>
          <a:bodyPr anchor="b">
            <a:normAutofit/>
          </a:bodyPr>
          <a:lstStyle/>
          <a:p>
            <a:r>
              <a:rPr lang="en-US" sz="5400"/>
              <a:t>Resources</a:t>
            </a:r>
          </a:p>
        </p:txBody>
      </p:sp>
      <p:sp>
        <p:nvSpPr>
          <p:cNvPr id="47" name="Rectangle 3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48E915-0F3D-774B-BE29-4995E3D205F9}"/>
              </a:ext>
            </a:extLst>
          </p:cNvPr>
          <p:cNvPicPr>
            <a:picLocks noChangeAspect="1"/>
          </p:cNvPicPr>
          <p:nvPr/>
        </p:nvPicPr>
        <p:blipFill>
          <a:blip r:embed="rId4"/>
          <a:stretch>
            <a:fillRect/>
          </a:stretch>
        </p:blipFill>
        <p:spPr>
          <a:xfrm>
            <a:off x="279143" y="1614486"/>
            <a:ext cx="5221625" cy="3629029"/>
          </a:xfrm>
          <a:prstGeom prst="rect">
            <a:avLst/>
          </a:prstGeom>
        </p:spPr>
      </p:pic>
      <p:sp>
        <p:nvSpPr>
          <p:cNvPr id="3" name="Content Placeholder 2">
            <a:extLst>
              <a:ext uri="{FF2B5EF4-FFF2-40B4-BE49-F238E27FC236}">
                <a16:creationId xmlns:a16="http://schemas.microsoft.com/office/drawing/2014/main" id="{41A239DC-8D4B-C047-A45F-8BAA29EEBF92}"/>
              </a:ext>
            </a:extLst>
          </p:cNvPr>
          <p:cNvSpPr>
            <a:spLocks noGrp="1"/>
          </p:cNvSpPr>
          <p:nvPr>
            <p:ph idx="1"/>
          </p:nvPr>
        </p:nvSpPr>
        <p:spPr>
          <a:xfrm>
            <a:off x="6392583" y="2645922"/>
            <a:ext cx="4434721" cy="3710427"/>
          </a:xfrm>
        </p:spPr>
        <p:txBody>
          <a:bodyPr anchor="t">
            <a:normAutofit/>
          </a:bodyPr>
          <a:lstStyle/>
          <a:p>
            <a:pPr marL="0" indent="0">
              <a:buNone/>
            </a:pPr>
            <a:r>
              <a:rPr lang="en-US" sz="1800" dirty="0"/>
              <a:t>Considerations for Measuring the 2</a:t>
            </a:r>
            <a:r>
              <a:rPr lang="en-US" sz="1800" baseline="30000" dirty="0"/>
              <a:t>nd</a:t>
            </a:r>
            <a:r>
              <a:rPr lang="en-US" sz="1800" dirty="0"/>
              <a:t> Minimum Qualification Goggle document</a:t>
            </a:r>
          </a:p>
          <a:p>
            <a:pPr marL="0" indent="0">
              <a:buNone/>
            </a:pPr>
            <a:r>
              <a:rPr lang="en-US" sz="1800" dirty="0">
                <a:hlinkClick r:id="rId5"/>
              </a:rPr>
              <a:t>https://docs.google.com/document/d/1pY0bneUXea6Dqrsy41c_iYyju1N2Hq5z2wf9mI1LI3M/edit</a:t>
            </a:r>
            <a:endParaRPr lang="en-US" sz="1800" dirty="0"/>
          </a:p>
          <a:p>
            <a:pPr marL="0" indent="0">
              <a:buNone/>
            </a:pPr>
            <a:endParaRPr lang="en-US" sz="1800" dirty="0"/>
          </a:p>
          <a:p>
            <a:pPr marL="0" indent="0">
              <a:buNone/>
            </a:pPr>
            <a:r>
              <a:rPr lang="en-US" sz="1800" dirty="0"/>
              <a:t>ASCCC Model Hiring Principles and Procedure (June 2020)</a:t>
            </a:r>
          </a:p>
          <a:p>
            <a:pPr marL="0" indent="0">
              <a:buNone/>
            </a:pPr>
            <a:r>
              <a:rPr lang="en-US" sz="1800" dirty="0">
                <a:hlinkClick r:id="rId6"/>
              </a:rPr>
              <a:t>https://ccconlineed.instructure.com/courses/5733</a:t>
            </a:r>
            <a:endParaRPr lang="en-US" sz="1800" dirty="0"/>
          </a:p>
        </p:txBody>
      </p:sp>
      <p:cxnSp>
        <p:nvCxnSpPr>
          <p:cNvPr id="48" name="Straight Connector 3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25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F852-B160-2B43-919E-26398787E462}"/>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75DCC741-3B7F-954E-8485-344A163E80F8}"/>
              </a:ext>
            </a:extLst>
          </p:cNvPr>
          <p:cNvSpPr>
            <a:spLocks noGrp="1"/>
          </p:cNvSpPr>
          <p:nvPr>
            <p:ph idx="1"/>
          </p:nvPr>
        </p:nvSpPr>
        <p:spPr/>
        <p:txBody>
          <a:bodyPr>
            <a:normAutofit fontScale="62500" lnSpcReduction="20000"/>
          </a:bodyPr>
          <a:lstStyle/>
          <a:p>
            <a:pPr>
              <a:lnSpc>
                <a:spcPts val="2680"/>
              </a:lnSpc>
              <a:spcBef>
                <a:spcPts val="0"/>
              </a:spcBef>
            </a:pPr>
            <a:r>
              <a:rPr lang="en-US" dirty="0">
                <a:cs typeface="Arial"/>
              </a:rPr>
              <a:t>Academic Senate for California Community Colleges. </a:t>
            </a:r>
            <a:r>
              <a:rPr lang="en-US" i="1" dirty="0">
                <a:cs typeface="Arial"/>
                <a:hlinkClick r:id="rId4"/>
              </a:rPr>
              <a:t>A Re-examination of Faculty Hiring Processes and Procedures</a:t>
            </a:r>
            <a:r>
              <a:rPr lang="en-US" dirty="0">
                <a:cs typeface="Arial"/>
              </a:rPr>
              <a:t>. ASCCC. Spring 2018 </a:t>
            </a:r>
          </a:p>
          <a:p>
            <a:pPr>
              <a:lnSpc>
                <a:spcPts val="2680"/>
              </a:lnSpc>
              <a:spcBef>
                <a:spcPts val="0"/>
              </a:spcBef>
            </a:pPr>
            <a:r>
              <a:rPr lang="en-US" dirty="0">
                <a:cs typeface="Arial"/>
              </a:rPr>
              <a:t>Dyer, Geoffrey and Michelle Velasquez Bean. "</a:t>
            </a:r>
            <a:r>
              <a:rPr lang="en-US" dirty="0">
                <a:cs typeface="Arial"/>
                <a:hlinkClick r:id="rId5"/>
              </a:rPr>
              <a:t>Measuring the Second Minimum Qualification: Considerations for Exceeding Mere Compliance</a:t>
            </a:r>
            <a:r>
              <a:rPr lang="en-US" dirty="0">
                <a:cs typeface="Arial"/>
              </a:rPr>
              <a:t>." </a:t>
            </a:r>
            <a:r>
              <a:rPr lang="en-US" i="1" dirty="0">
                <a:cs typeface="Arial"/>
              </a:rPr>
              <a:t>Rostrum</a:t>
            </a:r>
            <a:r>
              <a:rPr lang="en-US" dirty="0">
                <a:cs typeface="Arial"/>
              </a:rPr>
              <a:t>. ASCCC. Oct. 2019</a:t>
            </a:r>
          </a:p>
          <a:p>
            <a:pPr>
              <a:lnSpc>
                <a:spcPts val="2680"/>
              </a:lnSpc>
              <a:spcBef>
                <a:spcPts val="0"/>
              </a:spcBef>
            </a:pPr>
            <a:r>
              <a:rPr lang="en-US" dirty="0">
                <a:cs typeface="Arial"/>
              </a:rPr>
              <a:t>Lara, Luke. "</a:t>
            </a:r>
            <a:r>
              <a:rPr lang="en-US" dirty="0">
                <a:cs typeface="Arial"/>
                <a:hlinkClick r:id="rId6"/>
              </a:rPr>
              <a:t>Equitizing Merit and Fit: Establishing a Baseline Understanding</a:t>
            </a:r>
            <a:r>
              <a:rPr lang="en-US" dirty="0">
                <a:cs typeface="Arial"/>
              </a:rPr>
              <a:t>." </a:t>
            </a:r>
            <a:r>
              <a:rPr lang="en-US" i="1" dirty="0">
                <a:cs typeface="Arial"/>
              </a:rPr>
              <a:t>Rostrum</a:t>
            </a:r>
            <a:r>
              <a:rPr lang="en-US" dirty="0">
                <a:cs typeface="Arial"/>
              </a:rPr>
              <a:t>. ASCCC. Feb. 2020</a:t>
            </a:r>
          </a:p>
          <a:p>
            <a:pPr>
              <a:lnSpc>
                <a:spcPts val="2680"/>
              </a:lnSpc>
              <a:spcBef>
                <a:spcPts val="0"/>
              </a:spcBef>
            </a:pPr>
            <a:r>
              <a:rPr lang="en-US" dirty="0">
                <a:cs typeface="Arial"/>
              </a:rPr>
              <a:t>Stanskas, John, Michelle Velasquez Bean, and Luke Lara. "</a:t>
            </a:r>
            <a:r>
              <a:rPr lang="en-US" dirty="0">
                <a:cs typeface="Arial"/>
                <a:hlinkClick r:id="rId7"/>
              </a:rPr>
              <a:t>Refocusing on Student Success through Faculty Hiring: The Second Minimum Qualification as an Equity Framework</a:t>
            </a:r>
            <a:r>
              <a:rPr lang="en-US" dirty="0">
                <a:cs typeface="Arial"/>
              </a:rPr>
              <a:t>." ASCCC Fall 2019 Plenary Session. Nov. 8 2019</a:t>
            </a:r>
          </a:p>
          <a:p>
            <a:pPr>
              <a:lnSpc>
                <a:spcPts val="2680"/>
              </a:lnSpc>
              <a:spcBef>
                <a:spcPts val="0"/>
              </a:spcBef>
            </a:pPr>
            <a:r>
              <a:rPr lang="en-US" dirty="0">
                <a:cs typeface="Arial"/>
              </a:rPr>
              <a:t>Stanskas, John and </a:t>
            </a:r>
            <a:r>
              <a:rPr lang="en-US" dirty="0" err="1">
                <a:cs typeface="Arial"/>
              </a:rPr>
              <a:t>Krystinne</a:t>
            </a:r>
            <a:r>
              <a:rPr lang="en-US" dirty="0">
                <a:cs typeface="Arial"/>
              </a:rPr>
              <a:t> Mica. "</a:t>
            </a:r>
            <a:r>
              <a:rPr lang="en-US" dirty="0">
                <a:cs typeface="Arial"/>
                <a:hlinkClick r:id="rId8"/>
              </a:rPr>
              <a:t>Diversifying Leadership in the Faculty Ranks</a:t>
            </a:r>
            <a:r>
              <a:rPr lang="en-US" dirty="0">
                <a:cs typeface="Arial"/>
              </a:rPr>
              <a:t>." </a:t>
            </a:r>
            <a:r>
              <a:rPr lang="en-US" i="1" dirty="0">
                <a:cs typeface="Arial"/>
              </a:rPr>
              <a:t>Rostrum</a:t>
            </a:r>
            <a:r>
              <a:rPr lang="en-US" dirty="0">
                <a:cs typeface="Arial"/>
              </a:rPr>
              <a:t>. ASCCC. Apr. 2019 </a:t>
            </a:r>
          </a:p>
          <a:p>
            <a:pPr>
              <a:lnSpc>
                <a:spcPts val="2680"/>
              </a:lnSpc>
              <a:spcBef>
                <a:spcPts val="0"/>
              </a:spcBef>
            </a:pPr>
            <a:r>
              <a:rPr lang="en-US" dirty="0">
                <a:cs typeface="Arial"/>
              </a:rPr>
              <a:t>Chancellor’s Office </a:t>
            </a:r>
            <a:r>
              <a:rPr lang="en-US" dirty="0">
                <a:cs typeface="Arial"/>
                <a:hlinkClick r:id="rId9"/>
              </a:rPr>
              <a:t>Vision Resource Center</a:t>
            </a:r>
            <a:endParaRPr lang="en-US" dirty="0">
              <a:cs typeface="Arial"/>
            </a:endParaRPr>
          </a:p>
          <a:p>
            <a:endParaRPr lang="en-US" dirty="0"/>
          </a:p>
        </p:txBody>
      </p:sp>
    </p:spTree>
    <p:extLst>
      <p:ext uri="{BB962C8B-B14F-4D97-AF65-F5344CB8AC3E}">
        <p14:creationId xmlns:p14="http://schemas.microsoft.com/office/powerpoint/2010/main" val="321127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2580" name="Google Shape;2580;p47"/>
          <p:cNvSpPr txBox="1">
            <a:spLocks noGrp="1"/>
          </p:cNvSpPr>
          <p:nvPr>
            <p:ph type="title"/>
          </p:nvPr>
        </p:nvSpPr>
        <p:spPr>
          <a:xfrm>
            <a:off x="508000" y="2164129"/>
            <a:ext cx="11175999" cy="2601600"/>
          </a:xfrm>
          <a:prstGeom prst="rect">
            <a:avLst/>
          </a:prstGeom>
        </p:spPr>
        <p:txBody>
          <a:bodyPr spcFirstLastPara="1" vert="horz" wrap="square" lIns="121900" tIns="121900" rIns="121900" bIns="121900" rtlCol="0" anchor="b" anchorCtr="0">
            <a:noAutofit/>
          </a:bodyPr>
          <a:lstStyle/>
          <a:p>
            <a:r>
              <a:rPr lang="en" dirty="0"/>
              <a:t>Thank you!</a:t>
            </a:r>
            <a:endParaRPr dirty="0"/>
          </a:p>
        </p:txBody>
      </p:sp>
    </p:spTree>
    <p:extLst>
      <p:ext uri="{BB962C8B-B14F-4D97-AF65-F5344CB8AC3E}">
        <p14:creationId xmlns:p14="http://schemas.microsoft.com/office/powerpoint/2010/main" val="341357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7926-D31D-AC46-93C2-35BACFBA99DD}"/>
              </a:ext>
            </a:extLst>
          </p:cNvPr>
          <p:cNvSpPr>
            <a:spLocks noGrp="1"/>
          </p:cNvSpPr>
          <p:nvPr>
            <p:ph type="title"/>
          </p:nvPr>
        </p:nvSpPr>
        <p:spPr>
          <a:xfrm>
            <a:off x="838200" y="365125"/>
            <a:ext cx="10515600" cy="1872748"/>
          </a:xfrm>
        </p:spPr>
        <p:txBody>
          <a:bodyPr/>
          <a:lstStyle/>
          <a:p>
            <a:r>
              <a:rPr lang="en-US" dirty="0"/>
              <a:t>Housekeeping for Today’s Presentation</a:t>
            </a:r>
          </a:p>
        </p:txBody>
      </p:sp>
      <p:sp>
        <p:nvSpPr>
          <p:cNvPr id="3" name="Content Placeholder 2">
            <a:extLst>
              <a:ext uri="{FF2B5EF4-FFF2-40B4-BE49-F238E27FC236}">
                <a16:creationId xmlns:a16="http://schemas.microsoft.com/office/drawing/2014/main" id="{1E6697B9-524B-C744-A074-95174D0E4748}"/>
              </a:ext>
            </a:extLst>
          </p:cNvPr>
          <p:cNvSpPr>
            <a:spLocks noGrp="1"/>
          </p:cNvSpPr>
          <p:nvPr>
            <p:ph idx="1"/>
          </p:nvPr>
        </p:nvSpPr>
        <p:spPr>
          <a:xfrm>
            <a:off x="838200" y="2622883"/>
            <a:ext cx="10515600" cy="3869991"/>
          </a:xfrm>
        </p:spPr>
        <p:txBody>
          <a:bodyPr/>
          <a:lstStyle/>
          <a:p>
            <a:r>
              <a:rPr lang="en-US" dirty="0"/>
              <a:t>Format: presentations, then Q&amp;A</a:t>
            </a:r>
          </a:p>
          <a:p>
            <a:r>
              <a:rPr lang="en-US" dirty="0"/>
              <a:t>Questions will be asked using the chat function.  </a:t>
            </a:r>
          </a:p>
          <a:p>
            <a:r>
              <a:rPr lang="en-US" dirty="0"/>
              <a:t>Host / Moderator (Erik Shearer) will read questions for the presenters and facilitate follow-up. </a:t>
            </a:r>
          </a:p>
          <a:p>
            <a:r>
              <a:rPr lang="en-US" dirty="0"/>
              <a:t>Post-presentation follow-up questions or comments for the ASCCC?  </a:t>
            </a:r>
            <a:r>
              <a:rPr lang="en-US" dirty="0" err="1"/>
              <a:t>info@asccc.org</a:t>
            </a:r>
            <a:endParaRPr lang="en-US" dirty="0"/>
          </a:p>
          <a:p>
            <a:endParaRPr lang="en-US" dirty="0"/>
          </a:p>
        </p:txBody>
      </p:sp>
    </p:spTree>
    <p:extLst>
      <p:ext uri="{BB962C8B-B14F-4D97-AF65-F5344CB8AC3E}">
        <p14:creationId xmlns:p14="http://schemas.microsoft.com/office/powerpoint/2010/main" val="364409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75CE-9347-474B-A315-B2AC282E4BD7}"/>
              </a:ext>
            </a:extLst>
          </p:cNvPr>
          <p:cNvSpPr>
            <a:spLocks noGrp="1"/>
          </p:cNvSpPr>
          <p:nvPr>
            <p:ph type="title"/>
          </p:nvPr>
        </p:nvSpPr>
        <p:spPr/>
        <p:txBody>
          <a:bodyPr/>
          <a:lstStyle/>
          <a:p>
            <a:r>
              <a:rPr lang="en-US" dirty="0"/>
              <a:t>Guided Pathways and DEI Work</a:t>
            </a:r>
          </a:p>
        </p:txBody>
      </p:sp>
      <p:sp>
        <p:nvSpPr>
          <p:cNvPr id="5" name="Text Placeholder 4">
            <a:extLst>
              <a:ext uri="{FF2B5EF4-FFF2-40B4-BE49-F238E27FC236}">
                <a16:creationId xmlns:a16="http://schemas.microsoft.com/office/drawing/2014/main" id="{AD12BD84-304E-2C4D-A62B-2D469C22EB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349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1336390"/>
            <a:ext cx="7065523" cy="1182927"/>
          </a:xfrm>
        </p:spPr>
        <p:txBody>
          <a:bodyPr anchor="b">
            <a:normAutofit fontScale="90000"/>
          </a:bodyPr>
          <a:lstStyle/>
          <a:p>
            <a:r>
              <a:rPr lang="en-US" sz="5400" b="1" dirty="0"/>
              <a:t>DEI Glossary of Terms:</a:t>
            </a:r>
            <a:br>
              <a:rPr lang="en-US" sz="5400" b="1" dirty="0"/>
            </a:br>
            <a:r>
              <a:rPr lang="en-US" sz="5400" b="1" dirty="0"/>
              <a:t>Diversity </a:t>
            </a:r>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6" y="2829330"/>
            <a:ext cx="6190412" cy="3344459"/>
          </a:xfrm>
        </p:spPr>
        <p:txBody>
          <a:bodyPr anchor="t">
            <a:normAutofit/>
          </a:bodyPr>
          <a:lstStyle/>
          <a:p>
            <a:r>
              <a:rPr lang="en-US" sz="1700"/>
              <a:t>The myriad of ways in which people differ, including the psychological, physical, cognitive, and social differences that occur among all individuals, such as race, ethnicity, nationality, socioeconomic status, religion, economic class, education, age, gender, sexual orientation, marital status, mental and physical ability, and learning styles. Diversity is all inclusive and supportive of the proposition that everyone and every group should be valued. It is about understanding these differences and moving beyond simple tolerance to embracing and celebrating the rich dimensions of our differences.</a:t>
            </a:r>
          </a:p>
          <a:p>
            <a:pPr marL="186262" indent="0">
              <a:buNone/>
            </a:pPr>
            <a:r>
              <a:rPr lang="en-US" sz="1700"/>
              <a:t>***adopted by the </a:t>
            </a:r>
            <a:r>
              <a:rPr lang="en-US" sz="1700">
                <a:hlinkClick r:id="rId3"/>
              </a:rPr>
              <a:t>system</a:t>
            </a:r>
            <a:r>
              <a:rPr lang="en-US" sz="1700"/>
              <a:t> as working definitions of DEI Terms</a:t>
            </a:r>
          </a:p>
        </p:txBody>
      </p:sp>
      <p:pic>
        <p:nvPicPr>
          <p:cNvPr id="4" name="Picture 3">
            <a:extLst>
              <a:ext uri="{FF2B5EF4-FFF2-40B4-BE49-F238E27FC236}">
                <a16:creationId xmlns:a16="http://schemas.microsoft.com/office/drawing/2014/main" id="{16F09E2C-E785-8A4D-9EEC-0213D53C4E30}"/>
              </a:ext>
            </a:extLst>
          </p:cNvPr>
          <p:cNvPicPr>
            <a:picLocks noChangeAspect="1"/>
          </p:cNvPicPr>
          <p:nvPr/>
        </p:nvPicPr>
        <p:blipFill>
          <a:blip r:embed="rId4"/>
          <a:stretch>
            <a:fillRect/>
          </a:stretch>
        </p:blipFill>
        <p:spPr>
          <a:xfrm>
            <a:off x="7572653" y="2426148"/>
            <a:ext cx="3548404" cy="2657877"/>
          </a:xfrm>
          <a:prstGeom prst="rect">
            <a:avLst/>
          </a:prstGeom>
        </p:spPr>
      </p:pic>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2405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65153" y="467271"/>
            <a:ext cx="6126843" cy="1570237"/>
          </a:xfrm>
        </p:spPr>
        <p:txBody>
          <a:bodyPr anchor="b">
            <a:normAutofit fontScale="90000"/>
          </a:bodyPr>
          <a:lstStyle/>
          <a:p>
            <a:r>
              <a:rPr lang="en-US" sz="4800" b="1" dirty="0"/>
              <a:t>DEI Glossary of Terms:</a:t>
            </a:r>
            <a:br>
              <a:rPr lang="en-US" sz="4800" b="1" dirty="0"/>
            </a:br>
            <a:r>
              <a:rPr lang="en-US" sz="4800" b="1" dirty="0"/>
              <a:t>Equity </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E74ABDF6-61C5-664A-A7B9-BCFEDF6D2CD7}"/>
              </a:ext>
            </a:extLst>
          </p:cNvPr>
          <p:cNvPicPr>
            <a:picLocks noChangeAspect="1"/>
          </p:cNvPicPr>
          <p:nvPr/>
        </p:nvPicPr>
        <p:blipFill rotWithShape="1">
          <a:blip r:embed="rId3"/>
          <a:srcRect l="24228" r="1227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657715" y="2990818"/>
            <a:ext cx="4195673" cy="2913872"/>
          </a:xfrm>
        </p:spPr>
        <p:txBody>
          <a:bodyPr anchor="t">
            <a:normAutofit/>
          </a:bodyPr>
          <a:lstStyle/>
          <a:p>
            <a:pPr marL="0" indent="0">
              <a:buNone/>
            </a:pPr>
            <a:r>
              <a:rPr lang="en-US" sz="1500"/>
              <a:t>The condition under which individuals are provided the resources they need to have access to the same opportunities, as the general population. Equity accounts for systematic inequalities, meaning the distribution of resources provides more for those who need it most. Conversely equality indicates uniformity where everything is evenly distributed among people.</a:t>
            </a:r>
          </a:p>
          <a:p>
            <a:pPr marL="186262" indent="0">
              <a:buNone/>
            </a:pPr>
            <a:r>
              <a:rPr lang="en-US" sz="1500"/>
              <a:t>***adopted by the </a:t>
            </a:r>
            <a:r>
              <a:rPr lang="en-US" sz="1500">
                <a:hlinkClick r:id="rId4"/>
              </a:rPr>
              <a:t>system</a:t>
            </a:r>
            <a:r>
              <a:rPr lang="en-US" sz="1500"/>
              <a:t> as working definitions of DEI Terms</a:t>
            </a:r>
          </a:p>
          <a:p>
            <a:pPr marL="0" indent="0">
              <a:buNone/>
            </a:pPr>
            <a:endParaRPr lang="en-US" sz="1500"/>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defTabSz="914377">
              <a:spcAft>
                <a:spcPts val="600"/>
              </a:spcAft>
              <a:defRPr/>
            </a:pPr>
            <a:fld id="{7934E7AA-586C-4B13-A389-1429762DA247}" type="slidenum">
              <a:rPr lang="en-US">
                <a:solidFill>
                  <a:schemeClr val="accent2"/>
                </a:solidFill>
                <a:latin typeface="Source Sans Pro"/>
              </a:rPr>
              <a:pPr defTabSz="914377">
                <a:spcAft>
                  <a:spcPts val="600"/>
                </a:spcAft>
                <a:defRPr/>
              </a:pPr>
              <a:t>5</a:t>
            </a:fld>
            <a:endParaRPr lang="en-US">
              <a:solidFill>
                <a:schemeClr val="accent2"/>
              </a:solidFill>
              <a:latin typeface="Source Sans Pro"/>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16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623" y="698643"/>
            <a:ext cx="6605406" cy="2225532"/>
          </a:xfrm>
        </p:spPr>
        <p:txBody>
          <a:bodyPr anchor="t">
            <a:noAutofit/>
          </a:bodyPr>
          <a:lstStyle/>
          <a:p>
            <a:r>
              <a:rPr lang="en-US" sz="4000" b="1" dirty="0"/>
              <a:t>DEI Glossary of Terms:</a:t>
            </a:r>
            <a:br>
              <a:rPr lang="en-US" sz="4000" b="1" dirty="0"/>
            </a:br>
            <a:r>
              <a:rPr lang="en-US" sz="4000" b="1" dirty="0"/>
              <a:t>Anti-racism</a:t>
            </a:r>
          </a:p>
        </p:txBody>
      </p:sp>
      <p:cxnSp>
        <p:nvCxnSpPr>
          <p:cNvPr id="11" name="Straight Connector 1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4" name="Picture 2" descr="Attacking the Black–White Opportunity Gap That Comes from Residential  Segregation">
            <a:extLst>
              <a:ext uri="{FF2B5EF4-FFF2-40B4-BE49-F238E27FC236}">
                <a16:creationId xmlns:a16="http://schemas.microsoft.com/office/drawing/2014/main" id="{9176F505-392A-084C-BC90-7751FECFAC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200" y="3189690"/>
            <a:ext cx="5243391" cy="26216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229042" y="879355"/>
            <a:ext cx="4124758" cy="5120755"/>
          </a:xfrm>
        </p:spPr>
        <p:txBody>
          <a:bodyPr anchor="ctr">
            <a:normAutofit/>
          </a:bodyPr>
          <a:lstStyle/>
          <a:p>
            <a:r>
              <a:rPr lang="en-US" sz="1800"/>
              <a:t>A powerful collection of antiracist policies that lead to racial equity and are substantiated by antiracist ideas. Practicing antiracism requires constantly identifying, challenging, and upending existing racist policies to replace them with antiracist policies that foster equity between racial groups.</a:t>
            </a:r>
          </a:p>
          <a:p>
            <a:pPr marL="186262" indent="0">
              <a:buNone/>
            </a:pPr>
            <a:r>
              <a:rPr lang="en-US" sz="1800"/>
              <a:t>***adopted by the </a:t>
            </a:r>
            <a:r>
              <a:rPr lang="en-US" sz="1800">
                <a:hlinkClick r:id="rId4"/>
              </a:rPr>
              <a:t>system</a:t>
            </a:r>
            <a:r>
              <a:rPr lang="en-US" sz="1800"/>
              <a:t> as working definitions of DEI Terms</a:t>
            </a:r>
          </a:p>
          <a:p>
            <a:pPr marL="186262" indent="0">
              <a:buNone/>
            </a:pPr>
            <a:endParaRPr lang="en-US" sz="1800"/>
          </a:p>
        </p:txBody>
      </p:sp>
    </p:spTree>
    <p:extLst>
      <p:ext uri="{BB962C8B-B14F-4D97-AF65-F5344CB8AC3E}">
        <p14:creationId xmlns:p14="http://schemas.microsoft.com/office/powerpoint/2010/main" val="30887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3775" y="1336390"/>
            <a:ext cx="7099947" cy="1182927"/>
          </a:xfrm>
        </p:spPr>
        <p:txBody>
          <a:bodyPr anchor="b">
            <a:normAutofit fontScale="90000"/>
          </a:bodyPr>
          <a:lstStyle/>
          <a:p>
            <a:r>
              <a:rPr lang="en-US" sz="5400" b="1" dirty="0"/>
              <a:t>DEI Glossary of Terms:</a:t>
            </a:r>
            <a:br>
              <a:rPr lang="en-US" sz="5400" b="1" dirty="0"/>
            </a:br>
            <a:r>
              <a:rPr lang="en-US" sz="5400" b="1" dirty="0"/>
              <a:t>Anti-Racist </a:t>
            </a:r>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776" y="2829330"/>
            <a:ext cx="6190412" cy="3344459"/>
          </a:xfrm>
        </p:spPr>
        <p:txBody>
          <a:bodyPr anchor="t">
            <a:normAutofit/>
          </a:bodyPr>
          <a:lstStyle/>
          <a:p>
            <a:r>
              <a:rPr lang="en-US" sz="1500" dirty="0"/>
              <a:t>Person who actively opposes racism and the unfair treatment of people who belong to other races. They recognize that all racial groups are equal (i.e. nothing inherently superior or inferior about specific racial groups) and that racist policies have caused racial inequities. They also understand that racism is pervasive and has been embedded into all societal structures. An anti-racist challenges the values, structures, policies, and behaviors that perpetuate systemic racism, and they are also willing to admit the times in which they have been racist. Persons are either anti-racist or racist. Persons that say they are ‘not a racist’ are in denial of the inequities and racial problems that exist.</a:t>
            </a:r>
          </a:p>
          <a:p>
            <a:pPr marL="186262" indent="0">
              <a:buNone/>
            </a:pPr>
            <a:r>
              <a:rPr lang="en-US" sz="1500" dirty="0"/>
              <a:t>***adopted by the </a:t>
            </a:r>
            <a:r>
              <a:rPr lang="en-US" sz="1500" dirty="0">
                <a:hlinkClick r:id="rId3"/>
              </a:rPr>
              <a:t>system</a:t>
            </a:r>
            <a:r>
              <a:rPr lang="en-US" sz="1500" dirty="0"/>
              <a:t> as working definitions of DEI Terms</a:t>
            </a:r>
          </a:p>
          <a:p>
            <a:pPr marL="186262" indent="0">
              <a:buNone/>
            </a:pPr>
            <a:endParaRPr lang="en-US" sz="1500" dirty="0"/>
          </a:p>
        </p:txBody>
      </p:sp>
      <p:pic>
        <p:nvPicPr>
          <p:cNvPr id="4" name="Picture 3">
            <a:extLst>
              <a:ext uri="{FF2B5EF4-FFF2-40B4-BE49-F238E27FC236}">
                <a16:creationId xmlns:a16="http://schemas.microsoft.com/office/drawing/2014/main" id="{5A0B5A23-CADA-4142-BFE5-5D21875A2405}"/>
              </a:ext>
            </a:extLst>
          </p:cNvPr>
          <p:cNvPicPr>
            <a:picLocks noChangeAspect="1"/>
          </p:cNvPicPr>
          <p:nvPr/>
        </p:nvPicPr>
        <p:blipFill rotWithShape="1">
          <a:blip r:embed="rId4"/>
          <a:srcRect l="27880" r="22120"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7959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72372E-7A8A-824F-AB33-2F6AB70E90D4}"/>
              </a:ext>
            </a:extLst>
          </p:cNvPr>
          <p:cNvSpPr>
            <a:spLocks noGrp="1"/>
          </p:cNvSpPr>
          <p:nvPr>
            <p:ph type="body" sz="half" idx="2"/>
          </p:nvPr>
        </p:nvSpPr>
        <p:spPr>
          <a:xfrm>
            <a:off x="4945336" y="506727"/>
            <a:ext cx="6609921" cy="1526741"/>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200" dirty="0">
                <a:solidFill>
                  <a:schemeClr val="bg1"/>
                </a:solidFill>
              </a:rPr>
              <a:t>Student Success</a:t>
            </a:r>
          </a:p>
          <a:p>
            <a:pPr indent="-228600">
              <a:buFont typeface="Arial" panose="020B0604020202020204" pitchFamily="34" charset="0"/>
              <a:buChar char="•"/>
            </a:pPr>
            <a:r>
              <a:rPr lang="en-US" sz="2200" dirty="0">
                <a:solidFill>
                  <a:schemeClr val="bg1"/>
                </a:solidFill>
              </a:rPr>
              <a:t>Equity and Diversity</a:t>
            </a:r>
          </a:p>
          <a:p>
            <a:pPr indent="-228600">
              <a:buFont typeface="Arial" panose="020B0604020202020204" pitchFamily="34" charset="0"/>
              <a:buChar char="•"/>
            </a:pPr>
            <a:r>
              <a:rPr lang="en-US" sz="2200" dirty="0">
                <a:solidFill>
                  <a:schemeClr val="bg1"/>
                </a:solidFill>
              </a:rPr>
              <a:t>Operational Efficiencies</a:t>
            </a:r>
          </a:p>
          <a:p>
            <a:pPr indent="-228600">
              <a:buFont typeface="Arial" panose="020B0604020202020204" pitchFamily="34" charset="0"/>
              <a:buChar char="•"/>
            </a:pPr>
            <a:r>
              <a:rPr lang="en-US" sz="2200" dirty="0">
                <a:solidFill>
                  <a:schemeClr val="bg1"/>
                </a:solidFill>
              </a:rPr>
              <a:t>Facilities</a:t>
            </a:r>
          </a:p>
        </p:txBody>
      </p:sp>
      <p:pic>
        <p:nvPicPr>
          <p:cNvPr id="5" name="Picture 4" descr="Graphical user interface, text, application, Word&#10;&#10;Description automatically generated">
            <a:extLst>
              <a:ext uri="{FF2B5EF4-FFF2-40B4-BE49-F238E27FC236}">
                <a16:creationId xmlns:a16="http://schemas.microsoft.com/office/drawing/2014/main" id="{943504F9-3229-3B48-8144-D1CFDC0CBC2F}"/>
              </a:ext>
            </a:extLst>
          </p:cNvPr>
          <p:cNvPicPr>
            <a:picLocks noChangeAspect="1"/>
          </p:cNvPicPr>
          <p:nvPr/>
        </p:nvPicPr>
        <p:blipFill>
          <a:blip r:embed="rId3"/>
          <a:stretch>
            <a:fillRect/>
          </a:stretch>
        </p:blipFill>
        <p:spPr>
          <a:xfrm>
            <a:off x="673688" y="2523915"/>
            <a:ext cx="4998720" cy="3749040"/>
          </a:xfrm>
          <a:prstGeom prst="rect">
            <a:avLst/>
          </a:prstGeom>
        </p:spPr>
      </p:pic>
      <p:pic>
        <p:nvPicPr>
          <p:cNvPr id="6" name="Content Placeholder 5" descr="Graphical user interface, text, application&#10;&#10;Description automatically generated">
            <a:extLst>
              <a:ext uri="{FF2B5EF4-FFF2-40B4-BE49-F238E27FC236}">
                <a16:creationId xmlns:a16="http://schemas.microsoft.com/office/drawing/2014/main" id="{18107233-90C1-F84A-8249-D083287B4D39}"/>
              </a:ext>
            </a:extLst>
          </p:cNvPr>
          <p:cNvPicPr>
            <a:picLocks noGrp="1" noChangeAspect="1"/>
          </p:cNvPicPr>
          <p:nvPr>
            <p:ph idx="1"/>
          </p:nvPr>
        </p:nvPicPr>
        <p:blipFill>
          <a:blip r:embed="rId4"/>
          <a:stretch>
            <a:fillRect/>
          </a:stretch>
        </p:blipFill>
        <p:spPr>
          <a:xfrm>
            <a:off x="6525853" y="2527997"/>
            <a:ext cx="4998720" cy="3749040"/>
          </a:xfrm>
          <a:prstGeom prst="rect">
            <a:avLst/>
          </a:prstGeom>
        </p:spPr>
      </p:pic>
      <p:sp>
        <p:nvSpPr>
          <p:cNvPr id="13" name="Text Placeholder 3">
            <a:extLst>
              <a:ext uri="{FF2B5EF4-FFF2-40B4-BE49-F238E27FC236}">
                <a16:creationId xmlns:a16="http://schemas.microsoft.com/office/drawing/2014/main" id="{CB2241F5-2975-7F4D-BA84-6AB65CE32A09}"/>
              </a:ext>
            </a:extLst>
          </p:cNvPr>
          <p:cNvSpPr txBox="1">
            <a:spLocks/>
          </p:cNvSpPr>
          <p:nvPr/>
        </p:nvSpPr>
        <p:spPr>
          <a:xfrm>
            <a:off x="8187047" y="511688"/>
            <a:ext cx="3506632"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solidFill>
                  <a:schemeClr val="bg1"/>
                </a:solidFill>
              </a:rPr>
              <a:t>June 11, 2020 Board Resolution: Commitment to Racial Justice and Equity</a:t>
            </a:r>
          </a:p>
        </p:txBody>
      </p:sp>
      <p:pic>
        <p:nvPicPr>
          <p:cNvPr id="17" name="Picture 16">
            <a:extLst>
              <a:ext uri="{FF2B5EF4-FFF2-40B4-BE49-F238E27FC236}">
                <a16:creationId xmlns:a16="http://schemas.microsoft.com/office/drawing/2014/main" id="{5511BA6C-B983-AA43-B644-F03FE2A20530}"/>
              </a:ext>
            </a:extLst>
          </p:cNvPr>
          <p:cNvPicPr>
            <a:picLocks noChangeAspect="1"/>
          </p:cNvPicPr>
          <p:nvPr/>
        </p:nvPicPr>
        <p:blipFill>
          <a:blip r:embed="rId5"/>
          <a:stretch>
            <a:fillRect/>
          </a:stretch>
        </p:blipFill>
        <p:spPr>
          <a:xfrm>
            <a:off x="5436254" y="2548725"/>
            <a:ext cx="1168400" cy="1168400"/>
          </a:xfrm>
          <a:prstGeom prst="rect">
            <a:avLst/>
          </a:prstGeom>
        </p:spPr>
      </p:pic>
      <p:sp>
        <p:nvSpPr>
          <p:cNvPr id="2" name="TextBox 1">
            <a:extLst>
              <a:ext uri="{FF2B5EF4-FFF2-40B4-BE49-F238E27FC236}">
                <a16:creationId xmlns:a16="http://schemas.microsoft.com/office/drawing/2014/main" id="{C01E293C-4051-9949-AF6C-260FCCFAD416}"/>
              </a:ext>
            </a:extLst>
          </p:cNvPr>
          <p:cNvSpPr txBox="1"/>
          <p:nvPr/>
        </p:nvSpPr>
        <p:spPr>
          <a:xfrm>
            <a:off x="1532965" y="833717"/>
            <a:ext cx="9412941" cy="1077218"/>
          </a:xfrm>
          <a:prstGeom prst="rect">
            <a:avLst/>
          </a:prstGeom>
          <a:noFill/>
        </p:spPr>
        <p:txBody>
          <a:bodyPr wrap="square" rtlCol="0">
            <a:spAutoFit/>
          </a:bodyPr>
          <a:lstStyle/>
          <a:p>
            <a:r>
              <a:rPr lang="en-US" sz="3200" dirty="0"/>
              <a:t>Our system reflects the biases of its time of construction.  How old is your college?</a:t>
            </a:r>
          </a:p>
        </p:txBody>
      </p:sp>
    </p:spTree>
    <p:extLst>
      <p:ext uri="{BB962C8B-B14F-4D97-AF65-F5344CB8AC3E}">
        <p14:creationId xmlns:p14="http://schemas.microsoft.com/office/powerpoint/2010/main" val="199496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77F9B-14F9-2049-B577-F56CB7A793F3}"/>
              </a:ext>
            </a:extLst>
          </p:cNvPr>
          <p:cNvSpPr>
            <a:spLocks noGrp="1"/>
          </p:cNvSpPr>
          <p:nvPr>
            <p:ph idx="1"/>
          </p:nvPr>
        </p:nvSpPr>
        <p:spPr>
          <a:xfrm>
            <a:off x="941294" y="987425"/>
            <a:ext cx="10414094" cy="1728881"/>
          </a:xfrm>
        </p:spPr>
        <p:txBody>
          <a:bodyPr>
            <a:normAutofit lnSpcReduction="10000"/>
          </a:bodyPr>
          <a:lstStyle/>
          <a:p>
            <a:pPr marL="0" indent="0">
              <a:buNone/>
            </a:pPr>
            <a:r>
              <a:rPr lang="en-US" dirty="0"/>
              <a:t>This work, both DEI work and Guided Pathways implementation, calls for transforming our system(s) to better reflect the mission and values of today through the lens of serving today’s students </a:t>
            </a:r>
          </a:p>
        </p:txBody>
      </p:sp>
      <p:pic>
        <p:nvPicPr>
          <p:cNvPr id="5" name="Google Shape;259;p34">
            <a:extLst>
              <a:ext uri="{FF2B5EF4-FFF2-40B4-BE49-F238E27FC236}">
                <a16:creationId xmlns:a16="http://schemas.microsoft.com/office/drawing/2014/main" id="{7C435AEE-91D7-C843-887D-9BE04A1B731C}"/>
              </a:ext>
            </a:extLst>
          </p:cNvPr>
          <p:cNvPicPr preferRelativeResize="0"/>
          <p:nvPr/>
        </p:nvPicPr>
        <p:blipFill rotWithShape="1">
          <a:blip r:embed="rId2">
            <a:alphaModFix/>
          </a:blip>
          <a:srcRect l="-2070" t="13999" r="2068" b="28078"/>
          <a:stretch/>
        </p:blipFill>
        <p:spPr>
          <a:xfrm>
            <a:off x="1579391" y="2716306"/>
            <a:ext cx="8640373" cy="4152638"/>
          </a:xfrm>
          <a:prstGeom prst="rect">
            <a:avLst/>
          </a:prstGeom>
          <a:noFill/>
          <a:ln>
            <a:noFill/>
          </a:ln>
        </p:spPr>
      </p:pic>
    </p:spTree>
    <p:extLst>
      <p:ext uri="{BB962C8B-B14F-4D97-AF65-F5344CB8AC3E}">
        <p14:creationId xmlns:p14="http://schemas.microsoft.com/office/powerpoint/2010/main" val="2305970396"/>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1446</Words>
  <Application>Microsoft Macintosh PowerPoint</Application>
  <PresentationFormat>Widescreen</PresentationFormat>
  <Paragraphs>101</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Source Sans Pro</vt:lpstr>
      <vt:lpstr>Univers</vt:lpstr>
      <vt:lpstr>GradientVTI</vt:lpstr>
      <vt:lpstr>PowerPoint Presentation</vt:lpstr>
      <vt:lpstr>Housekeeping for Today’s Presentation</vt:lpstr>
      <vt:lpstr>Guided Pathways and DEI Work</vt:lpstr>
      <vt:lpstr>DEI Glossary of Terms: Diversity </vt:lpstr>
      <vt:lpstr>DEI Glossary of Terms: Equity </vt:lpstr>
      <vt:lpstr>DEI Glossary of Terms: Anti-racism</vt:lpstr>
      <vt:lpstr>DEI Glossary of Terms: Anti-Racist </vt:lpstr>
      <vt:lpstr>PowerPoint Presentation</vt:lpstr>
      <vt:lpstr>PowerPoint Presentation</vt:lpstr>
      <vt:lpstr>Call for Action from the Academic Senate for California Community Colleges – state level faculty values and imperatives</vt:lpstr>
      <vt:lpstr>One example of local resolutions:     SBVC Resolution SU20.01 </vt:lpstr>
      <vt:lpstr>CCC Student Population Is More Diverse Than Any Employee Types</vt:lpstr>
      <vt:lpstr>Student Success</vt:lpstr>
      <vt:lpstr>Student Success through DEI-Focused Change</vt:lpstr>
      <vt:lpstr>What is your college doing?  What are you doing?</vt:lpstr>
      <vt:lpstr>Resources</vt:lpstr>
      <vt:lpstr>Other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Shearer</dc:creator>
  <cp:lastModifiedBy>Erik Shearer</cp:lastModifiedBy>
  <cp:revision>1</cp:revision>
  <dcterms:created xsi:type="dcterms:W3CDTF">2020-11-17T16:31:16Z</dcterms:created>
  <dcterms:modified xsi:type="dcterms:W3CDTF">2020-11-17T16:34:29Z</dcterms:modified>
</cp:coreProperties>
</file>