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602" r:id="rId2"/>
    <p:sldId id="632" r:id="rId3"/>
    <p:sldId id="633" r:id="rId4"/>
    <p:sldId id="637" r:id="rId5"/>
    <p:sldId id="635" r:id="rId6"/>
    <p:sldId id="636" r:id="rId7"/>
    <p:sldId id="638" r:id="rId8"/>
    <p:sldId id="631" r:id="rId9"/>
    <p:sldId id="639" r:id="rId10"/>
    <p:sldId id="640" r:id="rId11"/>
    <p:sldId id="604" r:id="rId12"/>
    <p:sldId id="642" r:id="rId13"/>
    <p:sldId id="646" r:id="rId14"/>
    <p:sldId id="647" r:id="rId15"/>
    <p:sldId id="643" r:id="rId16"/>
    <p:sldId id="269" r:id="rId17"/>
    <p:sldId id="608" r:id="rId18"/>
    <p:sldId id="641" r:id="rId19"/>
  </p:sldIdLst>
  <p:sldSz cx="12192000" cy="6858000"/>
  <p:notesSz cx="7315200" cy="96012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rimson" panose="020B0604020202020204" charset="0"/>
      <p:regular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pos="624" userDrawn="1">
          <p15:clr>
            <a:srgbClr val="A4A3A4"/>
          </p15:clr>
        </p15:guide>
        <p15:guide id="3" orient="horz" pos="2304" userDrawn="1">
          <p15:clr>
            <a:srgbClr val="A4A3A4"/>
          </p15:clr>
        </p15:guide>
        <p15:guide id="4" orient="horz" pos="28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55"/>
    <a:srgbClr val="000000"/>
    <a:srgbClr val="40B4E5"/>
    <a:srgbClr val="002F6D"/>
    <a:srgbClr val="0066BA"/>
    <a:srgbClr val="EF8A00"/>
    <a:srgbClr val="FFB600"/>
    <a:srgbClr val="D18A00"/>
    <a:srgbClr val="FCAB1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4D99A-E640-44A3-AE58-F08D8C1A4702}" v="209" dt="2022-05-10T23:23:04.983"/>
    <p1510:client id="{79F11976-04F7-471D-9860-94CB3D18F235}" v="4" dt="2022-05-12T20:58:52.241"/>
    <p1510:client id="{977E07C5-36AC-40B7-816F-7552D8D16727}" v="37" dt="2022-05-12T23:29:56.893"/>
    <p1510:client id="{C0CC70DF-C369-4E14-BC77-5BD0880F4153}" v="138" dt="2022-05-03T19:42:26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7855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116" y="66"/>
      </p:cViewPr>
      <p:guideLst>
        <p:guide orient="horz" pos="720"/>
        <p:guide pos="624"/>
        <p:guide orient="horz" pos="2304"/>
        <p:guide orient="horz"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216"/>
    </p:cViewPr>
  </p:sorterViewPr>
  <p:notesViewPr>
    <p:cSldViewPr snapToGrid="0" snapToObjects="1" showGuides="1">
      <p:cViewPr varScale="1">
        <p:scale>
          <a:sx n="56" d="100"/>
          <a:sy n="56" d="100"/>
        </p:scale>
        <p:origin x="27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01F9E-B59C-41AA-B505-BCE517CFB89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486DC-B8FA-47ED-BA52-B80B52E979BE}">
      <dgm:prSet phldrT="[Text]"/>
      <dgm:spPr/>
      <dgm:t>
        <a:bodyPr/>
        <a:lstStyle/>
        <a:p>
          <a:r>
            <a:rPr lang="en-US" b="1" i="1" dirty="0">
              <a:solidFill>
                <a:srgbClr val="0066BA"/>
              </a:solidFill>
            </a:rPr>
            <a:t>Link Industry to Education through Participation in the Development of and/or the Improvement of Curriculum</a:t>
          </a:r>
          <a:endParaRPr lang="en-US" dirty="0"/>
        </a:p>
      </dgm:t>
    </dgm:pt>
    <dgm:pt modelId="{70133B36-B72F-46D3-A27F-20E4B9CBBBE2}" type="parTrans" cxnId="{E334C8CE-9C6A-4A40-8468-3E2112B332B5}">
      <dgm:prSet/>
      <dgm:spPr/>
      <dgm:t>
        <a:bodyPr/>
        <a:lstStyle/>
        <a:p>
          <a:endParaRPr lang="en-US"/>
        </a:p>
      </dgm:t>
    </dgm:pt>
    <dgm:pt modelId="{171735DA-1B70-476E-94A8-B3630BE392DE}" type="sibTrans" cxnId="{E334C8CE-9C6A-4A40-8468-3E2112B332B5}">
      <dgm:prSet/>
      <dgm:spPr/>
      <dgm:t>
        <a:bodyPr/>
        <a:lstStyle/>
        <a:p>
          <a:endParaRPr lang="en-US"/>
        </a:p>
      </dgm:t>
    </dgm:pt>
    <dgm:pt modelId="{CC451D86-32C0-41F1-BA4D-1996D596E2BE}" type="pres">
      <dgm:prSet presAssocID="{D8D01F9E-B59C-41AA-B505-BCE517CFB89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58D319-FA7D-4232-9C18-15DE6F0C4B31}" type="pres">
      <dgm:prSet presAssocID="{D8D01F9E-B59C-41AA-B505-BCE517CFB892}" presName="matrix" presStyleCnt="0"/>
      <dgm:spPr/>
    </dgm:pt>
    <dgm:pt modelId="{6959AC53-35C5-4B9B-BB64-F97F3AA31B99}" type="pres">
      <dgm:prSet presAssocID="{D8D01F9E-B59C-41AA-B505-BCE517CFB892}" presName="tile1" presStyleLbl="node1" presStyleIdx="0" presStyleCnt="4" custLinFactNeighborX="-24483" custLinFactNeighborY="-5523"/>
      <dgm:spPr/>
    </dgm:pt>
    <dgm:pt modelId="{FA85A468-0491-44D5-80DF-F9A3D268A6F9}" type="pres">
      <dgm:prSet presAssocID="{D8D01F9E-B59C-41AA-B505-BCE517CFB89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5C48844-2440-4926-B170-13315D11EC65}" type="pres">
      <dgm:prSet presAssocID="{D8D01F9E-B59C-41AA-B505-BCE517CFB892}" presName="tile2" presStyleLbl="node1" presStyleIdx="1" presStyleCnt="4"/>
      <dgm:spPr/>
    </dgm:pt>
    <dgm:pt modelId="{7D14936F-C630-4004-A6A4-705926BA21F3}" type="pres">
      <dgm:prSet presAssocID="{D8D01F9E-B59C-41AA-B505-BCE517CFB89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FB90D27-A5FD-4845-B168-D48289C1BE74}" type="pres">
      <dgm:prSet presAssocID="{D8D01F9E-B59C-41AA-B505-BCE517CFB892}" presName="tile3" presStyleLbl="node1" presStyleIdx="2" presStyleCnt="4"/>
      <dgm:spPr/>
    </dgm:pt>
    <dgm:pt modelId="{E908943D-A600-48D9-9CF4-5A33CBFCF117}" type="pres">
      <dgm:prSet presAssocID="{D8D01F9E-B59C-41AA-B505-BCE517CFB89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76B471-6043-4F73-B3E4-286A684D14D5}" type="pres">
      <dgm:prSet presAssocID="{D8D01F9E-B59C-41AA-B505-BCE517CFB892}" presName="tile4" presStyleLbl="node1" presStyleIdx="3" presStyleCnt="4"/>
      <dgm:spPr/>
    </dgm:pt>
    <dgm:pt modelId="{FB317227-E151-40FD-B595-0FC9A0BEA0DB}" type="pres">
      <dgm:prSet presAssocID="{D8D01F9E-B59C-41AA-B505-BCE517CFB89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38A7E32-2423-45E7-9E71-8955C41C63C4}" type="pres">
      <dgm:prSet presAssocID="{D8D01F9E-B59C-41AA-B505-BCE517CFB892}" presName="centerTile" presStyleLbl="fgShp" presStyleIdx="0" presStyleCnt="1" custScaleX="281286" custScaleY="265121">
        <dgm:presLayoutVars>
          <dgm:chMax val="0"/>
          <dgm:chPref val="0"/>
        </dgm:presLayoutVars>
      </dgm:prSet>
      <dgm:spPr/>
    </dgm:pt>
  </dgm:ptLst>
  <dgm:cxnLst>
    <dgm:cxn modelId="{553AED14-8B71-4128-891A-06EDABA625A3}" type="presOf" srcId="{DAE486DC-B8FA-47ED-BA52-B80B52E979BE}" destId="{838A7E32-2423-45E7-9E71-8955C41C63C4}" srcOrd="0" destOrd="0" presId="urn:microsoft.com/office/officeart/2005/8/layout/matrix1"/>
    <dgm:cxn modelId="{75150E9E-F9CD-42D9-AD56-975346880481}" type="presOf" srcId="{D8D01F9E-B59C-41AA-B505-BCE517CFB892}" destId="{CC451D86-32C0-41F1-BA4D-1996D596E2BE}" srcOrd="0" destOrd="0" presId="urn:microsoft.com/office/officeart/2005/8/layout/matrix1"/>
    <dgm:cxn modelId="{E334C8CE-9C6A-4A40-8468-3E2112B332B5}" srcId="{D8D01F9E-B59C-41AA-B505-BCE517CFB892}" destId="{DAE486DC-B8FA-47ED-BA52-B80B52E979BE}" srcOrd="0" destOrd="0" parTransId="{70133B36-B72F-46D3-A27F-20E4B9CBBBE2}" sibTransId="{171735DA-1B70-476E-94A8-B3630BE392DE}"/>
    <dgm:cxn modelId="{E05A0197-ABF2-48CC-B0EB-64594461E5EF}" type="presParOf" srcId="{CC451D86-32C0-41F1-BA4D-1996D596E2BE}" destId="{B458D319-FA7D-4232-9C18-15DE6F0C4B31}" srcOrd="0" destOrd="0" presId="urn:microsoft.com/office/officeart/2005/8/layout/matrix1"/>
    <dgm:cxn modelId="{87A42D68-6782-4039-8FF4-3D393402EEA0}" type="presParOf" srcId="{B458D319-FA7D-4232-9C18-15DE6F0C4B31}" destId="{6959AC53-35C5-4B9B-BB64-F97F3AA31B99}" srcOrd="0" destOrd="0" presId="urn:microsoft.com/office/officeart/2005/8/layout/matrix1"/>
    <dgm:cxn modelId="{5B6A8BFF-7D59-4AF9-840B-929879EC2FA3}" type="presParOf" srcId="{B458D319-FA7D-4232-9C18-15DE6F0C4B31}" destId="{FA85A468-0491-44D5-80DF-F9A3D268A6F9}" srcOrd="1" destOrd="0" presId="urn:microsoft.com/office/officeart/2005/8/layout/matrix1"/>
    <dgm:cxn modelId="{BB6CA025-BC50-488E-8951-D5FC6930BA83}" type="presParOf" srcId="{B458D319-FA7D-4232-9C18-15DE6F0C4B31}" destId="{A5C48844-2440-4926-B170-13315D11EC65}" srcOrd="2" destOrd="0" presId="urn:microsoft.com/office/officeart/2005/8/layout/matrix1"/>
    <dgm:cxn modelId="{FD157D9A-2FB1-49AA-9692-6654EE84D3D2}" type="presParOf" srcId="{B458D319-FA7D-4232-9C18-15DE6F0C4B31}" destId="{7D14936F-C630-4004-A6A4-705926BA21F3}" srcOrd="3" destOrd="0" presId="urn:microsoft.com/office/officeart/2005/8/layout/matrix1"/>
    <dgm:cxn modelId="{B10E231A-6000-4F4B-9F02-252141740FCE}" type="presParOf" srcId="{B458D319-FA7D-4232-9C18-15DE6F0C4B31}" destId="{2FB90D27-A5FD-4845-B168-D48289C1BE74}" srcOrd="4" destOrd="0" presId="urn:microsoft.com/office/officeart/2005/8/layout/matrix1"/>
    <dgm:cxn modelId="{4929DB90-D078-4BC0-990E-829A52A8EA93}" type="presParOf" srcId="{B458D319-FA7D-4232-9C18-15DE6F0C4B31}" destId="{E908943D-A600-48D9-9CF4-5A33CBFCF117}" srcOrd="5" destOrd="0" presId="urn:microsoft.com/office/officeart/2005/8/layout/matrix1"/>
    <dgm:cxn modelId="{3D0B9B74-5641-4422-B2AD-39B702D0B1D0}" type="presParOf" srcId="{B458D319-FA7D-4232-9C18-15DE6F0C4B31}" destId="{B876B471-6043-4F73-B3E4-286A684D14D5}" srcOrd="6" destOrd="0" presId="urn:microsoft.com/office/officeart/2005/8/layout/matrix1"/>
    <dgm:cxn modelId="{7ED62BC6-6C9F-43DF-807C-767F8BE573F5}" type="presParOf" srcId="{B458D319-FA7D-4232-9C18-15DE6F0C4B31}" destId="{FB317227-E151-40FD-B595-0FC9A0BEA0DB}" srcOrd="7" destOrd="0" presId="urn:microsoft.com/office/officeart/2005/8/layout/matrix1"/>
    <dgm:cxn modelId="{A0E67293-5089-4711-BBBE-0470CE37D2FE}" type="presParOf" srcId="{CC451D86-32C0-41F1-BA4D-1996D596E2BE}" destId="{838A7E32-2423-45E7-9E71-8955C41C63C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D01F9E-B59C-41AA-B505-BCE517CFB89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486DC-B8FA-47ED-BA52-B80B52E979BE}">
      <dgm:prSet phldrT="[Text]"/>
      <dgm:spPr/>
      <dgm:t>
        <a:bodyPr/>
        <a:lstStyle/>
        <a:p>
          <a:r>
            <a:rPr lang="en-US" b="1" i="1" dirty="0">
              <a:solidFill>
                <a:srgbClr val="0066BA"/>
              </a:solidFill>
            </a:rPr>
            <a:t>Link Industry to Education through Participation in the Development of and/or the Improvement of Curriculum</a:t>
          </a:r>
          <a:endParaRPr lang="en-US" dirty="0"/>
        </a:p>
      </dgm:t>
    </dgm:pt>
    <dgm:pt modelId="{70133B36-B72F-46D3-A27F-20E4B9CBBBE2}" type="parTrans" cxnId="{E334C8CE-9C6A-4A40-8468-3E2112B332B5}">
      <dgm:prSet/>
      <dgm:spPr/>
      <dgm:t>
        <a:bodyPr/>
        <a:lstStyle/>
        <a:p>
          <a:endParaRPr lang="en-US"/>
        </a:p>
      </dgm:t>
    </dgm:pt>
    <dgm:pt modelId="{171735DA-1B70-476E-94A8-B3630BE392DE}" type="sibTrans" cxnId="{E334C8CE-9C6A-4A40-8468-3E2112B332B5}">
      <dgm:prSet/>
      <dgm:spPr/>
      <dgm:t>
        <a:bodyPr/>
        <a:lstStyle/>
        <a:p>
          <a:endParaRPr lang="en-US"/>
        </a:p>
      </dgm:t>
    </dgm:pt>
    <dgm:pt modelId="{3E28452D-59B6-4554-B026-F20B10219E97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Facilitate to </a:t>
          </a:r>
          <a:r>
            <a:rPr lang="en-US" sz="2400" i="0" dirty="0">
              <a:solidFill>
                <a:schemeClr val="bg1"/>
              </a:solidFill>
            </a:rPr>
            <a:t>allow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b="1" i="1" dirty="0">
              <a:solidFill>
                <a:schemeClr val="bg1"/>
              </a:solidFill>
            </a:rPr>
            <a:t>Industry to LEAD</a:t>
          </a:r>
          <a:endParaRPr lang="en-US" sz="2400" b="1" i="1" dirty="0"/>
        </a:p>
      </dgm:t>
    </dgm:pt>
    <dgm:pt modelId="{3B6FE5A1-6A3E-44EC-9BB4-9B45385C5879}" type="parTrans" cxnId="{A6417E2A-C606-4A7C-95C5-5C48CC9C8569}">
      <dgm:prSet/>
      <dgm:spPr/>
      <dgm:t>
        <a:bodyPr/>
        <a:lstStyle/>
        <a:p>
          <a:endParaRPr lang="en-US"/>
        </a:p>
      </dgm:t>
    </dgm:pt>
    <dgm:pt modelId="{CADF2E55-4FE5-454B-BCDB-6C45860F628A}" type="sibTrans" cxnId="{A6417E2A-C606-4A7C-95C5-5C48CC9C8569}">
      <dgm:prSet/>
      <dgm:spPr/>
      <dgm:t>
        <a:bodyPr/>
        <a:lstStyle/>
        <a:p>
          <a:endParaRPr lang="en-US"/>
        </a:p>
      </dgm:t>
    </dgm:pt>
    <dgm:pt modelId="{C0B30322-DA5E-4C43-895A-A5B09A1FC53D}">
      <dgm:prSet phldrT="[Text]" custT="1"/>
      <dgm:spPr/>
      <dgm:t>
        <a:bodyPr/>
        <a:lstStyle/>
        <a:p>
          <a:r>
            <a:rPr lang="en-US" sz="2400" dirty="0"/>
            <a:t>Create a </a:t>
          </a:r>
          <a:r>
            <a:rPr lang="en-US" sz="2400" b="1" i="1" dirty="0"/>
            <a:t>Continuing</a:t>
          </a:r>
          <a:r>
            <a:rPr lang="en-US" sz="2400" dirty="0"/>
            <a:t> </a:t>
          </a:r>
          <a:r>
            <a:rPr lang="en-US" sz="2400" b="1" i="1" dirty="0"/>
            <a:t>Community</a:t>
          </a:r>
        </a:p>
      </dgm:t>
    </dgm:pt>
    <dgm:pt modelId="{A6F4F1B3-7B1D-48FB-A868-52EC008C5CE1}" type="parTrans" cxnId="{2D076EBC-2B9E-41D9-BD0D-5AF71B406947}">
      <dgm:prSet/>
      <dgm:spPr/>
      <dgm:t>
        <a:bodyPr/>
        <a:lstStyle/>
        <a:p>
          <a:endParaRPr lang="en-US"/>
        </a:p>
      </dgm:t>
    </dgm:pt>
    <dgm:pt modelId="{C4CF95C3-DF3A-4728-93EB-FE61D0DD3D85}" type="sibTrans" cxnId="{2D076EBC-2B9E-41D9-BD0D-5AF71B406947}">
      <dgm:prSet/>
      <dgm:spPr/>
      <dgm:t>
        <a:bodyPr/>
        <a:lstStyle/>
        <a:p>
          <a:endParaRPr lang="en-US"/>
        </a:p>
      </dgm:t>
    </dgm:pt>
    <dgm:pt modelId="{F35B1DEA-9E32-49D1-B899-F19247074746}">
      <dgm:prSet phldrT="[Text]" phldr="1"/>
      <dgm:spPr/>
      <dgm:t>
        <a:bodyPr/>
        <a:lstStyle/>
        <a:p>
          <a:endParaRPr lang="en-US" dirty="0"/>
        </a:p>
      </dgm:t>
    </dgm:pt>
    <dgm:pt modelId="{03ECE20D-662B-4570-A4C8-4F497E456E96}" type="parTrans" cxnId="{E2992BF0-1CF6-45D2-AB6A-7313E5D5BB36}">
      <dgm:prSet/>
      <dgm:spPr/>
      <dgm:t>
        <a:bodyPr/>
        <a:lstStyle/>
        <a:p>
          <a:endParaRPr lang="en-US"/>
        </a:p>
      </dgm:t>
    </dgm:pt>
    <dgm:pt modelId="{B39D57FB-4A68-442E-B327-7612B86CEFFB}" type="sibTrans" cxnId="{E2992BF0-1CF6-45D2-AB6A-7313E5D5BB36}">
      <dgm:prSet/>
      <dgm:spPr/>
      <dgm:t>
        <a:bodyPr/>
        <a:lstStyle/>
        <a:p>
          <a:endParaRPr lang="en-US"/>
        </a:p>
      </dgm:t>
    </dgm:pt>
    <dgm:pt modelId="{146B33C1-CFD6-452A-8798-525BCF24BF63}">
      <dgm:prSet phldrT="[Text]" phldr="1"/>
      <dgm:spPr/>
      <dgm:t>
        <a:bodyPr/>
        <a:lstStyle/>
        <a:p>
          <a:endParaRPr lang="en-US"/>
        </a:p>
      </dgm:t>
    </dgm:pt>
    <dgm:pt modelId="{DCA067DC-58A6-48E9-9209-EF7EB7AED3DC}" type="parTrans" cxnId="{41B718EE-1FF1-4CFA-8E65-D5A012489896}">
      <dgm:prSet/>
      <dgm:spPr/>
      <dgm:t>
        <a:bodyPr/>
        <a:lstStyle/>
        <a:p>
          <a:endParaRPr lang="en-US"/>
        </a:p>
      </dgm:t>
    </dgm:pt>
    <dgm:pt modelId="{B6514FC2-F52C-4B0B-B1FC-674FE19A9A11}" type="sibTrans" cxnId="{41B718EE-1FF1-4CFA-8E65-D5A012489896}">
      <dgm:prSet/>
      <dgm:spPr/>
      <dgm:t>
        <a:bodyPr/>
        <a:lstStyle/>
        <a:p>
          <a:endParaRPr lang="en-US"/>
        </a:p>
      </dgm:t>
    </dgm:pt>
    <dgm:pt modelId="{EB91315E-3962-4438-8750-524E0906B9DB}">
      <dgm:prSet/>
      <dgm:spPr/>
      <dgm:t>
        <a:bodyPr/>
        <a:lstStyle/>
        <a:p>
          <a:endParaRPr lang="en-US"/>
        </a:p>
      </dgm:t>
    </dgm:pt>
    <dgm:pt modelId="{57F4AAA0-F19B-4000-98A8-F027FD8A0D50}" type="parTrans" cxnId="{494E9408-6C1B-4215-BA56-6A3A1B1430DB}">
      <dgm:prSet/>
      <dgm:spPr/>
      <dgm:t>
        <a:bodyPr/>
        <a:lstStyle/>
        <a:p>
          <a:endParaRPr lang="en-US"/>
        </a:p>
      </dgm:t>
    </dgm:pt>
    <dgm:pt modelId="{934B0EEF-F758-4839-ACB9-7677EDC3C26E}" type="sibTrans" cxnId="{494E9408-6C1B-4215-BA56-6A3A1B1430DB}">
      <dgm:prSet/>
      <dgm:spPr/>
      <dgm:t>
        <a:bodyPr/>
        <a:lstStyle/>
        <a:p>
          <a:endParaRPr lang="en-US"/>
        </a:p>
      </dgm:t>
    </dgm:pt>
    <dgm:pt modelId="{E1E1C469-E18A-42FE-A404-09BFC3E4E84E}">
      <dgm:prSet/>
      <dgm:spPr/>
      <dgm:t>
        <a:bodyPr/>
        <a:lstStyle/>
        <a:p>
          <a:endParaRPr lang="en-US"/>
        </a:p>
      </dgm:t>
    </dgm:pt>
    <dgm:pt modelId="{0EC9680F-93F6-42C7-B343-A50A8EDA0364}" type="parTrans" cxnId="{FFD07C4F-D4E6-49FE-96DA-BAA70A4AA123}">
      <dgm:prSet/>
      <dgm:spPr/>
      <dgm:t>
        <a:bodyPr/>
        <a:lstStyle/>
        <a:p>
          <a:endParaRPr lang="en-US"/>
        </a:p>
      </dgm:t>
    </dgm:pt>
    <dgm:pt modelId="{9E772F49-DB51-463C-85B2-5E49133493A6}" type="sibTrans" cxnId="{FFD07C4F-D4E6-49FE-96DA-BAA70A4AA123}">
      <dgm:prSet/>
      <dgm:spPr/>
      <dgm:t>
        <a:bodyPr/>
        <a:lstStyle/>
        <a:p>
          <a:endParaRPr lang="en-US"/>
        </a:p>
      </dgm:t>
    </dgm:pt>
    <dgm:pt modelId="{26CCE13D-9499-4E83-86E3-C59EAC23D8C8}">
      <dgm:prSet custT="1"/>
      <dgm:spPr/>
      <dgm:t>
        <a:bodyPr/>
        <a:lstStyle/>
        <a:p>
          <a:r>
            <a:rPr lang="en-US" sz="2400" b="1" i="1" dirty="0"/>
            <a:t>Support</a:t>
          </a:r>
          <a:r>
            <a:rPr lang="en-US" sz="2400" dirty="0"/>
            <a:t> with Industry Organizations</a:t>
          </a:r>
        </a:p>
      </dgm:t>
    </dgm:pt>
    <dgm:pt modelId="{9A3FB54A-5661-4AD3-A05B-16C222F084B5}" type="parTrans" cxnId="{D804FB73-1F63-49A3-8321-2266E6EFF0E3}">
      <dgm:prSet/>
      <dgm:spPr/>
      <dgm:t>
        <a:bodyPr/>
        <a:lstStyle/>
        <a:p>
          <a:endParaRPr lang="en-US"/>
        </a:p>
      </dgm:t>
    </dgm:pt>
    <dgm:pt modelId="{25CADD9D-679C-4E75-A033-01BFF79922B2}" type="sibTrans" cxnId="{D804FB73-1F63-49A3-8321-2266E6EFF0E3}">
      <dgm:prSet/>
      <dgm:spPr/>
      <dgm:t>
        <a:bodyPr/>
        <a:lstStyle/>
        <a:p>
          <a:endParaRPr lang="en-US"/>
        </a:p>
      </dgm:t>
    </dgm:pt>
    <dgm:pt modelId="{7AA22E9B-A103-4E75-B7D4-13B29C8A8350}">
      <dgm:prSet custT="1"/>
      <dgm:spPr/>
      <dgm:t>
        <a:bodyPr/>
        <a:lstStyle/>
        <a:p>
          <a:r>
            <a:rPr lang="en-US" sz="2400" dirty="0"/>
            <a:t>Solicit and            </a:t>
          </a:r>
          <a:r>
            <a:rPr lang="en-US" sz="2400" b="1" i="1" dirty="0"/>
            <a:t>Provide Feedback</a:t>
          </a:r>
        </a:p>
      </dgm:t>
    </dgm:pt>
    <dgm:pt modelId="{7EC51A3D-6C35-4DD8-8D77-7B4A84B8D0AD}" type="parTrans" cxnId="{B76E8B27-6832-48F3-855A-4BB517E2068B}">
      <dgm:prSet/>
      <dgm:spPr/>
      <dgm:t>
        <a:bodyPr/>
        <a:lstStyle/>
        <a:p>
          <a:endParaRPr lang="en-US"/>
        </a:p>
      </dgm:t>
    </dgm:pt>
    <dgm:pt modelId="{A76FB80E-DBEF-4154-96DA-F1D6572B15E6}" type="sibTrans" cxnId="{B76E8B27-6832-48F3-855A-4BB517E2068B}">
      <dgm:prSet/>
      <dgm:spPr/>
      <dgm:t>
        <a:bodyPr/>
        <a:lstStyle/>
        <a:p>
          <a:endParaRPr lang="en-US"/>
        </a:p>
      </dgm:t>
    </dgm:pt>
    <dgm:pt modelId="{CC451D86-32C0-41F1-BA4D-1996D596E2BE}" type="pres">
      <dgm:prSet presAssocID="{D8D01F9E-B59C-41AA-B505-BCE517CFB89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58D319-FA7D-4232-9C18-15DE6F0C4B31}" type="pres">
      <dgm:prSet presAssocID="{D8D01F9E-B59C-41AA-B505-BCE517CFB892}" presName="matrix" presStyleCnt="0"/>
      <dgm:spPr/>
    </dgm:pt>
    <dgm:pt modelId="{6959AC53-35C5-4B9B-BB64-F97F3AA31B99}" type="pres">
      <dgm:prSet presAssocID="{D8D01F9E-B59C-41AA-B505-BCE517CFB892}" presName="tile1" presStyleLbl="node1" presStyleIdx="0" presStyleCnt="4" custLinFactNeighborX="-24483" custLinFactNeighborY="-5523"/>
      <dgm:spPr/>
    </dgm:pt>
    <dgm:pt modelId="{FA85A468-0491-44D5-80DF-F9A3D268A6F9}" type="pres">
      <dgm:prSet presAssocID="{D8D01F9E-B59C-41AA-B505-BCE517CFB89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5C48844-2440-4926-B170-13315D11EC65}" type="pres">
      <dgm:prSet presAssocID="{D8D01F9E-B59C-41AA-B505-BCE517CFB892}" presName="tile2" presStyleLbl="node1" presStyleIdx="1" presStyleCnt="4"/>
      <dgm:spPr/>
    </dgm:pt>
    <dgm:pt modelId="{7D14936F-C630-4004-A6A4-705926BA21F3}" type="pres">
      <dgm:prSet presAssocID="{D8D01F9E-B59C-41AA-B505-BCE517CFB89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FB90D27-A5FD-4845-B168-D48289C1BE74}" type="pres">
      <dgm:prSet presAssocID="{D8D01F9E-B59C-41AA-B505-BCE517CFB892}" presName="tile3" presStyleLbl="node1" presStyleIdx="2" presStyleCnt="4"/>
      <dgm:spPr/>
    </dgm:pt>
    <dgm:pt modelId="{E908943D-A600-48D9-9CF4-5A33CBFCF117}" type="pres">
      <dgm:prSet presAssocID="{D8D01F9E-B59C-41AA-B505-BCE517CFB89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76B471-6043-4F73-B3E4-286A684D14D5}" type="pres">
      <dgm:prSet presAssocID="{D8D01F9E-B59C-41AA-B505-BCE517CFB892}" presName="tile4" presStyleLbl="node1" presStyleIdx="3" presStyleCnt="4"/>
      <dgm:spPr/>
    </dgm:pt>
    <dgm:pt modelId="{FB317227-E151-40FD-B595-0FC9A0BEA0DB}" type="pres">
      <dgm:prSet presAssocID="{D8D01F9E-B59C-41AA-B505-BCE517CFB89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38A7E32-2423-45E7-9E71-8955C41C63C4}" type="pres">
      <dgm:prSet presAssocID="{D8D01F9E-B59C-41AA-B505-BCE517CFB892}" presName="centerTile" presStyleLbl="fgShp" presStyleIdx="0" presStyleCnt="1" custScaleX="156827" custScaleY="125196">
        <dgm:presLayoutVars>
          <dgm:chMax val="0"/>
          <dgm:chPref val="0"/>
        </dgm:presLayoutVars>
      </dgm:prSet>
      <dgm:spPr/>
    </dgm:pt>
  </dgm:ptLst>
  <dgm:cxnLst>
    <dgm:cxn modelId="{494E9408-6C1B-4215-BA56-6A3A1B1430DB}" srcId="{D8D01F9E-B59C-41AA-B505-BCE517CFB892}" destId="{EB91315E-3962-4438-8750-524E0906B9DB}" srcOrd="1" destOrd="0" parTransId="{57F4AAA0-F19B-4000-98A8-F027FD8A0D50}" sibTransId="{934B0EEF-F758-4839-ACB9-7677EDC3C26E}"/>
    <dgm:cxn modelId="{553AED14-8B71-4128-891A-06EDABA625A3}" type="presOf" srcId="{DAE486DC-B8FA-47ED-BA52-B80B52E979BE}" destId="{838A7E32-2423-45E7-9E71-8955C41C63C4}" srcOrd="0" destOrd="0" presId="urn:microsoft.com/office/officeart/2005/8/layout/matrix1"/>
    <dgm:cxn modelId="{B76E8B27-6832-48F3-855A-4BB517E2068B}" srcId="{DAE486DC-B8FA-47ED-BA52-B80B52E979BE}" destId="{7AA22E9B-A103-4E75-B7D4-13B29C8A8350}" srcOrd="3" destOrd="0" parTransId="{7EC51A3D-6C35-4DD8-8D77-7B4A84B8D0AD}" sibTransId="{A76FB80E-DBEF-4154-96DA-F1D6572B15E6}"/>
    <dgm:cxn modelId="{A6417E2A-C606-4A7C-95C5-5C48CC9C8569}" srcId="{DAE486DC-B8FA-47ED-BA52-B80B52E979BE}" destId="{3E28452D-59B6-4554-B026-F20B10219E97}" srcOrd="0" destOrd="0" parTransId="{3B6FE5A1-6A3E-44EC-9BB4-9B45385C5879}" sibTransId="{CADF2E55-4FE5-454B-BCDB-6C45860F628A}"/>
    <dgm:cxn modelId="{585B243F-82CA-40A8-B6AB-5B788776C083}" type="presOf" srcId="{7AA22E9B-A103-4E75-B7D4-13B29C8A8350}" destId="{B876B471-6043-4F73-B3E4-286A684D14D5}" srcOrd="0" destOrd="0" presId="urn:microsoft.com/office/officeart/2005/8/layout/matrix1"/>
    <dgm:cxn modelId="{FFD07C4F-D4E6-49FE-96DA-BAA70A4AA123}" srcId="{D8D01F9E-B59C-41AA-B505-BCE517CFB892}" destId="{E1E1C469-E18A-42FE-A404-09BFC3E4E84E}" srcOrd="2" destOrd="0" parTransId="{0EC9680F-93F6-42C7-B343-A50A8EDA0364}" sibTransId="{9E772F49-DB51-463C-85B2-5E49133493A6}"/>
    <dgm:cxn modelId="{E690A66F-1D04-4A59-94C6-2066AD5421C3}" type="presOf" srcId="{26CCE13D-9499-4E83-86E3-C59EAC23D8C8}" destId="{E908943D-A600-48D9-9CF4-5A33CBFCF117}" srcOrd="1" destOrd="0" presId="urn:microsoft.com/office/officeart/2005/8/layout/matrix1"/>
    <dgm:cxn modelId="{86553750-97D2-4341-873D-2B6D871C9823}" type="presOf" srcId="{26CCE13D-9499-4E83-86E3-C59EAC23D8C8}" destId="{2FB90D27-A5FD-4845-B168-D48289C1BE74}" srcOrd="0" destOrd="0" presId="urn:microsoft.com/office/officeart/2005/8/layout/matrix1"/>
    <dgm:cxn modelId="{D804FB73-1F63-49A3-8321-2266E6EFF0E3}" srcId="{DAE486DC-B8FA-47ED-BA52-B80B52E979BE}" destId="{26CCE13D-9499-4E83-86E3-C59EAC23D8C8}" srcOrd="2" destOrd="0" parTransId="{9A3FB54A-5661-4AD3-A05B-16C222F084B5}" sibTransId="{25CADD9D-679C-4E75-A033-01BFF79922B2}"/>
    <dgm:cxn modelId="{68618887-C3C2-47A9-B073-A40832B326F3}" type="presOf" srcId="{3E28452D-59B6-4554-B026-F20B10219E97}" destId="{FA85A468-0491-44D5-80DF-F9A3D268A6F9}" srcOrd="1" destOrd="0" presId="urn:microsoft.com/office/officeart/2005/8/layout/matrix1"/>
    <dgm:cxn modelId="{75150E9E-F9CD-42D9-AD56-975346880481}" type="presOf" srcId="{D8D01F9E-B59C-41AA-B505-BCE517CFB892}" destId="{CC451D86-32C0-41F1-BA4D-1996D596E2BE}" srcOrd="0" destOrd="0" presId="urn:microsoft.com/office/officeart/2005/8/layout/matrix1"/>
    <dgm:cxn modelId="{2D076EBC-2B9E-41D9-BD0D-5AF71B406947}" srcId="{DAE486DC-B8FA-47ED-BA52-B80B52E979BE}" destId="{C0B30322-DA5E-4C43-895A-A5B09A1FC53D}" srcOrd="1" destOrd="0" parTransId="{A6F4F1B3-7B1D-48FB-A868-52EC008C5CE1}" sibTransId="{C4CF95C3-DF3A-4728-93EB-FE61D0DD3D85}"/>
    <dgm:cxn modelId="{9E77AAC1-EF5E-46E4-B64D-041EE9BD9F9C}" type="presOf" srcId="{7AA22E9B-A103-4E75-B7D4-13B29C8A8350}" destId="{FB317227-E151-40FD-B595-0FC9A0BEA0DB}" srcOrd="1" destOrd="0" presId="urn:microsoft.com/office/officeart/2005/8/layout/matrix1"/>
    <dgm:cxn modelId="{E334C8CE-9C6A-4A40-8468-3E2112B332B5}" srcId="{D8D01F9E-B59C-41AA-B505-BCE517CFB892}" destId="{DAE486DC-B8FA-47ED-BA52-B80B52E979BE}" srcOrd="0" destOrd="0" parTransId="{70133B36-B72F-46D3-A27F-20E4B9CBBBE2}" sibTransId="{171735DA-1B70-476E-94A8-B3630BE392DE}"/>
    <dgm:cxn modelId="{10CEC7DD-3D5B-493E-A7AA-95A379BA6D47}" type="presOf" srcId="{C0B30322-DA5E-4C43-895A-A5B09A1FC53D}" destId="{A5C48844-2440-4926-B170-13315D11EC65}" srcOrd="0" destOrd="0" presId="urn:microsoft.com/office/officeart/2005/8/layout/matrix1"/>
    <dgm:cxn modelId="{219A47E3-DE2C-45F5-9EEF-14333791FF41}" type="presOf" srcId="{3E28452D-59B6-4554-B026-F20B10219E97}" destId="{6959AC53-35C5-4B9B-BB64-F97F3AA31B99}" srcOrd="0" destOrd="0" presId="urn:microsoft.com/office/officeart/2005/8/layout/matrix1"/>
    <dgm:cxn modelId="{41B718EE-1FF1-4CFA-8E65-D5A012489896}" srcId="{DAE486DC-B8FA-47ED-BA52-B80B52E979BE}" destId="{146B33C1-CFD6-452A-8798-525BCF24BF63}" srcOrd="5" destOrd="0" parTransId="{DCA067DC-58A6-48E9-9209-EF7EB7AED3DC}" sibTransId="{B6514FC2-F52C-4B0B-B1FC-674FE19A9A11}"/>
    <dgm:cxn modelId="{E2992BF0-1CF6-45D2-AB6A-7313E5D5BB36}" srcId="{DAE486DC-B8FA-47ED-BA52-B80B52E979BE}" destId="{F35B1DEA-9E32-49D1-B899-F19247074746}" srcOrd="4" destOrd="0" parTransId="{03ECE20D-662B-4570-A4C8-4F497E456E96}" sibTransId="{B39D57FB-4A68-442E-B327-7612B86CEFFB}"/>
    <dgm:cxn modelId="{E4B081FB-0F6C-4F40-9FCC-6A19FC889E6A}" type="presOf" srcId="{C0B30322-DA5E-4C43-895A-A5B09A1FC53D}" destId="{7D14936F-C630-4004-A6A4-705926BA21F3}" srcOrd="1" destOrd="0" presId="urn:microsoft.com/office/officeart/2005/8/layout/matrix1"/>
    <dgm:cxn modelId="{E05A0197-ABF2-48CC-B0EB-64594461E5EF}" type="presParOf" srcId="{CC451D86-32C0-41F1-BA4D-1996D596E2BE}" destId="{B458D319-FA7D-4232-9C18-15DE6F0C4B31}" srcOrd="0" destOrd="0" presId="urn:microsoft.com/office/officeart/2005/8/layout/matrix1"/>
    <dgm:cxn modelId="{87A42D68-6782-4039-8FF4-3D393402EEA0}" type="presParOf" srcId="{B458D319-FA7D-4232-9C18-15DE6F0C4B31}" destId="{6959AC53-35C5-4B9B-BB64-F97F3AA31B99}" srcOrd="0" destOrd="0" presId="urn:microsoft.com/office/officeart/2005/8/layout/matrix1"/>
    <dgm:cxn modelId="{5B6A8BFF-7D59-4AF9-840B-929879EC2FA3}" type="presParOf" srcId="{B458D319-FA7D-4232-9C18-15DE6F0C4B31}" destId="{FA85A468-0491-44D5-80DF-F9A3D268A6F9}" srcOrd="1" destOrd="0" presId="urn:microsoft.com/office/officeart/2005/8/layout/matrix1"/>
    <dgm:cxn modelId="{BB6CA025-BC50-488E-8951-D5FC6930BA83}" type="presParOf" srcId="{B458D319-FA7D-4232-9C18-15DE6F0C4B31}" destId="{A5C48844-2440-4926-B170-13315D11EC65}" srcOrd="2" destOrd="0" presId="urn:microsoft.com/office/officeart/2005/8/layout/matrix1"/>
    <dgm:cxn modelId="{FD157D9A-2FB1-49AA-9692-6654EE84D3D2}" type="presParOf" srcId="{B458D319-FA7D-4232-9C18-15DE6F0C4B31}" destId="{7D14936F-C630-4004-A6A4-705926BA21F3}" srcOrd="3" destOrd="0" presId="urn:microsoft.com/office/officeart/2005/8/layout/matrix1"/>
    <dgm:cxn modelId="{B10E231A-6000-4F4B-9F02-252141740FCE}" type="presParOf" srcId="{B458D319-FA7D-4232-9C18-15DE6F0C4B31}" destId="{2FB90D27-A5FD-4845-B168-D48289C1BE74}" srcOrd="4" destOrd="0" presId="urn:microsoft.com/office/officeart/2005/8/layout/matrix1"/>
    <dgm:cxn modelId="{4929DB90-D078-4BC0-990E-829A52A8EA93}" type="presParOf" srcId="{B458D319-FA7D-4232-9C18-15DE6F0C4B31}" destId="{E908943D-A600-48D9-9CF4-5A33CBFCF117}" srcOrd="5" destOrd="0" presId="urn:microsoft.com/office/officeart/2005/8/layout/matrix1"/>
    <dgm:cxn modelId="{3D0B9B74-5641-4422-B2AD-39B702D0B1D0}" type="presParOf" srcId="{B458D319-FA7D-4232-9C18-15DE6F0C4B31}" destId="{B876B471-6043-4F73-B3E4-286A684D14D5}" srcOrd="6" destOrd="0" presId="urn:microsoft.com/office/officeart/2005/8/layout/matrix1"/>
    <dgm:cxn modelId="{7ED62BC6-6C9F-43DF-807C-767F8BE573F5}" type="presParOf" srcId="{B458D319-FA7D-4232-9C18-15DE6F0C4B31}" destId="{FB317227-E151-40FD-B595-0FC9A0BEA0DB}" srcOrd="7" destOrd="0" presId="urn:microsoft.com/office/officeart/2005/8/layout/matrix1"/>
    <dgm:cxn modelId="{A0E67293-5089-4711-BBBE-0470CE37D2FE}" type="presParOf" srcId="{CC451D86-32C0-41F1-BA4D-1996D596E2BE}" destId="{838A7E32-2423-45E7-9E71-8955C41C63C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9AC53-35C5-4B9B-BB64-F97F3AA31B99}">
      <dsp:nvSpPr>
        <dsp:cNvPr id="0" name=""/>
        <dsp:cNvSpPr/>
      </dsp:nvSpPr>
      <dsp:spPr>
        <a:xfrm rot="16200000">
          <a:off x="551220" y="-551220"/>
          <a:ext cx="2223822" cy="332626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48844-2440-4926-B170-13315D11EC65}">
      <dsp:nvSpPr>
        <dsp:cNvPr id="0" name=""/>
        <dsp:cNvSpPr/>
      </dsp:nvSpPr>
      <dsp:spPr>
        <a:xfrm>
          <a:off x="3326262" y="0"/>
          <a:ext cx="3326262" cy="222382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90D27-A5FD-4845-B168-D48289C1BE74}">
      <dsp:nvSpPr>
        <dsp:cNvPr id="0" name=""/>
        <dsp:cNvSpPr/>
      </dsp:nvSpPr>
      <dsp:spPr>
        <a:xfrm rot="10800000">
          <a:off x="0" y="2223822"/>
          <a:ext cx="3326262" cy="222382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6B471-6043-4F73-B3E4-286A684D14D5}">
      <dsp:nvSpPr>
        <dsp:cNvPr id="0" name=""/>
        <dsp:cNvSpPr/>
      </dsp:nvSpPr>
      <dsp:spPr>
        <a:xfrm rot="5400000">
          <a:off x="3877482" y="1672602"/>
          <a:ext cx="2223822" cy="332626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A7E32-2423-45E7-9E71-8955C41C63C4}">
      <dsp:nvSpPr>
        <dsp:cNvPr id="0" name=""/>
        <dsp:cNvSpPr/>
      </dsp:nvSpPr>
      <dsp:spPr>
        <a:xfrm>
          <a:off x="519369" y="749867"/>
          <a:ext cx="5613786" cy="294791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>
              <a:solidFill>
                <a:srgbClr val="0066BA"/>
              </a:solidFill>
            </a:rPr>
            <a:t>Link Industry to Education through Participation in the Development of and/or the Improvement of Curriculum</a:t>
          </a:r>
          <a:endParaRPr lang="en-US" sz="3300" kern="1200" dirty="0"/>
        </a:p>
      </dsp:txBody>
      <dsp:txXfrm>
        <a:off x="663274" y="893772"/>
        <a:ext cx="5325976" cy="2660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9AC53-35C5-4B9B-BB64-F97F3AA31B99}">
      <dsp:nvSpPr>
        <dsp:cNvPr id="0" name=""/>
        <dsp:cNvSpPr/>
      </dsp:nvSpPr>
      <dsp:spPr>
        <a:xfrm rot="16200000">
          <a:off x="551220" y="-551220"/>
          <a:ext cx="2223822" cy="332626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Facilitate to </a:t>
          </a:r>
          <a:r>
            <a:rPr lang="en-US" sz="2400" i="0" kern="1200" dirty="0">
              <a:solidFill>
                <a:schemeClr val="bg1"/>
              </a:solidFill>
            </a:rPr>
            <a:t>allow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b="1" i="1" kern="1200" dirty="0">
              <a:solidFill>
                <a:schemeClr val="bg1"/>
              </a:solidFill>
            </a:rPr>
            <a:t>Industry to LEAD</a:t>
          </a:r>
          <a:endParaRPr lang="en-US" sz="2400" b="1" i="1" kern="1200" dirty="0"/>
        </a:p>
      </dsp:txBody>
      <dsp:txXfrm rot="5400000">
        <a:off x="-1" y="1"/>
        <a:ext cx="3326262" cy="1667866"/>
      </dsp:txXfrm>
    </dsp:sp>
    <dsp:sp modelId="{A5C48844-2440-4926-B170-13315D11EC65}">
      <dsp:nvSpPr>
        <dsp:cNvPr id="0" name=""/>
        <dsp:cNvSpPr/>
      </dsp:nvSpPr>
      <dsp:spPr>
        <a:xfrm>
          <a:off x="3326262" y="0"/>
          <a:ext cx="3326262" cy="222382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Create a </a:t>
          </a:r>
          <a:r>
            <a:rPr lang="en-US" sz="2400" b="1" i="1" kern="1200" dirty="0"/>
            <a:t>Continuing</a:t>
          </a:r>
          <a:r>
            <a:rPr lang="en-US" sz="2400" kern="1200" dirty="0"/>
            <a:t> </a:t>
          </a:r>
          <a:r>
            <a:rPr lang="en-US" sz="2400" b="1" i="1" kern="1200" dirty="0"/>
            <a:t>Community</a:t>
          </a:r>
        </a:p>
      </dsp:txBody>
      <dsp:txXfrm>
        <a:off x="3326262" y="0"/>
        <a:ext cx="3326262" cy="1667866"/>
      </dsp:txXfrm>
    </dsp:sp>
    <dsp:sp modelId="{2FB90D27-A5FD-4845-B168-D48289C1BE74}">
      <dsp:nvSpPr>
        <dsp:cNvPr id="0" name=""/>
        <dsp:cNvSpPr/>
      </dsp:nvSpPr>
      <dsp:spPr>
        <a:xfrm rot="10800000">
          <a:off x="0" y="2223822"/>
          <a:ext cx="3326262" cy="222382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Support</a:t>
          </a:r>
          <a:r>
            <a:rPr lang="en-US" sz="2400" kern="1200" dirty="0"/>
            <a:t> with Industry Organizations</a:t>
          </a:r>
        </a:p>
      </dsp:txBody>
      <dsp:txXfrm rot="10800000">
        <a:off x="0" y="2779778"/>
        <a:ext cx="3326262" cy="1667866"/>
      </dsp:txXfrm>
    </dsp:sp>
    <dsp:sp modelId="{B876B471-6043-4F73-B3E4-286A684D14D5}">
      <dsp:nvSpPr>
        <dsp:cNvPr id="0" name=""/>
        <dsp:cNvSpPr/>
      </dsp:nvSpPr>
      <dsp:spPr>
        <a:xfrm rot="5400000">
          <a:off x="3877482" y="1672602"/>
          <a:ext cx="2223822" cy="332626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Solicit and            </a:t>
          </a:r>
          <a:r>
            <a:rPr lang="en-US" sz="2400" b="1" i="1" kern="1200" dirty="0"/>
            <a:t>Provide Feedback</a:t>
          </a:r>
        </a:p>
      </dsp:txBody>
      <dsp:txXfrm rot="-5400000">
        <a:off x="3326262" y="2779778"/>
        <a:ext cx="3326262" cy="1667866"/>
      </dsp:txXfrm>
    </dsp:sp>
    <dsp:sp modelId="{838A7E32-2423-45E7-9E71-8955C41C63C4}">
      <dsp:nvSpPr>
        <dsp:cNvPr id="0" name=""/>
        <dsp:cNvSpPr/>
      </dsp:nvSpPr>
      <dsp:spPr>
        <a:xfrm>
          <a:off x="1761319" y="1527788"/>
          <a:ext cx="3129886" cy="139206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solidFill>
                <a:srgbClr val="0066BA"/>
              </a:solidFill>
            </a:rPr>
            <a:t>Link Industry to Education through Participation in the Development of and/or the Improvement of Curriculum</a:t>
          </a:r>
          <a:endParaRPr lang="en-US" sz="1800" kern="1200" dirty="0"/>
        </a:p>
      </dsp:txBody>
      <dsp:txXfrm>
        <a:off x="1829274" y="1595743"/>
        <a:ext cx="2993976" cy="1256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B019FB-593D-4275-A3B5-1DB4D2B35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64C7F-BDC6-4D64-8395-004DA5AB16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4A46059-6C88-4AA4-A97C-579F1A0DEB0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ADE41-A083-4BA5-849F-E23697549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173AA-1E36-4444-B047-839691ABC4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7AEA9F6-6142-4242-851B-79E9B1DDD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3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7CA2C80-5EFD-481C-A353-80B44931313E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437968D-5969-4CC4-A63D-C90CD4C3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57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7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8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6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3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67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8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6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6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6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10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1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968D-5969-4CC4-A63D-C90CD4C34E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8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B0BE-86DF-4F6D-9695-42F873922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4465"/>
            <a:ext cx="9144000" cy="786809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EB438-DCC4-4947-A9DA-38DDD07A0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754"/>
            <a:ext cx="9144000" cy="48086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F952D-624F-419B-B843-811A9B9E0E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4E7AA-586C-4B13-A389-1429762DA2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50211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6E9A-B34F-4B71-A6B8-D8968C12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C9AC-4235-4209-A24C-8BA29A66F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4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595901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A91A-8332-4C79-8136-7F08F76C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75CB0-1620-4CBC-ADDE-31A28A930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8596" cy="35066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AF324E-1F35-4923-847A-B73AFBC314E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15205" y="1825625"/>
            <a:ext cx="5038596" cy="35066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134666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B592-1A17-417A-8CFF-BB522123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D4226-5D1B-4021-88D2-27DD3BCF6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D2C9C-F314-4CCB-AAB0-F0B7CEDB9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439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CF2BD4-3099-4413-AE67-38243C7DB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5FBB6-FB89-486F-9BF8-8F14C4D1E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439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587090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6D77-332E-4483-AAB5-DD9F9EF0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D8B378-6192-43BF-B31B-4835045A6C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08638" y="1849438"/>
            <a:ext cx="6583362" cy="3302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8DB3A6-CCA2-4870-A323-033306F8F3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49438"/>
            <a:ext cx="4578350" cy="330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71081" y="5887556"/>
            <a:ext cx="1993982" cy="778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31332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AE7F-6533-4069-8AAA-35DFBF4C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6ADA4-64EA-49CF-8707-2F0B6D4F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4320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D617E-D9DE-4CE8-B65E-87959D358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662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062578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B795-4551-4892-BDA9-BB5EF646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1A80E8-B6F0-436C-8626-D07C6FB45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7008812" cy="47116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1CB76-B78C-4A20-84A9-69D867BB6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652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327607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700" y="685800"/>
            <a:ext cx="1002132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699" y="4343400"/>
            <a:ext cx="1002132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479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89376D1-4608-4787-BE58-B2E914F26C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306" y="4789056"/>
            <a:ext cx="1945694" cy="206894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E5279-6BB5-4200-B623-E50AF74A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05A94-6AAA-4E19-916C-A4F16D9F3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0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797C6-3A1E-4029-A027-67C28BED6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17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75A"/>
                </a:solidFill>
              </a:defRPr>
            </a:lvl1pPr>
          </a:lstStyle>
          <a:p>
            <a:fld id="{7934E7AA-586C-4B13-A389-1429762DA2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1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90" r:id="rId8"/>
  </p:sldLayoutIdLst>
  <p:transition spd="med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F6D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3575A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3575A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3575A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3575A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3575A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arshinesuckerpunch.deviantart.com/art/Go-Team-Clip-Art-Free-Download-47041731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bjVEBl9j8NeZ5-jZuJfCocXAqtBmPqey/view?usp=shar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stephanie.murillo@rccd.edu" TargetMode="External"/><Relationship Id="rId13" Type="http://schemas.openxmlformats.org/officeDocument/2006/relationships/image" Target="../media/image15.jpeg"/><Relationship Id="rId3" Type="http://schemas.openxmlformats.org/officeDocument/2006/relationships/hyperlink" Target="https://desertcolleges.org/" TargetMode="External"/><Relationship Id="rId7" Type="http://schemas.openxmlformats.org/officeDocument/2006/relationships/hyperlink" Target="mailto:charles.henkels@rccd.edu" TargetMode="Externa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wederas@collegeofthedesert.edu" TargetMode="External"/><Relationship Id="rId11" Type="http://schemas.openxmlformats.org/officeDocument/2006/relationships/image" Target="../media/image13.jpeg"/><Relationship Id="rId5" Type="http://schemas.openxmlformats.org/officeDocument/2006/relationships/hyperlink" Target="mailto:smata@sbccd.edu" TargetMode="External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hyperlink" Target="mailto:lkiplingerkennedy@barstow.edu" TargetMode="External"/><Relationship Id="rId9" Type="http://schemas.openxmlformats.org/officeDocument/2006/relationships/hyperlink" Target="mailto:abraggin@sbccd.edu" TargetMode="External"/><Relationship Id="rId1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hyperlink" Target="https://sccrcolleges.org/" TargetMode="External"/><Relationship Id="rId18" Type="http://schemas.openxmlformats.org/officeDocument/2006/relationships/image" Target="../media/image26.png"/><Relationship Id="rId3" Type="http://schemas.openxmlformats.org/officeDocument/2006/relationships/hyperlink" Target="http://baccc.net/" TargetMode="External"/><Relationship Id="rId7" Type="http://schemas.openxmlformats.org/officeDocument/2006/relationships/hyperlink" Target="https://desertcolleges.org/" TargetMode="External"/><Relationship Id="rId12" Type="http://schemas.openxmlformats.org/officeDocument/2006/relationships/image" Target="../media/image23.png"/><Relationship Id="rId17" Type="http://schemas.openxmlformats.org/officeDocument/2006/relationships/hyperlink" Target="https://losangelesrc.org/la-workforce/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hyperlink" Target="https://myworkforceconnection.org/" TargetMode="External"/><Relationship Id="rId5" Type="http://schemas.openxmlformats.org/officeDocument/2006/relationships/hyperlink" Target="https://crconsortium.com/" TargetMode="External"/><Relationship Id="rId15" Type="http://schemas.openxmlformats.org/officeDocument/2006/relationships/hyperlink" Target="https://ocregionalconsortium.org/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hyperlink" Target="https://nfnrc.org/" TargetMode="External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groups/13582581" TargetMode="External"/><Relationship Id="rId3" Type="http://schemas.openxmlformats.org/officeDocument/2006/relationships/hyperlink" Target="http://bit.ly/IEDRC_RAC" TargetMode="External"/><Relationship Id="rId7" Type="http://schemas.openxmlformats.org/officeDocument/2006/relationships/hyperlink" Target="https://www.linkedin.com/groups/1355904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linkedin.com/groups/8660288" TargetMode="External"/><Relationship Id="rId5" Type="http://schemas.openxmlformats.org/officeDocument/2006/relationships/hyperlink" Target="https://www.linkedin.com/groups/13588333" TargetMode="External"/><Relationship Id="rId4" Type="http://schemas.openxmlformats.org/officeDocument/2006/relationships/hyperlink" Target="https://www.linkedin.com/groups/1358055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it.ly/3FIQXg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0B1F32-F056-4036-A6F3-003914A7A721}"/>
              </a:ext>
            </a:extLst>
          </p:cNvPr>
          <p:cNvSpPr txBox="1">
            <a:spLocks/>
          </p:cNvSpPr>
          <p:nvPr/>
        </p:nvSpPr>
        <p:spPr>
          <a:xfrm>
            <a:off x="876300" y="1352810"/>
            <a:ext cx="11315700" cy="134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F6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en-US" dirty="0">
                <a:solidFill>
                  <a:srgbClr val="1D3767"/>
                </a:solidFill>
              </a:rPr>
              <a:t>Regional Advisory Communities</a:t>
            </a:r>
          </a:p>
          <a:p>
            <a:r>
              <a:rPr lang="en-US" dirty="0">
                <a:solidFill>
                  <a:srgbClr val="D18A00"/>
                </a:solidFill>
              </a:rPr>
              <a:t>Inland Empire/Desert Region</a:t>
            </a:r>
          </a:p>
          <a:p>
            <a:endParaRPr lang="en-US" dirty="0">
              <a:solidFill>
                <a:srgbClr val="1D3767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0452811-0D9E-4B66-8397-A25CD96261B0}"/>
              </a:ext>
            </a:extLst>
          </p:cNvPr>
          <p:cNvSpPr txBox="1">
            <a:spLocks/>
          </p:cNvSpPr>
          <p:nvPr/>
        </p:nvSpPr>
        <p:spPr>
          <a:xfrm>
            <a:off x="876300" y="1512892"/>
            <a:ext cx="9144000" cy="4808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58595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931D4-86DB-45FE-B9C6-AC418BC6A9CF}"/>
              </a:ext>
            </a:extLst>
          </p:cNvPr>
          <p:cNvSpPr txBox="1"/>
          <p:nvPr/>
        </p:nvSpPr>
        <p:spPr>
          <a:xfrm>
            <a:off x="6982458" y="6250970"/>
            <a:ext cx="469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May 13, 2022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A1E71-EC01-4856-96FF-F1E2986E15B7}"/>
              </a:ext>
            </a:extLst>
          </p:cNvPr>
          <p:cNvSpPr txBox="1"/>
          <p:nvPr/>
        </p:nvSpPr>
        <p:spPr>
          <a:xfrm>
            <a:off x="990600" y="2574656"/>
            <a:ext cx="9934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66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the IEDRC Region Strong Workforce Program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F842864-0A9B-47A4-9833-C919AE45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8151" y="2697783"/>
            <a:ext cx="5116029" cy="39532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88615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Participate: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endParaRPr lang="en-US" dirty="0"/>
          </a:p>
        </p:txBody>
      </p:sp>
      <p:pic>
        <p:nvPicPr>
          <p:cNvPr id="5" name="LM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3307" y="2085474"/>
            <a:ext cx="6746335" cy="3796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</p:spTree>
    <p:extLst>
      <p:ext uri="{BB962C8B-B14F-4D97-AF65-F5344CB8AC3E}">
        <p14:creationId xmlns:p14="http://schemas.microsoft.com/office/powerpoint/2010/main" val="85093573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9120-03AE-4F54-9CE2-7CCC7C02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2BB1-207A-4241-9D59-807A03627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825" y="4096827"/>
            <a:ext cx="4545197" cy="165558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1800" dirty="0">
                <a:solidFill>
                  <a:srgbClr val="717271"/>
                </a:solidFill>
              </a:rPr>
              <a:t>Advanced Manufacturing and Engineering Regional Advisory</a:t>
            </a:r>
          </a:p>
          <a:p>
            <a:pPr marL="0" lvl="1" indent="0" algn="r">
              <a:buNone/>
            </a:pPr>
            <a:endParaRPr lang="en-US" sz="1800" dirty="0">
              <a:solidFill>
                <a:srgbClr val="717271"/>
              </a:solidFill>
            </a:endParaRPr>
          </a:p>
          <a:p>
            <a:pPr marL="0" lvl="1" indent="0" algn="r">
              <a:buNone/>
            </a:pPr>
            <a:endParaRPr lang="en-US" sz="1800" dirty="0">
              <a:solidFill>
                <a:srgbClr val="717271"/>
              </a:solidFill>
            </a:endParaRPr>
          </a:p>
          <a:p>
            <a:pPr marL="0" lvl="1" indent="0" algn="r">
              <a:buNone/>
            </a:pPr>
            <a:r>
              <a:rPr lang="en-US" sz="1800" dirty="0">
                <a:solidFill>
                  <a:srgbClr val="717271"/>
                </a:solidFill>
              </a:rPr>
              <a:t>Digital Media Advisory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483819"/>
            <a:ext cx="6791754" cy="26130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96368" y="5603650"/>
            <a:ext cx="62713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18A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Ready – Set - Advise</a:t>
            </a:r>
            <a:r>
              <a:rPr lang="en-US" sz="36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18A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F02DB-8E87-4B14-AA1F-4C51915E0D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527" y="3092159"/>
            <a:ext cx="5767648" cy="28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81963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A8419A23-C91F-EEC7-B440-CA4E8BE45D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601" y="1941095"/>
            <a:ext cx="5498188" cy="413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601FE-C902-3F64-8673-0550F1FE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Healthcare Regional &amp; Sub-Regional Events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02BD0-E0B4-B71F-5B75-BC118DCA7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Started in the Inland Empire</a:t>
            </a:r>
            <a:endParaRPr lang="en-US" dirty="0"/>
          </a:p>
        </p:txBody>
      </p:sp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BA2C01-0031-F36C-1D3F-B67B508A89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92" y="2823411"/>
            <a:ext cx="4325557" cy="32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7031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DD3E-DA55-4D9C-A486-7073E757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Employer Engagement Manager (EEM)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7872E-E318-066B-A07E-48CDE792E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092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en-US" sz="2000" b="1" dirty="0">
                <a:latin typeface="Source Sans Pro"/>
                <a:ea typeface="Source Sans Pro"/>
              </a:rPr>
              <a:t>The EEM is a regionally funded position designed to connect business to the community college system. The Inland Empire Desert Regional Consortium (IEDRC) developed a structure to meet all of the regional business’s needs. </a:t>
            </a:r>
            <a:endParaRPr lang="en-US" sz="2000" b="1"/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en-US" sz="1600" dirty="0">
                <a:latin typeface="Source Sans Pro"/>
                <a:ea typeface="Source Sans Pro"/>
              </a:rPr>
              <a:t>Due to the size of the IEDRC, the EEM’s are divided sub-regionally for effectiveness. The four EEMs broken down as:</a:t>
            </a:r>
            <a:endParaRPr lang="en-US" sz="1600" b="1" i="1" dirty="0"/>
          </a:p>
          <a:p>
            <a:pPr marL="285750" indent="-28575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solidFill>
                  <a:schemeClr val="accent4"/>
                </a:solidFill>
                <a:latin typeface="Source Sans Pro"/>
                <a:ea typeface="Source Sans Pro"/>
              </a:rPr>
              <a:t>Metro 1-Western San Bernardino County (Chaffey College, Crafton Hills College, and San Bernardino Valley College and District)</a:t>
            </a:r>
            <a:endParaRPr lang="en-US" sz="1600" b="1" i="1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solidFill>
                  <a:schemeClr val="accent4"/>
                </a:solidFill>
                <a:latin typeface="Source Sans Pro"/>
                <a:ea typeface="Source Sans Pro"/>
              </a:rPr>
              <a:t>Metro 2-West/Southwest Riverside County (Moreno Valley College, Mt. San Jacinto College, Norco College, and Riverside City College and Riverside Community College District)</a:t>
            </a:r>
            <a:endParaRPr lang="en-US" sz="1600" b="1" i="1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solidFill>
                  <a:schemeClr val="accent4"/>
                </a:solidFill>
                <a:latin typeface="Source Sans Pro"/>
                <a:ea typeface="Source Sans Pro"/>
              </a:rPr>
              <a:t>High Desert (Barstow College, Copper Mountain College, and Victor Valley College)</a:t>
            </a:r>
            <a:endParaRPr lang="en-US" sz="1600" b="1" i="1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solidFill>
                  <a:schemeClr val="accent4"/>
                </a:solidFill>
                <a:latin typeface="Source Sans Pro"/>
                <a:ea typeface="Source Sans Pro"/>
              </a:rPr>
              <a:t>Coachella Valley/Low Desert (College of the Desert and Palo Verde College). </a:t>
            </a:r>
            <a:endParaRPr lang="en-US" sz="1600" b="1" i="1"/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en-US" sz="2000" b="1" i="1" dirty="0">
                <a:latin typeface="Source Sans Pro"/>
                <a:ea typeface="Source Sans Pro"/>
              </a:rPr>
              <a:t>The EEM’s are not industry focused, they are business focused. </a:t>
            </a:r>
            <a:endParaRPr lang="en-US" sz="2000" b="1" i="1"/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1209527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942D-3EE3-7C98-DEAA-433562B1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EEM Team</a:t>
            </a:r>
            <a:endParaRPr lang="en-US" dirty="0"/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11F7FE73-9995-85BB-AE76-220C09E1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00000">
            <a:off x="8395904" y="815089"/>
            <a:ext cx="3501409" cy="12501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7C7C5-3ADB-D079-99CD-938031E0DCE8}"/>
              </a:ext>
            </a:extLst>
          </p:cNvPr>
          <p:cNvSpPr txBox="1"/>
          <p:nvPr/>
        </p:nvSpPr>
        <p:spPr>
          <a:xfrm>
            <a:off x="980090" y="1492469"/>
            <a:ext cx="911509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The EEM’s team includes a representative from each college within the sub-region in the following areas: </a:t>
            </a:r>
            <a:endParaRPr lang="en-US" sz="2800"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ea typeface="+mn-lt"/>
                <a:cs typeface="+mn-lt"/>
              </a:rPr>
              <a:t>Apprenticeship</a:t>
            </a:r>
            <a:endParaRPr lang="en-US" sz="2800">
              <a:solidFill>
                <a:srgbClr val="0070C0"/>
              </a:solidFill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ea typeface="+mn-lt"/>
                <a:cs typeface="+mn-lt"/>
              </a:rPr>
              <a:t>Contract Education – (Not-for-Credit Training)</a:t>
            </a:r>
            <a:endParaRPr lang="en-US" sz="2800">
              <a:solidFill>
                <a:srgbClr val="0070C0"/>
              </a:solidFill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ea typeface="+mn-lt"/>
                <a:cs typeface="+mn-lt"/>
              </a:rPr>
              <a:t>Job Developers</a:t>
            </a:r>
            <a:endParaRPr lang="en-US" sz="2800">
              <a:solidFill>
                <a:srgbClr val="0070C0"/>
              </a:solidFill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ea typeface="+mn-lt"/>
                <a:cs typeface="+mn-lt"/>
              </a:rPr>
              <a:t>CTE Deans</a:t>
            </a:r>
            <a:endParaRPr lang="en-US" sz="2800">
              <a:solidFill>
                <a:srgbClr val="0070C0"/>
              </a:solidFill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ea typeface="+mn-lt"/>
                <a:cs typeface="+mn-lt"/>
              </a:rPr>
              <a:t>K-12 pathway coordinators</a:t>
            </a:r>
            <a:endParaRPr lang="en-US" sz="2800">
              <a:solidFill>
                <a:srgbClr val="0070C0"/>
              </a:solidFill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endParaRPr lang="en-US" sz="2800" dirty="0">
              <a:solidFill>
                <a:srgbClr val="002F6D"/>
              </a:solidFill>
              <a:ea typeface="+mn-lt"/>
              <a:cs typeface="+mn-lt"/>
            </a:endParaRPr>
          </a:p>
          <a:p>
            <a:r>
              <a:rPr lang="en-US" sz="2800" i="1" dirty="0">
                <a:solidFill>
                  <a:schemeClr val="accent4"/>
                </a:solidFill>
                <a:ea typeface="+mn-lt"/>
                <a:cs typeface="+mn-lt"/>
              </a:rPr>
              <a:t>The EEM will coordinate with the regional leadership team.</a:t>
            </a:r>
            <a:endParaRPr lang="en-US" sz="2800" i="1">
              <a:solidFill>
                <a:schemeClr val="accent4"/>
              </a:solidFill>
              <a:ea typeface="Source Sans Pro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ea typeface="Source Sans Pro"/>
            </a:endParaRPr>
          </a:p>
          <a:p>
            <a:pPr algn="l"/>
            <a:endParaRPr lang="en-US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07838106"/>
      </p:ext>
    </p:extLst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B494-7BDA-8311-72F4-511D89E5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35269"/>
          </a:xfrm>
        </p:spPr>
        <p:txBody>
          <a:bodyPr>
            <a:normAutofit/>
          </a:bodyPr>
          <a:lstStyle/>
          <a:p>
            <a:r>
              <a:rPr lang="en-US" dirty="0">
                <a:latin typeface="Source Sans Pro"/>
                <a:ea typeface="Source Sans Pro"/>
                <a:hlinkClick r:id="rId3"/>
              </a:rPr>
              <a:t>Regional Governance</a:t>
            </a:r>
            <a:r>
              <a:rPr lang="en-US" dirty="0">
                <a:latin typeface="Source Sans Pro"/>
                <a:ea typeface="Source Sans Pro"/>
              </a:rPr>
              <a:t> </a:t>
            </a:r>
            <a:br>
              <a:rPr lang="en-US" dirty="0">
                <a:latin typeface="Source Sans Pro"/>
                <a:ea typeface="Source Sans Pro"/>
              </a:rPr>
            </a:br>
            <a:r>
              <a:rPr lang="en-US" sz="2000" dirty="0">
                <a:latin typeface="Source Sans Pro"/>
                <a:ea typeface="Source Sans Pro"/>
              </a:rPr>
              <a:t>Key Talent</a:t>
            </a:r>
            <a:endParaRPr lang="en-US" sz="2000" dirty="0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D0BDC07-06EA-8242-D610-207180886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80335" y="225426"/>
            <a:ext cx="5774975" cy="638956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D71D9-77E4-CF1D-7581-A957CB246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92469"/>
            <a:ext cx="4444616" cy="48456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IEDRC Chair (regional chair)</a:t>
            </a:r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IEDRC Fiscal Director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Director of K12 Strong Workforce (K-14 TAP)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SWP K12 Pathway Coordinators (9)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Center of Excellence Director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LAUNCH Apprenticeship Director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Director of Strategic Partnerships 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Sub-regional Employer Engagement Managers </a:t>
            </a:r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SWP funded Regional Industry Sector Managers (formerly RDEE/DSN)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accent4"/>
                </a:solidFill>
                <a:latin typeface="Source Sans Pro"/>
                <a:ea typeface="Source Sans Pro"/>
              </a:rPr>
              <a:t>SWP funded Regional Project Managers </a:t>
            </a:r>
          </a:p>
          <a:p>
            <a:endParaRPr lang="en-US" dirty="0">
              <a:solidFill>
                <a:schemeClr val="accent4"/>
              </a:solidFill>
              <a:latin typeface="Source Sans Pro"/>
              <a:ea typeface="Source Sans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9782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F6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/>
          <p:nvPr/>
        </p:nvSpPr>
        <p:spPr>
          <a:xfrm>
            <a:off x="3628102" y="175626"/>
            <a:ext cx="4763729" cy="110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-US" sz="337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The Inland Empire Regional Team</a:t>
            </a:r>
            <a:endParaRPr sz="1266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96ABEC-2767-4BCC-AB6D-CD89FE908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1189" y="747830"/>
            <a:ext cx="4655792" cy="43629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https://desertcolleges.org/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930939B8-C066-4EC2-9D05-39F3D9E28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44278"/>
              </p:ext>
            </p:extLst>
          </p:nvPr>
        </p:nvGraphicFramePr>
        <p:xfrm>
          <a:off x="1983242" y="1412652"/>
          <a:ext cx="8331944" cy="5091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4503">
                  <a:extLst>
                    <a:ext uri="{9D8B030D-6E8A-4147-A177-3AD203B41FA5}">
                      <a16:colId xmlns:a16="http://schemas.microsoft.com/office/drawing/2014/main" val="1315324711"/>
                    </a:ext>
                  </a:extLst>
                </a:gridCol>
                <a:gridCol w="4487441">
                  <a:extLst>
                    <a:ext uri="{9D8B030D-6E8A-4147-A177-3AD203B41FA5}">
                      <a16:colId xmlns:a16="http://schemas.microsoft.com/office/drawing/2014/main" val="3791445221"/>
                    </a:ext>
                  </a:extLst>
                </a:gridCol>
              </a:tblGrid>
              <a:tr h="355055">
                <a:tc>
                  <a:txBody>
                    <a:bodyPr/>
                    <a:lstStyle/>
                    <a:p>
                      <a:r>
                        <a:rPr lang="en-US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Sector/Project Focus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Industry Sector Manager/ Regional Director</a:t>
                      </a: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1050766249"/>
                  </a:ext>
                </a:extLst>
              </a:tr>
              <a:tr h="650479">
                <a:tc>
                  <a:txBody>
                    <a:bodyPr/>
                    <a:lstStyle/>
                    <a:p>
                      <a:r>
                        <a:rPr lang="en-US" sz="1500" dirty="0"/>
                        <a:t>Business and Entrepreneurship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Lisa Kiplinger-Kennedy</a:t>
                      </a:r>
                    </a:p>
                    <a:p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lkiplingerkennedy@barstow.edu</a:t>
                      </a:r>
                      <a:endParaRPr lang="en-US" sz="1500" dirty="0"/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2194424568"/>
                  </a:ext>
                </a:extLst>
              </a:tr>
              <a:tr h="650479">
                <a:tc>
                  <a:txBody>
                    <a:bodyPr/>
                    <a:lstStyle/>
                    <a:p>
                      <a:r>
                        <a:rPr lang="en-US" sz="1500" dirty="0"/>
                        <a:t>ICT-Digital Media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Susanne Mata</a:t>
                      </a:r>
                    </a:p>
                    <a:p>
                      <a:r>
                        <a:rPr lang="en-US" sz="1500" dirty="0">
                          <a:hlinkClick r:id="rId5"/>
                        </a:rPr>
                        <a:t>smata@sbccd.edu</a:t>
                      </a:r>
                      <a:r>
                        <a:rPr lang="en-US" sz="1500" dirty="0"/>
                        <a:t> </a:t>
                      </a: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3549149003"/>
                  </a:ext>
                </a:extLst>
              </a:tr>
              <a:tr h="650479">
                <a:tc>
                  <a:txBody>
                    <a:bodyPr/>
                    <a:lstStyle/>
                    <a:p>
                      <a:r>
                        <a:rPr lang="en-US" sz="1500" dirty="0"/>
                        <a:t>Health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Wendy Deras</a:t>
                      </a:r>
                    </a:p>
                    <a:p>
                      <a:r>
                        <a:rPr lang="en-US" sz="1500" dirty="0">
                          <a:hlinkClick r:id="rId6"/>
                        </a:rPr>
                        <a:t>wederas@collegeofthedesert.edu</a:t>
                      </a:r>
                      <a:r>
                        <a:rPr lang="en-US" sz="1500" dirty="0"/>
                        <a:t> </a:t>
                      </a: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3353242224"/>
                  </a:ext>
                </a:extLst>
              </a:tr>
              <a:tr h="650479">
                <a:tc>
                  <a:txBody>
                    <a:bodyPr/>
                    <a:lstStyle/>
                    <a:p>
                      <a:r>
                        <a:rPr lang="en-US" sz="1500" dirty="0"/>
                        <a:t>LAUNCH Apprenticeships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Charles </a:t>
                      </a:r>
                      <a:r>
                        <a:rPr lang="en-US" sz="1500" b="1" dirty="0" err="1"/>
                        <a:t>Henkels</a:t>
                      </a:r>
                      <a:endParaRPr lang="en-US" sz="1500" b="1" dirty="0"/>
                    </a:p>
                    <a:p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charles.henkels@rccd.edu</a:t>
                      </a:r>
                      <a:endParaRPr lang="en-US" sz="1500" dirty="0"/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932328753"/>
                  </a:ext>
                </a:extLst>
              </a:tr>
              <a:tr h="650479">
                <a:tc>
                  <a:txBody>
                    <a:bodyPr/>
                    <a:lstStyle/>
                    <a:p>
                      <a:r>
                        <a:rPr lang="en-US" sz="1500" dirty="0"/>
                        <a:t>K-14 Pathways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Stephanie Murillo</a:t>
                      </a:r>
                    </a:p>
                    <a:p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stephanie.murillo@rccd.edu</a:t>
                      </a:r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500" dirty="0"/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3162068286"/>
                  </a:ext>
                </a:extLst>
              </a:tr>
              <a:tr h="650479">
                <a:tc>
                  <a:txBody>
                    <a:bodyPr/>
                    <a:lstStyle/>
                    <a:p>
                      <a:r>
                        <a:rPr lang="en-US" sz="1500" dirty="0"/>
                        <a:t>Innovation and Automation 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Alan Braggins </a:t>
                      </a:r>
                    </a:p>
                    <a:p>
                      <a:r>
                        <a:rPr lang="en-US" sz="1500" dirty="0">
                          <a:hlinkClick r:id="rId9"/>
                        </a:rPr>
                        <a:t>abraggin@sbccd.edu</a:t>
                      </a:r>
                      <a:endParaRPr lang="en-US" sz="1500" dirty="0"/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1644969904"/>
                  </a:ext>
                </a:extLst>
              </a:tr>
              <a:tr h="833455">
                <a:tc>
                  <a:txBody>
                    <a:bodyPr/>
                    <a:lstStyle/>
                    <a:p>
                      <a:r>
                        <a:rPr lang="en-US" sz="1500" b="1" dirty="0"/>
                        <a:t>Advanced Transportation &amp; Logistics</a:t>
                      </a:r>
                    </a:p>
                    <a:p>
                      <a:r>
                        <a:rPr lang="en-US" sz="1500" dirty="0"/>
                        <a:t>Energy, Construction &amp; Utilities</a:t>
                      </a:r>
                    </a:p>
                    <a:p>
                      <a:endParaRPr lang="en-US" sz="15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TBD - Hosted At Victor Valley College</a:t>
                      </a:r>
                    </a:p>
                    <a:p>
                      <a:r>
                        <a:rPr lang="en-US" sz="1500" dirty="0"/>
                        <a:t>TBD - Hosted at College of the Desert</a:t>
                      </a:r>
                    </a:p>
                    <a:p>
                      <a:endParaRPr lang="en-US" sz="1500" dirty="0"/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2400786064"/>
                  </a:ext>
                </a:extLst>
              </a:tr>
            </a:tbl>
          </a:graphicData>
        </a:graphic>
      </p:graphicFrame>
      <p:pic>
        <p:nvPicPr>
          <p:cNvPr id="12" name="Google Shape;243;p23">
            <a:extLst>
              <a:ext uri="{FF2B5EF4-FFF2-40B4-BE49-F238E27FC236}">
                <a16:creationId xmlns:a16="http://schemas.microsoft.com/office/drawing/2014/main" id="{07397880-FA05-4907-9D4A-2C43ADC5E33B}"/>
              </a:ext>
            </a:extLst>
          </p:cNvPr>
          <p:cNvPicPr preferRelativeResize="0"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242" y="186699"/>
            <a:ext cx="1133790" cy="1073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50F5D-14EE-49F4-9E41-029E314A335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455" y="3342435"/>
            <a:ext cx="1207619" cy="1280160"/>
          </a:xfrm>
          <a:prstGeom prst="hexagon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295AB55-3D2B-4753-BDCA-FB00D54ED36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19" y="1356287"/>
            <a:ext cx="1271822" cy="1280160"/>
          </a:xfrm>
          <a:prstGeom prst="hexagon">
            <a:avLst/>
          </a:prstGeom>
        </p:spPr>
      </p:pic>
      <p:pic>
        <p:nvPicPr>
          <p:cNvPr id="10" name="Picture 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17CD2C3-6EA4-4ACA-8FF2-9FE116DB34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349" y="1919345"/>
            <a:ext cx="1265831" cy="1280160"/>
          </a:xfrm>
          <a:prstGeom prst="hexagon">
            <a:avLst/>
          </a:prstGeom>
        </p:spPr>
      </p:pic>
      <p:pic>
        <p:nvPicPr>
          <p:cNvPr id="11" name="Picture 10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788297A5-DCF6-40B3-B101-F7E2E9AF749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757" y="4765525"/>
            <a:ext cx="1281014" cy="1280160"/>
          </a:xfrm>
          <a:prstGeom prst="hexagon">
            <a:avLst/>
          </a:prstGeom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8AA36CB-B8A2-401A-9908-E68F77BE961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50" y="2712683"/>
            <a:ext cx="1280160" cy="1280160"/>
          </a:xfrm>
          <a:prstGeom prst="hexagon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F60646-372F-45CE-8835-FFAEFF1E620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8" y="4069080"/>
            <a:ext cx="1266965" cy="1280160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19330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D43F99-9D34-4B5C-B57F-9F7A8961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Contact your Regional Team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638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0" y="1276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Placeholder 17">
            <a:hlinkClick r:id="rId3"/>
            <a:extLst>
              <a:ext uri="{FF2B5EF4-FFF2-40B4-BE49-F238E27FC236}">
                <a16:creationId xmlns:a16="http://schemas.microsoft.com/office/drawing/2014/main" id="{9431728C-EEEC-4AD3-9242-4C2C9B6149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7" b="-16667"/>
          <a:stretch/>
        </p:blipFill>
        <p:spPr>
          <a:xfrm>
            <a:off x="838200" y="1752216"/>
            <a:ext cx="1828800" cy="1828800"/>
          </a:xfrm>
          <a:solidFill>
            <a:schemeClr val="bg1"/>
          </a:solidFill>
          <a:ln>
            <a:solidFill>
              <a:srgbClr val="002F6D"/>
            </a:solidFill>
          </a:ln>
        </p:spPr>
      </p:pic>
      <p:sp>
        <p:nvSpPr>
          <p:cNvPr id="21" name="Rectangle 20">
            <a:hlinkClick r:id="rId5"/>
            <a:extLst>
              <a:ext uri="{FF2B5EF4-FFF2-40B4-BE49-F238E27FC236}">
                <a16:creationId xmlns:a16="http://schemas.microsoft.com/office/drawing/2014/main" id="{D70BDDA7-D5B2-42BA-AA7E-5ECEB5FD656D}"/>
              </a:ext>
            </a:extLst>
          </p:cNvPr>
          <p:cNvSpPr/>
          <p:nvPr/>
        </p:nvSpPr>
        <p:spPr>
          <a:xfrm>
            <a:off x="3733800" y="1752216"/>
            <a:ext cx="1828800" cy="18288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8846" b="28846"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7"/>
            <a:extLst>
              <a:ext uri="{FF2B5EF4-FFF2-40B4-BE49-F238E27FC236}">
                <a16:creationId xmlns:a16="http://schemas.microsoft.com/office/drawing/2014/main" id="{1105CB0F-C837-46CD-9B7A-F007014A73F8}"/>
              </a:ext>
            </a:extLst>
          </p:cNvPr>
          <p:cNvSpPr/>
          <p:nvPr/>
        </p:nvSpPr>
        <p:spPr>
          <a:xfrm>
            <a:off x="6629400" y="1752216"/>
            <a:ext cx="1828800" cy="18288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rId9"/>
            <a:extLst>
              <a:ext uri="{FF2B5EF4-FFF2-40B4-BE49-F238E27FC236}">
                <a16:creationId xmlns:a16="http://schemas.microsoft.com/office/drawing/2014/main" id="{E53C75C3-8A3E-45CC-A95A-6B02B1DF57B5}"/>
              </a:ext>
            </a:extLst>
          </p:cNvPr>
          <p:cNvSpPr/>
          <p:nvPr/>
        </p:nvSpPr>
        <p:spPr>
          <a:xfrm>
            <a:off x="838200" y="4276725"/>
            <a:ext cx="1828800" cy="1828800"/>
          </a:xfrm>
          <a:prstGeom prst="rect">
            <a:avLst/>
          </a:prstGeom>
          <a:blipFill dpi="0"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11"/>
            <a:extLst>
              <a:ext uri="{FF2B5EF4-FFF2-40B4-BE49-F238E27FC236}">
                <a16:creationId xmlns:a16="http://schemas.microsoft.com/office/drawing/2014/main" id="{1D392449-64FB-496A-8B51-5B21542715A0}"/>
              </a:ext>
            </a:extLst>
          </p:cNvPr>
          <p:cNvSpPr/>
          <p:nvPr/>
        </p:nvSpPr>
        <p:spPr>
          <a:xfrm>
            <a:off x="6629400" y="4276725"/>
            <a:ext cx="1828800" cy="1828800"/>
          </a:xfrm>
          <a:prstGeom prst="rect">
            <a:avLst/>
          </a:prstGeom>
          <a:blipFill dpi="0"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446" b="11446"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13"/>
            <a:extLst>
              <a:ext uri="{FF2B5EF4-FFF2-40B4-BE49-F238E27FC236}">
                <a16:creationId xmlns:a16="http://schemas.microsoft.com/office/drawing/2014/main" id="{4557C356-9931-4FCE-88B4-7718DC6830D1}"/>
              </a:ext>
            </a:extLst>
          </p:cNvPr>
          <p:cNvSpPr/>
          <p:nvPr/>
        </p:nvSpPr>
        <p:spPr>
          <a:xfrm>
            <a:off x="9525000" y="4276725"/>
            <a:ext cx="1828800" cy="1828800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00" b="12500"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rId15"/>
            <a:extLst>
              <a:ext uri="{FF2B5EF4-FFF2-40B4-BE49-F238E27FC236}">
                <a16:creationId xmlns:a16="http://schemas.microsoft.com/office/drawing/2014/main" id="{37B11FC4-E337-49A4-AE9C-73E9F599A628}"/>
              </a:ext>
            </a:extLst>
          </p:cNvPr>
          <p:cNvSpPr/>
          <p:nvPr/>
        </p:nvSpPr>
        <p:spPr>
          <a:xfrm>
            <a:off x="3733800" y="4276725"/>
            <a:ext cx="1828800" cy="1828800"/>
          </a:xfrm>
          <a:prstGeom prst="rect">
            <a:avLst/>
          </a:prstGeom>
          <a:blipFill dpi="0"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243" b="16243"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rId17"/>
            <a:extLst>
              <a:ext uri="{FF2B5EF4-FFF2-40B4-BE49-F238E27FC236}">
                <a16:creationId xmlns:a16="http://schemas.microsoft.com/office/drawing/2014/main" id="{FE14E9A6-142B-4D57-BDCE-94E53A49AEF4}"/>
              </a:ext>
            </a:extLst>
          </p:cNvPr>
          <p:cNvSpPr/>
          <p:nvPr/>
        </p:nvSpPr>
        <p:spPr>
          <a:xfrm>
            <a:off x="9525000" y="1731040"/>
            <a:ext cx="1828800" cy="1828800"/>
          </a:xfrm>
          <a:prstGeom prst="rect">
            <a:avLst/>
          </a:prstGeom>
          <a:blipFill dpi="0"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2069" b="22069"/>
            </a:stretch>
          </a:blipFill>
          <a:ln>
            <a:solidFill>
              <a:srgbClr val="002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7681"/>
      </p:ext>
    </p:extLst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8ED1-4FD9-4A2C-AFD1-9CA8E2CC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800" b="1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92441-7946-4153-B848-AEEB68935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Thank you for your Interest and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176455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6F6F-8620-4916-A44A-44924D6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Design: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838200" y="6118332"/>
            <a:ext cx="597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268728"/>
            <a:ext cx="1143939" cy="1065047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32505401"/>
              </p:ext>
            </p:extLst>
          </p:nvPr>
        </p:nvGraphicFramePr>
        <p:xfrm>
          <a:off x="2769737" y="1433777"/>
          <a:ext cx="6652525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66223299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6F6F-8620-4916-A44A-44924D6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Design: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787" y="204195"/>
            <a:ext cx="1143939" cy="1065047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17432961"/>
              </p:ext>
            </p:extLst>
          </p:nvPr>
        </p:nvGraphicFramePr>
        <p:xfrm>
          <a:off x="2769737" y="1433777"/>
          <a:ext cx="6652525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70317551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6F6F-8620-4916-A44A-44924D6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Design: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0621" y="1453179"/>
            <a:ext cx="6410166" cy="859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0066BA"/>
                </a:solidFill>
                <a:latin typeface="Crimson" panose="02000503000000000000" pitchFamily="2" charset="0"/>
              </a:rPr>
              <a:t>Link Industry to Education through Participation in the Development of and/or the Improvement of Curriculum</a:t>
            </a:r>
          </a:p>
          <a:p>
            <a:pPr lvl="1" algn="ctr"/>
            <a:endParaRPr lang="en-US" sz="1400" dirty="0">
              <a:solidFill>
                <a:srgbClr val="0066BA"/>
              </a:solidFill>
            </a:endParaRPr>
          </a:p>
          <a:p>
            <a:pPr algn="ctr"/>
            <a:endParaRPr lang="en-US" sz="1800" dirty="0">
              <a:solidFill>
                <a:srgbClr val="0027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787" y="204195"/>
            <a:ext cx="1143939" cy="106504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 txBox="1">
            <a:spLocks/>
          </p:cNvSpPr>
          <p:nvPr/>
        </p:nvSpPr>
        <p:spPr>
          <a:xfrm>
            <a:off x="1222610" y="2496409"/>
            <a:ext cx="9463587" cy="24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002F6D"/>
                </a:solidFill>
              </a:rPr>
              <a:t>Facilitate to allow </a:t>
            </a:r>
            <a:r>
              <a:rPr lang="en-US" sz="4800" b="1" i="1" dirty="0">
                <a:solidFill>
                  <a:srgbClr val="002F6D"/>
                </a:solidFill>
              </a:rPr>
              <a:t>Industry to LEAD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Educators are Spectators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Curriculum reviewed in Advance</a:t>
            </a:r>
            <a:endParaRPr lang="en-US" dirty="0">
              <a:solidFill>
                <a:srgbClr val="002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72656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6F6F-8620-4916-A44A-44924D6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Design: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0621" y="1453179"/>
            <a:ext cx="6410166" cy="859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0066BA"/>
                </a:solidFill>
                <a:latin typeface="Crimson" panose="02000503000000000000" pitchFamily="2" charset="0"/>
              </a:rPr>
              <a:t>Link Industry to Education through Participation in the Development of and/or the Improvement of Curriculum</a:t>
            </a:r>
          </a:p>
          <a:p>
            <a:pPr lvl="1" algn="ctr"/>
            <a:endParaRPr lang="en-US" sz="1400" dirty="0">
              <a:solidFill>
                <a:srgbClr val="0066BA"/>
              </a:solidFill>
            </a:endParaRPr>
          </a:p>
          <a:p>
            <a:pPr algn="ctr"/>
            <a:endParaRPr lang="en-US" sz="1800" dirty="0">
              <a:solidFill>
                <a:srgbClr val="0027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787" y="204195"/>
            <a:ext cx="1143939" cy="106504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 txBox="1">
            <a:spLocks/>
          </p:cNvSpPr>
          <p:nvPr/>
        </p:nvSpPr>
        <p:spPr>
          <a:xfrm>
            <a:off x="598886" y="2496410"/>
            <a:ext cx="11062635" cy="28055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002F6D"/>
                </a:solidFill>
              </a:rPr>
              <a:t>Create a </a:t>
            </a:r>
            <a:r>
              <a:rPr lang="en-US" sz="4800" b="1" i="1" dirty="0">
                <a:solidFill>
                  <a:srgbClr val="002F6D"/>
                </a:solidFill>
              </a:rPr>
              <a:t>Continuing Community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Build On New relationships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  <a:latin typeface="Source Sans Pro"/>
                <a:ea typeface="Source Sans Pro"/>
              </a:rPr>
              <a:t>Maintain/Strengthen Industry Involvement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  <a:latin typeface="Source Sans Pro"/>
                <a:ea typeface="Source Sans Pro"/>
              </a:rPr>
              <a:t>Seek new opportunities/Invite new partners</a:t>
            </a:r>
            <a:endParaRPr lang="en-US" sz="4400" dirty="0">
              <a:solidFill>
                <a:srgbClr val="0066BA"/>
              </a:solidFill>
            </a:endParaRPr>
          </a:p>
          <a:p>
            <a:pPr lvl="1"/>
            <a:endParaRPr lang="en-US" sz="4400" dirty="0">
              <a:solidFill>
                <a:srgbClr val="0066BA"/>
              </a:solidFill>
            </a:endParaRPr>
          </a:p>
          <a:p>
            <a:endParaRPr lang="en-US" sz="5400" dirty="0">
              <a:solidFill>
                <a:srgbClr val="002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504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6F6F-8620-4916-A44A-44924D6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Design: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0621" y="1453179"/>
            <a:ext cx="6410166" cy="859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0066BA"/>
                </a:solidFill>
                <a:latin typeface="Crimson" panose="02000503000000000000" pitchFamily="2" charset="0"/>
              </a:rPr>
              <a:t>Link Industry to Education through Participation in the Development of and/or the Improvement of Curriculum</a:t>
            </a:r>
          </a:p>
          <a:p>
            <a:pPr lvl="1" algn="ctr"/>
            <a:endParaRPr lang="en-US" sz="1400" dirty="0">
              <a:solidFill>
                <a:srgbClr val="0066BA"/>
              </a:solidFill>
            </a:endParaRPr>
          </a:p>
          <a:p>
            <a:pPr algn="ctr"/>
            <a:endParaRPr lang="en-US" sz="1800" dirty="0">
              <a:solidFill>
                <a:srgbClr val="0027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787" y="204195"/>
            <a:ext cx="1143939" cy="106504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 txBox="1">
            <a:spLocks/>
          </p:cNvSpPr>
          <p:nvPr/>
        </p:nvSpPr>
        <p:spPr>
          <a:xfrm>
            <a:off x="990600" y="2496409"/>
            <a:ext cx="9925639" cy="30001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rgbClr val="002F6D"/>
                </a:solidFill>
                <a:latin typeface="Source Sans Pro"/>
                <a:ea typeface="Source Sans Pro"/>
              </a:rPr>
              <a:t>Support</a:t>
            </a:r>
            <a:r>
              <a:rPr lang="en-US" sz="4800" dirty="0">
                <a:solidFill>
                  <a:srgbClr val="002F6D"/>
                </a:solidFill>
                <a:latin typeface="Source Sans Pro"/>
                <a:ea typeface="Source Sans Pro"/>
              </a:rPr>
              <a:t> from Industry Organizations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Inland Empire Economic Partnership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Community Organizations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  <a:latin typeface="Source Sans Pro"/>
                <a:ea typeface="Source Sans Pro"/>
              </a:rPr>
              <a:t>County Workforce Development Office</a:t>
            </a:r>
            <a:endParaRPr lang="en-US" sz="4400" dirty="0">
              <a:solidFill>
                <a:srgbClr val="0066BA"/>
              </a:solidFill>
            </a:endParaRPr>
          </a:p>
          <a:p>
            <a:pPr lvl="1"/>
            <a:endParaRPr lang="en-US" sz="2200" dirty="0">
              <a:solidFill>
                <a:srgbClr val="0066BA"/>
              </a:solidFill>
            </a:endParaRPr>
          </a:p>
          <a:p>
            <a:endParaRPr lang="en-US" dirty="0">
              <a:solidFill>
                <a:srgbClr val="002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77055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6F6F-8620-4916-A44A-44924D6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Design: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0621" y="1453179"/>
            <a:ext cx="6410166" cy="859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0066BA"/>
                </a:solidFill>
                <a:latin typeface="Crimson" panose="02000503000000000000" pitchFamily="2" charset="0"/>
              </a:rPr>
              <a:t>Link Industry to Education through Participation in the Development of and/or the Improvement of Curriculum</a:t>
            </a:r>
          </a:p>
          <a:p>
            <a:pPr lvl="1" algn="ctr"/>
            <a:endParaRPr lang="en-US" sz="1400" dirty="0">
              <a:solidFill>
                <a:srgbClr val="0066BA"/>
              </a:solidFill>
            </a:endParaRPr>
          </a:p>
          <a:p>
            <a:pPr algn="ctr"/>
            <a:endParaRPr lang="en-US" sz="1800" dirty="0">
              <a:solidFill>
                <a:srgbClr val="0027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787" y="204195"/>
            <a:ext cx="1143939" cy="106504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024377-143F-42A0-88DE-34B1BE5492AB}"/>
              </a:ext>
            </a:extLst>
          </p:cNvPr>
          <p:cNvSpPr txBox="1">
            <a:spLocks/>
          </p:cNvSpPr>
          <p:nvPr/>
        </p:nvSpPr>
        <p:spPr>
          <a:xfrm>
            <a:off x="990600" y="2496409"/>
            <a:ext cx="9668301" cy="3000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75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002F6D"/>
                </a:solidFill>
              </a:rPr>
              <a:t>Solicit and </a:t>
            </a:r>
            <a:r>
              <a:rPr lang="en-US" sz="4800" b="1" i="1" dirty="0">
                <a:solidFill>
                  <a:srgbClr val="002F6D"/>
                </a:solidFill>
              </a:rPr>
              <a:t>Provide Feedback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Industry reports visible results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Educators report curriculum changes</a:t>
            </a:r>
          </a:p>
          <a:p>
            <a:pPr lvl="1"/>
            <a:r>
              <a:rPr lang="en-US" sz="4400" dirty="0">
                <a:solidFill>
                  <a:srgbClr val="0066BA"/>
                </a:solidFill>
              </a:rPr>
              <a:t>Feedback is shared </a:t>
            </a:r>
          </a:p>
          <a:p>
            <a:pPr lvl="1"/>
            <a:endParaRPr lang="en-US" sz="2200" dirty="0">
              <a:solidFill>
                <a:srgbClr val="0066BA"/>
              </a:solidFill>
            </a:endParaRPr>
          </a:p>
          <a:p>
            <a:endParaRPr lang="en-US" dirty="0">
              <a:solidFill>
                <a:srgbClr val="002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97709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Participate: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br>
              <a:rPr lang="en-US" dirty="0">
                <a:solidFill>
                  <a:srgbClr val="1D3767"/>
                </a:solidFill>
              </a:rPr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38199" y="1690688"/>
            <a:ext cx="8360392" cy="3686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For Project Information Visit: </a:t>
            </a:r>
            <a:r>
              <a:rPr lang="en-US" u="sng" dirty="0">
                <a:hlinkClick r:id="rId3"/>
              </a:rPr>
              <a:t>http://bit.ly/IEDRC_RAC</a:t>
            </a:r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Join the LinkedIn Group Advisory Communities:</a:t>
            </a:r>
          </a:p>
          <a:p>
            <a:pPr lvl="1"/>
            <a:r>
              <a:rPr lang="en-US" dirty="0">
                <a:hlinkClick r:id="rId4"/>
              </a:rPr>
              <a:t>Advanced Manufacturing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Advanced Transportation &amp; Logistics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Business &amp; Entrepreneurship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Digital Media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Information Communications Technologies (ICT)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</p:spTree>
    <p:extLst>
      <p:ext uri="{BB962C8B-B14F-4D97-AF65-F5344CB8AC3E}">
        <p14:creationId xmlns:p14="http://schemas.microsoft.com/office/powerpoint/2010/main" val="1045755104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59336">
            <a:off x="6994046" y="1126667"/>
            <a:ext cx="3569923" cy="46046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Participate: </a:t>
            </a:r>
            <a:br>
              <a:rPr lang="en-US" dirty="0"/>
            </a:br>
            <a:r>
              <a:rPr lang="en-US" dirty="0">
                <a:solidFill>
                  <a:srgbClr val="D18A00"/>
                </a:solidFill>
              </a:rPr>
              <a:t>Regional Advisory Communities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>
                <a:solidFill>
                  <a:srgbClr val="0066BA"/>
                </a:solidFill>
              </a:rPr>
              <a:t>Want more Details?</a:t>
            </a:r>
          </a:p>
          <a:p>
            <a:pPr marL="0" indent="0">
              <a:buNone/>
            </a:pPr>
            <a:r>
              <a:rPr lang="en-US" dirty="0"/>
              <a:t>Download the Free Pilot Project Publication - Visit: </a:t>
            </a:r>
          </a:p>
          <a:p>
            <a:pPr marL="0" indent="0">
              <a:buNone/>
            </a:pPr>
            <a:r>
              <a:rPr lang="en-US" dirty="0">
                <a:latin typeface="Source Sans Pro"/>
                <a:ea typeface="Source Sans Pro"/>
                <a:hlinkClick r:id="rId4"/>
              </a:rPr>
              <a:t>https://bit.ly/3FIQXgc</a:t>
            </a:r>
            <a:r>
              <a:rPr lang="en-US" dirty="0">
                <a:latin typeface="Source Sans Pro"/>
                <a:ea typeface="Source Sans Pro"/>
              </a:rPr>
              <a:t> </a:t>
            </a:r>
            <a:endParaRPr lang="en-US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A4F81-0E51-45AE-A19D-06004139DAA8}"/>
              </a:ext>
            </a:extLst>
          </p:cNvPr>
          <p:cNvSpPr txBox="1"/>
          <p:nvPr/>
        </p:nvSpPr>
        <p:spPr>
          <a:xfrm>
            <a:off x="2693096" y="6118332"/>
            <a:ext cx="8342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www.DesertColleges.org</a:t>
            </a:r>
          </a:p>
        </p:txBody>
      </p:sp>
    </p:spTree>
    <p:extLst>
      <p:ext uri="{BB962C8B-B14F-4D97-AF65-F5344CB8AC3E}">
        <p14:creationId xmlns:p14="http://schemas.microsoft.com/office/powerpoint/2010/main" val="2552619232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California Community Colleges - Primary (White)">
  <a:themeElements>
    <a:clrScheme name="CCC 2018">
      <a:dk1>
        <a:srgbClr val="002F6D"/>
      </a:dk1>
      <a:lt1>
        <a:srgbClr val="FFFFFF"/>
      </a:lt1>
      <a:dk2>
        <a:srgbClr val="555759"/>
      </a:dk2>
      <a:lt2>
        <a:srgbClr val="0066BA"/>
      </a:lt2>
      <a:accent1>
        <a:srgbClr val="002F6D"/>
      </a:accent1>
      <a:accent2>
        <a:srgbClr val="FFB600"/>
      </a:accent2>
      <a:accent3>
        <a:srgbClr val="717271"/>
      </a:accent3>
      <a:accent4>
        <a:srgbClr val="002755"/>
      </a:accent4>
      <a:accent5>
        <a:srgbClr val="0066BA"/>
      </a:accent5>
      <a:accent6>
        <a:srgbClr val="40B4E5"/>
      </a:accent6>
      <a:hlink>
        <a:srgbClr val="0066BA"/>
      </a:hlink>
      <a:folHlink>
        <a:srgbClr val="002F6D"/>
      </a:folHlink>
    </a:clrScheme>
    <a:fontScheme name="CCCCO Refresh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Microsoft Office PowerPoint</Application>
  <PresentationFormat>Widescreen</PresentationFormat>
  <Paragraphs>143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Source Sans Pro</vt:lpstr>
      <vt:lpstr>Verdana</vt:lpstr>
      <vt:lpstr>Arial</vt:lpstr>
      <vt:lpstr>Crimson</vt:lpstr>
      <vt:lpstr>California Community Colleges - Primary (White)</vt:lpstr>
      <vt:lpstr>PowerPoint Presentation</vt:lpstr>
      <vt:lpstr>The Design:  Regional Advisory Communities </vt:lpstr>
      <vt:lpstr>The Design:  Regional Advisory Communities </vt:lpstr>
      <vt:lpstr>The Design:  Regional Advisory Communities </vt:lpstr>
      <vt:lpstr>The Design:  Regional Advisory Communities </vt:lpstr>
      <vt:lpstr>The Design:  Regional Advisory Communities </vt:lpstr>
      <vt:lpstr>The Design:  Regional Advisory Communities </vt:lpstr>
      <vt:lpstr>Participate:  Regional Advisory Communities </vt:lpstr>
      <vt:lpstr>Participate:  Regional Advisory Communities</vt:lpstr>
      <vt:lpstr>Participate:  Regional Advisory Communities</vt:lpstr>
      <vt:lpstr>Real World Examples</vt:lpstr>
      <vt:lpstr>Healthcare Regional &amp; Sub-Regional Events</vt:lpstr>
      <vt:lpstr>Employer Engagement Manager (EEM) </vt:lpstr>
      <vt:lpstr>EEM Team</vt:lpstr>
      <vt:lpstr>Regional Governance  Key Talent</vt:lpstr>
      <vt:lpstr>PowerPoint Presentation</vt:lpstr>
      <vt:lpstr>Contact your Regional Team</vt:lpstr>
      <vt:lpstr>Questions?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147</cp:revision>
  <dcterms:created xsi:type="dcterms:W3CDTF">2019-05-22T21:55:33Z</dcterms:created>
  <dcterms:modified xsi:type="dcterms:W3CDTF">2022-05-20T19:29:39Z</dcterms:modified>
</cp:coreProperties>
</file>