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4"/>
  </p:sldMasterIdLst>
  <p:notesMasterIdLst>
    <p:notesMasterId r:id="rId3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Gill Sans" panose="020B0604020202020204" charset="0"/>
      <p:regular r:id="rId39"/>
      <p:bold r:id="rId40"/>
    </p:embeddedFon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3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0e60f5a4e2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20e60f5a4e2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0e60f5a4e2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Some ideas for Raya: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Creating the Bridge CTE grant with LFCD and ??? funding CBOs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When it was created; when it began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Purpose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20e60f5a4e2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1167eeb18f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1167eeb18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0e60f5a4e2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20e60f5a4e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0e60f5a4e2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Some ideas for Raya: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Creating the Bridge CTE grant with LFCD and ??? funding CBOs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When it was created; when it began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Purpose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20e60f5a4e2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0e60f5a4e2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Teachers will talk about their classes, 3-5 minutes each</a:t>
            </a:r>
            <a:endParaRPr/>
          </a:p>
        </p:txBody>
      </p:sp>
      <p:sp>
        <p:nvSpPr>
          <p:cNvPr id="167" name="Google Shape;167;g20e60f5a4e2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0e60f5a4e2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0e60f5a4e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5dbb2eb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15dbb2ebf3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215dbb2ebf3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15dbb2ebf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15dbb2ebf3_1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215dbb2ebf3_1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15b98e82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15b98e825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215b98e825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1167eeb1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1167eeb18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21167eeb18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0e60f5a4e2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0e60f5a4e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1167eeb18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1167eeb18f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16 - 18 are from another Lao slideshow. We may not need all of this information.</a:t>
            </a:r>
            <a:endParaRPr/>
          </a:p>
        </p:txBody>
      </p:sp>
      <p:sp>
        <p:nvSpPr>
          <p:cNvPr id="228" name="Google Shape;228;g21167eeb18f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1167eeb18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1167eeb18f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21167eeb18f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1167eeb18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1167eeb18f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21167eeb18f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0e60f5a4e2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20e60f5a4e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15b98e8252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215b98e825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1167eeb18f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21167eeb18f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1167eeb18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1167eeb18f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21167eeb18f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1167eeb18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1167eeb18f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21167eeb18f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15b98e8252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g215b98e8252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15b98e825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15b98e8252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g215b98e8252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lang="en-US" sz="100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Learn about opportunities for noncredit and CTE collaboration following the evidenced-based strategies that incorporate noncredit ESL, career and technical education, and/or workplace readiness.  </a:t>
            </a:r>
            <a:endParaRPr sz="1000">
              <a:solidFill>
                <a:srgbClr val="3A383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endParaRPr sz="1000">
              <a:solidFill>
                <a:srgbClr val="3A383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lang="en-US" sz="100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Learn how these collaborations prepare students for the workplace and transition to credit CTE pathways. </a:t>
            </a:r>
            <a:endParaRPr sz="1000">
              <a:solidFill>
                <a:srgbClr val="3A383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endParaRPr sz="1000">
              <a:solidFill>
                <a:srgbClr val="3A383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lang="en-US" sz="100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Participants will receive an overview of program models, and resources, and learn about potential funding opportunities to encourage noncredit and credit collaboration. </a:t>
            </a:r>
            <a:endParaRPr sz="1000">
              <a:solidFill>
                <a:srgbClr val="3A383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0e60f5a4e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20e60f5a4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Some ideas for Raya: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Creating the Bridge CTE grant with LFCD and ??? funding CBOs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When it was created; when it began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Purpose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e60f5a4e2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20e60f5a4e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1 Title Slide">
  <p:cSld name="#1 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"/>
          <p:cNvGrpSpPr/>
          <p:nvPr/>
        </p:nvGrpSpPr>
        <p:grpSpPr>
          <a:xfrm>
            <a:off x="0" y="2834565"/>
            <a:ext cx="12192000" cy="4023435"/>
            <a:chOff x="0" y="2834565"/>
            <a:chExt cx="12192000" cy="4023435"/>
          </a:xfrm>
        </p:grpSpPr>
        <p:sp>
          <p:nvSpPr>
            <p:cNvPr id="15" name="Google Shape;15;p2"/>
            <p:cNvSpPr/>
            <p:nvPr/>
          </p:nvSpPr>
          <p:spPr>
            <a:xfrm rot="10800000">
              <a:off x="0" y="2911869"/>
              <a:ext cx="12192000" cy="39461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10800000">
              <a:off x="0" y="2834565"/>
              <a:ext cx="12192000" cy="9960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2" descr="Academic Senate for California Community Colleges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5054" y="829173"/>
            <a:ext cx="4540210" cy="114640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2133598" y="3310152"/>
            <a:ext cx="9213852" cy="131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latino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3597" y="4755561"/>
            <a:ext cx="9213851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4572" y="0"/>
            <a:ext cx="1251370" cy="6858000"/>
          </a:xfrm>
          <a:prstGeom prst="rect">
            <a:avLst/>
          </a:prstGeom>
          <a:noFill/>
          <a:ln>
            <a:noFill/>
          </a:ln>
          <a:effectLst>
            <a:outerShdw blurRad="88900" dist="76200" sx="101000" sy="1010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B" type="objTx">
  <p:cSld name="OBJECT_WITH_CAPTION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>
            <a:off x="-22225" y="-36513"/>
            <a:ext cx="12214225" cy="6942138"/>
            <a:chOff x="-22225" y="-36513"/>
            <a:chExt cx="12214225" cy="6942138"/>
          </a:xfrm>
        </p:grpSpPr>
        <p:pic>
          <p:nvPicPr>
            <p:cNvPr id="23" name="Google Shape;23;p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22225" y="0"/>
              <a:ext cx="4071938" cy="690562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76200" algn="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4" name="Google Shape;24;p3"/>
            <p:cNvSpPr/>
            <p:nvPr/>
          </p:nvSpPr>
          <p:spPr>
            <a:xfrm>
              <a:off x="-22225" y="1365827"/>
              <a:ext cx="4071938" cy="43926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393700" sx="1000" sy="1000" algn="ctr" rotWithShape="0">
                <a:schemeClr val="dk2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11510963" y="-36513"/>
              <a:ext cx="681037" cy="6894513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  <a:effectLst>
              <a:outerShdw blurRad="190500" dist="63500" dir="10800000" sx="101000" sy="101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247135" y="1570618"/>
            <a:ext cx="3583461" cy="161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latino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247135" y="3283527"/>
            <a:ext cx="3583461" cy="2313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2"/>
          </p:nvPr>
        </p:nvSpPr>
        <p:spPr>
          <a:xfrm>
            <a:off x="4461164" y="1112108"/>
            <a:ext cx="6572242" cy="509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  <a:defRPr sz="2400"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200"/>
              <a:buChar char="•"/>
              <a:defRPr sz="220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 sz="18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" name="Google Shape;30;p3"/>
          <p:cNvCxnSpPr/>
          <p:nvPr/>
        </p:nvCxnSpPr>
        <p:spPr>
          <a:xfrm>
            <a:off x="247135" y="3210323"/>
            <a:ext cx="3583461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1" name="Google Shape;31;p3" descr="Icon  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1520" y="6376988"/>
            <a:ext cx="391886" cy="391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3 Content Slide">
  <p:cSld name="#3 Content Slide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1212273" y="696266"/>
            <a:ext cx="10314708" cy="114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1212273" y="1967787"/>
            <a:ext cx="10314708" cy="4193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/>
          <p:nvPr/>
        </p:nvSpPr>
        <p:spPr>
          <a:xfrm rot="10800000">
            <a:off x="-1" y="-36514"/>
            <a:ext cx="775855" cy="6894513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90500" dist="63500" sx="101000" sy="101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" name="Google Shape;37;p4" descr="Icon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5095" y="6376988"/>
            <a:ext cx="391886" cy="391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#3 Content 2 Column Slide">
  <p:cSld name="#3 Content 2 Column Slide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1212273" y="696266"/>
            <a:ext cx="10314708" cy="114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"/>
              <a:buNone/>
              <a:defRPr sz="3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1212273" y="1967787"/>
            <a:ext cx="5077690" cy="419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6449291" y="1967786"/>
            <a:ext cx="5077690" cy="4193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 rot="10800000">
            <a:off x="-1" y="-36514"/>
            <a:ext cx="775855" cy="6894513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190500" dist="63500" sx="101000" sy="101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" name="Google Shape;44;p5" descr="Icon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5095" y="6376988"/>
            <a:ext cx="391886" cy="391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" name="Google Shape;47;p6" descr="Icon  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5095" y="6376988"/>
            <a:ext cx="391886" cy="391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10047513" y="6476093"/>
            <a:ext cx="881743" cy="255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Palatino"/>
              <a:buNone/>
              <a:defRPr sz="4400" b="0" i="0" u="none" strike="noStrike" cap="none">
                <a:solidFill>
                  <a:schemeClr val="accent2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2068275" y="2973475"/>
            <a:ext cx="9213900" cy="25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alatino"/>
              <a:buNone/>
            </a:pPr>
            <a:endParaRPr sz="4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alatino"/>
              <a:buNone/>
            </a:pPr>
            <a:endParaRPr sz="44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alatino"/>
              <a:buNone/>
            </a:pPr>
            <a:endParaRPr sz="4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alatino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alatino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alatino"/>
              <a:buNone/>
            </a:pPr>
            <a:r>
              <a:rPr lang="en-US"/>
              <a:t>Noncredit ESL and CTE: Opportunities for Collaboration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alatino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alatino"/>
              <a:buNone/>
            </a:pPr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2133597" y="4755561"/>
            <a:ext cx="9213851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b="1"/>
              <a:t>CTE-Noncredit Regional Meeting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/>
              <a:t>March 6, 2023 at Laney College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CRP Overview: </a:t>
            </a:r>
            <a:r>
              <a:rPr lang="en-US" sz="3200" i="1"/>
              <a:t>What we Do</a:t>
            </a:r>
            <a:endParaRPr i="1"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2"/>
          </p:nvPr>
        </p:nvSpPr>
        <p:spPr>
          <a:xfrm>
            <a:off x="4297775" y="1096775"/>
            <a:ext cx="6995100" cy="5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171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893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5"/>
              <a:buFont typeface="Gill Sans"/>
              <a:buChar char="●"/>
            </a:pPr>
            <a:r>
              <a:rPr lang="en-US" sz="2525">
                <a:solidFill>
                  <a:srgbClr val="000000"/>
                </a:solidFill>
              </a:rPr>
              <a:t>We are a Collaborative Vocational Program in partnership with Laney College and Lao Family Community Development </a:t>
            </a:r>
            <a:endParaRPr sz="2525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2525">
              <a:solidFill>
                <a:srgbClr val="000000"/>
              </a:solidFill>
            </a:endParaRPr>
          </a:p>
          <a:p>
            <a:pPr marL="457200" marR="0" lvl="0" indent="-38893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5"/>
              <a:buFont typeface="Gill Sans"/>
              <a:buChar char="●"/>
            </a:pPr>
            <a:r>
              <a:rPr lang="en-US" sz="2525">
                <a:solidFill>
                  <a:srgbClr val="000000"/>
                </a:solidFill>
              </a:rPr>
              <a:t>We teach four, eight-week Certificate Programs from August - May</a:t>
            </a:r>
            <a:endParaRPr sz="2525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2525">
              <a:solidFill>
                <a:srgbClr val="000000"/>
              </a:solidFill>
            </a:endParaRPr>
          </a:p>
          <a:p>
            <a:pPr marL="457200" lvl="0" indent="-38893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5"/>
              <a:buFont typeface="Gill Sans"/>
              <a:buChar char="●"/>
            </a:pPr>
            <a:r>
              <a:rPr lang="en-US" sz="2525">
                <a:solidFill>
                  <a:srgbClr val="000000"/>
                </a:solidFill>
              </a:rPr>
              <a:t>Monday - Thursday 9:30 am - 2:30 pm</a:t>
            </a:r>
            <a:endParaRPr sz="2525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2525">
              <a:solidFill>
                <a:srgbClr val="000000"/>
              </a:solidFill>
            </a:endParaRPr>
          </a:p>
          <a:p>
            <a:pPr marL="457200" lvl="0" indent="-38893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5"/>
              <a:buChar char="●"/>
            </a:pPr>
            <a:r>
              <a:rPr lang="en-US" sz="2525">
                <a:solidFill>
                  <a:srgbClr val="000000"/>
                </a:solidFill>
              </a:rPr>
              <a:t>Schedule for Spring 2023:</a:t>
            </a:r>
            <a:endParaRPr sz="2525">
              <a:solidFill>
                <a:srgbClr val="000000"/>
              </a:solidFill>
            </a:endParaRPr>
          </a:p>
          <a:p>
            <a:pPr marL="914400" lvl="1" indent="-38893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5"/>
              <a:buFont typeface="Gill Sans"/>
              <a:buChar char="○"/>
            </a:pPr>
            <a:r>
              <a:rPr lang="en-US" sz="2525">
                <a:solidFill>
                  <a:srgbClr val="000000"/>
                </a:solidFill>
              </a:rPr>
              <a:t>Session 1: January 23 - March 16, 2023</a:t>
            </a:r>
            <a:endParaRPr sz="2525">
              <a:solidFill>
                <a:srgbClr val="000000"/>
              </a:solidFill>
            </a:endParaRPr>
          </a:p>
          <a:p>
            <a:pPr marL="914400" lvl="1" indent="-38893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5"/>
              <a:buFont typeface="Gill Sans"/>
              <a:buChar char="○"/>
            </a:pPr>
            <a:r>
              <a:rPr lang="en-US" sz="2525">
                <a:solidFill>
                  <a:srgbClr val="000000"/>
                </a:solidFill>
              </a:rPr>
              <a:t>Session 2:  April 3 - May 25, 2023 </a:t>
            </a:r>
            <a:endParaRPr sz="2525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2525">
              <a:solidFill>
                <a:srgbClr val="000000"/>
              </a:solidFill>
            </a:endParaRPr>
          </a:p>
          <a:p>
            <a:pPr marL="457200" lvl="0" indent="-38893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5"/>
              <a:buFont typeface="Gill Sans"/>
              <a:buChar char="●"/>
            </a:pPr>
            <a:r>
              <a:rPr lang="en-US" sz="2525">
                <a:solidFill>
                  <a:srgbClr val="000000"/>
                </a:solidFill>
              </a:rPr>
              <a:t>We prepare students for success in the career of their choice </a:t>
            </a:r>
            <a:endParaRPr sz="1993" b="1"/>
          </a:p>
        </p:txBody>
      </p:sp>
      <p:sp>
        <p:nvSpPr>
          <p:cNvPr id="129" name="Google Shape;129;p16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30" name="Google Shape;130;p16"/>
          <p:cNvSpPr txBox="1"/>
          <p:nvPr/>
        </p:nvSpPr>
        <p:spPr>
          <a:xfrm>
            <a:off x="4448925" y="154775"/>
            <a:ext cx="4053900" cy="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None/>
            </a:pPr>
            <a:r>
              <a:rPr lang="en-US" sz="3600" b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What We Do</a:t>
            </a:r>
            <a:endParaRPr sz="3600" b="1">
              <a:solidFill>
                <a:srgbClr val="3A383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CRP Overview: </a:t>
            </a:r>
            <a:r>
              <a:rPr lang="en-US" sz="3200" i="1"/>
              <a:t>Our Collaborators</a:t>
            </a:r>
            <a:endParaRPr i="1"/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2"/>
          </p:nvPr>
        </p:nvSpPr>
        <p:spPr>
          <a:xfrm>
            <a:off x="4331570" y="285972"/>
            <a:ext cx="6600600" cy="6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/>
              <a:t>Laney College &amp;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/>
              <a:t>Lao Family Community Development (LFCD)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/>
              <a:t>Career Readiness Program (CRP)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1589" y="1960998"/>
            <a:ext cx="7411887" cy="4015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CRP Overview: </a:t>
            </a:r>
            <a:r>
              <a:rPr lang="en-US" sz="3200" i="1"/>
              <a:t>Our Students</a:t>
            </a:r>
            <a:endParaRPr i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2"/>
          </p:nvPr>
        </p:nvSpPr>
        <p:spPr>
          <a:xfrm>
            <a:off x="4331575" y="285975"/>
            <a:ext cx="6995100" cy="6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</a:pPr>
            <a:r>
              <a:rPr lang="en-US" sz="2806" b="1"/>
              <a:t>Our Students</a:t>
            </a:r>
            <a:endParaRPr sz="2806" b="1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endParaRPr sz="171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8937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25"/>
              <a:buChar char="●"/>
            </a:pPr>
            <a:r>
              <a:rPr lang="en-US" sz="2525">
                <a:solidFill>
                  <a:srgbClr val="000000"/>
                </a:solidFill>
              </a:rPr>
              <a:t>53% of our students participate in our program in their first year in the U.S.</a:t>
            </a:r>
            <a:endParaRPr sz="2525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25">
              <a:solidFill>
                <a:srgbClr val="000000"/>
              </a:solidFill>
            </a:endParaRPr>
          </a:p>
          <a:p>
            <a:pPr marL="457200" lvl="0" indent="-388937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25"/>
              <a:buChar char="●"/>
            </a:pPr>
            <a:r>
              <a:rPr lang="en-US" sz="2525">
                <a:solidFill>
                  <a:srgbClr val="000000"/>
                </a:solidFill>
              </a:rPr>
              <a:t>Students home countries include </a:t>
            </a:r>
            <a:r>
              <a:rPr lang="en-US" sz="2525">
                <a:solidFill>
                  <a:srgbClr val="0000FF"/>
                </a:solidFill>
              </a:rPr>
              <a:t>Afghanistan, Yemen, Nigeria, Ethiopia, Eritrea, Sri Lanka, China, Burma/Myanmar, Cambodia, Peru, Cuba, Guatemala, El Salvador, Honduras, Mexico</a:t>
            </a:r>
            <a:endParaRPr sz="2525">
              <a:solidFill>
                <a:srgbClr val="0000FF"/>
              </a:solidFill>
            </a:endParaRPr>
          </a:p>
          <a:p>
            <a:pPr marL="4572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25">
              <a:solidFill>
                <a:srgbClr val="000000"/>
              </a:solidFill>
            </a:endParaRPr>
          </a:p>
          <a:p>
            <a:pPr marL="457200" lvl="0" indent="-388937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25"/>
              <a:buChar char="●"/>
            </a:pPr>
            <a:r>
              <a:rPr lang="en-US" sz="2525">
                <a:solidFill>
                  <a:srgbClr val="000000"/>
                </a:solidFill>
              </a:rPr>
              <a:t>Wide range of formal educational backgrounds, English language abilities, and Math literacy</a:t>
            </a:r>
            <a:endParaRPr sz="2525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25">
              <a:solidFill>
                <a:srgbClr val="000000"/>
              </a:solidFill>
            </a:endParaRPr>
          </a:p>
          <a:p>
            <a:pPr marL="457200" lvl="0" indent="-388937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25"/>
              <a:buChar char="●"/>
            </a:pPr>
            <a:r>
              <a:rPr lang="en-US" sz="2525">
                <a:solidFill>
                  <a:srgbClr val="000000"/>
                </a:solidFill>
              </a:rPr>
              <a:t>Career interests in various CTE and workforce industries: </a:t>
            </a:r>
            <a:r>
              <a:rPr lang="en-US" sz="2525">
                <a:solidFill>
                  <a:srgbClr val="980000"/>
                </a:solidFill>
              </a:rPr>
              <a:t>automotive, construction, cosmetology, culinary, computers, early childhood education, teaching, medical assistants, nursing, dental assistant, wood technolgy, HVAC, and electrical, to name a few.</a:t>
            </a:r>
            <a:endParaRPr sz="2525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6"/>
              <a:t>Based on the 55 students in our program between Jan ‘22 - March ‘23</a:t>
            </a:r>
            <a:endParaRPr sz="1606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25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</a:pPr>
            <a:endParaRPr sz="2525">
              <a:solidFill>
                <a:srgbClr val="000000"/>
              </a:solidFill>
            </a:endParaRPr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CRP Courses &amp; Tutoring</a:t>
            </a:r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body" idx="2"/>
          </p:nvPr>
        </p:nvSpPr>
        <p:spPr>
          <a:xfrm>
            <a:off x="4280900" y="1408275"/>
            <a:ext cx="6975300" cy="17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00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Sarah Shaffer, Laney College ESOL Instructor</a:t>
            </a:r>
            <a:endParaRPr sz="2700"/>
          </a:p>
          <a:p>
            <a:pPr marL="4572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700"/>
              <a:t> </a:t>
            </a:r>
            <a:endParaRPr sz="2700"/>
          </a:p>
          <a:p>
            <a:pPr marL="457200" lvl="0" indent="-4000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Jen Gerry, Math Instructor &amp; Tutoring Program Manager</a:t>
            </a:r>
            <a:endParaRPr sz="270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 sz="2800"/>
          </a:p>
        </p:txBody>
      </p:sp>
      <p:sp>
        <p:nvSpPr>
          <p:cNvPr id="152" name="Google Shape;152;p19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425" y="3355961"/>
            <a:ext cx="7154241" cy="336883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 txBox="1"/>
          <p:nvPr/>
        </p:nvSpPr>
        <p:spPr>
          <a:xfrm>
            <a:off x="4280900" y="171650"/>
            <a:ext cx="5489700" cy="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Courses and Tutoring: </a:t>
            </a:r>
            <a:endParaRPr sz="3600" b="1">
              <a:solidFill>
                <a:srgbClr val="3A383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CRP Overview: </a:t>
            </a:r>
            <a:r>
              <a:rPr lang="en-US" sz="3200" i="1"/>
              <a:t>What We Teach</a:t>
            </a:r>
            <a:endParaRPr i="1"/>
          </a:p>
        </p:txBody>
      </p:sp>
      <p:sp>
        <p:nvSpPr>
          <p:cNvPr id="160" name="Google Shape;160;p20"/>
          <p:cNvSpPr txBox="1">
            <a:spLocks noGrp="1"/>
          </p:cNvSpPr>
          <p:nvPr>
            <p:ph type="body" idx="2"/>
          </p:nvPr>
        </p:nvSpPr>
        <p:spPr>
          <a:xfrm>
            <a:off x="4162675" y="902400"/>
            <a:ext cx="7042800" cy="24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rgbClr val="000000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-US" sz="3000">
                <a:solidFill>
                  <a:srgbClr val="000000"/>
                </a:solidFill>
              </a:rPr>
              <a:t>English for Customer Service</a:t>
            </a:r>
            <a:endParaRPr sz="3000">
              <a:solidFill>
                <a:srgbClr val="000000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-US" sz="3000">
                <a:solidFill>
                  <a:srgbClr val="000000"/>
                </a:solidFill>
              </a:rPr>
              <a:t>English for Job Search</a:t>
            </a:r>
            <a:endParaRPr sz="3000">
              <a:solidFill>
                <a:srgbClr val="000000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-US" sz="3000">
                <a:solidFill>
                  <a:srgbClr val="000000"/>
                </a:solidFill>
              </a:rPr>
              <a:t>English for Technology</a:t>
            </a:r>
            <a:endParaRPr sz="3000">
              <a:solidFill>
                <a:srgbClr val="000000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-US" sz="3000">
                <a:solidFill>
                  <a:srgbClr val="000000"/>
                </a:solidFill>
              </a:rPr>
              <a:t>Workforce Math with English Emphasis</a:t>
            </a:r>
            <a:endParaRPr sz="3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 sz="3000"/>
          </a:p>
        </p:txBody>
      </p:sp>
      <p:sp>
        <p:nvSpPr>
          <p:cNvPr id="161" name="Google Shape;161;p20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162" name="Google Shape;16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8275" y="3781111"/>
            <a:ext cx="1966524" cy="2695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9875" y="3781100"/>
            <a:ext cx="2127580" cy="283977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/>
          <p:nvPr/>
        </p:nvSpPr>
        <p:spPr>
          <a:xfrm>
            <a:off x="4533400" y="374350"/>
            <a:ext cx="5523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Gill Sans"/>
                <a:ea typeface="Gill Sans"/>
                <a:cs typeface="Gill Sans"/>
                <a:sym typeface="Gill Sans"/>
              </a:rPr>
              <a:t>Our Courses</a:t>
            </a:r>
            <a:endParaRPr sz="3600" b="1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CRP Courses </a:t>
            </a:r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ldNum" idx="12"/>
          </p:nvPr>
        </p:nvSpPr>
        <p:spPr>
          <a:xfrm>
            <a:off x="9019483" y="5982116"/>
            <a:ext cx="10518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171" name="Google Shape;171;p21"/>
          <p:cNvSpPr/>
          <p:nvPr/>
        </p:nvSpPr>
        <p:spPr>
          <a:xfrm>
            <a:off x="4142075" y="1550534"/>
            <a:ext cx="3602100" cy="20886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Job Search with Sarah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2D3B45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900"/>
              <a:buFont typeface="Lato"/>
              <a:buChar char="●"/>
            </a:pP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How to</a:t>
            </a:r>
            <a:r>
              <a:rPr lang="en-US" sz="1900" b="1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 find</a:t>
            </a: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n-US" sz="1900" b="1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apply </a:t>
            </a: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for jobs </a:t>
            </a:r>
            <a:endParaRPr sz="1900">
              <a:solidFill>
                <a:srgbClr val="2D3B4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900"/>
              <a:buFont typeface="Lato"/>
              <a:buChar char="●"/>
            </a:pP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How to </a:t>
            </a:r>
            <a:r>
              <a:rPr lang="en-US" sz="1900" b="1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write a resume</a:t>
            </a:r>
            <a:endParaRPr sz="1900" b="1">
              <a:solidFill>
                <a:srgbClr val="2D3B4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900"/>
              <a:buFont typeface="Lato"/>
              <a:buChar char="●"/>
            </a:pP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How to </a:t>
            </a:r>
            <a:r>
              <a:rPr lang="en-US" sz="1900" b="1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interview </a:t>
            </a: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for a job</a:t>
            </a:r>
            <a:endParaRPr sz="700"/>
          </a:p>
        </p:txBody>
      </p:sp>
      <p:sp>
        <p:nvSpPr>
          <p:cNvPr id="172" name="Google Shape;172;p21"/>
          <p:cNvSpPr/>
          <p:nvPr/>
        </p:nvSpPr>
        <p:spPr>
          <a:xfrm>
            <a:off x="7744186" y="1550534"/>
            <a:ext cx="3602100" cy="2088600"/>
          </a:xfrm>
          <a:prstGeom prst="rect">
            <a:avLst/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Customer Service with Cheryl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D3B45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900"/>
              <a:buFont typeface="Lato"/>
              <a:buChar char="●"/>
            </a:pP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What is </a:t>
            </a:r>
            <a:r>
              <a:rPr lang="en-US" sz="1900" b="1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small talk</a:t>
            </a: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? </a:t>
            </a:r>
            <a:endParaRPr sz="1900">
              <a:solidFill>
                <a:srgbClr val="2D3B4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900"/>
              <a:buFont typeface="Lato"/>
              <a:buChar char="●"/>
            </a:pP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Why is </a:t>
            </a:r>
            <a:r>
              <a:rPr lang="en-US" sz="1900" b="1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body language</a:t>
            </a: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 important?</a:t>
            </a:r>
            <a:endParaRPr sz="1900">
              <a:solidFill>
                <a:srgbClr val="2D3B4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900"/>
              <a:buFont typeface="Lato"/>
              <a:buChar char="●"/>
            </a:pP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How do we handle an </a:t>
            </a:r>
            <a:r>
              <a:rPr lang="en-US" sz="1900" b="1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angry customer</a:t>
            </a: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? </a:t>
            </a:r>
            <a:endParaRPr sz="1900">
              <a:solidFill>
                <a:srgbClr val="2D3B4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2D3B4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21"/>
          <p:cNvSpPr/>
          <p:nvPr/>
        </p:nvSpPr>
        <p:spPr>
          <a:xfrm>
            <a:off x="4142075" y="3992075"/>
            <a:ext cx="3602100" cy="2294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/>
              <a:t>Math with Tony</a:t>
            </a:r>
            <a:endParaRPr sz="2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800"/>
              <a:buFont typeface="Lato"/>
              <a:buChar char="●"/>
            </a:pPr>
            <a:r>
              <a:rPr lang="en-US" sz="18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How to use</a:t>
            </a:r>
            <a:r>
              <a:rPr lang="en-US" sz="1800" b="1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 Math in in the workforce</a:t>
            </a:r>
            <a:endParaRPr sz="1800">
              <a:solidFill>
                <a:srgbClr val="2D3B45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800"/>
              <a:buFont typeface="Lato"/>
              <a:buChar char="○"/>
            </a:pPr>
            <a:r>
              <a:rPr lang="en-US" sz="18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carpentry, bookkeeping, retail, restaurant, etc.</a:t>
            </a:r>
            <a:endParaRPr sz="700"/>
          </a:p>
        </p:txBody>
      </p:sp>
      <p:sp>
        <p:nvSpPr>
          <p:cNvPr id="174" name="Google Shape;174;p21"/>
          <p:cNvSpPr/>
          <p:nvPr/>
        </p:nvSpPr>
        <p:spPr>
          <a:xfrm>
            <a:off x="7744175" y="3992175"/>
            <a:ext cx="3602100" cy="22944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/>
              <a:t>Technology with Cheryl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D3B45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900"/>
              <a:buFont typeface="Lato"/>
              <a:buChar char="●"/>
            </a:pP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How to use </a:t>
            </a:r>
            <a:r>
              <a:rPr lang="en-US" sz="1900" b="1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Chromebooks</a:t>
            </a:r>
            <a:endParaRPr sz="1900" b="1">
              <a:solidFill>
                <a:srgbClr val="2D3B4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900"/>
              <a:buFont typeface="Lato"/>
              <a:buChar char="●"/>
            </a:pP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How to write a </a:t>
            </a:r>
            <a:r>
              <a:rPr lang="en-US" sz="1900" b="1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formal email</a:t>
            </a:r>
            <a:endParaRPr sz="1900" b="1">
              <a:solidFill>
                <a:srgbClr val="2D3B4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900"/>
              <a:buFont typeface="Lato"/>
              <a:buChar char="●"/>
            </a:pP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How to make a </a:t>
            </a:r>
            <a:r>
              <a:rPr lang="en-US" sz="1900" b="1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Google slideshow</a:t>
            </a:r>
            <a:endParaRPr sz="1900" b="1">
              <a:solidFill>
                <a:srgbClr val="2D3B4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900"/>
              <a:buFont typeface="Lato"/>
              <a:buChar char="●"/>
            </a:pPr>
            <a:r>
              <a:rPr lang="en-US" sz="1900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How to use our </a:t>
            </a:r>
            <a:r>
              <a:rPr lang="en-US" sz="1900" b="1">
                <a:solidFill>
                  <a:srgbClr val="2D3B45"/>
                </a:solidFill>
                <a:latin typeface="Lato"/>
                <a:ea typeface="Lato"/>
                <a:cs typeface="Lato"/>
                <a:sym typeface="Lato"/>
              </a:rPr>
              <a:t>College Canvas System</a:t>
            </a:r>
            <a:endParaRPr sz="1900" b="1">
              <a:solidFill>
                <a:srgbClr val="2D3B4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CRP Collaboration Partners: </a:t>
            </a:r>
            <a:endParaRPr sz="32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 i="1"/>
              <a:t>Laney College</a:t>
            </a:r>
            <a:endParaRPr i="1"/>
          </a:p>
        </p:txBody>
      </p:sp>
      <p:sp>
        <p:nvSpPr>
          <p:cNvPr id="180" name="Google Shape;180;p22"/>
          <p:cNvSpPr txBox="1">
            <a:spLocks noGrp="1"/>
          </p:cNvSpPr>
          <p:nvPr>
            <p:ph type="body" idx="2"/>
          </p:nvPr>
        </p:nvSpPr>
        <p:spPr>
          <a:xfrm>
            <a:off x="4331570" y="285972"/>
            <a:ext cx="6600600" cy="6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/>
              <a:t>Laney College &amp;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/>
              <a:t>Lao Family Community Development (LFCD)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/>
              <a:t>Career Readiness Program (CRP)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 b="1"/>
              <a:t>CRP Collaboration Partners/Laney College</a:t>
            </a:r>
            <a:endParaRPr/>
          </a:p>
          <a:p>
            <a:pPr marL="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Char char="•"/>
            </a:pPr>
            <a:r>
              <a:rPr lang="en-US"/>
              <a:t>Nancy Trinh Chieng,  APASS Embedded    Academic Counselor</a:t>
            </a:r>
            <a:endParaRPr/>
          </a:p>
          <a:p>
            <a:pPr marL="0" lvl="0" indent="-152400" algn="l" rtl="0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Susie O'Bryant, Laney College Embedded       Career Coach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750" y="3914513"/>
            <a:ext cx="1982500" cy="264912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3" name="Google Shape;18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6550" y="3877263"/>
            <a:ext cx="1817172" cy="27236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>
            <a:spLocks noGrp="1"/>
          </p:cNvSpPr>
          <p:nvPr>
            <p:ph type="title"/>
          </p:nvPr>
        </p:nvSpPr>
        <p:spPr>
          <a:xfrm>
            <a:off x="247135" y="1570618"/>
            <a:ext cx="3583500" cy="1611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APASS</a:t>
            </a:r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body" idx="1"/>
          </p:nvPr>
        </p:nvSpPr>
        <p:spPr>
          <a:xfrm>
            <a:off x="247135" y="3283527"/>
            <a:ext cx="3583500" cy="231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i="1"/>
              <a:t>Laney College</a:t>
            </a:r>
            <a:endParaRPr i="1"/>
          </a:p>
        </p:txBody>
      </p:sp>
      <p:sp>
        <p:nvSpPr>
          <p:cNvPr id="191" name="Google Shape;191;p23"/>
          <p:cNvSpPr txBox="1">
            <a:spLocks noGrp="1"/>
          </p:cNvSpPr>
          <p:nvPr>
            <p:ph type="body" idx="2"/>
          </p:nvPr>
        </p:nvSpPr>
        <p:spPr>
          <a:xfrm>
            <a:off x="4236675" y="1129850"/>
            <a:ext cx="7147500" cy="510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4057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○"/>
            </a:pPr>
            <a:r>
              <a:rPr lang="en-US" sz="3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serve ALL students and in particular, we support ESOL students</a:t>
            </a:r>
            <a:r>
              <a:rPr lang="en-US" sz="3600">
                <a:solidFill>
                  <a:srgbClr val="4A5C65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sz="3600">
              <a:solidFill>
                <a:srgbClr val="4A5C6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A5C6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4057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○"/>
            </a:pPr>
            <a:r>
              <a:rPr lang="en-US" sz="3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APASS FREE services:</a:t>
            </a:r>
            <a:endParaRPr sz="36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4057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-US" sz="3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Academic/career counseling.</a:t>
            </a:r>
            <a:endParaRPr sz="36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4057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-US" sz="3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Special events &amp; field trips to college campuses.</a:t>
            </a:r>
            <a:endParaRPr sz="36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4057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-US" sz="3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Help applying for transfer to a 4-year university.</a:t>
            </a:r>
            <a:endParaRPr sz="36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4057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ato"/>
              <a:buChar char="●"/>
            </a:pPr>
            <a:r>
              <a:rPr lang="en-US" sz="3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Translation services: Chinese, Vietnamese, Mongolian, and Japanese.</a:t>
            </a:r>
            <a:endParaRPr sz="36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193" name="Google Shape;193;p23"/>
          <p:cNvSpPr txBox="1"/>
          <p:nvPr/>
        </p:nvSpPr>
        <p:spPr>
          <a:xfrm>
            <a:off x="5276625" y="273000"/>
            <a:ext cx="50676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11" b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What is APASS? </a:t>
            </a:r>
            <a:endParaRPr sz="4011" b="1">
              <a:solidFill>
                <a:srgbClr val="3A383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247135" y="1570618"/>
            <a:ext cx="3583500" cy="1611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APASS</a:t>
            </a:r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body" idx="1"/>
          </p:nvPr>
        </p:nvSpPr>
        <p:spPr>
          <a:xfrm>
            <a:off x="247135" y="3283527"/>
            <a:ext cx="3583500" cy="231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i="1"/>
              <a:t>Laney College</a:t>
            </a:r>
            <a:endParaRPr i="1"/>
          </a:p>
        </p:txBody>
      </p:sp>
      <p:sp>
        <p:nvSpPr>
          <p:cNvPr id="201" name="Google Shape;201;p24"/>
          <p:cNvSpPr txBox="1">
            <a:spLocks noGrp="1"/>
          </p:cNvSpPr>
          <p:nvPr>
            <p:ph type="body" idx="2"/>
          </p:nvPr>
        </p:nvSpPr>
        <p:spPr>
          <a:xfrm>
            <a:off x="4390550" y="1570625"/>
            <a:ext cx="6541500" cy="495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0775" algn="l" rtl="0">
              <a:spcBef>
                <a:spcPts val="1000"/>
              </a:spcBef>
              <a:spcAft>
                <a:spcPts val="0"/>
              </a:spcAft>
              <a:buSzPts val="2711"/>
              <a:buChar char="●"/>
            </a:pPr>
            <a:r>
              <a:rPr lang="en-US" sz="2711"/>
              <a:t>Embedded counseling in a few ESOL classrooms every semester to provide services student direct services.</a:t>
            </a:r>
            <a:endParaRPr sz="271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711"/>
          </a:p>
          <a:p>
            <a:pPr marL="457200" lvl="0" indent="-400775" algn="l" rtl="0">
              <a:spcBef>
                <a:spcPts val="1000"/>
              </a:spcBef>
              <a:spcAft>
                <a:spcPts val="0"/>
              </a:spcAft>
              <a:buSzPts val="2711"/>
              <a:buChar char="●"/>
            </a:pPr>
            <a:r>
              <a:rPr lang="en-US" sz="2711"/>
              <a:t>Lao Family CRP - provided workshops on resources at Laney, student education plans (SEP), and degrees/certificates. </a:t>
            </a:r>
            <a:endParaRPr sz="2711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711"/>
          </a:p>
          <a:p>
            <a:pPr marL="457200" lvl="0" indent="-400775" algn="l" rtl="0">
              <a:spcBef>
                <a:spcPts val="1000"/>
              </a:spcBef>
              <a:spcAft>
                <a:spcPts val="0"/>
              </a:spcAft>
              <a:buSzPts val="2711"/>
              <a:buChar char="●"/>
            </a:pPr>
            <a:r>
              <a:rPr lang="en-US" sz="2711"/>
              <a:t>Follow-up with each student to provide an individualized SEP based on their goals. Provide translation support if needed.</a:t>
            </a:r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203" name="Google Shape;203;p24"/>
          <p:cNvSpPr txBox="1"/>
          <p:nvPr/>
        </p:nvSpPr>
        <p:spPr>
          <a:xfrm>
            <a:off x="4176425" y="120975"/>
            <a:ext cx="7104900" cy="13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511" b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APASS embedded connection with Laney/Lao CRP</a:t>
            </a:r>
            <a:endParaRPr sz="3511" b="1">
              <a:solidFill>
                <a:srgbClr val="3A383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247135" y="1570618"/>
            <a:ext cx="3583500" cy="1611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Job Search Workshops</a:t>
            </a:r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body" idx="1"/>
          </p:nvPr>
        </p:nvSpPr>
        <p:spPr>
          <a:xfrm>
            <a:off x="247135" y="3283527"/>
            <a:ext cx="3583500" cy="231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i="1"/>
              <a:t>Susie O’Bryant, Career Coach, Laney College</a:t>
            </a:r>
            <a:endParaRPr i="1"/>
          </a:p>
        </p:txBody>
      </p:sp>
      <p:sp>
        <p:nvSpPr>
          <p:cNvPr id="211" name="Google Shape;211;p25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212" name="Google Shape;212;p25"/>
          <p:cNvSpPr txBox="1"/>
          <p:nvPr/>
        </p:nvSpPr>
        <p:spPr>
          <a:xfrm>
            <a:off x="4854325" y="1218925"/>
            <a:ext cx="54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3" name="Google Shape;213;p25"/>
          <p:cNvSpPr txBox="1"/>
          <p:nvPr/>
        </p:nvSpPr>
        <p:spPr>
          <a:xfrm>
            <a:off x="4280025" y="996600"/>
            <a:ext cx="7128300" cy="5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2600"/>
              <a:buFont typeface="Roboto"/>
              <a:buChar char="●"/>
            </a:pPr>
            <a:r>
              <a:rPr lang="en-US" sz="260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Three workshops are provided in the Job Search Course during the 8-week session  </a:t>
            </a:r>
            <a:endParaRPr sz="260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2600"/>
              <a:buFont typeface="Roboto"/>
              <a:buChar char="○"/>
            </a:pPr>
            <a:r>
              <a:rPr lang="en-US" sz="2600" b="1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Get Creative with your Job Search</a:t>
            </a:r>
            <a:endParaRPr sz="2600" b="1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2600"/>
              <a:buFont typeface="Roboto"/>
              <a:buChar char="○"/>
            </a:pPr>
            <a:r>
              <a:rPr lang="en-US" sz="2600" b="1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Cover Letter &amp; Resume</a:t>
            </a:r>
            <a:endParaRPr sz="2600" b="1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2600"/>
              <a:buFont typeface="Roboto"/>
              <a:buChar char="○"/>
            </a:pPr>
            <a:r>
              <a:rPr lang="en-US" sz="2600" b="1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Interview Skills</a:t>
            </a:r>
            <a:endParaRPr sz="2600" b="1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2600"/>
              <a:buFont typeface="Roboto"/>
              <a:buChar char="●"/>
            </a:pPr>
            <a:r>
              <a:rPr lang="en-US" sz="260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Career Coach serves as a resource for current and former students via informational interviews, community trainings, job opportunities &amp; follow-up services through the Employment Services Center on campus.</a:t>
            </a:r>
            <a:endParaRPr sz="2600"/>
          </a:p>
        </p:txBody>
      </p:sp>
      <p:sp>
        <p:nvSpPr>
          <p:cNvPr id="214" name="Google Shape;214;p25"/>
          <p:cNvSpPr txBox="1"/>
          <p:nvPr/>
        </p:nvSpPr>
        <p:spPr>
          <a:xfrm>
            <a:off x="4161750" y="223200"/>
            <a:ext cx="71283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latin typeface="Gill Sans"/>
                <a:ea typeface="Gill Sans"/>
                <a:cs typeface="Gill Sans"/>
                <a:sym typeface="Gill Sans"/>
              </a:rPr>
              <a:t>Embedded Career Coach Connection</a:t>
            </a:r>
            <a:endParaRPr sz="3100" b="1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247135" y="1570618"/>
            <a:ext cx="3583500" cy="1611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Welcome</a:t>
            </a:r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2"/>
          </p:nvPr>
        </p:nvSpPr>
        <p:spPr>
          <a:xfrm>
            <a:off x="4346150" y="1570625"/>
            <a:ext cx="7095900" cy="161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lang="en-US" sz="2900"/>
              <a:t>Laney College &amp; </a:t>
            </a:r>
            <a:endParaRPr sz="2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lang="en-US" sz="2900"/>
              <a:t>Lao Family Community Development (LFCD) </a:t>
            </a:r>
            <a:endParaRPr sz="2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lang="en-US" sz="2900"/>
              <a:t>Career Readiness Program (CRP)</a:t>
            </a:r>
            <a:endParaRPr sz="29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endParaRPr sz="29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900"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0250" y="0"/>
            <a:ext cx="7312114" cy="130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1147" y="3349293"/>
            <a:ext cx="7170343" cy="2540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CRP Collaboration Partners: </a:t>
            </a:r>
            <a:endParaRPr sz="32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 i="1"/>
              <a:t>LFCD </a:t>
            </a:r>
            <a:endParaRPr i="1"/>
          </a:p>
        </p:txBody>
      </p:sp>
      <p:sp>
        <p:nvSpPr>
          <p:cNvPr id="220" name="Google Shape;220;p26"/>
          <p:cNvSpPr txBox="1">
            <a:spLocks noGrp="1"/>
          </p:cNvSpPr>
          <p:nvPr>
            <p:ph type="body" idx="2"/>
          </p:nvPr>
        </p:nvSpPr>
        <p:spPr>
          <a:xfrm>
            <a:off x="4187525" y="854188"/>
            <a:ext cx="7280400" cy="26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Su Dung, WIOA Youth &amp; Adult Employment Program Manager, Global Career Development Facilitator</a:t>
            </a:r>
            <a:endParaRPr sz="2700"/>
          </a:p>
          <a:p>
            <a:pPr marL="0" marR="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Ada Chen, WIOA Program Coordinator </a:t>
            </a:r>
            <a:endParaRPr sz="2700"/>
          </a:p>
          <a:p>
            <a:pPr marL="0" lvl="0" indent="-171450" algn="l" rtl="0">
              <a:spcBef>
                <a:spcPts val="100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Zaw Thein, LFCD Refugee Programs Coordinator</a:t>
            </a:r>
            <a:endParaRPr sz="270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7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 sz="2700"/>
          </a:p>
        </p:txBody>
      </p:sp>
      <p:sp>
        <p:nvSpPr>
          <p:cNvPr id="221" name="Google Shape;221;p26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222" name="Google Shape;2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8477" y="3513700"/>
            <a:ext cx="3721199" cy="286616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6"/>
          <p:cNvSpPr txBox="1"/>
          <p:nvPr/>
        </p:nvSpPr>
        <p:spPr>
          <a:xfrm>
            <a:off x="4348475" y="137850"/>
            <a:ext cx="69585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CRP Collaboration Partners/LFCD</a:t>
            </a:r>
            <a:endParaRPr sz="3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24" name="Google Shape;22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5775" y="3210975"/>
            <a:ext cx="2380565" cy="316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>
            <a:spLocks noGrp="1"/>
          </p:cNvSpPr>
          <p:nvPr>
            <p:ph type="title"/>
          </p:nvPr>
        </p:nvSpPr>
        <p:spPr>
          <a:xfrm>
            <a:off x="247135" y="1570618"/>
            <a:ext cx="3583500" cy="1611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LFCD Vision and Mission</a:t>
            </a:r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9535" y="-12"/>
            <a:ext cx="7396653" cy="419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0350" y="4499408"/>
            <a:ext cx="7215022" cy="1977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>
            <a:spLocks noGrp="1"/>
          </p:cNvSpPr>
          <p:nvPr>
            <p:ph type="title"/>
          </p:nvPr>
        </p:nvSpPr>
        <p:spPr>
          <a:xfrm>
            <a:off x="247135" y="1570618"/>
            <a:ext cx="3583500" cy="1611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Laney</a:t>
            </a:r>
            <a:r>
              <a:rPr lang="en-US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/>
              <a:t>College and LFCD Partnership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Goals</a:t>
            </a:r>
            <a:endParaRPr i="1"/>
          </a:p>
        </p:txBody>
      </p:sp>
      <p:sp>
        <p:nvSpPr>
          <p:cNvPr id="240" name="Google Shape;240;p28"/>
          <p:cNvSpPr txBox="1">
            <a:spLocks noGrp="1"/>
          </p:cNvSpPr>
          <p:nvPr>
            <p:ph type="body" idx="2"/>
          </p:nvPr>
        </p:nvSpPr>
        <p:spPr>
          <a:xfrm>
            <a:off x="4317400" y="71881"/>
            <a:ext cx="6572100" cy="144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Laney College and LFCD Partnership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242" name="Google Shape;2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7113" y="4094118"/>
            <a:ext cx="4256121" cy="26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9610" y="690068"/>
            <a:ext cx="7300498" cy="3373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 txBox="1">
            <a:spLocks noGrp="1"/>
          </p:cNvSpPr>
          <p:nvPr>
            <p:ph type="title"/>
          </p:nvPr>
        </p:nvSpPr>
        <p:spPr>
          <a:xfrm>
            <a:off x="247135" y="1570618"/>
            <a:ext cx="3583500" cy="1611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Collaboration Activities</a:t>
            </a:r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251" name="Google Shape;25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8060" y="0"/>
            <a:ext cx="7333488" cy="507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2495" y="2957943"/>
            <a:ext cx="2180464" cy="285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1450" y="4734551"/>
            <a:ext cx="2876804" cy="1990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0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CRP Graduates</a:t>
            </a:r>
            <a:endParaRPr/>
          </a:p>
        </p:txBody>
      </p:sp>
      <p:sp>
        <p:nvSpPr>
          <p:cNvPr id="259" name="Google Shape;259;p30"/>
          <p:cNvSpPr txBox="1">
            <a:spLocks noGrp="1"/>
          </p:cNvSpPr>
          <p:nvPr>
            <p:ph type="body" idx="2"/>
          </p:nvPr>
        </p:nvSpPr>
        <p:spPr>
          <a:xfrm>
            <a:off x="4348475" y="725150"/>
            <a:ext cx="6907800" cy="28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68% of former students are currently enrolled in ESOL classes at Peralta Colleges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32% of Students are currently in CTE and other certificate/A.A. degree programs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56% of students are currently working 10 - 40 hours per week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 sz="9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/>
              <a:t>**Data based on 70% of former students who have responded to questionnaire and emails. Students in program from between 1/22 -12/22.  Total 55 students</a:t>
            </a:r>
            <a:endParaRPr sz="1500"/>
          </a:p>
        </p:txBody>
      </p:sp>
      <p:sp>
        <p:nvSpPr>
          <p:cNvPr id="260" name="Google Shape;260;p30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261" name="Google Shape;26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375" y="3689111"/>
            <a:ext cx="5619424" cy="286969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0"/>
          <p:cNvSpPr txBox="1"/>
          <p:nvPr/>
        </p:nvSpPr>
        <p:spPr>
          <a:xfrm>
            <a:off x="3979475" y="70300"/>
            <a:ext cx="75639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lang="en-US" sz="2800" b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What are our Former Students doing Now?</a:t>
            </a:r>
            <a:endParaRPr sz="2800" b="1">
              <a:solidFill>
                <a:srgbClr val="3A383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3" name="Google Shape;263;p30"/>
          <p:cNvSpPr txBox="1"/>
          <p:nvPr/>
        </p:nvSpPr>
        <p:spPr>
          <a:xfrm>
            <a:off x="247125" y="3279725"/>
            <a:ext cx="3509100" cy="1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1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rPr>
              <a:t>What are they doing now?</a:t>
            </a:r>
            <a:endParaRPr sz="3600" i="1">
              <a:solidFill>
                <a:schemeClr val="lt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1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Current Student Experience</a:t>
            </a:r>
            <a:endParaRPr/>
          </a:p>
        </p:txBody>
      </p:sp>
      <p:sp>
        <p:nvSpPr>
          <p:cNvPr id="269" name="Google Shape;269;p31"/>
          <p:cNvSpPr txBox="1">
            <a:spLocks noGrp="1"/>
          </p:cNvSpPr>
          <p:nvPr>
            <p:ph type="body" idx="2"/>
          </p:nvPr>
        </p:nvSpPr>
        <p:spPr>
          <a:xfrm>
            <a:off x="4331575" y="285975"/>
            <a:ext cx="6600600" cy="1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b="1"/>
              <a:t>A Word from our Current Student, Neelab Ahmadi</a:t>
            </a:r>
            <a:endParaRPr sz="3000" b="1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000" b="1"/>
          </a:p>
        </p:txBody>
      </p:sp>
      <p:sp>
        <p:nvSpPr>
          <p:cNvPr id="270" name="Google Shape;270;p31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271" name="Google Shape;271;p31"/>
          <p:cNvSpPr txBox="1"/>
          <p:nvPr/>
        </p:nvSpPr>
        <p:spPr>
          <a:xfrm>
            <a:off x="648325" y="3549975"/>
            <a:ext cx="31080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1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rPr>
              <a:t>Neelab Ahmadi</a:t>
            </a:r>
            <a:endParaRPr sz="3600" i="1">
              <a:solidFill>
                <a:schemeClr val="lt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72" name="Google Shape;2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3799" y="1638525"/>
            <a:ext cx="2301545" cy="49826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2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CRP Graduates: </a:t>
            </a:r>
            <a:r>
              <a:rPr lang="en-US" sz="3200" i="1"/>
              <a:t>What Students say about the program</a:t>
            </a:r>
            <a:endParaRPr i="1"/>
          </a:p>
        </p:txBody>
      </p:sp>
      <p:sp>
        <p:nvSpPr>
          <p:cNvPr id="278" name="Google Shape;278;p32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279" name="Google Shape;279;p32"/>
          <p:cNvSpPr txBox="1"/>
          <p:nvPr/>
        </p:nvSpPr>
        <p:spPr>
          <a:xfrm>
            <a:off x="4314875" y="946700"/>
            <a:ext cx="6615300" cy="1073700"/>
          </a:xfrm>
          <a:prstGeom prst="rect">
            <a:avLst/>
          </a:prstGeom>
          <a:solidFill>
            <a:srgbClr val="F4CCC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50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Wow! It happened so fast eight week ago, the Readiness program was so interesting, fascinating, </a:t>
            </a:r>
            <a:r>
              <a:rPr lang="en-US" sz="1750" u="sng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stress free</a:t>
            </a:r>
            <a:r>
              <a:rPr lang="en-US" sz="1750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  and loaded with </a:t>
            </a:r>
            <a:r>
              <a:rPr lang="en-US" sz="1750" u="sng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fun</a:t>
            </a:r>
            <a:r>
              <a:rPr lang="en-US" sz="1750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 that we did not notice the time creeping away. </a:t>
            </a:r>
            <a:endParaRPr sz="2000"/>
          </a:p>
        </p:txBody>
      </p:sp>
      <p:sp>
        <p:nvSpPr>
          <p:cNvPr id="280" name="Google Shape;280;p32"/>
          <p:cNvSpPr txBox="1"/>
          <p:nvPr/>
        </p:nvSpPr>
        <p:spPr>
          <a:xfrm>
            <a:off x="4511075" y="2155938"/>
            <a:ext cx="6222900" cy="796800"/>
          </a:xfrm>
          <a:prstGeom prst="rect">
            <a:avLst/>
          </a:prstGeom>
          <a:solidFill>
            <a:srgbClr val="FFE599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50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Words will not be enough to express my  gratitude to you all. You  brought out the </a:t>
            </a:r>
            <a:r>
              <a:rPr lang="en-US" sz="1850" u="sng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best potential </a:t>
            </a:r>
            <a:r>
              <a:rPr lang="en-US" sz="1850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in us like me.</a:t>
            </a:r>
            <a:endParaRPr sz="1600"/>
          </a:p>
        </p:txBody>
      </p:sp>
      <p:sp>
        <p:nvSpPr>
          <p:cNvPr id="281" name="Google Shape;281;p32"/>
          <p:cNvSpPr txBox="1"/>
          <p:nvPr/>
        </p:nvSpPr>
        <p:spPr>
          <a:xfrm>
            <a:off x="4338763" y="3118788"/>
            <a:ext cx="4734600" cy="1520400"/>
          </a:xfrm>
          <a:prstGeom prst="rect">
            <a:avLst/>
          </a:prstGeom>
          <a:solidFill>
            <a:srgbClr val="CFE2F3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Before the program I was like a </a:t>
            </a:r>
            <a:r>
              <a:rPr lang="en-US" sz="1950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jellyfish</a:t>
            </a:r>
            <a:r>
              <a:rPr lang="en-US" sz="19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but now I have a </a:t>
            </a:r>
            <a:r>
              <a:rPr lang="en-US" sz="1950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backbone</a:t>
            </a:r>
            <a:r>
              <a:rPr lang="en-US" sz="19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endParaRPr sz="195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hopeless now </a:t>
            </a:r>
            <a:r>
              <a:rPr lang="en-US" sz="195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hopeful</a:t>
            </a:r>
            <a:r>
              <a:rPr lang="en-US" sz="19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endParaRPr sz="195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9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dreamless now a </a:t>
            </a:r>
            <a:r>
              <a:rPr lang="en-US" sz="195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dreamer</a:t>
            </a:r>
            <a:r>
              <a:rPr lang="en-US" sz="195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700"/>
          </a:p>
        </p:txBody>
      </p:sp>
      <p:pic>
        <p:nvPicPr>
          <p:cNvPr id="282" name="Google Shape;28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5056" y="4805225"/>
            <a:ext cx="2664944" cy="191957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2"/>
          <p:cNvSpPr txBox="1"/>
          <p:nvPr/>
        </p:nvSpPr>
        <p:spPr>
          <a:xfrm>
            <a:off x="4314875" y="115400"/>
            <a:ext cx="6615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/>
              <a:t>Quotes from our Students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84" name="Google Shape;28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3800" y="3391393"/>
            <a:ext cx="1588050" cy="119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1300" y="4805214"/>
            <a:ext cx="2664950" cy="1993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3"/>
          <p:cNvSpPr txBox="1">
            <a:spLocks noGrp="1"/>
          </p:cNvSpPr>
          <p:nvPr>
            <p:ph type="title"/>
          </p:nvPr>
        </p:nvSpPr>
        <p:spPr>
          <a:xfrm>
            <a:off x="247135" y="1570618"/>
            <a:ext cx="3583500" cy="1611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Areas of Improvement</a:t>
            </a:r>
            <a:endParaRPr/>
          </a:p>
        </p:txBody>
      </p:sp>
      <p:sp>
        <p:nvSpPr>
          <p:cNvPr id="292" name="Google Shape;292;p33"/>
          <p:cNvSpPr txBox="1">
            <a:spLocks noGrp="1"/>
          </p:cNvSpPr>
          <p:nvPr>
            <p:ph type="body" idx="2"/>
          </p:nvPr>
        </p:nvSpPr>
        <p:spPr>
          <a:xfrm>
            <a:off x="4473939" y="805383"/>
            <a:ext cx="6572100" cy="509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/>
              <a:t>Here are some areas we are working on:</a:t>
            </a: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We would like more students in each session (15- 20 students per session)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Marketing to a wider group of students at our partner CBOs, and the colleges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Creating a new flyer for potential students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Create a better system for tracking former students in their academic and career trajectories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Create a database of former students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Perhaps have a tutor help with contacting students directly. </a:t>
            </a:r>
            <a:endParaRPr/>
          </a:p>
        </p:txBody>
      </p:sp>
      <p:sp>
        <p:nvSpPr>
          <p:cNvPr id="293" name="Google Shape;293;p33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>
            <a:spLocks noGrp="1"/>
          </p:cNvSpPr>
          <p:nvPr>
            <p:ph type="title"/>
          </p:nvPr>
        </p:nvSpPr>
        <p:spPr>
          <a:xfrm>
            <a:off x="1212273" y="696266"/>
            <a:ext cx="10314708" cy="114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"/>
              <a:buNone/>
            </a:pPr>
            <a:r>
              <a:rPr lang="en-US" sz="4800" b="1"/>
              <a:t>Thank You!</a:t>
            </a:r>
            <a:endParaRPr/>
          </a:p>
        </p:txBody>
      </p:sp>
      <p:sp>
        <p:nvSpPr>
          <p:cNvPr id="299" name="Google Shape;299;p34"/>
          <p:cNvSpPr txBox="1">
            <a:spLocks noGrp="1"/>
          </p:cNvSpPr>
          <p:nvPr>
            <p:ph type="body" idx="1"/>
          </p:nvPr>
        </p:nvSpPr>
        <p:spPr>
          <a:xfrm>
            <a:off x="1212273" y="1967787"/>
            <a:ext cx="10314708" cy="4193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600"/>
              <a:buChar char="•"/>
            </a:pPr>
            <a:r>
              <a:rPr lang="en-US" sz="3600"/>
              <a:t>Any questions?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3600"/>
              <a:buChar char="•"/>
            </a:pPr>
            <a:r>
              <a:rPr lang="en-US" sz="3600"/>
              <a:t>Email info@asccc.org</a:t>
            </a:r>
            <a:endParaRPr/>
          </a:p>
        </p:txBody>
      </p:sp>
      <p:sp>
        <p:nvSpPr>
          <p:cNvPr id="300" name="Google Shape;300;p34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301" name="Google Shape;301;p34"/>
          <p:cNvPicPr preferRelativeResize="0"/>
          <p:nvPr/>
        </p:nvPicPr>
        <p:blipFill rotWithShape="1">
          <a:blip r:embed="rId3">
            <a:alphaModFix/>
          </a:blip>
          <a:srcRect t="27246" b="15040"/>
          <a:stretch/>
        </p:blipFill>
        <p:spPr>
          <a:xfrm>
            <a:off x="2750913" y="3224225"/>
            <a:ext cx="7237434" cy="3252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5"/>
          <p:cNvSpPr txBox="1">
            <a:spLocks noGrp="1"/>
          </p:cNvSpPr>
          <p:nvPr>
            <p:ph type="title"/>
          </p:nvPr>
        </p:nvSpPr>
        <p:spPr>
          <a:xfrm>
            <a:off x="1212273" y="696266"/>
            <a:ext cx="10314600" cy="1146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/>
              <a:t>END SLIDESHOW</a:t>
            </a:r>
            <a:endParaRPr sz="7200"/>
          </a:p>
        </p:txBody>
      </p:sp>
      <p:sp>
        <p:nvSpPr>
          <p:cNvPr id="308" name="Google Shape;308;p35"/>
          <p:cNvSpPr txBox="1">
            <a:spLocks noGrp="1"/>
          </p:cNvSpPr>
          <p:nvPr>
            <p:ph type="body" idx="1"/>
          </p:nvPr>
        </p:nvSpPr>
        <p:spPr>
          <a:xfrm>
            <a:off x="1212273" y="1967787"/>
            <a:ext cx="10314600" cy="419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5"/>
          <p:cNvSpPr txBox="1">
            <a:spLocks noGrp="1"/>
          </p:cNvSpPr>
          <p:nvPr>
            <p:ph type="sldNum" idx="12"/>
          </p:nvPr>
        </p:nvSpPr>
        <p:spPr>
          <a:xfrm>
            <a:off x="9937386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Your Presentation Moderator</a:t>
            </a:r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4331575" y="285975"/>
            <a:ext cx="7093800" cy="6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 sz="2900"/>
              <a:t>Cheryl (</a:t>
            </a:r>
            <a:r>
              <a:rPr lang="en-US" sz="2900" i="1"/>
              <a:t>Share-All)</a:t>
            </a:r>
            <a:r>
              <a:rPr lang="en-US" sz="2900"/>
              <a:t> Eccles, </a:t>
            </a:r>
            <a:endParaRPr sz="29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 sz="2900"/>
              <a:t>Laney College ESOL Instructor,  </a:t>
            </a:r>
            <a:endParaRPr sz="29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 sz="2900"/>
              <a:t>CRP Faculty Lead </a:t>
            </a:r>
            <a:endParaRPr sz="29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71" name="Google Shape;7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775" y="2864011"/>
            <a:ext cx="3951995" cy="3342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247135" y="1570618"/>
            <a:ext cx="3583500" cy="1611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Purpose of our program</a:t>
            </a:r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body" idx="2"/>
          </p:nvPr>
        </p:nvSpPr>
        <p:spPr>
          <a:xfrm>
            <a:off x="4346150" y="1570625"/>
            <a:ext cx="7095900" cy="161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lang="en-US" sz="2900"/>
              <a:t>Our program offers ELL students a </a:t>
            </a:r>
            <a:r>
              <a:rPr lang="en-US" sz="2900" i="1"/>
              <a:t>gentle</a:t>
            </a:r>
            <a:r>
              <a:rPr lang="en-US" sz="2900"/>
              <a:t> helping hand in accessing post-secondary educational services, CTE programs, and workforce readiness. </a:t>
            </a:r>
            <a:endParaRPr sz="29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900"/>
          </a:p>
        </p:txBody>
      </p:sp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80" name="Google Shape;8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0250" y="0"/>
            <a:ext cx="7312114" cy="130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0025" y="3251693"/>
            <a:ext cx="2528013" cy="337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2600" y="3251693"/>
            <a:ext cx="2542519" cy="3370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247135" y="1570618"/>
            <a:ext cx="3583461" cy="161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latino"/>
              <a:buNone/>
            </a:pPr>
            <a:r>
              <a:rPr lang="en-US"/>
              <a:t>Session Description</a:t>
            </a:r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2"/>
          </p:nvPr>
        </p:nvSpPr>
        <p:spPr>
          <a:xfrm>
            <a:off x="4292250" y="284388"/>
            <a:ext cx="6572100" cy="49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Today we will discuss</a:t>
            </a:r>
            <a:endParaRPr sz="3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AutoNum type="arabicPeriod"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ESOL and CTE collaboration in the Laney/Lao program</a:t>
            </a: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AutoNum type="arabicPeriod"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 preparation for workplace and CTE pathways</a:t>
            </a: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AutoNum type="arabicPeriod"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 models, resources and funding</a:t>
            </a: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endParaRPr sz="3600"/>
          </a:p>
        </p:txBody>
      </p:sp>
      <p:sp>
        <p:nvSpPr>
          <p:cNvPr id="89" name="Google Shape;89;p11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90" name="Google Shape;9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6900" y="4170399"/>
            <a:ext cx="3583473" cy="2687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51" cy="164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Agenda</a:t>
            </a:r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body" idx="2"/>
          </p:nvPr>
        </p:nvSpPr>
        <p:spPr>
          <a:xfrm>
            <a:off x="4145770" y="285972"/>
            <a:ext cx="6600600" cy="6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 sz="3600" b="1"/>
              <a:t>Agenda:</a:t>
            </a:r>
            <a:endParaRPr sz="36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 sz="36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 sz="2800" b="1"/>
              <a:t>Laney/Lao Career Readiness Program:</a:t>
            </a:r>
            <a:endParaRPr sz="2800" b="1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●"/>
            </a:pPr>
            <a:r>
              <a:rPr lang="en-US" sz="3600"/>
              <a:t>Origin</a:t>
            </a:r>
            <a:endParaRPr sz="3600"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-US" sz="3600"/>
              <a:t>Overview</a:t>
            </a:r>
            <a:endParaRPr sz="3600"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-US" sz="3600"/>
              <a:t>Courses &amp; Tutoring</a:t>
            </a:r>
            <a:endParaRPr sz="3600"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-US" sz="3600"/>
              <a:t>Collaboration Partners</a:t>
            </a:r>
            <a:endParaRPr sz="3600"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-US" sz="3600"/>
              <a:t>Our Students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 sz="3600"/>
          </a:p>
        </p:txBody>
      </p:sp>
      <p:sp>
        <p:nvSpPr>
          <p:cNvPr id="97" name="Google Shape;97;p12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98" name="Google Shape;9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2525" y="2592163"/>
            <a:ext cx="2227433" cy="337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Outcomes</a:t>
            </a:r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body" idx="2"/>
          </p:nvPr>
        </p:nvSpPr>
        <p:spPr>
          <a:xfrm>
            <a:off x="4331575" y="1169100"/>
            <a:ext cx="6600600" cy="53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 sz="1000" b="1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●"/>
            </a:pPr>
            <a:r>
              <a:rPr lang="en-US">
                <a:solidFill>
                  <a:srgbClr val="000000"/>
                </a:solidFill>
              </a:rPr>
              <a:t>Learn about the </a:t>
            </a:r>
            <a:r>
              <a:rPr lang="en-US" b="1">
                <a:solidFill>
                  <a:srgbClr val="000000"/>
                </a:solidFill>
              </a:rPr>
              <a:t>collaborative efforts</a:t>
            </a:r>
            <a:r>
              <a:rPr lang="en-US">
                <a:solidFill>
                  <a:srgbClr val="000000"/>
                </a:solidFill>
              </a:rPr>
              <a:t> of our “Team” at Laney College and LFCD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●"/>
            </a:pPr>
            <a:r>
              <a:rPr lang="en-US">
                <a:solidFill>
                  <a:srgbClr val="000000"/>
                </a:solidFill>
              </a:rPr>
              <a:t>Discover how these collaborations help support a </a:t>
            </a:r>
            <a:r>
              <a:rPr lang="en-US" b="1">
                <a:solidFill>
                  <a:srgbClr val="000000"/>
                </a:solidFill>
              </a:rPr>
              <a:t>holistic approach</a:t>
            </a:r>
            <a:r>
              <a:rPr lang="en-US">
                <a:solidFill>
                  <a:srgbClr val="000000"/>
                </a:solidFill>
              </a:rPr>
              <a:t> for promoting our students’ growth and well-being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●"/>
            </a:pPr>
            <a:r>
              <a:rPr lang="en-US">
                <a:solidFill>
                  <a:srgbClr val="000000"/>
                </a:solidFill>
              </a:rPr>
              <a:t>Learn about the classes we offer, and the </a:t>
            </a:r>
            <a:r>
              <a:rPr lang="en-US" b="1">
                <a:solidFill>
                  <a:srgbClr val="000000"/>
                </a:solidFill>
              </a:rPr>
              <a:t>embedded</a:t>
            </a:r>
            <a:r>
              <a:rPr lang="en-US">
                <a:solidFill>
                  <a:srgbClr val="000000"/>
                </a:solidFill>
              </a:rPr>
              <a:t> tutoring, Academic counseling, and Career coaching  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●"/>
            </a:pPr>
            <a:r>
              <a:rPr lang="en-US">
                <a:solidFill>
                  <a:srgbClr val="000000"/>
                </a:solidFill>
              </a:rPr>
              <a:t>See how we help students find a path toward realizing their </a:t>
            </a:r>
            <a:r>
              <a:rPr lang="en-US" b="1">
                <a:solidFill>
                  <a:srgbClr val="000000"/>
                </a:solidFill>
              </a:rPr>
              <a:t>academic and career aspirations </a:t>
            </a:r>
            <a:endParaRPr b="1"/>
          </a:p>
        </p:txBody>
      </p:sp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06" name="Google Shape;106;p13"/>
          <p:cNvSpPr txBox="1"/>
          <p:nvPr/>
        </p:nvSpPr>
        <p:spPr>
          <a:xfrm>
            <a:off x="4499600" y="289875"/>
            <a:ext cx="4037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Gill Sans"/>
                <a:ea typeface="Gill Sans"/>
                <a:cs typeface="Gill Sans"/>
                <a:sym typeface="Gill Sans"/>
              </a:rPr>
              <a:t>Outcomes</a:t>
            </a:r>
            <a:endParaRPr sz="3600" b="1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51" cy="164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CRP Beginnings</a:t>
            </a:r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body" idx="2"/>
          </p:nvPr>
        </p:nvSpPr>
        <p:spPr>
          <a:xfrm>
            <a:off x="4331575" y="285975"/>
            <a:ext cx="7009200" cy="6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 sz="3600" b="1"/>
              <a:t>CRP Beginnings</a:t>
            </a:r>
            <a:endParaRPr sz="36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 sz="48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 sz="2500"/>
              <a:t>Raya Zion, Program Manager, Laney College Employment Services and Workforce Development</a:t>
            </a:r>
            <a:endParaRPr sz="25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14" name="Google Shape;11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6900" y="2924071"/>
            <a:ext cx="3147900" cy="324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247124" y="1570586"/>
            <a:ext cx="37212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alatino"/>
              <a:buNone/>
            </a:pPr>
            <a:r>
              <a:rPr lang="en-US" sz="3200"/>
              <a:t>CRP Overview</a:t>
            </a:r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2"/>
          </p:nvPr>
        </p:nvSpPr>
        <p:spPr>
          <a:xfrm>
            <a:off x="4331570" y="285972"/>
            <a:ext cx="6600600" cy="6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 sz="3600" b="1"/>
              <a:t>CRP Overview</a:t>
            </a:r>
            <a:endParaRPr sz="36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lang="en-US" sz="2700"/>
              <a:t>Cheryl Eccles, Laney College ESOL Instructor,  CRP Faculty Lead </a:t>
            </a:r>
            <a:endParaRPr sz="27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endParaRPr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9443811" y="6477000"/>
            <a:ext cx="11430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22" name="Google Shape;1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1775" y="2937361"/>
            <a:ext cx="6780454" cy="378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CCC Brand Colors 2021">
      <a:dk1>
        <a:srgbClr val="04A193"/>
      </a:dk1>
      <a:lt1>
        <a:srgbClr val="FFFFFF"/>
      </a:lt1>
      <a:dk2>
        <a:srgbClr val="044C7F"/>
      </a:dk2>
      <a:lt2>
        <a:srgbClr val="E7E6E6"/>
      </a:lt2>
      <a:accent1>
        <a:srgbClr val="8955A5"/>
      </a:accent1>
      <a:accent2>
        <a:srgbClr val="044C7F"/>
      </a:accent2>
      <a:accent3>
        <a:srgbClr val="B92083"/>
      </a:accent3>
      <a:accent4>
        <a:srgbClr val="24B6A8"/>
      </a:accent4>
      <a:accent5>
        <a:srgbClr val="F05A28"/>
      </a:accent5>
      <a:accent6>
        <a:srgbClr val="4983C4"/>
      </a:accent6>
      <a:hlink>
        <a:srgbClr val="044C7F"/>
      </a:hlink>
      <a:folHlink>
        <a:srgbClr val="044C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979eeb2-ec59-4d60-a11f-bb0b64893b7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46C2FD4A136E4F854087CA0878E82F" ma:contentTypeVersion="16" ma:contentTypeDescription="Create a new document." ma:contentTypeScope="" ma:versionID="5385c2118560f35bb15125b6a04612d5">
  <xsd:schema xmlns:xsd="http://www.w3.org/2001/XMLSchema" xmlns:xs="http://www.w3.org/2001/XMLSchema" xmlns:p="http://schemas.microsoft.com/office/2006/metadata/properties" xmlns:ns3="100c9456-5b40-459a-8823-0ee56e83d204" xmlns:ns4="a979eeb2-ec59-4d60-a11f-bb0b64893b7f" targetNamespace="http://schemas.microsoft.com/office/2006/metadata/properties" ma:root="true" ma:fieldsID="b527c7e55b240b5e556da6ab91cc0ae2" ns3:_="" ns4:_="">
    <xsd:import namespace="100c9456-5b40-459a-8823-0ee56e83d204"/>
    <xsd:import namespace="a979eeb2-ec59-4d60-a11f-bb0b64893b7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EventHashCode" minOccurs="0"/>
                <xsd:element ref="ns4:MediaServiceGenerationTim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0c9456-5b40-459a-8823-0ee56e83d20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79eeb2-ec59-4d60-a11f-bb0b64893b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1B9048-97C6-41B7-BCB0-31CD71E216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3ACDBA-6D48-47BB-9F5A-EC7D475584C1}">
  <ds:schemaRefs>
    <ds:schemaRef ds:uri="100c9456-5b40-459a-8823-0ee56e83d204"/>
    <ds:schemaRef ds:uri="http://schemas.microsoft.com/office/2006/metadata/properties"/>
    <ds:schemaRef ds:uri="http://schemas.microsoft.com/office/2006/documentManagement/types"/>
    <ds:schemaRef ds:uri="a979eeb2-ec59-4d60-a11f-bb0b64893b7f"/>
    <ds:schemaRef ds:uri="http://purl.org/dc/elements/1.1/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11F5CF59-05E0-4FD0-B022-5D82F0A659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0c9456-5b40-459a-8823-0ee56e83d204"/>
    <ds:schemaRef ds:uri="a979eeb2-ec59-4d60-a11f-bb0b64893b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1412</Words>
  <Application>Microsoft Office PowerPoint</Application>
  <PresentationFormat>Widescreen</PresentationFormat>
  <Paragraphs>255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     Noncredit ESL and CTE: Opportunities for Collaboration  </vt:lpstr>
      <vt:lpstr>Welcome</vt:lpstr>
      <vt:lpstr>Your Presentation Moderator</vt:lpstr>
      <vt:lpstr>Purpose of our program</vt:lpstr>
      <vt:lpstr>Session Description</vt:lpstr>
      <vt:lpstr>Agenda</vt:lpstr>
      <vt:lpstr>Outcomes</vt:lpstr>
      <vt:lpstr>CRP Beginnings</vt:lpstr>
      <vt:lpstr>CRP Overview</vt:lpstr>
      <vt:lpstr>CRP Overview: What we Do</vt:lpstr>
      <vt:lpstr>CRP Overview: Our Collaborators</vt:lpstr>
      <vt:lpstr>CRP Overview: Our Students</vt:lpstr>
      <vt:lpstr>CRP Courses &amp; Tutoring</vt:lpstr>
      <vt:lpstr>CRP Overview: What We Teach</vt:lpstr>
      <vt:lpstr>CRP Courses </vt:lpstr>
      <vt:lpstr>CRP Collaboration Partners:  Laney College</vt:lpstr>
      <vt:lpstr>APASS</vt:lpstr>
      <vt:lpstr>APASS</vt:lpstr>
      <vt:lpstr>Job Search Workshops</vt:lpstr>
      <vt:lpstr>CRP Collaboration Partners:  LFCD </vt:lpstr>
      <vt:lpstr>LFCD Vision and Mission</vt:lpstr>
      <vt:lpstr>Laney College and LFCD Partnership  Goals</vt:lpstr>
      <vt:lpstr>Collaboration Activities</vt:lpstr>
      <vt:lpstr>CRP Graduates</vt:lpstr>
      <vt:lpstr>Current Student Experience</vt:lpstr>
      <vt:lpstr>CRP Graduates: What Students say about the program</vt:lpstr>
      <vt:lpstr>Areas of Improvement</vt:lpstr>
      <vt:lpstr>Thank You!</vt:lpstr>
      <vt:lpstr>END SLIDESHOW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Noncredit ESL and CTE: Opportunities for Collaboration  </dc:title>
  <dc:creator>Michelle Bean</dc:creator>
  <cp:lastModifiedBy>Michelle Bean</cp:lastModifiedBy>
  <cp:revision>3</cp:revision>
  <dcterms:modified xsi:type="dcterms:W3CDTF">2023-03-07T18:16:59Z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0x010100AA46C2FD4A136E4F854087CA0878E82F</vt:lpwstr>
  </property>
</Properties>
</file>