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Dosis"/>
      <p:regular r:id="rId20"/>
      <p:bold r:id="rId21"/>
    </p:embeddedFont>
    <p:embeddedFont>
      <p:font typeface="Lato"/>
      <p:regular r:id="rId22"/>
      <p:bold r:id="rId23"/>
      <p:italic r:id="rId24"/>
      <p:boldItalic r:id="rId25"/>
    </p:embeddedFont>
    <p:embeddedFont>
      <p:font typeface="Lato Light"/>
      <p:regular r:id="rId26"/>
      <p:bold r:id="rId27"/>
      <p:italic r:id="rId28"/>
      <p:boldItalic r:id="rId29"/>
    </p:embeddedFont>
    <p:embeddedFont>
      <p:font typeface="Lora"/>
      <p:regular r:id="rId30"/>
      <p:bold r:id="rId31"/>
      <p:italic r:id="rId32"/>
      <p:boldItalic r:id="rId33"/>
    </p:embeddedFont>
    <p:embeddedFont>
      <p:font typeface="Lato Black"/>
      <p:bold r:id="rId34"/>
      <p:boldItalic r:id="rId35"/>
    </p:embeddedFont>
    <p:embeddedFont>
      <p:font typeface="Gill Sans"/>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Dosis-regular.fntdata"/><Relationship Id="rId22" Type="http://schemas.openxmlformats.org/officeDocument/2006/relationships/font" Target="fonts/Lato-regular.fntdata"/><Relationship Id="rId21" Type="http://schemas.openxmlformats.org/officeDocument/2006/relationships/font" Target="fonts/Dosis-bold.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Light-regular.fntdata"/><Relationship Id="rId25" Type="http://schemas.openxmlformats.org/officeDocument/2006/relationships/font" Target="fonts/Lato-boldItalic.fntdata"/><Relationship Id="rId28" Type="http://schemas.openxmlformats.org/officeDocument/2006/relationships/font" Target="fonts/LatoLight-italic.fntdata"/><Relationship Id="rId27" Type="http://schemas.openxmlformats.org/officeDocument/2006/relationships/font" Target="fonts/LatoLigh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Light-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ora-bold.fntdata"/><Relationship Id="rId30" Type="http://schemas.openxmlformats.org/officeDocument/2006/relationships/font" Target="fonts/Lora-regular.fntdata"/><Relationship Id="rId11" Type="http://schemas.openxmlformats.org/officeDocument/2006/relationships/slide" Target="slides/slide7.xml"/><Relationship Id="rId33" Type="http://schemas.openxmlformats.org/officeDocument/2006/relationships/font" Target="fonts/Lora-boldItalic.fntdata"/><Relationship Id="rId10" Type="http://schemas.openxmlformats.org/officeDocument/2006/relationships/slide" Target="slides/slide6.xml"/><Relationship Id="rId32" Type="http://schemas.openxmlformats.org/officeDocument/2006/relationships/font" Target="fonts/Lora-italic.fntdata"/><Relationship Id="rId13" Type="http://schemas.openxmlformats.org/officeDocument/2006/relationships/slide" Target="slides/slide9.xml"/><Relationship Id="rId35" Type="http://schemas.openxmlformats.org/officeDocument/2006/relationships/font" Target="fonts/LatoBlack-boldItalic.fntdata"/><Relationship Id="rId12" Type="http://schemas.openxmlformats.org/officeDocument/2006/relationships/slide" Target="slides/slide8.xml"/><Relationship Id="rId34" Type="http://schemas.openxmlformats.org/officeDocument/2006/relationships/font" Target="fonts/LatoBlack-bold.fntdata"/><Relationship Id="rId15" Type="http://schemas.openxmlformats.org/officeDocument/2006/relationships/slide" Target="slides/slide11.xml"/><Relationship Id="rId37" Type="http://schemas.openxmlformats.org/officeDocument/2006/relationships/font" Target="fonts/GillSans-bold.fntdata"/><Relationship Id="rId14" Type="http://schemas.openxmlformats.org/officeDocument/2006/relationships/slide" Target="slides/slide10.xml"/><Relationship Id="rId36" Type="http://schemas.openxmlformats.org/officeDocument/2006/relationships/font" Target="fonts/GillSans-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994de4e7b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g994de4e7b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g994de4e7b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9dee1d7c4b_0_4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DD - shout out to mentors: </a:t>
            </a:r>
            <a:r>
              <a:rPr lang="en">
                <a:solidFill>
                  <a:srgbClr val="222222"/>
                </a:solidFill>
              </a:rPr>
              <a:t>Una Daly, Nicole Finkbeiner, James Glapa-Grossklag, Amy Hofer.  Pressbooks, LibreText, OER Commons.  Rebus (Apurva, Zoe, Hugh)</a:t>
            </a:r>
            <a:endParaRPr>
              <a:solidFill>
                <a:srgbClr val="222222"/>
              </a:solidFill>
            </a:endParaRPr>
          </a:p>
          <a:p>
            <a:pPr indent="0" lvl="0" marL="0" rtl="0" algn="l">
              <a:spcBef>
                <a:spcPts val="0"/>
              </a:spcBef>
              <a:spcAft>
                <a:spcPts val="0"/>
              </a:spcAft>
              <a:buNone/>
            </a:pPr>
            <a:r>
              <a:t/>
            </a:r>
            <a:endParaRPr/>
          </a:p>
        </p:txBody>
      </p:sp>
      <p:sp>
        <p:nvSpPr>
          <p:cNvPr id="175" name="Google Shape;175;g9dee1d7c4b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9dee1d7c4b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9dee1d7c4b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9dee1d7c4b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9dee1d7c4b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9dee1d7c4b_0_40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DD - 10,000 students/semester, </a:t>
            </a:r>
            <a:r>
              <a:rPr b="1" lang="en"/>
              <a:t>tie back to Academic Freedom</a:t>
            </a:r>
            <a:r>
              <a:rPr lang="en"/>
              <a:t>.  Mention Adjuncts</a:t>
            </a:r>
            <a:endParaRPr/>
          </a:p>
        </p:txBody>
      </p:sp>
      <p:sp>
        <p:nvSpPr>
          <p:cNvPr id="191" name="Google Shape;191;g9dee1d7c4b_0_4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5ed75ccf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5ed75ccf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wordy slide...needs help? I just liked the symmetry.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994de4e7b0_0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994de4e7b0_0_1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994de4e7b0_0_1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FOR HEATHER: Not a perfect definition - I could not find anything on AF that relates directly to learning materials or textbooks, but I think this will suffice.  Not sure why it looks bolded on right but not on left...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where I’ll put the poll and have folks talk to each other in the chat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a0343d0578_0_4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a0343d0578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kind of heady and theoretical, but I am hoping i can just briefly plant the seed that textbooks and using just one or two core texts gives students the idea that there is one presentation/representation of a topic/idea/theory, etc. How do we model use of different and opposing viewpoints to our students, what if we empowered them as knowledge creators.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dee1d7c4b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dee1d7c4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DD  New OER text from SUNY edited by Alexis Clifton and Kimberly Davies Hofftman.  Includes foreward from AA Keynote speaker Robin DeRosa. Robin is speaking at 9am PST tomorrow morning on Crises and the Commons.  Includes chapter on “Open Pedagogy as Open Student Projects”</a:t>
            </a:r>
            <a:endParaRPr/>
          </a:p>
          <a:p>
            <a:pPr indent="0" lvl="0" marL="0" rtl="0" algn="l">
              <a:spcBef>
                <a:spcPts val="0"/>
              </a:spcBef>
              <a:spcAft>
                <a:spcPts val="0"/>
              </a:spcAft>
              <a:buNone/>
            </a:pPr>
            <a:r>
              <a:rPr lang="en"/>
              <a:t>Intersection: AA session tomorrow at 1pm PST Suzanne Wakim and Tia Germar’s  session on Open Pedagogy.</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DD </a:t>
            </a:r>
            <a:endParaRPr/>
          </a:p>
          <a:p>
            <a:pPr indent="0" lvl="0" marL="0" rtl="0" algn="l">
              <a:spcBef>
                <a:spcPts val="0"/>
              </a:spcBef>
              <a:spcAft>
                <a:spcPts val="0"/>
              </a:spcAft>
              <a:buNone/>
            </a:pPr>
            <a:r>
              <a:rPr lang="en"/>
              <a:t>(note from HD, I  think your slide portion can take between 15-18 minutes.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13164" y="1424069"/>
            <a:ext cx="9157393" cy="3719422"/>
            <a:chOff x="187960" y="1453515"/>
            <a:chExt cx="3861435" cy="1568450"/>
          </a:xfrm>
        </p:grpSpPr>
        <p:sp>
          <p:nvSpPr>
            <p:cNvPr id="11" name="Google Shape;11;p2"/>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12" name="Google Shape;12;p2"/>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13" name="Google Shape;13;p2"/>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14" name="Google Shape;14;p2"/>
          <p:cNvSpPr txBox="1"/>
          <p:nvPr>
            <p:ph type="ctrTitle"/>
          </p:nvPr>
        </p:nvSpPr>
        <p:spPr>
          <a:xfrm>
            <a:off x="1034300" y="925025"/>
            <a:ext cx="7075500" cy="1159800"/>
          </a:xfrm>
          <a:prstGeom prst="rect">
            <a:avLst/>
          </a:prstGeom>
        </p:spPr>
        <p:txBody>
          <a:bodyPr anchorCtr="0" anchor="t" bIns="0" lIns="0" spcFirstLastPara="1" rIns="0" wrap="square" tIns="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ottom waves">
  <p:cSld name="BLANK_1">
    <p:spTree>
      <p:nvGrpSpPr>
        <p:cNvPr id="80" name="Shape 80"/>
        <p:cNvGrpSpPr/>
        <p:nvPr/>
      </p:nvGrpSpPr>
      <p:grpSpPr>
        <a:xfrm>
          <a:off x="0" y="0"/>
          <a:ext cx="0" cy="0"/>
          <a:chOff x="0" y="0"/>
          <a:chExt cx="0" cy="0"/>
        </a:xfrm>
      </p:grpSpPr>
      <p:grpSp>
        <p:nvGrpSpPr>
          <p:cNvPr id="81" name="Google Shape;81;p11"/>
          <p:cNvGrpSpPr/>
          <p:nvPr/>
        </p:nvGrpSpPr>
        <p:grpSpPr>
          <a:xfrm>
            <a:off x="-13177" y="3583361"/>
            <a:ext cx="9157393" cy="1560137"/>
            <a:chOff x="187960" y="1453515"/>
            <a:chExt cx="3861435" cy="1568450"/>
          </a:xfrm>
        </p:grpSpPr>
        <p:sp>
          <p:nvSpPr>
            <p:cNvPr id="82" name="Google Shape;82;p11"/>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83" name="Google Shape;83;p11"/>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84" name="Google Shape;84;p11"/>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85" name="Google Shape;85;p1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spTree>
      <p:nvGrpSpPr>
        <p:cNvPr id="86" name="Shape 86"/>
        <p:cNvGrpSpPr/>
        <p:nvPr/>
      </p:nvGrpSpPr>
      <p:grpSpPr>
        <a:xfrm>
          <a:off x="0" y="0"/>
          <a:ext cx="0" cy="0"/>
          <a:chOff x="0" y="0"/>
          <a:chExt cx="0" cy="0"/>
        </a:xfrm>
      </p:grpSpPr>
      <p:sp>
        <p:nvSpPr>
          <p:cNvPr id="87" name="Google Shape;87;p12"/>
          <p:cNvSpPr/>
          <p:nvPr/>
        </p:nvSpPr>
        <p:spPr>
          <a:xfrm>
            <a:off x="0" y="1145356"/>
            <a:ext cx="9144000" cy="2743500"/>
          </a:xfrm>
          <a:prstGeom prst="rect">
            <a:avLst/>
          </a:prstGeom>
          <a:solidFill>
            <a:schemeClr val="dk1"/>
          </a:solidFill>
          <a:ln cap="flat" cmpd="sng" w="15875">
            <a:solidFill>
              <a:srgbClr val="002F5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Gill Sans"/>
              <a:ea typeface="Gill Sans"/>
              <a:cs typeface="Gill Sans"/>
              <a:sym typeface="Gill Sans"/>
            </a:endParaRPr>
          </a:p>
        </p:txBody>
      </p:sp>
      <p:sp>
        <p:nvSpPr>
          <p:cNvPr id="88" name="Google Shape;88;p12"/>
          <p:cNvSpPr txBox="1"/>
          <p:nvPr>
            <p:ph type="ctrTitle"/>
          </p:nvPr>
        </p:nvSpPr>
        <p:spPr>
          <a:xfrm>
            <a:off x="1813336" y="2425047"/>
            <a:ext cx="6477900" cy="1327200"/>
          </a:xfrm>
          <a:prstGeom prst="rect">
            <a:avLst/>
          </a:prstGeom>
          <a:noFill/>
          <a:ln>
            <a:noFill/>
          </a:ln>
        </p:spPr>
        <p:txBody>
          <a:bodyPr anchorCtr="0" anchor="b" bIns="0" lIns="91425" spcFirstLastPara="1" rIns="91425" wrap="square" tIns="45700">
            <a:noAutofit/>
          </a:bodyPr>
          <a:lstStyle>
            <a:lvl1pPr lvl="0" rtl="0" algn="l">
              <a:lnSpc>
                <a:spcPct val="90000"/>
              </a:lnSpc>
              <a:spcBef>
                <a:spcPts val="0"/>
              </a:spcBef>
              <a:spcAft>
                <a:spcPts val="0"/>
              </a:spcAft>
              <a:buClr>
                <a:schemeClr val="lt1"/>
              </a:buClr>
              <a:buSzPts val="3300"/>
              <a:buFont typeface="Gill Sans"/>
              <a:buNone/>
              <a:defRPr sz="33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9" name="Google Shape;89;p12"/>
          <p:cNvSpPr txBox="1"/>
          <p:nvPr>
            <p:ph idx="1" type="subTitle"/>
          </p:nvPr>
        </p:nvSpPr>
        <p:spPr>
          <a:xfrm>
            <a:off x="1813335" y="3892743"/>
            <a:ext cx="6477900" cy="733200"/>
          </a:xfrm>
          <a:prstGeom prst="rect">
            <a:avLst/>
          </a:prstGeom>
          <a:noFill/>
          <a:ln>
            <a:noFill/>
          </a:ln>
        </p:spPr>
        <p:txBody>
          <a:bodyPr anchorCtr="0" anchor="t" bIns="91425" lIns="91425" spcFirstLastPara="1" rIns="91425" wrap="square" tIns="91425">
            <a:noAutofit/>
          </a:bodyPr>
          <a:lstStyle>
            <a:lvl1pPr lvl="0" rtl="0" algn="l">
              <a:lnSpc>
                <a:spcPct val="120000"/>
              </a:lnSpc>
              <a:spcBef>
                <a:spcPts val="750"/>
              </a:spcBef>
              <a:spcAft>
                <a:spcPts val="0"/>
              </a:spcAft>
              <a:buSzPts val="1350"/>
              <a:buNone/>
              <a:defRPr b="0" sz="1350" cap="none">
                <a:solidFill>
                  <a:schemeClr val="dk2"/>
                </a:solidFill>
              </a:defRPr>
            </a:lvl1pPr>
            <a:lvl2pPr lvl="1" rtl="0" algn="ctr">
              <a:lnSpc>
                <a:spcPct val="120000"/>
              </a:lnSpc>
              <a:spcBef>
                <a:spcPts val="375"/>
              </a:spcBef>
              <a:spcAft>
                <a:spcPts val="0"/>
              </a:spcAft>
              <a:buSzPts val="1350"/>
              <a:buNone/>
              <a:defRPr sz="1350"/>
            </a:lvl2pPr>
            <a:lvl3pPr lvl="2" rtl="0" algn="ctr">
              <a:lnSpc>
                <a:spcPct val="120000"/>
              </a:lnSpc>
              <a:spcBef>
                <a:spcPts val="375"/>
              </a:spcBef>
              <a:spcAft>
                <a:spcPts val="0"/>
              </a:spcAft>
              <a:buSzPts val="1350"/>
              <a:buNone/>
              <a:defRPr sz="1350"/>
            </a:lvl3pPr>
            <a:lvl4pPr lvl="3" rtl="0" algn="ctr">
              <a:lnSpc>
                <a:spcPct val="120000"/>
              </a:lnSpc>
              <a:spcBef>
                <a:spcPts val="375"/>
              </a:spcBef>
              <a:spcAft>
                <a:spcPts val="0"/>
              </a:spcAft>
              <a:buSzPts val="1200"/>
              <a:buNone/>
              <a:defRPr sz="1200"/>
            </a:lvl4pPr>
            <a:lvl5pPr lvl="4" rtl="0" algn="ctr">
              <a:lnSpc>
                <a:spcPct val="120000"/>
              </a:lnSpc>
              <a:spcBef>
                <a:spcPts val="375"/>
              </a:spcBef>
              <a:spcAft>
                <a:spcPts val="0"/>
              </a:spcAft>
              <a:buSzPts val="1200"/>
              <a:buNone/>
              <a:defRPr sz="1200"/>
            </a:lvl5pPr>
            <a:lvl6pPr lvl="5" rtl="0" algn="ctr">
              <a:lnSpc>
                <a:spcPct val="120000"/>
              </a:lnSpc>
              <a:spcBef>
                <a:spcPts val="375"/>
              </a:spcBef>
              <a:spcAft>
                <a:spcPts val="0"/>
              </a:spcAft>
              <a:buSzPts val="1200"/>
              <a:buNone/>
              <a:defRPr sz="1200"/>
            </a:lvl6pPr>
            <a:lvl7pPr lvl="6" rtl="0" algn="ctr">
              <a:lnSpc>
                <a:spcPct val="120000"/>
              </a:lnSpc>
              <a:spcBef>
                <a:spcPts val="375"/>
              </a:spcBef>
              <a:spcAft>
                <a:spcPts val="0"/>
              </a:spcAft>
              <a:buSzPts val="1200"/>
              <a:buNone/>
              <a:defRPr sz="1200"/>
            </a:lvl7pPr>
            <a:lvl8pPr lvl="7" rtl="0" algn="ctr">
              <a:lnSpc>
                <a:spcPct val="120000"/>
              </a:lnSpc>
              <a:spcBef>
                <a:spcPts val="375"/>
              </a:spcBef>
              <a:spcAft>
                <a:spcPts val="0"/>
              </a:spcAft>
              <a:buSzPts val="1200"/>
              <a:buNone/>
              <a:defRPr sz="1200"/>
            </a:lvl8pPr>
            <a:lvl9pPr lvl="8" rtl="0" algn="ctr">
              <a:lnSpc>
                <a:spcPct val="120000"/>
              </a:lnSpc>
              <a:spcBef>
                <a:spcPts val="375"/>
              </a:spcBef>
              <a:spcAft>
                <a:spcPts val="0"/>
              </a:spcAft>
              <a:buSzPts val="1200"/>
              <a:buNone/>
              <a:defRPr sz="1200"/>
            </a:lvl9pPr>
          </a:lstStyle>
          <a:p/>
        </p:txBody>
      </p:sp>
      <p:cxnSp>
        <p:nvCxnSpPr>
          <p:cNvPr id="90" name="Google Shape;90;p12"/>
          <p:cNvCxnSpPr/>
          <p:nvPr/>
        </p:nvCxnSpPr>
        <p:spPr>
          <a:xfrm>
            <a:off x="0" y="3890744"/>
            <a:ext cx="9144000" cy="0"/>
          </a:xfrm>
          <a:prstGeom prst="straightConnector1">
            <a:avLst/>
          </a:prstGeom>
          <a:noFill/>
          <a:ln cap="flat" cmpd="sng" w="31750">
            <a:solidFill>
              <a:schemeClr val="accent1"/>
            </a:solidFill>
            <a:prstDash val="solid"/>
            <a:round/>
            <a:headEnd len="sm" w="sm" type="none"/>
            <a:tailEnd len="sm" w="sm" type="none"/>
          </a:ln>
        </p:spPr>
      </p:cxnSp>
      <p:pic>
        <p:nvPicPr>
          <p:cNvPr id="91" name="Google Shape;91;p12"/>
          <p:cNvPicPr preferRelativeResize="0"/>
          <p:nvPr/>
        </p:nvPicPr>
        <p:blipFill rotWithShape="1">
          <a:blip r:embed="rId2">
            <a:alphaModFix/>
          </a:blip>
          <a:srcRect b="0" l="0" r="0" t="0"/>
          <a:stretch/>
        </p:blipFill>
        <p:spPr>
          <a:xfrm>
            <a:off x="1695177" y="438922"/>
            <a:ext cx="3270138" cy="101268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4" name="Google Shape;94;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5" name="Google Shape;95;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6" name="Google Shape;96;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7" name="Google Shape;97;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5" name="Shape 15"/>
        <p:cNvGrpSpPr/>
        <p:nvPr/>
      </p:nvGrpSpPr>
      <p:grpSpPr>
        <a:xfrm>
          <a:off x="0" y="0"/>
          <a:ext cx="0" cy="0"/>
          <a:chOff x="0" y="0"/>
          <a:chExt cx="0" cy="0"/>
        </a:xfrm>
      </p:grpSpPr>
      <p:sp>
        <p:nvSpPr>
          <p:cNvPr id="16" name="Google Shape;16;p3"/>
          <p:cNvSpPr/>
          <p:nvPr/>
        </p:nvSpPr>
        <p:spPr>
          <a:xfrm>
            <a:off x="14" y="2917253"/>
            <a:ext cx="9140444" cy="2224977"/>
          </a:xfrm>
          <a:custGeom>
            <a:rect b="b" l="l" r="r" t="t"/>
            <a:pathLst>
              <a:path extrusionOk="0" h="939800" w="3860800">
                <a:moveTo>
                  <a:pt x="1304290" y="494030"/>
                </a:moveTo>
                <a:cubicBezTo>
                  <a:pt x="857250" y="494030"/>
                  <a:pt x="421005" y="451485"/>
                  <a:pt x="0" y="370840"/>
                </a:cubicBezTo>
                <a:lnTo>
                  <a:pt x="0" y="942340"/>
                </a:lnTo>
                <a:lnTo>
                  <a:pt x="3864610" y="942340"/>
                </a:lnTo>
                <a:lnTo>
                  <a:pt x="3864610" y="0"/>
                </a:lnTo>
                <a:cubicBezTo>
                  <a:pt x="3082290" y="317500"/>
                  <a:pt x="2216150" y="494030"/>
                  <a:pt x="1304290" y="49403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3"/>
          <p:cNvSpPr/>
          <p:nvPr/>
        </p:nvSpPr>
        <p:spPr>
          <a:xfrm>
            <a:off x="14" y="1926312"/>
            <a:ext cx="9140444" cy="3217196"/>
          </a:xfrm>
          <a:custGeom>
            <a:rect b="b" l="l" r="r" t="t"/>
            <a:pathLst>
              <a:path extrusionOk="0" h="1358900" w="3860800">
                <a:moveTo>
                  <a:pt x="175260" y="1096010"/>
                </a:moveTo>
                <a:cubicBezTo>
                  <a:pt x="116840" y="1096010"/>
                  <a:pt x="58420" y="1095375"/>
                  <a:pt x="0" y="1094105"/>
                </a:cubicBezTo>
                <a:lnTo>
                  <a:pt x="0" y="1360805"/>
                </a:lnTo>
                <a:lnTo>
                  <a:pt x="3864610" y="1360805"/>
                </a:lnTo>
                <a:lnTo>
                  <a:pt x="3864610" y="0"/>
                </a:lnTo>
                <a:cubicBezTo>
                  <a:pt x="2827655" y="689610"/>
                  <a:pt x="1553210" y="1096010"/>
                  <a:pt x="175260" y="1096010"/>
                </a:cubicBezTo>
                <a:close/>
              </a:path>
            </a:pathLst>
          </a:custGeom>
          <a:gradFill>
            <a:gsLst>
              <a:gs pos="0">
                <a:srgbClr val="F20122">
                  <a:alpha val="51764"/>
                  <a:alpha val="20000"/>
                </a:srgbClr>
              </a:gs>
              <a:gs pos="100000">
                <a:srgbClr val="FF6A00">
                  <a:alpha val="71764"/>
                  <a:alpha val="20000"/>
                </a:srgbClr>
              </a:gs>
            </a:gsLst>
            <a:lin ang="108014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3"/>
          <p:cNvSpPr/>
          <p:nvPr/>
        </p:nvSpPr>
        <p:spPr>
          <a:xfrm>
            <a:off x="1518" y="3413475"/>
            <a:ext cx="9140444" cy="1728867"/>
          </a:xfrm>
          <a:custGeom>
            <a:rect b="b" l="l" r="r" t="t"/>
            <a:pathLst>
              <a:path extrusionOk="0" h="730250" w="3860800">
                <a:moveTo>
                  <a:pt x="2672715" y="539750"/>
                </a:moveTo>
                <a:cubicBezTo>
                  <a:pt x="1717040" y="539750"/>
                  <a:pt x="811530" y="346075"/>
                  <a:pt x="0" y="0"/>
                </a:cubicBezTo>
                <a:lnTo>
                  <a:pt x="0" y="732790"/>
                </a:lnTo>
                <a:lnTo>
                  <a:pt x="3863975" y="732790"/>
                </a:lnTo>
                <a:lnTo>
                  <a:pt x="3863975" y="437515"/>
                </a:lnTo>
                <a:cubicBezTo>
                  <a:pt x="3477895" y="504190"/>
                  <a:pt x="3079750" y="539750"/>
                  <a:pt x="2672715" y="539750"/>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3"/>
          <p:cNvSpPr txBox="1"/>
          <p:nvPr>
            <p:ph type="ctrTitle"/>
          </p:nvPr>
        </p:nvSpPr>
        <p:spPr>
          <a:xfrm>
            <a:off x="1034300" y="1583350"/>
            <a:ext cx="6342900" cy="1159800"/>
          </a:xfrm>
          <a:prstGeom prst="rect">
            <a:avLst/>
          </a:prstGeom>
        </p:spPr>
        <p:txBody>
          <a:bodyPr anchorCtr="0" anchor="b" bIns="0" lIns="0" spcFirstLastPara="1" rIns="0" wrap="square" tIns="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0" name="Google Shape;20;p3"/>
          <p:cNvSpPr txBox="1"/>
          <p:nvPr>
            <p:ph idx="1" type="subTitle"/>
          </p:nvPr>
        </p:nvSpPr>
        <p:spPr>
          <a:xfrm>
            <a:off x="1034300" y="2840052"/>
            <a:ext cx="6342900" cy="784800"/>
          </a:xfrm>
          <a:prstGeom prst="rect">
            <a:avLst/>
          </a:prstGeom>
        </p:spPr>
        <p:txBody>
          <a:bodyPr anchorCtr="0" anchor="t" bIns="0" lIns="0" spcFirstLastPara="1" rIns="0" wrap="square" tIns="0">
            <a:noAutofit/>
          </a:bodyPr>
          <a:lstStyle>
            <a:lvl1pPr lvl="0" rtl="0">
              <a:spcBef>
                <a:spcPts val="0"/>
              </a:spcBef>
              <a:spcAft>
                <a:spcPts val="0"/>
              </a:spcAft>
              <a:buClr>
                <a:schemeClr val="accent5"/>
              </a:buClr>
              <a:buSzPts val="2400"/>
              <a:buNone/>
              <a:defRPr>
                <a:solidFill>
                  <a:schemeClr val="accent5"/>
                </a:solidFill>
              </a:defRPr>
            </a:lvl1pPr>
            <a:lvl2pPr lvl="1" rtl="0">
              <a:spcBef>
                <a:spcPts val="0"/>
              </a:spcBef>
              <a:spcAft>
                <a:spcPts val="0"/>
              </a:spcAft>
              <a:buClr>
                <a:schemeClr val="accent5"/>
              </a:buClr>
              <a:buSzPts val="3000"/>
              <a:buNone/>
              <a:defRPr sz="3000">
                <a:solidFill>
                  <a:schemeClr val="accent5"/>
                </a:solidFill>
              </a:defRPr>
            </a:lvl2pPr>
            <a:lvl3pPr lvl="2" rtl="0">
              <a:spcBef>
                <a:spcPts val="0"/>
              </a:spcBef>
              <a:spcAft>
                <a:spcPts val="0"/>
              </a:spcAft>
              <a:buClr>
                <a:schemeClr val="accent5"/>
              </a:buClr>
              <a:buSzPts val="3000"/>
              <a:buNone/>
              <a:defRPr sz="3000">
                <a:solidFill>
                  <a:schemeClr val="accent5"/>
                </a:solidFill>
              </a:defRPr>
            </a:lvl3pPr>
            <a:lvl4pPr lvl="3" rtl="0">
              <a:spcBef>
                <a:spcPts val="0"/>
              </a:spcBef>
              <a:spcAft>
                <a:spcPts val="0"/>
              </a:spcAft>
              <a:buClr>
                <a:schemeClr val="accent5"/>
              </a:buClr>
              <a:buSzPts val="3000"/>
              <a:buNone/>
              <a:defRPr sz="3000">
                <a:solidFill>
                  <a:schemeClr val="accent5"/>
                </a:solidFill>
              </a:defRPr>
            </a:lvl4pPr>
            <a:lvl5pPr lvl="4" rtl="0">
              <a:spcBef>
                <a:spcPts val="0"/>
              </a:spcBef>
              <a:spcAft>
                <a:spcPts val="0"/>
              </a:spcAft>
              <a:buClr>
                <a:schemeClr val="accent5"/>
              </a:buClr>
              <a:buSzPts val="3000"/>
              <a:buNone/>
              <a:defRPr sz="3000">
                <a:solidFill>
                  <a:schemeClr val="accent5"/>
                </a:solidFill>
              </a:defRPr>
            </a:lvl5pPr>
            <a:lvl6pPr lvl="5" rtl="0">
              <a:spcBef>
                <a:spcPts val="0"/>
              </a:spcBef>
              <a:spcAft>
                <a:spcPts val="0"/>
              </a:spcAft>
              <a:buClr>
                <a:schemeClr val="accent5"/>
              </a:buClr>
              <a:buSzPts val="3000"/>
              <a:buNone/>
              <a:defRPr sz="3000">
                <a:solidFill>
                  <a:schemeClr val="accent5"/>
                </a:solidFill>
              </a:defRPr>
            </a:lvl6pPr>
            <a:lvl7pPr lvl="6" rtl="0">
              <a:spcBef>
                <a:spcPts val="0"/>
              </a:spcBef>
              <a:spcAft>
                <a:spcPts val="0"/>
              </a:spcAft>
              <a:buClr>
                <a:schemeClr val="accent5"/>
              </a:buClr>
              <a:buSzPts val="3000"/>
              <a:buNone/>
              <a:defRPr sz="3000">
                <a:solidFill>
                  <a:schemeClr val="accent5"/>
                </a:solidFill>
              </a:defRPr>
            </a:lvl7pPr>
            <a:lvl8pPr lvl="7" rtl="0">
              <a:spcBef>
                <a:spcPts val="0"/>
              </a:spcBef>
              <a:spcAft>
                <a:spcPts val="0"/>
              </a:spcAft>
              <a:buClr>
                <a:schemeClr val="accent5"/>
              </a:buClr>
              <a:buSzPts val="3000"/>
              <a:buNone/>
              <a:defRPr sz="3000">
                <a:solidFill>
                  <a:schemeClr val="accent5"/>
                </a:solidFill>
              </a:defRPr>
            </a:lvl8pPr>
            <a:lvl9pPr lvl="8" rtl="0">
              <a:spcBef>
                <a:spcPts val="0"/>
              </a:spcBef>
              <a:spcAft>
                <a:spcPts val="0"/>
              </a:spcAft>
              <a:buClr>
                <a:schemeClr val="accent5"/>
              </a:buClr>
              <a:buSzPts val="3000"/>
              <a:buNone/>
              <a:defRPr sz="3000">
                <a:solidFill>
                  <a:schemeClr val="accent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1" name="Shape 21"/>
        <p:cNvGrpSpPr/>
        <p:nvPr/>
      </p:nvGrpSpPr>
      <p:grpSpPr>
        <a:xfrm>
          <a:off x="0" y="0"/>
          <a:ext cx="0" cy="0"/>
          <a:chOff x="0" y="0"/>
          <a:chExt cx="0" cy="0"/>
        </a:xfrm>
      </p:grpSpPr>
      <p:grpSp>
        <p:nvGrpSpPr>
          <p:cNvPr id="22" name="Google Shape;22;p4"/>
          <p:cNvGrpSpPr/>
          <p:nvPr/>
        </p:nvGrpSpPr>
        <p:grpSpPr>
          <a:xfrm flipH="1" rot="-5400000">
            <a:off x="5520163" y="1530301"/>
            <a:ext cx="5154243" cy="2093410"/>
            <a:chOff x="187960" y="1453515"/>
            <a:chExt cx="3861435" cy="1568450"/>
          </a:xfrm>
        </p:grpSpPr>
        <p:sp>
          <p:nvSpPr>
            <p:cNvPr id="23" name="Google Shape;23;p4"/>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24" name="Google Shape;24;p4"/>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25" name="Google Shape;25;p4"/>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26" name="Google Shape;26;p4"/>
          <p:cNvSpPr txBox="1"/>
          <p:nvPr>
            <p:ph idx="1" type="body"/>
          </p:nvPr>
        </p:nvSpPr>
        <p:spPr>
          <a:xfrm>
            <a:off x="2038025" y="1476000"/>
            <a:ext cx="5067900" cy="3045000"/>
          </a:xfrm>
          <a:prstGeom prst="rect">
            <a:avLst/>
          </a:prstGeom>
        </p:spPr>
        <p:txBody>
          <a:bodyPr anchorCtr="0" anchor="t" bIns="0" lIns="0" spcFirstLastPara="1" rIns="0" wrap="square" tIns="0">
            <a:noAutofit/>
          </a:bodyPr>
          <a:lstStyle>
            <a:lvl1pPr indent="-431800" lvl="0" marL="457200" rtl="0" algn="ctr">
              <a:spcBef>
                <a:spcPts val="600"/>
              </a:spcBef>
              <a:spcAft>
                <a:spcPts val="0"/>
              </a:spcAft>
              <a:buSzPts val="3200"/>
              <a:buChar char="◦"/>
              <a:defRPr i="1" sz="3200"/>
            </a:lvl1pPr>
            <a:lvl2pPr indent="-431800" lvl="1" marL="914400" rtl="0" algn="ctr">
              <a:spcBef>
                <a:spcPts val="0"/>
              </a:spcBef>
              <a:spcAft>
                <a:spcPts val="0"/>
              </a:spcAft>
              <a:buSzPts val="3200"/>
              <a:buChar char="◦"/>
              <a:defRPr i="1" sz="3200"/>
            </a:lvl2pPr>
            <a:lvl3pPr indent="-431800" lvl="2" marL="1371600" rtl="0" algn="ctr">
              <a:spcBef>
                <a:spcPts val="0"/>
              </a:spcBef>
              <a:spcAft>
                <a:spcPts val="0"/>
              </a:spcAft>
              <a:buSzPts val="3200"/>
              <a:buChar char="◦"/>
              <a:defRPr i="1" sz="3200"/>
            </a:lvl3pPr>
            <a:lvl4pPr indent="-431800" lvl="3" marL="1828800" rtl="0" algn="ctr">
              <a:spcBef>
                <a:spcPts val="0"/>
              </a:spcBef>
              <a:spcAft>
                <a:spcPts val="0"/>
              </a:spcAft>
              <a:buSzPts val="3200"/>
              <a:buChar char="◦"/>
              <a:defRPr i="1" sz="3200"/>
            </a:lvl4pPr>
            <a:lvl5pPr indent="-431800" lvl="4" marL="2286000" rtl="0" algn="ctr">
              <a:spcBef>
                <a:spcPts val="0"/>
              </a:spcBef>
              <a:spcAft>
                <a:spcPts val="0"/>
              </a:spcAft>
              <a:buSzPts val="3200"/>
              <a:buChar char="◦"/>
              <a:defRPr i="1" sz="3200"/>
            </a:lvl5pPr>
            <a:lvl6pPr indent="-431800" lvl="5" marL="2743200" rtl="0" algn="ctr">
              <a:spcBef>
                <a:spcPts val="0"/>
              </a:spcBef>
              <a:spcAft>
                <a:spcPts val="0"/>
              </a:spcAft>
              <a:buSzPts val="3200"/>
              <a:buChar char="◦"/>
              <a:defRPr i="1" sz="3200"/>
            </a:lvl6pPr>
            <a:lvl7pPr indent="-431800" lvl="6" marL="3200400" rtl="0" algn="ctr">
              <a:spcBef>
                <a:spcPts val="0"/>
              </a:spcBef>
              <a:spcAft>
                <a:spcPts val="0"/>
              </a:spcAft>
              <a:buSzPts val="3200"/>
              <a:buChar char="◦"/>
              <a:defRPr i="1" sz="3200"/>
            </a:lvl7pPr>
            <a:lvl8pPr indent="-431800" lvl="7" marL="3657600" rtl="0" algn="ctr">
              <a:spcBef>
                <a:spcPts val="0"/>
              </a:spcBef>
              <a:spcAft>
                <a:spcPts val="0"/>
              </a:spcAft>
              <a:buSzPts val="3200"/>
              <a:buChar char="◦"/>
              <a:defRPr i="1" sz="3200"/>
            </a:lvl8pPr>
            <a:lvl9pPr indent="-431800" lvl="8" marL="4114800" rtl="0" algn="ctr">
              <a:spcBef>
                <a:spcPts val="0"/>
              </a:spcBef>
              <a:spcAft>
                <a:spcPts val="0"/>
              </a:spcAft>
              <a:buSzPts val="3200"/>
              <a:buChar char="◦"/>
              <a:defRPr i="1" sz="3200"/>
            </a:lvl9pPr>
          </a:lstStyle>
          <a:p/>
        </p:txBody>
      </p:sp>
      <p:sp>
        <p:nvSpPr>
          <p:cNvPr id="27" name="Google Shape;27;p4"/>
          <p:cNvSpPr txBox="1"/>
          <p:nvPr/>
        </p:nvSpPr>
        <p:spPr>
          <a:xfrm>
            <a:off x="3593400" y="552769"/>
            <a:ext cx="19572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9600">
                <a:solidFill>
                  <a:schemeClr val="accent5"/>
                </a:solidFill>
                <a:latin typeface="Lato"/>
                <a:ea typeface="Lato"/>
                <a:cs typeface="Lato"/>
                <a:sym typeface="Lato"/>
              </a:rPr>
              <a:t>“</a:t>
            </a:r>
            <a:endParaRPr b="1" sz="9600">
              <a:solidFill>
                <a:schemeClr val="accent5"/>
              </a:solidFill>
              <a:latin typeface="Lato"/>
              <a:ea typeface="Lato"/>
              <a:cs typeface="Lato"/>
              <a:sym typeface="Lato"/>
            </a:endParaRPr>
          </a:p>
        </p:txBody>
      </p:sp>
      <p:sp>
        <p:nvSpPr>
          <p:cNvPr id="28" name="Google Shape;28;p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29" name="Google Shape;29;p4"/>
          <p:cNvGrpSpPr/>
          <p:nvPr/>
        </p:nvGrpSpPr>
        <p:grpSpPr>
          <a:xfrm flipH="1" rot="5400000">
            <a:off x="-1530412" y="1530301"/>
            <a:ext cx="5154243" cy="2093410"/>
            <a:chOff x="187960" y="1453515"/>
            <a:chExt cx="3861435" cy="1568450"/>
          </a:xfrm>
        </p:grpSpPr>
        <p:sp>
          <p:nvSpPr>
            <p:cNvPr id="30" name="Google Shape;30;p4"/>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31" name="Google Shape;31;p4"/>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32" name="Google Shape;32;p4"/>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3" name="Shape 33"/>
        <p:cNvGrpSpPr/>
        <p:nvPr/>
      </p:nvGrpSpPr>
      <p:grpSpPr>
        <a:xfrm>
          <a:off x="0" y="0"/>
          <a:ext cx="0" cy="0"/>
          <a:chOff x="0" y="0"/>
          <a:chExt cx="0" cy="0"/>
        </a:xfrm>
      </p:grpSpPr>
      <p:grpSp>
        <p:nvGrpSpPr>
          <p:cNvPr id="34" name="Google Shape;34;p5"/>
          <p:cNvGrpSpPr/>
          <p:nvPr/>
        </p:nvGrpSpPr>
        <p:grpSpPr>
          <a:xfrm flipH="1" rot="-5400000">
            <a:off x="5520163" y="1530301"/>
            <a:ext cx="5154243" cy="2093410"/>
            <a:chOff x="187960" y="1453515"/>
            <a:chExt cx="3861435" cy="1568450"/>
          </a:xfrm>
        </p:grpSpPr>
        <p:sp>
          <p:nvSpPr>
            <p:cNvPr id="35" name="Google Shape;35;p5"/>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36" name="Google Shape;36;p5"/>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37" name="Google Shape;37;p5"/>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38" name="Google Shape;38;p5"/>
          <p:cNvSpPr txBox="1"/>
          <p:nvPr>
            <p:ph type="title"/>
          </p:nvPr>
        </p:nvSpPr>
        <p:spPr>
          <a:xfrm>
            <a:off x="737850" y="517525"/>
            <a:ext cx="6034500" cy="7443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9" name="Google Shape;39;p5"/>
          <p:cNvSpPr txBox="1"/>
          <p:nvPr>
            <p:ph idx="1" type="body"/>
          </p:nvPr>
        </p:nvSpPr>
        <p:spPr>
          <a:xfrm>
            <a:off x="737850" y="1475700"/>
            <a:ext cx="6034500" cy="30432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40" name="Google Shape;40;p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1" name="Shape 41"/>
        <p:cNvGrpSpPr/>
        <p:nvPr/>
      </p:nvGrpSpPr>
      <p:grpSpPr>
        <a:xfrm>
          <a:off x="0" y="0"/>
          <a:ext cx="0" cy="0"/>
          <a:chOff x="0" y="0"/>
          <a:chExt cx="0" cy="0"/>
        </a:xfrm>
      </p:grpSpPr>
      <p:grpSp>
        <p:nvGrpSpPr>
          <p:cNvPr id="42" name="Google Shape;42;p6"/>
          <p:cNvGrpSpPr/>
          <p:nvPr/>
        </p:nvGrpSpPr>
        <p:grpSpPr>
          <a:xfrm flipH="1" rot="-5400000">
            <a:off x="5520163" y="1530301"/>
            <a:ext cx="5154243" cy="2093410"/>
            <a:chOff x="187960" y="1453515"/>
            <a:chExt cx="3861435" cy="1568450"/>
          </a:xfrm>
        </p:grpSpPr>
        <p:sp>
          <p:nvSpPr>
            <p:cNvPr id="43" name="Google Shape;43;p6"/>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44" name="Google Shape;44;p6"/>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45" name="Google Shape;45;p6"/>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46" name="Google Shape;46;p6"/>
          <p:cNvSpPr txBox="1"/>
          <p:nvPr>
            <p:ph type="title"/>
          </p:nvPr>
        </p:nvSpPr>
        <p:spPr>
          <a:xfrm>
            <a:off x="737850" y="517525"/>
            <a:ext cx="6034500" cy="7443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7" name="Google Shape;47;p6"/>
          <p:cNvSpPr txBox="1"/>
          <p:nvPr>
            <p:ph idx="1" type="body"/>
          </p:nvPr>
        </p:nvSpPr>
        <p:spPr>
          <a:xfrm>
            <a:off x="737850" y="1475700"/>
            <a:ext cx="2891700" cy="29367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48" name="Google Shape;48;p6"/>
          <p:cNvSpPr txBox="1"/>
          <p:nvPr>
            <p:ph idx="2" type="body"/>
          </p:nvPr>
        </p:nvSpPr>
        <p:spPr>
          <a:xfrm>
            <a:off x="3955979" y="1475700"/>
            <a:ext cx="2891700" cy="29367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49" name="Google Shape;49;p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50" name="Shape 50"/>
        <p:cNvGrpSpPr/>
        <p:nvPr/>
      </p:nvGrpSpPr>
      <p:grpSpPr>
        <a:xfrm>
          <a:off x="0" y="0"/>
          <a:ext cx="0" cy="0"/>
          <a:chOff x="0" y="0"/>
          <a:chExt cx="0" cy="0"/>
        </a:xfrm>
      </p:grpSpPr>
      <p:grpSp>
        <p:nvGrpSpPr>
          <p:cNvPr id="51" name="Google Shape;51;p7"/>
          <p:cNvGrpSpPr/>
          <p:nvPr/>
        </p:nvGrpSpPr>
        <p:grpSpPr>
          <a:xfrm flipH="1" rot="-5400000">
            <a:off x="5520163" y="1530301"/>
            <a:ext cx="5154243" cy="2093410"/>
            <a:chOff x="187960" y="1453515"/>
            <a:chExt cx="3861435" cy="1568450"/>
          </a:xfrm>
        </p:grpSpPr>
        <p:sp>
          <p:nvSpPr>
            <p:cNvPr id="52" name="Google Shape;52;p7"/>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53" name="Google Shape;53;p7"/>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54" name="Google Shape;54;p7"/>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55" name="Google Shape;55;p7"/>
          <p:cNvSpPr txBox="1"/>
          <p:nvPr>
            <p:ph type="title"/>
          </p:nvPr>
        </p:nvSpPr>
        <p:spPr>
          <a:xfrm>
            <a:off x="737850" y="517525"/>
            <a:ext cx="6284100" cy="7443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6" name="Google Shape;56;p7"/>
          <p:cNvSpPr txBox="1"/>
          <p:nvPr>
            <p:ph idx="1" type="body"/>
          </p:nvPr>
        </p:nvSpPr>
        <p:spPr>
          <a:xfrm>
            <a:off x="737850" y="1475700"/>
            <a:ext cx="1902600" cy="29601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7" name="Google Shape;57;p7"/>
          <p:cNvSpPr txBox="1"/>
          <p:nvPr>
            <p:ph idx="2" type="body"/>
          </p:nvPr>
        </p:nvSpPr>
        <p:spPr>
          <a:xfrm>
            <a:off x="2928612" y="1475700"/>
            <a:ext cx="1902600" cy="29601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8" name="Google Shape;58;p7"/>
          <p:cNvSpPr txBox="1"/>
          <p:nvPr>
            <p:ph idx="3" type="body"/>
          </p:nvPr>
        </p:nvSpPr>
        <p:spPr>
          <a:xfrm>
            <a:off x="5119374" y="1475700"/>
            <a:ext cx="1902600" cy="29601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9" name="Google Shape;59;p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 name="Shape 60"/>
        <p:cNvGrpSpPr/>
        <p:nvPr/>
      </p:nvGrpSpPr>
      <p:grpSpPr>
        <a:xfrm>
          <a:off x="0" y="0"/>
          <a:ext cx="0" cy="0"/>
          <a:chOff x="0" y="0"/>
          <a:chExt cx="0" cy="0"/>
        </a:xfrm>
      </p:grpSpPr>
      <p:grpSp>
        <p:nvGrpSpPr>
          <p:cNvPr id="61" name="Google Shape;61;p8"/>
          <p:cNvGrpSpPr/>
          <p:nvPr/>
        </p:nvGrpSpPr>
        <p:grpSpPr>
          <a:xfrm flipH="1" rot="-5400000">
            <a:off x="5520163" y="1530301"/>
            <a:ext cx="5154243" cy="2093410"/>
            <a:chOff x="187960" y="1453515"/>
            <a:chExt cx="3861435" cy="1568450"/>
          </a:xfrm>
        </p:grpSpPr>
        <p:sp>
          <p:nvSpPr>
            <p:cNvPr id="62" name="Google Shape;62;p8"/>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63" name="Google Shape;63;p8"/>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64" name="Google Shape;64;p8"/>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65" name="Google Shape;65;p8"/>
          <p:cNvSpPr txBox="1"/>
          <p:nvPr>
            <p:ph type="title"/>
          </p:nvPr>
        </p:nvSpPr>
        <p:spPr>
          <a:xfrm>
            <a:off x="737850" y="517525"/>
            <a:ext cx="6034500" cy="7443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6" name="Google Shape;66;p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7" name="Shape 67"/>
        <p:cNvGrpSpPr/>
        <p:nvPr/>
      </p:nvGrpSpPr>
      <p:grpSpPr>
        <a:xfrm>
          <a:off x="0" y="0"/>
          <a:ext cx="0" cy="0"/>
          <a:chOff x="0" y="0"/>
          <a:chExt cx="0" cy="0"/>
        </a:xfrm>
      </p:grpSpPr>
      <p:grpSp>
        <p:nvGrpSpPr>
          <p:cNvPr id="68" name="Google Shape;68;p9"/>
          <p:cNvGrpSpPr/>
          <p:nvPr/>
        </p:nvGrpSpPr>
        <p:grpSpPr>
          <a:xfrm flipH="1" rot="-5400000">
            <a:off x="5520163" y="1530301"/>
            <a:ext cx="5154243" cy="2093410"/>
            <a:chOff x="187960" y="1453515"/>
            <a:chExt cx="3861435" cy="1568450"/>
          </a:xfrm>
        </p:grpSpPr>
        <p:sp>
          <p:nvSpPr>
            <p:cNvPr id="69" name="Google Shape;69;p9"/>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70" name="Google Shape;70;p9"/>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71" name="Google Shape;71;p9"/>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72" name="Google Shape;72;p9"/>
          <p:cNvSpPr txBox="1"/>
          <p:nvPr>
            <p:ph idx="1" type="body"/>
          </p:nvPr>
        </p:nvSpPr>
        <p:spPr>
          <a:xfrm>
            <a:off x="737850" y="4406300"/>
            <a:ext cx="6236400" cy="519600"/>
          </a:xfrm>
          <a:prstGeom prst="rect">
            <a:avLst/>
          </a:prstGeom>
        </p:spPr>
        <p:txBody>
          <a:bodyPr anchorCtr="0" anchor="t" bIns="0" lIns="0" spcFirstLastPara="1" rIns="0" wrap="square" tIns="0">
            <a:noAutofit/>
          </a:bodyPr>
          <a:lstStyle>
            <a:lvl1pPr indent="-228600" lvl="0" marL="457200" rtl="0">
              <a:spcBef>
                <a:spcPts val="360"/>
              </a:spcBef>
              <a:spcAft>
                <a:spcPts val="0"/>
              </a:spcAft>
              <a:buClr>
                <a:schemeClr val="accent5"/>
              </a:buClr>
              <a:buSzPts val="1800"/>
              <a:buNone/>
              <a:defRPr sz="1800">
                <a:solidFill>
                  <a:schemeClr val="accent5"/>
                </a:solidFill>
              </a:defRPr>
            </a:lvl1pPr>
          </a:lstStyle>
          <a:p/>
        </p:txBody>
      </p:sp>
      <p:sp>
        <p:nvSpPr>
          <p:cNvPr id="73" name="Google Shape;73;p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grpSp>
        <p:nvGrpSpPr>
          <p:cNvPr id="75" name="Google Shape;75;p10"/>
          <p:cNvGrpSpPr/>
          <p:nvPr/>
        </p:nvGrpSpPr>
        <p:grpSpPr>
          <a:xfrm flipH="1" rot="-5400000">
            <a:off x="5520163" y="1530301"/>
            <a:ext cx="5154243" cy="2093410"/>
            <a:chOff x="187960" y="1453515"/>
            <a:chExt cx="3861435" cy="1568450"/>
          </a:xfrm>
        </p:grpSpPr>
        <p:sp>
          <p:nvSpPr>
            <p:cNvPr id="76" name="Google Shape;76;p10"/>
            <p:cNvSpPr/>
            <p:nvPr/>
          </p:nvSpPr>
          <p:spPr>
            <a:xfrm>
              <a:off x="187960" y="1453515"/>
              <a:ext cx="3860800" cy="1568450"/>
            </a:xfrm>
            <a:custGeom>
              <a:rect b="b" l="l" r="r" t="t"/>
              <a:pathLst>
                <a:path extrusionOk="0" h="1568450" w="3860800">
                  <a:moveTo>
                    <a:pt x="1304290" y="810260"/>
                  </a:moveTo>
                  <a:cubicBezTo>
                    <a:pt x="857250" y="810260"/>
                    <a:pt x="421005" y="740410"/>
                    <a:pt x="0" y="608330"/>
                  </a:cubicBezTo>
                  <a:lnTo>
                    <a:pt x="0" y="1570355"/>
                  </a:lnTo>
                  <a:lnTo>
                    <a:pt x="3864610" y="1570355"/>
                  </a:lnTo>
                  <a:lnTo>
                    <a:pt x="3864610" y="0"/>
                  </a:lnTo>
                  <a:cubicBezTo>
                    <a:pt x="3082290" y="520700"/>
                    <a:pt x="2216150" y="810260"/>
                    <a:pt x="1304290" y="810260"/>
                  </a:cubicBezTo>
                  <a:close/>
                </a:path>
              </a:pathLst>
            </a:custGeom>
            <a:gradFill>
              <a:gsLst>
                <a:gs pos="0">
                  <a:srgbClr val="FFC486">
                    <a:alpha val="20000"/>
                  </a:srgbClr>
                </a:gs>
                <a:gs pos="100000">
                  <a:srgbClr val="FF866B">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77" name="Google Shape;77;p10"/>
            <p:cNvSpPr/>
            <p:nvPr/>
          </p:nvSpPr>
          <p:spPr>
            <a:xfrm>
              <a:off x="187960" y="2182495"/>
              <a:ext cx="3860800" cy="838200"/>
            </a:xfrm>
            <a:custGeom>
              <a:rect b="b" l="l" r="r" t="t"/>
              <a:pathLst>
                <a:path extrusionOk="0" h="838200" w="3860800">
                  <a:moveTo>
                    <a:pt x="1932305" y="451485"/>
                  </a:moveTo>
                  <a:cubicBezTo>
                    <a:pt x="1258570" y="451485"/>
                    <a:pt x="608965" y="293370"/>
                    <a:pt x="0" y="0"/>
                  </a:cubicBezTo>
                  <a:lnTo>
                    <a:pt x="0" y="840740"/>
                  </a:lnTo>
                  <a:lnTo>
                    <a:pt x="3864610" y="840740"/>
                  </a:lnTo>
                  <a:lnTo>
                    <a:pt x="3864610" y="635"/>
                  </a:lnTo>
                  <a:cubicBezTo>
                    <a:pt x="3255645" y="293370"/>
                    <a:pt x="2606675" y="451485"/>
                    <a:pt x="1932305" y="451485"/>
                  </a:cubicBezTo>
                  <a:close/>
                </a:path>
              </a:pathLst>
            </a:custGeom>
            <a:gradFill>
              <a:gsLst>
                <a:gs pos="0">
                  <a:srgbClr val="F20122">
                    <a:alpha val="51764"/>
                    <a:alpha val="20000"/>
                  </a:srgbClr>
                </a:gs>
                <a:gs pos="100000">
                  <a:srgbClr val="FF6A00">
                    <a:alpha val="71764"/>
                    <a:alpha val="20000"/>
                  </a:srgbClr>
                </a:gs>
              </a:gsLst>
              <a:lin ang="10800025"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sp>
          <p:nvSpPr>
            <p:cNvPr id="78" name="Google Shape;78;p10"/>
            <p:cNvSpPr/>
            <p:nvPr/>
          </p:nvSpPr>
          <p:spPr>
            <a:xfrm>
              <a:off x="188595" y="1819275"/>
              <a:ext cx="3860800" cy="1200150"/>
            </a:xfrm>
            <a:custGeom>
              <a:rect b="b" l="l" r="r" t="t"/>
              <a:pathLst>
                <a:path extrusionOk="0" h="1200150" w="3860800">
                  <a:moveTo>
                    <a:pt x="2672715" y="887095"/>
                  </a:moveTo>
                  <a:cubicBezTo>
                    <a:pt x="1717040" y="887095"/>
                    <a:pt x="811530" y="568960"/>
                    <a:pt x="0" y="0"/>
                  </a:cubicBezTo>
                  <a:lnTo>
                    <a:pt x="0" y="1204595"/>
                  </a:lnTo>
                  <a:lnTo>
                    <a:pt x="3864610" y="1204595"/>
                  </a:lnTo>
                  <a:lnTo>
                    <a:pt x="3864610" y="718820"/>
                  </a:lnTo>
                  <a:cubicBezTo>
                    <a:pt x="3478530" y="829310"/>
                    <a:pt x="3079750" y="887095"/>
                    <a:pt x="2672715" y="887095"/>
                  </a:cubicBezTo>
                  <a:close/>
                </a:path>
              </a:pathLst>
            </a:custGeom>
            <a:gradFill>
              <a:gsLst>
                <a:gs pos="0">
                  <a:srgbClr val="FF9F00">
                    <a:alpha val="56470"/>
                    <a:alpha val="20000"/>
                  </a:srgbClr>
                </a:gs>
                <a:gs pos="100000">
                  <a:srgbClr val="CC0000">
                    <a:alpha val="57254"/>
                    <a:alpha val="2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Lato Light"/>
                <a:ea typeface="Lato Light"/>
                <a:cs typeface="Lato Light"/>
                <a:sym typeface="Lato Light"/>
              </a:endParaRPr>
            </a:p>
          </p:txBody>
        </p:sp>
      </p:grpSp>
      <p:sp>
        <p:nvSpPr>
          <p:cNvPr id="79" name="Google Shape;79;p1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37850" y="517525"/>
            <a:ext cx="6034500" cy="744300"/>
          </a:xfrm>
          <a:prstGeom prst="rect">
            <a:avLst/>
          </a:prstGeom>
          <a:noFill/>
          <a:ln>
            <a:noFill/>
          </a:ln>
        </p:spPr>
        <p:txBody>
          <a:bodyPr anchorCtr="0" anchor="b" bIns="0" lIns="0" spcFirstLastPara="1" rIns="0" wrap="square" tIns="0">
            <a:noAutofit/>
          </a:bodyPr>
          <a:lstStyle>
            <a:lvl1pPr lvl="0"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1pPr>
            <a:lvl2pPr lvl="1"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2pPr>
            <a:lvl3pPr lvl="2"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3pPr>
            <a:lvl4pPr lvl="3"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4pPr>
            <a:lvl5pPr lvl="4"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5pPr>
            <a:lvl6pPr lvl="5"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6pPr>
            <a:lvl7pPr lvl="6"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7pPr>
            <a:lvl8pPr lvl="7"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8pPr>
            <a:lvl9pPr lvl="8" rtl="0">
              <a:spcBef>
                <a:spcPts val="0"/>
              </a:spcBef>
              <a:spcAft>
                <a:spcPts val="0"/>
              </a:spcAft>
              <a:buClr>
                <a:schemeClr val="dk1"/>
              </a:buClr>
              <a:buSzPts val="3000"/>
              <a:buFont typeface="Lato Black"/>
              <a:buNone/>
              <a:defRPr sz="3000">
                <a:solidFill>
                  <a:schemeClr val="dk1"/>
                </a:solidFill>
                <a:latin typeface="Lato Black"/>
                <a:ea typeface="Lato Black"/>
                <a:cs typeface="Lato Black"/>
                <a:sym typeface="Lato Black"/>
              </a:defRPr>
            </a:lvl9pPr>
          </a:lstStyle>
          <a:p/>
        </p:txBody>
      </p:sp>
      <p:sp>
        <p:nvSpPr>
          <p:cNvPr id="7" name="Google Shape;7;p1"/>
          <p:cNvSpPr txBox="1"/>
          <p:nvPr>
            <p:ph idx="1" type="body"/>
          </p:nvPr>
        </p:nvSpPr>
        <p:spPr>
          <a:xfrm>
            <a:off x="737850" y="1475700"/>
            <a:ext cx="6034500" cy="3043200"/>
          </a:xfrm>
          <a:prstGeom prst="rect">
            <a:avLst/>
          </a:prstGeom>
          <a:noFill/>
          <a:ln>
            <a:noFill/>
          </a:ln>
        </p:spPr>
        <p:txBody>
          <a:bodyPr anchorCtr="0" anchor="t" bIns="0" lIns="0" spcFirstLastPara="1" rIns="0" wrap="square" tIns="0">
            <a:noAutofit/>
          </a:bodyPr>
          <a:lstStyle>
            <a:lvl1pPr indent="-381000" lvl="0" marL="457200" rtl="0">
              <a:spcBef>
                <a:spcPts val="60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1pPr>
            <a:lvl2pPr indent="-381000" lvl="1" marL="9144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2pPr>
            <a:lvl3pPr indent="-381000" lvl="2" marL="13716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3pPr>
            <a:lvl4pPr indent="-381000" lvl="3" marL="18288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4pPr>
            <a:lvl5pPr indent="-381000" lvl="4" marL="22860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5pPr>
            <a:lvl6pPr indent="-381000" lvl="5" marL="27432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6pPr>
            <a:lvl7pPr indent="-381000" lvl="6" marL="32004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7pPr>
            <a:lvl8pPr indent="-381000" lvl="7" marL="36576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8pPr>
            <a:lvl9pPr indent="-381000" lvl="8" marL="4114800" rtl="0">
              <a:spcBef>
                <a:spcPts val="0"/>
              </a:spcBef>
              <a:spcAft>
                <a:spcPts val="0"/>
              </a:spcAft>
              <a:buClr>
                <a:schemeClr val="accent4"/>
              </a:buClr>
              <a:buSzPts val="2400"/>
              <a:buFont typeface="Lato Light"/>
              <a:buChar char="◦"/>
              <a:defRPr sz="2400">
                <a:solidFill>
                  <a:schemeClr val="dk1"/>
                </a:solidFill>
                <a:latin typeface="Lato Light"/>
                <a:ea typeface="Lato Light"/>
                <a:cs typeface="Lato Light"/>
                <a:sym typeface="Lato Light"/>
              </a:defRPr>
            </a:lvl9pPr>
          </a:lstStyle>
          <a:p/>
        </p:txBody>
      </p:sp>
      <p:sp>
        <p:nvSpPr>
          <p:cNvPr id="8" name="Google Shape;8;p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lvl="0" rtl="0" algn="r">
              <a:buNone/>
              <a:defRPr sz="1300">
                <a:solidFill>
                  <a:schemeClr val="lt1"/>
                </a:solidFill>
                <a:latin typeface="Lato Light"/>
                <a:ea typeface="Lato Light"/>
                <a:cs typeface="Lato Light"/>
                <a:sym typeface="Lato Light"/>
              </a:defRPr>
            </a:lvl1pPr>
            <a:lvl2pPr lvl="1" rtl="0" algn="r">
              <a:buNone/>
              <a:defRPr sz="1300">
                <a:solidFill>
                  <a:schemeClr val="lt1"/>
                </a:solidFill>
                <a:latin typeface="Lato Light"/>
                <a:ea typeface="Lato Light"/>
                <a:cs typeface="Lato Light"/>
                <a:sym typeface="Lato Light"/>
              </a:defRPr>
            </a:lvl2pPr>
            <a:lvl3pPr lvl="2" rtl="0" algn="r">
              <a:buNone/>
              <a:defRPr sz="1300">
                <a:solidFill>
                  <a:schemeClr val="lt1"/>
                </a:solidFill>
                <a:latin typeface="Lato Light"/>
                <a:ea typeface="Lato Light"/>
                <a:cs typeface="Lato Light"/>
                <a:sym typeface="Lato Light"/>
              </a:defRPr>
            </a:lvl3pPr>
            <a:lvl4pPr lvl="3" rtl="0" algn="r">
              <a:buNone/>
              <a:defRPr sz="1300">
                <a:solidFill>
                  <a:schemeClr val="lt1"/>
                </a:solidFill>
                <a:latin typeface="Lato Light"/>
                <a:ea typeface="Lato Light"/>
                <a:cs typeface="Lato Light"/>
                <a:sym typeface="Lato Light"/>
              </a:defRPr>
            </a:lvl4pPr>
            <a:lvl5pPr lvl="4" rtl="0" algn="r">
              <a:buNone/>
              <a:defRPr sz="1300">
                <a:solidFill>
                  <a:schemeClr val="lt1"/>
                </a:solidFill>
                <a:latin typeface="Lato Light"/>
                <a:ea typeface="Lato Light"/>
                <a:cs typeface="Lato Light"/>
                <a:sym typeface="Lato Light"/>
              </a:defRPr>
            </a:lvl5pPr>
            <a:lvl6pPr lvl="5" rtl="0" algn="r">
              <a:buNone/>
              <a:defRPr sz="1300">
                <a:solidFill>
                  <a:schemeClr val="lt1"/>
                </a:solidFill>
                <a:latin typeface="Lato Light"/>
                <a:ea typeface="Lato Light"/>
                <a:cs typeface="Lato Light"/>
                <a:sym typeface="Lato Light"/>
              </a:defRPr>
            </a:lvl6pPr>
            <a:lvl7pPr lvl="6" rtl="0" algn="r">
              <a:buNone/>
              <a:defRPr sz="1300">
                <a:solidFill>
                  <a:schemeClr val="lt1"/>
                </a:solidFill>
                <a:latin typeface="Lato Light"/>
                <a:ea typeface="Lato Light"/>
                <a:cs typeface="Lato Light"/>
                <a:sym typeface="Lato Light"/>
              </a:defRPr>
            </a:lvl7pPr>
            <a:lvl8pPr lvl="7" rtl="0" algn="r">
              <a:buNone/>
              <a:defRPr sz="1300">
                <a:solidFill>
                  <a:schemeClr val="lt1"/>
                </a:solidFill>
                <a:latin typeface="Lato Light"/>
                <a:ea typeface="Lato Light"/>
                <a:cs typeface="Lato Light"/>
                <a:sym typeface="Lato Light"/>
              </a:defRPr>
            </a:lvl8pPr>
            <a:lvl9pPr lvl="8" rtl="0" algn="r">
              <a:buNone/>
              <a:defRPr sz="1300">
                <a:solidFill>
                  <a:schemeClr val="lt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docs.google.com/presentation/d/1Wr6cZ6_qeeWMpeHiCujEFj3nh_sckPNFUQbvVf1-rE8/edit?usp=shar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s://asccc-oeri.org/" TargetMode="External"/><Relationship Id="rId4" Type="http://schemas.openxmlformats.org/officeDocument/2006/relationships/hyperlink" Target="https://asccc-oeri.org/" TargetMode="External"/><Relationship Id="rId5" Type="http://schemas.openxmlformats.org/officeDocument/2006/relationships/hyperlink" Target="mailto:Dave.Dillon@gcccd.edu" TargetMode="External"/><Relationship Id="rId6" Type="http://schemas.openxmlformats.org/officeDocument/2006/relationships/hyperlink" Target="mailto:hdodge@peralta.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www.asccc.org/resolutions/academic-freedom-new-recommendations" TargetMode="External"/><Relationship Id="rId4" Type="http://schemas.openxmlformats.org/officeDocument/2006/relationships/hyperlink" Target="https://wiki.creativecommons.org/wiki/What_is_OER%3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hyperlink" Target="https://www.cccoer.org/2018/10/09/on-equity-diversity-inclusion-and-open-education/#neutral" TargetMode="External"/><Relationship Id="rId4" Type="http://schemas.openxmlformats.org/officeDocument/2006/relationships/hyperlink" Target="http://creativecommons.org/licenses/by/4.0" TargetMode="External"/><Relationship Id="rId5" Type="http://schemas.openxmlformats.org/officeDocument/2006/relationships/hyperlink" Target="https://opentextbc.ca/abealfreader4/wp-content/uploads/sites/91/2015/03/ivits_shantel_15_0056_bw.jpg" TargetMode="External"/><Relationship Id="rId6" Type="http://schemas.openxmlformats.org/officeDocument/2006/relationships/hyperlink" Target="http://creativecommons.org/licenses/by/4.0" TargetMode="External"/><Relationship Id="rId7" Type="http://schemas.openxmlformats.org/officeDocument/2006/relationships/image" Target="../media/image6.png"/><Relationship Id="rId8"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hyperlink" Target="https://milnepublishing.geneseo.edu/openpedagogyapproaches/"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4"/>
          <p:cNvSpPr txBox="1"/>
          <p:nvPr>
            <p:ph type="ctrTitle"/>
          </p:nvPr>
        </p:nvSpPr>
        <p:spPr>
          <a:xfrm>
            <a:off x="1813336" y="2425047"/>
            <a:ext cx="6477900" cy="1327200"/>
          </a:xfrm>
          <a:prstGeom prst="rect">
            <a:avLst/>
          </a:prstGeom>
          <a:noFill/>
          <a:ln>
            <a:noFill/>
          </a:ln>
        </p:spPr>
        <p:txBody>
          <a:bodyPr anchorCtr="0" anchor="b" bIns="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Gill Sans"/>
              <a:buNone/>
            </a:pPr>
            <a:r>
              <a:rPr b="1" lang="en" sz="4800">
                <a:latin typeface="Arial"/>
                <a:ea typeface="Arial"/>
                <a:cs typeface="Arial"/>
                <a:sym typeface="Arial"/>
              </a:rPr>
              <a:t>OER Basics Made Easy - Academic Freedom in Action</a:t>
            </a:r>
            <a:endParaRPr b="1" sz="4800">
              <a:latin typeface="Arial"/>
              <a:ea typeface="Arial"/>
              <a:cs typeface="Arial"/>
              <a:sym typeface="Arial"/>
            </a:endParaRPr>
          </a:p>
        </p:txBody>
      </p:sp>
      <p:sp>
        <p:nvSpPr>
          <p:cNvPr id="104" name="Google Shape;104;p14"/>
          <p:cNvSpPr txBox="1"/>
          <p:nvPr>
            <p:ph idx="1" type="subTitle"/>
          </p:nvPr>
        </p:nvSpPr>
        <p:spPr>
          <a:xfrm>
            <a:off x="1813335" y="3892743"/>
            <a:ext cx="6477900" cy="73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1800">
                <a:solidFill>
                  <a:schemeClr val="dk1"/>
                </a:solidFill>
                <a:latin typeface="Lato"/>
                <a:ea typeface="Lato"/>
                <a:cs typeface="Lato"/>
                <a:sym typeface="Lato"/>
              </a:rPr>
              <a:t>Dave Dillon, OERI Regional Lead, Grossmont College</a:t>
            </a:r>
            <a:endParaRPr b="1" sz="1800">
              <a:solidFill>
                <a:schemeClr val="dk1"/>
              </a:solidFill>
              <a:latin typeface="Lato"/>
              <a:ea typeface="Lato"/>
              <a:cs typeface="Lato"/>
              <a:sym typeface="Lato"/>
            </a:endParaRPr>
          </a:p>
          <a:p>
            <a:pPr indent="0" lvl="0" marL="0" rtl="0" algn="l">
              <a:lnSpc>
                <a:spcPct val="115000"/>
              </a:lnSpc>
              <a:spcBef>
                <a:spcPts val="1200"/>
              </a:spcBef>
              <a:spcAft>
                <a:spcPts val="0"/>
              </a:spcAft>
              <a:buNone/>
            </a:pPr>
            <a:r>
              <a:rPr b="1" lang="en" sz="1800">
                <a:solidFill>
                  <a:schemeClr val="dk1"/>
                </a:solidFill>
                <a:latin typeface="Lato"/>
                <a:ea typeface="Lato"/>
                <a:cs typeface="Lato"/>
                <a:sym typeface="Lato"/>
              </a:rPr>
              <a:t>Heather Dodge, OERI Regional Lead, Berkeley City College</a:t>
            </a:r>
            <a:endParaRPr b="1" sz="1800">
              <a:solidFill>
                <a:schemeClr val="dk1"/>
              </a:solidFill>
              <a:latin typeface="Lato"/>
              <a:ea typeface="Lato"/>
              <a:cs typeface="Lato"/>
              <a:sym typeface="Lato"/>
            </a:endParaRPr>
          </a:p>
          <a:p>
            <a:pPr indent="0" lvl="0" marL="0" rtl="0" algn="l">
              <a:lnSpc>
                <a:spcPct val="120000"/>
              </a:lnSpc>
              <a:spcBef>
                <a:spcPts val="1200"/>
              </a:spcBef>
              <a:spcAft>
                <a:spcPts val="0"/>
              </a:spcAft>
              <a:buSzPts val="2400"/>
              <a:buNone/>
            </a:pPr>
            <a:r>
              <a:t/>
            </a:r>
            <a:endParaRPr b="1" sz="24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Fall ‘17 Sabbatical OER Project</a:t>
            </a:r>
            <a:endParaRPr/>
          </a:p>
        </p:txBody>
      </p:sp>
      <p:sp>
        <p:nvSpPr>
          <p:cNvPr id="178" name="Google Shape;178;p23"/>
          <p:cNvSpPr txBox="1"/>
          <p:nvPr>
            <p:ph idx="1" type="body"/>
          </p:nvPr>
        </p:nvSpPr>
        <p:spPr>
          <a:xfrm>
            <a:off x="628650" y="1103100"/>
            <a:ext cx="7886700" cy="3529800"/>
          </a:xfrm>
          <a:prstGeom prst="rect">
            <a:avLst/>
          </a:prstGeom>
          <a:noFill/>
          <a:ln>
            <a:noFill/>
          </a:ln>
        </p:spPr>
        <p:txBody>
          <a:bodyPr anchorCtr="0" anchor="t" bIns="34275" lIns="68575" spcFirstLastPara="1" rIns="68575" wrap="square" tIns="34275">
            <a:noAutofit/>
          </a:bodyPr>
          <a:lstStyle/>
          <a:p>
            <a:pPr indent="0" lvl="0" marL="0" rtl="0" algn="l">
              <a:lnSpc>
                <a:spcPct val="70000"/>
              </a:lnSpc>
              <a:spcBef>
                <a:spcPts val="0"/>
              </a:spcBef>
              <a:spcAft>
                <a:spcPts val="0"/>
              </a:spcAft>
              <a:buNone/>
            </a:pPr>
            <a:r>
              <a:t/>
            </a:r>
            <a:endParaRPr b="1" sz="1900">
              <a:latin typeface="Lato"/>
              <a:ea typeface="Lato"/>
              <a:cs typeface="Lato"/>
              <a:sym typeface="Lato"/>
            </a:endParaRPr>
          </a:p>
          <a:p>
            <a:pPr indent="0" lvl="0" marL="0" rtl="0" algn="l">
              <a:lnSpc>
                <a:spcPct val="70000"/>
              </a:lnSpc>
              <a:spcBef>
                <a:spcPts val="0"/>
              </a:spcBef>
              <a:spcAft>
                <a:spcPts val="0"/>
              </a:spcAft>
              <a:buNone/>
            </a:pPr>
            <a:r>
              <a:rPr b="1" lang="en" sz="1900">
                <a:latin typeface="Lato"/>
                <a:ea typeface="Lato"/>
                <a:cs typeface="Lato"/>
                <a:sym typeface="Lato"/>
              </a:rPr>
              <a:t>Project to create/curate OER for three College Success courses</a:t>
            </a:r>
            <a:endParaRPr b="1" sz="1900">
              <a:latin typeface="Lato"/>
              <a:ea typeface="Lato"/>
              <a:cs typeface="Lato"/>
              <a:sym typeface="Lato"/>
            </a:endParaRPr>
          </a:p>
          <a:p>
            <a:pPr indent="0" lvl="0" marL="0" rtl="0" algn="l">
              <a:lnSpc>
                <a:spcPct val="70000"/>
              </a:lnSpc>
              <a:spcBef>
                <a:spcPts val="0"/>
              </a:spcBef>
              <a:spcAft>
                <a:spcPts val="0"/>
              </a:spcAft>
              <a:buNone/>
            </a:pPr>
            <a:r>
              <a:t/>
            </a:r>
            <a:endParaRPr b="1" sz="1900">
              <a:latin typeface="Lato"/>
              <a:ea typeface="Lato"/>
              <a:cs typeface="Lato"/>
              <a:sym typeface="Lato"/>
            </a:endParaRPr>
          </a:p>
          <a:p>
            <a:pPr indent="0" lvl="0" marL="0" rtl="0" algn="l">
              <a:lnSpc>
                <a:spcPct val="70000"/>
              </a:lnSpc>
              <a:spcBef>
                <a:spcPts val="800"/>
              </a:spcBef>
              <a:spcAft>
                <a:spcPts val="0"/>
              </a:spcAft>
              <a:buNone/>
            </a:pPr>
            <a:r>
              <a:rPr b="1" lang="en" sz="1900">
                <a:latin typeface="Lato"/>
                <a:ea typeface="Lato"/>
                <a:cs typeface="Lato"/>
                <a:sym typeface="Lato"/>
              </a:rPr>
              <a:t>Backward design: Course Outline</a:t>
            </a:r>
            <a:endParaRPr b="1" sz="1900">
              <a:latin typeface="Lato"/>
              <a:ea typeface="Lato"/>
              <a:cs typeface="Lato"/>
              <a:sym typeface="Lato"/>
            </a:endParaRPr>
          </a:p>
          <a:p>
            <a:pPr indent="0" lvl="0" marL="0" rtl="0" algn="l">
              <a:lnSpc>
                <a:spcPct val="70000"/>
              </a:lnSpc>
              <a:spcBef>
                <a:spcPts val="800"/>
              </a:spcBef>
              <a:spcAft>
                <a:spcPts val="0"/>
              </a:spcAft>
              <a:buNone/>
            </a:pPr>
            <a:r>
              <a:t/>
            </a:r>
            <a:endParaRPr b="1" sz="1900">
              <a:latin typeface="Lato"/>
              <a:ea typeface="Lato"/>
              <a:cs typeface="Lato"/>
              <a:sym typeface="Lato"/>
            </a:endParaRPr>
          </a:p>
          <a:p>
            <a:pPr indent="0" lvl="0" marL="0" rtl="0" algn="l">
              <a:lnSpc>
                <a:spcPct val="70000"/>
              </a:lnSpc>
              <a:spcBef>
                <a:spcPts val="800"/>
              </a:spcBef>
              <a:spcAft>
                <a:spcPts val="0"/>
              </a:spcAft>
              <a:buNone/>
            </a:pPr>
            <a:r>
              <a:rPr b="1" lang="en" sz="1900">
                <a:solidFill>
                  <a:srgbClr val="000000"/>
                </a:solidFill>
                <a:latin typeface="Lato"/>
                <a:ea typeface="Lato"/>
                <a:cs typeface="Lato"/>
                <a:sym typeface="Lato"/>
              </a:rPr>
              <a:t>Surveyed existing peer reviewed College Success OER</a:t>
            </a:r>
            <a:endParaRPr b="1" sz="1900">
              <a:solidFill>
                <a:srgbClr val="000000"/>
              </a:solidFill>
              <a:latin typeface="Lato"/>
              <a:ea typeface="Lato"/>
              <a:cs typeface="Lato"/>
              <a:sym typeface="Lato"/>
            </a:endParaRPr>
          </a:p>
          <a:p>
            <a:pPr indent="0" lvl="0" marL="0" rtl="0" algn="l">
              <a:lnSpc>
                <a:spcPct val="70000"/>
              </a:lnSpc>
              <a:spcBef>
                <a:spcPts val="800"/>
              </a:spcBef>
              <a:spcAft>
                <a:spcPts val="0"/>
              </a:spcAft>
              <a:buNone/>
            </a:pPr>
            <a:r>
              <a:t/>
            </a:r>
            <a:endParaRPr b="1" sz="1900">
              <a:solidFill>
                <a:srgbClr val="000000"/>
              </a:solidFill>
              <a:latin typeface="Lato"/>
              <a:ea typeface="Lato"/>
              <a:cs typeface="Lato"/>
              <a:sym typeface="Lato"/>
            </a:endParaRPr>
          </a:p>
          <a:p>
            <a:pPr indent="0" lvl="0" marL="0" rtl="0" algn="l">
              <a:lnSpc>
                <a:spcPct val="70000"/>
              </a:lnSpc>
              <a:spcBef>
                <a:spcPts val="800"/>
              </a:spcBef>
              <a:spcAft>
                <a:spcPts val="0"/>
              </a:spcAft>
              <a:buNone/>
            </a:pPr>
            <a:r>
              <a:rPr b="1" lang="en" sz="1900">
                <a:latin typeface="Lato"/>
                <a:ea typeface="Lato"/>
                <a:cs typeface="Lato"/>
                <a:sym typeface="Lato"/>
              </a:rPr>
              <a:t>Identify content, determined licenses, implement, edit, edit, edit</a:t>
            </a:r>
            <a:endParaRPr b="1" sz="1900">
              <a:latin typeface="Lato"/>
              <a:ea typeface="Lato"/>
              <a:cs typeface="Lato"/>
              <a:sym typeface="Lato"/>
            </a:endParaRPr>
          </a:p>
          <a:p>
            <a:pPr indent="0" lvl="0" marL="0" rtl="0" algn="l">
              <a:lnSpc>
                <a:spcPct val="70000"/>
              </a:lnSpc>
              <a:spcBef>
                <a:spcPts val="800"/>
              </a:spcBef>
              <a:spcAft>
                <a:spcPts val="0"/>
              </a:spcAft>
              <a:buNone/>
            </a:pPr>
            <a:r>
              <a:t/>
            </a:r>
            <a:endParaRPr b="1" sz="1900">
              <a:latin typeface="Lato"/>
              <a:ea typeface="Lato"/>
              <a:cs typeface="Lato"/>
              <a:sym typeface="Lato"/>
            </a:endParaRPr>
          </a:p>
          <a:p>
            <a:pPr indent="0" lvl="0" marL="0" rtl="0" algn="l">
              <a:lnSpc>
                <a:spcPct val="70000"/>
              </a:lnSpc>
              <a:spcBef>
                <a:spcPts val="800"/>
              </a:spcBef>
              <a:spcAft>
                <a:spcPts val="0"/>
              </a:spcAft>
              <a:buNone/>
            </a:pPr>
            <a:r>
              <a:rPr b="1" lang="en" sz="1900">
                <a:latin typeface="Lato"/>
                <a:ea typeface="Lato"/>
                <a:cs typeface="Lato"/>
                <a:sym typeface="Lato"/>
              </a:rPr>
              <a:t>Peer Review</a:t>
            </a:r>
            <a:endParaRPr b="1" sz="1900">
              <a:latin typeface="Lato"/>
              <a:ea typeface="Lato"/>
              <a:cs typeface="Lato"/>
              <a:sym typeface="Lato"/>
            </a:endParaRPr>
          </a:p>
          <a:p>
            <a:pPr indent="0" lvl="0" marL="0" rtl="0" algn="l">
              <a:lnSpc>
                <a:spcPct val="70000"/>
              </a:lnSpc>
              <a:spcBef>
                <a:spcPts val="800"/>
              </a:spcBef>
              <a:spcAft>
                <a:spcPts val="0"/>
              </a:spcAft>
              <a:buNone/>
            </a:pPr>
            <a:r>
              <a:t/>
            </a:r>
            <a:endParaRPr b="1" sz="1900">
              <a:latin typeface="Lato"/>
              <a:ea typeface="Lato"/>
              <a:cs typeface="Lato"/>
              <a:sym typeface="Lato"/>
            </a:endParaRPr>
          </a:p>
          <a:p>
            <a:pPr indent="0" lvl="0" marL="0" rtl="0" algn="l">
              <a:lnSpc>
                <a:spcPct val="70000"/>
              </a:lnSpc>
              <a:spcBef>
                <a:spcPts val="800"/>
              </a:spcBef>
              <a:spcAft>
                <a:spcPts val="0"/>
              </a:spcAft>
              <a:buNone/>
            </a:pPr>
            <a:r>
              <a:rPr b="1" lang="en" sz="1900">
                <a:latin typeface="Lato"/>
                <a:ea typeface="Lato"/>
                <a:cs typeface="Lato"/>
                <a:sym typeface="Lato"/>
              </a:rPr>
              <a:t>Piloted </a:t>
            </a:r>
            <a:r>
              <a:rPr b="1" i="1" lang="en" sz="1900">
                <a:latin typeface="Lato"/>
                <a:ea typeface="Lato"/>
                <a:cs typeface="Lato"/>
                <a:sym typeface="Lato"/>
              </a:rPr>
              <a:t>Blueprint for Success in College and Career </a:t>
            </a:r>
            <a:r>
              <a:rPr b="1" lang="en" sz="1900">
                <a:latin typeface="Lato"/>
                <a:ea typeface="Lato"/>
                <a:cs typeface="Lato"/>
                <a:sym typeface="Lato"/>
              </a:rPr>
              <a:t>in Spring ’18</a:t>
            </a:r>
            <a:endParaRPr b="1">
              <a:latin typeface="Lato"/>
              <a:ea typeface="Lato"/>
              <a:cs typeface="Lato"/>
              <a:sym typeface="Lato"/>
            </a:endParaRPr>
          </a:p>
          <a:p>
            <a:pPr indent="0" lvl="0" marL="0" rtl="0" algn="l">
              <a:lnSpc>
                <a:spcPct val="70000"/>
              </a:lnSpc>
              <a:spcBef>
                <a:spcPts val="800"/>
              </a:spcBef>
              <a:spcAft>
                <a:spcPts val="0"/>
              </a:spcAft>
              <a:buNone/>
            </a:pPr>
            <a:r>
              <a:rPr b="1" lang="en" sz="1900">
                <a:latin typeface="Lato"/>
                <a:ea typeface="Lato"/>
                <a:cs typeface="Lato"/>
                <a:sym typeface="Lato"/>
              </a:rPr>
              <a:t>Official release Summer ‘18</a:t>
            </a:r>
            <a:endParaRPr b="1">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24"/>
          <p:cNvPicPr preferRelativeResize="0"/>
          <p:nvPr/>
        </p:nvPicPr>
        <p:blipFill>
          <a:blip r:embed="rId3">
            <a:alphaModFix/>
          </a:blip>
          <a:stretch>
            <a:fillRect/>
          </a:stretch>
        </p:blipFill>
        <p:spPr>
          <a:xfrm>
            <a:off x="495913" y="380475"/>
            <a:ext cx="6903720" cy="414223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25"/>
          <p:cNvPicPr preferRelativeResize="0"/>
          <p:nvPr/>
        </p:nvPicPr>
        <p:blipFill>
          <a:blip r:embed="rId3">
            <a:alphaModFix/>
          </a:blip>
          <a:stretch>
            <a:fillRect/>
          </a:stretch>
        </p:blipFill>
        <p:spPr>
          <a:xfrm>
            <a:off x="1156713" y="346663"/>
            <a:ext cx="6830568" cy="409653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3300"/>
              <a:buFont typeface="Calibri"/>
              <a:buNone/>
            </a:pPr>
            <a:r>
              <a:rPr lang="en"/>
              <a:t>Additional Measured Success</a:t>
            </a:r>
            <a:endParaRPr/>
          </a:p>
        </p:txBody>
      </p:sp>
      <p:sp>
        <p:nvSpPr>
          <p:cNvPr id="194" name="Google Shape;194;p26"/>
          <p:cNvSpPr txBox="1"/>
          <p:nvPr>
            <p:ph idx="1" type="body"/>
          </p:nvPr>
        </p:nvSpPr>
        <p:spPr>
          <a:xfrm>
            <a:off x="628650" y="1082800"/>
            <a:ext cx="7886700" cy="3529800"/>
          </a:xfrm>
          <a:prstGeom prst="rect">
            <a:avLst/>
          </a:prstGeom>
          <a:noFill/>
          <a:ln>
            <a:noFill/>
          </a:ln>
        </p:spPr>
        <p:txBody>
          <a:bodyPr anchorCtr="0" anchor="t" bIns="34275" lIns="68575" spcFirstLastPara="1" rIns="68575" wrap="square" tIns="34275">
            <a:noAutofit/>
          </a:bodyPr>
          <a:lstStyle/>
          <a:p>
            <a:pPr indent="0" lvl="0" marL="0" rtl="0" algn="l">
              <a:lnSpc>
                <a:spcPct val="70000"/>
              </a:lnSpc>
              <a:spcBef>
                <a:spcPts val="0"/>
              </a:spcBef>
              <a:spcAft>
                <a:spcPts val="0"/>
              </a:spcAft>
              <a:buNone/>
            </a:pPr>
            <a:r>
              <a:t/>
            </a:r>
            <a:endParaRPr b="1" sz="1900">
              <a:latin typeface="Lato"/>
              <a:ea typeface="Lato"/>
              <a:cs typeface="Lato"/>
              <a:sym typeface="Lato"/>
            </a:endParaRPr>
          </a:p>
          <a:p>
            <a:pPr indent="0" lvl="0" marL="0" rtl="0" algn="l">
              <a:lnSpc>
                <a:spcPct val="100000"/>
              </a:lnSpc>
              <a:spcBef>
                <a:spcPts val="600"/>
              </a:spcBef>
              <a:spcAft>
                <a:spcPts val="0"/>
              </a:spcAft>
              <a:buNone/>
            </a:pPr>
            <a:r>
              <a:rPr b="1" lang="en">
                <a:latin typeface="Lato"/>
                <a:ea typeface="Lato"/>
                <a:cs typeface="Lato"/>
                <a:sym typeface="Lato"/>
              </a:rPr>
              <a:t>Textbook and Academic Author Association Textbook Excellence Award</a:t>
            </a:r>
            <a:endParaRPr b="1">
              <a:latin typeface="Lato"/>
              <a:ea typeface="Lato"/>
              <a:cs typeface="Lato"/>
              <a:sym typeface="Lato"/>
            </a:endParaRPr>
          </a:p>
          <a:p>
            <a:pPr indent="0" lvl="0" marL="0" rtl="0" algn="l">
              <a:lnSpc>
                <a:spcPct val="100000"/>
              </a:lnSpc>
              <a:spcBef>
                <a:spcPts val="600"/>
              </a:spcBef>
              <a:spcAft>
                <a:spcPts val="0"/>
              </a:spcAft>
              <a:buNone/>
            </a:pPr>
            <a:r>
              <a:t/>
            </a:r>
            <a:endParaRPr b="1">
              <a:latin typeface="Lato"/>
              <a:ea typeface="Lato"/>
              <a:cs typeface="Lato"/>
              <a:sym typeface="Lato"/>
            </a:endParaRPr>
          </a:p>
          <a:p>
            <a:pPr indent="0" lvl="0" marL="0" rtl="0" algn="l">
              <a:lnSpc>
                <a:spcPct val="100000"/>
              </a:lnSpc>
              <a:spcBef>
                <a:spcPts val="600"/>
              </a:spcBef>
              <a:spcAft>
                <a:spcPts val="0"/>
              </a:spcAft>
              <a:buNone/>
            </a:pPr>
            <a:r>
              <a:rPr b="1" lang="en">
                <a:latin typeface="Lato"/>
                <a:ea typeface="Lato"/>
                <a:cs typeface="Lato"/>
                <a:sym typeface="Lato"/>
              </a:rPr>
              <a:t>OE Global Textbook Award</a:t>
            </a:r>
            <a:endParaRPr b="1">
              <a:latin typeface="Lato"/>
              <a:ea typeface="Lato"/>
              <a:cs typeface="Lato"/>
              <a:sym typeface="Lato"/>
            </a:endParaRPr>
          </a:p>
          <a:p>
            <a:pPr indent="0" lvl="0" marL="0" rtl="0" algn="l">
              <a:lnSpc>
                <a:spcPct val="100000"/>
              </a:lnSpc>
              <a:spcBef>
                <a:spcPts val="600"/>
              </a:spcBef>
              <a:spcAft>
                <a:spcPts val="0"/>
              </a:spcAft>
              <a:buNone/>
            </a:pPr>
            <a:r>
              <a:t/>
            </a:r>
            <a:endParaRPr b="1">
              <a:latin typeface="Lato"/>
              <a:ea typeface="Lato"/>
              <a:cs typeface="Lato"/>
              <a:sym typeface="Lato"/>
            </a:endParaRPr>
          </a:p>
          <a:p>
            <a:pPr indent="0" lvl="0" marL="0" rtl="0" algn="l">
              <a:lnSpc>
                <a:spcPct val="100000"/>
              </a:lnSpc>
              <a:spcBef>
                <a:spcPts val="600"/>
              </a:spcBef>
              <a:spcAft>
                <a:spcPts val="0"/>
              </a:spcAft>
              <a:buNone/>
            </a:pPr>
            <a:r>
              <a:rPr b="1" lang="en">
                <a:latin typeface="Lato"/>
                <a:ea typeface="Lato"/>
                <a:cs typeface="Lato"/>
                <a:sym typeface="Lato"/>
              </a:rPr>
              <a:t>Adoptions and Adaptions</a:t>
            </a:r>
            <a:endParaRPr b="1">
              <a:latin typeface="Lato"/>
              <a:ea typeface="Lato"/>
              <a:cs typeface="Lato"/>
              <a:sym typeface="Lato"/>
            </a:endParaRPr>
          </a:p>
          <a:p>
            <a:pPr indent="0" lvl="0" marL="0" rtl="0" algn="l">
              <a:lnSpc>
                <a:spcPct val="100000"/>
              </a:lnSpc>
              <a:spcBef>
                <a:spcPts val="600"/>
              </a:spcBef>
              <a:spcAft>
                <a:spcPts val="0"/>
              </a:spcAft>
              <a:buNone/>
            </a:pPr>
            <a:r>
              <a:t/>
            </a:r>
            <a:endParaRPr b="1" sz="1900">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7"/>
          <p:cNvSpPr txBox="1"/>
          <p:nvPr>
            <p:ph type="title"/>
          </p:nvPr>
        </p:nvSpPr>
        <p:spPr>
          <a:xfrm>
            <a:off x="737850" y="517525"/>
            <a:ext cx="66387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Practices for applying academic freedom to OER (adopting/adapting) </a:t>
            </a:r>
            <a:endParaRPr/>
          </a:p>
        </p:txBody>
      </p:sp>
      <p:sp>
        <p:nvSpPr>
          <p:cNvPr id="200" name="Google Shape;200;p27"/>
          <p:cNvSpPr txBox="1"/>
          <p:nvPr>
            <p:ph idx="1" type="body"/>
          </p:nvPr>
        </p:nvSpPr>
        <p:spPr>
          <a:xfrm>
            <a:off x="737850" y="1475700"/>
            <a:ext cx="1902600" cy="1418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t>OER discovery</a:t>
            </a:r>
            <a:endParaRPr b="1"/>
          </a:p>
          <a:p>
            <a:pPr indent="0" lvl="0" marL="0" rtl="0" algn="l">
              <a:spcBef>
                <a:spcPts val="600"/>
              </a:spcBef>
              <a:spcAft>
                <a:spcPts val="0"/>
              </a:spcAft>
              <a:buNone/>
            </a:pPr>
            <a:r>
              <a:rPr lang="en" sz="1200"/>
              <a:t>Start looking. </a:t>
            </a:r>
            <a:r>
              <a:rPr lang="en" sz="1200" u="sng">
                <a:solidFill>
                  <a:schemeClr val="hlink"/>
                </a:solidFill>
                <a:hlinkClick r:id="rId3"/>
              </a:rPr>
              <a:t>Use the list of suggested sites</a:t>
            </a:r>
            <a:r>
              <a:rPr lang="en" sz="1200"/>
              <a:t> linked here  to see if there’s something that would work for your course. </a:t>
            </a:r>
            <a:endParaRPr sz="1200"/>
          </a:p>
        </p:txBody>
      </p:sp>
      <p:sp>
        <p:nvSpPr>
          <p:cNvPr id="201" name="Google Shape;201;p27"/>
          <p:cNvSpPr txBox="1"/>
          <p:nvPr>
            <p:ph idx="2" type="body"/>
          </p:nvPr>
        </p:nvSpPr>
        <p:spPr>
          <a:xfrm>
            <a:off x="2928612" y="1475700"/>
            <a:ext cx="1902600" cy="1418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t>Talk to a colleague</a:t>
            </a:r>
            <a:endParaRPr b="1"/>
          </a:p>
          <a:p>
            <a:pPr indent="0" lvl="0" marL="0" rtl="0" algn="l">
              <a:spcBef>
                <a:spcPts val="600"/>
              </a:spcBef>
              <a:spcAft>
                <a:spcPts val="0"/>
              </a:spcAft>
              <a:buNone/>
            </a:pPr>
            <a:r>
              <a:rPr lang="en" sz="1200"/>
              <a:t>Are there colleagues on your campus that are using OER. Or one in your discipline? Talk to them to see what their experience has been. </a:t>
            </a:r>
            <a:endParaRPr sz="1200"/>
          </a:p>
        </p:txBody>
      </p:sp>
      <p:sp>
        <p:nvSpPr>
          <p:cNvPr id="202" name="Google Shape;202;p27"/>
          <p:cNvSpPr txBox="1"/>
          <p:nvPr>
            <p:ph idx="3" type="body"/>
          </p:nvPr>
        </p:nvSpPr>
        <p:spPr>
          <a:xfrm>
            <a:off x="5119375" y="1475700"/>
            <a:ext cx="1902600" cy="1418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t>Educate yourself  </a:t>
            </a:r>
            <a:endParaRPr b="1"/>
          </a:p>
          <a:p>
            <a:pPr indent="0" lvl="0" marL="0" rtl="0" algn="l">
              <a:spcBef>
                <a:spcPts val="600"/>
              </a:spcBef>
              <a:spcAft>
                <a:spcPts val="0"/>
              </a:spcAft>
              <a:buNone/>
            </a:pPr>
            <a:r>
              <a:rPr lang="en" sz="1200"/>
              <a:t>Take an ASCCC OERI webinar, or a CCCOER webinar, or sign-up for an OER </a:t>
            </a:r>
            <a:r>
              <a:rPr lang="en" sz="1200"/>
              <a:t>listserv</a:t>
            </a:r>
            <a:r>
              <a:rPr lang="en" sz="1200"/>
              <a:t> to find out more about OER. </a:t>
            </a:r>
            <a:endParaRPr sz="1200"/>
          </a:p>
          <a:p>
            <a:pPr indent="0" lvl="0" marL="0" rtl="0" algn="l">
              <a:spcBef>
                <a:spcPts val="600"/>
              </a:spcBef>
              <a:spcAft>
                <a:spcPts val="0"/>
              </a:spcAft>
              <a:buNone/>
            </a:pPr>
            <a:r>
              <a:t/>
            </a:r>
            <a:endParaRPr sz="1200"/>
          </a:p>
        </p:txBody>
      </p:sp>
      <p:sp>
        <p:nvSpPr>
          <p:cNvPr id="203" name="Google Shape;203;p2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04" name="Google Shape;204;p27"/>
          <p:cNvSpPr txBox="1"/>
          <p:nvPr>
            <p:ph idx="1" type="body"/>
          </p:nvPr>
        </p:nvSpPr>
        <p:spPr>
          <a:xfrm>
            <a:off x="737850" y="3075900"/>
            <a:ext cx="1902600" cy="1418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t>Be OER curious</a:t>
            </a:r>
            <a:endParaRPr b="1"/>
          </a:p>
          <a:p>
            <a:pPr indent="0" lvl="0" marL="0" rtl="0" algn="l">
              <a:spcBef>
                <a:spcPts val="600"/>
              </a:spcBef>
              <a:spcAft>
                <a:spcPts val="0"/>
              </a:spcAft>
              <a:buNone/>
            </a:pPr>
            <a:r>
              <a:rPr lang="en" sz="1200"/>
              <a:t>Not ready to ditch your textbook quite yet? Try swapping out one chapter/module of your current class with an OER chapter and see how it goes. </a:t>
            </a:r>
            <a:endParaRPr sz="1200"/>
          </a:p>
        </p:txBody>
      </p:sp>
      <p:sp>
        <p:nvSpPr>
          <p:cNvPr id="205" name="Google Shape;205;p27"/>
          <p:cNvSpPr txBox="1"/>
          <p:nvPr>
            <p:ph idx="2" type="body"/>
          </p:nvPr>
        </p:nvSpPr>
        <p:spPr>
          <a:xfrm>
            <a:off x="2928612" y="3075900"/>
            <a:ext cx="1902600" cy="1418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t>Dig In </a:t>
            </a:r>
            <a:endParaRPr b="1"/>
          </a:p>
          <a:p>
            <a:pPr indent="0" lvl="0" marL="0" rtl="0" algn="l">
              <a:spcBef>
                <a:spcPts val="600"/>
              </a:spcBef>
              <a:spcAft>
                <a:spcPts val="0"/>
              </a:spcAft>
              <a:buNone/>
            </a:pPr>
            <a:r>
              <a:rPr lang="en" sz="1200"/>
              <a:t>Found a good OER alternative to your traditional textbook? Start integrating those materials now to get a jump on spring semester.  </a:t>
            </a:r>
            <a:endParaRPr sz="1200"/>
          </a:p>
        </p:txBody>
      </p:sp>
      <p:sp>
        <p:nvSpPr>
          <p:cNvPr id="206" name="Google Shape;206;p27"/>
          <p:cNvSpPr txBox="1"/>
          <p:nvPr>
            <p:ph idx="3" type="body"/>
          </p:nvPr>
        </p:nvSpPr>
        <p:spPr>
          <a:xfrm>
            <a:off x="5119375" y="3075900"/>
            <a:ext cx="1902600" cy="14184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t>Adapting </a:t>
            </a:r>
            <a:endParaRPr b="1"/>
          </a:p>
          <a:p>
            <a:pPr indent="0" lvl="0" marL="0" rtl="0" algn="l">
              <a:spcBef>
                <a:spcPts val="600"/>
              </a:spcBef>
              <a:spcAft>
                <a:spcPts val="0"/>
              </a:spcAft>
              <a:buNone/>
            </a:pPr>
            <a:r>
              <a:rPr lang="en" sz="1200"/>
              <a:t>Learn about licenses, platforms, and audiences. How can you create or adapt OER for your local student and faculty population? </a:t>
            </a:r>
            <a:endParaRPr sz="1200"/>
          </a:p>
          <a:p>
            <a:pPr indent="0" lvl="0" marL="0" rtl="0" algn="l">
              <a:spcBef>
                <a:spcPts val="600"/>
              </a:spcBef>
              <a:spcAft>
                <a:spcPts val="0"/>
              </a:spcAft>
              <a:buNone/>
            </a:pPr>
            <a:r>
              <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8"/>
          <p:cNvSpPr txBox="1"/>
          <p:nvPr>
            <p:ph type="ctrTitle"/>
          </p:nvPr>
        </p:nvSpPr>
        <p:spPr>
          <a:xfrm>
            <a:off x="1333050" y="2444150"/>
            <a:ext cx="6477900" cy="1335000"/>
          </a:xfrm>
          <a:prstGeom prst="rect">
            <a:avLst/>
          </a:prstGeom>
          <a:noFill/>
          <a:ln>
            <a:noFill/>
          </a:ln>
        </p:spPr>
        <p:txBody>
          <a:bodyPr anchorCtr="0" anchor="b" bIns="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Gill Sans"/>
              <a:buNone/>
            </a:pPr>
            <a:r>
              <a:rPr b="1" lang="en" sz="4700">
                <a:latin typeface="Arial"/>
                <a:ea typeface="Arial"/>
                <a:cs typeface="Arial"/>
                <a:sym typeface="Arial"/>
              </a:rPr>
              <a:t>Thanks! </a:t>
            </a:r>
            <a:endParaRPr b="1" sz="4700">
              <a:latin typeface="Arial"/>
              <a:ea typeface="Arial"/>
              <a:cs typeface="Arial"/>
              <a:sym typeface="Arial"/>
            </a:endParaRPr>
          </a:p>
          <a:p>
            <a:pPr indent="0" lvl="0" marL="0" rtl="0" algn="ctr">
              <a:lnSpc>
                <a:spcPct val="90000"/>
              </a:lnSpc>
              <a:spcBef>
                <a:spcPts val="0"/>
              </a:spcBef>
              <a:spcAft>
                <a:spcPts val="0"/>
              </a:spcAft>
              <a:buClr>
                <a:schemeClr val="lt1"/>
              </a:buClr>
              <a:buSzPts val="4800"/>
              <a:buFont typeface="Gill Sans"/>
              <a:buNone/>
            </a:pPr>
            <a:r>
              <a:rPr b="1" lang="en" sz="4700">
                <a:latin typeface="Arial"/>
                <a:ea typeface="Arial"/>
                <a:cs typeface="Arial"/>
                <a:sym typeface="Arial"/>
              </a:rPr>
              <a:t>More info here: </a:t>
            </a:r>
            <a:r>
              <a:rPr b="1" lang="en" sz="4700" u="sng">
                <a:solidFill>
                  <a:schemeClr val="hlink"/>
                </a:solidFill>
                <a:latin typeface="Arial"/>
                <a:ea typeface="Arial"/>
                <a:cs typeface="Arial"/>
                <a:sym typeface="Arial"/>
                <a:hlinkClick r:id="rId3"/>
              </a:rPr>
              <a:t>https://asccc-oeri.org</a:t>
            </a:r>
            <a:r>
              <a:rPr b="1" lang="en" sz="4800" u="sng">
                <a:solidFill>
                  <a:schemeClr val="hlink"/>
                </a:solidFill>
                <a:latin typeface="Arial"/>
                <a:ea typeface="Arial"/>
                <a:cs typeface="Arial"/>
                <a:sym typeface="Arial"/>
                <a:hlinkClick r:id="rId4"/>
              </a:rPr>
              <a:t>/</a:t>
            </a:r>
            <a:r>
              <a:rPr b="1" lang="en" sz="4800">
                <a:latin typeface="Arial"/>
                <a:ea typeface="Arial"/>
                <a:cs typeface="Arial"/>
                <a:sym typeface="Arial"/>
              </a:rPr>
              <a:t> </a:t>
            </a:r>
            <a:endParaRPr b="1" sz="4800">
              <a:latin typeface="Arial"/>
              <a:ea typeface="Arial"/>
              <a:cs typeface="Arial"/>
              <a:sym typeface="Arial"/>
            </a:endParaRPr>
          </a:p>
        </p:txBody>
      </p:sp>
      <p:sp>
        <p:nvSpPr>
          <p:cNvPr id="213" name="Google Shape;213;p28"/>
          <p:cNvSpPr txBox="1"/>
          <p:nvPr>
            <p:ph idx="1" type="subTitle"/>
          </p:nvPr>
        </p:nvSpPr>
        <p:spPr>
          <a:xfrm>
            <a:off x="1813335" y="3892743"/>
            <a:ext cx="6477900" cy="73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1800">
                <a:solidFill>
                  <a:schemeClr val="dk1"/>
                </a:solidFill>
                <a:latin typeface="Lato"/>
                <a:ea typeface="Lato"/>
                <a:cs typeface="Lato"/>
                <a:sym typeface="Lato"/>
              </a:rPr>
              <a:t>Dave Dillon: </a:t>
            </a:r>
            <a:r>
              <a:rPr b="1" lang="en" sz="1800" u="sng">
                <a:solidFill>
                  <a:schemeClr val="hlink"/>
                </a:solidFill>
                <a:latin typeface="Lato"/>
                <a:ea typeface="Lato"/>
                <a:cs typeface="Lato"/>
                <a:sym typeface="Lato"/>
                <a:hlinkClick r:id="rId5"/>
              </a:rPr>
              <a:t>dave.dillon@gcccd.edu</a:t>
            </a:r>
            <a:r>
              <a:rPr b="1" lang="en" sz="1800">
                <a:solidFill>
                  <a:schemeClr val="dk1"/>
                </a:solidFill>
                <a:latin typeface="Lato"/>
                <a:ea typeface="Lato"/>
                <a:cs typeface="Lato"/>
                <a:sym typeface="Lato"/>
              </a:rPr>
              <a:t>     </a:t>
            </a:r>
            <a:r>
              <a:rPr b="1" lang="en" sz="1800">
                <a:solidFill>
                  <a:srgbClr val="1C4587"/>
                </a:solidFill>
                <a:latin typeface="Lato"/>
                <a:ea typeface="Lato"/>
                <a:cs typeface="Lato"/>
                <a:sym typeface="Lato"/>
              </a:rPr>
              <a:t>twitter: @blueprint_text</a:t>
            </a:r>
            <a:endParaRPr b="1" sz="1800">
              <a:solidFill>
                <a:srgbClr val="1C4587"/>
              </a:solidFill>
              <a:latin typeface="Lato"/>
              <a:ea typeface="Lato"/>
              <a:cs typeface="Lato"/>
              <a:sym typeface="Lato"/>
            </a:endParaRPr>
          </a:p>
          <a:p>
            <a:pPr indent="0" lvl="0" marL="0" rtl="0" algn="l">
              <a:lnSpc>
                <a:spcPct val="115000"/>
              </a:lnSpc>
              <a:spcBef>
                <a:spcPts val="1200"/>
              </a:spcBef>
              <a:spcAft>
                <a:spcPts val="0"/>
              </a:spcAft>
              <a:buNone/>
            </a:pPr>
            <a:r>
              <a:rPr b="1" lang="en" sz="1800">
                <a:solidFill>
                  <a:schemeClr val="dk1"/>
                </a:solidFill>
                <a:latin typeface="Lato"/>
                <a:ea typeface="Lato"/>
                <a:cs typeface="Lato"/>
                <a:sym typeface="Lato"/>
              </a:rPr>
              <a:t>Heather Dodge: </a:t>
            </a:r>
            <a:r>
              <a:rPr b="1" lang="en" sz="1800" u="sng">
                <a:solidFill>
                  <a:schemeClr val="hlink"/>
                </a:solidFill>
                <a:latin typeface="Lato"/>
                <a:ea typeface="Lato"/>
                <a:cs typeface="Lato"/>
                <a:sym typeface="Lato"/>
                <a:hlinkClick r:id="rId6"/>
              </a:rPr>
              <a:t>hdodge@peralta.edu</a:t>
            </a:r>
            <a:r>
              <a:rPr b="1" lang="en" sz="1800">
                <a:solidFill>
                  <a:schemeClr val="dk1"/>
                </a:solidFill>
                <a:latin typeface="Lato"/>
                <a:ea typeface="Lato"/>
                <a:cs typeface="Lato"/>
                <a:sym typeface="Lato"/>
              </a:rPr>
              <a:t> </a:t>
            </a:r>
            <a:endParaRPr b="1" sz="1800">
              <a:solidFill>
                <a:schemeClr val="dk1"/>
              </a:solidFill>
              <a:latin typeface="Lato"/>
              <a:ea typeface="Lato"/>
              <a:cs typeface="Lato"/>
              <a:sym typeface="Lato"/>
            </a:endParaRPr>
          </a:p>
          <a:p>
            <a:pPr indent="0" lvl="0" marL="0" rtl="0" algn="l">
              <a:lnSpc>
                <a:spcPct val="120000"/>
              </a:lnSpc>
              <a:spcBef>
                <a:spcPts val="1200"/>
              </a:spcBef>
              <a:spcAft>
                <a:spcPts val="0"/>
              </a:spcAft>
              <a:buSzPts val="2400"/>
              <a:buNone/>
            </a:pPr>
            <a:r>
              <a:t/>
            </a:r>
            <a:endParaRPr b="1" sz="24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5"/>
          <p:cNvSpPr txBox="1"/>
          <p:nvPr>
            <p:ph idx="4294967295" type="ctrTitle"/>
          </p:nvPr>
        </p:nvSpPr>
        <p:spPr>
          <a:xfrm>
            <a:off x="1034300" y="758900"/>
            <a:ext cx="65937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6000">
                <a:solidFill>
                  <a:schemeClr val="accent4"/>
                </a:solidFill>
              </a:rPr>
              <a:t>Hello!</a:t>
            </a:r>
            <a:endParaRPr sz="6000">
              <a:solidFill>
                <a:schemeClr val="accent4"/>
              </a:solidFill>
            </a:endParaRPr>
          </a:p>
        </p:txBody>
      </p:sp>
      <p:sp>
        <p:nvSpPr>
          <p:cNvPr id="110" name="Google Shape;110;p15"/>
          <p:cNvSpPr txBox="1"/>
          <p:nvPr>
            <p:ph idx="4294967295" type="subTitle"/>
          </p:nvPr>
        </p:nvSpPr>
        <p:spPr>
          <a:xfrm>
            <a:off x="1034300" y="1958520"/>
            <a:ext cx="6593700" cy="18831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3600">
                <a:latin typeface="Lato"/>
                <a:ea typeface="Lato"/>
                <a:cs typeface="Lato"/>
                <a:sym typeface="Lato"/>
              </a:rPr>
              <a:t>Introduce yourself in the chat. Please let us know what academic freedom means to you. </a:t>
            </a:r>
            <a:endParaRPr b="1" sz="3600"/>
          </a:p>
        </p:txBody>
      </p:sp>
      <p:sp>
        <p:nvSpPr>
          <p:cNvPr id="111" name="Google Shape;111;p1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12" name="Google Shape;112;p15"/>
          <p:cNvSpPr/>
          <p:nvPr/>
        </p:nvSpPr>
        <p:spPr>
          <a:xfrm>
            <a:off x="3247416" y="584305"/>
            <a:ext cx="1068077" cy="971530"/>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6"/>
          <p:cNvSpPr txBox="1"/>
          <p:nvPr>
            <p:ph type="title"/>
          </p:nvPr>
        </p:nvSpPr>
        <p:spPr>
          <a:xfrm>
            <a:off x="737850" y="517525"/>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Agenda </a:t>
            </a:r>
            <a:endParaRPr/>
          </a:p>
        </p:txBody>
      </p:sp>
      <p:sp>
        <p:nvSpPr>
          <p:cNvPr id="118" name="Google Shape;118;p16"/>
          <p:cNvSpPr txBox="1"/>
          <p:nvPr>
            <p:ph idx="1" type="body"/>
          </p:nvPr>
        </p:nvSpPr>
        <p:spPr>
          <a:xfrm>
            <a:off x="737850" y="1438650"/>
            <a:ext cx="6299100" cy="34497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AutoNum type="arabicPeriod"/>
            </a:pPr>
            <a:r>
              <a:rPr lang="en" sz="2400"/>
              <a:t>Defining Academic Freedom and OER </a:t>
            </a:r>
            <a:endParaRPr sz="2400"/>
          </a:p>
          <a:p>
            <a:pPr indent="-381000" lvl="0" marL="457200" rtl="0" algn="l">
              <a:spcBef>
                <a:spcPts val="0"/>
              </a:spcBef>
              <a:spcAft>
                <a:spcPts val="0"/>
              </a:spcAft>
              <a:buSzPts val="2400"/>
              <a:buAutoNum type="arabicPeriod"/>
            </a:pPr>
            <a:r>
              <a:rPr lang="en" sz="2400"/>
              <a:t>Faculty role in academic freedom, do you love your textbook? </a:t>
            </a:r>
            <a:endParaRPr sz="2400"/>
          </a:p>
          <a:p>
            <a:pPr indent="-381000" lvl="0" marL="457200" rtl="0" algn="l">
              <a:spcBef>
                <a:spcPts val="0"/>
              </a:spcBef>
              <a:spcAft>
                <a:spcPts val="0"/>
              </a:spcAft>
              <a:buSzPts val="2400"/>
              <a:buAutoNum type="arabicPeriod"/>
            </a:pPr>
            <a:r>
              <a:rPr lang="en" sz="2400"/>
              <a:t>Student agency in academic freedom? Do students have a voice?  </a:t>
            </a:r>
            <a:endParaRPr sz="2400"/>
          </a:p>
          <a:p>
            <a:pPr indent="-381000" lvl="0" marL="457200" rtl="0" algn="l">
              <a:spcBef>
                <a:spcPts val="0"/>
              </a:spcBef>
              <a:spcAft>
                <a:spcPts val="0"/>
              </a:spcAft>
              <a:buSzPts val="2400"/>
              <a:buAutoNum type="arabicPeriod"/>
            </a:pPr>
            <a:r>
              <a:rPr lang="en" sz="2400"/>
              <a:t>Why OER? </a:t>
            </a:r>
            <a:endParaRPr sz="2400"/>
          </a:p>
          <a:p>
            <a:pPr indent="-381000" lvl="0" marL="457200" rtl="0" algn="l">
              <a:spcBef>
                <a:spcPts val="0"/>
              </a:spcBef>
              <a:spcAft>
                <a:spcPts val="0"/>
              </a:spcAft>
              <a:buSzPts val="2400"/>
              <a:buAutoNum type="arabicPeriod"/>
            </a:pPr>
            <a:r>
              <a:rPr lang="en" sz="2400"/>
              <a:t>Practices for adapting and adopting OER </a:t>
            </a:r>
            <a:endParaRPr sz="2400"/>
          </a:p>
          <a:p>
            <a:pPr indent="0" lvl="0" marL="0" rtl="0" algn="l">
              <a:spcBef>
                <a:spcPts val="600"/>
              </a:spcBef>
              <a:spcAft>
                <a:spcPts val="0"/>
              </a:spcAft>
              <a:buClr>
                <a:schemeClr val="dk1"/>
              </a:buClr>
              <a:buSzPts val="1100"/>
              <a:buFont typeface="Arial"/>
              <a:buNone/>
            </a:pPr>
            <a:r>
              <a:t/>
            </a:r>
            <a:endParaRPr/>
          </a:p>
        </p:txBody>
      </p:sp>
      <p:sp>
        <p:nvSpPr>
          <p:cNvPr id="119" name="Google Shape;119;p1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7"/>
          <p:cNvSpPr txBox="1"/>
          <p:nvPr>
            <p:ph idx="1" type="body"/>
          </p:nvPr>
        </p:nvSpPr>
        <p:spPr>
          <a:xfrm>
            <a:off x="737850" y="1475700"/>
            <a:ext cx="2891700" cy="293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t>Academic Freedom</a:t>
            </a:r>
            <a:endParaRPr b="1"/>
          </a:p>
          <a:p>
            <a:pPr indent="0" lvl="0" marL="0" rtl="0" algn="l">
              <a:spcBef>
                <a:spcPts val="600"/>
              </a:spcBef>
              <a:spcAft>
                <a:spcPts val="0"/>
              </a:spcAft>
              <a:buNone/>
            </a:pPr>
            <a:r>
              <a:rPr lang="en" sz="1700">
                <a:solidFill>
                  <a:srgbClr val="000000"/>
                </a:solidFill>
              </a:rPr>
              <a:t>Academic freedom is the freedom to teach, both in and outside the classroom, to conduct research and to publish the results of those investigations, and to address any matter of institutional policy or action whether or not as a member of an agency of institutional governance.</a:t>
            </a:r>
            <a:endParaRPr sz="1700">
              <a:solidFill>
                <a:srgbClr val="000000"/>
              </a:solidFill>
            </a:endParaRPr>
          </a:p>
          <a:p>
            <a:pPr indent="0" lvl="0" marL="0" rtl="0" algn="l">
              <a:spcBef>
                <a:spcPts val="600"/>
              </a:spcBef>
              <a:spcAft>
                <a:spcPts val="0"/>
              </a:spcAft>
              <a:buNone/>
            </a:pPr>
            <a:r>
              <a:rPr lang="en" sz="900">
                <a:solidFill>
                  <a:srgbClr val="000000"/>
                </a:solidFill>
              </a:rPr>
              <a:t>(excerpt from 2010 ASCCC Resolution: </a:t>
            </a:r>
            <a:r>
              <a:rPr lang="en" sz="900" u="sng">
                <a:solidFill>
                  <a:schemeClr val="hlink"/>
                </a:solidFill>
                <a:hlinkClick r:id="rId3"/>
              </a:rPr>
              <a:t>https://www.asccc.org/resolutions/academic-freedom-new-recommendations</a:t>
            </a:r>
            <a:r>
              <a:rPr lang="en" sz="900">
                <a:solidFill>
                  <a:srgbClr val="000000"/>
                </a:solidFill>
              </a:rPr>
              <a:t>)</a:t>
            </a:r>
            <a:endParaRPr sz="900">
              <a:solidFill>
                <a:srgbClr val="000000"/>
              </a:solidFill>
            </a:endParaRPr>
          </a:p>
          <a:p>
            <a:pPr indent="0" lvl="0" marL="0" rtl="0" algn="l">
              <a:spcBef>
                <a:spcPts val="600"/>
              </a:spcBef>
              <a:spcAft>
                <a:spcPts val="0"/>
              </a:spcAft>
              <a:buNone/>
            </a:pPr>
            <a:r>
              <a:t/>
            </a:r>
            <a:endParaRPr sz="1800">
              <a:solidFill>
                <a:srgbClr val="000000"/>
              </a:solidFill>
            </a:endParaRPr>
          </a:p>
        </p:txBody>
      </p:sp>
      <p:sp>
        <p:nvSpPr>
          <p:cNvPr id="125" name="Google Shape;125;p17"/>
          <p:cNvSpPr txBox="1"/>
          <p:nvPr>
            <p:ph type="title"/>
          </p:nvPr>
        </p:nvSpPr>
        <p:spPr>
          <a:xfrm>
            <a:off x="737850" y="517525"/>
            <a:ext cx="60345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What we talk about when we talk about...</a:t>
            </a:r>
            <a:endParaRPr/>
          </a:p>
        </p:txBody>
      </p:sp>
      <p:sp>
        <p:nvSpPr>
          <p:cNvPr id="126" name="Google Shape;126;p17"/>
          <p:cNvSpPr txBox="1"/>
          <p:nvPr>
            <p:ph idx="2" type="body"/>
          </p:nvPr>
        </p:nvSpPr>
        <p:spPr>
          <a:xfrm>
            <a:off x="3955975" y="1475700"/>
            <a:ext cx="2891700" cy="3274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latin typeface="Lato"/>
                <a:ea typeface="Lato"/>
                <a:cs typeface="Lato"/>
                <a:sym typeface="Lato"/>
              </a:rPr>
              <a:t>OER</a:t>
            </a:r>
            <a:r>
              <a:rPr lang="en">
                <a:latin typeface="Lora"/>
                <a:ea typeface="Lora"/>
                <a:cs typeface="Lora"/>
                <a:sym typeface="Lora"/>
              </a:rPr>
              <a:t> </a:t>
            </a:r>
            <a:endParaRPr>
              <a:latin typeface="Lora"/>
              <a:ea typeface="Lora"/>
              <a:cs typeface="Lora"/>
              <a:sym typeface="Lora"/>
            </a:endParaRPr>
          </a:p>
          <a:p>
            <a:pPr indent="0" lvl="0" marL="0" rtl="0" algn="l">
              <a:spcBef>
                <a:spcPts val="600"/>
              </a:spcBef>
              <a:spcAft>
                <a:spcPts val="0"/>
              </a:spcAft>
              <a:buNone/>
            </a:pPr>
            <a:r>
              <a:rPr lang="en" sz="1700">
                <a:solidFill>
                  <a:srgbClr val="000000"/>
                </a:solidFill>
              </a:rPr>
              <a:t>Open educational resources are materials for teaching or learning that are either in the public domain or have been released under a license that allows them to be freely used, changed, or shared with others.</a:t>
            </a:r>
            <a:endParaRPr sz="1700">
              <a:solidFill>
                <a:srgbClr val="000000"/>
              </a:solidFill>
            </a:endParaRPr>
          </a:p>
          <a:p>
            <a:pPr indent="0" lvl="0" marL="0" rtl="0" algn="l">
              <a:spcBef>
                <a:spcPts val="600"/>
              </a:spcBef>
              <a:spcAft>
                <a:spcPts val="0"/>
              </a:spcAft>
              <a:buNone/>
            </a:pPr>
            <a:r>
              <a:t/>
            </a:r>
            <a:endParaRPr sz="1000">
              <a:solidFill>
                <a:srgbClr val="000000"/>
              </a:solidFill>
              <a:latin typeface="Lato"/>
              <a:ea typeface="Lato"/>
              <a:cs typeface="Lato"/>
              <a:sym typeface="Lato"/>
            </a:endParaRPr>
          </a:p>
          <a:p>
            <a:pPr indent="0" lvl="0" marL="0" rtl="0" algn="l">
              <a:spcBef>
                <a:spcPts val="600"/>
              </a:spcBef>
              <a:spcAft>
                <a:spcPts val="0"/>
              </a:spcAft>
              <a:buNone/>
            </a:pPr>
            <a:r>
              <a:rPr lang="en" sz="1000">
                <a:solidFill>
                  <a:srgbClr val="000000"/>
                </a:solidFill>
                <a:latin typeface="Lato"/>
                <a:ea typeface="Lato"/>
                <a:cs typeface="Lato"/>
                <a:sym typeface="Lato"/>
              </a:rPr>
              <a:t>(adapted from Creative Commons Wiki </a:t>
            </a:r>
            <a:r>
              <a:rPr lang="en" sz="1000" u="sng">
                <a:solidFill>
                  <a:schemeClr val="hlink"/>
                </a:solidFill>
                <a:latin typeface="Lato"/>
                <a:ea typeface="Lato"/>
                <a:cs typeface="Lato"/>
                <a:sym typeface="Lato"/>
                <a:hlinkClick r:id="rId4"/>
              </a:rPr>
              <a:t>https://wiki.creativecommons.org/wiki/What_is_OER%3F</a:t>
            </a:r>
            <a:r>
              <a:rPr lang="en" sz="1000">
                <a:solidFill>
                  <a:srgbClr val="000000"/>
                </a:solidFill>
                <a:latin typeface="Lato"/>
                <a:ea typeface="Lato"/>
                <a:cs typeface="Lato"/>
                <a:sym typeface="Lato"/>
              </a:rPr>
              <a:t>)</a:t>
            </a:r>
            <a:endParaRPr sz="1000">
              <a:solidFill>
                <a:srgbClr val="000000"/>
              </a:solidFill>
              <a:latin typeface="Lato"/>
              <a:ea typeface="Lato"/>
              <a:cs typeface="Lato"/>
              <a:sym typeface="Lato"/>
            </a:endParaRPr>
          </a:p>
        </p:txBody>
      </p:sp>
      <p:sp>
        <p:nvSpPr>
          <p:cNvPr id="127" name="Google Shape;127;p1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8"/>
          <p:cNvSpPr txBox="1"/>
          <p:nvPr>
            <p:ph idx="1" type="body"/>
          </p:nvPr>
        </p:nvSpPr>
        <p:spPr>
          <a:xfrm>
            <a:off x="2038025" y="1476000"/>
            <a:ext cx="5067900" cy="30450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b="1" lang="en">
                <a:latin typeface="Lato"/>
                <a:ea typeface="Lato"/>
                <a:cs typeface="Lato"/>
                <a:sym typeface="Lato"/>
              </a:rPr>
              <a:t>POLL in Pathable...</a:t>
            </a:r>
            <a:endParaRPr b="1">
              <a:latin typeface="Lato"/>
              <a:ea typeface="Lato"/>
              <a:cs typeface="Lato"/>
              <a:sym typeface="Lato"/>
            </a:endParaRPr>
          </a:p>
          <a:p>
            <a:pPr indent="0" lvl="0" marL="0" rtl="0" algn="ctr">
              <a:spcBef>
                <a:spcPts val="600"/>
              </a:spcBef>
              <a:spcAft>
                <a:spcPts val="0"/>
              </a:spcAft>
              <a:buNone/>
            </a:pPr>
            <a:r>
              <a:rPr lang="en"/>
              <a:t>Let’s talk textbooks! Are you satisfied with yours? Does it meet your needs? How about the needs of your students (cost/</a:t>
            </a:r>
            <a:r>
              <a:rPr lang="en"/>
              <a:t>accessibility</a:t>
            </a:r>
            <a:r>
              <a:rPr lang="en"/>
              <a:t>, etc.)? </a:t>
            </a:r>
            <a:endParaRPr/>
          </a:p>
        </p:txBody>
      </p:sp>
      <p:sp>
        <p:nvSpPr>
          <p:cNvPr id="133" name="Google Shape;133;p1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9"/>
          <p:cNvSpPr txBox="1"/>
          <p:nvPr>
            <p:ph type="title"/>
          </p:nvPr>
        </p:nvSpPr>
        <p:spPr>
          <a:xfrm>
            <a:off x="737850" y="212225"/>
            <a:ext cx="6034500" cy="661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solidFill>
                  <a:schemeClr val="accent1"/>
                </a:solidFill>
              </a:rPr>
              <a:t>Faculty sometimes...</a:t>
            </a:r>
            <a:r>
              <a:rPr lang="en"/>
              <a:t> </a:t>
            </a:r>
            <a:endParaRPr/>
          </a:p>
        </p:txBody>
      </p:sp>
      <p:sp>
        <p:nvSpPr>
          <p:cNvPr id="139" name="Google Shape;139;p19"/>
          <p:cNvSpPr txBox="1"/>
          <p:nvPr>
            <p:ph idx="1" type="body"/>
          </p:nvPr>
        </p:nvSpPr>
        <p:spPr>
          <a:xfrm>
            <a:off x="737850" y="936325"/>
            <a:ext cx="7039800" cy="3951900"/>
          </a:xfrm>
          <a:prstGeom prst="rect">
            <a:avLst/>
          </a:prstGeom>
        </p:spPr>
        <p:txBody>
          <a:bodyPr anchorCtr="0" anchor="t" bIns="0" lIns="0" spcFirstLastPara="1" rIns="0" wrap="square" tIns="0">
            <a:noAutofit/>
          </a:bodyPr>
          <a:lstStyle/>
          <a:p>
            <a:pPr indent="-361950" lvl="0" marL="457200" rtl="0" algn="l">
              <a:lnSpc>
                <a:spcPct val="120000"/>
              </a:lnSpc>
              <a:spcBef>
                <a:spcPts val="0"/>
              </a:spcBef>
              <a:spcAft>
                <a:spcPts val="0"/>
              </a:spcAft>
              <a:buClr>
                <a:srgbClr val="DE1F37"/>
              </a:buClr>
              <a:buSzPts val="2100"/>
              <a:buFont typeface="Dosis"/>
              <a:buAutoNum type="arabicPeriod"/>
            </a:pPr>
            <a:r>
              <a:rPr lang="en" sz="2100">
                <a:solidFill>
                  <a:srgbClr val="454545"/>
                </a:solidFill>
                <a:latin typeface="Dosis"/>
                <a:ea typeface="Dosis"/>
                <a:cs typeface="Dosis"/>
                <a:sym typeface="Dosis"/>
              </a:rPr>
              <a:t> </a:t>
            </a:r>
            <a:r>
              <a:rPr lang="en" sz="2100">
                <a:solidFill>
                  <a:srgbClr val="454545"/>
                </a:solidFill>
                <a:latin typeface="Lato"/>
                <a:ea typeface="Lato"/>
                <a:cs typeface="Lato"/>
                <a:sym typeface="Lato"/>
              </a:rPr>
              <a:t>Skip chapters.</a:t>
            </a:r>
            <a:endParaRPr sz="1700">
              <a:solidFill>
                <a:srgbClr val="454545"/>
              </a:solidFill>
              <a:latin typeface="Lato"/>
              <a:ea typeface="Lato"/>
              <a:cs typeface="Lato"/>
              <a:sym typeface="Lato"/>
            </a:endParaRPr>
          </a:p>
          <a:p>
            <a:pPr indent="-361950" lvl="0" marL="457200" rtl="0" algn="l">
              <a:lnSpc>
                <a:spcPct val="120000"/>
              </a:lnSpc>
              <a:spcBef>
                <a:spcPts val="750"/>
              </a:spcBef>
              <a:spcAft>
                <a:spcPts val="0"/>
              </a:spcAft>
              <a:buClr>
                <a:srgbClr val="DE1F37"/>
              </a:buClr>
              <a:buSzPts val="2100"/>
              <a:buFont typeface="Lato"/>
              <a:buAutoNum type="arabicPeriod"/>
            </a:pPr>
            <a:r>
              <a:rPr lang="en" sz="2100">
                <a:solidFill>
                  <a:srgbClr val="454545"/>
                </a:solidFill>
                <a:latin typeface="Lato"/>
                <a:ea typeface="Lato"/>
                <a:cs typeface="Lato"/>
                <a:sym typeface="Lato"/>
              </a:rPr>
              <a:t> Reorder chapters.</a:t>
            </a:r>
            <a:endParaRPr sz="1700">
              <a:solidFill>
                <a:srgbClr val="454545"/>
              </a:solidFill>
              <a:latin typeface="Lato"/>
              <a:ea typeface="Lato"/>
              <a:cs typeface="Lato"/>
              <a:sym typeface="Lato"/>
            </a:endParaRPr>
          </a:p>
          <a:p>
            <a:pPr indent="-361950" lvl="0" marL="457200" rtl="0" algn="l">
              <a:lnSpc>
                <a:spcPct val="110000"/>
              </a:lnSpc>
              <a:spcBef>
                <a:spcPts val="750"/>
              </a:spcBef>
              <a:spcAft>
                <a:spcPts val="0"/>
              </a:spcAft>
              <a:buClr>
                <a:srgbClr val="DE1F37"/>
              </a:buClr>
              <a:buSzPts val="2100"/>
              <a:buFont typeface="Lato"/>
              <a:buAutoNum type="arabicPeriod"/>
            </a:pPr>
            <a:r>
              <a:rPr lang="en" sz="2100">
                <a:solidFill>
                  <a:srgbClr val="454545"/>
                </a:solidFill>
                <a:latin typeface="Lato"/>
                <a:ea typeface="Lato"/>
                <a:cs typeface="Lato"/>
                <a:sym typeface="Lato"/>
              </a:rPr>
              <a:t> Wish their texts were more current and/or </a:t>
            </a:r>
            <a:endParaRPr sz="2100">
              <a:solidFill>
                <a:srgbClr val="454545"/>
              </a:solidFill>
              <a:latin typeface="Lato"/>
              <a:ea typeface="Lato"/>
              <a:cs typeface="Lato"/>
              <a:sym typeface="Lato"/>
            </a:endParaRPr>
          </a:p>
          <a:p>
            <a:pPr indent="0" lvl="0" marL="171446" rtl="0" algn="l">
              <a:lnSpc>
                <a:spcPct val="110000"/>
              </a:lnSpc>
              <a:spcBef>
                <a:spcPts val="750"/>
              </a:spcBef>
              <a:spcAft>
                <a:spcPts val="0"/>
              </a:spcAft>
              <a:buNone/>
            </a:pPr>
            <a:r>
              <a:rPr lang="en" sz="2100">
                <a:solidFill>
                  <a:srgbClr val="454545"/>
                </a:solidFill>
                <a:latin typeface="Lato"/>
                <a:ea typeface="Lato"/>
                <a:cs typeface="Lato"/>
                <a:sym typeface="Lato"/>
              </a:rPr>
              <a:t>       used different terminology.</a:t>
            </a:r>
            <a:endParaRPr sz="1700">
              <a:solidFill>
                <a:srgbClr val="454545"/>
              </a:solidFill>
              <a:latin typeface="Lato"/>
              <a:ea typeface="Lato"/>
              <a:cs typeface="Lato"/>
              <a:sym typeface="Lato"/>
            </a:endParaRPr>
          </a:p>
          <a:p>
            <a:pPr indent="-361950" lvl="0" marL="457200" rtl="0" algn="l">
              <a:spcBef>
                <a:spcPts val="750"/>
              </a:spcBef>
              <a:spcAft>
                <a:spcPts val="0"/>
              </a:spcAft>
              <a:buClr>
                <a:srgbClr val="DE1F37"/>
              </a:buClr>
              <a:buSzPts val="2100"/>
              <a:buFont typeface="Lato"/>
              <a:buAutoNum type="arabicPeriod"/>
            </a:pPr>
            <a:r>
              <a:rPr lang="en" sz="2100">
                <a:solidFill>
                  <a:srgbClr val="454545"/>
                </a:solidFill>
                <a:latin typeface="Lato"/>
                <a:ea typeface="Lato"/>
                <a:cs typeface="Lato"/>
                <a:sym typeface="Lato"/>
              </a:rPr>
              <a:t> Teach chapters/sections because they are</a:t>
            </a:r>
            <a:endParaRPr sz="2100">
              <a:solidFill>
                <a:srgbClr val="454545"/>
              </a:solidFill>
              <a:latin typeface="Lato"/>
              <a:ea typeface="Lato"/>
              <a:cs typeface="Lato"/>
              <a:sym typeface="Lato"/>
            </a:endParaRPr>
          </a:p>
          <a:p>
            <a:pPr indent="0" lvl="0" marL="171446" rtl="0" algn="l">
              <a:spcBef>
                <a:spcPts val="750"/>
              </a:spcBef>
              <a:spcAft>
                <a:spcPts val="0"/>
              </a:spcAft>
              <a:buNone/>
            </a:pPr>
            <a:r>
              <a:rPr lang="en" sz="2100">
                <a:solidFill>
                  <a:srgbClr val="454545"/>
                </a:solidFill>
                <a:latin typeface="Lato"/>
                <a:ea typeface="Lato"/>
                <a:cs typeface="Lato"/>
                <a:sym typeface="Lato"/>
              </a:rPr>
              <a:t>        there and students had to purchase the </a:t>
            </a:r>
            <a:endParaRPr sz="2100">
              <a:solidFill>
                <a:srgbClr val="454545"/>
              </a:solidFill>
              <a:latin typeface="Lato"/>
              <a:ea typeface="Lato"/>
              <a:cs typeface="Lato"/>
              <a:sym typeface="Lato"/>
            </a:endParaRPr>
          </a:p>
          <a:p>
            <a:pPr indent="0" lvl="0" marL="171446" rtl="0" algn="l">
              <a:spcBef>
                <a:spcPts val="750"/>
              </a:spcBef>
              <a:spcAft>
                <a:spcPts val="0"/>
              </a:spcAft>
              <a:buNone/>
            </a:pPr>
            <a:r>
              <a:rPr lang="en" sz="2100">
                <a:solidFill>
                  <a:srgbClr val="454545"/>
                </a:solidFill>
                <a:latin typeface="Lato"/>
                <a:ea typeface="Lato"/>
                <a:cs typeface="Lato"/>
                <a:sym typeface="Lato"/>
              </a:rPr>
              <a:t>        text.</a:t>
            </a:r>
            <a:endParaRPr sz="1700">
              <a:solidFill>
                <a:srgbClr val="454545"/>
              </a:solidFill>
              <a:latin typeface="Lato"/>
              <a:ea typeface="Lato"/>
              <a:cs typeface="Lato"/>
              <a:sym typeface="Lato"/>
            </a:endParaRPr>
          </a:p>
          <a:p>
            <a:pPr indent="-361950" lvl="0" marL="457200" rtl="0" algn="l">
              <a:lnSpc>
                <a:spcPct val="120000"/>
              </a:lnSpc>
              <a:spcBef>
                <a:spcPts val="750"/>
              </a:spcBef>
              <a:spcAft>
                <a:spcPts val="0"/>
              </a:spcAft>
              <a:buClr>
                <a:srgbClr val="DE1F37"/>
              </a:buClr>
              <a:buSzPts val="2100"/>
              <a:buFont typeface="Lato"/>
              <a:buAutoNum type="arabicPeriod"/>
            </a:pPr>
            <a:r>
              <a:rPr lang="en" sz="2100">
                <a:solidFill>
                  <a:srgbClr val="454545"/>
                </a:solidFill>
                <a:latin typeface="Lato"/>
                <a:ea typeface="Lato"/>
                <a:cs typeface="Lato"/>
                <a:sym typeface="Lato"/>
              </a:rPr>
              <a:t> Feel obligated to use ALL of the text.</a:t>
            </a:r>
            <a:endParaRPr sz="2700">
              <a:latin typeface="Lato"/>
              <a:ea typeface="Lato"/>
              <a:cs typeface="Lato"/>
              <a:sym typeface="Lato"/>
            </a:endParaRPr>
          </a:p>
          <a:p>
            <a:pPr indent="0" lvl="0" marL="0" rtl="0" algn="l">
              <a:spcBef>
                <a:spcPts val="600"/>
              </a:spcBef>
              <a:spcAft>
                <a:spcPts val="0"/>
              </a:spcAft>
              <a:buClr>
                <a:schemeClr val="dk1"/>
              </a:buClr>
              <a:buSzPts val="1100"/>
              <a:buFont typeface="Arial"/>
              <a:buNone/>
            </a:pPr>
            <a:r>
              <a:t/>
            </a:r>
            <a:endParaRPr/>
          </a:p>
        </p:txBody>
      </p:sp>
      <p:sp>
        <p:nvSpPr>
          <p:cNvPr id="140" name="Google Shape;140;p1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0"/>
          <p:cNvSpPr txBox="1"/>
          <p:nvPr>
            <p:ph idx="4294967295" type="ctrTitle"/>
          </p:nvPr>
        </p:nvSpPr>
        <p:spPr>
          <a:xfrm>
            <a:off x="1034300" y="345300"/>
            <a:ext cx="5694600" cy="786600"/>
          </a:xfrm>
          <a:prstGeom prst="rect">
            <a:avLst/>
          </a:prstGeom>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3200"/>
              <a:buFont typeface="Arial"/>
              <a:buNone/>
            </a:pPr>
            <a:r>
              <a:rPr lang="en" sz="2700">
                <a:solidFill>
                  <a:schemeClr val="accent1"/>
                </a:solidFill>
              </a:rPr>
              <a:t>Reflecting on the Social Messages of our Chosen Textbooks</a:t>
            </a:r>
            <a:endParaRPr sz="2500">
              <a:solidFill>
                <a:schemeClr val="accent1"/>
              </a:solidFill>
            </a:endParaRPr>
          </a:p>
        </p:txBody>
      </p:sp>
      <p:sp>
        <p:nvSpPr>
          <p:cNvPr id="146" name="Google Shape;146;p20"/>
          <p:cNvSpPr txBox="1"/>
          <p:nvPr>
            <p:ph idx="4294967295" type="subTitle"/>
          </p:nvPr>
        </p:nvSpPr>
        <p:spPr>
          <a:xfrm>
            <a:off x="1034300" y="1226150"/>
            <a:ext cx="5132700" cy="3105900"/>
          </a:xfrm>
          <a:prstGeom prst="rect">
            <a:avLst/>
          </a:prstGeom>
        </p:spPr>
        <p:txBody>
          <a:bodyPr anchorCtr="0" anchor="t" bIns="0" lIns="0" spcFirstLastPara="1" rIns="0" wrap="square" tIns="0">
            <a:noAutofit/>
          </a:bodyPr>
          <a:lstStyle/>
          <a:p>
            <a:pPr indent="0" lvl="0" marL="177800" rtl="0" algn="l">
              <a:lnSpc>
                <a:spcPct val="120000"/>
              </a:lnSpc>
              <a:spcBef>
                <a:spcPts val="0"/>
              </a:spcBef>
              <a:spcAft>
                <a:spcPts val="0"/>
              </a:spcAft>
              <a:buNone/>
            </a:pPr>
            <a:r>
              <a:rPr lang="en"/>
              <a:t>“Teaching is never a neutral act. The texts we bring into our classrooms have messages about social continuity and social change, whether we acknowledge these messages or not</a:t>
            </a:r>
            <a:r>
              <a:rPr i="1" lang="en"/>
              <a:t>.” – Shantel Ivits</a:t>
            </a:r>
            <a:endParaRPr i="1"/>
          </a:p>
          <a:p>
            <a:pPr indent="0" lvl="0" marL="0" rtl="0" algn="l">
              <a:spcBef>
                <a:spcPts val="0"/>
              </a:spcBef>
              <a:spcAft>
                <a:spcPts val="0"/>
              </a:spcAft>
              <a:buClr>
                <a:srgbClr val="000000"/>
              </a:buClr>
              <a:buSzPts val="1350"/>
              <a:buFont typeface="Arial"/>
              <a:buNone/>
            </a:pPr>
            <a:r>
              <a:rPr lang="en" sz="1050">
                <a:latin typeface="Arial"/>
                <a:ea typeface="Arial"/>
                <a:cs typeface="Arial"/>
                <a:sym typeface="Arial"/>
              </a:rPr>
              <a:t>Source: </a:t>
            </a:r>
            <a:r>
              <a:rPr lang="en" sz="1050" u="sng">
                <a:latin typeface="Arial"/>
                <a:ea typeface="Arial"/>
                <a:cs typeface="Arial"/>
                <a:sym typeface="Arial"/>
                <a:hlinkClick r:id="rId3"/>
              </a:rPr>
              <a:t>"Teaching is not Neutral"</a:t>
            </a:r>
            <a:r>
              <a:rPr lang="en" sz="1050">
                <a:latin typeface="Arial"/>
                <a:ea typeface="Arial"/>
                <a:cs typeface="Arial"/>
                <a:sym typeface="Arial"/>
              </a:rPr>
              <a:t> by Lauri Aesoph is licensed under </a:t>
            </a:r>
            <a:r>
              <a:rPr lang="en" sz="1050" u="sng">
                <a:latin typeface="Arial"/>
                <a:ea typeface="Arial"/>
                <a:cs typeface="Arial"/>
                <a:sym typeface="Arial"/>
                <a:hlinkClick r:id="rId4"/>
              </a:rPr>
              <a:t>CC BY 4.0</a:t>
            </a:r>
            <a:endParaRPr sz="1050">
              <a:latin typeface="Arial"/>
              <a:ea typeface="Arial"/>
              <a:cs typeface="Arial"/>
              <a:sym typeface="Arial"/>
            </a:endParaRPr>
          </a:p>
          <a:p>
            <a:pPr indent="0" lvl="0" marL="0" rtl="0" algn="l">
              <a:spcBef>
                <a:spcPts val="0"/>
              </a:spcBef>
              <a:spcAft>
                <a:spcPts val="0"/>
              </a:spcAft>
              <a:buClr>
                <a:srgbClr val="000000"/>
              </a:buClr>
              <a:buSzPts val="1350"/>
              <a:buFont typeface="Arial"/>
              <a:buNone/>
            </a:pPr>
            <a:r>
              <a:rPr lang="en" sz="1050">
                <a:latin typeface="Arial"/>
                <a:ea typeface="Arial"/>
                <a:cs typeface="Arial"/>
                <a:sym typeface="Arial"/>
              </a:rPr>
              <a:t>Image: </a:t>
            </a:r>
            <a:r>
              <a:rPr lang="en" sz="1050" u="sng">
                <a:solidFill>
                  <a:srgbClr val="0000FF"/>
                </a:solidFill>
                <a:highlight>
                  <a:schemeClr val="lt1"/>
                </a:highlight>
                <a:latin typeface="Arial"/>
                <a:ea typeface="Arial"/>
                <a:cs typeface="Arial"/>
                <a:sym typeface="Arial"/>
                <a:hlinkClick r:id="rId5">
                  <a:extLst>
                    <a:ext uri="{A12FA001-AC4F-418D-AE19-62706E023703}">
                      <ahyp:hlinkClr val="tx"/>
                    </a:ext>
                  </a:extLst>
                </a:hlinkClick>
              </a:rPr>
              <a:t>"ivits_shantel_15_0056_bw"</a:t>
            </a:r>
            <a:r>
              <a:rPr lang="en" sz="1050">
                <a:solidFill>
                  <a:srgbClr val="000000"/>
                </a:solidFill>
                <a:highlight>
                  <a:schemeClr val="lt1"/>
                </a:highlight>
                <a:latin typeface="Arial"/>
                <a:ea typeface="Arial"/>
                <a:cs typeface="Arial"/>
                <a:sym typeface="Arial"/>
              </a:rPr>
              <a:t> is licensed under </a:t>
            </a:r>
            <a:r>
              <a:rPr lang="en" sz="1050" u="sng">
                <a:solidFill>
                  <a:srgbClr val="0000FF"/>
                </a:solidFill>
                <a:highlight>
                  <a:schemeClr val="lt1"/>
                </a:highlight>
                <a:latin typeface="Arial"/>
                <a:ea typeface="Arial"/>
                <a:cs typeface="Arial"/>
                <a:sym typeface="Arial"/>
                <a:hlinkClick r:id="rId6">
                  <a:extLst>
                    <a:ext uri="{A12FA001-AC4F-418D-AE19-62706E023703}">
                      <ahyp:hlinkClr val="tx"/>
                    </a:ext>
                  </a:extLst>
                </a:hlinkClick>
              </a:rPr>
              <a:t>CC BY 4.0</a:t>
            </a:r>
            <a:r>
              <a:rPr lang="en" sz="1350">
                <a:latin typeface="Arial"/>
                <a:ea typeface="Arial"/>
                <a:cs typeface="Arial"/>
                <a:sym typeface="Arial"/>
              </a:rPr>
              <a:t> </a:t>
            </a:r>
            <a:endParaRPr sz="1350">
              <a:latin typeface="Arial"/>
              <a:ea typeface="Arial"/>
              <a:cs typeface="Arial"/>
              <a:sym typeface="Arial"/>
            </a:endParaRPr>
          </a:p>
          <a:p>
            <a:pPr indent="0" lvl="0" marL="177800" rtl="0" algn="l">
              <a:lnSpc>
                <a:spcPct val="120000"/>
              </a:lnSpc>
              <a:spcBef>
                <a:spcPts val="0"/>
              </a:spcBef>
              <a:spcAft>
                <a:spcPts val="0"/>
              </a:spcAft>
              <a:buNone/>
            </a:pPr>
            <a:r>
              <a:t/>
            </a:r>
            <a:endParaRPr/>
          </a:p>
        </p:txBody>
      </p:sp>
      <p:grpSp>
        <p:nvGrpSpPr>
          <p:cNvPr id="147" name="Google Shape;147;p20"/>
          <p:cNvGrpSpPr/>
          <p:nvPr/>
        </p:nvGrpSpPr>
        <p:grpSpPr>
          <a:xfrm rot="1057031">
            <a:off x="6298116" y="2364471"/>
            <a:ext cx="701299" cy="701354"/>
            <a:chOff x="570875" y="4322250"/>
            <a:chExt cx="443300" cy="443325"/>
          </a:xfrm>
        </p:grpSpPr>
        <p:sp>
          <p:nvSpPr>
            <p:cNvPr id="148" name="Google Shape;148;p20"/>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0"/>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0"/>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0"/>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 name="Google Shape;152;p20"/>
          <p:cNvSpPr/>
          <p:nvPr/>
        </p:nvSpPr>
        <p:spPr>
          <a:xfrm rot="2466710">
            <a:off x="6376672" y="1735695"/>
            <a:ext cx="344265" cy="32871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0"/>
          <p:cNvSpPr/>
          <p:nvPr/>
        </p:nvSpPr>
        <p:spPr>
          <a:xfrm rot="-1609645">
            <a:off x="6880133" y="1942499"/>
            <a:ext cx="247727" cy="236539"/>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55" name="Google Shape;155;p20"/>
          <p:cNvPicPr preferRelativeResize="0"/>
          <p:nvPr/>
        </p:nvPicPr>
        <p:blipFill rotWithShape="1">
          <a:blip r:embed="rId7">
            <a:alphaModFix/>
          </a:blip>
          <a:srcRect b="22504" l="0" r="0" t="0"/>
          <a:stretch/>
        </p:blipFill>
        <p:spPr>
          <a:xfrm>
            <a:off x="7089050" y="345300"/>
            <a:ext cx="1344475" cy="1317750"/>
          </a:xfrm>
          <a:prstGeom prst="rect">
            <a:avLst/>
          </a:prstGeom>
          <a:noFill/>
          <a:ln>
            <a:noFill/>
          </a:ln>
        </p:spPr>
      </p:pic>
      <p:pic>
        <p:nvPicPr>
          <p:cNvPr id="156" name="Google Shape;156;p20"/>
          <p:cNvPicPr preferRelativeResize="0"/>
          <p:nvPr/>
        </p:nvPicPr>
        <p:blipFill rotWithShape="1">
          <a:blip r:embed="rId8">
            <a:alphaModFix/>
          </a:blip>
          <a:srcRect b="0" l="0" r="0" t="0"/>
          <a:stretch/>
        </p:blipFill>
        <p:spPr>
          <a:xfrm>
            <a:off x="7332664" y="2414125"/>
            <a:ext cx="857250" cy="1171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1"/>
          <p:cNvSpPr txBox="1"/>
          <p:nvPr>
            <p:ph idx="4294967295" type="ctrTitle"/>
          </p:nvPr>
        </p:nvSpPr>
        <p:spPr>
          <a:xfrm>
            <a:off x="1034300" y="1126150"/>
            <a:ext cx="51327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6100">
                <a:solidFill>
                  <a:schemeClr val="accent1"/>
                </a:solidFill>
              </a:rPr>
              <a:t>Student Voice</a:t>
            </a:r>
            <a:endParaRPr sz="6100">
              <a:solidFill>
                <a:schemeClr val="accent1"/>
              </a:solidFill>
            </a:endParaRPr>
          </a:p>
        </p:txBody>
      </p:sp>
      <p:sp>
        <p:nvSpPr>
          <p:cNvPr id="162" name="Google Shape;162;p21"/>
          <p:cNvSpPr txBox="1"/>
          <p:nvPr>
            <p:ph idx="4294967295" type="subTitle"/>
          </p:nvPr>
        </p:nvSpPr>
        <p:spPr>
          <a:xfrm>
            <a:off x="1034300" y="2268550"/>
            <a:ext cx="5132700" cy="784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New OER publication from SUNY:</a:t>
            </a:r>
            <a:endParaRPr/>
          </a:p>
          <a:p>
            <a:pPr indent="0" lvl="0" marL="0" rtl="0" algn="l">
              <a:spcBef>
                <a:spcPts val="600"/>
              </a:spcBef>
              <a:spcAft>
                <a:spcPts val="0"/>
              </a:spcAft>
              <a:buNone/>
            </a:pPr>
            <a:r>
              <a:rPr lang="en" u="sng">
                <a:solidFill>
                  <a:schemeClr val="hlink"/>
                </a:solidFill>
                <a:hlinkClick r:id="rId3"/>
              </a:rPr>
              <a:t>https://milnepublishing.geneseo.edu/openpedagogyapproaches/</a:t>
            </a:r>
            <a:endParaRPr/>
          </a:p>
          <a:p>
            <a:pPr indent="0" lvl="0" marL="0" rtl="0" algn="l">
              <a:spcBef>
                <a:spcPts val="600"/>
              </a:spcBef>
              <a:spcAft>
                <a:spcPts val="0"/>
              </a:spcAft>
              <a:buNone/>
            </a:pPr>
            <a:r>
              <a:t/>
            </a:r>
            <a:endParaRPr/>
          </a:p>
        </p:txBody>
      </p:sp>
      <p:sp>
        <p:nvSpPr>
          <p:cNvPr id="163" name="Google Shape;163;p2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64" name="Google Shape;164;p21"/>
          <p:cNvPicPr preferRelativeResize="0"/>
          <p:nvPr/>
        </p:nvPicPr>
        <p:blipFill>
          <a:blip r:embed="rId4">
            <a:alphaModFix/>
          </a:blip>
          <a:stretch>
            <a:fillRect/>
          </a:stretch>
        </p:blipFill>
        <p:spPr>
          <a:xfrm>
            <a:off x="6239150" y="257100"/>
            <a:ext cx="2904850" cy="4314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2"/>
          <p:cNvSpPr txBox="1"/>
          <p:nvPr>
            <p:ph type="title"/>
          </p:nvPr>
        </p:nvSpPr>
        <p:spPr>
          <a:xfrm>
            <a:off x="737850" y="1050925"/>
            <a:ext cx="3311700" cy="744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The case for going open...</a:t>
            </a:r>
            <a:endParaRPr/>
          </a:p>
        </p:txBody>
      </p:sp>
      <p:sp>
        <p:nvSpPr>
          <p:cNvPr id="170" name="Google Shape;170;p22"/>
          <p:cNvSpPr txBox="1"/>
          <p:nvPr>
            <p:ph idx="1" type="body"/>
          </p:nvPr>
        </p:nvSpPr>
        <p:spPr>
          <a:xfrm>
            <a:off x="737850" y="2009100"/>
            <a:ext cx="3311700" cy="23193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a:latin typeface="Lato"/>
                <a:ea typeface="Lato"/>
                <a:cs typeface="Lato"/>
                <a:sym typeface="Lato"/>
              </a:rPr>
              <a:t>A successful example from Dave Dillon, counseling faculty and professor at Grossmont College</a:t>
            </a:r>
            <a:endParaRPr b="1">
              <a:latin typeface="Lato"/>
              <a:ea typeface="Lato"/>
              <a:cs typeface="Lato"/>
              <a:sym typeface="Lato"/>
            </a:endParaRPr>
          </a:p>
        </p:txBody>
      </p:sp>
      <p:sp>
        <p:nvSpPr>
          <p:cNvPr id="171" name="Google Shape;171;p2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72" name="Google Shape;172;p22"/>
          <p:cNvPicPr preferRelativeResize="0"/>
          <p:nvPr/>
        </p:nvPicPr>
        <p:blipFill>
          <a:blip r:embed="rId3">
            <a:alphaModFix/>
          </a:blip>
          <a:stretch>
            <a:fillRect/>
          </a:stretch>
        </p:blipFill>
        <p:spPr>
          <a:xfrm>
            <a:off x="5381375" y="666750"/>
            <a:ext cx="2861588" cy="381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lvia template">
  <a:themeElements>
    <a:clrScheme name="Custom 347">
      <a:dk1>
        <a:srgbClr val="222222"/>
      </a:dk1>
      <a:lt1>
        <a:srgbClr val="FFFFFF"/>
      </a:lt1>
      <a:dk2>
        <a:srgbClr val="111111"/>
      </a:dk2>
      <a:lt2>
        <a:srgbClr val="E7E4DF"/>
      </a:lt2>
      <a:accent1>
        <a:srgbClr val="F20122"/>
      </a:accent1>
      <a:accent2>
        <a:srgbClr val="CA0000"/>
      </a:accent2>
      <a:accent3>
        <a:srgbClr val="FF6A00"/>
      </a:accent3>
      <a:accent4>
        <a:srgbClr val="FF9F00"/>
      </a:accent4>
      <a:accent5>
        <a:srgbClr val="999999"/>
      </a:accent5>
      <a:accent6>
        <a:srgbClr val="D9D9D9"/>
      </a:accent6>
      <a:hlink>
        <a:srgbClr val="F2012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