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257" r:id="rId5"/>
    <p:sldId id="281" r:id="rId6"/>
    <p:sldId id="28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1" r:id="rId20"/>
    <p:sldId id="272" r:id="rId21"/>
    <p:sldId id="273" r:id="rId22"/>
    <p:sldId id="274" r:id="rId23"/>
    <p:sldId id="275" r:id="rId24"/>
    <p:sldId id="276" r:id="rId25"/>
    <p:sldId id="277" r:id="rId26"/>
    <p:sldId id="278" r:id="rId27"/>
    <p:sldId id="283" r:id="rId28"/>
    <p:sldId id="279"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8" autoAdjust="0"/>
    <p:restoredTop sz="81818" autoAdjust="0"/>
  </p:normalViewPr>
  <p:slideViewPr>
    <p:cSldViewPr snapToGrid="0" snapToObjects="1">
      <p:cViewPr varScale="1">
        <p:scale>
          <a:sx n="63" d="100"/>
          <a:sy n="63" d="100"/>
        </p:scale>
        <p:origin x="48" y="63"/>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CCC4D2D-8C89-0644-B639-64734A9AF3D2}" type="datetimeFigureOut">
              <a:rPr lang="en-US"/>
              <a:pPr>
                <a:defRPr/>
              </a:pPr>
              <a:t>10/5/2021</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1355F52-F447-F54A-961B-8E00CCF7250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0A2E8F5-E4C1-6249-8084-6F16D0B19D74}" type="datetimeFigureOut">
              <a:rPr lang="en-US"/>
              <a:pPr>
                <a:defRPr/>
              </a:pPr>
              <a:t>10/5/2021</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900586E-ECDB-F44A-B6A8-2831118B7B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 Morrill Acts</a:t>
            </a:r>
          </a:p>
          <a:p>
            <a:r>
              <a:rPr lang="en-US" dirty="0"/>
              <a:t>The First Morrill Act - </a:t>
            </a:r>
            <a:r>
              <a:rPr lang="en-US" b="0" i="0" dirty="0">
                <a:solidFill>
                  <a:srgbClr val="202124"/>
                </a:solidFill>
                <a:effectLst/>
                <a:latin typeface="Roboto" panose="02000000000000000000" pitchFamily="2" charset="0"/>
              </a:rPr>
              <a:t>the Morrill Land Grant College Act of 1862 set aside federal lands to create colleges to “</a:t>
            </a:r>
            <a:r>
              <a:rPr lang="en-US" b="1" i="0" dirty="0">
                <a:solidFill>
                  <a:srgbClr val="202124"/>
                </a:solidFill>
                <a:effectLst/>
                <a:latin typeface="Roboto" panose="02000000000000000000" pitchFamily="2" charset="0"/>
              </a:rPr>
              <a:t>benefit the agricultural and mechanical arts</a:t>
            </a:r>
            <a:r>
              <a:rPr lang="en-US" b="0" i="0" dirty="0">
                <a:solidFill>
                  <a:srgbClr val="202124"/>
                </a:solidFill>
                <a:effectLst/>
                <a:latin typeface="Roboto" panose="02000000000000000000" pitchFamily="2" charset="0"/>
              </a:rPr>
              <a:t>.”</a:t>
            </a:r>
            <a:endParaRPr lang="en-US" dirty="0"/>
          </a:p>
          <a:p>
            <a:endParaRPr lang="en-US" dirty="0"/>
          </a:p>
          <a:p>
            <a:r>
              <a:rPr lang="en-US" b="0" i="0" dirty="0">
                <a:solidFill>
                  <a:srgbClr val="202124"/>
                </a:solidFill>
                <a:effectLst/>
                <a:latin typeface="Roboto" panose="02000000000000000000" pitchFamily="2" charset="0"/>
              </a:rPr>
              <a:t>The Second Morrill Act of 1890 The Second Morrill Act of 1890 </a:t>
            </a:r>
          </a:p>
          <a:p>
            <a:pPr marL="228600" indent="-228600">
              <a:buAutoNum type="arabicParenR"/>
            </a:pPr>
            <a:r>
              <a:rPr lang="en-US" b="1" i="0" dirty="0">
                <a:solidFill>
                  <a:srgbClr val="202124"/>
                </a:solidFill>
                <a:effectLst/>
                <a:latin typeface="Roboto" panose="02000000000000000000" pitchFamily="2" charset="0"/>
              </a:rPr>
              <a:t>prohibited the distribution of money to states that made distinctions of race in admissions unless at least one land-grant college for African Americans</a:t>
            </a:r>
            <a:r>
              <a:rPr lang="en-US" b="0" i="0" dirty="0">
                <a:solidFill>
                  <a:srgbClr val="202124"/>
                </a:solidFill>
                <a:effectLst/>
                <a:latin typeface="Roboto" panose="02000000000000000000" pitchFamily="2" charset="0"/>
              </a:rPr>
              <a:t>,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en-US" b="1" i="0" dirty="0">
                <a:solidFill>
                  <a:srgbClr val="202124"/>
                </a:solidFill>
                <a:effectLst/>
                <a:latin typeface="Roboto" panose="02000000000000000000" pitchFamily="2" charset="0"/>
              </a:rPr>
              <a:t>required the former Confederate states to establish sister universities for Blacks</a:t>
            </a:r>
            <a:r>
              <a:rPr lang="en-US" b="0" i="0" dirty="0">
                <a:solidFill>
                  <a:srgbClr val="202124"/>
                </a:solidFill>
                <a:effectLst/>
                <a:latin typeface="Roboto" panose="02000000000000000000" pitchFamily="2" charset="0"/>
              </a:rPr>
              <a:t> </a:t>
            </a:r>
          </a:p>
          <a:p>
            <a:pPr marL="0" indent="0">
              <a:buNone/>
            </a:pPr>
            <a:endParaRPr lang="en-US" b="0" i="0" dirty="0">
              <a:solidFill>
                <a:srgbClr val="202124"/>
              </a:solidFill>
              <a:effectLst/>
              <a:latin typeface="Roboto" panose="02000000000000000000" pitchFamily="2" charset="0"/>
            </a:endParaRPr>
          </a:p>
          <a:p>
            <a:pPr marL="0" indent="0">
              <a:buNone/>
            </a:pPr>
            <a:r>
              <a:rPr lang="en-US" b="0" i="0" dirty="0">
                <a:solidFill>
                  <a:srgbClr val="202124"/>
                </a:solidFill>
                <a:effectLst/>
                <a:latin typeface="Roboto" panose="02000000000000000000" pitchFamily="2" charset="0"/>
              </a:rPr>
              <a:t>creating the 1890 Historically Black Land-Grant Universities, which were some of the first Historically Black Colleges and Universities (HBCUs) in the nation. was established…establishing19 public black colleges</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D900586E-ECDB-F44A-B6A8-2831118B7B4F}" type="slidenum">
              <a:rPr lang="en-US" altLang="en-US" smtClean="0"/>
              <a:pPr>
                <a:defRPr/>
              </a:pPr>
              <a:t>5</a:t>
            </a:fld>
            <a:endParaRPr lang="en-US" altLang="en-US"/>
          </a:p>
        </p:txBody>
      </p:sp>
    </p:spTree>
    <p:extLst>
      <p:ext uri="{BB962C8B-B14F-4D97-AF65-F5344CB8AC3E}">
        <p14:creationId xmlns:p14="http://schemas.microsoft.com/office/powerpoint/2010/main" val="375223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has in fact created the Black Middle Class –Representing only 2% of higher ed institutions in US but producing this excellence </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D900586E-ECDB-F44A-B6A8-2831118B7B4F}" type="slidenum">
              <a:rPr lang="en-US" altLang="en-US" smtClean="0"/>
              <a:pPr>
                <a:defRPr/>
              </a:pPr>
              <a:t>7</a:t>
            </a:fld>
            <a:endParaRPr lang="en-US" altLang="en-US"/>
          </a:p>
        </p:txBody>
      </p:sp>
    </p:spTree>
    <p:extLst>
      <p:ext uri="{BB962C8B-B14F-4D97-AF65-F5344CB8AC3E}">
        <p14:creationId xmlns:p14="http://schemas.microsoft.com/office/powerpoint/2010/main" val="3599025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Created pathways that would allow for a smooth transition from our CCC to partner HBCUs </a:t>
            </a:r>
          </a:p>
          <a:p>
            <a:r>
              <a:rPr lang="en-US" dirty="0"/>
              <a:t>Elaine Moore, Linda </a:t>
            </a:r>
            <a:r>
              <a:rPr lang="en-US" dirty="0" err="1"/>
              <a:t>Malcloski</a:t>
            </a:r>
            <a:r>
              <a:rPr lang="en-US" dirty="0"/>
              <a:t> </a:t>
            </a:r>
          </a:p>
          <a:p>
            <a:endParaRPr lang="en-US" b="1"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D900586E-ECDB-F44A-B6A8-2831118B7B4F}" type="slidenum">
              <a:rPr lang="en-US" altLang="en-US" smtClean="0"/>
              <a:pPr>
                <a:defRPr/>
              </a:pPr>
              <a:t>11</a:t>
            </a:fld>
            <a:endParaRPr lang="en-US" altLang="en-US"/>
          </a:p>
        </p:txBody>
      </p:sp>
    </p:spTree>
    <p:extLst>
      <p:ext uri="{BB962C8B-B14F-4D97-AF65-F5344CB8AC3E}">
        <p14:creationId xmlns:p14="http://schemas.microsoft.com/office/powerpoint/2010/main" val="756584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Alabama, Arkansas, Carolinas (North &amp; South), Florida, Georgia, Kentucky, Louisiana, Maryland, Mississippi, Missouri, Ohio, Pennsylvania, Tennessee, Texas, Virginia, West Virginia, </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D900586E-ECDB-F44A-B6A8-2831118B7B4F}" type="slidenum">
              <a:rPr lang="en-US" altLang="en-US" smtClean="0"/>
              <a:pPr>
                <a:defRPr/>
              </a:pPr>
              <a:t>14</a:t>
            </a:fld>
            <a:endParaRPr lang="en-US" altLang="en-US"/>
          </a:p>
        </p:txBody>
      </p:sp>
    </p:spTree>
    <p:extLst>
      <p:ext uri="{BB962C8B-B14F-4D97-AF65-F5344CB8AC3E}">
        <p14:creationId xmlns:p14="http://schemas.microsoft.com/office/powerpoint/2010/main" val="2373269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3561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88E9CC-3E5C-1A42-8F10-1C5F7D6F7DCB}"/>
              </a:ext>
            </a:extLst>
          </p:cNvPr>
          <p:cNvSpPr/>
          <p:nvPr userDrawn="1"/>
        </p:nvSpPr>
        <p:spPr>
          <a:xfrm>
            <a:off x="4241800" y="0"/>
            <a:ext cx="7950200" cy="2355850"/>
          </a:xfrm>
          <a:prstGeom prst="rect">
            <a:avLst/>
          </a:prstGeom>
          <a:solidFill>
            <a:srgbClr val="051D56"/>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5">
            <a:extLst>
              <a:ext uri="{FF2B5EF4-FFF2-40B4-BE49-F238E27FC236}">
                <a16:creationId xmlns:a16="http://schemas.microsoft.com/office/drawing/2014/main" id="{E7391352-1470-2746-A75A-339AC5C5B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325" y="0"/>
            <a:ext cx="474345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1E2055A4-D301-6F44-BF4D-9C69B0BAC2A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5235" y="403412"/>
            <a:ext cx="8398563" cy="1685768"/>
          </a:xfrm>
        </p:spPr>
        <p:txBody>
          <a:bodyPr>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3C4D22D1-B652-3642-A8BF-57EE1D580DA4}"/>
              </a:ext>
            </a:extLst>
          </p:cNvPr>
          <p:cNvSpPr>
            <a:spLocks noGrp="1"/>
          </p:cNvSpPr>
          <p:nvPr>
            <p:ph type="sldNum" sz="quarter" idx="10"/>
          </p:nvPr>
        </p:nvSpPr>
        <p:spPr/>
        <p:txBody>
          <a:bodyPr/>
          <a:lstStyle>
            <a:lvl1pPr>
              <a:defRPr/>
            </a:lvl1pPr>
          </a:lstStyle>
          <a:p>
            <a:pPr>
              <a:defRPr/>
            </a:pPr>
            <a:fld id="{68B9F06C-3E18-7D4A-8620-170A4BF71910}" type="slidenum">
              <a:rPr lang="en-US" altLang="en-US"/>
              <a:pPr>
                <a:defRPr/>
              </a:pPr>
              <a:t>‹#›</a:t>
            </a:fld>
            <a:endParaRPr lang="en-US" altLang="en-US"/>
          </a:p>
        </p:txBody>
      </p:sp>
    </p:spTree>
    <p:extLst>
      <p:ext uri="{BB962C8B-B14F-4D97-AF65-F5344CB8AC3E}">
        <p14:creationId xmlns:p14="http://schemas.microsoft.com/office/powerpoint/2010/main" val="92314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53B915-8011-0845-8F57-66B3733FFC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906C4B8-BC79-8641-AAD2-E2366060EF06}"/>
              </a:ext>
            </a:extLst>
          </p:cNvPr>
          <p:cNvPicPr>
            <a:picLocks noChangeAspect="1"/>
          </p:cNvPicPr>
          <p:nvPr userDrawn="1"/>
        </p:nvPicPr>
        <p:blipFill>
          <a:blip r:embed="rId3"/>
          <a:stretch>
            <a:fillRect/>
          </a:stretch>
        </p:blipFill>
        <p:spPr>
          <a:xfrm>
            <a:off x="0" y="0"/>
            <a:ext cx="822325" cy="6858000"/>
          </a:xfrm>
          <a:prstGeom prst="rect">
            <a:avLst/>
          </a:prstGeom>
          <a:effectLst>
            <a:outerShdw blurRad="190500" dist="381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4E3D54CA-1BB6-5248-84C6-D1720C69014D}"/>
              </a:ext>
            </a:extLst>
          </p:cNvPr>
          <p:cNvSpPr>
            <a:spLocks noGrp="1"/>
          </p:cNvSpPr>
          <p:nvPr>
            <p:ph type="sldNum" sz="quarter" idx="10"/>
          </p:nvPr>
        </p:nvSpPr>
        <p:spPr/>
        <p:txBody>
          <a:bodyPr/>
          <a:lstStyle>
            <a:lvl1pPr>
              <a:defRPr/>
            </a:lvl1pPr>
          </a:lstStyle>
          <a:p>
            <a:pPr>
              <a:defRPr/>
            </a:pPr>
            <a:fld id="{B7979332-CAD7-7B44-A441-F122C39CA061}" type="slidenum">
              <a:rPr lang="en-US" altLang="en-US"/>
              <a:pPr>
                <a:defRPr/>
              </a:pPr>
              <a:t>‹#›</a:t>
            </a:fld>
            <a:endParaRPr lang="en-US" altLang="en-US"/>
          </a:p>
        </p:txBody>
      </p:sp>
    </p:spTree>
    <p:extLst>
      <p:ext uri="{BB962C8B-B14F-4D97-AF65-F5344CB8AC3E}">
        <p14:creationId xmlns:p14="http://schemas.microsoft.com/office/powerpoint/2010/main" val="418496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C30B6C9-9E5E-B142-BE67-0050E11B83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53E66A7-992B-CE4C-80D8-F3F889B683ED}"/>
              </a:ext>
            </a:extLst>
          </p:cNvPr>
          <p:cNvPicPr>
            <a:picLocks noChangeAspect="1"/>
          </p:cNvPicPr>
          <p:nvPr userDrawn="1"/>
        </p:nvPicPr>
        <p:blipFill>
          <a:blip r:embed="rId3"/>
          <a:stretch>
            <a:fillRect/>
          </a:stretch>
        </p:blipFill>
        <p:spPr>
          <a:xfrm>
            <a:off x="0" y="0"/>
            <a:ext cx="822325" cy="6858000"/>
          </a:xfrm>
          <a:prstGeom prst="rect">
            <a:avLst/>
          </a:prstGeom>
          <a:effectLst>
            <a:outerShdw blurRad="190500" dist="381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E2F8CC-2327-B946-B58B-7820E3757DBF}"/>
              </a:ext>
            </a:extLst>
          </p:cNvPr>
          <p:cNvSpPr>
            <a:spLocks noGrp="1"/>
          </p:cNvSpPr>
          <p:nvPr>
            <p:ph type="sldNum" sz="quarter" idx="10"/>
          </p:nvPr>
        </p:nvSpPr>
        <p:spPr/>
        <p:txBody>
          <a:bodyPr/>
          <a:lstStyle>
            <a:lvl1pPr>
              <a:defRPr/>
            </a:lvl1pPr>
          </a:lstStyle>
          <a:p>
            <a:pPr>
              <a:defRPr/>
            </a:pPr>
            <a:fld id="{0154297E-07AE-1449-BCEE-4C04EBDD19BF}" type="slidenum">
              <a:rPr lang="en-US" altLang="en-US"/>
              <a:pPr>
                <a:defRPr/>
              </a:pPr>
              <a:t>‹#›</a:t>
            </a:fld>
            <a:endParaRPr lang="en-US" altLang="en-US"/>
          </a:p>
        </p:txBody>
      </p:sp>
    </p:spTree>
    <p:extLst>
      <p:ext uri="{BB962C8B-B14F-4D97-AF65-F5344CB8AC3E}">
        <p14:creationId xmlns:p14="http://schemas.microsoft.com/office/powerpoint/2010/main" val="314239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C82E804-7C62-714B-934D-34CB036820A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3B9883AA-8376-3E4F-941E-9AB602480396}"/>
              </a:ext>
            </a:extLst>
          </p:cNvPr>
          <p:cNvSpPr>
            <a:spLocks noGrp="1"/>
          </p:cNvSpPr>
          <p:nvPr>
            <p:ph type="sldNum" sz="quarter" idx="10"/>
          </p:nvPr>
        </p:nvSpPr>
        <p:spPr>
          <a:xfrm>
            <a:off x="10298113" y="6356350"/>
            <a:ext cx="1055687" cy="365125"/>
          </a:xfrm>
        </p:spPr>
        <p:txBody>
          <a:bodyPr/>
          <a:lstStyle>
            <a:lvl1pPr>
              <a:defRPr/>
            </a:lvl1pPr>
          </a:lstStyle>
          <a:p>
            <a:pPr>
              <a:defRPr/>
            </a:pPr>
            <a:fld id="{C080EA95-3868-B04B-BC44-37A0E4E4BD83}" type="slidenum">
              <a:rPr lang="en-US" altLang="en-US"/>
              <a:pPr>
                <a:defRPr/>
              </a:pPr>
              <a:t>‹#›</a:t>
            </a:fld>
            <a:endParaRPr lang="en-US" altLang="en-US"/>
          </a:p>
        </p:txBody>
      </p:sp>
    </p:spTree>
    <p:extLst>
      <p:ext uri="{BB962C8B-B14F-4D97-AF65-F5344CB8AC3E}">
        <p14:creationId xmlns:p14="http://schemas.microsoft.com/office/powerpoint/2010/main" val="433829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9F61EA3-B5F0-3549-9CDE-ACB3094957AF}"/>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3E075BF-353E-F148-AA68-3CA99C93E815}"/>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24BE405D-08E2-8A46-B448-98EC89699F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r20.rs6.net/tn.jsp?f=001xtv7iAvlKbHdq9p38Eg049GfT8mKZCVGq7tMz2qdr_MlKLBic0_NzSswh0pUADzKWLpW3S5M8CPKxhi8-bhTqo9yOPdilwQ5d-bbJakTzYmi9Y0lrWhIG4LBeopDSzA0W-lHKEOlWXyzGH1GqcquMi2-d1clWmQQue8oHs4cUiKdZ2uNKcxSjg==&amp;c=_w0soTS-KiUD-CNnEcjIjaLGlWWesHgtbL0dGGKW497990vanGxE6g==&amp;ch=YoYBOHeV4ipRRDPI-xyugYQL3SbYGLNxET2uNa-p5iAvVjH3-hkemg==" TargetMode="Externa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tinyurl.com/HBCUTransfer" TargetMode="External"/><Relationship Id="rId2" Type="http://schemas.openxmlformats.org/officeDocument/2006/relationships/hyperlink" Target="http://www.californiacommunitycollegehbcutransfer.com/" TargetMode="External"/><Relationship Id="rId1" Type="http://schemas.openxmlformats.org/officeDocument/2006/relationships/slideLayout" Target="../slideLayouts/slideLayout2.xml"/><Relationship Id="rId6" Type="http://schemas.openxmlformats.org/officeDocument/2006/relationships/hyperlink" Target="mailto:pipelines2possibilities@gmail.com" TargetMode="External"/><Relationship Id="rId5" Type="http://schemas.openxmlformats.org/officeDocument/2006/relationships/hyperlink" Target="https://pipelines2possibilities.org/" TargetMode="External"/><Relationship Id="rId4" Type="http://schemas.openxmlformats.org/officeDocument/2006/relationships/hyperlink" Target="mailto:HBCUTransfer@cccco.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bmawufbp.blogspot.com/p/african-american-stats.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theconversation.com/why-have-the-demands-of-black-students-changed-so-little-since-the-1960s-50695" TargetMode="External"/><Relationship Id="rId7" Type="http://schemas.openxmlformats.org/officeDocument/2006/relationships/hyperlink" Target="https://www.flickr.com/photos/41431665@N07/24960553570"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hyperlink" Target="https://journalistsresource.org/studies/society/education/school-choice-analysis-black-secondary-student-attrition-urban-districts/" TargetMode="External"/><Relationship Id="rId5" Type="http://schemas.openxmlformats.org/officeDocument/2006/relationships/hyperlink" Target="https://kboo.fm/media/82285-students-and-alums-demand-racial-equity-beaverton-school-district" TargetMode="External"/><Relationship Id="rId10" Type="http://schemas.openxmlformats.org/officeDocument/2006/relationships/image" Target="../media/image13.jpg"/><Relationship Id="rId4" Type="http://schemas.openxmlformats.org/officeDocument/2006/relationships/image" Target="../media/image10.jpeg"/><Relationship Id="rId9" Type="http://schemas.openxmlformats.org/officeDocument/2006/relationships/hyperlink" Target="https://www.flickr.com/photos/codnewsroom/251379105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4B549F50-4B9B-4D4D-9C9A-6CB9930169B0}"/>
              </a:ext>
            </a:extLst>
          </p:cNvPr>
          <p:cNvSpPr>
            <a:spLocks noGrp="1" noChangeArrowheads="1"/>
          </p:cNvSpPr>
          <p:nvPr>
            <p:ph type="title"/>
          </p:nvPr>
        </p:nvSpPr>
        <p:spPr>
          <a:xfrm>
            <a:off x="958850" y="4683125"/>
            <a:ext cx="10433050" cy="2052955"/>
          </a:xfrm>
        </p:spPr>
        <p:txBody>
          <a:bodyPr/>
          <a:lstStyle/>
          <a:p>
            <a:r>
              <a:rPr lang="en-US" b="1" dirty="0"/>
              <a:t>California Community Colleges </a:t>
            </a:r>
            <a:br>
              <a:rPr lang="en-US" b="1" dirty="0"/>
            </a:br>
            <a:r>
              <a:rPr lang="en-US" b="1" dirty="0"/>
              <a:t>HBCU Connections</a:t>
            </a:r>
            <a:endParaRPr lang="en-US" altLang="en-US" b="1" dirty="0"/>
          </a:p>
        </p:txBody>
      </p:sp>
      <p:sp>
        <p:nvSpPr>
          <p:cNvPr id="3" name="Subtitle 2">
            <a:extLst>
              <a:ext uri="{FF2B5EF4-FFF2-40B4-BE49-F238E27FC236}">
                <a16:creationId xmlns:a16="http://schemas.microsoft.com/office/drawing/2014/main" id="{9A877875-7B35-4ED8-ACAA-A1BFA714B9F8}"/>
              </a:ext>
            </a:extLst>
          </p:cNvPr>
          <p:cNvSpPr txBox="1">
            <a:spLocks/>
          </p:cNvSpPr>
          <p:nvPr/>
        </p:nvSpPr>
        <p:spPr>
          <a:xfrm>
            <a:off x="3314700" y="6312310"/>
            <a:ext cx="8077200" cy="54569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Transfer Options Beyond the California Border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files.constantcontact.com/377b124c501/b49a83c8-81c1-4bda-ac73-205572d4c74c.jpg">
            <a:hlinkClick r:id="rId2"/>
            <a:extLst>
              <a:ext uri="{FF2B5EF4-FFF2-40B4-BE49-F238E27FC236}">
                <a16:creationId xmlns:a16="http://schemas.microsoft.com/office/drawing/2014/main" id="{28906943-0140-497D-9CB4-E3BE81E428C1}"/>
              </a:ext>
            </a:extLst>
          </p:cNvPr>
          <p:cNvPicPr/>
          <p:nvPr/>
        </p:nvPicPr>
        <p:blipFill rotWithShape="1">
          <a:blip r:embed="rId3">
            <a:extLst>
              <a:ext uri="{28A0092B-C50C-407E-A947-70E740481C1C}">
                <a14:useLocalDpi xmlns:a14="http://schemas.microsoft.com/office/drawing/2010/main" val="0"/>
              </a:ext>
            </a:extLst>
          </a:blip>
          <a:srcRect b="17143"/>
          <a:stretch/>
        </p:blipFill>
        <p:spPr bwMode="auto">
          <a:xfrm>
            <a:off x="141829" y="4648200"/>
            <a:ext cx="12050171" cy="2209800"/>
          </a:xfrm>
          <a:prstGeom prst="rect">
            <a:avLst/>
          </a:prstGeom>
          <a:noFill/>
          <a:ln>
            <a:noFill/>
          </a:ln>
        </p:spPr>
      </p:pic>
      <p:pic>
        <p:nvPicPr>
          <p:cNvPr id="4" name="Picture 3">
            <a:extLst>
              <a:ext uri="{FF2B5EF4-FFF2-40B4-BE49-F238E27FC236}">
                <a16:creationId xmlns:a16="http://schemas.microsoft.com/office/drawing/2014/main" id="{18D7D395-A736-4D11-8EE3-C4588EAF82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148" y="1719072"/>
            <a:ext cx="2293052" cy="155265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89298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59A78-FFAC-4F9C-9394-161321B9110E}"/>
              </a:ext>
            </a:extLst>
          </p:cNvPr>
          <p:cNvSpPr>
            <a:spLocks noGrp="1"/>
          </p:cNvSpPr>
          <p:nvPr>
            <p:ph type="title"/>
          </p:nvPr>
        </p:nvSpPr>
        <p:spPr/>
        <p:txBody>
          <a:bodyPr/>
          <a:lstStyle/>
          <a:p>
            <a:r>
              <a:rPr lang="en-US" sz="3600" b="1" dirty="0"/>
              <a:t>Background of the CCC to HBCU Transfer Guarantee Project</a:t>
            </a:r>
            <a:endParaRPr lang="en-US" b="1" dirty="0"/>
          </a:p>
        </p:txBody>
      </p:sp>
      <p:sp>
        <p:nvSpPr>
          <p:cNvPr id="4" name="Slide Number Placeholder 3">
            <a:extLst>
              <a:ext uri="{FF2B5EF4-FFF2-40B4-BE49-F238E27FC236}">
                <a16:creationId xmlns:a16="http://schemas.microsoft.com/office/drawing/2014/main" id="{01390FBE-5ACA-4C0C-AB93-723EFC6C748B}"/>
              </a:ext>
            </a:extLst>
          </p:cNvPr>
          <p:cNvSpPr>
            <a:spLocks noGrp="1"/>
          </p:cNvSpPr>
          <p:nvPr>
            <p:ph type="sldNum" sz="quarter" idx="10"/>
          </p:nvPr>
        </p:nvSpPr>
        <p:spPr/>
        <p:txBody>
          <a:bodyPr/>
          <a:lstStyle/>
          <a:p>
            <a:pPr>
              <a:defRPr/>
            </a:pPr>
            <a:fld id="{68B9F06C-3E18-7D4A-8620-170A4BF71910}" type="slidenum">
              <a:rPr lang="en-US" altLang="en-US" smtClean="0"/>
              <a:pPr>
                <a:defRPr/>
              </a:pPr>
              <a:t>11</a:t>
            </a:fld>
            <a:endParaRPr lang="en-US" altLang="en-US"/>
          </a:p>
        </p:txBody>
      </p:sp>
      <p:sp>
        <p:nvSpPr>
          <p:cNvPr id="5" name="Content Placeholder 2">
            <a:extLst>
              <a:ext uri="{FF2B5EF4-FFF2-40B4-BE49-F238E27FC236}">
                <a16:creationId xmlns:a16="http://schemas.microsoft.com/office/drawing/2014/main" id="{9D709793-78BC-4580-AA17-741CAE74B6B7}"/>
              </a:ext>
            </a:extLst>
          </p:cNvPr>
          <p:cNvSpPr>
            <a:spLocks noGrp="1"/>
          </p:cNvSpPr>
          <p:nvPr>
            <p:ph idx="1"/>
          </p:nvPr>
        </p:nvSpPr>
        <p:spPr>
          <a:xfrm>
            <a:off x="670560" y="2306320"/>
            <a:ext cx="11023599" cy="3926205"/>
          </a:xfrm>
        </p:spPr>
        <p:txBody>
          <a:bodyPr>
            <a:normAutofit/>
          </a:bodyPr>
          <a:lstStyle/>
          <a:p>
            <a:pPr marL="118872" indent="0">
              <a:buNone/>
            </a:pPr>
            <a:endParaRPr lang="en-US" sz="2400" dirty="0"/>
          </a:p>
          <a:p>
            <a:r>
              <a:rPr lang="en-US" sz="2400" dirty="0">
                <a:latin typeface="Arial" panose="020B0604020202020204" pitchFamily="34" charset="0"/>
                <a:cs typeface="Arial" panose="020B0604020202020204" pitchFamily="34" charset="0"/>
              </a:rPr>
              <a:t>Why CCCCO Consider the Project (2015) </a:t>
            </a:r>
          </a:p>
          <a:p>
            <a:pPr lvl="1"/>
            <a:r>
              <a:rPr lang="en-US" sz="2400" dirty="0">
                <a:latin typeface="Arial" panose="020B0604020202020204" pitchFamily="34" charset="0"/>
                <a:cs typeface="Arial" panose="020B0604020202020204" pitchFamily="34" charset="0"/>
              </a:rPr>
              <a:t>Local Impaction for CCC Students within CSUs &amp; UCs</a:t>
            </a:r>
          </a:p>
          <a:p>
            <a:pPr lvl="1"/>
            <a:r>
              <a:rPr lang="en-US" sz="2400" dirty="0">
                <a:latin typeface="Arial" panose="020B0604020202020204" pitchFamily="34" charset="0"/>
                <a:cs typeface="Arial" panose="020B0604020202020204" pitchFamily="34" charset="0"/>
              </a:rPr>
              <a:t>Desire to create additional Transfer Pathway options for CCC students</a:t>
            </a:r>
          </a:p>
          <a:p>
            <a:pPr marL="457200" lvl="1"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What things were in place for CCCCO to create Project </a:t>
            </a:r>
          </a:p>
          <a:p>
            <a:pPr lvl="1"/>
            <a:r>
              <a:rPr lang="en-US" sz="2400" dirty="0">
                <a:latin typeface="Arial" panose="020B0604020202020204" pitchFamily="34" charset="0"/>
                <a:cs typeface="Arial" panose="020B0604020202020204" pitchFamily="34" charset="0"/>
              </a:rPr>
              <a:t>Associate Degrees for Transfer – can be used as state-wide, </a:t>
            </a:r>
            <a:r>
              <a:rPr lang="en-US" sz="2400" u="sng" dirty="0">
                <a:latin typeface="Arial" panose="020B0604020202020204" pitchFamily="34" charset="0"/>
                <a:cs typeface="Arial" panose="020B0604020202020204" pitchFamily="34" charset="0"/>
              </a:rPr>
              <a:t>program-level</a:t>
            </a:r>
            <a:r>
              <a:rPr lang="en-US" sz="2400" dirty="0">
                <a:latin typeface="Arial" panose="020B0604020202020204" pitchFamily="34" charset="0"/>
                <a:cs typeface="Arial" panose="020B0604020202020204" pitchFamily="34" charset="0"/>
              </a:rPr>
              <a:t> articulation Agreements w/IGETC &amp; CSU General Education </a:t>
            </a:r>
          </a:p>
          <a:p>
            <a:endParaRPr lang="en-US" sz="2000" dirty="0"/>
          </a:p>
          <a:p>
            <a:endParaRPr lang="en-US" sz="2400" dirty="0"/>
          </a:p>
          <a:p>
            <a:pPr>
              <a:buNone/>
            </a:pPr>
            <a:endParaRPr lang="en-US" dirty="0"/>
          </a:p>
        </p:txBody>
      </p:sp>
    </p:spTree>
    <p:extLst>
      <p:ext uri="{BB962C8B-B14F-4D97-AF65-F5344CB8AC3E}">
        <p14:creationId xmlns:p14="http://schemas.microsoft.com/office/powerpoint/2010/main" val="2671899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15FF9-0E79-4BC0-8BCF-2B9C49D8B16A}"/>
              </a:ext>
            </a:extLst>
          </p:cNvPr>
          <p:cNvSpPr>
            <a:spLocks noGrp="1"/>
          </p:cNvSpPr>
          <p:nvPr>
            <p:ph type="title"/>
          </p:nvPr>
        </p:nvSpPr>
        <p:spPr/>
        <p:txBody>
          <a:bodyPr/>
          <a:lstStyle/>
          <a:p>
            <a:r>
              <a:rPr lang="en-US" b="1" dirty="0"/>
              <a:t>How Students Qualify for </a:t>
            </a:r>
            <a:br>
              <a:rPr lang="en-US" b="1" dirty="0"/>
            </a:br>
            <a:r>
              <a:rPr lang="en-US" b="1" dirty="0"/>
              <a:t>the Transfer Guarantee Agreement</a:t>
            </a:r>
          </a:p>
        </p:txBody>
      </p:sp>
      <p:sp>
        <p:nvSpPr>
          <p:cNvPr id="4" name="Slide Number Placeholder 3">
            <a:extLst>
              <a:ext uri="{FF2B5EF4-FFF2-40B4-BE49-F238E27FC236}">
                <a16:creationId xmlns:a16="http://schemas.microsoft.com/office/drawing/2014/main" id="{C165669A-EA53-4130-90C9-8BDA24F6DA9B}"/>
              </a:ext>
            </a:extLst>
          </p:cNvPr>
          <p:cNvSpPr>
            <a:spLocks noGrp="1"/>
          </p:cNvSpPr>
          <p:nvPr>
            <p:ph type="sldNum" sz="quarter" idx="10"/>
          </p:nvPr>
        </p:nvSpPr>
        <p:spPr/>
        <p:txBody>
          <a:bodyPr/>
          <a:lstStyle/>
          <a:p>
            <a:pPr>
              <a:defRPr/>
            </a:pPr>
            <a:fld id="{68B9F06C-3E18-7D4A-8620-170A4BF71910}" type="slidenum">
              <a:rPr lang="en-US" altLang="en-US" smtClean="0"/>
              <a:pPr>
                <a:defRPr/>
              </a:pPr>
              <a:t>12</a:t>
            </a:fld>
            <a:endParaRPr lang="en-US" altLang="en-US"/>
          </a:p>
        </p:txBody>
      </p:sp>
      <p:sp>
        <p:nvSpPr>
          <p:cNvPr id="5" name="Content Placeholder 2">
            <a:extLst>
              <a:ext uri="{FF2B5EF4-FFF2-40B4-BE49-F238E27FC236}">
                <a16:creationId xmlns:a16="http://schemas.microsoft.com/office/drawing/2014/main" id="{A77E7EBD-7957-4C00-A9B4-893D81FC764E}"/>
              </a:ext>
            </a:extLst>
          </p:cNvPr>
          <p:cNvSpPr>
            <a:spLocks noGrp="1"/>
          </p:cNvSpPr>
          <p:nvPr>
            <p:ph idx="1"/>
          </p:nvPr>
        </p:nvSpPr>
        <p:spPr>
          <a:xfrm>
            <a:off x="670560" y="2596515"/>
            <a:ext cx="11054079" cy="4124960"/>
          </a:xfrm>
        </p:spPr>
        <p:txBody>
          <a:bodyPr>
            <a:normAutofit/>
          </a:bodyPr>
          <a:lstStyle/>
          <a:p>
            <a:pPr fontAlgn="base"/>
            <a:r>
              <a:rPr lang="en-US" dirty="0">
                <a:latin typeface="Arial" panose="020B0604020202020204" pitchFamily="34" charset="0"/>
                <a:cs typeface="Arial" panose="020B0604020202020204" pitchFamily="34" charset="0"/>
              </a:rPr>
              <a:t>(A) Obtain an Associate Degree for Transfer (ADT)*(60 units) with a 2.0 or higher GPA are guaranteed admission with junior standing to the 39 participating HBCUs.</a:t>
            </a:r>
          </a:p>
          <a:p>
            <a:pPr marL="457200" lvl="1" indent="0" fontAlgn="base">
              <a:buNone/>
            </a:pPr>
            <a:r>
              <a:rPr lang="en-US" i="1" dirty="0">
                <a:solidFill>
                  <a:srgbClr val="FF0000"/>
                </a:solidFill>
                <a:latin typeface="Arial" panose="020B0604020202020204" pitchFamily="34" charset="0"/>
                <a:cs typeface="Arial" panose="020B0604020202020204" pitchFamily="34" charset="0"/>
              </a:rPr>
              <a:t>*The Intersegmental General Education Transfer Curriculum (IGETC)  or the California State University General Education Breadth pattern (CSU GE) must be followed when completing the ADT</a:t>
            </a:r>
            <a:r>
              <a:rPr lang="en-US" dirty="0">
                <a:solidFill>
                  <a:srgbClr val="FF0000"/>
                </a:solidFill>
                <a:latin typeface="Arial" panose="020B0604020202020204" pitchFamily="34" charset="0"/>
                <a:cs typeface="Arial" panose="020B0604020202020204" pitchFamily="34" charset="0"/>
              </a:rPr>
              <a:t>.</a:t>
            </a:r>
          </a:p>
          <a:p>
            <a:pPr marL="457200" lvl="1" indent="0" algn="ctr" fontAlgn="base">
              <a:buNone/>
            </a:pPr>
            <a:r>
              <a:rPr lang="en-US" dirty="0">
                <a:latin typeface="Arial" panose="020B0604020202020204" pitchFamily="34" charset="0"/>
                <a:cs typeface="Arial" panose="020B0604020202020204" pitchFamily="34" charset="0"/>
              </a:rPr>
              <a:t>OR </a:t>
            </a:r>
          </a:p>
          <a:p>
            <a:pPr fontAlgn="base"/>
            <a:r>
              <a:rPr lang="en-US" dirty="0">
                <a:latin typeface="Arial" panose="020B0604020202020204" pitchFamily="34" charset="0"/>
                <a:cs typeface="Arial" panose="020B0604020202020204" pitchFamily="34" charset="0"/>
              </a:rPr>
              <a:t>(B) Transfer with 30 or more UC or CSU transferable units and a 2.0 or higher GPA.  Units will be accepted for general education, pre major or elective units.</a:t>
            </a:r>
          </a:p>
          <a:p>
            <a:pPr marL="118872" indent="0">
              <a:buNone/>
            </a:pPr>
            <a:endParaRPr lang="en-US" sz="2000" dirty="0"/>
          </a:p>
          <a:p>
            <a:pPr marL="118872" indent="0" algn="ctr">
              <a:buNone/>
            </a:pPr>
            <a:r>
              <a:rPr lang="en-US" sz="1600" b="1" i="1" dirty="0">
                <a:latin typeface="Arial" panose="020B0604020202020204" pitchFamily="34" charset="0"/>
                <a:cs typeface="Arial" panose="020B0604020202020204" pitchFamily="34" charset="0"/>
              </a:rPr>
              <a:t>(Be advised that the minimum GPA requirement is higher for select partner HBCUs) </a:t>
            </a:r>
          </a:p>
          <a:p>
            <a:endParaRPr lang="en-US" sz="2400" dirty="0"/>
          </a:p>
          <a:p>
            <a:pPr>
              <a:buNone/>
            </a:pPr>
            <a:endParaRPr lang="en-US" dirty="0"/>
          </a:p>
        </p:txBody>
      </p:sp>
    </p:spTree>
    <p:extLst>
      <p:ext uri="{BB962C8B-B14F-4D97-AF65-F5344CB8AC3E}">
        <p14:creationId xmlns:p14="http://schemas.microsoft.com/office/powerpoint/2010/main" val="19075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DFBB8-D834-4350-90A0-4BA516F4584C}"/>
              </a:ext>
            </a:extLst>
          </p:cNvPr>
          <p:cNvSpPr>
            <a:spLocks noGrp="1"/>
          </p:cNvSpPr>
          <p:nvPr>
            <p:ph type="title"/>
          </p:nvPr>
        </p:nvSpPr>
        <p:spPr/>
        <p:txBody>
          <a:bodyPr/>
          <a:lstStyle/>
          <a:p>
            <a:r>
              <a:rPr lang="en-US" b="1" dirty="0"/>
              <a:t>Program Benefits &amp;Advantages</a:t>
            </a:r>
          </a:p>
        </p:txBody>
      </p:sp>
      <p:sp>
        <p:nvSpPr>
          <p:cNvPr id="4" name="Slide Number Placeholder 3">
            <a:extLst>
              <a:ext uri="{FF2B5EF4-FFF2-40B4-BE49-F238E27FC236}">
                <a16:creationId xmlns:a16="http://schemas.microsoft.com/office/drawing/2014/main" id="{DE2D9410-251A-4B04-A183-CE348C01C835}"/>
              </a:ext>
            </a:extLst>
          </p:cNvPr>
          <p:cNvSpPr>
            <a:spLocks noGrp="1"/>
          </p:cNvSpPr>
          <p:nvPr>
            <p:ph type="sldNum" sz="quarter" idx="10"/>
          </p:nvPr>
        </p:nvSpPr>
        <p:spPr/>
        <p:txBody>
          <a:bodyPr/>
          <a:lstStyle/>
          <a:p>
            <a:pPr>
              <a:defRPr/>
            </a:pPr>
            <a:fld id="{68B9F06C-3E18-7D4A-8620-170A4BF71910}" type="slidenum">
              <a:rPr lang="en-US" altLang="en-US" smtClean="0"/>
              <a:pPr>
                <a:defRPr/>
              </a:pPr>
              <a:t>13</a:t>
            </a:fld>
            <a:endParaRPr lang="en-US" altLang="en-US"/>
          </a:p>
        </p:txBody>
      </p:sp>
      <p:sp>
        <p:nvSpPr>
          <p:cNvPr id="9" name="Content Placeholder 8">
            <a:extLst>
              <a:ext uri="{FF2B5EF4-FFF2-40B4-BE49-F238E27FC236}">
                <a16:creationId xmlns:a16="http://schemas.microsoft.com/office/drawing/2014/main" id="{A55FBF88-4B12-41C9-95F5-DAA0264A5877}"/>
              </a:ext>
            </a:extLst>
          </p:cNvPr>
          <p:cNvSpPr txBox="1">
            <a:spLocks noGrp="1"/>
          </p:cNvSpPr>
          <p:nvPr>
            <p:ph idx="1"/>
          </p:nvPr>
        </p:nvSpPr>
        <p:spPr>
          <a:xfrm>
            <a:off x="1141159" y="2483392"/>
            <a:ext cx="10523537" cy="4238083"/>
          </a:xfrm>
          <a:prstGeom prst="rect">
            <a:avLst/>
          </a:prstGeom>
          <a:noFill/>
        </p:spPr>
        <p:txBody>
          <a:bodyPr wrap="square">
            <a:spAutoFit/>
          </a:bodyPr>
          <a:lstStyle/>
          <a:p>
            <a:pPr algn="ctr">
              <a:buNone/>
            </a:pPr>
            <a:r>
              <a:rPr lang="en-US" sz="2000" b="1" dirty="0"/>
              <a:t>IN ADDITION TO THE ACCEPTANCE OF </a:t>
            </a:r>
          </a:p>
          <a:p>
            <a:pPr algn="ctr">
              <a:buNone/>
            </a:pPr>
            <a:r>
              <a:rPr lang="en-US" sz="2000" b="1" dirty="0"/>
              <a:t>TRANSFERABLE UNITS STUDENTS RECEIVE:</a:t>
            </a:r>
          </a:p>
          <a:p>
            <a:pPr algn="ctr">
              <a:buNone/>
            </a:pPr>
            <a:endParaRPr lang="en-US" sz="2400" dirty="0"/>
          </a:p>
          <a:p>
            <a:r>
              <a:rPr lang="en-US" sz="1800" dirty="0"/>
              <a:t>Fee waiver for the online Common Black College Application </a:t>
            </a:r>
          </a:p>
          <a:p>
            <a:endParaRPr lang="en-US" sz="1800" dirty="0"/>
          </a:p>
          <a:p>
            <a:r>
              <a:rPr lang="en-US" sz="1800" dirty="0"/>
              <a:t>Pre-transfer advisement from program and HBCU admission staff</a:t>
            </a:r>
          </a:p>
          <a:p>
            <a:endParaRPr lang="en-US" sz="1800" dirty="0"/>
          </a:p>
          <a:p>
            <a:r>
              <a:rPr lang="en-US" sz="1800" dirty="0"/>
              <a:t>Priority consideration for campus housing when deadlines met</a:t>
            </a:r>
          </a:p>
          <a:p>
            <a:endParaRPr lang="en-US" sz="1800" dirty="0"/>
          </a:p>
          <a:p>
            <a:r>
              <a:rPr lang="en-US" sz="1800" dirty="0"/>
              <a:t>Priority consideration for scholarship for students with a 3.2 GPA or higher based on available funding of HBCU</a:t>
            </a:r>
          </a:p>
        </p:txBody>
      </p:sp>
    </p:spTree>
    <p:extLst>
      <p:ext uri="{BB962C8B-B14F-4D97-AF65-F5344CB8AC3E}">
        <p14:creationId xmlns:p14="http://schemas.microsoft.com/office/powerpoint/2010/main" val="2865521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8FCFD-E913-4D64-A7C8-10E0313232E5}"/>
              </a:ext>
            </a:extLst>
          </p:cNvPr>
          <p:cNvSpPr>
            <a:spLocks noGrp="1"/>
          </p:cNvSpPr>
          <p:nvPr>
            <p:ph type="title"/>
          </p:nvPr>
        </p:nvSpPr>
        <p:spPr/>
        <p:txBody>
          <a:bodyPr/>
          <a:lstStyle/>
          <a:p>
            <a:r>
              <a:rPr lang="en-US" b="1" dirty="0"/>
              <a:t>HBCU Partners Location </a:t>
            </a:r>
          </a:p>
        </p:txBody>
      </p:sp>
      <p:sp>
        <p:nvSpPr>
          <p:cNvPr id="4" name="Slide Number Placeholder 3">
            <a:extLst>
              <a:ext uri="{FF2B5EF4-FFF2-40B4-BE49-F238E27FC236}">
                <a16:creationId xmlns:a16="http://schemas.microsoft.com/office/drawing/2014/main" id="{7AFF6481-26E1-4CE0-8D0E-CB07FD76DA47}"/>
              </a:ext>
            </a:extLst>
          </p:cNvPr>
          <p:cNvSpPr>
            <a:spLocks noGrp="1"/>
          </p:cNvSpPr>
          <p:nvPr>
            <p:ph type="sldNum" sz="quarter" idx="10"/>
          </p:nvPr>
        </p:nvSpPr>
        <p:spPr/>
        <p:txBody>
          <a:bodyPr/>
          <a:lstStyle/>
          <a:p>
            <a:pPr>
              <a:defRPr/>
            </a:pPr>
            <a:fld id="{68B9F06C-3E18-7D4A-8620-170A4BF71910}" type="slidenum">
              <a:rPr lang="en-US" altLang="en-US" smtClean="0"/>
              <a:pPr>
                <a:defRPr/>
              </a:pPr>
              <a:t>14</a:t>
            </a:fld>
            <a:endParaRPr lang="en-US" altLang="en-US"/>
          </a:p>
        </p:txBody>
      </p:sp>
      <p:pic>
        <p:nvPicPr>
          <p:cNvPr id="5" name="Content Placeholder 4">
            <a:extLst>
              <a:ext uri="{FF2B5EF4-FFF2-40B4-BE49-F238E27FC236}">
                <a16:creationId xmlns:a16="http://schemas.microsoft.com/office/drawing/2014/main" id="{25D23DD0-8C84-44BF-9198-8CEAB73407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9072" y="2388855"/>
            <a:ext cx="9487407" cy="4469145"/>
          </a:xfrm>
        </p:spPr>
      </p:pic>
    </p:spTree>
    <p:extLst>
      <p:ext uri="{BB962C8B-B14F-4D97-AF65-F5344CB8AC3E}">
        <p14:creationId xmlns:p14="http://schemas.microsoft.com/office/powerpoint/2010/main" val="102297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F8B4-D483-49F6-AD5C-C2D26830500B}"/>
              </a:ext>
            </a:extLst>
          </p:cNvPr>
          <p:cNvSpPr>
            <a:spLocks noGrp="1"/>
          </p:cNvSpPr>
          <p:nvPr>
            <p:ph type="title"/>
          </p:nvPr>
        </p:nvSpPr>
        <p:spPr>
          <a:xfrm>
            <a:off x="2955235" y="403412"/>
            <a:ext cx="8913677" cy="1685768"/>
          </a:xfrm>
        </p:spPr>
        <p:txBody>
          <a:bodyPr/>
          <a:lstStyle/>
          <a:p>
            <a:r>
              <a:rPr lang="en-US" sz="3600" b="1" dirty="0"/>
              <a:t>CCC to HBCU PROGRAM OUTCOMES </a:t>
            </a:r>
            <a:endParaRPr lang="en-US" b="1" dirty="0"/>
          </a:p>
        </p:txBody>
      </p:sp>
      <p:sp>
        <p:nvSpPr>
          <p:cNvPr id="4" name="Slide Number Placeholder 3">
            <a:extLst>
              <a:ext uri="{FF2B5EF4-FFF2-40B4-BE49-F238E27FC236}">
                <a16:creationId xmlns:a16="http://schemas.microsoft.com/office/drawing/2014/main" id="{966903E4-49D6-4D78-95BE-760A3344ED70}"/>
              </a:ext>
            </a:extLst>
          </p:cNvPr>
          <p:cNvSpPr>
            <a:spLocks noGrp="1"/>
          </p:cNvSpPr>
          <p:nvPr>
            <p:ph type="sldNum" sz="quarter" idx="10"/>
          </p:nvPr>
        </p:nvSpPr>
        <p:spPr/>
        <p:txBody>
          <a:bodyPr/>
          <a:lstStyle/>
          <a:p>
            <a:pPr>
              <a:defRPr/>
            </a:pPr>
            <a:fld id="{68B9F06C-3E18-7D4A-8620-170A4BF71910}" type="slidenum">
              <a:rPr lang="en-US" altLang="en-US" smtClean="0"/>
              <a:pPr>
                <a:defRPr/>
              </a:pPr>
              <a:t>15</a:t>
            </a:fld>
            <a:endParaRPr lang="en-US" altLang="en-US"/>
          </a:p>
        </p:txBody>
      </p:sp>
      <p:sp>
        <p:nvSpPr>
          <p:cNvPr id="5" name="Content Placeholder 4">
            <a:extLst>
              <a:ext uri="{FF2B5EF4-FFF2-40B4-BE49-F238E27FC236}">
                <a16:creationId xmlns:a16="http://schemas.microsoft.com/office/drawing/2014/main" id="{2609A77A-2365-49E5-926E-4549F62BAAEB}"/>
              </a:ext>
            </a:extLst>
          </p:cNvPr>
          <p:cNvSpPr txBox="1">
            <a:spLocks noGrp="1"/>
          </p:cNvSpPr>
          <p:nvPr>
            <p:ph idx="1"/>
          </p:nvPr>
        </p:nvSpPr>
        <p:spPr>
          <a:xfrm>
            <a:off x="830263" y="2662238"/>
            <a:ext cx="10523537" cy="3570287"/>
          </a:xfrm>
          <a:prstGeom prst="rect">
            <a:avLst/>
          </a:prstGeom>
          <a:noFill/>
        </p:spPr>
        <p:txBody>
          <a:bodyPr wrap="square">
            <a:spAutoFit/>
          </a:bodyPr>
          <a:lstStyle/>
          <a:p>
            <a:pPr marL="342900" marR="0" lvl="0" indent="-342900">
              <a:lnSpc>
                <a:spcPct val="150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Over 400 CCC Students </a:t>
            </a:r>
            <a:r>
              <a:rPr lang="en-US" sz="2200" dirty="0">
                <a:latin typeface="Calibri" panose="020F0502020204030204" pitchFamily="34" charset="0"/>
                <a:ea typeface="Calibri" panose="020F0502020204030204" pitchFamily="34" charset="0"/>
                <a:cs typeface="Times New Roman" panose="02020603050405020304" pitchFamily="18" charset="0"/>
              </a:rPr>
              <a:t>applied and</a:t>
            </a:r>
            <a:r>
              <a:rPr lang="en-US" sz="2200" dirty="0">
                <a:effectLst/>
                <a:latin typeface="Calibri" panose="020F0502020204030204" pitchFamily="34" charset="0"/>
                <a:ea typeface="Calibri" panose="020F0502020204030204" pitchFamily="34" charset="0"/>
                <a:cs typeface="Times New Roman" panose="02020603050405020304" pitchFamily="18" charset="0"/>
              </a:rPr>
              <a:t> transferred to one of the 39 HBCU partner schools </a:t>
            </a:r>
          </a:p>
          <a:p>
            <a:pPr marL="342900" marR="0" lvl="0" indent="-342900">
              <a:lnSpc>
                <a:spcPct val="150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Average Persistence Rate 1 Year After Transfer: Approx. 359 (75%)</a:t>
            </a:r>
          </a:p>
          <a:p>
            <a:pPr marL="342900" marR="0" lvl="0" indent="-342900">
              <a:lnSpc>
                <a:spcPct val="150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Average Persistence Rate for attending same institution: Approx. 238 (65%) </a:t>
            </a:r>
          </a:p>
          <a:p>
            <a:pPr marL="342900" marR="0" lvl="0" indent="-342900">
              <a:lnSpc>
                <a:spcPct val="150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Average time to BA completion after transfer: 3 years </a:t>
            </a:r>
          </a:p>
          <a:p>
            <a:pPr marL="342900" marR="0" lvl="0" indent="-342900">
              <a:lnSpc>
                <a:spcPct val="150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Number of students who have obtained a Baccalaureate Degree: 123</a:t>
            </a:r>
          </a:p>
          <a:p>
            <a:pPr marL="342900" marR="0" lvl="0" indent="-342900">
              <a:lnSpc>
                <a:spcPct val="150000"/>
              </a:lnSpc>
              <a:spcBef>
                <a:spcPts val="0"/>
              </a:spcBef>
              <a:spcAft>
                <a:spcPts val="8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Number of students who attained a Graduate Degree: 1</a:t>
            </a:r>
          </a:p>
        </p:txBody>
      </p:sp>
    </p:spTree>
    <p:extLst>
      <p:ext uri="{BB962C8B-B14F-4D97-AF65-F5344CB8AC3E}">
        <p14:creationId xmlns:p14="http://schemas.microsoft.com/office/powerpoint/2010/main" val="1039216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8C2DF-C983-4293-BE7A-90FBF1B29150}"/>
              </a:ext>
            </a:extLst>
          </p:cNvPr>
          <p:cNvSpPr>
            <a:spLocks noGrp="1"/>
          </p:cNvSpPr>
          <p:nvPr>
            <p:ph type="title"/>
          </p:nvPr>
        </p:nvSpPr>
        <p:spPr>
          <a:xfrm>
            <a:off x="1277650" y="365125"/>
            <a:ext cx="10046043" cy="803275"/>
          </a:xfrm>
        </p:spPr>
        <p:txBody>
          <a:bodyPr/>
          <a:lstStyle/>
          <a:p>
            <a:r>
              <a:rPr lang="en-US" sz="3600" b="1" dirty="0"/>
              <a:t>CCC to HBCU PROGRAM OUTCOMES</a:t>
            </a:r>
            <a:endParaRPr lang="en-US" b="1" dirty="0"/>
          </a:p>
        </p:txBody>
      </p:sp>
      <p:sp>
        <p:nvSpPr>
          <p:cNvPr id="5" name="Slide Number Placeholder 4">
            <a:extLst>
              <a:ext uri="{FF2B5EF4-FFF2-40B4-BE49-F238E27FC236}">
                <a16:creationId xmlns:a16="http://schemas.microsoft.com/office/drawing/2014/main" id="{4F222B35-089C-4544-9884-C187245F1C3E}"/>
              </a:ext>
            </a:extLst>
          </p:cNvPr>
          <p:cNvSpPr>
            <a:spLocks noGrp="1"/>
          </p:cNvSpPr>
          <p:nvPr>
            <p:ph type="sldNum" sz="quarter" idx="10"/>
          </p:nvPr>
        </p:nvSpPr>
        <p:spPr/>
        <p:txBody>
          <a:bodyPr/>
          <a:lstStyle/>
          <a:p>
            <a:pPr>
              <a:defRPr/>
            </a:pPr>
            <a:fld id="{B7979332-CAD7-7B44-A441-F122C39CA061}" type="slidenum">
              <a:rPr lang="en-US" altLang="en-US" smtClean="0"/>
              <a:pPr>
                <a:defRPr/>
              </a:pPr>
              <a:t>16</a:t>
            </a:fld>
            <a:endParaRPr lang="en-US" altLang="en-US"/>
          </a:p>
        </p:txBody>
      </p:sp>
      <p:sp>
        <p:nvSpPr>
          <p:cNvPr id="6" name="Content Placeholder 5">
            <a:extLst>
              <a:ext uri="{FF2B5EF4-FFF2-40B4-BE49-F238E27FC236}">
                <a16:creationId xmlns:a16="http://schemas.microsoft.com/office/drawing/2014/main" id="{8B399B0F-AD67-4661-A073-474A920FCAE4}"/>
              </a:ext>
            </a:extLst>
          </p:cNvPr>
          <p:cNvSpPr txBox="1">
            <a:spLocks noGrp="1"/>
          </p:cNvSpPr>
          <p:nvPr>
            <p:ph sz="half" idx="2"/>
          </p:nvPr>
        </p:nvSpPr>
        <p:spPr>
          <a:xfrm>
            <a:off x="1377834" y="2340927"/>
            <a:ext cx="4922837" cy="3416320"/>
          </a:xfrm>
          <a:prstGeom prst="rect">
            <a:avLst/>
          </a:prstGeom>
          <a:noFill/>
        </p:spPr>
        <p:txBody>
          <a:bodyPr wrap="square" rtlCol="0">
            <a:spAutoFit/>
          </a:bodyPr>
          <a:lstStyle/>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Clark Atlanta University 60</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Texas Southern University 30</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Grambling State University 30</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Xavier University of Louisiana 25</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Tuskegee University 25</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Dillard University 20</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Lane College 20</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Southern University and A&amp;M College 20</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Kentucky State University 20</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Talladega College 15</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Lincoln University 15</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West Virginia State University 15</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Tennessee State University 15</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North Carolina Central University 15</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Wiley College 15</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F1C7D2A8-2489-43AC-85F4-6BE9EFA17DDC}"/>
              </a:ext>
            </a:extLst>
          </p:cNvPr>
          <p:cNvSpPr txBox="1">
            <a:spLocks noGrp="1"/>
          </p:cNvSpPr>
          <p:nvPr>
            <p:ph sz="quarter" idx="4"/>
          </p:nvPr>
        </p:nvSpPr>
        <p:spPr>
          <a:xfrm>
            <a:off x="6756400" y="2340927"/>
            <a:ext cx="4287519" cy="2751522"/>
          </a:xfrm>
          <a:prstGeom prst="rect">
            <a:avLst/>
          </a:prstGeom>
          <a:noFill/>
        </p:spPr>
        <p:txBody>
          <a:bodyPr wrap="square" rtlCol="0">
            <a:spAutoFit/>
          </a:bodyPr>
          <a:lstStyle/>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Virginia State University 10</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Bowie State University 10</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Bethune-Cookman University 10</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Mississippi Valley State University 8</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Alabama State University 8</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Fisk University 6</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Huston-Tillotson University 4</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Philander Smith College 4</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Benedict College 3</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Claflin University 3</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Alcorn State University 2</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600" dirty="0">
                <a:solidFill>
                  <a:srgbClr val="1F497D"/>
                </a:solidFill>
                <a:effectLst/>
                <a:latin typeface="Arial" panose="020B0604020202020204" pitchFamily="34" charset="0"/>
                <a:ea typeface="Calibri" panose="020F0502020204030204" pitchFamily="34" charset="0"/>
                <a:cs typeface="Arial" panose="020B0604020202020204" pitchFamily="34" charset="0"/>
              </a:rPr>
              <a:t>Bennett College 1</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B179EBA0-0F75-44E2-A0FF-F58B1B39BC04}"/>
              </a:ext>
            </a:extLst>
          </p:cNvPr>
          <p:cNvSpPr txBox="1">
            <a:spLocks/>
          </p:cNvSpPr>
          <p:nvPr/>
        </p:nvSpPr>
        <p:spPr>
          <a:xfrm>
            <a:off x="2382520" y="1419383"/>
            <a:ext cx="7426960" cy="655001"/>
          </a:xfrm>
          <a:prstGeom prst="rect">
            <a:avLst/>
          </a:prstGeom>
        </p:spPr>
        <p:style>
          <a:lnRef idx="2">
            <a:schemeClr val="dk1"/>
          </a:lnRef>
          <a:fillRef idx="1">
            <a:schemeClr val="lt1"/>
          </a:fillRef>
          <a:effectRef idx="0">
            <a:schemeClr val="dk1"/>
          </a:effectRef>
          <a:fontRef idx="minor">
            <a:schemeClr val="dk1"/>
          </a:fontRef>
        </p:style>
        <p:txBody>
          <a:bodyPr>
            <a:normAutofit fontScale="92500"/>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chemeClr val="dk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chemeClr val="dk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dk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dk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spcAft>
                <a:spcPts val="0"/>
              </a:spcAft>
              <a:buFont typeface="Arial" panose="020B0604020202020204" pitchFamily="34" charset="0"/>
              <a:buNone/>
            </a:pPr>
            <a:endParaRPr lang="en-US" sz="1800"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Font typeface="Arial" panose="020B0604020202020204" pitchFamily="34" charset="0"/>
              <a:buNone/>
            </a:pPr>
            <a:r>
              <a:rPr lang="en-US" sz="1700" i="1" dirty="0">
                <a:solidFill>
                  <a:srgbClr val="1F497D"/>
                </a:solidFill>
                <a:latin typeface="Arial" panose="020B0604020202020204" pitchFamily="34" charset="0"/>
                <a:ea typeface="Calibri" panose="020F0502020204030204" pitchFamily="34" charset="0"/>
                <a:cs typeface="Arial" panose="020B0604020202020204" pitchFamily="34" charset="0"/>
              </a:rPr>
              <a:t>Student Transfer breakdown between 2015 to 2020 by HBCU partner institutions</a:t>
            </a:r>
            <a:endParaRPr lang="en-US" sz="1700" i="1" dirty="0">
              <a:latin typeface="Arial" panose="020B0604020202020204" pitchFamily="34" charset="0"/>
              <a:ea typeface="Calibri" panose="020F0502020204030204" pitchFamily="34" charset="0"/>
              <a:cs typeface="Arial" panose="020B0604020202020204" pitchFamily="34" charset="0"/>
            </a:endParaRPr>
          </a:p>
          <a:p>
            <a:pPr marL="118872" indent="0" algn="ctr">
              <a:buFont typeface="Arial" panose="020B0604020202020204" pitchFamily="34" charset="0"/>
              <a:buNone/>
            </a:pPr>
            <a:endParaRPr lang="en-US" b="1" dirty="0"/>
          </a:p>
          <a:p>
            <a:pPr algn="ctr">
              <a:buFont typeface="Arial" panose="020B0604020202020204" pitchFamily="34" charset="0"/>
              <a:buNone/>
            </a:pPr>
            <a:endParaRPr lang="en-US" sz="1900" b="1" dirty="0"/>
          </a:p>
          <a:p>
            <a:pPr algn="ctr">
              <a:buFont typeface="Arial" panose="020B0604020202020204" pitchFamily="34" charset="0"/>
              <a:buNone/>
            </a:pPr>
            <a:endParaRPr lang="en-US" sz="1900" dirty="0"/>
          </a:p>
          <a:p>
            <a:pPr marL="457200" lvl="1" indent="0">
              <a:buFont typeface="Arial" panose="020B0604020202020204" pitchFamily="34" charset="0"/>
              <a:buNone/>
            </a:pPr>
            <a:endParaRPr lang="en-US" sz="1600" dirty="0"/>
          </a:p>
          <a:p>
            <a:pPr marL="457200" lvl="1" indent="0">
              <a:buFont typeface="Arial" panose="020B0604020202020204" pitchFamily="34" charset="0"/>
              <a:buNone/>
            </a:pPr>
            <a:endParaRPr lang="en-US" sz="1600" dirty="0"/>
          </a:p>
          <a:p>
            <a:pPr marL="457200" lvl="1" indent="0">
              <a:buFont typeface="Arial" panose="020B0604020202020204" pitchFamily="34" charset="0"/>
              <a:buNone/>
            </a:pPr>
            <a:endParaRPr lang="en-US" sz="1600" dirty="0"/>
          </a:p>
          <a:p>
            <a:pPr marL="457200" lvl="1" indent="0">
              <a:buFont typeface="Arial" panose="020B0604020202020204" pitchFamily="34" charset="0"/>
              <a:buNone/>
            </a:pPr>
            <a:endParaRPr lang="en-US" sz="1600" dirty="0"/>
          </a:p>
          <a:p>
            <a:pPr marL="457200" lvl="1" indent="0">
              <a:buFont typeface="Arial" panose="020B0604020202020204" pitchFamily="34" charset="0"/>
              <a:buNone/>
            </a:pPr>
            <a:endParaRPr lang="en-US" sz="1600" dirty="0"/>
          </a:p>
          <a:p>
            <a:endParaRPr lang="en-US" sz="2000" dirty="0"/>
          </a:p>
          <a:p>
            <a:pPr algn="ctr">
              <a:buFont typeface="Arial" panose="020B0604020202020204" pitchFamily="34" charset="0"/>
              <a:buNone/>
            </a:pPr>
            <a:endParaRPr lang="en-US" dirty="0"/>
          </a:p>
          <a:p>
            <a:endParaRPr lang="en-US" dirty="0"/>
          </a:p>
        </p:txBody>
      </p:sp>
    </p:spTree>
    <p:extLst>
      <p:ext uri="{BB962C8B-B14F-4D97-AF65-F5344CB8AC3E}">
        <p14:creationId xmlns:p14="http://schemas.microsoft.com/office/powerpoint/2010/main" val="1381655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A039F-4BAF-478B-8231-3FAA96FCE522}"/>
              </a:ext>
            </a:extLst>
          </p:cNvPr>
          <p:cNvSpPr>
            <a:spLocks noGrp="1"/>
          </p:cNvSpPr>
          <p:nvPr>
            <p:ph type="title"/>
          </p:nvPr>
        </p:nvSpPr>
        <p:spPr/>
        <p:txBody>
          <a:bodyPr/>
          <a:lstStyle/>
          <a:p>
            <a:r>
              <a:rPr lang="en-US" b="1" dirty="0"/>
              <a:t>CCC to HBCU Student Quotes </a:t>
            </a:r>
          </a:p>
        </p:txBody>
      </p:sp>
      <p:sp>
        <p:nvSpPr>
          <p:cNvPr id="4" name="Slide Number Placeholder 3">
            <a:extLst>
              <a:ext uri="{FF2B5EF4-FFF2-40B4-BE49-F238E27FC236}">
                <a16:creationId xmlns:a16="http://schemas.microsoft.com/office/drawing/2014/main" id="{C4C2E85D-1CAC-4E71-80C2-74531FD3A7F2}"/>
              </a:ext>
            </a:extLst>
          </p:cNvPr>
          <p:cNvSpPr>
            <a:spLocks noGrp="1"/>
          </p:cNvSpPr>
          <p:nvPr>
            <p:ph type="sldNum" sz="quarter" idx="10"/>
          </p:nvPr>
        </p:nvSpPr>
        <p:spPr/>
        <p:txBody>
          <a:bodyPr/>
          <a:lstStyle/>
          <a:p>
            <a:pPr>
              <a:defRPr/>
            </a:pPr>
            <a:fld id="{68B9F06C-3E18-7D4A-8620-170A4BF71910}" type="slidenum">
              <a:rPr lang="en-US" altLang="en-US" smtClean="0"/>
              <a:pPr>
                <a:defRPr/>
              </a:pPr>
              <a:t>17</a:t>
            </a:fld>
            <a:endParaRPr lang="en-US" altLang="en-US"/>
          </a:p>
        </p:txBody>
      </p:sp>
      <p:sp>
        <p:nvSpPr>
          <p:cNvPr id="5" name="Content Placeholder 3">
            <a:extLst>
              <a:ext uri="{FF2B5EF4-FFF2-40B4-BE49-F238E27FC236}">
                <a16:creationId xmlns:a16="http://schemas.microsoft.com/office/drawing/2014/main" id="{101E8AA6-BE45-4BE4-A94E-05F0D5F99C32}"/>
              </a:ext>
            </a:extLst>
          </p:cNvPr>
          <p:cNvSpPr txBox="1">
            <a:spLocks/>
          </p:cNvSpPr>
          <p:nvPr/>
        </p:nvSpPr>
        <p:spPr bwMode="auto">
          <a:xfrm rot="21164653">
            <a:off x="287058" y="3120072"/>
            <a:ext cx="2286000"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800"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118872"/>
            <a:r>
              <a:rPr lang="en-US" sz="1400" dirty="0">
                <a:solidFill>
                  <a:srgbClr val="000000"/>
                </a:solidFill>
                <a:latin typeface="Raavi" panose="020B0502040204020203" pitchFamily="34" charset="0"/>
              </a:rPr>
              <a:t>Staff and even Chancellor Eloy Oakley make sure that the TGA HBCU program provides supports to help you take the right courses at your CCCs so that you can transfer, they also provide support to students during the transfer process and then continue to follow-up with students to make sure that they graduate with their BA. </a:t>
            </a:r>
            <a:endParaRPr lang="en-US" sz="1400" dirty="0"/>
          </a:p>
        </p:txBody>
      </p:sp>
      <p:sp>
        <p:nvSpPr>
          <p:cNvPr id="6" name="TextBox 5">
            <a:extLst>
              <a:ext uri="{FF2B5EF4-FFF2-40B4-BE49-F238E27FC236}">
                <a16:creationId xmlns:a16="http://schemas.microsoft.com/office/drawing/2014/main" id="{125788CF-B85E-45CD-8651-485FC3F7E183}"/>
              </a:ext>
            </a:extLst>
          </p:cNvPr>
          <p:cNvSpPr txBox="1"/>
          <p:nvPr/>
        </p:nvSpPr>
        <p:spPr>
          <a:xfrm rot="21095759">
            <a:off x="2709511" y="2846495"/>
            <a:ext cx="3000519" cy="1600438"/>
          </a:xfrm>
          <a:prstGeom prst="rect">
            <a:avLst/>
          </a:prstGeom>
          <a:noFill/>
        </p:spPr>
        <p:txBody>
          <a:bodyPr wrap="square" rtlCol="0">
            <a:spAutoFit/>
          </a:bodyPr>
          <a:lstStyle/>
          <a:p>
            <a:r>
              <a:rPr lang="en-US" sz="1400" b="0" i="0" u="none" strike="noStrike" baseline="0" dirty="0">
                <a:solidFill>
                  <a:srgbClr val="000000"/>
                </a:solidFill>
                <a:latin typeface="Papyrus" panose="03070502060502030205" pitchFamily="66" charset="0"/>
              </a:rPr>
              <a:t>Actually, seeing people like me driven and acknowledging that they are African Americans and proud of it.  They exuded black excellence, creating so many things on campus.  Showed me how to be friendly to everybody and showing respect to all. </a:t>
            </a:r>
            <a:endParaRPr lang="en-US" sz="1400" dirty="0">
              <a:latin typeface="Papyrus" panose="03070502060502030205" pitchFamily="66" charset="0"/>
            </a:endParaRPr>
          </a:p>
        </p:txBody>
      </p:sp>
      <p:sp>
        <p:nvSpPr>
          <p:cNvPr id="7" name="TextBox 6">
            <a:extLst>
              <a:ext uri="{FF2B5EF4-FFF2-40B4-BE49-F238E27FC236}">
                <a16:creationId xmlns:a16="http://schemas.microsoft.com/office/drawing/2014/main" id="{BC19904A-4E39-4722-8984-BD25B632BF39}"/>
              </a:ext>
            </a:extLst>
          </p:cNvPr>
          <p:cNvSpPr txBox="1"/>
          <p:nvPr/>
        </p:nvSpPr>
        <p:spPr>
          <a:xfrm rot="21429915">
            <a:off x="8290558" y="5278476"/>
            <a:ext cx="2379944" cy="1384995"/>
          </a:xfrm>
          <a:prstGeom prst="rect">
            <a:avLst/>
          </a:prstGeom>
          <a:noFill/>
        </p:spPr>
        <p:txBody>
          <a:bodyPr wrap="square" rtlCol="0">
            <a:spAutoFit/>
          </a:bodyPr>
          <a:lstStyle/>
          <a:p>
            <a:r>
              <a:rPr lang="en-US" sz="1400" b="0" i="0" u="none" strike="noStrike" baseline="0" dirty="0">
                <a:solidFill>
                  <a:srgbClr val="000000"/>
                </a:solidFill>
                <a:latin typeface="Poor Richard" panose="02080502050505020702" pitchFamily="18" charset="0"/>
              </a:rPr>
              <a:t>Once I became acculturated I realized how supportive and friendly everyone was.  I got to know my faculty and fellow students.  This has been a turning point of my life. </a:t>
            </a:r>
            <a:endParaRPr lang="en-US" sz="1400" dirty="0">
              <a:latin typeface="Poor Richard" panose="02080502050505020702" pitchFamily="18" charset="0"/>
            </a:endParaRPr>
          </a:p>
        </p:txBody>
      </p:sp>
      <p:sp>
        <p:nvSpPr>
          <p:cNvPr id="8" name="TextBox 7">
            <a:extLst>
              <a:ext uri="{FF2B5EF4-FFF2-40B4-BE49-F238E27FC236}">
                <a16:creationId xmlns:a16="http://schemas.microsoft.com/office/drawing/2014/main" id="{23944B83-5310-4D63-B484-007B96E69B1E}"/>
              </a:ext>
            </a:extLst>
          </p:cNvPr>
          <p:cNvSpPr txBox="1"/>
          <p:nvPr/>
        </p:nvSpPr>
        <p:spPr>
          <a:xfrm>
            <a:off x="6177417" y="2646945"/>
            <a:ext cx="2204581" cy="1815882"/>
          </a:xfrm>
          <a:prstGeom prst="rect">
            <a:avLst/>
          </a:prstGeom>
          <a:noFill/>
        </p:spPr>
        <p:txBody>
          <a:bodyPr wrap="square" rtlCol="0">
            <a:spAutoFit/>
          </a:bodyPr>
          <a:lstStyle/>
          <a:p>
            <a:r>
              <a:rPr lang="en-US" sz="1400" b="0" i="0" u="none" strike="noStrike" baseline="0" dirty="0">
                <a:solidFill>
                  <a:srgbClr val="000000"/>
                </a:solidFill>
                <a:latin typeface="Lucida Calligraphy" panose="03010101010101010101" pitchFamily="66" charset="0"/>
              </a:rPr>
              <a:t>Overall my experience was great at my HBCU, the institution, faculty and staff helped me achieve far more than my bachelor’s degree. </a:t>
            </a:r>
            <a:endParaRPr lang="en-US" sz="1400" dirty="0">
              <a:latin typeface="Lucida Calligraphy" panose="03010101010101010101" pitchFamily="66" charset="0"/>
            </a:endParaRPr>
          </a:p>
        </p:txBody>
      </p:sp>
      <p:sp>
        <p:nvSpPr>
          <p:cNvPr id="9" name="TextBox 8">
            <a:extLst>
              <a:ext uri="{FF2B5EF4-FFF2-40B4-BE49-F238E27FC236}">
                <a16:creationId xmlns:a16="http://schemas.microsoft.com/office/drawing/2014/main" id="{8D508CE4-BF86-4EA9-B617-ED47819EB197}"/>
              </a:ext>
            </a:extLst>
          </p:cNvPr>
          <p:cNvSpPr txBox="1"/>
          <p:nvPr/>
        </p:nvSpPr>
        <p:spPr>
          <a:xfrm>
            <a:off x="4411759" y="4648050"/>
            <a:ext cx="3113935" cy="2031325"/>
          </a:xfrm>
          <a:prstGeom prst="rect">
            <a:avLst/>
          </a:prstGeom>
          <a:noFill/>
        </p:spPr>
        <p:txBody>
          <a:bodyPr wrap="square" rtlCol="0">
            <a:spAutoFit/>
          </a:bodyPr>
          <a:lstStyle/>
          <a:p>
            <a:r>
              <a:rPr lang="en-US" sz="1400" b="0" i="0" u="none" strike="noStrike" baseline="0" dirty="0">
                <a:solidFill>
                  <a:srgbClr val="000000"/>
                </a:solidFill>
                <a:latin typeface="Gadugi" panose="020B0502040204020203" pitchFamily="34" charset="0"/>
                <a:ea typeface="Gadugi" panose="020B0502040204020203" pitchFamily="34" charset="0"/>
              </a:rPr>
              <a:t>My HBCU helped me grow my self-confidence and as a result I am now committed to going to medical school –the HBCU culture of black excellence –all of my faculty were African American PhD’s and for the first time I realized that your goals are in your reach.  For the first time I as an African American could do this.</a:t>
            </a:r>
            <a:endParaRPr lang="en-US" sz="1400" dirty="0">
              <a:latin typeface="Gadugi" panose="020B0502040204020203" pitchFamily="34" charset="0"/>
              <a:ea typeface="Gadugi" panose="020B0502040204020203" pitchFamily="34" charset="0"/>
            </a:endParaRPr>
          </a:p>
        </p:txBody>
      </p:sp>
      <p:sp>
        <p:nvSpPr>
          <p:cNvPr id="10" name="TextBox 9">
            <a:extLst>
              <a:ext uri="{FF2B5EF4-FFF2-40B4-BE49-F238E27FC236}">
                <a16:creationId xmlns:a16="http://schemas.microsoft.com/office/drawing/2014/main" id="{D7190550-18BF-44E7-B1AC-7A94BD54EB64}"/>
              </a:ext>
            </a:extLst>
          </p:cNvPr>
          <p:cNvSpPr txBox="1"/>
          <p:nvPr/>
        </p:nvSpPr>
        <p:spPr>
          <a:xfrm rot="353301">
            <a:off x="8856140" y="2656904"/>
            <a:ext cx="2898731" cy="2246769"/>
          </a:xfrm>
          <a:prstGeom prst="rect">
            <a:avLst/>
          </a:prstGeom>
          <a:noFill/>
        </p:spPr>
        <p:txBody>
          <a:bodyPr wrap="square" rtlCol="0">
            <a:spAutoFit/>
          </a:bodyPr>
          <a:lstStyle/>
          <a:p>
            <a:r>
              <a:rPr lang="en-US" sz="1400" b="0" i="0" u="none" strike="noStrike" baseline="0" dirty="0">
                <a:solidFill>
                  <a:srgbClr val="000000"/>
                </a:solidFill>
                <a:latin typeface="Bell MT" panose="02020503060305020303" pitchFamily="18" charset="0"/>
              </a:rPr>
              <a:t>My HBCU experience went outside of its gates, we all work together this community of scholars and we all share this community of scholars.  When I first stepped on campus, I thought that this was incredible, all students were so engaged and helped me succeed.  I have learned to understand how I can succeed in all things because of my time here. </a:t>
            </a:r>
            <a:endParaRPr lang="en-US" sz="1400" dirty="0">
              <a:latin typeface="Bell MT" panose="02020503060305020303" pitchFamily="18" charset="0"/>
            </a:endParaRPr>
          </a:p>
        </p:txBody>
      </p:sp>
    </p:spTree>
    <p:extLst>
      <p:ext uri="{BB962C8B-B14F-4D97-AF65-F5344CB8AC3E}">
        <p14:creationId xmlns:p14="http://schemas.microsoft.com/office/powerpoint/2010/main" val="1883037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F8F06-096A-420E-B70B-F0A41A79076A}"/>
              </a:ext>
            </a:extLst>
          </p:cNvPr>
          <p:cNvSpPr>
            <a:spLocks noGrp="1"/>
          </p:cNvSpPr>
          <p:nvPr>
            <p:ph type="title"/>
          </p:nvPr>
        </p:nvSpPr>
        <p:spPr>
          <a:xfrm>
            <a:off x="959005" y="4721872"/>
            <a:ext cx="10432249" cy="1736660"/>
          </a:xfrm>
        </p:spPr>
        <p:txBody>
          <a:bodyPr>
            <a:normAutofit fontScale="90000"/>
          </a:bodyPr>
          <a:lstStyle/>
          <a:p>
            <a:r>
              <a:rPr lang="en-US" sz="4900" b="1" dirty="0"/>
              <a:t>Pipelines To Possibilities </a:t>
            </a:r>
            <a:r>
              <a:rPr lang="en-US" sz="4400" dirty="0"/>
              <a:t/>
            </a:r>
            <a:br>
              <a:rPr lang="en-US" sz="4400" dirty="0"/>
            </a:br>
            <a:r>
              <a:rPr lang="en-US" sz="3100" dirty="0"/>
              <a:t>Developing Faculty Excellence in the CCC system!</a:t>
            </a:r>
            <a:r>
              <a:rPr lang="en-US" sz="4400" dirty="0">
                <a:solidFill>
                  <a:schemeClr val="bg2"/>
                </a:solidFill>
              </a:rPr>
              <a:t/>
            </a:r>
            <a:br>
              <a:rPr lang="en-US" sz="4400" dirty="0">
                <a:solidFill>
                  <a:schemeClr val="bg2"/>
                </a:solidFill>
              </a:rPr>
            </a:br>
            <a:r>
              <a:rPr lang="en-US" sz="4400" dirty="0">
                <a:solidFill>
                  <a:schemeClr val="bg2"/>
                </a:solidFill>
              </a:rPr>
              <a:t/>
            </a:r>
            <a:br>
              <a:rPr lang="en-US" sz="4400" dirty="0">
                <a:solidFill>
                  <a:schemeClr val="bg2"/>
                </a:solidFill>
              </a:rPr>
            </a:br>
            <a:endParaRPr lang="en-US" dirty="0"/>
          </a:p>
        </p:txBody>
      </p:sp>
      <p:sp>
        <p:nvSpPr>
          <p:cNvPr id="4" name="TextBox 3">
            <a:extLst>
              <a:ext uri="{FF2B5EF4-FFF2-40B4-BE49-F238E27FC236}">
                <a16:creationId xmlns:a16="http://schemas.microsoft.com/office/drawing/2014/main" id="{20EEC51E-74D7-41AC-9CCE-199953C5E8DE}"/>
              </a:ext>
            </a:extLst>
          </p:cNvPr>
          <p:cNvSpPr txBox="1"/>
          <p:nvPr/>
        </p:nvSpPr>
        <p:spPr>
          <a:xfrm>
            <a:off x="861822" y="2061672"/>
            <a:ext cx="4375404" cy="369332"/>
          </a:xfrm>
          <a:prstGeom prst="rect">
            <a:avLst/>
          </a:prstGeom>
          <a:noFill/>
        </p:spPr>
        <p:txBody>
          <a:bodyPr wrap="square">
            <a:spAutoFit/>
          </a:bodyPr>
          <a:lstStyle/>
          <a:p>
            <a:r>
              <a:rPr lang="en-US" sz="1800" dirty="0">
                <a:solidFill>
                  <a:schemeClr val="bg2"/>
                </a:solidFill>
              </a:rPr>
              <a:t>BUILDING ON SUCCESS</a:t>
            </a:r>
            <a:endParaRPr lang="en-US" dirty="0"/>
          </a:p>
        </p:txBody>
      </p:sp>
    </p:spTree>
    <p:extLst>
      <p:ext uri="{BB962C8B-B14F-4D97-AF65-F5344CB8AC3E}">
        <p14:creationId xmlns:p14="http://schemas.microsoft.com/office/powerpoint/2010/main" val="2188220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6C516-F824-41CD-A79F-7EEE2CC044E8}"/>
              </a:ext>
            </a:extLst>
          </p:cNvPr>
          <p:cNvSpPr>
            <a:spLocks noGrp="1"/>
          </p:cNvSpPr>
          <p:nvPr>
            <p:ph type="title"/>
          </p:nvPr>
        </p:nvSpPr>
        <p:spPr/>
        <p:txBody>
          <a:bodyPr/>
          <a:lstStyle/>
          <a:p>
            <a:r>
              <a:rPr lang="en-US" b="1" dirty="0"/>
              <a:t>Pipelines To Possibilities Mission</a:t>
            </a:r>
          </a:p>
        </p:txBody>
      </p:sp>
      <p:sp>
        <p:nvSpPr>
          <p:cNvPr id="3" name="Content Placeholder 2">
            <a:extLst>
              <a:ext uri="{FF2B5EF4-FFF2-40B4-BE49-F238E27FC236}">
                <a16:creationId xmlns:a16="http://schemas.microsoft.com/office/drawing/2014/main" id="{DC22B73D-B1C1-4ACE-B8D2-DE6E111E634D}"/>
              </a:ext>
            </a:extLst>
          </p:cNvPr>
          <p:cNvSpPr>
            <a:spLocks noGrp="1"/>
          </p:cNvSpPr>
          <p:nvPr>
            <p:ph idx="1"/>
          </p:nvPr>
        </p:nvSpPr>
        <p:spPr/>
        <p:txBody>
          <a:bodyPr/>
          <a:lstStyle/>
          <a:p>
            <a:r>
              <a:rPr lang="en-US" sz="2800" dirty="0">
                <a:solidFill>
                  <a:srgbClr val="000000"/>
                </a:solidFill>
                <a:latin typeface="Arial" panose="020B0604020202020204" pitchFamily="34" charset="0"/>
                <a:cs typeface="Arial" panose="020B0604020202020204" pitchFamily="34" charset="0"/>
              </a:rPr>
              <a:t>The Pipelines to Possibilities Program (P2P) offers a</a:t>
            </a:r>
            <a:r>
              <a:rPr lang="en-US" sz="2800" b="1" dirty="0">
                <a:solidFill>
                  <a:srgbClr val="000000"/>
                </a:solidFill>
                <a:latin typeface="Arial" panose="020B0604020202020204" pitchFamily="34" charset="0"/>
                <a:cs typeface="Arial" panose="020B0604020202020204" pitchFamily="34" charset="0"/>
              </a:rPr>
              <a:t> HBCU graduate internship </a:t>
            </a:r>
            <a:r>
              <a:rPr lang="en-US" sz="2800" dirty="0">
                <a:solidFill>
                  <a:srgbClr val="000000"/>
                </a:solidFill>
                <a:latin typeface="Arial" panose="020B0604020202020204" pitchFamily="34" charset="0"/>
                <a:cs typeface="Arial" panose="020B0604020202020204" pitchFamily="34" charset="0"/>
              </a:rPr>
              <a:t>program designed to develop an intentional faculty pipeline within the California Community College Districts. </a:t>
            </a:r>
            <a:r>
              <a:rPr lang="en-US" sz="2800" b="1" dirty="0">
                <a:solidFill>
                  <a:srgbClr val="000000"/>
                </a:solidFill>
                <a:latin typeface="Arial" panose="020B0604020202020204" pitchFamily="34" charset="0"/>
                <a:cs typeface="Arial" panose="020B0604020202020204" pitchFamily="34" charset="0"/>
              </a:rPr>
              <a:t>Through proactive recruitment, hiring, and retention of diverse tenured faculty aimed to diminish equity gaps</a:t>
            </a:r>
            <a:r>
              <a:rPr lang="en-US" sz="2800" dirty="0">
                <a:solidFill>
                  <a:srgbClr val="000000"/>
                </a:solidFill>
                <a:latin typeface="Arial" panose="020B0604020202020204" pitchFamily="34" charset="0"/>
                <a:cs typeface="Arial" panose="020B0604020202020204" pitchFamily="34" charset="0"/>
              </a:rPr>
              <a:t>, the P2P program meets the needs of diverse student populations to improve student success. </a:t>
            </a:r>
          </a:p>
          <a:p>
            <a:endParaRPr lang="en-US" dirty="0"/>
          </a:p>
        </p:txBody>
      </p:sp>
      <p:sp>
        <p:nvSpPr>
          <p:cNvPr id="4" name="Slide Number Placeholder 3">
            <a:extLst>
              <a:ext uri="{FF2B5EF4-FFF2-40B4-BE49-F238E27FC236}">
                <a16:creationId xmlns:a16="http://schemas.microsoft.com/office/drawing/2014/main" id="{F181327F-8618-4D90-912B-58ADE3A1E76C}"/>
              </a:ext>
            </a:extLst>
          </p:cNvPr>
          <p:cNvSpPr>
            <a:spLocks noGrp="1"/>
          </p:cNvSpPr>
          <p:nvPr>
            <p:ph type="sldNum" sz="quarter" idx="10"/>
          </p:nvPr>
        </p:nvSpPr>
        <p:spPr/>
        <p:txBody>
          <a:bodyPr/>
          <a:lstStyle/>
          <a:p>
            <a:pPr>
              <a:defRPr/>
            </a:pPr>
            <a:fld id="{68B9F06C-3E18-7D4A-8620-170A4BF71910}" type="slidenum">
              <a:rPr lang="en-US" altLang="en-US" smtClean="0"/>
              <a:pPr>
                <a:defRPr/>
              </a:pPr>
              <a:t>19</a:t>
            </a:fld>
            <a:endParaRPr lang="en-US" altLang="en-US"/>
          </a:p>
        </p:txBody>
      </p:sp>
    </p:spTree>
    <p:extLst>
      <p:ext uri="{BB962C8B-B14F-4D97-AF65-F5344CB8AC3E}">
        <p14:creationId xmlns:p14="http://schemas.microsoft.com/office/powerpoint/2010/main" val="138351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43086-CA20-4801-9DE9-CFD8F112E5B7}"/>
              </a:ext>
            </a:extLst>
          </p:cNvPr>
          <p:cNvSpPr>
            <a:spLocks noGrp="1"/>
          </p:cNvSpPr>
          <p:nvPr>
            <p:ph type="title"/>
          </p:nvPr>
        </p:nvSpPr>
        <p:spPr>
          <a:xfrm>
            <a:off x="1277650" y="365125"/>
            <a:ext cx="10046043" cy="677291"/>
          </a:xfrm>
        </p:spPr>
        <p:txBody>
          <a:bodyPr/>
          <a:lstStyle/>
          <a:p>
            <a:pPr algn="ctr"/>
            <a:r>
              <a:rPr lang="en-US" b="1" dirty="0"/>
              <a:t>AGENDA</a:t>
            </a:r>
          </a:p>
        </p:txBody>
      </p:sp>
      <p:sp>
        <p:nvSpPr>
          <p:cNvPr id="3" name="Content Placeholder 2">
            <a:extLst>
              <a:ext uri="{FF2B5EF4-FFF2-40B4-BE49-F238E27FC236}">
                <a16:creationId xmlns:a16="http://schemas.microsoft.com/office/drawing/2014/main" id="{4236B3ED-FB6C-41C8-B248-D3328B34ACB3}"/>
              </a:ext>
            </a:extLst>
          </p:cNvPr>
          <p:cNvSpPr>
            <a:spLocks noGrp="1"/>
          </p:cNvSpPr>
          <p:nvPr>
            <p:ph sz="half" idx="1"/>
          </p:nvPr>
        </p:nvSpPr>
        <p:spPr>
          <a:xfrm>
            <a:off x="1277650" y="1042416"/>
            <a:ext cx="10058400" cy="5175504"/>
          </a:xfrm>
        </p:spPr>
        <p:txBody>
          <a:bodyPr/>
          <a:lstStyle/>
          <a:p>
            <a:pPr marL="289322" indent="-289322">
              <a:spcBef>
                <a:spcPts val="169"/>
              </a:spcBef>
              <a:buFont typeface="+mj-lt"/>
              <a:buAutoNum type="arabicPeriod"/>
            </a:pPr>
            <a:r>
              <a:rPr lang="en-US" sz="1800" dirty="0">
                <a:solidFill>
                  <a:srgbClr val="002060"/>
                </a:solidFill>
                <a:latin typeface="Source Sans Pro" panose="020B0503030403020204" pitchFamily="34" charset="0"/>
                <a:ea typeface="Source Sans Pro" panose="020B0503030403020204" pitchFamily="34" charset="0"/>
              </a:rPr>
              <a:t>Welcome and framing the conversation: by Dr. Siria Martinez</a:t>
            </a:r>
          </a:p>
          <a:p>
            <a:pPr marL="289322" indent="-289322">
              <a:spcBef>
                <a:spcPts val="169"/>
              </a:spcBef>
              <a:buFont typeface="+mj-lt"/>
              <a:buAutoNum type="arabicPeriod"/>
            </a:pPr>
            <a:endParaRPr lang="en-US" sz="1800" dirty="0">
              <a:solidFill>
                <a:srgbClr val="002060"/>
              </a:solidFill>
              <a:latin typeface="Source Sans Pro" panose="020B0503030403020204" pitchFamily="34" charset="0"/>
              <a:ea typeface="Source Sans Pro" panose="020B0503030403020204" pitchFamily="34" charset="0"/>
            </a:endParaRPr>
          </a:p>
          <a:p>
            <a:pPr marL="289322" indent="-289322">
              <a:spcBef>
                <a:spcPts val="169"/>
              </a:spcBef>
              <a:buFont typeface="+mj-lt"/>
              <a:buAutoNum type="arabicPeriod"/>
            </a:pPr>
            <a:r>
              <a:rPr lang="en-US" sz="1800" dirty="0">
                <a:solidFill>
                  <a:srgbClr val="002060"/>
                </a:solidFill>
                <a:latin typeface="Source Sans Pro" panose="020B0503030403020204" pitchFamily="34" charset="0"/>
                <a:ea typeface="Source Sans Pro" panose="020B0503030403020204" pitchFamily="34" charset="0"/>
              </a:rPr>
              <a:t>History of HBCU’s</a:t>
            </a:r>
          </a:p>
          <a:p>
            <a:pPr marL="289322" indent="-289322">
              <a:spcBef>
                <a:spcPts val="169"/>
              </a:spcBef>
              <a:buFont typeface="+mj-lt"/>
              <a:buAutoNum type="arabicPeriod"/>
            </a:pPr>
            <a:endParaRPr lang="en-US" sz="1800" dirty="0">
              <a:solidFill>
                <a:srgbClr val="002060"/>
              </a:solidFill>
              <a:latin typeface="Source Sans Pro" panose="020B0503030403020204" pitchFamily="34" charset="0"/>
              <a:ea typeface="Source Sans Pro" panose="020B0503030403020204" pitchFamily="34" charset="0"/>
            </a:endParaRPr>
          </a:p>
          <a:p>
            <a:pPr marL="289322" indent="-289322">
              <a:spcBef>
                <a:spcPts val="169"/>
              </a:spcBef>
              <a:buFont typeface="+mj-lt"/>
              <a:buAutoNum type="arabicPeriod"/>
            </a:pPr>
            <a:r>
              <a:rPr lang="en-US" sz="1800" dirty="0">
                <a:solidFill>
                  <a:srgbClr val="002060"/>
                </a:solidFill>
                <a:latin typeface="Source Sans Pro" panose="020B0503030403020204" pitchFamily="34" charset="0"/>
                <a:ea typeface="Source Sans Pro" panose="020B0503030403020204" pitchFamily="34" charset="0"/>
              </a:rPr>
              <a:t>HBCU Impact</a:t>
            </a:r>
          </a:p>
          <a:p>
            <a:pPr marL="289322" indent="-289322">
              <a:spcBef>
                <a:spcPts val="169"/>
              </a:spcBef>
              <a:buFont typeface="+mj-lt"/>
              <a:buAutoNum type="arabicPeriod"/>
            </a:pPr>
            <a:endParaRPr lang="en-US" sz="1800" dirty="0">
              <a:solidFill>
                <a:srgbClr val="002060"/>
              </a:solidFill>
              <a:latin typeface="Source Sans Pro" panose="020B0503030403020204" pitchFamily="34" charset="0"/>
              <a:ea typeface="Source Sans Pro" panose="020B0503030403020204" pitchFamily="34" charset="0"/>
            </a:endParaRPr>
          </a:p>
          <a:p>
            <a:pPr marL="289322" indent="-289322">
              <a:spcBef>
                <a:spcPts val="169"/>
              </a:spcBef>
              <a:buFont typeface="+mj-lt"/>
              <a:buAutoNum type="arabicPeriod"/>
            </a:pPr>
            <a:r>
              <a:rPr lang="en-US" sz="1800" dirty="0">
                <a:solidFill>
                  <a:srgbClr val="002060"/>
                </a:solidFill>
                <a:latin typeface="Source Sans Pro" panose="020B0503030403020204" pitchFamily="34" charset="0"/>
                <a:ea typeface="Source Sans Pro" panose="020B0503030403020204" pitchFamily="34" charset="0"/>
              </a:rPr>
              <a:t>Benefits of HBCU’s</a:t>
            </a:r>
          </a:p>
          <a:p>
            <a:pPr marL="289322" indent="-289322">
              <a:spcBef>
                <a:spcPts val="169"/>
              </a:spcBef>
              <a:buFont typeface="+mj-lt"/>
              <a:buAutoNum type="arabicPeriod"/>
            </a:pPr>
            <a:endParaRPr lang="en-US" sz="1800" dirty="0">
              <a:solidFill>
                <a:srgbClr val="002060"/>
              </a:solidFill>
              <a:latin typeface="Source Sans Pro" panose="020B0503030403020204" pitchFamily="34" charset="0"/>
              <a:ea typeface="Source Sans Pro" panose="020B0503030403020204" pitchFamily="34" charset="0"/>
            </a:endParaRPr>
          </a:p>
          <a:p>
            <a:pPr marL="289322" indent="-289322">
              <a:spcBef>
                <a:spcPts val="169"/>
              </a:spcBef>
              <a:buFont typeface="+mj-lt"/>
              <a:buAutoNum type="arabicPeriod"/>
            </a:pPr>
            <a:r>
              <a:rPr lang="en-US" sz="1800" dirty="0">
                <a:solidFill>
                  <a:srgbClr val="002060"/>
                </a:solidFill>
                <a:latin typeface="Source Sans Pro" panose="020B0503030403020204" pitchFamily="34" charset="0"/>
                <a:ea typeface="Source Sans Pro" panose="020B0503030403020204" pitchFamily="34" charset="0"/>
              </a:rPr>
              <a:t>Who HBCU’s Serve</a:t>
            </a:r>
          </a:p>
          <a:p>
            <a:pPr marL="289322" indent="-289322">
              <a:spcBef>
                <a:spcPts val="169"/>
              </a:spcBef>
              <a:buFont typeface="+mj-lt"/>
              <a:buAutoNum type="arabicPeriod"/>
            </a:pPr>
            <a:endParaRPr lang="en-US" sz="1800" dirty="0">
              <a:solidFill>
                <a:srgbClr val="002060"/>
              </a:solidFill>
              <a:latin typeface="Source Sans Pro" panose="020B0503030403020204" pitchFamily="34" charset="0"/>
              <a:ea typeface="Source Sans Pro" panose="020B0503030403020204" pitchFamily="34" charset="0"/>
            </a:endParaRPr>
          </a:p>
          <a:p>
            <a:pPr marL="289322" indent="-289322">
              <a:spcBef>
                <a:spcPts val="169"/>
              </a:spcBef>
              <a:buFont typeface="+mj-lt"/>
              <a:buAutoNum type="arabicPeriod"/>
            </a:pPr>
            <a:r>
              <a:rPr lang="en-US" sz="1800" dirty="0">
                <a:solidFill>
                  <a:srgbClr val="002060"/>
                </a:solidFill>
                <a:latin typeface="Source Sans Pro" panose="020B0503030403020204" pitchFamily="34" charset="0"/>
                <a:ea typeface="Source Sans Pro" panose="020B0503030403020204" pitchFamily="34" charset="0"/>
              </a:rPr>
              <a:t>Background of CCC and HBCU Project Transfer Guarantee Project</a:t>
            </a:r>
          </a:p>
          <a:p>
            <a:pPr marL="289322" indent="-289322">
              <a:spcBef>
                <a:spcPts val="169"/>
              </a:spcBef>
              <a:buFont typeface="+mj-lt"/>
              <a:buAutoNum type="arabicPeriod"/>
            </a:pPr>
            <a:endParaRPr lang="en-US" sz="1800" dirty="0">
              <a:solidFill>
                <a:srgbClr val="002060"/>
              </a:solidFill>
              <a:latin typeface="Source Sans Pro" panose="020B0503030403020204" pitchFamily="34" charset="0"/>
              <a:ea typeface="Source Sans Pro" panose="020B0503030403020204" pitchFamily="34" charset="0"/>
            </a:endParaRPr>
          </a:p>
          <a:p>
            <a:pPr marL="289322" indent="-289322">
              <a:spcBef>
                <a:spcPts val="169"/>
              </a:spcBef>
              <a:buFont typeface="+mj-lt"/>
              <a:buAutoNum type="arabicPeriod"/>
            </a:pPr>
            <a:r>
              <a:rPr lang="en-US" sz="1800" dirty="0">
                <a:solidFill>
                  <a:srgbClr val="002060"/>
                </a:solidFill>
                <a:latin typeface="Source Sans Pro" panose="020B0503030403020204" pitchFamily="34" charset="0"/>
                <a:ea typeface="Source Sans Pro" panose="020B0503030403020204" pitchFamily="34" charset="0"/>
              </a:rPr>
              <a:t>Program Benefits and Advantages, Partner Locations</a:t>
            </a:r>
          </a:p>
          <a:p>
            <a:pPr marL="289322" indent="-289322">
              <a:spcBef>
                <a:spcPts val="169"/>
              </a:spcBef>
              <a:buFont typeface="+mj-lt"/>
              <a:buAutoNum type="arabicPeriod"/>
            </a:pPr>
            <a:endParaRPr lang="en-US" sz="1800" dirty="0">
              <a:solidFill>
                <a:srgbClr val="002060"/>
              </a:solidFill>
              <a:latin typeface="Source Sans Pro" panose="020B0503030403020204" pitchFamily="34" charset="0"/>
              <a:ea typeface="Source Sans Pro" panose="020B0503030403020204" pitchFamily="34" charset="0"/>
            </a:endParaRPr>
          </a:p>
          <a:p>
            <a:pPr marL="289322" indent="-289322">
              <a:spcBef>
                <a:spcPts val="169"/>
              </a:spcBef>
              <a:buFont typeface="+mj-lt"/>
              <a:buAutoNum type="arabicPeriod"/>
            </a:pPr>
            <a:r>
              <a:rPr lang="en-US" sz="1800" dirty="0">
                <a:solidFill>
                  <a:srgbClr val="002060"/>
                </a:solidFill>
                <a:latin typeface="Source Sans Pro" panose="020B0503030403020204" pitchFamily="34" charset="0"/>
                <a:ea typeface="Source Sans Pro" panose="020B0503030403020204" pitchFamily="34" charset="0"/>
              </a:rPr>
              <a:t>CCC to HBCU Program Outcomes</a:t>
            </a:r>
          </a:p>
          <a:p>
            <a:pPr marL="289322" indent="-289322">
              <a:spcBef>
                <a:spcPts val="169"/>
              </a:spcBef>
              <a:buFont typeface="+mj-lt"/>
              <a:buAutoNum type="arabicPeriod"/>
            </a:pPr>
            <a:endParaRPr lang="en-US" sz="1800" dirty="0">
              <a:solidFill>
                <a:srgbClr val="002060"/>
              </a:solidFill>
              <a:latin typeface="Source Sans Pro" panose="020B0503030403020204" pitchFamily="34" charset="0"/>
              <a:ea typeface="Source Sans Pro" panose="020B0503030403020204" pitchFamily="34" charset="0"/>
            </a:endParaRPr>
          </a:p>
          <a:p>
            <a:pPr marL="289322" indent="-289322">
              <a:spcBef>
                <a:spcPts val="169"/>
              </a:spcBef>
              <a:buFont typeface="+mj-lt"/>
              <a:buAutoNum type="arabicPeriod"/>
            </a:pPr>
            <a:r>
              <a:rPr lang="en-US" sz="1800" dirty="0">
                <a:solidFill>
                  <a:srgbClr val="002060"/>
                </a:solidFill>
                <a:latin typeface="Source Sans Pro" panose="020B0503030403020204" pitchFamily="34" charset="0"/>
                <a:ea typeface="Source Sans Pro" panose="020B0503030403020204" pitchFamily="34" charset="0"/>
              </a:rPr>
              <a:t>Pipeline2Possibilities Program</a:t>
            </a:r>
          </a:p>
          <a:p>
            <a:pPr marL="289322" indent="-289322">
              <a:spcBef>
                <a:spcPts val="169"/>
              </a:spcBef>
              <a:buFont typeface="+mj-lt"/>
              <a:buAutoNum type="arabicPeriod"/>
            </a:pPr>
            <a:endParaRPr lang="en-US" sz="1800" dirty="0">
              <a:solidFill>
                <a:srgbClr val="002060"/>
              </a:solidFill>
              <a:latin typeface="Source Sans Pro" panose="020B0503030403020204" pitchFamily="34" charset="0"/>
              <a:ea typeface="Source Sans Pro" panose="020B0503030403020204" pitchFamily="34" charset="0"/>
            </a:endParaRPr>
          </a:p>
          <a:p>
            <a:pPr marL="289322" indent="-289322">
              <a:spcBef>
                <a:spcPts val="169"/>
              </a:spcBef>
              <a:buFont typeface="+mj-lt"/>
              <a:buAutoNum type="arabicPeriod"/>
            </a:pPr>
            <a:r>
              <a:rPr lang="en-US" sz="1800" dirty="0">
                <a:solidFill>
                  <a:srgbClr val="002060"/>
                </a:solidFill>
                <a:latin typeface="Source Sans Pro" panose="020B0503030403020204" pitchFamily="34" charset="0"/>
                <a:ea typeface="Source Sans Pro" panose="020B0503030403020204" pitchFamily="34" charset="0"/>
              </a:rPr>
              <a:t>Q&amp;A</a:t>
            </a:r>
          </a:p>
          <a:p>
            <a:endParaRPr lang="en-US" dirty="0"/>
          </a:p>
        </p:txBody>
      </p:sp>
      <p:sp>
        <p:nvSpPr>
          <p:cNvPr id="4" name="Slide Number Placeholder 3">
            <a:extLst>
              <a:ext uri="{FF2B5EF4-FFF2-40B4-BE49-F238E27FC236}">
                <a16:creationId xmlns:a16="http://schemas.microsoft.com/office/drawing/2014/main" id="{88F092DB-AD19-4130-BD94-17E8C1A13083}"/>
              </a:ext>
            </a:extLst>
          </p:cNvPr>
          <p:cNvSpPr>
            <a:spLocks noGrp="1"/>
          </p:cNvSpPr>
          <p:nvPr>
            <p:ph type="sldNum" sz="quarter" idx="10"/>
          </p:nvPr>
        </p:nvSpPr>
        <p:spPr/>
        <p:txBody>
          <a:bodyPr/>
          <a:lstStyle/>
          <a:p>
            <a:pPr>
              <a:defRPr/>
            </a:pPr>
            <a:fld id="{0154297E-07AE-1449-BCEE-4C04EBDD19BF}" type="slidenum">
              <a:rPr lang="en-US" altLang="en-US" smtClean="0"/>
              <a:pPr>
                <a:defRPr/>
              </a:pPr>
              <a:t>2</a:t>
            </a:fld>
            <a:endParaRPr lang="en-US" altLang="en-US"/>
          </a:p>
        </p:txBody>
      </p:sp>
    </p:spTree>
    <p:extLst>
      <p:ext uri="{BB962C8B-B14F-4D97-AF65-F5344CB8AC3E}">
        <p14:creationId xmlns:p14="http://schemas.microsoft.com/office/powerpoint/2010/main" val="385358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6A37C-5145-4920-9485-FA31E6D94FE9}"/>
              </a:ext>
            </a:extLst>
          </p:cNvPr>
          <p:cNvSpPr>
            <a:spLocks noGrp="1"/>
          </p:cNvSpPr>
          <p:nvPr>
            <p:ph type="title"/>
          </p:nvPr>
        </p:nvSpPr>
        <p:spPr/>
        <p:txBody>
          <a:bodyPr/>
          <a:lstStyle/>
          <a:p>
            <a:r>
              <a:rPr lang="en-US" b="1" dirty="0"/>
              <a:t>The</a:t>
            </a:r>
            <a:r>
              <a:rPr lang="en-US" b="1" i="1" dirty="0"/>
              <a:t> P2P</a:t>
            </a:r>
            <a:r>
              <a:rPr lang="en-US" b="1" dirty="0"/>
              <a:t> Program</a:t>
            </a:r>
          </a:p>
        </p:txBody>
      </p:sp>
      <p:sp>
        <p:nvSpPr>
          <p:cNvPr id="4" name="Slide Number Placeholder 3">
            <a:extLst>
              <a:ext uri="{FF2B5EF4-FFF2-40B4-BE49-F238E27FC236}">
                <a16:creationId xmlns:a16="http://schemas.microsoft.com/office/drawing/2014/main" id="{9DB4CEE1-C06B-44F5-B583-0385620A9DA0}"/>
              </a:ext>
            </a:extLst>
          </p:cNvPr>
          <p:cNvSpPr>
            <a:spLocks noGrp="1"/>
          </p:cNvSpPr>
          <p:nvPr>
            <p:ph type="sldNum" sz="quarter" idx="10"/>
          </p:nvPr>
        </p:nvSpPr>
        <p:spPr/>
        <p:txBody>
          <a:bodyPr/>
          <a:lstStyle/>
          <a:p>
            <a:pPr>
              <a:defRPr/>
            </a:pPr>
            <a:fld id="{68B9F06C-3E18-7D4A-8620-170A4BF71910}" type="slidenum">
              <a:rPr lang="en-US" altLang="en-US" smtClean="0"/>
              <a:pPr>
                <a:defRPr/>
              </a:pPr>
              <a:t>20</a:t>
            </a:fld>
            <a:endParaRPr lang="en-US" altLang="en-US"/>
          </a:p>
        </p:txBody>
      </p:sp>
      <p:sp>
        <p:nvSpPr>
          <p:cNvPr id="5" name="Content Placeholder 2">
            <a:extLst>
              <a:ext uri="{FF2B5EF4-FFF2-40B4-BE49-F238E27FC236}">
                <a16:creationId xmlns:a16="http://schemas.microsoft.com/office/drawing/2014/main" id="{DAB50B01-8628-4452-A791-3254CEEC0532}"/>
              </a:ext>
            </a:extLst>
          </p:cNvPr>
          <p:cNvSpPr>
            <a:spLocks noGrp="1"/>
          </p:cNvSpPr>
          <p:nvPr>
            <p:ph idx="1"/>
          </p:nvPr>
        </p:nvSpPr>
        <p:spPr>
          <a:xfrm>
            <a:off x="830263" y="2662238"/>
            <a:ext cx="10523537" cy="3570287"/>
          </a:xfrm>
        </p:spPr>
        <p:txBody>
          <a:bodyPr>
            <a:norm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Cohort-based mentorship program to develop prospective faculty of color and provide a pathway to employment within the California Community Colleges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Builds upon existing partnerships with HBCUs for CCC transfer students that will recruit current graduates students at HBCUs to pair with current CCC Black faculty mentors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First year: cohort of nine mentees and mentors was launched in Spring 2021 </a:t>
            </a:r>
          </a:p>
          <a:p>
            <a:pPr marL="118872" indent="0">
              <a:buNone/>
            </a:pPr>
            <a:endParaRPr lang="en-US" sz="2000" dirty="0"/>
          </a:p>
          <a:p>
            <a:endParaRPr lang="en-US" sz="2400" dirty="0"/>
          </a:p>
          <a:p>
            <a:pPr>
              <a:buNone/>
            </a:pPr>
            <a:endParaRPr lang="en-US" dirty="0"/>
          </a:p>
        </p:txBody>
      </p:sp>
    </p:spTree>
    <p:extLst>
      <p:ext uri="{BB962C8B-B14F-4D97-AF65-F5344CB8AC3E}">
        <p14:creationId xmlns:p14="http://schemas.microsoft.com/office/powerpoint/2010/main" val="2841708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6429-4B4D-4DA9-B536-36DD935B51CF}"/>
              </a:ext>
            </a:extLst>
          </p:cNvPr>
          <p:cNvSpPr>
            <a:spLocks noGrp="1"/>
          </p:cNvSpPr>
          <p:nvPr>
            <p:ph type="title"/>
          </p:nvPr>
        </p:nvSpPr>
        <p:spPr/>
        <p:txBody>
          <a:bodyPr/>
          <a:lstStyle/>
          <a:p>
            <a:r>
              <a:rPr lang="en-US" b="1" dirty="0"/>
              <a:t>Spring 2021 Pilot Program Success</a:t>
            </a:r>
          </a:p>
        </p:txBody>
      </p:sp>
      <p:sp>
        <p:nvSpPr>
          <p:cNvPr id="4" name="Slide Number Placeholder 3">
            <a:extLst>
              <a:ext uri="{FF2B5EF4-FFF2-40B4-BE49-F238E27FC236}">
                <a16:creationId xmlns:a16="http://schemas.microsoft.com/office/drawing/2014/main" id="{DA949219-3E21-4E4E-8561-3BBE71D6DE27}"/>
              </a:ext>
            </a:extLst>
          </p:cNvPr>
          <p:cNvSpPr>
            <a:spLocks noGrp="1"/>
          </p:cNvSpPr>
          <p:nvPr>
            <p:ph type="sldNum" sz="quarter" idx="10"/>
          </p:nvPr>
        </p:nvSpPr>
        <p:spPr/>
        <p:txBody>
          <a:bodyPr/>
          <a:lstStyle/>
          <a:p>
            <a:pPr>
              <a:defRPr/>
            </a:pPr>
            <a:fld id="{68B9F06C-3E18-7D4A-8620-170A4BF71910}" type="slidenum">
              <a:rPr lang="en-US" altLang="en-US" smtClean="0"/>
              <a:pPr>
                <a:defRPr/>
              </a:pPr>
              <a:t>21</a:t>
            </a:fld>
            <a:endParaRPr lang="en-US" altLang="en-US"/>
          </a:p>
        </p:txBody>
      </p:sp>
      <p:sp>
        <p:nvSpPr>
          <p:cNvPr id="7" name="Content Placeholder 2">
            <a:extLst>
              <a:ext uri="{FF2B5EF4-FFF2-40B4-BE49-F238E27FC236}">
                <a16:creationId xmlns:a16="http://schemas.microsoft.com/office/drawing/2014/main" id="{9EB04B67-61A3-4E29-BB3A-307FD561B916}"/>
              </a:ext>
            </a:extLst>
          </p:cNvPr>
          <p:cNvSpPr txBox="1">
            <a:spLocks noGrp="1"/>
          </p:cNvSpPr>
          <p:nvPr>
            <p:ph idx="1"/>
          </p:nvPr>
        </p:nvSpPr>
        <p:spPr>
          <a:xfrm>
            <a:off x="457200" y="2479040"/>
            <a:ext cx="11236959" cy="412496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fontAlgn="base">
              <a:buFont typeface="Wingdings" panose="05000000000000000000" pitchFamily="2" charset="2"/>
              <a:buChar char="§"/>
            </a:pPr>
            <a:r>
              <a:rPr lang="en-US" sz="1800" b="1" dirty="0">
                <a:solidFill>
                  <a:schemeClr val="tx2"/>
                </a:solidFill>
                <a:latin typeface="Arial" panose="020B0604020202020204" pitchFamily="34" charset="0"/>
                <a:cs typeface="Arial" panose="020B0604020202020204" pitchFamily="34" charset="0"/>
              </a:rPr>
              <a:t>Successfully paired nine HBCU graduate interns with nine CCC faculty. </a:t>
            </a:r>
            <a:br>
              <a:rPr lang="en-US" sz="1800" b="1" dirty="0">
                <a:solidFill>
                  <a:schemeClr val="tx2"/>
                </a:solidFill>
                <a:latin typeface="Arial" panose="020B0604020202020204" pitchFamily="34" charset="0"/>
                <a:cs typeface="Arial" panose="020B0604020202020204" pitchFamily="34" charset="0"/>
              </a:rPr>
            </a:br>
            <a:r>
              <a:rPr lang="en-US" sz="1800" b="1" dirty="0">
                <a:solidFill>
                  <a:schemeClr val="tx2"/>
                </a:solidFill>
                <a:latin typeface="Arial" panose="020B0604020202020204" pitchFamily="34" charset="0"/>
                <a:cs typeface="Arial" panose="020B0604020202020204" pitchFamily="34" charset="0"/>
              </a:rPr>
              <a:t>CCCs  represented:</a:t>
            </a:r>
            <a:r>
              <a:rPr lang="en-US" sz="1800" dirty="0">
                <a:solidFill>
                  <a:schemeClr val="tx2"/>
                </a:solidFill>
                <a:latin typeface="Arial" panose="020B0604020202020204" pitchFamily="34" charset="0"/>
                <a:cs typeface="Arial" panose="020B0604020202020204" pitchFamily="34" charset="0"/>
              </a:rPr>
              <a:t> </a:t>
            </a:r>
            <a:r>
              <a:rPr lang="en-US" sz="1600" i="1" dirty="0">
                <a:solidFill>
                  <a:srgbClr val="E79524"/>
                </a:solidFill>
                <a:latin typeface="Arial" panose="020B0604020202020204" pitchFamily="34" charset="0"/>
                <a:cs typeface="Arial" panose="020B0604020202020204" pitchFamily="34" charset="0"/>
              </a:rPr>
              <a:t>San Diego City College, Los Angeles Pierce College, San Diego Mesa College, Southwestern College, Barstow Community College, Riverside City College, Moorpark College, and Diablo Valley College.</a:t>
            </a:r>
            <a:br>
              <a:rPr lang="en-US" sz="1600" i="1" dirty="0">
                <a:solidFill>
                  <a:srgbClr val="E79524"/>
                </a:solidFill>
                <a:latin typeface="Arial" panose="020B0604020202020204" pitchFamily="34" charset="0"/>
                <a:cs typeface="Arial" panose="020B0604020202020204" pitchFamily="34" charset="0"/>
              </a:rPr>
            </a:br>
            <a:r>
              <a:rPr lang="en-US" sz="1800" b="1" dirty="0">
                <a:solidFill>
                  <a:schemeClr val="tx2"/>
                </a:solidFill>
                <a:latin typeface="Arial" panose="020B0604020202020204" pitchFamily="34" charset="0"/>
                <a:cs typeface="Arial" panose="020B0604020202020204" pitchFamily="34" charset="0"/>
              </a:rPr>
              <a:t>HBCUs represented: </a:t>
            </a:r>
            <a:r>
              <a:rPr lang="en-US" sz="1600" i="1" dirty="0">
                <a:solidFill>
                  <a:srgbClr val="E79524"/>
                </a:solidFill>
                <a:latin typeface="Arial" panose="020B0604020202020204" pitchFamily="34" charset="0"/>
                <a:cs typeface="Arial" panose="020B0604020202020204" pitchFamily="34" charset="0"/>
              </a:rPr>
              <a:t>Kentucky State University, Claflin University, Morgan State University and Grambling State University.</a:t>
            </a:r>
            <a:endParaRPr lang="en-US" sz="1600" dirty="0">
              <a:solidFill>
                <a:srgbClr val="000000"/>
              </a:solidFill>
              <a:latin typeface="Arial" panose="020B0604020202020204" pitchFamily="34" charset="0"/>
              <a:cs typeface="Arial" panose="020B0604020202020204" pitchFamily="34" charset="0"/>
            </a:endParaRPr>
          </a:p>
          <a:p>
            <a:pPr fontAlgn="base">
              <a:buFont typeface="Wingdings" panose="05000000000000000000" pitchFamily="2" charset="2"/>
              <a:buChar char="§"/>
            </a:pPr>
            <a:r>
              <a:rPr lang="en-US" sz="1800" b="1" dirty="0">
                <a:solidFill>
                  <a:schemeClr val="tx2"/>
                </a:solidFill>
                <a:latin typeface="Arial" panose="020B0604020202020204" pitchFamily="34" charset="0"/>
                <a:cs typeface="Arial" panose="020B0604020202020204" pitchFamily="34" charset="0"/>
              </a:rPr>
              <a:t>Training sessions were held over the 16 week term with the completion of  thirty-six hours. Topics covered: </a:t>
            </a:r>
            <a:r>
              <a:rPr lang="en-US" sz="1600" i="1" dirty="0">
                <a:solidFill>
                  <a:srgbClr val="E79524"/>
                </a:solidFill>
                <a:latin typeface="Arial" panose="020B0604020202020204" pitchFamily="34" charset="0"/>
                <a:cs typeface="Arial" panose="020B0604020202020204" pitchFamily="34" charset="0"/>
              </a:rPr>
              <a:t>Developing Black Spaces, Understanding the CCC Student and How to Serve, Creating, Developing and Validating Equity-Minded Classrooms, Conflict Management Resolution and Techniques, Cultural Proficiency and Curriculum Integration, Classroom Technology and Essentials of Distance Learning, Application, Hiring and Interview Strategies</a:t>
            </a:r>
            <a:r>
              <a:rPr lang="en-US" sz="1600" dirty="0">
                <a:solidFill>
                  <a:srgbClr val="E79524"/>
                </a:solidFill>
                <a:latin typeface="Arial" panose="020B0604020202020204" pitchFamily="34" charset="0"/>
                <a:cs typeface="Arial" panose="020B0604020202020204" pitchFamily="34" charset="0"/>
              </a:rPr>
              <a:t>. </a:t>
            </a:r>
            <a:endParaRPr lang="en-US" sz="1600" dirty="0">
              <a:solidFill>
                <a:srgbClr val="000000"/>
              </a:solidFill>
              <a:latin typeface="Arial" panose="020B0604020202020204" pitchFamily="34" charset="0"/>
              <a:cs typeface="Arial" panose="020B0604020202020204" pitchFamily="34" charset="0"/>
            </a:endParaRPr>
          </a:p>
          <a:p>
            <a:pPr fontAlgn="base">
              <a:spcAft>
                <a:spcPts val="1000"/>
              </a:spcAft>
              <a:buFont typeface="Wingdings" panose="05000000000000000000" pitchFamily="2" charset="2"/>
              <a:buChar char="§"/>
            </a:pPr>
            <a:r>
              <a:rPr lang="en-US" sz="1800" b="1" dirty="0">
                <a:solidFill>
                  <a:schemeClr val="tx2"/>
                </a:solidFill>
                <a:latin typeface="Arial" panose="020B0604020202020204" pitchFamily="34" charset="0"/>
                <a:cs typeface="Arial" panose="020B0604020202020204" pitchFamily="34" charset="0"/>
              </a:rPr>
              <a:t>Session Presenters included: </a:t>
            </a:r>
            <a:r>
              <a:rPr lang="en-US" sz="1600" i="1" dirty="0">
                <a:solidFill>
                  <a:srgbClr val="E79524"/>
                </a:solidFill>
                <a:latin typeface="Arial" panose="020B0604020202020204" pitchFamily="34" charset="0"/>
                <a:cs typeface="Arial" panose="020B0604020202020204" pitchFamily="34" charset="0"/>
              </a:rPr>
              <a:t>Dr. Edward Bush, Dr. Frank Harris III, Dr. Laura H. Manyweather, Dr. Siri Brown, Dr. Eric Bishop, Arnita Porter and Nzingha Dugas.</a:t>
            </a:r>
          </a:p>
          <a:p>
            <a:pPr fontAlgn="base">
              <a:spcAft>
                <a:spcPts val="1000"/>
              </a:spcAft>
              <a:buFont typeface="Wingdings" panose="05000000000000000000" pitchFamily="2" charset="2"/>
              <a:buChar char="§"/>
            </a:pPr>
            <a:r>
              <a:rPr lang="en-US" sz="1800" b="1" dirty="0">
                <a:solidFill>
                  <a:schemeClr val="tx2"/>
                </a:solidFill>
                <a:latin typeface="Arial" panose="020B0604020202020204" pitchFamily="34" charset="0"/>
                <a:cs typeface="Arial" panose="020B0604020202020204" pitchFamily="34" charset="0"/>
              </a:rPr>
              <a:t>Established collaborative efforts with the following:</a:t>
            </a:r>
            <a:r>
              <a:rPr lang="en-US" sz="1800" b="1" dirty="0">
                <a:solidFill>
                  <a:srgbClr val="000000"/>
                </a:solidFill>
                <a:latin typeface="Arial" panose="020B0604020202020204" pitchFamily="34" charset="0"/>
                <a:cs typeface="Arial" panose="020B0604020202020204" pitchFamily="34" charset="0"/>
              </a:rPr>
              <a:t> </a:t>
            </a:r>
            <a:r>
              <a:rPr lang="en-US" sz="1600" i="1" dirty="0">
                <a:solidFill>
                  <a:srgbClr val="E79524"/>
                </a:solidFill>
                <a:latin typeface="Arial" panose="020B0604020202020204" pitchFamily="34" charset="0"/>
                <a:cs typeface="Arial" panose="020B0604020202020204" pitchFamily="34" charset="0"/>
              </a:rPr>
              <a:t>A2Mend, CCEAL, APAHE, and CCCOLEGAS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8590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7916F-5911-4CC5-809A-E9E0D5746B74}"/>
              </a:ext>
            </a:extLst>
          </p:cNvPr>
          <p:cNvSpPr>
            <a:spLocks noGrp="1"/>
          </p:cNvSpPr>
          <p:nvPr>
            <p:ph type="title"/>
          </p:nvPr>
        </p:nvSpPr>
        <p:spPr/>
        <p:txBody>
          <a:bodyPr/>
          <a:lstStyle/>
          <a:p>
            <a:r>
              <a:rPr lang="en-US" b="1" dirty="0"/>
              <a:t>Spring 2022 Phase II Plans</a:t>
            </a:r>
          </a:p>
        </p:txBody>
      </p:sp>
      <p:sp>
        <p:nvSpPr>
          <p:cNvPr id="4" name="Slide Number Placeholder 3">
            <a:extLst>
              <a:ext uri="{FF2B5EF4-FFF2-40B4-BE49-F238E27FC236}">
                <a16:creationId xmlns:a16="http://schemas.microsoft.com/office/drawing/2014/main" id="{45094C93-C2C3-486B-8C96-F259D6BBA533}"/>
              </a:ext>
            </a:extLst>
          </p:cNvPr>
          <p:cNvSpPr>
            <a:spLocks noGrp="1"/>
          </p:cNvSpPr>
          <p:nvPr>
            <p:ph type="sldNum" sz="quarter" idx="10"/>
          </p:nvPr>
        </p:nvSpPr>
        <p:spPr/>
        <p:txBody>
          <a:bodyPr/>
          <a:lstStyle/>
          <a:p>
            <a:pPr>
              <a:defRPr/>
            </a:pPr>
            <a:fld id="{68B9F06C-3E18-7D4A-8620-170A4BF71910}" type="slidenum">
              <a:rPr lang="en-US" altLang="en-US" smtClean="0"/>
              <a:pPr>
                <a:defRPr/>
              </a:pPr>
              <a:t>22</a:t>
            </a:fld>
            <a:endParaRPr lang="en-US" altLang="en-US"/>
          </a:p>
        </p:txBody>
      </p:sp>
      <p:sp>
        <p:nvSpPr>
          <p:cNvPr id="5" name="Content Placeholder 2">
            <a:extLst>
              <a:ext uri="{FF2B5EF4-FFF2-40B4-BE49-F238E27FC236}">
                <a16:creationId xmlns:a16="http://schemas.microsoft.com/office/drawing/2014/main" id="{60FA088D-93A2-424B-9BB4-7EAC27DC78D3}"/>
              </a:ext>
            </a:extLst>
          </p:cNvPr>
          <p:cNvSpPr txBox="1">
            <a:spLocks/>
          </p:cNvSpPr>
          <p:nvPr/>
        </p:nvSpPr>
        <p:spPr>
          <a:xfrm>
            <a:off x="838200" y="2462785"/>
            <a:ext cx="10805160" cy="3991804"/>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fontAlgn="base">
              <a:buFont typeface="Arial" panose="020B0604020202020204" pitchFamily="34" charset="0"/>
              <a:buChar char="•"/>
            </a:pPr>
            <a:r>
              <a:rPr lang="en-US" sz="1600" b="1" dirty="0">
                <a:solidFill>
                  <a:schemeClr val="tx2"/>
                </a:solidFill>
                <a:latin typeface="Arial" panose="020B0604020202020204" pitchFamily="34" charset="0"/>
                <a:cs typeface="Arial" panose="020B0604020202020204" pitchFamily="34" charset="0"/>
              </a:rPr>
              <a:t>Recruit </a:t>
            </a:r>
            <a:r>
              <a:rPr lang="en-US" sz="1600" b="1" dirty="0">
                <a:solidFill>
                  <a:srgbClr val="E07307"/>
                </a:solidFill>
                <a:latin typeface="Arial" panose="020B0604020202020204" pitchFamily="34" charset="0"/>
                <a:cs typeface="Arial" panose="020B0604020202020204" pitchFamily="34" charset="0"/>
              </a:rPr>
              <a:t>10 HBCU graduate interns</a:t>
            </a:r>
            <a:r>
              <a:rPr lang="en-US" sz="1600" b="1" dirty="0">
                <a:solidFill>
                  <a:srgbClr val="000000"/>
                </a:solidFill>
                <a:latin typeface="Arial" panose="020B0604020202020204" pitchFamily="34" charset="0"/>
                <a:cs typeface="Arial" panose="020B0604020202020204" pitchFamily="34" charset="0"/>
              </a:rPr>
              <a:t> </a:t>
            </a:r>
            <a:r>
              <a:rPr lang="en-US" sz="1600" b="1" dirty="0">
                <a:solidFill>
                  <a:schemeClr val="tx2"/>
                </a:solidFill>
                <a:latin typeface="Arial" panose="020B0604020202020204" pitchFamily="34" charset="0"/>
                <a:cs typeface="Arial" panose="020B0604020202020204" pitchFamily="34" charset="0"/>
              </a:rPr>
              <a:t>to serve as mentees for participation</a:t>
            </a:r>
          </a:p>
          <a:p>
            <a:pPr marL="118872" indent="0" fontAlgn="base">
              <a:buNone/>
            </a:pPr>
            <a:r>
              <a:rPr lang="en-US" sz="1600" b="1" dirty="0">
                <a:solidFill>
                  <a:schemeClr val="tx2"/>
                </a:solidFill>
                <a:latin typeface="Arial" panose="020B0604020202020204" pitchFamily="34" charset="0"/>
                <a:cs typeface="Arial" panose="020B0604020202020204" pitchFamily="34" charset="0"/>
              </a:rPr>
              <a:t> </a:t>
            </a:r>
          </a:p>
          <a:p>
            <a:pPr fontAlgn="base">
              <a:buFont typeface="Arial" panose="020B0604020202020204" pitchFamily="34" charset="0"/>
              <a:buChar char="•"/>
            </a:pPr>
            <a:r>
              <a:rPr lang="en-US" sz="1600" b="1" dirty="0">
                <a:solidFill>
                  <a:schemeClr val="tx2"/>
                </a:solidFill>
                <a:latin typeface="Arial" panose="020B0604020202020204" pitchFamily="34" charset="0"/>
                <a:cs typeface="Arial" panose="020B0604020202020204" pitchFamily="34" charset="0"/>
              </a:rPr>
              <a:t>Recruit </a:t>
            </a:r>
            <a:r>
              <a:rPr lang="en-US" sz="1600" b="1" dirty="0">
                <a:solidFill>
                  <a:srgbClr val="E07307"/>
                </a:solidFill>
                <a:latin typeface="Arial" panose="020B0604020202020204" pitchFamily="34" charset="0"/>
                <a:cs typeface="Arial" panose="020B0604020202020204" pitchFamily="34" charset="0"/>
              </a:rPr>
              <a:t>10 CCC Faculty</a:t>
            </a:r>
            <a:r>
              <a:rPr lang="en-US" sz="1600" b="1" dirty="0">
                <a:solidFill>
                  <a:srgbClr val="000000"/>
                </a:solidFill>
                <a:latin typeface="Arial" panose="020B0604020202020204" pitchFamily="34" charset="0"/>
                <a:cs typeface="Arial" panose="020B0604020202020204" pitchFamily="34" charset="0"/>
              </a:rPr>
              <a:t> </a:t>
            </a:r>
            <a:r>
              <a:rPr lang="en-US" sz="1600" b="1" dirty="0">
                <a:solidFill>
                  <a:schemeClr val="tx2"/>
                </a:solidFill>
                <a:latin typeface="Arial" panose="020B0604020202020204" pitchFamily="34" charset="0"/>
                <a:cs typeface="Arial" panose="020B0604020202020204" pitchFamily="34" charset="0"/>
              </a:rPr>
              <a:t>to serve as mentors</a:t>
            </a:r>
          </a:p>
          <a:p>
            <a:pPr marL="118872" indent="0" fontAlgn="base">
              <a:buNone/>
            </a:pPr>
            <a:r>
              <a:rPr lang="en-US" sz="1600" b="1" dirty="0">
                <a:solidFill>
                  <a:schemeClr val="tx2"/>
                </a:solidFill>
                <a:latin typeface="Arial" panose="020B0604020202020204" pitchFamily="34" charset="0"/>
                <a:cs typeface="Arial" panose="020B0604020202020204" pitchFamily="34" charset="0"/>
              </a:rPr>
              <a:t> </a:t>
            </a:r>
          </a:p>
          <a:p>
            <a:pPr fontAlgn="base">
              <a:buFont typeface="Arial" panose="020B0604020202020204" pitchFamily="34" charset="0"/>
              <a:buChar char="•"/>
            </a:pPr>
            <a:r>
              <a:rPr lang="en-US" sz="1600" b="1" dirty="0">
                <a:solidFill>
                  <a:schemeClr val="tx2"/>
                </a:solidFill>
                <a:latin typeface="Arial" panose="020B0604020202020204" pitchFamily="34" charset="0"/>
                <a:cs typeface="Arial" panose="020B0604020202020204" pitchFamily="34" charset="0"/>
              </a:rPr>
              <a:t>Provide support through training and </a:t>
            </a:r>
            <a:r>
              <a:rPr lang="en-US" sz="1600" b="1" dirty="0">
                <a:solidFill>
                  <a:srgbClr val="E07307"/>
                </a:solidFill>
                <a:latin typeface="Arial" panose="020B0604020202020204" pitchFamily="34" charset="0"/>
                <a:cs typeface="Arial" panose="020B0604020202020204" pitchFamily="34" charset="0"/>
              </a:rPr>
              <a:t>professional development over 16 weeks </a:t>
            </a:r>
            <a:r>
              <a:rPr lang="en-US" sz="1600" b="1" dirty="0">
                <a:solidFill>
                  <a:schemeClr val="tx2"/>
                </a:solidFill>
                <a:latin typeface="Arial" panose="020B0604020202020204" pitchFamily="34" charset="0"/>
                <a:cs typeface="Arial" panose="020B0604020202020204" pitchFamily="34" charset="0"/>
              </a:rPr>
              <a:t>for interns/mentees and mentors</a:t>
            </a:r>
          </a:p>
          <a:p>
            <a:pPr marL="118872" indent="0" fontAlgn="base">
              <a:buNone/>
            </a:pPr>
            <a:endParaRPr lang="en-US" sz="1600" b="1" dirty="0">
              <a:solidFill>
                <a:schemeClr val="tx2"/>
              </a:solidFill>
              <a:latin typeface="Arial" panose="020B0604020202020204" pitchFamily="34" charset="0"/>
              <a:cs typeface="Arial" panose="020B0604020202020204" pitchFamily="34" charset="0"/>
            </a:endParaRPr>
          </a:p>
          <a:p>
            <a:pPr fontAlgn="base">
              <a:buFont typeface="Arial" panose="020B0604020202020204" pitchFamily="34" charset="0"/>
              <a:buChar char="•"/>
            </a:pPr>
            <a:r>
              <a:rPr lang="en-US" sz="1600" b="1" dirty="0">
                <a:solidFill>
                  <a:schemeClr val="tx2"/>
                </a:solidFill>
                <a:latin typeface="Arial" panose="020B0604020202020204" pitchFamily="34" charset="0"/>
                <a:cs typeface="Arial" panose="020B0604020202020204" pitchFamily="34" charset="0"/>
              </a:rPr>
              <a:t>Provide continued support to the spring 2021 P2P HBCU cohort through </a:t>
            </a:r>
            <a:r>
              <a:rPr lang="en-US" sz="1600" b="1" dirty="0">
                <a:solidFill>
                  <a:srgbClr val="E07307"/>
                </a:solidFill>
                <a:latin typeface="Arial" panose="020B0604020202020204" pitchFamily="34" charset="0"/>
                <a:cs typeface="Arial" panose="020B0604020202020204" pitchFamily="34" charset="0"/>
              </a:rPr>
              <a:t>training and mentoring </a:t>
            </a:r>
          </a:p>
          <a:p>
            <a:pPr marL="118872" indent="0" fontAlgn="base">
              <a:buNone/>
            </a:pPr>
            <a:endParaRPr lang="en-US" sz="1600" b="1" dirty="0">
              <a:solidFill>
                <a:srgbClr val="000000"/>
              </a:solidFill>
              <a:latin typeface="Arial" panose="020B0604020202020204" pitchFamily="34" charset="0"/>
              <a:cs typeface="Arial" panose="020B0604020202020204" pitchFamily="34" charset="0"/>
            </a:endParaRPr>
          </a:p>
          <a:p>
            <a:pPr fontAlgn="base">
              <a:spcAft>
                <a:spcPts val="1000"/>
              </a:spcAft>
              <a:buFont typeface="Arial" panose="020B0604020202020204" pitchFamily="34" charset="0"/>
              <a:buChar char="•"/>
            </a:pPr>
            <a:r>
              <a:rPr lang="en-US" sz="1600" b="1" dirty="0">
                <a:solidFill>
                  <a:schemeClr val="tx2"/>
                </a:solidFill>
                <a:latin typeface="Arial" panose="020B0604020202020204" pitchFamily="34" charset="0"/>
                <a:cs typeface="Arial" panose="020B0604020202020204" pitchFamily="34" charset="0"/>
              </a:rPr>
              <a:t>Development of an </a:t>
            </a:r>
            <a:r>
              <a:rPr lang="en-US" sz="1600" b="1" dirty="0">
                <a:solidFill>
                  <a:srgbClr val="E07307"/>
                </a:solidFill>
                <a:latin typeface="Arial" panose="020B0604020202020204" pitchFamily="34" charset="0"/>
                <a:cs typeface="Arial" panose="020B0604020202020204" pitchFamily="34" charset="0"/>
              </a:rPr>
              <a:t>Advisory Council</a:t>
            </a:r>
            <a:r>
              <a:rPr lang="en-US" sz="1600" b="1" dirty="0">
                <a:solidFill>
                  <a:srgbClr val="000000"/>
                </a:solidFill>
                <a:latin typeface="Arial" panose="020B0604020202020204" pitchFamily="34" charset="0"/>
                <a:cs typeface="Arial" panose="020B0604020202020204" pitchFamily="34" charset="0"/>
              </a:rPr>
              <a:t> </a:t>
            </a:r>
            <a:r>
              <a:rPr lang="en-US" sz="1600" b="1" dirty="0">
                <a:solidFill>
                  <a:schemeClr val="tx2"/>
                </a:solidFill>
                <a:latin typeface="Arial" panose="020B0604020202020204" pitchFamily="34" charset="0"/>
                <a:cs typeface="Arial" panose="020B0604020202020204" pitchFamily="34" charset="0"/>
              </a:rPr>
              <a:t>with individuals representing various groups and organizations</a:t>
            </a:r>
          </a:p>
          <a:p>
            <a:pPr marL="118872" indent="0" fontAlgn="base">
              <a:spcAft>
                <a:spcPts val="1000"/>
              </a:spcAft>
              <a:buNone/>
            </a:pPr>
            <a:endParaRPr lang="en-US" sz="1600" b="1" dirty="0">
              <a:solidFill>
                <a:schemeClr val="tx2"/>
              </a:solidFill>
              <a:latin typeface="Arial" panose="020B0604020202020204" pitchFamily="34" charset="0"/>
              <a:cs typeface="Arial" panose="020B0604020202020204" pitchFamily="34" charset="0"/>
            </a:endParaRPr>
          </a:p>
          <a:p>
            <a:pPr fontAlgn="base">
              <a:spcAft>
                <a:spcPts val="1000"/>
              </a:spcAft>
              <a:buFont typeface="Arial" panose="020B0604020202020204" pitchFamily="34" charset="0"/>
              <a:buChar char="•"/>
            </a:pPr>
            <a:r>
              <a:rPr lang="en-US" sz="1600" b="1" dirty="0">
                <a:solidFill>
                  <a:schemeClr val="tx2"/>
                </a:solidFill>
                <a:latin typeface="Arial" panose="020B0604020202020204" pitchFamily="34" charset="0"/>
                <a:cs typeface="Arial" panose="020B0604020202020204" pitchFamily="34" charset="0"/>
              </a:rPr>
              <a:t>Extend collaborative efforts with other organizations such as</a:t>
            </a:r>
            <a:r>
              <a:rPr lang="en-US" sz="1600" b="1" dirty="0">
                <a:solidFill>
                  <a:srgbClr val="000000"/>
                </a:solidFill>
                <a:latin typeface="Arial" panose="020B0604020202020204" pitchFamily="34" charset="0"/>
                <a:cs typeface="Arial" panose="020B0604020202020204" pitchFamily="34" charset="0"/>
              </a:rPr>
              <a:t> </a:t>
            </a:r>
            <a:r>
              <a:rPr lang="en-US" sz="1600" i="1" dirty="0">
                <a:solidFill>
                  <a:srgbClr val="E07307"/>
                </a:solidFill>
                <a:latin typeface="Arial" panose="020B0604020202020204" pitchFamily="34" charset="0"/>
                <a:cs typeface="Arial" panose="020B0604020202020204" pitchFamily="34" charset="0"/>
              </a:rPr>
              <a:t>National Council on Black American Affairs, Western Regional Council on Black American Affairs, Village Demands, HBCU Faculty Development Network, and Higher Education Leadership Foundation.</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542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8DD34-8C95-4179-8FB2-C2C4438FBF05}"/>
              </a:ext>
            </a:extLst>
          </p:cNvPr>
          <p:cNvSpPr>
            <a:spLocks noGrp="1"/>
          </p:cNvSpPr>
          <p:nvPr>
            <p:ph type="title"/>
          </p:nvPr>
        </p:nvSpPr>
        <p:spPr/>
        <p:txBody>
          <a:bodyPr/>
          <a:lstStyle/>
          <a:p>
            <a:r>
              <a:rPr lang="en-US" b="1" dirty="0"/>
              <a:t>How Can You Support &amp; Assist</a:t>
            </a:r>
          </a:p>
        </p:txBody>
      </p:sp>
      <p:sp>
        <p:nvSpPr>
          <p:cNvPr id="4" name="Slide Number Placeholder 3">
            <a:extLst>
              <a:ext uri="{FF2B5EF4-FFF2-40B4-BE49-F238E27FC236}">
                <a16:creationId xmlns:a16="http://schemas.microsoft.com/office/drawing/2014/main" id="{49424FC2-EFFB-44E3-9079-42D0BDAB9C16}"/>
              </a:ext>
            </a:extLst>
          </p:cNvPr>
          <p:cNvSpPr>
            <a:spLocks noGrp="1"/>
          </p:cNvSpPr>
          <p:nvPr>
            <p:ph type="sldNum" sz="quarter" idx="10"/>
          </p:nvPr>
        </p:nvSpPr>
        <p:spPr/>
        <p:txBody>
          <a:bodyPr/>
          <a:lstStyle/>
          <a:p>
            <a:pPr>
              <a:defRPr/>
            </a:pPr>
            <a:fld id="{68B9F06C-3E18-7D4A-8620-170A4BF71910}" type="slidenum">
              <a:rPr lang="en-US" altLang="en-US" smtClean="0"/>
              <a:pPr>
                <a:defRPr/>
              </a:pPr>
              <a:t>23</a:t>
            </a:fld>
            <a:endParaRPr lang="en-US" altLang="en-US"/>
          </a:p>
        </p:txBody>
      </p:sp>
      <p:sp>
        <p:nvSpPr>
          <p:cNvPr id="5" name="TextBox 4">
            <a:extLst>
              <a:ext uri="{FF2B5EF4-FFF2-40B4-BE49-F238E27FC236}">
                <a16:creationId xmlns:a16="http://schemas.microsoft.com/office/drawing/2014/main" id="{468441F8-8D79-476F-965F-4DF7CE4CFD78}"/>
              </a:ext>
            </a:extLst>
          </p:cNvPr>
          <p:cNvSpPr txBox="1"/>
          <p:nvPr/>
        </p:nvSpPr>
        <p:spPr>
          <a:xfrm>
            <a:off x="1361440" y="2397761"/>
            <a:ext cx="9992358" cy="3816429"/>
          </a:xfrm>
          <a:prstGeom prst="rect">
            <a:avLst/>
          </a:prstGeom>
          <a:noFill/>
        </p:spPr>
        <p:txBody>
          <a:bodyPr wrap="square" rtlCol="0">
            <a:spAutoFit/>
          </a:bodyPr>
          <a:lstStyle/>
          <a:p>
            <a:pPr algn="ctr"/>
            <a:r>
              <a:rPr lang="en-US" sz="2200" b="1" dirty="0"/>
              <a:t>Inform Your Students and Campus Community</a:t>
            </a:r>
          </a:p>
          <a:p>
            <a:endParaRPr lang="en-US" sz="2200" dirty="0"/>
          </a:p>
          <a:p>
            <a:r>
              <a:rPr lang="en-US" sz="2200" b="1" dirty="0"/>
              <a:t>CCC to HBCU Transfer</a:t>
            </a:r>
          </a:p>
          <a:p>
            <a:r>
              <a:rPr lang="en-US" sz="2200" dirty="0"/>
              <a:t>	Classroom Presentations</a:t>
            </a:r>
          </a:p>
          <a:p>
            <a:r>
              <a:rPr lang="en-US" sz="2200" dirty="0"/>
              <a:t>	Discuss HBCU as a transfer Option w/Students </a:t>
            </a:r>
          </a:p>
          <a:p>
            <a:r>
              <a:rPr lang="en-US" sz="2200" dirty="0"/>
              <a:t>	Bookmark Program Website </a:t>
            </a:r>
          </a:p>
          <a:p>
            <a:r>
              <a:rPr lang="en-US" sz="2200" dirty="0"/>
              <a:t>	Explore ways to tie in HBCU History w/academic area </a:t>
            </a:r>
          </a:p>
          <a:p>
            <a:endParaRPr lang="en-US" sz="2200" dirty="0"/>
          </a:p>
          <a:p>
            <a:r>
              <a:rPr lang="en-US" sz="2200" b="1" dirty="0"/>
              <a:t>P2P Program </a:t>
            </a:r>
          </a:p>
          <a:p>
            <a:r>
              <a:rPr lang="en-US" sz="2200" dirty="0"/>
              <a:t>	Inform Black faculty on campus of mentor opportunity </a:t>
            </a:r>
          </a:p>
          <a:p>
            <a:r>
              <a:rPr lang="en-US" sz="2200" dirty="0"/>
              <a:t>	Seek to gain campus support and hiring of future P2P fellows</a:t>
            </a:r>
          </a:p>
        </p:txBody>
      </p:sp>
    </p:spTree>
    <p:extLst>
      <p:ext uri="{BB962C8B-B14F-4D97-AF65-F5344CB8AC3E}">
        <p14:creationId xmlns:p14="http://schemas.microsoft.com/office/powerpoint/2010/main" val="1260465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CF55B-57DA-4DDC-96EC-95F048C0C801}"/>
              </a:ext>
            </a:extLst>
          </p:cNvPr>
          <p:cNvSpPr>
            <a:spLocks noGrp="1"/>
          </p:cNvSpPr>
          <p:nvPr>
            <p:ph type="title"/>
          </p:nvPr>
        </p:nvSpPr>
        <p:spPr/>
        <p:txBody>
          <a:bodyPr>
            <a:normAutofit/>
          </a:bodyPr>
          <a:lstStyle/>
          <a:p>
            <a:pPr algn="ctr"/>
            <a:r>
              <a:rPr lang="en-US" sz="4000" b="1" dirty="0"/>
              <a:t>Questions &amp; Answers</a:t>
            </a:r>
          </a:p>
        </p:txBody>
      </p:sp>
      <p:sp>
        <p:nvSpPr>
          <p:cNvPr id="3" name="Content Placeholder 2">
            <a:extLst>
              <a:ext uri="{FF2B5EF4-FFF2-40B4-BE49-F238E27FC236}">
                <a16:creationId xmlns:a16="http://schemas.microsoft.com/office/drawing/2014/main" id="{F535E4C3-E6F0-4CC1-B58E-168D04532C17}"/>
              </a:ext>
            </a:extLst>
          </p:cNvPr>
          <p:cNvSpPr>
            <a:spLocks noGrp="1"/>
          </p:cNvSpPr>
          <p:nvPr>
            <p:ph idx="1"/>
          </p:nvPr>
        </p:nvSpPr>
        <p:spPr/>
        <p:txBody>
          <a:bodyPr/>
          <a:lstStyle/>
          <a:p>
            <a:pPr algn="ctr"/>
            <a:endParaRPr lang="en-US" dirty="0"/>
          </a:p>
          <a:p>
            <a:pPr algn="ctr"/>
            <a:endParaRPr lang="en-US" dirty="0"/>
          </a:p>
          <a:p>
            <a:pPr algn="ctr"/>
            <a:r>
              <a:rPr lang="en-US" b="1" dirty="0">
                <a:latin typeface="Arial" panose="020B0604020202020204" pitchFamily="34" charset="0"/>
                <a:cs typeface="Arial" panose="020B0604020202020204" pitchFamily="34" charset="0"/>
              </a:rPr>
              <a:t>Thank you for your time and attention! </a:t>
            </a:r>
          </a:p>
          <a:p>
            <a:pPr algn="ctr"/>
            <a:endParaRPr lang="en-US" dirty="0"/>
          </a:p>
        </p:txBody>
      </p:sp>
      <p:sp>
        <p:nvSpPr>
          <p:cNvPr id="4" name="Slide Number Placeholder 3">
            <a:extLst>
              <a:ext uri="{FF2B5EF4-FFF2-40B4-BE49-F238E27FC236}">
                <a16:creationId xmlns:a16="http://schemas.microsoft.com/office/drawing/2014/main" id="{ED564EE4-70E0-4EA4-A598-49937ECC7E91}"/>
              </a:ext>
            </a:extLst>
          </p:cNvPr>
          <p:cNvSpPr>
            <a:spLocks noGrp="1"/>
          </p:cNvSpPr>
          <p:nvPr>
            <p:ph type="sldNum" sz="quarter" idx="10"/>
          </p:nvPr>
        </p:nvSpPr>
        <p:spPr/>
        <p:txBody>
          <a:bodyPr/>
          <a:lstStyle/>
          <a:p>
            <a:pPr>
              <a:defRPr/>
            </a:pPr>
            <a:fld id="{68B9F06C-3E18-7D4A-8620-170A4BF71910}" type="slidenum">
              <a:rPr lang="en-US" altLang="en-US" smtClean="0"/>
              <a:pPr>
                <a:defRPr/>
              </a:pPr>
              <a:t>24</a:t>
            </a:fld>
            <a:endParaRPr lang="en-US" altLang="en-US"/>
          </a:p>
        </p:txBody>
      </p:sp>
    </p:spTree>
    <p:extLst>
      <p:ext uri="{BB962C8B-B14F-4D97-AF65-F5344CB8AC3E}">
        <p14:creationId xmlns:p14="http://schemas.microsoft.com/office/powerpoint/2010/main" val="2706656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8596D-4BA0-423A-9C51-8BE1638B4ACB}"/>
              </a:ext>
            </a:extLst>
          </p:cNvPr>
          <p:cNvSpPr>
            <a:spLocks noGrp="1"/>
          </p:cNvSpPr>
          <p:nvPr>
            <p:ph type="title"/>
          </p:nvPr>
        </p:nvSpPr>
        <p:spPr/>
        <p:txBody>
          <a:bodyPr/>
          <a:lstStyle/>
          <a:p>
            <a:r>
              <a:rPr lang="en-US" b="1" dirty="0"/>
              <a:t>Contact Information</a:t>
            </a:r>
          </a:p>
        </p:txBody>
      </p:sp>
      <p:sp>
        <p:nvSpPr>
          <p:cNvPr id="4" name="Slide Number Placeholder 3">
            <a:extLst>
              <a:ext uri="{FF2B5EF4-FFF2-40B4-BE49-F238E27FC236}">
                <a16:creationId xmlns:a16="http://schemas.microsoft.com/office/drawing/2014/main" id="{773248CE-5A88-4F99-83E1-F32250AAF6BF}"/>
              </a:ext>
            </a:extLst>
          </p:cNvPr>
          <p:cNvSpPr>
            <a:spLocks noGrp="1"/>
          </p:cNvSpPr>
          <p:nvPr>
            <p:ph type="sldNum" sz="quarter" idx="10"/>
          </p:nvPr>
        </p:nvSpPr>
        <p:spPr/>
        <p:txBody>
          <a:bodyPr/>
          <a:lstStyle/>
          <a:p>
            <a:pPr>
              <a:defRPr/>
            </a:pPr>
            <a:fld id="{68B9F06C-3E18-7D4A-8620-170A4BF71910}" type="slidenum">
              <a:rPr lang="en-US" altLang="en-US" smtClean="0"/>
              <a:pPr>
                <a:defRPr/>
              </a:pPr>
              <a:t>25</a:t>
            </a:fld>
            <a:endParaRPr lang="en-US" altLang="en-US"/>
          </a:p>
        </p:txBody>
      </p:sp>
      <p:sp>
        <p:nvSpPr>
          <p:cNvPr id="5" name="Content Placeholder 4">
            <a:extLst>
              <a:ext uri="{FF2B5EF4-FFF2-40B4-BE49-F238E27FC236}">
                <a16:creationId xmlns:a16="http://schemas.microsoft.com/office/drawing/2014/main" id="{DAB86200-1381-48A8-9B7E-59904CCEA04F}"/>
              </a:ext>
            </a:extLst>
          </p:cNvPr>
          <p:cNvSpPr txBox="1">
            <a:spLocks noGrp="1"/>
          </p:cNvSpPr>
          <p:nvPr>
            <p:ph idx="1"/>
          </p:nvPr>
        </p:nvSpPr>
        <p:spPr>
          <a:xfrm>
            <a:off x="830263" y="2662238"/>
            <a:ext cx="10523537" cy="3860544"/>
          </a:xfrm>
          <a:prstGeom prst="rect">
            <a:avLst/>
          </a:prstGeom>
          <a:noFill/>
        </p:spPr>
        <p:txBody>
          <a:bodyPr wrap="square" rtlCol="0">
            <a:spAutoFit/>
          </a:bodyPr>
          <a:lstStyle/>
          <a:p>
            <a:r>
              <a:rPr lang="en-US" sz="2200" b="1" dirty="0"/>
              <a:t>CCC to HBCU Transfer</a:t>
            </a:r>
          </a:p>
          <a:p>
            <a:r>
              <a:rPr lang="en-US" sz="2200" dirty="0"/>
              <a:t>	Program Website: </a:t>
            </a:r>
            <a:r>
              <a:rPr lang="en-US" sz="2200" dirty="0">
                <a:hlinkClick r:id="rId2"/>
              </a:rPr>
              <a:t>www.californiacommunitycollegehbcutransfer.com</a:t>
            </a:r>
            <a:r>
              <a:rPr lang="en-US" sz="2200" dirty="0"/>
              <a:t> </a:t>
            </a:r>
          </a:p>
          <a:p>
            <a:r>
              <a:rPr lang="en-US" sz="2200" dirty="0"/>
              <a:t>	Join Listserv: </a:t>
            </a:r>
            <a:r>
              <a:rPr lang="en-US" sz="2200" dirty="0">
                <a:hlinkClick r:id="rId3"/>
              </a:rPr>
              <a:t>http://tinyurl.com/HBCUTransfer</a:t>
            </a:r>
            <a:endParaRPr lang="en-US" sz="2200" dirty="0"/>
          </a:p>
          <a:p>
            <a:r>
              <a:rPr lang="en-US" sz="2200" dirty="0"/>
              <a:t>	Email: </a:t>
            </a:r>
            <a:r>
              <a:rPr lang="en-US" sz="2200" dirty="0">
                <a:hlinkClick r:id="rId4"/>
              </a:rPr>
              <a:t>HBCUTransfer@cccco.edu</a:t>
            </a:r>
            <a:r>
              <a:rPr lang="en-US" sz="2200" dirty="0"/>
              <a:t> </a:t>
            </a:r>
          </a:p>
          <a:p>
            <a:endParaRPr lang="en-US" sz="2200" dirty="0"/>
          </a:p>
          <a:p>
            <a:r>
              <a:rPr lang="en-US" sz="2200" b="1" dirty="0"/>
              <a:t>P2P Program </a:t>
            </a:r>
          </a:p>
          <a:p>
            <a:r>
              <a:rPr lang="en-US" sz="2200" dirty="0"/>
              <a:t>	Program Website: </a:t>
            </a:r>
            <a:r>
              <a:rPr lang="en-US" sz="2200" dirty="0">
                <a:hlinkClick r:id="rId5"/>
              </a:rPr>
              <a:t>https://pipelines2possibilities.org</a:t>
            </a:r>
            <a:r>
              <a:rPr lang="en-US" sz="2200" dirty="0"/>
              <a:t> </a:t>
            </a:r>
          </a:p>
          <a:p>
            <a:r>
              <a:rPr lang="en-US" sz="2200" dirty="0"/>
              <a:t>	email: </a:t>
            </a:r>
            <a:r>
              <a:rPr lang="en-US" sz="2200" dirty="0">
                <a:hlinkClick r:id="rId6"/>
              </a:rPr>
              <a:t>pipelines2possibilities@gmail.com</a:t>
            </a:r>
            <a:r>
              <a:rPr lang="en-US" sz="2200" dirty="0"/>
              <a:t> </a:t>
            </a:r>
          </a:p>
          <a:p>
            <a:endParaRPr lang="en-US" sz="2200" dirty="0"/>
          </a:p>
        </p:txBody>
      </p:sp>
    </p:spTree>
    <p:extLst>
      <p:ext uri="{BB962C8B-B14F-4D97-AF65-F5344CB8AC3E}">
        <p14:creationId xmlns:p14="http://schemas.microsoft.com/office/powerpoint/2010/main" val="481156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7C223-13BC-4C52-83B5-68DF3E9FF03B}"/>
              </a:ext>
            </a:extLst>
          </p:cNvPr>
          <p:cNvSpPr>
            <a:spLocks noGrp="1"/>
          </p:cNvSpPr>
          <p:nvPr>
            <p:ph type="title"/>
          </p:nvPr>
        </p:nvSpPr>
        <p:spPr/>
        <p:txBody>
          <a:bodyPr/>
          <a:lstStyle/>
          <a:p>
            <a:r>
              <a:rPr lang="en-US" b="1" dirty="0"/>
              <a:t>Vision Goals				</a:t>
            </a:r>
            <a:r>
              <a:rPr lang="en-US" sz="3600" b="1" dirty="0"/>
              <a:t>Commitments</a:t>
            </a:r>
            <a:br>
              <a:rPr lang="en-US" sz="3600" b="1" dirty="0"/>
            </a:br>
            <a:endParaRPr lang="en-US" dirty="0"/>
          </a:p>
        </p:txBody>
      </p:sp>
      <p:sp>
        <p:nvSpPr>
          <p:cNvPr id="3" name="Content Placeholder 2">
            <a:extLst>
              <a:ext uri="{FF2B5EF4-FFF2-40B4-BE49-F238E27FC236}">
                <a16:creationId xmlns:a16="http://schemas.microsoft.com/office/drawing/2014/main" id="{344726BD-DB75-40BC-ABF4-538D9040AABA}"/>
              </a:ext>
            </a:extLst>
          </p:cNvPr>
          <p:cNvSpPr>
            <a:spLocks noGrp="1"/>
          </p:cNvSpPr>
          <p:nvPr>
            <p:ph sz="half" idx="2"/>
          </p:nvPr>
        </p:nvSpPr>
        <p:spPr/>
        <p:txBody>
          <a:bodyPr/>
          <a:lstStyle/>
          <a:p>
            <a:pPr marL="385763" indent="-385763">
              <a:buFont typeface="+mj-lt"/>
              <a:buAutoNum type="arabicPeriod"/>
            </a:pPr>
            <a:r>
              <a:rPr lang="en-US" sz="2400" dirty="0"/>
              <a:t>Increase credential obtainment by 20%</a:t>
            </a:r>
          </a:p>
          <a:p>
            <a:pPr marL="385763" indent="-385763">
              <a:buFont typeface="+mj-lt"/>
              <a:buAutoNum type="arabicPeriod"/>
            </a:pPr>
            <a:r>
              <a:rPr lang="en-US" sz="2400" dirty="0"/>
              <a:t>Increase transfer by 35% to UC and CSU</a:t>
            </a:r>
          </a:p>
          <a:p>
            <a:pPr marL="385763" indent="-385763">
              <a:buFont typeface="+mj-lt"/>
              <a:buAutoNum type="arabicPeriod"/>
            </a:pPr>
            <a:r>
              <a:rPr lang="en-US" sz="2400" dirty="0"/>
              <a:t>Decrease average unit obtainment for a degree to 79</a:t>
            </a:r>
          </a:p>
          <a:p>
            <a:pPr marL="385763" indent="-385763">
              <a:buFont typeface="+mj-lt"/>
              <a:buAutoNum type="arabicPeriod"/>
            </a:pPr>
            <a:r>
              <a:rPr lang="en-US" sz="2400" dirty="0"/>
              <a:t>Increase employment for CE students to 76% in their field of study</a:t>
            </a:r>
          </a:p>
          <a:p>
            <a:pPr marL="385763" indent="-385763">
              <a:buFont typeface="+mj-lt"/>
              <a:buAutoNum type="arabicPeriod"/>
            </a:pPr>
            <a:r>
              <a:rPr lang="en-US" sz="2400" dirty="0"/>
              <a:t>Reduce and erase equity gaps</a:t>
            </a:r>
          </a:p>
          <a:p>
            <a:pPr marL="385763" indent="-385763">
              <a:buFont typeface="+mj-lt"/>
              <a:buAutoNum type="arabicPeriod"/>
            </a:pPr>
            <a:r>
              <a:rPr lang="en-US" sz="2400" dirty="0"/>
              <a:t>Reduce regional gaps</a:t>
            </a:r>
          </a:p>
          <a:p>
            <a:endParaRPr lang="en-US" dirty="0"/>
          </a:p>
        </p:txBody>
      </p:sp>
      <p:sp>
        <p:nvSpPr>
          <p:cNvPr id="5" name="Slide Number Placeholder 4">
            <a:extLst>
              <a:ext uri="{FF2B5EF4-FFF2-40B4-BE49-F238E27FC236}">
                <a16:creationId xmlns:a16="http://schemas.microsoft.com/office/drawing/2014/main" id="{A0BC2A2A-C230-4A12-AC35-E3B3BC2F1565}"/>
              </a:ext>
            </a:extLst>
          </p:cNvPr>
          <p:cNvSpPr>
            <a:spLocks noGrp="1"/>
          </p:cNvSpPr>
          <p:nvPr>
            <p:ph type="sldNum" sz="quarter" idx="10"/>
          </p:nvPr>
        </p:nvSpPr>
        <p:spPr/>
        <p:txBody>
          <a:bodyPr/>
          <a:lstStyle/>
          <a:p>
            <a:pPr>
              <a:defRPr/>
            </a:pPr>
            <a:fld id="{B7979332-CAD7-7B44-A441-F122C39CA061}" type="slidenum">
              <a:rPr lang="en-US" altLang="en-US" smtClean="0"/>
              <a:pPr>
                <a:defRPr/>
              </a:pPr>
              <a:t>3</a:t>
            </a:fld>
            <a:endParaRPr lang="en-US" altLang="en-US"/>
          </a:p>
        </p:txBody>
      </p:sp>
      <p:sp>
        <p:nvSpPr>
          <p:cNvPr id="6" name="Content Placeholder 5">
            <a:extLst>
              <a:ext uri="{FF2B5EF4-FFF2-40B4-BE49-F238E27FC236}">
                <a16:creationId xmlns:a16="http://schemas.microsoft.com/office/drawing/2014/main" id="{02F5A76D-A209-43F7-9ADF-96B894BB27D9}"/>
              </a:ext>
            </a:extLst>
          </p:cNvPr>
          <p:cNvSpPr txBox="1">
            <a:spLocks noGrp="1"/>
          </p:cNvSpPr>
          <p:nvPr>
            <p:ph sz="quarter" idx="4"/>
          </p:nvPr>
        </p:nvSpPr>
        <p:spPr>
          <a:xfrm>
            <a:off x="7004304" y="1798638"/>
            <a:ext cx="4791456" cy="4340291"/>
          </a:xfrm>
          <a:prstGeom prst="rect">
            <a:avLst/>
          </a:prstGeom>
          <a:noFill/>
        </p:spPr>
        <p:txBody>
          <a:bodyPr wrap="square" rtlCol="0">
            <a:spAutoFit/>
          </a:bodyPr>
          <a:lstStyle/>
          <a:p>
            <a:pPr marL="342900" indent="-342900" defTabSz="685800">
              <a:lnSpc>
                <a:spcPct val="114000"/>
              </a:lnSpc>
              <a:spcAft>
                <a:spcPts val="900"/>
              </a:spcAft>
              <a:buFont typeface="+mj-lt"/>
              <a:buAutoNum type="arabicPeriod"/>
              <a:defRPr/>
            </a:pPr>
            <a:r>
              <a:rPr lang="en-US" sz="2000" dirty="0">
                <a:solidFill>
                  <a:srgbClr val="53575A"/>
                </a:solidFill>
                <a:latin typeface="Source Sans Pro" panose="020B0503030403020204" pitchFamily="34" charset="0"/>
                <a:ea typeface="Source Sans Pro" panose="020B0503030403020204" pitchFamily="34" charset="0"/>
              </a:rPr>
              <a:t>Focus on students’ goals </a:t>
            </a:r>
          </a:p>
          <a:p>
            <a:pPr marL="342900" indent="-342900" defTabSz="685800">
              <a:lnSpc>
                <a:spcPct val="114000"/>
              </a:lnSpc>
              <a:spcAft>
                <a:spcPts val="900"/>
              </a:spcAft>
              <a:buFont typeface="+mj-lt"/>
              <a:buAutoNum type="arabicPeriod"/>
              <a:defRPr/>
            </a:pPr>
            <a:r>
              <a:rPr lang="en-US" sz="2000" b="1" dirty="0">
                <a:solidFill>
                  <a:srgbClr val="FF0000"/>
                </a:solidFill>
                <a:latin typeface="Source Sans Pro" panose="020B0503030403020204" pitchFamily="34" charset="0"/>
                <a:ea typeface="Source Sans Pro" panose="020B0503030403020204" pitchFamily="34" charset="0"/>
              </a:rPr>
              <a:t>Design with the students’</a:t>
            </a:r>
            <a:br>
              <a:rPr lang="en-US" sz="2000" b="1" dirty="0">
                <a:solidFill>
                  <a:srgbClr val="FF0000"/>
                </a:solidFill>
                <a:latin typeface="Source Sans Pro" panose="020B0503030403020204" pitchFamily="34" charset="0"/>
                <a:ea typeface="Source Sans Pro" panose="020B0503030403020204" pitchFamily="34" charset="0"/>
              </a:rPr>
            </a:br>
            <a:r>
              <a:rPr lang="en-US" sz="2000" b="1" dirty="0">
                <a:solidFill>
                  <a:srgbClr val="FF0000"/>
                </a:solidFill>
                <a:latin typeface="Source Sans Pro" panose="020B0503030403020204" pitchFamily="34" charset="0"/>
                <a:ea typeface="Source Sans Pro" panose="020B0503030403020204" pitchFamily="34" charset="0"/>
              </a:rPr>
              <a:t>experience in mind</a:t>
            </a:r>
          </a:p>
          <a:p>
            <a:pPr marL="342900" indent="-342900" defTabSz="685800">
              <a:lnSpc>
                <a:spcPct val="114000"/>
              </a:lnSpc>
              <a:spcAft>
                <a:spcPts val="900"/>
              </a:spcAft>
              <a:buFont typeface="+mj-lt"/>
              <a:buAutoNum type="arabicPeriod"/>
              <a:defRPr/>
            </a:pPr>
            <a:r>
              <a:rPr lang="en-US" sz="2000" dirty="0">
                <a:solidFill>
                  <a:srgbClr val="53575A"/>
                </a:solidFill>
                <a:latin typeface="Source Sans Pro" panose="020B0503030403020204" pitchFamily="34" charset="0"/>
                <a:ea typeface="Source Sans Pro" panose="020B0503030403020204" pitchFamily="34" charset="0"/>
              </a:rPr>
              <a:t>High expectations and high support</a:t>
            </a:r>
          </a:p>
          <a:p>
            <a:pPr marL="342900" indent="-342900" defTabSz="685800">
              <a:lnSpc>
                <a:spcPct val="114000"/>
              </a:lnSpc>
              <a:spcAft>
                <a:spcPts val="900"/>
              </a:spcAft>
              <a:buFont typeface="+mj-lt"/>
              <a:buAutoNum type="arabicPeriod"/>
              <a:defRPr/>
            </a:pPr>
            <a:r>
              <a:rPr lang="en-US" sz="2000" dirty="0">
                <a:solidFill>
                  <a:srgbClr val="53575A"/>
                </a:solidFill>
                <a:latin typeface="Source Sans Pro" panose="020B0503030403020204" pitchFamily="34" charset="0"/>
                <a:ea typeface="Source Sans Pro" panose="020B0503030403020204" pitchFamily="34" charset="0"/>
              </a:rPr>
              <a:t>Foster use of data and evidence</a:t>
            </a:r>
          </a:p>
          <a:p>
            <a:pPr marL="342900" indent="-342900" defTabSz="685800">
              <a:lnSpc>
                <a:spcPct val="114000"/>
              </a:lnSpc>
              <a:spcAft>
                <a:spcPts val="900"/>
              </a:spcAft>
              <a:buFont typeface="+mj-lt"/>
              <a:buAutoNum type="arabicPeriod"/>
              <a:defRPr/>
            </a:pPr>
            <a:r>
              <a:rPr lang="en-US" sz="2000" dirty="0">
                <a:solidFill>
                  <a:srgbClr val="53575A"/>
                </a:solidFill>
                <a:latin typeface="Source Sans Pro" panose="020B0503030403020204" pitchFamily="34" charset="0"/>
                <a:ea typeface="Source Sans Pro" panose="020B0503030403020204" pitchFamily="34" charset="0"/>
              </a:rPr>
              <a:t>Own student performance</a:t>
            </a:r>
          </a:p>
          <a:p>
            <a:pPr marL="342900" indent="-342900" defTabSz="685800">
              <a:lnSpc>
                <a:spcPct val="114000"/>
              </a:lnSpc>
              <a:spcAft>
                <a:spcPts val="900"/>
              </a:spcAft>
              <a:buFont typeface="+mj-lt"/>
              <a:buAutoNum type="arabicPeriod"/>
              <a:defRPr/>
            </a:pPr>
            <a:r>
              <a:rPr lang="en-US" sz="2000" b="1" dirty="0">
                <a:solidFill>
                  <a:srgbClr val="FF0000"/>
                </a:solidFill>
                <a:latin typeface="Source Sans Pro" panose="020B0503030403020204" pitchFamily="34" charset="0"/>
                <a:ea typeface="Source Sans Pro" panose="020B0503030403020204" pitchFamily="34" charset="0"/>
              </a:rPr>
              <a:t>Thoughtful innovation and action</a:t>
            </a:r>
          </a:p>
          <a:p>
            <a:pPr marL="342900" indent="-342900" defTabSz="685800">
              <a:lnSpc>
                <a:spcPct val="114000"/>
              </a:lnSpc>
              <a:spcAft>
                <a:spcPts val="900"/>
              </a:spcAft>
              <a:buFont typeface="+mj-lt"/>
              <a:buAutoNum type="arabicPeriod"/>
              <a:defRPr/>
            </a:pPr>
            <a:r>
              <a:rPr lang="en-US" sz="2000" b="1" dirty="0">
                <a:solidFill>
                  <a:srgbClr val="FF0000"/>
                </a:solidFill>
                <a:latin typeface="Source Sans Pro" panose="020B0503030403020204" pitchFamily="34" charset="0"/>
                <a:ea typeface="Source Sans Pro" panose="020B0503030403020204" pitchFamily="34" charset="0"/>
              </a:rPr>
              <a:t>Cross-system partnership </a:t>
            </a:r>
          </a:p>
        </p:txBody>
      </p:sp>
      <p:sp>
        <p:nvSpPr>
          <p:cNvPr id="7" name="Right Brace 6">
            <a:extLst>
              <a:ext uri="{FF2B5EF4-FFF2-40B4-BE49-F238E27FC236}">
                <a16:creationId xmlns:a16="http://schemas.microsoft.com/office/drawing/2014/main" id="{D3228779-F501-423C-A83F-E5E9FF48F108}"/>
              </a:ext>
            </a:extLst>
          </p:cNvPr>
          <p:cNvSpPr/>
          <p:nvPr/>
        </p:nvSpPr>
        <p:spPr>
          <a:xfrm>
            <a:off x="6096000" y="1980067"/>
            <a:ext cx="816354" cy="4158862"/>
          </a:xfrm>
          <a:prstGeom prst="rightBrace">
            <a:avLst>
              <a:gd name="adj1" fmla="val 0"/>
              <a:gd name="adj2" fmla="val 50000"/>
            </a:avLst>
          </a:prstGeom>
          <a:ln/>
        </p:spPr>
        <p:style>
          <a:lnRef idx="1">
            <a:schemeClr val="dk1"/>
          </a:lnRef>
          <a:fillRef idx="0">
            <a:schemeClr val="dk1"/>
          </a:fillRef>
          <a:effectRef idx="0">
            <a:schemeClr val="dk1"/>
          </a:effectRef>
          <a:fontRef idx="minor">
            <a:schemeClr val="tx1"/>
          </a:fontRef>
        </p:style>
        <p:txBody>
          <a:bodyPr rtlCol="0" anchor="ctr"/>
          <a:lstStyle/>
          <a:p>
            <a:pPr algn="ctr" defTabSz="685800">
              <a:defRPr/>
            </a:pPr>
            <a:endParaRPr lang="en-US" sz="1350" dirty="0">
              <a:solidFill>
                <a:schemeClr val="bg2">
                  <a:lumMod val="10000"/>
                </a:schemeClr>
              </a:solidFill>
              <a:latin typeface="Source Sans Pro" panose="020B0503030403020204" pitchFamily="34" charset="0"/>
            </a:endParaRPr>
          </a:p>
        </p:txBody>
      </p:sp>
    </p:spTree>
    <p:extLst>
      <p:ext uri="{BB962C8B-B14F-4D97-AF65-F5344CB8AC3E}">
        <p14:creationId xmlns:p14="http://schemas.microsoft.com/office/powerpoint/2010/main" val="278508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7E33-0E55-4269-B5D8-E98DBA3F3FB1}"/>
              </a:ext>
            </a:extLst>
          </p:cNvPr>
          <p:cNvSpPr>
            <a:spLocks noGrp="1"/>
          </p:cNvSpPr>
          <p:nvPr>
            <p:ph type="title"/>
          </p:nvPr>
        </p:nvSpPr>
        <p:spPr/>
        <p:txBody>
          <a:bodyPr/>
          <a:lstStyle/>
          <a:p>
            <a:r>
              <a:rPr lang="en-US" b="1" dirty="0"/>
              <a:t>What is a HBCUs </a:t>
            </a:r>
          </a:p>
        </p:txBody>
      </p:sp>
      <p:sp>
        <p:nvSpPr>
          <p:cNvPr id="3" name="Content Placeholder 2">
            <a:extLst>
              <a:ext uri="{FF2B5EF4-FFF2-40B4-BE49-F238E27FC236}">
                <a16:creationId xmlns:a16="http://schemas.microsoft.com/office/drawing/2014/main" id="{4B1E500B-AAF2-4FBF-84A8-1B9D813BA3A9}"/>
              </a:ext>
            </a:extLst>
          </p:cNvPr>
          <p:cNvSpPr>
            <a:spLocks noGrp="1"/>
          </p:cNvSpPr>
          <p:nvPr>
            <p:ph idx="1"/>
          </p:nvPr>
        </p:nvSpPr>
        <p:spPr/>
        <p:txBody>
          <a:bodyPr/>
          <a:lstStyle/>
          <a:p>
            <a:r>
              <a:rPr lang="en-US" sz="2800" b="0" i="0" dirty="0">
                <a:solidFill>
                  <a:srgbClr val="000000"/>
                </a:solidFill>
                <a:effectLst/>
                <a:latin typeface="Arial" panose="020B0604020202020204" pitchFamily="34" charset="0"/>
              </a:rPr>
              <a:t>Historically Black colleges and universities (HBCUs) are institutions that were established prior to 1964 with the principal mission of educating Black Americans. These institutions were founded and developed in an environment of legal segregation and, by providing access to higher education, they contributed substantially to the progress Black Americans made in improving their status.</a:t>
            </a:r>
          </a:p>
          <a:p>
            <a:endParaRPr lang="en-US" dirty="0"/>
          </a:p>
        </p:txBody>
      </p:sp>
      <p:sp>
        <p:nvSpPr>
          <p:cNvPr id="4" name="Slide Number Placeholder 3">
            <a:extLst>
              <a:ext uri="{FF2B5EF4-FFF2-40B4-BE49-F238E27FC236}">
                <a16:creationId xmlns:a16="http://schemas.microsoft.com/office/drawing/2014/main" id="{2B7D4315-BBCC-4237-91E4-281CFC8DB103}"/>
              </a:ext>
            </a:extLst>
          </p:cNvPr>
          <p:cNvSpPr>
            <a:spLocks noGrp="1"/>
          </p:cNvSpPr>
          <p:nvPr>
            <p:ph type="sldNum" sz="quarter" idx="10"/>
          </p:nvPr>
        </p:nvSpPr>
        <p:spPr/>
        <p:txBody>
          <a:bodyPr/>
          <a:lstStyle/>
          <a:p>
            <a:pPr>
              <a:defRPr/>
            </a:pPr>
            <a:fld id="{68B9F06C-3E18-7D4A-8620-170A4BF71910}" type="slidenum">
              <a:rPr lang="en-US" altLang="en-US" smtClean="0"/>
              <a:pPr>
                <a:defRPr/>
              </a:pPr>
              <a:t>4</a:t>
            </a:fld>
            <a:endParaRPr lang="en-US" altLang="en-US"/>
          </a:p>
        </p:txBody>
      </p:sp>
    </p:spTree>
    <p:extLst>
      <p:ext uri="{BB962C8B-B14F-4D97-AF65-F5344CB8AC3E}">
        <p14:creationId xmlns:p14="http://schemas.microsoft.com/office/powerpoint/2010/main" val="2163122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8B99-78C2-4790-9967-43A784B00C21}"/>
              </a:ext>
            </a:extLst>
          </p:cNvPr>
          <p:cNvSpPr>
            <a:spLocks noGrp="1"/>
          </p:cNvSpPr>
          <p:nvPr>
            <p:ph type="title"/>
          </p:nvPr>
        </p:nvSpPr>
        <p:spPr/>
        <p:txBody>
          <a:bodyPr/>
          <a:lstStyle/>
          <a:p>
            <a:r>
              <a:rPr lang="en-US" b="1" dirty="0"/>
              <a:t>Our First HBCUs</a:t>
            </a:r>
          </a:p>
        </p:txBody>
      </p:sp>
      <p:sp>
        <p:nvSpPr>
          <p:cNvPr id="4" name="Slide Number Placeholder 3">
            <a:extLst>
              <a:ext uri="{FF2B5EF4-FFF2-40B4-BE49-F238E27FC236}">
                <a16:creationId xmlns:a16="http://schemas.microsoft.com/office/drawing/2014/main" id="{2650181D-F014-4101-B07F-04500561EA1F}"/>
              </a:ext>
            </a:extLst>
          </p:cNvPr>
          <p:cNvSpPr>
            <a:spLocks noGrp="1"/>
          </p:cNvSpPr>
          <p:nvPr>
            <p:ph type="sldNum" sz="quarter" idx="10"/>
          </p:nvPr>
        </p:nvSpPr>
        <p:spPr/>
        <p:txBody>
          <a:bodyPr/>
          <a:lstStyle/>
          <a:p>
            <a:pPr>
              <a:defRPr/>
            </a:pPr>
            <a:fld id="{68B9F06C-3E18-7D4A-8620-170A4BF71910}" type="slidenum">
              <a:rPr lang="en-US" altLang="en-US" smtClean="0"/>
              <a:pPr>
                <a:defRPr/>
              </a:pPr>
              <a:t>5</a:t>
            </a:fld>
            <a:endParaRPr lang="en-US" altLang="en-US"/>
          </a:p>
        </p:txBody>
      </p:sp>
      <p:sp>
        <p:nvSpPr>
          <p:cNvPr id="5" name="Right Arrow 9">
            <a:extLst>
              <a:ext uri="{FF2B5EF4-FFF2-40B4-BE49-F238E27FC236}">
                <a16:creationId xmlns:a16="http://schemas.microsoft.com/office/drawing/2014/main" id="{9E161DC9-D960-4882-BDF6-35FB6A11F101}"/>
              </a:ext>
            </a:extLst>
          </p:cNvPr>
          <p:cNvSpPr/>
          <p:nvPr/>
        </p:nvSpPr>
        <p:spPr>
          <a:xfrm>
            <a:off x="914400" y="3084234"/>
            <a:ext cx="10204703" cy="236829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9785311B-A6F5-4B08-83E8-BB5B60D1A418}"/>
              </a:ext>
            </a:extLst>
          </p:cNvPr>
          <p:cNvSpPr txBox="1"/>
          <p:nvPr/>
        </p:nvSpPr>
        <p:spPr>
          <a:xfrm>
            <a:off x="1456943" y="4089487"/>
            <a:ext cx="8599405" cy="357790"/>
          </a:xfrm>
          <a:prstGeom prst="rect">
            <a:avLst/>
          </a:prstGeom>
          <a:noFill/>
        </p:spPr>
        <p:txBody>
          <a:bodyPr wrap="square" rtlCol="0">
            <a:spAutoFit/>
          </a:bodyPr>
          <a:lstStyle/>
          <a:p>
            <a:r>
              <a:rPr lang="en-US" sz="1725" dirty="0"/>
              <a:t> 1837		1854	              1856	         1861 – 1865	                  1902 </a:t>
            </a:r>
          </a:p>
        </p:txBody>
      </p:sp>
      <p:pic>
        <p:nvPicPr>
          <p:cNvPr id="7" name="Picture 6">
            <a:extLst>
              <a:ext uri="{FF2B5EF4-FFF2-40B4-BE49-F238E27FC236}">
                <a16:creationId xmlns:a16="http://schemas.microsoft.com/office/drawing/2014/main" id="{D240281B-8A70-45DB-A2F3-552FCA3C74FD}"/>
              </a:ext>
            </a:extLst>
          </p:cNvPr>
          <p:cNvPicPr>
            <a:picLocks noChangeAspect="1"/>
          </p:cNvPicPr>
          <p:nvPr/>
        </p:nvPicPr>
        <p:blipFill>
          <a:blip r:embed="rId3"/>
          <a:stretch>
            <a:fillRect/>
          </a:stretch>
        </p:blipFill>
        <p:spPr>
          <a:xfrm>
            <a:off x="2459940" y="2485119"/>
            <a:ext cx="1706579" cy="1218986"/>
          </a:xfrm>
          <a:prstGeom prst="rect">
            <a:avLst/>
          </a:prstGeom>
        </p:spPr>
      </p:pic>
      <p:pic>
        <p:nvPicPr>
          <p:cNvPr id="8" name="Picture 7">
            <a:extLst>
              <a:ext uri="{FF2B5EF4-FFF2-40B4-BE49-F238E27FC236}">
                <a16:creationId xmlns:a16="http://schemas.microsoft.com/office/drawing/2014/main" id="{437B5D6C-AAEF-4552-9198-92B5D94AA843}"/>
              </a:ext>
            </a:extLst>
          </p:cNvPr>
          <p:cNvPicPr>
            <a:picLocks noChangeAspect="1"/>
          </p:cNvPicPr>
          <p:nvPr/>
        </p:nvPicPr>
        <p:blipFill>
          <a:blip r:embed="rId4"/>
          <a:stretch>
            <a:fillRect/>
          </a:stretch>
        </p:blipFill>
        <p:spPr>
          <a:xfrm>
            <a:off x="6042034" y="2486814"/>
            <a:ext cx="1454939" cy="1074718"/>
          </a:xfrm>
          <a:prstGeom prst="rect">
            <a:avLst/>
          </a:prstGeom>
        </p:spPr>
      </p:pic>
      <p:pic>
        <p:nvPicPr>
          <p:cNvPr id="9" name="Picture 8">
            <a:extLst>
              <a:ext uri="{FF2B5EF4-FFF2-40B4-BE49-F238E27FC236}">
                <a16:creationId xmlns:a16="http://schemas.microsoft.com/office/drawing/2014/main" id="{9B7AEF4E-818C-41E0-BF44-6C3A58A10CAE}"/>
              </a:ext>
            </a:extLst>
          </p:cNvPr>
          <p:cNvPicPr>
            <a:picLocks noChangeAspect="1"/>
          </p:cNvPicPr>
          <p:nvPr/>
        </p:nvPicPr>
        <p:blipFill>
          <a:blip r:embed="rId5"/>
          <a:stretch>
            <a:fillRect/>
          </a:stretch>
        </p:blipFill>
        <p:spPr>
          <a:xfrm>
            <a:off x="4241439" y="4892946"/>
            <a:ext cx="1854561" cy="1484398"/>
          </a:xfrm>
          <a:prstGeom prst="rect">
            <a:avLst/>
          </a:prstGeom>
        </p:spPr>
      </p:pic>
      <p:sp>
        <p:nvSpPr>
          <p:cNvPr id="10" name="TextBox 9">
            <a:extLst>
              <a:ext uri="{FF2B5EF4-FFF2-40B4-BE49-F238E27FC236}">
                <a16:creationId xmlns:a16="http://schemas.microsoft.com/office/drawing/2014/main" id="{3E977BBE-8465-4E9C-9056-EC16208FEFF8}"/>
              </a:ext>
            </a:extLst>
          </p:cNvPr>
          <p:cNvSpPr txBox="1"/>
          <p:nvPr/>
        </p:nvSpPr>
        <p:spPr>
          <a:xfrm>
            <a:off x="869814" y="2354263"/>
            <a:ext cx="1559265" cy="13398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2682" tIns="122682" rIns="122682" bIns="122682" numCol="1" spcCol="1270" anchor="b" anchorCtr="0">
            <a:noAutofit/>
          </a:bodyPr>
          <a:lstStyle/>
          <a:p>
            <a:pPr algn="ctr" defTabSz="766763">
              <a:lnSpc>
                <a:spcPct val="90000"/>
              </a:lnSpc>
              <a:spcBef>
                <a:spcPct val="0"/>
              </a:spcBef>
              <a:spcAft>
                <a:spcPct val="35000"/>
              </a:spcAft>
            </a:pPr>
            <a:r>
              <a:rPr lang="en-US" sz="1725" dirty="0"/>
              <a:t>Cheyney University of Pennsylvania </a:t>
            </a:r>
          </a:p>
        </p:txBody>
      </p:sp>
      <p:sp>
        <p:nvSpPr>
          <p:cNvPr id="11" name="TextBox 10">
            <a:extLst>
              <a:ext uri="{FF2B5EF4-FFF2-40B4-BE49-F238E27FC236}">
                <a16:creationId xmlns:a16="http://schemas.microsoft.com/office/drawing/2014/main" id="{5B40D3C4-2BFB-4A38-B593-01689C6FA60C}"/>
              </a:ext>
            </a:extLst>
          </p:cNvPr>
          <p:cNvSpPr txBox="1"/>
          <p:nvPr/>
        </p:nvSpPr>
        <p:spPr>
          <a:xfrm>
            <a:off x="2955235" y="4842681"/>
            <a:ext cx="1544668" cy="12648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2682" tIns="122682" rIns="122682" bIns="122682" numCol="1" spcCol="1270" anchor="t" anchorCtr="0">
            <a:noAutofit/>
          </a:bodyPr>
          <a:lstStyle/>
          <a:p>
            <a:pPr algn="ctr" defTabSz="766763">
              <a:lnSpc>
                <a:spcPct val="90000"/>
              </a:lnSpc>
              <a:spcBef>
                <a:spcPct val="0"/>
              </a:spcBef>
              <a:spcAft>
                <a:spcPct val="35000"/>
              </a:spcAft>
            </a:pPr>
            <a:r>
              <a:rPr lang="en-US" sz="1725" dirty="0"/>
              <a:t>Lincoln University (PA)</a:t>
            </a:r>
          </a:p>
        </p:txBody>
      </p:sp>
      <p:sp>
        <p:nvSpPr>
          <p:cNvPr id="12" name="TextBox 11">
            <a:extLst>
              <a:ext uri="{FF2B5EF4-FFF2-40B4-BE49-F238E27FC236}">
                <a16:creationId xmlns:a16="http://schemas.microsoft.com/office/drawing/2014/main" id="{0BED7988-C6D1-40F1-8178-CA5D4AD2FB00}"/>
              </a:ext>
            </a:extLst>
          </p:cNvPr>
          <p:cNvSpPr txBox="1"/>
          <p:nvPr/>
        </p:nvSpPr>
        <p:spPr>
          <a:xfrm>
            <a:off x="4561812" y="2486814"/>
            <a:ext cx="1454939" cy="11122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2682" tIns="122682" rIns="122682" bIns="122682" numCol="1" spcCol="1270" anchor="b" anchorCtr="0">
            <a:noAutofit/>
          </a:bodyPr>
          <a:lstStyle/>
          <a:p>
            <a:pPr algn="ctr" defTabSz="766763">
              <a:lnSpc>
                <a:spcPct val="90000"/>
              </a:lnSpc>
              <a:spcBef>
                <a:spcPct val="0"/>
              </a:spcBef>
              <a:spcAft>
                <a:spcPct val="35000"/>
              </a:spcAft>
            </a:pPr>
            <a:r>
              <a:rPr lang="en-US" sz="1725" dirty="0"/>
              <a:t>Wilberforce University (OH)</a:t>
            </a:r>
          </a:p>
        </p:txBody>
      </p:sp>
      <p:sp>
        <p:nvSpPr>
          <p:cNvPr id="13" name="TextBox 12">
            <a:extLst>
              <a:ext uri="{FF2B5EF4-FFF2-40B4-BE49-F238E27FC236}">
                <a16:creationId xmlns:a16="http://schemas.microsoft.com/office/drawing/2014/main" id="{A74E180D-C5BA-4FD6-AC26-A18253992E9D}"/>
              </a:ext>
            </a:extLst>
          </p:cNvPr>
          <p:cNvSpPr txBox="1"/>
          <p:nvPr/>
        </p:nvSpPr>
        <p:spPr>
          <a:xfrm>
            <a:off x="6575176" y="4892946"/>
            <a:ext cx="1454939" cy="72069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2682" tIns="122682" rIns="122682" bIns="122682" numCol="1" spcCol="1270" anchor="t" anchorCtr="0">
            <a:noAutofit/>
          </a:bodyPr>
          <a:lstStyle/>
          <a:p>
            <a:pPr algn="ctr" defTabSz="766763">
              <a:lnSpc>
                <a:spcPct val="90000"/>
              </a:lnSpc>
              <a:spcBef>
                <a:spcPct val="0"/>
              </a:spcBef>
              <a:spcAft>
                <a:spcPct val="35000"/>
              </a:spcAft>
            </a:pPr>
            <a:r>
              <a:rPr lang="en-US" sz="1725" dirty="0"/>
              <a:t>Civil War</a:t>
            </a:r>
          </a:p>
        </p:txBody>
      </p:sp>
      <p:sp>
        <p:nvSpPr>
          <p:cNvPr id="14" name="TextBox 13">
            <a:extLst>
              <a:ext uri="{FF2B5EF4-FFF2-40B4-BE49-F238E27FC236}">
                <a16:creationId xmlns:a16="http://schemas.microsoft.com/office/drawing/2014/main" id="{C8CE9643-C127-4B21-88DC-C4FF658A80AD}"/>
              </a:ext>
            </a:extLst>
          </p:cNvPr>
          <p:cNvSpPr txBox="1"/>
          <p:nvPr/>
        </p:nvSpPr>
        <p:spPr>
          <a:xfrm>
            <a:off x="8580568" y="1939478"/>
            <a:ext cx="1454939" cy="17043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2682" tIns="122682" rIns="122682" bIns="122682" numCol="1" spcCol="1270" anchor="b" anchorCtr="0">
            <a:noAutofit/>
          </a:bodyPr>
          <a:lstStyle/>
          <a:p>
            <a:pPr algn="ctr" defTabSz="766763">
              <a:lnSpc>
                <a:spcPct val="90000"/>
              </a:lnSpc>
              <a:spcBef>
                <a:spcPct val="0"/>
              </a:spcBef>
              <a:spcAft>
                <a:spcPct val="35000"/>
              </a:spcAft>
            </a:pPr>
            <a:r>
              <a:rPr lang="en-US" sz="1725" dirty="0"/>
              <a:t>85 HBCUs established</a:t>
            </a:r>
          </a:p>
        </p:txBody>
      </p:sp>
    </p:spTree>
    <p:extLst>
      <p:ext uri="{BB962C8B-B14F-4D97-AF65-F5344CB8AC3E}">
        <p14:creationId xmlns:p14="http://schemas.microsoft.com/office/powerpoint/2010/main" val="406215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54AFA-1FD4-44E9-9C6C-BBE9CA1D610B}"/>
              </a:ext>
            </a:extLst>
          </p:cNvPr>
          <p:cNvSpPr>
            <a:spLocks noGrp="1"/>
          </p:cNvSpPr>
          <p:nvPr>
            <p:ph type="title"/>
          </p:nvPr>
        </p:nvSpPr>
        <p:spPr/>
        <p:txBody>
          <a:bodyPr/>
          <a:lstStyle/>
          <a:p>
            <a:r>
              <a:rPr lang="en-US" b="1" dirty="0"/>
              <a:t>The A,B,Cs of HBCU’s</a:t>
            </a:r>
          </a:p>
        </p:txBody>
      </p:sp>
      <p:sp>
        <p:nvSpPr>
          <p:cNvPr id="4" name="Slide Number Placeholder 3">
            <a:extLst>
              <a:ext uri="{FF2B5EF4-FFF2-40B4-BE49-F238E27FC236}">
                <a16:creationId xmlns:a16="http://schemas.microsoft.com/office/drawing/2014/main" id="{C2B5C648-5C0C-4036-A047-716BBA6D400D}"/>
              </a:ext>
            </a:extLst>
          </p:cNvPr>
          <p:cNvSpPr>
            <a:spLocks noGrp="1"/>
          </p:cNvSpPr>
          <p:nvPr>
            <p:ph type="sldNum" sz="quarter" idx="10"/>
          </p:nvPr>
        </p:nvSpPr>
        <p:spPr/>
        <p:txBody>
          <a:bodyPr/>
          <a:lstStyle/>
          <a:p>
            <a:pPr>
              <a:defRPr/>
            </a:pPr>
            <a:fld id="{68B9F06C-3E18-7D4A-8620-170A4BF71910}" type="slidenum">
              <a:rPr lang="en-US" altLang="en-US" smtClean="0"/>
              <a:pPr>
                <a:defRPr/>
              </a:pPr>
              <a:t>6</a:t>
            </a:fld>
            <a:endParaRPr lang="en-US" altLang="en-US"/>
          </a:p>
        </p:txBody>
      </p:sp>
      <p:sp>
        <p:nvSpPr>
          <p:cNvPr id="5" name="Content Placeholder 2">
            <a:extLst>
              <a:ext uri="{FF2B5EF4-FFF2-40B4-BE49-F238E27FC236}">
                <a16:creationId xmlns:a16="http://schemas.microsoft.com/office/drawing/2014/main" id="{3BDC1A41-87A6-4AD0-B921-854B09F44C5E}"/>
              </a:ext>
            </a:extLst>
          </p:cNvPr>
          <p:cNvSpPr>
            <a:spLocks noGrp="1"/>
          </p:cNvSpPr>
          <p:nvPr>
            <p:ph idx="1"/>
          </p:nvPr>
        </p:nvSpPr>
        <p:spPr>
          <a:xfrm>
            <a:off x="830263" y="2662238"/>
            <a:ext cx="10843577" cy="3890962"/>
          </a:xfrm>
        </p:spPr>
        <p:txBody>
          <a:bodyPr>
            <a:normAutofit fontScale="85000" lnSpcReduction="10000"/>
          </a:bodyPr>
          <a:lstStyle/>
          <a:p>
            <a:pPr marL="118872" indent="0">
              <a:buNone/>
            </a:pPr>
            <a:r>
              <a:rPr lang="en-US" sz="2600" dirty="0">
                <a:latin typeface="Arial" panose="020B0604020202020204" pitchFamily="34" charset="0"/>
                <a:cs typeface="Arial" panose="020B0604020202020204" pitchFamily="34" charset="0"/>
              </a:rPr>
              <a:t>Currently there are 101 Historically Black Colleges and Universities recognized by the US Dept. of Education located mainly in  the South and on the East Coast. *2% of degree granting post-secondary institutions in the US.  They include public, private, denominational, liberal arts, land-grant, independent university systems, single-gender serving, researched based, large and small with enrollment that range from less than 300 to over 11,000 students.  </a:t>
            </a:r>
          </a:p>
          <a:p>
            <a:pPr marL="118872" indent="0">
              <a:buNone/>
            </a:pPr>
            <a:endParaRPr lang="en-US" sz="2200" dirty="0"/>
          </a:p>
          <a:p>
            <a:pPr marL="118872" indent="0">
              <a:buNone/>
            </a:pPr>
            <a:r>
              <a:rPr lang="en-US" sz="2200" dirty="0"/>
              <a:t>	59% Award Bachelor’s Degrees only </a:t>
            </a:r>
          </a:p>
          <a:p>
            <a:pPr marL="118872" indent="0">
              <a:buNone/>
            </a:pPr>
            <a:endParaRPr lang="en-US" sz="2200" dirty="0"/>
          </a:p>
          <a:p>
            <a:pPr marL="118872" indent="0">
              <a:buNone/>
            </a:pPr>
            <a:r>
              <a:rPr lang="en-US" sz="2200" dirty="0"/>
              <a:t>	41% Award Graduate/Masters/Professional Degrees</a:t>
            </a:r>
          </a:p>
          <a:p>
            <a:pPr marL="118872" indent="0">
              <a:buNone/>
            </a:pPr>
            <a:endParaRPr lang="en-US" sz="2200" dirty="0"/>
          </a:p>
          <a:p>
            <a:pPr marL="118872" indent="0">
              <a:buNone/>
            </a:pPr>
            <a:r>
              <a:rPr lang="en-US" sz="2200" dirty="0"/>
              <a:t>	28% Award Doctoral Degrees</a:t>
            </a:r>
          </a:p>
          <a:p>
            <a:endParaRPr lang="en-US" sz="2200" dirty="0"/>
          </a:p>
          <a:p>
            <a:endParaRPr lang="en-US" sz="1800" dirty="0"/>
          </a:p>
        </p:txBody>
      </p:sp>
    </p:spTree>
    <p:extLst>
      <p:ext uri="{BB962C8B-B14F-4D97-AF65-F5344CB8AC3E}">
        <p14:creationId xmlns:p14="http://schemas.microsoft.com/office/powerpoint/2010/main" val="3868096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9F07-050D-4490-8D4A-79C8810E4A01}"/>
              </a:ext>
            </a:extLst>
          </p:cNvPr>
          <p:cNvSpPr>
            <a:spLocks noGrp="1"/>
          </p:cNvSpPr>
          <p:nvPr>
            <p:ph type="title"/>
          </p:nvPr>
        </p:nvSpPr>
        <p:spPr/>
        <p:txBody>
          <a:bodyPr/>
          <a:lstStyle/>
          <a:p>
            <a:r>
              <a:rPr lang="en-US" b="1" dirty="0"/>
              <a:t>HBCU Impact</a:t>
            </a:r>
          </a:p>
        </p:txBody>
      </p:sp>
      <p:sp>
        <p:nvSpPr>
          <p:cNvPr id="4" name="Slide Number Placeholder 3">
            <a:extLst>
              <a:ext uri="{FF2B5EF4-FFF2-40B4-BE49-F238E27FC236}">
                <a16:creationId xmlns:a16="http://schemas.microsoft.com/office/drawing/2014/main" id="{D67898D9-953B-4855-AAB5-BF50B9600468}"/>
              </a:ext>
            </a:extLst>
          </p:cNvPr>
          <p:cNvSpPr>
            <a:spLocks noGrp="1"/>
          </p:cNvSpPr>
          <p:nvPr>
            <p:ph type="sldNum" sz="quarter" idx="10"/>
          </p:nvPr>
        </p:nvSpPr>
        <p:spPr/>
        <p:txBody>
          <a:bodyPr/>
          <a:lstStyle/>
          <a:p>
            <a:pPr>
              <a:defRPr/>
            </a:pPr>
            <a:fld id="{68B9F06C-3E18-7D4A-8620-170A4BF71910}" type="slidenum">
              <a:rPr lang="en-US" altLang="en-US" smtClean="0"/>
              <a:pPr>
                <a:defRPr/>
              </a:pPr>
              <a:t>7</a:t>
            </a:fld>
            <a:endParaRPr lang="en-US" altLang="en-US"/>
          </a:p>
        </p:txBody>
      </p:sp>
      <p:sp>
        <p:nvSpPr>
          <p:cNvPr id="5" name="Content Placeholder 4">
            <a:extLst>
              <a:ext uri="{FF2B5EF4-FFF2-40B4-BE49-F238E27FC236}">
                <a16:creationId xmlns:a16="http://schemas.microsoft.com/office/drawing/2014/main" id="{05DD6E44-FF35-448A-A343-6662AFA2BFD5}"/>
              </a:ext>
            </a:extLst>
          </p:cNvPr>
          <p:cNvSpPr>
            <a:spLocks noGrp="1"/>
          </p:cNvSpPr>
          <p:nvPr>
            <p:ph idx="1"/>
          </p:nvPr>
        </p:nvSpPr>
        <p:spPr>
          <a:xfrm>
            <a:off x="830263" y="2662238"/>
            <a:ext cx="10523537" cy="3570287"/>
          </a:xfrm>
        </p:spPr>
        <p:txBody>
          <a:bodyPr>
            <a:normAutofit/>
          </a:bodyPr>
          <a:lstStyle/>
          <a:p>
            <a:r>
              <a:rPr lang="en-US" dirty="0"/>
              <a:t>How Many African Americans Are HBCU Graduates?</a:t>
            </a:r>
          </a:p>
          <a:p>
            <a:pPr lvl="1"/>
            <a:r>
              <a:rPr lang="en-US" dirty="0"/>
              <a:t>22% of Bachelors Degree Holders</a:t>
            </a:r>
          </a:p>
          <a:p>
            <a:pPr lvl="1"/>
            <a:r>
              <a:rPr lang="en-US" dirty="0"/>
              <a:t>40% of Members of Congress</a:t>
            </a:r>
          </a:p>
          <a:p>
            <a:pPr lvl="1"/>
            <a:r>
              <a:rPr lang="en-US" dirty="0"/>
              <a:t>12.5% of CEO’s</a:t>
            </a:r>
          </a:p>
          <a:p>
            <a:pPr lvl="1"/>
            <a:r>
              <a:rPr lang="en-US" dirty="0"/>
              <a:t>40% of Engineers </a:t>
            </a:r>
          </a:p>
          <a:p>
            <a:pPr lvl="1"/>
            <a:r>
              <a:rPr lang="en-US" dirty="0"/>
              <a:t>50% of Professors at Non-HBCU Institutions</a:t>
            </a:r>
          </a:p>
          <a:p>
            <a:pPr lvl="1"/>
            <a:r>
              <a:rPr lang="en-US" dirty="0"/>
              <a:t>50% of Lawyers</a:t>
            </a:r>
          </a:p>
          <a:p>
            <a:pPr lvl="1"/>
            <a:r>
              <a:rPr lang="en-US" dirty="0"/>
              <a:t>80% of Judges</a:t>
            </a:r>
            <a:endParaRPr lang="en-US" sz="1500" b="1" dirty="0"/>
          </a:p>
          <a:p>
            <a:pPr marL="768096" lvl="2" indent="0">
              <a:buNone/>
            </a:pPr>
            <a:r>
              <a:rPr lang="en-US" sz="1500" b="1" dirty="0"/>
              <a:t>(</a:t>
            </a:r>
            <a:r>
              <a:rPr lang="en-US" sz="1200" b="1" dirty="0"/>
              <a:t>Diverse Issues in Higher Education, September 9</a:t>
            </a:r>
            <a:r>
              <a:rPr lang="en-US" sz="1200" b="1" baseline="30000" dirty="0"/>
              <a:t>th</a:t>
            </a:r>
            <a:r>
              <a:rPr lang="en-US" sz="1200" b="1" dirty="0"/>
              <a:t> 2015/TMF Website</a:t>
            </a:r>
            <a:r>
              <a:rPr lang="en-US" sz="1500" b="1" dirty="0"/>
              <a:t>)</a:t>
            </a:r>
          </a:p>
          <a:p>
            <a:pPr marL="768096" lvl="2" indent="0">
              <a:buNone/>
            </a:pPr>
            <a:endParaRPr lang="en-US" dirty="0"/>
          </a:p>
          <a:p>
            <a:pPr marL="457200" lvl="1" indent="0">
              <a:buNone/>
            </a:pPr>
            <a:endParaRPr lang="en-US" dirty="0"/>
          </a:p>
          <a:p>
            <a:pPr lvl="1"/>
            <a:endParaRPr lang="en-US" dirty="0"/>
          </a:p>
          <a:p>
            <a:endParaRPr lang="en-US" dirty="0"/>
          </a:p>
        </p:txBody>
      </p:sp>
      <p:pic>
        <p:nvPicPr>
          <p:cNvPr id="6" name="Picture 5">
            <a:extLst>
              <a:ext uri="{FF2B5EF4-FFF2-40B4-BE49-F238E27FC236}">
                <a16:creationId xmlns:a16="http://schemas.microsoft.com/office/drawing/2014/main" id="{81F8FC1A-5805-46E3-9CAF-2BA6D988CE9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991856" y="3233892"/>
            <a:ext cx="3218688" cy="2636555"/>
          </a:xfrm>
          <a:prstGeom prst="rect">
            <a:avLst/>
          </a:prstGeom>
        </p:spPr>
      </p:pic>
    </p:spTree>
    <p:extLst>
      <p:ext uri="{BB962C8B-B14F-4D97-AF65-F5344CB8AC3E}">
        <p14:creationId xmlns:p14="http://schemas.microsoft.com/office/powerpoint/2010/main" val="2464453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A22D-E4E3-4F5A-A7ED-3BDB0FA79B83}"/>
              </a:ext>
            </a:extLst>
          </p:cNvPr>
          <p:cNvSpPr>
            <a:spLocks noGrp="1"/>
          </p:cNvSpPr>
          <p:nvPr>
            <p:ph type="title"/>
          </p:nvPr>
        </p:nvSpPr>
        <p:spPr/>
        <p:txBody>
          <a:bodyPr/>
          <a:lstStyle/>
          <a:p>
            <a:r>
              <a:rPr lang="en-US" b="1" dirty="0"/>
              <a:t>BENEFITS OF HBCUs</a:t>
            </a:r>
          </a:p>
        </p:txBody>
      </p:sp>
      <p:sp>
        <p:nvSpPr>
          <p:cNvPr id="4" name="Slide Number Placeholder 3">
            <a:extLst>
              <a:ext uri="{FF2B5EF4-FFF2-40B4-BE49-F238E27FC236}">
                <a16:creationId xmlns:a16="http://schemas.microsoft.com/office/drawing/2014/main" id="{DD142EC3-90E5-44FB-B1F9-08D3C60DB523}"/>
              </a:ext>
            </a:extLst>
          </p:cNvPr>
          <p:cNvSpPr>
            <a:spLocks noGrp="1"/>
          </p:cNvSpPr>
          <p:nvPr>
            <p:ph type="sldNum" sz="quarter" idx="10"/>
          </p:nvPr>
        </p:nvSpPr>
        <p:spPr/>
        <p:txBody>
          <a:bodyPr/>
          <a:lstStyle/>
          <a:p>
            <a:pPr>
              <a:defRPr/>
            </a:pPr>
            <a:fld id="{68B9F06C-3E18-7D4A-8620-170A4BF71910}" type="slidenum">
              <a:rPr lang="en-US" altLang="en-US" smtClean="0"/>
              <a:pPr>
                <a:defRPr/>
              </a:pPr>
              <a:t>8</a:t>
            </a:fld>
            <a:endParaRPr lang="en-US" altLang="en-US"/>
          </a:p>
        </p:txBody>
      </p:sp>
      <p:sp>
        <p:nvSpPr>
          <p:cNvPr id="5" name="Content Placeholder 2">
            <a:extLst>
              <a:ext uri="{FF2B5EF4-FFF2-40B4-BE49-F238E27FC236}">
                <a16:creationId xmlns:a16="http://schemas.microsoft.com/office/drawing/2014/main" id="{C7C56CE3-E213-4A5A-92E7-8EE7864AC8E0}"/>
              </a:ext>
            </a:extLst>
          </p:cNvPr>
          <p:cNvSpPr>
            <a:spLocks noGrp="1"/>
          </p:cNvSpPr>
          <p:nvPr>
            <p:ph idx="1"/>
          </p:nvPr>
        </p:nvSpPr>
        <p:spPr>
          <a:xfrm>
            <a:off x="294640" y="2560320"/>
            <a:ext cx="11059161" cy="3672205"/>
          </a:xfrm>
        </p:spPr>
        <p:txBody>
          <a:bodyPr numCol="2">
            <a:normAutofit fontScale="40000" lnSpcReduction="20000"/>
          </a:bodyPr>
          <a:lstStyle/>
          <a:p>
            <a:pPr marL="571500" indent="-571500">
              <a:buFont typeface="Arial" panose="020B0604020202020204" pitchFamily="34" charset="0"/>
              <a:buChar char="•"/>
            </a:pPr>
            <a:r>
              <a:rPr lang="en-US" sz="4300" b="1" dirty="0">
                <a:latin typeface="Arial" panose="020B0604020202020204" pitchFamily="34" charset="0"/>
                <a:cs typeface="Arial" panose="020B0604020202020204" pitchFamily="34" charset="0"/>
              </a:rPr>
              <a:t>Low teacher to student ratio</a:t>
            </a:r>
          </a:p>
          <a:p>
            <a:pPr marL="571500" indent="-571500">
              <a:buFont typeface="Arial" panose="020B0604020202020204" pitchFamily="34" charset="0"/>
              <a:buChar char="•"/>
            </a:pPr>
            <a:endParaRPr lang="en-US" sz="4300" b="1"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300" b="1" dirty="0">
                <a:latin typeface="Arial" panose="020B0604020202020204" pitchFamily="34" charset="0"/>
                <a:cs typeface="Arial" panose="020B0604020202020204" pitchFamily="34" charset="0"/>
              </a:rPr>
              <a:t>Most classes are taught by professors not teaching assistants</a:t>
            </a:r>
          </a:p>
          <a:p>
            <a:pPr marL="571500" indent="-571500">
              <a:buFont typeface="Arial" panose="020B0604020202020204" pitchFamily="34" charset="0"/>
              <a:buChar char="•"/>
            </a:pPr>
            <a:endParaRPr lang="en-US" sz="4300" b="1"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300" b="1" dirty="0">
                <a:latin typeface="Arial" panose="020B0604020202020204" pitchFamily="34" charset="0"/>
                <a:cs typeface="Arial" panose="020B0604020202020204" pitchFamily="34" charset="0"/>
              </a:rPr>
              <a:t>Long term income earnings are higher for students who attended HBCUs. (Huffingtonpost.com 5/27/16)</a:t>
            </a:r>
          </a:p>
          <a:p>
            <a:endParaRPr lang="en-US" sz="4300" b="1"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300" b="1" dirty="0">
                <a:latin typeface="Arial" panose="020B0604020202020204" pitchFamily="34" charset="0"/>
                <a:cs typeface="Arial" panose="020B0604020202020204" pitchFamily="34" charset="0"/>
              </a:rPr>
              <a:t>Memorable social experiences such as battle of the bands, step shows, and homecoming.</a:t>
            </a:r>
          </a:p>
          <a:p>
            <a:pPr marL="571500" indent="-571500">
              <a:buFont typeface="Arial" panose="020B0604020202020204" pitchFamily="34" charset="0"/>
              <a:buChar char="•"/>
            </a:pPr>
            <a:endParaRPr lang="en-US" sz="4300" b="1" dirty="0">
              <a:latin typeface="Arial" panose="020B0604020202020204" pitchFamily="34" charset="0"/>
              <a:cs typeface="Arial" panose="020B0604020202020204" pitchFamily="34" charset="0"/>
            </a:endParaRPr>
          </a:p>
          <a:p>
            <a:endParaRPr lang="en-US" sz="4300" b="1"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300" b="1" dirty="0">
                <a:latin typeface="Arial" panose="020B0604020202020204" pitchFamily="34" charset="0"/>
                <a:cs typeface="Arial" panose="020B0604020202020204" pitchFamily="34" charset="0"/>
              </a:rPr>
              <a:t>Competitive Tuition  Costs</a:t>
            </a:r>
          </a:p>
          <a:p>
            <a:pPr marL="571500" indent="-571500">
              <a:buFont typeface="Arial" panose="020B0604020202020204" pitchFamily="34" charset="0"/>
              <a:buChar char="•"/>
            </a:pPr>
            <a:endParaRPr lang="en-US" sz="4300" b="1"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300" b="1" dirty="0">
                <a:latin typeface="Arial" panose="020B0604020202020204" pitchFamily="34" charset="0"/>
                <a:cs typeface="Arial" panose="020B0604020202020204" pitchFamily="34" charset="0"/>
              </a:rPr>
              <a:t>Longer Application Periods</a:t>
            </a:r>
          </a:p>
          <a:p>
            <a:pPr marL="571500" indent="-571500">
              <a:buFont typeface="Arial" panose="020B0604020202020204" pitchFamily="34" charset="0"/>
              <a:buChar char="•"/>
            </a:pPr>
            <a:endParaRPr lang="en-US" sz="4300" b="1"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300" b="1" dirty="0">
                <a:latin typeface="Arial" panose="020B0604020202020204" pitchFamily="34" charset="0"/>
                <a:cs typeface="Arial" panose="020B0604020202020204" pitchFamily="34" charset="0"/>
              </a:rPr>
              <a:t>Graduate School Opportunities and Employment Opportunities</a:t>
            </a:r>
          </a:p>
          <a:p>
            <a:pPr marL="571500" indent="-571500">
              <a:buFont typeface="Arial" panose="020B0604020202020204" pitchFamily="34" charset="0"/>
              <a:buChar char="•"/>
            </a:pPr>
            <a:endParaRPr lang="en-US" sz="4300" b="1"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300" b="1" dirty="0">
                <a:latin typeface="Arial" panose="020B0604020202020204" pitchFamily="34" charset="0"/>
                <a:cs typeface="Arial" panose="020B0604020202020204" pitchFamily="34" charset="0"/>
              </a:rPr>
              <a:t>Diversity – students from all over the US and the world</a:t>
            </a:r>
          </a:p>
          <a:p>
            <a:endParaRPr lang="en-US" sz="2000" dirty="0"/>
          </a:p>
          <a:p>
            <a:endParaRPr lang="en-US" sz="2000" dirty="0"/>
          </a:p>
          <a:p>
            <a:endParaRPr lang="en-US" sz="2400" dirty="0"/>
          </a:p>
          <a:p>
            <a:pPr>
              <a:buNone/>
            </a:pPr>
            <a:endParaRPr lang="en-US" dirty="0"/>
          </a:p>
        </p:txBody>
      </p:sp>
    </p:spTree>
    <p:extLst>
      <p:ext uri="{BB962C8B-B14F-4D97-AF65-F5344CB8AC3E}">
        <p14:creationId xmlns:p14="http://schemas.microsoft.com/office/powerpoint/2010/main" val="703975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7372F-0715-4100-B479-BA7A2478C2C1}"/>
              </a:ext>
            </a:extLst>
          </p:cNvPr>
          <p:cNvSpPr>
            <a:spLocks noGrp="1"/>
          </p:cNvSpPr>
          <p:nvPr>
            <p:ph type="title"/>
          </p:nvPr>
        </p:nvSpPr>
        <p:spPr/>
        <p:txBody>
          <a:bodyPr/>
          <a:lstStyle/>
          <a:p>
            <a:r>
              <a:rPr lang="en-US" b="1" dirty="0"/>
              <a:t>Who HBCU’s Serve</a:t>
            </a:r>
          </a:p>
        </p:txBody>
      </p:sp>
      <p:sp>
        <p:nvSpPr>
          <p:cNvPr id="4" name="Slide Number Placeholder 3">
            <a:extLst>
              <a:ext uri="{FF2B5EF4-FFF2-40B4-BE49-F238E27FC236}">
                <a16:creationId xmlns:a16="http://schemas.microsoft.com/office/drawing/2014/main" id="{B9EA0159-39B0-430A-8BCF-FAA3712CD611}"/>
              </a:ext>
            </a:extLst>
          </p:cNvPr>
          <p:cNvSpPr>
            <a:spLocks noGrp="1"/>
          </p:cNvSpPr>
          <p:nvPr>
            <p:ph type="sldNum" sz="quarter" idx="10"/>
          </p:nvPr>
        </p:nvSpPr>
        <p:spPr/>
        <p:txBody>
          <a:bodyPr/>
          <a:lstStyle/>
          <a:p>
            <a:pPr>
              <a:defRPr/>
            </a:pPr>
            <a:fld id="{68B9F06C-3E18-7D4A-8620-170A4BF71910}" type="slidenum">
              <a:rPr lang="en-US" altLang="en-US" smtClean="0"/>
              <a:pPr>
                <a:defRPr/>
              </a:pPr>
              <a:t>9</a:t>
            </a:fld>
            <a:endParaRPr lang="en-US" altLang="en-US"/>
          </a:p>
        </p:txBody>
      </p:sp>
      <p:sp>
        <p:nvSpPr>
          <p:cNvPr id="5" name="Content Placeholder 2">
            <a:extLst>
              <a:ext uri="{FF2B5EF4-FFF2-40B4-BE49-F238E27FC236}">
                <a16:creationId xmlns:a16="http://schemas.microsoft.com/office/drawing/2014/main" id="{63D3BC05-AE31-4A72-9CD2-CE251DEA1CEE}"/>
              </a:ext>
            </a:extLst>
          </p:cNvPr>
          <p:cNvSpPr>
            <a:spLocks noGrp="1"/>
          </p:cNvSpPr>
          <p:nvPr>
            <p:ph idx="1"/>
          </p:nvPr>
        </p:nvSpPr>
        <p:spPr>
          <a:xfrm>
            <a:off x="184097" y="2423292"/>
            <a:ext cx="11823806" cy="4298183"/>
          </a:xfrm>
        </p:spPr>
        <p:txBody>
          <a:bodyPr>
            <a:normAutofit/>
          </a:bodyPr>
          <a:lstStyle/>
          <a:p>
            <a:pPr marL="457200" lvl="1" indent="0" algn="ctr">
              <a:buNone/>
            </a:pPr>
            <a:r>
              <a:rPr lang="en-US" sz="2200" dirty="0"/>
              <a:t>76% Black/African American Population </a:t>
            </a:r>
          </a:p>
          <a:p>
            <a:pPr marL="457200" lvl="1" indent="0" algn="ctr">
              <a:buNone/>
            </a:pPr>
            <a:r>
              <a:rPr lang="en-US" sz="2200" dirty="0"/>
              <a:t>52% of Students are First Generation </a:t>
            </a:r>
          </a:p>
          <a:p>
            <a:pPr marL="457200" lvl="1" indent="0" algn="ctr">
              <a:buNone/>
            </a:pPr>
            <a:r>
              <a:rPr lang="en-US" sz="2200" dirty="0"/>
              <a:t>71% Low-income/Pell Grant Eligible </a:t>
            </a:r>
          </a:p>
          <a:p>
            <a:pPr marL="457200" lvl="1" indent="0" algn="ctr">
              <a:buNone/>
            </a:pPr>
            <a:r>
              <a:rPr lang="en-US" sz="2200" dirty="0"/>
              <a:t>94% of students awarded some type of financial aid </a:t>
            </a:r>
          </a:p>
          <a:p>
            <a:endParaRPr lang="en-US" sz="2200" dirty="0"/>
          </a:p>
          <a:p>
            <a:endParaRPr lang="en-US" sz="1800" dirty="0"/>
          </a:p>
        </p:txBody>
      </p:sp>
      <p:pic>
        <p:nvPicPr>
          <p:cNvPr id="8" name="Picture 7">
            <a:extLst>
              <a:ext uri="{FF2B5EF4-FFF2-40B4-BE49-F238E27FC236}">
                <a16:creationId xmlns:a16="http://schemas.microsoft.com/office/drawing/2014/main" id="{BAC909D8-EE52-49CC-B580-13BB27A161A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631336" y="4572383"/>
            <a:ext cx="2873307" cy="1929608"/>
          </a:xfrm>
          <a:prstGeom prst="rect">
            <a:avLst/>
          </a:prstGeom>
        </p:spPr>
      </p:pic>
      <p:pic>
        <p:nvPicPr>
          <p:cNvPr id="10" name="Picture 9">
            <a:extLst>
              <a:ext uri="{FF2B5EF4-FFF2-40B4-BE49-F238E27FC236}">
                <a16:creationId xmlns:a16="http://schemas.microsoft.com/office/drawing/2014/main" id="{ABD60FBB-E36E-4405-B1BB-696BDAAF9D0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4969594" y="4243244"/>
            <a:ext cx="2796764" cy="2295668"/>
          </a:xfrm>
          <a:prstGeom prst="rect">
            <a:avLst/>
          </a:prstGeom>
        </p:spPr>
      </p:pic>
      <p:pic>
        <p:nvPicPr>
          <p:cNvPr id="12" name="Picture 11">
            <a:extLst>
              <a:ext uri="{FF2B5EF4-FFF2-40B4-BE49-F238E27FC236}">
                <a16:creationId xmlns:a16="http://schemas.microsoft.com/office/drawing/2014/main" id="{D8E67016-A606-4A88-92C9-903028B7D876}"/>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184097" y="2580228"/>
            <a:ext cx="2918711" cy="2083212"/>
          </a:xfrm>
          <a:prstGeom prst="rect">
            <a:avLst/>
          </a:prstGeom>
        </p:spPr>
      </p:pic>
      <p:pic>
        <p:nvPicPr>
          <p:cNvPr id="14" name="Picture 13">
            <a:extLst>
              <a:ext uri="{FF2B5EF4-FFF2-40B4-BE49-F238E27FC236}">
                <a16:creationId xmlns:a16="http://schemas.microsoft.com/office/drawing/2014/main" id="{06E27963-A2F7-4003-B1E5-D08C9935B7FB}"/>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1288773" y="4790617"/>
            <a:ext cx="2918711" cy="1748295"/>
          </a:xfrm>
          <a:prstGeom prst="rect">
            <a:avLst/>
          </a:prstGeom>
        </p:spPr>
      </p:pic>
      <p:pic>
        <p:nvPicPr>
          <p:cNvPr id="16" name="Picture 15">
            <a:extLst>
              <a:ext uri="{FF2B5EF4-FFF2-40B4-BE49-F238E27FC236}">
                <a16:creationId xmlns:a16="http://schemas.microsoft.com/office/drawing/2014/main" id="{D0867614-B2D0-406A-A51E-126FC4D27F91}"/>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tretch>
            <a:fillRect/>
          </a:stretch>
        </p:blipFill>
        <p:spPr>
          <a:xfrm>
            <a:off x="9743172" y="2497094"/>
            <a:ext cx="2264732" cy="1929608"/>
          </a:xfrm>
          <a:prstGeom prst="rect">
            <a:avLst/>
          </a:prstGeom>
        </p:spPr>
      </p:pic>
    </p:spTree>
    <p:extLst>
      <p:ext uri="{BB962C8B-B14F-4D97-AF65-F5344CB8AC3E}">
        <p14:creationId xmlns:p14="http://schemas.microsoft.com/office/powerpoint/2010/main" val="1056881812"/>
      </p:ext>
    </p:extLst>
  </p:cSld>
  <p:clrMapOvr>
    <a:masterClrMapping/>
  </p:clrMapOvr>
</p:sld>
</file>

<file path=ppt/theme/theme1.xml><?xml version="1.0" encoding="utf-8"?>
<a:theme xmlns:a="http://schemas.openxmlformats.org/drawingml/2006/main" name="ASCCC Curriculum Inst. 2020 Theme">
  <a:themeElements>
    <a:clrScheme name="ASCCC AA 2021 B">
      <a:dk1>
        <a:srgbClr val="003366"/>
      </a:dk1>
      <a:lt1>
        <a:srgbClr val="FFFFFF"/>
      </a:lt1>
      <a:dk2>
        <a:srgbClr val="3871C7"/>
      </a:dk2>
      <a:lt2>
        <a:srgbClr val="D8E9F0"/>
      </a:lt2>
      <a:accent1>
        <a:srgbClr val="FF59AB"/>
      </a:accent1>
      <a:accent2>
        <a:srgbClr val="E7B0F5"/>
      </a:accent2>
      <a:accent3>
        <a:srgbClr val="6EAFF2"/>
      </a:accent3>
      <a:accent4>
        <a:srgbClr val="3970EC"/>
      </a:accent4>
      <a:accent5>
        <a:srgbClr val="7FC3FF"/>
      </a:accent5>
      <a:accent6>
        <a:srgbClr val="B1DAF4"/>
      </a:accent6>
      <a:hlink>
        <a:srgbClr val="005B95"/>
      </a:hlink>
      <a:folHlink>
        <a:srgbClr val="3970E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AA 2021 ppt template 1" id="{4F391D39-F693-D743-A2BE-F939639400EF}" vid="{473BA906-5DA0-BD49-A3E7-28C33C39B6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71339628DDB340A057FF6D1F7B5B92" ma:contentTypeVersion="13" ma:contentTypeDescription="Create a new document." ma:contentTypeScope="" ma:versionID="9005dc1880ae8551eea490bcc6a14173">
  <xsd:schema xmlns:xsd="http://www.w3.org/2001/XMLSchema" xmlns:xs="http://www.w3.org/2001/XMLSchema" xmlns:p="http://schemas.microsoft.com/office/2006/metadata/properties" xmlns:ns3="78a32531-0712-4769-bed4-91422861740b" xmlns:ns4="d40a4db9-5114-4d00-bd98-10466e2d5522" targetNamespace="http://schemas.microsoft.com/office/2006/metadata/properties" ma:root="true" ma:fieldsID="8a0c3dec921b951257e5e2adcc13ca14" ns3:_="" ns4:_="">
    <xsd:import namespace="78a32531-0712-4769-bed4-91422861740b"/>
    <xsd:import namespace="d40a4db9-5114-4d00-bd98-10466e2d552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a32531-0712-4769-bed4-9142286174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0a4db9-5114-4d00-bd98-10466e2d552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70EA57-D42E-4882-8F34-811CBD3029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a32531-0712-4769-bed4-91422861740b"/>
    <ds:schemaRef ds:uri="d40a4db9-5114-4d00-bd98-10466e2d55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7FAACD-DFC1-4FB8-A8B2-44FF11DF0954}">
  <ds:schemaRefs>
    <ds:schemaRef ds:uri="http://schemas.microsoft.com/sharepoint/v3/contenttype/forms"/>
  </ds:schemaRefs>
</ds:datastoreItem>
</file>

<file path=customXml/itemProps3.xml><?xml version="1.0" encoding="utf-8"?>
<ds:datastoreItem xmlns:ds="http://schemas.openxmlformats.org/officeDocument/2006/customXml" ds:itemID="{018DAA1C-6256-429C-9121-3F1B2DAE9FA8}">
  <ds:schemaRefs>
    <ds:schemaRef ds:uri="http://schemas.microsoft.com/office/2006/metadata/properties"/>
    <ds:schemaRef ds:uri="http://schemas.microsoft.com/office/infopath/2007/PartnerControls"/>
    <ds:schemaRef ds:uri="http://purl.org/dc/terms/"/>
    <ds:schemaRef ds:uri="http://purl.org/dc/elements/1.1/"/>
    <ds:schemaRef ds:uri="http://schemas.microsoft.com/office/2006/documentManagement/types"/>
    <ds:schemaRef ds:uri="d40a4db9-5114-4d00-bd98-10466e2d5522"/>
    <ds:schemaRef ds:uri="http://www.w3.org/XML/1998/namespace"/>
    <ds:schemaRef ds:uri="http://schemas.openxmlformats.org/package/2006/metadata/core-properties"/>
    <ds:schemaRef ds:uri="78a32531-0712-4769-bed4-91422861740b"/>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ASCCC Academic Academy General Session Presentation</Template>
  <TotalTime>189</TotalTime>
  <Words>2051</Words>
  <Application>Microsoft Office PowerPoint</Application>
  <PresentationFormat>Widescreen</PresentationFormat>
  <Paragraphs>263</Paragraphs>
  <Slides>25</Slides>
  <Notes>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25</vt:i4>
      </vt:variant>
    </vt:vector>
  </HeadingPairs>
  <TitlesOfParts>
    <vt:vector size="43" baseType="lpstr">
      <vt:lpstr>Arial</vt:lpstr>
      <vt:lpstr>Bell MT</vt:lpstr>
      <vt:lpstr>Calibri</vt:lpstr>
      <vt:lpstr>Courier New</vt:lpstr>
      <vt:lpstr>Gadugi</vt:lpstr>
      <vt:lpstr>Gill Sans</vt:lpstr>
      <vt:lpstr>Lucida Calligraphy</vt:lpstr>
      <vt:lpstr>Palatino</vt:lpstr>
      <vt:lpstr>Papyrus</vt:lpstr>
      <vt:lpstr>Poor Richard</vt:lpstr>
      <vt:lpstr>Raavi</vt:lpstr>
      <vt:lpstr>Roboto</vt:lpstr>
      <vt:lpstr>Source Sans Pro</vt:lpstr>
      <vt:lpstr>Symbol</vt:lpstr>
      <vt:lpstr>Times New Roman</vt:lpstr>
      <vt:lpstr>Wingdings</vt:lpstr>
      <vt:lpstr>Wingdings 2</vt:lpstr>
      <vt:lpstr>ASCCC Curriculum Inst. 2020 Theme</vt:lpstr>
      <vt:lpstr>California Community Colleges  HBCU Connections</vt:lpstr>
      <vt:lpstr>AGENDA</vt:lpstr>
      <vt:lpstr>Vision Goals    Commitments </vt:lpstr>
      <vt:lpstr>What is a HBCUs </vt:lpstr>
      <vt:lpstr>Our First HBCUs</vt:lpstr>
      <vt:lpstr>The A,B,Cs of HBCU’s</vt:lpstr>
      <vt:lpstr>HBCU Impact</vt:lpstr>
      <vt:lpstr>BENEFITS OF HBCUs</vt:lpstr>
      <vt:lpstr>Who HBCU’s Serve</vt:lpstr>
      <vt:lpstr>PowerPoint Presentation</vt:lpstr>
      <vt:lpstr>Background of the CCC to HBCU Transfer Guarantee Project</vt:lpstr>
      <vt:lpstr>How Students Qualify for  the Transfer Guarantee Agreement</vt:lpstr>
      <vt:lpstr>Program Benefits &amp;Advantages</vt:lpstr>
      <vt:lpstr>HBCU Partners Location </vt:lpstr>
      <vt:lpstr>CCC to HBCU PROGRAM OUTCOMES </vt:lpstr>
      <vt:lpstr>CCC to HBCU PROGRAM OUTCOMES</vt:lpstr>
      <vt:lpstr>CCC to HBCU Student Quotes </vt:lpstr>
      <vt:lpstr>Pipelines To Possibilities  Developing Faculty Excellence in the CCC system!  </vt:lpstr>
      <vt:lpstr>Pipelines To Possibilities Mission</vt:lpstr>
      <vt:lpstr>The P2P Program</vt:lpstr>
      <vt:lpstr>Spring 2021 Pilot Program Success</vt:lpstr>
      <vt:lpstr>Spring 2022 Phase II Plans</vt:lpstr>
      <vt:lpstr>How Can You Support &amp; Assist</vt:lpstr>
      <vt:lpstr>Questions &amp; Answers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Community Colleges  HBCU Connections</dc:title>
  <dc:creator>Young, Helen</dc:creator>
  <cp:lastModifiedBy>Martinez, Siria</cp:lastModifiedBy>
  <cp:revision>6</cp:revision>
  <cp:lastPrinted>2020-11-24T19:39:26Z</cp:lastPrinted>
  <dcterms:created xsi:type="dcterms:W3CDTF">2021-09-28T21:50:10Z</dcterms:created>
  <dcterms:modified xsi:type="dcterms:W3CDTF">2021-10-06T06:48:50Z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0x0101003671339628DDB340A057FF6D1F7B5B92</vt:lpwstr>
  </property>
</Properties>
</file>