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34"/>
  </p:notesMasterIdLst>
  <p:sldIdLst>
    <p:sldId id="284" r:id="rId3"/>
    <p:sldId id="285" r:id="rId4"/>
    <p:sldId id="286" r:id="rId5"/>
    <p:sldId id="258" r:id="rId6"/>
    <p:sldId id="259" r:id="rId7"/>
    <p:sldId id="260" r:id="rId8"/>
    <p:sldId id="261" r:id="rId9"/>
    <p:sldId id="262" r:id="rId10"/>
    <p:sldId id="263" r:id="rId11"/>
    <p:sldId id="264" r:id="rId12"/>
    <p:sldId id="265" r:id="rId13"/>
    <p:sldId id="266" r:id="rId14"/>
    <p:sldId id="267" r:id="rId15"/>
    <p:sldId id="268" r:id="rId16"/>
    <p:sldId id="281" r:id="rId17"/>
    <p:sldId id="270" r:id="rId18"/>
    <p:sldId id="271" r:id="rId19"/>
    <p:sldId id="299" r:id="rId20"/>
    <p:sldId id="300" r:id="rId21"/>
    <p:sldId id="282" r:id="rId22"/>
    <p:sldId id="272" r:id="rId23"/>
    <p:sldId id="273" r:id="rId24"/>
    <p:sldId id="274" r:id="rId25"/>
    <p:sldId id="275" r:id="rId26"/>
    <p:sldId id="276" r:id="rId27"/>
    <p:sldId id="278" r:id="rId28"/>
    <p:sldId id="277" r:id="rId29"/>
    <p:sldId id="279" r:id="rId30"/>
    <p:sldId id="280" r:id="rId31"/>
    <p:sldId id="297" r:id="rId32"/>
    <p:sldId id="298" r:id="rId33"/>
  </p:sldIdLst>
  <p:sldSz cx="9144000" cy="5143500" type="screen16x9"/>
  <p:notesSz cx="6858000" cy="9144000"/>
  <p:embeddedFontLst>
    <p:embeddedFont>
      <p:font typeface="Clicker Script" panose="020B0604020202020204" charset="0"/>
      <p:regular r:id="rId35"/>
    </p:embeddedFont>
    <p:embeddedFont>
      <p:font typeface="Frank Ruhl Libre" panose="00000500000000000000" pitchFamily="2" charset="-79"/>
      <p:regular r:id="rId36"/>
      <p:bold r:id="rId37"/>
    </p:embeddedFont>
    <p:embeddedFont>
      <p:font typeface="Impact" panose="020B0806030902050204" pitchFamily="34" charset="0"/>
      <p:regular r:id="rId38"/>
    </p:embeddedFont>
    <p:embeddedFont>
      <p:font typeface="Lato" panose="020F0502020204030203" pitchFamily="3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Patrick Hand" panose="00000500000000000000" pitchFamily="2" charset="0"/>
      <p:regular r:id="rId47"/>
    </p:embeddedFont>
    <p:embeddedFont>
      <p:font typeface="Raleway" pitchFamily="2" charset="0"/>
      <p:regular r:id="rId48"/>
      <p:bold r:id="rId49"/>
      <p:italic r:id="rId50"/>
      <p:boldItalic r:id="rId51"/>
    </p:embeddedFont>
    <p:embeddedFont>
      <p:font typeface="Raleway Medium"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Roboto Medium"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85DE01-8E55-4766-892D-B03538B73258}">
  <a:tblStyle styleId="{E085DE01-8E55-4766-892D-B03538B732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87" d="100"/>
          <a:sy n="87" d="100"/>
        </p:scale>
        <p:origin x="24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607591a33_0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607591a33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607591a33_0_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607591a33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characteristics of a warm demander include: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634f9f95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3634f9f9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607591a3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607591a3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51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3607591a33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3607591a3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607591a33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607591a3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3607591a33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3607591a3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345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3607591a33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3607591a3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63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607591a33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607591a33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creating a liquid syllabus using Google Sites. A liquid syllabus is a public webpage is mobile responsive (changes to fit the size of your students’ screens) and has a brief, welcome video from you embedded at the top. Sends it to students the week before the class as a welcome package. </a:t>
            </a:r>
            <a:endParaRPr/>
          </a:p>
          <a:p>
            <a:pPr marL="0" lvl="0" indent="0" algn="l" rtl="0">
              <a:spcBef>
                <a:spcPts val="0"/>
              </a:spcBef>
              <a:spcAft>
                <a:spcPts val="0"/>
              </a:spcAft>
              <a:buNone/>
            </a:pPr>
            <a:endParaRPr/>
          </a:p>
          <a:p>
            <a:pPr marL="0" lvl="0" indent="0" algn="l" rtl="0">
              <a:spcBef>
                <a:spcPts val="0"/>
              </a:spcBef>
              <a:spcAft>
                <a:spcPts val="0"/>
              </a:spcAft>
              <a:buNone/>
            </a:pPr>
            <a:r>
              <a:rPr lang="en"/>
              <a:t>When students on a phone tap on the link, they are instantly taken to a beautiful webpage that is topped with the instructor’s warm human presence. Students are welcomed by a brief, imperfect video (with accurate captions). The video provides those verbal and nonverbal cues that are so essential to social inclusion. The site conforms to web accessibility guidelines; is written with welcoming, hopeful language (sending cues of growth mindset) … let’s take a look at an example.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607591a33_0_9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3607591a33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characteristics of a warm demander include: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3634f9f9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3634f9f9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634f9f9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634f9f9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634f9f95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634f9f95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4deffcb1e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4deffcb1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ad5ddc75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ad5ddc7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DEI in Curriculum: Model Principles &amp; Practices, p. 4</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4deffcb1e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4deffcb1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634f9f95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3634f9f95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3634f9f95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3634f9f95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 a 1975 study, Judith Kleinfeld found two characteristics that distinguished effective teachers from ineffective teachers of indigenous students (this work was done in Alaska). [CLICK] These are:</a:t>
            </a:r>
            <a:endParaRPr sz="1200"/>
          </a:p>
          <a:p>
            <a:pPr marL="0" lvl="0" indent="0" algn="l" rtl="0">
              <a:spcBef>
                <a:spcPts val="0"/>
              </a:spcBef>
              <a:spcAft>
                <a:spcPts val="0"/>
              </a:spcAft>
              <a:buNone/>
            </a:pPr>
            <a:endParaRPr sz="1200"/>
          </a:p>
          <a:p>
            <a:pPr marL="698500" lvl="0" indent="-304800" algn="l" rtl="0">
              <a:lnSpc>
                <a:spcPct val="115000"/>
              </a:lnSpc>
              <a:spcBef>
                <a:spcPts val="0"/>
              </a:spcBef>
              <a:spcAft>
                <a:spcPts val="0"/>
              </a:spcAft>
              <a:buClr>
                <a:srgbClr val="2D3B45"/>
              </a:buClr>
              <a:buSzPts val="1200"/>
              <a:buFont typeface="Roboto"/>
              <a:buAutoNum type="arabicPeriod"/>
            </a:pPr>
            <a:r>
              <a:rPr lang="en" sz="1200">
                <a:solidFill>
                  <a:srgbClr val="2D3B45"/>
                </a:solidFill>
                <a:highlight>
                  <a:srgbClr val="FFFFFF"/>
                </a:highlight>
                <a:latin typeface="Roboto"/>
                <a:ea typeface="Roboto"/>
                <a:cs typeface="Roboto"/>
                <a:sym typeface="Roboto"/>
              </a:rPr>
              <a:t>The ability to create a climate of emotional warmth that dissipates students' fears and fulfills their expectations of highly personalized relationships.</a:t>
            </a:r>
            <a:endParaRPr sz="1200">
              <a:solidFill>
                <a:srgbClr val="2D3B45"/>
              </a:solidFill>
              <a:highlight>
                <a:srgbClr val="FFFFFF"/>
              </a:highlight>
              <a:latin typeface="Roboto"/>
              <a:ea typeface="Roboto"/>
              <a:cs typeface="Roboto"/>
              <a:sym typeface="Roboto"/>
            </a:endParaRPr>
          </a:p>
          <a:p>
            <a:pPr marL="698500" lvl="0" indent="-304800" algn="l" rtl="0">
              <a:lnSpc>
                <a:spcPct val="115000"/>
              </a:lnSpc>
              <a:spcBef>
                <a:spcPts val="0"/>
              </a:spcBef>
              <a:spcAft>
                <a:spcPts val="0"/>
              </a:spcAft>
              <a:buClr>
                <a:srgbClr val="2D3B45"/>
              </a:buClr>
              <a:buSzPts val="1200"/>
              <a:buFont typeface="Roboto"/>
              <a:buAutoNum type="arabicPeriod"/>
            </a:pPr>
            <a:r>
              <a:rPr lang="en" sz="1200">
                <a:solidFill>
                  <a:srgbClr val="2D3B45"/>
                </a:solidFill>
                <a:highlight>
                  <a:srgbClr val="FFFFFF"/>
                </a:highlight>
                <a:latin typeface="Roboto"/>
                <a:ea typeface="Roboto"/>
                <a:cs typeface="Roboto"/>
                <a:sym typeface="Roboto"/>
              </a:rPr>
              <a:t>The ability to express concern for students, not by passive sympathy, but by demanding a high quality of academic work.</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3607591a33_0_8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3607591a33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Briefly, let’s unpack these two terms Culturally Relevant Teaching and Culturally Responsive Teaching. They are often used interchangeably but there are differences between them. If we look at the work of Gloria Ladson-Billings and Geneva Gay, scholars and amazing teachers, here’s what we learn. [CLICK] Culturally relevant teaching recognizes a student’s past, present, and future as the context of their learning. It focuses on “what improves the livest and of the students, families, and communities they serve.”</a:t>
            </a:r>
            <a:br>
              <a:rPr lang="en"/>
            </a:br>
            <a:br>
              <a:rPr lang="en"/>
            </a:br>
            <a:r>
              <a:rPr lang="en"/>
              <a:t>[CLICK] Culturally Responsive Teaching uses” the cultural knowledge, prior experiences, frames of reference, and performance styles of ethnically diverse students to make learning more relevant to and effective for them.”  It is validating, multidimensional, empowering, transformative, and emancipatory.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3607591a33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3607591a33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607591a33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3607591a3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and Karen)</a:t>
            </a:r>
            <a:br>
              <a:rPr lang="en"/>
            </a:br>
            <a:br>
              <a:rPr lang="en"/>
            </a:br>
            <a:r>
              <a:rPr lang="en"/>
              <a:t>In Collectivist or High Context cultures, identity is rooted is groups. How something is said is more important than what is said. Cooperation is valued over competitions. Relationships are essential to business and learning. Accuracy and depth of understanding are valued. </a:t>
            </a:r>
            <a:endParaRPr/>
          </a:p>
          <a:p>
            <a:pPr marL="0" lvl="0" indent="0" algn="l" rtl="0">
              <a:spcBef>
                <a:spcPts val="0"/>
              </a:spcBef>
              <a:spcAft>
                <a:spcPts val="0"/>
              </a:spcAft>
              <a:buNone/>
            </a:pPr>
            <a:endParaRPr/>
          </a:p>
          <a:p>
            <a:pPr marL="0" lvl="0" indent="0" algn="l" rtl="0">
              <a:spcBef>
                <a:spcPts val="0"/>
              </a:spcBef>
              <a:spcAft>
                <a:spcPts val="0"/>
              </a:spcAft>
              <a:buNone/>
            </a:pPr>
            <a:r>
              <a:rPr lang="en"/>
              <a:t>Cultural anthropologists have determined that each culture falls onto a continuum from individualistic or low context to collectivist or high context.</a:t>
            </a:r>
            <a:endParaRPr/>
          </a:p>
          <a:p>
            <a:pPr marL="0" lvl="0" indent="0" algn="l" rtl="0">
              <a:spcBef>
                <a:spcPts val="0"/>
              </a:spcBef>
              <a:spcAft>
                <a:spcPts val="0"/>
              </a:spcAft>
              <a:buNone/>
            </a:pPr>
            <a:endParaRPr/>
          </a:p>
          <a:p>
            <a:pPr marL="0" lvl="0" indent="0" algn="l" rtl="0">
              <a:spcBef>
                <a:spcPts val="0"/>
              </a:spcBef>
              <a:spcAft>
                <a:spcPts val="0"/>
              </a:spcAft>
              <a:buNone/>
            </a:pPr>
            <a:r>
              <a:rPr lang="en"/>
              <a:t>Cultures that fall more to the left end of the spectrum (those that are individualistic or low context) are more likely to correlate identity within oneself and individual accomplishments. In low context cultures, how it is said is less important than what is said. Competition is valued over cooperation. Individual effort is important in business and learning.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607591a3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607591a3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(Karen)</a:t>
            </a:r>
            <a:br>
              <a:rPr lang="en"/>
            </a:br>
            <a:br>
              <a:rPr lang="en"/>
            </a:br>
            <a:r>
              <a:rPr lang="en"/>
              <a:t>This slide lists world cultures and a score from 1 to 100 that places the culture on the individualism to collectivism continuum.  The higher the score, the more individualistic the culture is. The lower the score, the more the culture leans towards collectivism.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3607591a33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3607591a33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countries highlighted in yellow are located in the Americas and represent the large proportion of Hispanic students enrolled in California Community College. Hispanic students comprise 40% of our system’s students (that’s the largest ethnic/racial group).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607591a33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3607591a33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607591a33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3607591a33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 a 1975 study, Judith Kleinfeld found two characteristics that distinguished effective teachers from ineffective teachers of indigenous students (this work was done in Alaska). [CLICK] These are:</a:t>
            </a:r>
            <a:endParaRPr sz="1200"/>
          </a:p>
          <a:p>
            <a:pPr marL="0" lvl="0" indent="0" algn="l" rtl="0">
              <a:spcBef>
                <a:spcPts val="0"/>
              </a:spcBef>
              <a:spcAft>
                <a:spcPts val="0"/>
              </a:spcAft>
              <a:buNone/>
            </a:pPr>
            <a:endParaRPr sz="1200"/>
          </a:p>
          <a:p>
            <a:pPr marL="698500" lvl="0" indent="-304800" algn="l" rtl="0">
              <a:lnSpc>
                <a:spcPct val="115000"/>
              </a:lnSpc>
              <a:spcBef>
                <a:spcPts val="0"/>
              </a:spcBef>
              <a:spcAft>
                <a:spcPts val="0"/>
              </a:spcAft>
              <a:buClr>
                <a:srgbClr val="2D3B45"/>
              </a:buClr>
              <a:buSzPts val="1200"/>
              <a:buFont typeface="Roboto"/>
              <a:buAutoNum type="arabicPeriod"/>
            </a:pPr>
            <a:r>
              <a:rPr lang="en" sz="1200">
                <a:solidFill>
                  <a:srgbClr val="2D3B45"/>
                </a:solidFill>
                <a:highlight>
                  <a:srgbClr val="FFFFFF"/>
                </a:highlight>
                <a:latin typeface="Roboto"/>
                <a:ea typeface="Roboto"/>
                <a:cs typeface="Roboto"/>
                <a:sym typeface="Roboto"/>
              </a:rPr>
              <a:t>The ability to create a climate of emotional warmth that dissipates students' fears and fulfills their expectations of highly personalized relationships.</a:t>
            </a:r>
            <a:endParaRPr sz="1200">
              <a:solidFill>
                <a:srgbClr val="2D3B45"/>
              </a:solidFill>
              <a:highlight>
                <a:srgbClr val="FFFFFF"/>
              </a:highlight>
              <a:latin typeface="Roboto"/>
              <a:ea typeface="Roboto"/>
              <a:cs typeface="Roboto"/>
              <a:sym typeface="Roboto"/>
            </a:endParaRPr>
          </a:p>
          <a:p>
            <a:pPr marL="698500" lvl="0" indent="-304800" algn="l" rtl="0">
              <a:lnSpc>
                <a:spcPct val="115000"/>
              </a:lnSpc>
              <a:spcBef>
                <a:spcPts val="0"/>
              </a:spcBef>
              <a:spcAft>
                <a:spcPts val="0"/>
              </a:spcAft>
              <a:buClr>
                <a:srgbClr val="2D3B45"/>
              </a:buClr>
              <a:buSzPts val="1200"/>
              <a:buFont typeface="Roboto"/>
              <a:buAutoNum type="arabicPeriod"/>
            </a:pPr>
            <a:r>
              <a:rPr lang="en" sz="1200">
                <a:solidFill>
                  <a:srgbClr val="2D3B45"/>
                </a:solidFill>
                <a:highlight>
                  <a:srgbClr val="FFFFFF"/>
                </a:highlight>
                <a:latin typeface="Roboto"/>
                <a:ea typeface="Roboto"/>
                <a:cs typeface="Roboto"/>
                <a:sym typeface="Roboto"/>
              </a:rPr>
              <a:t>The ability to express concern for students, not by passive sympathy, but by demanding a high quality of academic work.</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254" y="3560760"/>
            <a:ext cx="7824187" cy="1302495"/>
          </a:xfrm>
        </p:spPr>
        <p:txBody>
          <a:bodyPr anchor="t">
            <a:normAutofit/>
          </a:bodyPr>
          <a:lstStyle>
            <a:lvl1pPr algn="ctr">
              <a:lnSpc>
                <a:spcPct val="100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3606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Slide A">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652FEF-1DB5-3640-84E9-76C2AEBC29FA}"/>
              </a:ext>
            </a:extLst>
          </p:cNvPr>
          <p:cNvPicPr>
            <a:picLocks noChangeAspect="1" noChangeArrowheads="1"/>
          </p:cNvPicPr>
          <p:nvPr userDrawn="1"/>
        </p:nvPicPr>
        <p:blipFill>
          <a:blip r:embed="rId2"/>
          <a:stretch>
            <a:fillRect/>
          </a:stretch>
        </p:blipFill>
        <p:spPr bwMode="auto">
          <a:xfrm>
            <a:off x="319" y="0"/>
            <a:ext cx="9143363" cy="171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2698" y="4782741"/>
            <a:ext cx="283369"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12183" y="302559"/>
            <a:ext cx="6503166" cy="1264326"/>
          </a:xfrm>
        </p:spPr>
        <p:txBody>
          <a:bodyPr>
            <a:normAutofit/>
          </a:bodyPr>
          <a:lstStyle>
            <a:lvl1pPr algn="l">
              <a:defRPr sz="27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2495" y="1996927"/>
            <a:ext cx="7892855" cy="2677064"/>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a:defRPr sz="1800"/>
            </a:lvl2pPr>
            <a:lvl3pPr>
              <a:defRPr sz="1500"/>
            </a:lvl3pPr>
            <a:lvl4pPr>
              <a:defRPr sz="135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Tree>
    <p:extLst>
      <p:ext uri="{BB962C8B-B14F-4D97-AF65-F5344CB8AC3E}">
        <p14:creationId xmlns:p14="http://schemas.microsoft.com/office/powerpoint/2010/main" val="3397560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34275" y="691725"/>
            <a:ext cx="6008100" cy="18630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accent5"/>
              </a:buClr>
              <a:buSzPts val="4400"/>
              <a:buFont typeface="Frank Ruhl Libre"/>
              <a:buNone/>
              <a:defRPr sz="4400" b="1">
                <a:solidFill>
                  <a:schemeClr val="accent5"/>
                </a:solidFill>
                <a:latin typeface="Frank Ruhl Libre"/>
                <a:ea typeface="Frank Ruhl Libre"/>
                <a:cs typeface="Frank Ruhl Libre"/>
                <a:sym typeface="Frank Ruhl Libr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558350" y="3027925"/>
            <a:ext cx="54318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200"/>
              <a:buFont typeface="Roboto Medium"/>
              <a:buNone/>
              <a:defRPr sz="2200">
                <a:latin typeface="Roboto Medium"/>
                <a:ea typeface="Roboto Medium"/>
                <a:cs typeface="Roboto Medium"/>
                <a:sym typeface="Roboto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14"/>
          <p:cNvPicPr preferRelativeResize="0"/>
          <p:nvPr/>
        </p:nvPicPr>
        <p:blipFill>
          <a:blip r:embed="rId3">
            <a:alphaModFix/>
          </a:blip>
          <a:stretch>
            <a:fillRect/>
          </a:stretch>
        </p:blipFill>
        <p:spPr>
          <a:xfrm>
            <a:off x="96401" y="2947624"/>
            <a:ext cx="1303853" cy="1303853"/>
          </a:xfrm>
          <a:prstGeom prst="rect">
            <a:avLst/>
          </a:prstGeom>
          <a:noFill/>
          <a:ln>
            <a:noFill/>
          </a:ln>
        </p:spPr>
      </p:pic>
      <p:pic>
        <p:nvPicPr>
          <p:cNvPr id="59" name="Google Shape;59;p14"/>
          <p:cNvPicPr preferRelativeResize="0"/>
          <p:nvPr/>
        </p:nvPicPr>
        <p:blipFill>
          <a:blip r:embed="rId3">
            <a:alphaModFix/>
          </a:blip>
          <a:stretch>
            <a:fillRect/>
          </a:stretch>
        </p:blipFill>
        <p:spPr>
          <a:xfrm rot="10800000">
            <a:off x="7763951" y="67474"/>
            <a:ext cx="1303853" cy="13038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29325" y="330500"/>
            <a:ext cx="6647700" cy="70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3600"/>
              <a:buFont typeface="Roboto Medium"/>
              <a:buNone/>
              <a:defRPr sz="3600">
                <a:solidFill>
                  <a:schemeClr val="accent1"/>
                </a:solidFill>
                <a:latin typeface="Roboto Medium"/>
                <a:ea typeface="Roboto Medium"/>
                <a:cs typeface="Roboto Medium"/>
                <a:sym typeface="Roboto Medium"/>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5"/>
          <p:cNvSpPr/>
          <p:nvPr/>
        </p:nvSpPr>
        <p:spPr>
          <a:xfrm>
            <a:off x="150125" y="119075"/>
            <a:ext cx="9152700" cy="127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6"/>
          <p:cNvSpPr txBox="1">
            <a:spLocks noGrp="1"/>
          </p:cNvSpPr>
          <p:nvPr>
            <p:ph type="title"/>
          </p:nvPr>
        </p:nvSpPr>
        <p:spPr>
          <a:xfrm>
            <a:off x="329325" y="330500"/>
            <a:ext cx="6647700" cy="70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3600"/>
              <a:buFont typeface="Roboto Medium"/>
              <a:buNone/>
              <a:defRPr sz="3600">
                <a:solidFill>
                  <a:schemeClr val="accent1"/>
                </a:solidFill>
                <a:latin typeface="Roboto Medium"/>
                <a:ea typeface="Roboto Medium"/>
                <a:cs typeface="Roboto Medium"/>
                <a:sym typeface="Roboto Medium"/>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with frame">
  <p:cSld name="TITLE_AND_BODY_2">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17"/>
          <p:cNvSpPr txBox="1">
            <a:spLocks noGrp="1"/>
          </p:cNvSpPr>
          <p:nvPr>
            <p:ph type="title"/>
          </p:nvPr>
        </p:nvSpPr>
        <p:spPr>
          <a:xfrm>
            <a:off x="329325" y="330500"/>
            <a:ext cx="6647700" cy="7089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3600"/>
              <a:buFont typeface="Roboto Medium"/>
              <a:buNone/>
              <a:defRPr sz="3600">
                <a:solidFill>
                  <a:schemeClr val="accent1"/>
                </a:solidFill>
                <a:latin typeface="Roboto Medium"/>
                <a:ea typeface="Roboto Medium"/>
                <a:cs typeface="Roboto Medium"/>
                <a:sym typeface="Roboto Medium"/>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70"/>
        <p:cNvGrpSpPr/>
        <p:nvPr/>
      </p:nvGrpSpPr>
      <p:grpSpPr>
        <a:xfrm>
          <a:off x="0" y="0"/>
          <a:ext cx="0" cy="0"/>
          <a:chOff x="0" y="0"/>
          <a:chExt cx="0" cy="0"/>
        </a:xfrm>
      </p:grpSpPr>
      <p:sp>
        <p:nvSpPr>
          <p:cNvPr id="71" name="Google Shape;71;p18"/>
          <p:cNvSpPr/>
          <p:nvPr/>
        </p:nvSpPr>
        <p:spPr>
          <a:xfrm>
            <a:off x="-8725" y="-8725"/>
            <a:ext cx="9152700" cy="1066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3" name="Google Shape;73;p18"/>
          <p:cNvSpPr txBox="1">
            <a:spLocks noGrp="1"/>
          </p:cNvSpPr>
          <p:nvPr>
            <p:ph type="title"/>
          </p:nvPr>
        </p:nvSpPr>
        <p:spPr>
          <a:xfrm>
            <a:off x="311700" y="2383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Roboto"/>
              <a:buNone/>
              <a:defRPr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8"/>
          <p:cNvPicPr preferRelativeResize="0"/>
          <p:nvPr/>
        </p:nvPicPr>
        <p:blipFill>
          <a:blip r:embed="rId2">
            <a:alphaModFix/>
          </a:blip>
          <a:stretch>
            <a:fillRect/>
          </a:stretch>
        </p:blipFill>
        <p:spPr>
          <a:xfrm>
            <a:off x="311700" y="4568875"/>
            <a:ext cx="2889175" cy="393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76"/>
        <p:cNvGrpSpPr/>
        <p:nvPr/>
      </p:nvGrpSpPr>
      <p:grpSpPr>
        <a:xfrm>
          <a:off x="0" y="0"/>
          <a:ext cx="0" cy="0"/>
          <a:chOff x="0" y="0"/>
          <a:chExt cx="0" cy="0"/>
        </a:xfrm>
      </p:grpSpPr>
      <p:sp>
        <p:nvSpPr>
          <p:cNvPr id="77" name="Google Shape;77;p19"/>
          <p:cNvSpPr/>
          <p:nvPr/>
        </p:nvSpPr>
        <p:spPr>
          <a:xfrm>
            <a:off x="-8725" y="-8725"/>
            <a:ext cx="9152700" cy="10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9" name="Google Shape;79;p19"/>
          <p:cNvSpPr txBox="1">
            <a:spLocks noGrp="1"/>
          </p:cNvSpPr>
          <p:nvPr>
            <p:ph type="title"/>
          </p:nvPr>
        </p:nvSpPr>
        <p:spPr>
          <a:xfrm>
            <a:off x="311700" y="2383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0000"/>
              </a:buClr>
              <a:buSzPts val="2800"/>
              <a:buFont typeface="Roboto"/>
              <a:buNone/>
              <a:defRPr b="1">
                <a:solidFill>
                  <a:srgbClr val="000000"/>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19"/>
          <p:cNvPicPr preferRelativeResize="0"/>
          <p:nvPr/>
        </p:nvPicPr>
        <p:blipFill>
          <a:blip r:embed="rId2">
            <a:alphaModFix/>
          </a:blip>
          <a:stretch>
            <a:fillRect/>
          </a:stretch>
        </p:blipFill>
        <p:spPr>
          <a:xfrm>
            <a:off x="311700" y="4568875"/>
            <a:ext cx="2889175" cy="393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p20"/>
          <p:cNvSpPr/>
          <p:nvPr/>
        </p:nvSpPr>
        <p:spPr>
          <a:xfrm>
            <a:off x="-8725" y="-8725"/>
            <a:ext cx="9152700" cy="1066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800"/>
              <a:buFont typeface="Roboto"/>
              <a:buNone/>
              <a:defRPr b="1">
                <a:solidFill>
                  <a:srgbClr val="FFFFF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0"/>
          <p:cNvSpPr txBox="1">
            <a:spLocks noGrp="1"/>
          </p:cNvSpPr>
          <p:nvPr>
            <p:ph type="body" idx="1"/>
          </p:nvPr>
        </p:nvSpPr>
        <p:spPr>
          <a:xfrm>
            <a:off x="3117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6" name="Google Shape;86;p20"/>
          <p:cNvSpPr txBox="1">
            <a:spLocks noGrp="1"/>
          </p:cNvSpPr>
          <p:nvPr>
            <p:ph type="body" idx="2"/>
          </p:nvPr>
        </p:nvSpPr>
        <p:spPr>
          <a:xfrm>
            <a:off x="48324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8" name="Google Shape;88;p20"/>
          <p:cNvPicPr preferRelativeResize="0"/>
          <p:nvPr/>
        </p:nvPicPr>
        <p:blipFill>
          <a:blip r:embed="rId2">
            <a:alphaModFix/>
          </a:blip>
          <a:stretch>
            <a:fillRect/>
          </a:stretch>
        </p:blipFill>
        <p:spPr>
          <a:xfrm>
            <a:off x="311700" y="4497175"/>
            <a:ext cx="2889175" cy="393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89"/>
        <p:cNvGrpSpPr/>
        <p:nvPr/>
      </p:nvGrpSpPr>
      <p:grpSpPr>
        <a:xfrm>
          <a:off x="0" y="0"/>
          <a:ext cx="0" cy="0"/>
          <a:chOff x="0" y="0"/>
          <a:chExt cx="0" cy="0"/>
        </a:xfrm>
      </p:grpSpPr>
      <p:sp>
        <p:nvSpPr>
          <p:cNvPr id="90" name="Google Shape;90;p21"/>
          <p:cNvSpPr/>
          <p:nvPr/>
        </p:nvSpPr>
        <p:spPr>
          <a:xfrm>
            <a:off x="-8725" y="-8725"/>
            <a:ext cx="9152700" cy="1066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Roboto"/>
              <a:buNone/>
              <a:defRPr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21"/>
          <p:cNvSpPr txBox="1">
            <a:spLocks noGrp="1"/>
          </p:cNvSpPr>
          <p:nvPr>
            <p:ph type="body" idx="1"/>
          </p:nvPr>
        </p:nvSpPr>
        <p:spPr>
          <a:xfrm>
            <a:off x="3117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3" name="Google Shape;93;p21"/>
          <p:cNvSpPr txBox="1">
            <a:spLocks noGrp="1"/>
          </p:cNvSpPr>
          <p:nvPr>
            <p:ph type="body" idx="2"/>
          </p:nvPr>
        </p:nvSpPr>
        <p:spPr>
          <a:xfrm>
            <a:off x="48324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5" name="Google Shape;95;p21"/>
          <p:cNvPicPr preferRelativeResize="0"/>
          <p:nvPr/>
        </p:nvPicPr>
        <p:blipFill>
          <a:blip r:embed="rId2">
            <a:alphaModFix/>
          </a:blip>
          <a:stretch>
            <a:fillRect/>
          </a:stretch>
        </p:blipFill>
        <p:spPr>
          <a:xfrm>
            <a:off x="311700" y="4497175"/>
            <a:ext cx="2889175" cy="393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6"/>
        <p:cNvGrpSpPr/>
        <p:nvPr/>
      </p:nvGrpSpPr>
      <p:grpSpPr>
        <a:xfrm>
          <a:off x="0" y="0"/>
          <a:ext cx="0" cy="0"/>
          <a:chOff x="0" y="0"/>
          <a:chExt cx="0" cy="0"/>
        </a:xfrm>
      </p:grpSpPr>
      <p:sp>
        <p:nvSpPr>
          <p:cNvPr id="97" name="Google Shape;97;p22"/>
          <p:cNvSpPr/>
          <p:nvPr/>
        </p:nvSpPr>
        <p:spPr>
          <a:xfrm>
            <a:off x="-8725" y="-8725"/>
            <a:ext cx="9152700" cy="10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0000"/>
              </a:buClr>
              <a:buSzPts val="2800"/>
              <a:buFont typeface="Roboto"/>
              <a:buNone/>
              <a:defRPr b="1">
                <a:solidFill>
                  <a:srgbClr val="000000"/>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2"/>
          <p:cNvSpPr txBox="1">
            <a:spLocks noGrp="1"/>
          </p:cNvSpPr>
          <p:nvPr>
            <p:ph type="body" idx="1"/>
          </p:nvPr>
        </p:nvSpPr>
        <p:spPr>
          <a:xfrm>
            <a:off x="3117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0" name="Google Shape;100;p22"/>
          <p:cNvSpPr txBox="1">
            <a:spLocks noGrp="1"/>
          </p:cNvSpPr>
          <p:nvPr>
            <p:ph type="body" idx="2"/>
          </p:nvPr>
        </p:nvSpPr>
        <p:spPr>
          <a:xfrm>
            <a:off x="4832400" y="1228675"/>
            <a:ext cx="3999900" cy="32685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1" name="Google Shape;10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2" name="Google Shape;102;p22"/>
          <p:cNvPicPr preferRelativeResize="0"/>
          <p:nvPr/>
        </p:nvPicPr>
        <p:blipFill>
          <a:blip r:embed="rId2">
            <a:alphaModFix/>
          </a:blip>
          <a:stretch>
            <a:fillRect/>
          </a:stretch>
        </p:blipFill>
        <p:spPr>
          <a:xfrm>
            <a:off x="228600" y="4606000"/>
            <a:ext cx="1673373" cy="3089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3"/>
          <p:cNvSpPr/>
          <p:nvPr/>
        </p:nvSpPr>
        <p:spPr>
          <a:xfrm>
            <a:off x="-8725" y="-8725"/>
            <a:ext cx="9152700" cy="518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800"/>
              <a:buFont typeface="Frank Ruhl Libre"/>
              <a:buNone/>
              <a:defRPr b="1">
                <a:solidFill>
                  <a:srgbClr val="FFFFFF"/>
                </a:solidFill>
                <a:latin typeface="Frank Ruhl Libre"/>
                <a:ea typeface="Frank Ruhl Libre"/>
                <a:cs typeface="Frank Ruhl Libre"/>
                <a:sym typeface="Frank Ruhl Libr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3"/>
          <p:cNvSpPr/>
          <p:nvPr/>
        </p:nvSpPr>
        <p:spPr>
          <a:xfrm>
            <a:off x="8163900" y="372263"/>
            <a:ext cx="980100" cy="90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3"/>
          <p:cNvSpPr/>
          <p:nvPr/>
        </p:nvSpPr>
        <p:spPr>
          <a:xfrm>
            <a:off x="8163900" y="563538"/>
            <a:ext cx="980100" cy="90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3"/>
          <p:cNvSpPr/>
          <p:nvPr/>
        </p:nvSpPr>
        <p:spPr>
          <a:xfrm>
            <a:off x="-8725" y="4480313"/>
            <a:ext cx="980100" cy="90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3"/>
          <p:cNvSpPr/>
          <p:nvPr/>
        </p:nvSpPr>
        <p:spPr>
          <a:xfrm>
            <a:off x="-8725" y="4671588"/>
            <a:ext cx="980100" cy="90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 name="Google Shape;111;p23"/>
          <p:cNvPicPr preferRelativeResize="0"/>
          <p:nvPr/>
        </p:nvPicPr>
        <p:blipFill>
          <a:blip r:embed="rId2">
            <a:alphaModFix/>
          </a:blip>
          <a:stretch>
            <a:fillRect/>
          </a:stretch>
        </p:blipFill>
        <p:spPr>
          <a:xfrm>
            <a:off x="6219900" y="4500225"/>
            <a:ext cx="2612398" cy="355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2"/>
        <p:cNvGrpSpPr/>
        <p:nvPr/>
      </p:nvGrpSpPr>
      <p:grpSpPr>
        <a:xfrm>
          <a:off x="0" y="0"/>
          <a:ext cx="0" cy="0"/>
          <a:chOff x="0" y="0"/>
          <a:chExt cx="0" cy="0"/>
        </a:xfrm>
      </p:grpSpPr>
      <p:sp>
        <p:nvSpPr>
          <p:cNvPr id="113" name="Google Shape;113;p24"/>
          <p:cNvSpPr/>
          <p:nvPr/>
        </p:nvSpPr>
        <p:spPr>
          <a:xfrm>
            <a:off x="-8725" y="-8725"/>
            <a:ext cx="9152700" cy="518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a:spLocks noGrp="1"/>
          </p:cNvSpPr>
          <p:nvPr>
            <p:ph type="title"/>
          </p:nvPr>
        </p:nvSpPr>
        <p:spPr>
          <a:xfrm>
            <a:off x="311700" y="216425"/>
            <a:ext cx="76842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Frank Ruhl Libre"/>
              <a:buNone/>
              <a:defRPr b="1">
                <a:solidFill>
                  <a:schemeClr val="accent1"/>
                </a:solidFill>
                <a:latin typeface="Frank Ruhl Libre"/>
                <a:ea typeface="Frank Ruhl Libre"/>
                <a:cs typeface="Frank Ruhl Libre"/>
                <a:sym typeface="Frank Ruhl Libr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24"/>
          <p:cNvSpPr/>
          <p:nvPr/>
        </p:nvSpPr>
        <p:spPr>
          <a:xfrm>
            <a:off x="8163900" y="372263"/>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p:nvPr/>
        </p:nvSpPr>
        <p:spPr>
          <a:xfrm>
            <a:off x="8163900" y="563538"/>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4"/>
          <p:cNvSpPr/>
          <p:nvPr/>
        </p:nvSpPr>
        <p:spPr>
          <a:xfrm>
            <a:off x="-8725" y="4480313"/>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p:nvPr/>
        </p:nvSpPr>
        <p:spPr>
          <a:xfrm>
            <a:off x="-8725" y="4671588"/>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24"/>
          <p:cNvPicPr preferRelativeResize="0"/>
          <p:nvPr/>
        </p:nvPicPr>
        <p:blipFill>
          <a:blip r:embed="rId2">
            <a:alphaModFix/>
          </a:blip>
          <a:stretch>
            <a:fillRect/>
          </a:stretch>
        </p:blipFill>
        <p:spPr>
          <a:xfrm>
            <a:off x="5823250" y="4480325"/>
            <a:ext cx="2857190" cy="3936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25"/>
          <p:cNvSpPr/>
          <p:nvPr/>
        </p:nvSpPr>
        <p:spPr>
          <a:xfrm>
            <a:off x="-8725" y="-8725"/>
            <a:ext cx="9152700" cy="51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5"/>
          <p:cNvSpPr/>
          <p:nvPr/>
        </p:nvSpPr>
        <p:spPr>
          <a:xfrm>
            <a:off x="-8725" y="-8725"/>
            <a:ext cx="9152700" cy="127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5" name="Google Shape;12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6" name="Google Shape;126;p25"/>
          <p:cNvPicPr preferRelativeResize="0"/>
          <p:nvPr/>
        </p:nvPicPr>
        <p:blipFill>
          <a:blip r:embed="rId2">
            <a:alphaModFix/>
          </a:blip>
          <a:stretch>
            <a:fillRect/>
          </a:stretch>
        </p:blipFill>
        <p:spPr>
          <a:xfrm>
            <a:off x="150125" y="4471900"/>
            <a:ext cx="2857190" cy="393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26"/>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1"/>
              </a:buClr>
              <a:buSzPts val="4000"/>
              <a:buFont typeface="Roboto"/>
              <a:buNone/>
              <a:defRPr sz="4000" b="1">
                <a:solidFill>
                  <a:schemeClr val="accent1"/>
                </a:solidFill>
                <a:latin typeface="Roboto"/>
                <a:ea typeface="Roboto"/>
                <a:cs typeface="Roboto"/>
                <a:sym typeface="Robot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0" name="Google Shape;130;p2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Roboto"/>
              <a:buNone/>
              <a:defRPr sz="2100">
                <a:latin typeface="Roboto"/>
                <a:ea typeface="Roboto"/>
                <a:cs typeface="Roboto"/>
                <a:sym typeface="Roboto"/>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1" name="Google Shape;131;p2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2" name="Google Shape;13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26"/>
          <p:cNvSpPr/>
          <p:nvPr/>
        </p:nvSpPr>
        <p:spPr>
          <a:xfrm>
            <a:off x="0" y="380988"/>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0" y="572263"/>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 name="Google Shape;135;p26"/>
          <p:cNvPicPr preferRelativeResize="0"/>
          <p:nvPr/>
        </p:nvPicPr>
        <p:blipFill>
          <a:blip r:embed="rId2">
            <a:alphaModFix/>
          </a:blip>
          <a:stretch>
            <a:fillRect/>
          </a:stretch>
        </p:blipFill>
        <p:spPr>
          <a:xfrm>
            <a:off x="265500" y="4515750"/>
            <a:ext cx="2889175" cy="393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36"/>
        <p:cNvGrpSpPr/>
        <p:nvPr/>
      </p:nvGrpSpPr>
      <p:grpSpPr>
        <a:xfrm>
          <a:off x="0" y="0"/>
          <a:ext cx="0" cy="0"/>
          <a:chOff x="0" y="0"/>
          <a:chExt cx="0" cy="0"/>
        </a:xfrm>
      </p:grpSpPr>
      <p:sp>
        <p:nvSpPr>
          <p:cNvPr id="137" name="Google Shape;137;p27"/>
          <p:cNvSpPr/>
          <p:nvPr/>
        </p:nvSpPr>
        <p:spPr>
          <a:xfrm>
            <a:off x="-8725" y="-8725"/>
            <a:ext cx="4580700" cy="515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p:nvPr/>
        </p:nvSpPr>
        <p:spPr>
          <a:xfrm>
            <a:off x="4572000" y="-8725"/>
            <a:ext cx="4580700" cy="516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1"/>
              </a:buClr>
              <a:buSzPts val="4000"/>
              <a:buFont typeface="Roboto"/>
              <a:buNone/>
              <a:defRPr sz="4000" b="1">
                <a:solidFill>
                  <a:schemeClr val="accent1"/>
                </a:solidFill>
                <a:latin typeface="Roboto"/>
                <a:ea typeface="Roboto"/>
                <a:cs typeface="Roboto"/>
                <a:sym typeface="Robot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0" name="Google Shape;140;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Roboto"/>
              <a:buNone/>
              <a:defRPr sz="2100">
                <a:latin typeface="Roboto"/>
                <a:ea typeface="Roboto"/>
                <a:cs typeface="Roboto"/>
                <a:sym typeface="Roboto"/>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 name="Google Shape;141;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142" name="Google Shape;14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7"/>
          <p:cNvSpPr/>
          <p:nvPr/>
        </p:nvSpPr>
        <p:spPr>
          <a:xfrm>
            <a:off x="0" y="372263"/>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p:nvPr/>
        </p:nvSpPr>
        <p:spPr>
          <a:xfrm>
            <a:off x="0" y="563538"/>
            <a:ext cx="980100" cy="9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7"/>
          <p:cNvPicPr preferRelativeResize="0"/>
          <p:nvPr/>
        </p:nvPicPr>
        <p:blipFill>
          <a:blip r:embed="rId2">
            <a:alphaModFix/>
          </a:blip>
          <a:stretch>
            <a:fillRect/>
          </a:stretch>
        </p:blipFill>
        <p:spPr>
          <a:xfrm>
            <a:off x="150125" y="4471900"/>
            <a:ext cx="2857190" cy="393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8" name="Google Shape;148;p28"/>
          <p:cNvPicPr preferRelativeResize="0"/>
          <p:nvPr/>
        </p:nvPicPr>
        <p:blipFill>
          <a:blip r:embed="rId2">
            <a:alphaModFix/>
          </a:blip>
          <a:stretch>
            <a:fillRect/>
          </a:stretch>
        </p:blipFill>
        <p:spPr>
          <a:xfrm>
            <a:off x="222800" y="4560625"/>
            <a:ext cx="2889175" cy="393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49"/>
        <p:cNvGrpSpPr/>
        <p:nvPr/>
      </p:nvGrpSpPr>
      <p:grpSpPr>
        <a:xfrm>
          <a:off x="0" y="0"/>
          <a:ext cx="0" cy="0"/>
          <a:chOff x="0" y="0"/>
          <a:chExt cx="0" cy="0"/>
        </a:xfrm>
      </p:grpSpPr>
      <p:sp>
        <p:nvSpPr>
          <p:cNvPr id="150" name="Google Shape;150;p29"/>
          <p:cNvSpPr/>
          <p:nvPr/>
        </p:nvSpPr>
        <p:spPr>
          <a:xfrm>
            <a:off x="-8725" y="-8725"/>
            <a:ext cx="9187800" cy="518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2" name="Google Shape;152;p29"/>
          <p:cNvPicPr preferRelativeResize="0"/>
          <p:nvPr/>
        </p:nvPicPr>
        <p:blipFill>
          <a:blip r:embed="rId2">
            <a:alphaModFix/>
          </a:blip>
          <a:stretch>
            <a:fillRect/>
          </a:stretch>
        </p:blipFill>
        <p:spPr>
          <a:xfrm>
            <a:off x="268500" y="4527150"/>
            <a:ext cx="2612398" cy="355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53"/>
        <p:cNvGrpSpPr/>
        <p:nvPr/>
      </p:nvGrpSpPr>
      <p:grpSpPr>
        <a:xfrm>
          <a:off x="0" y="0"/>
          <a:ext cx="0" cy="0"/>
          <a:chOff x="0" y="0"/>
          <a:chExt cx="0" cy="0"/>
        </a:xfrm>
      </p:grpSpPr>
      <p:sp>
        <p:nvSpPr>
          <p:cNvPr id="154" name="Google Shape;154;p30"/>
          <p:cNvSpPr/>
          <p:nvPr/>
        </p:nvSpPr>
        <p:spPr>
          <a:xfrm>
            <a:off x="-8725" y="-8725"/>
            <a:ext cx="9187800" cy="518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6" name="Google Shape;156;p30"/>
          <p:cNvPicPr preferRelativeResize="0"/>
          <p:nvPr/>
        </p:nvPicPr>
        <p:blipFill>
          <a:blip r:embed="rId2">
            <a:alphaModFix/>
          </a:blip>
          <a:stretch>
            <a:fillRect/>
          </a:stretch>
        </p:blipFill>
        <p:spPr>
          <a:xfrm>
            <a:off x="150125" y="4471900"/>
            <a:ext cx="2857190" cy="3936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General Slide">
  <p:cSld name="4_General Slide">
    <p:spTree>
      <p:nvGrpSpPr>
        <p:cNvPr id="1" name="Shape 15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General Slide 1">
  <p:cSld name="4_General Slide_1">
    <p:spTree>
      <p:nvGrpSpPr>
        <p:cNvPr id="1" name="Shape 158"/>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2137800" y="1974050"/>
            <a:ext cx="48684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9600"/>
              <a:buFont typeface="Clicker Script"/>
              <a:buNone/>
              <a:defRPr sz="9600" b="1">
                <a:solidFill>
                  <a:schemeClr val="accent4"/>
                </a:solidFill>
                <a:latin typeface="Clicker Script"/>
                <a:ea typeface="Clicker Script"/>
                <a:cs typeface="Clicker Script"/>
                <a:sym typeface="Clicker Scrip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1" name="Google Shape;161;p33"/>
          <p:cNvSpPr txBox="1">
            <a:spLocks noGrp="1"/>
          </p:cNvSpPr>
          <p:nvPr>
            <p:ph type="title" idx="2"/>
          </p:nvPr>
        </p:nvSpPr>
        <p:spPr>
          <a:xfrm>
            <a:off x="3258750" y="2797600"/>
            <a:ext cx="2321700" cy="8418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5"/>
              </a:buClr>
              <a:buSzPts val="6000"/>
              <a:buNone/>
              <a:defRPr sz="6000" b="1">
                <a:solidFill>
                  <a:schemeClr val="accent5"/>
                </a:solidFill>
              </a:defRPr>
            </a:lvl1pPr>
            <a:lvl2pPr lvl="1" algn="r" rtl="0">
              <a:spcBef>
                <a:spcPts val="0"/>
              </a:spcBef>
              <a:spcAft>
                <a:spcPts val="0"/>
              </a:spcAft>
              <a:buSzPts val="6000"/>
              <a:buFont typeface="Patrick Hand"/>
              <a:buNone/>
              <a:defRPr sz="6000">
                <a:latin typeface="Patrick Hand"/>
                <a:ea typeface="Patrick Hand"/>
                <a:cs typeface="Patrick Hand"/>
                <a:sym typeface="Patrick Hand"/>
              </a:defRPr>
            </a:lvl2pPr>
            <a:lvl3pPr lvl="2" algn="r" rtl="0">
              <a:spcBef>
                <a:spcPts val="0"/>
              </a:spcBef>
              <a:spcAft>
                <a:spcPts val="0"/>
              </a:spcAft>
              <a:buSzPts val="6000"/>
              <a:buFont typeface="Patrick Hand"/>
              <a:buNone/>
              <a:defRPr sz="6000">
                <a:latin typeface="Patrick Hand"/>
                <a:ea typeface="Patrick Hand"/>
                <a:cs typeface="Patrick Hand"/>
                <a:sym typeface="Patrick Hand"/>
              </a:defRPr>
            </a:lvl3pPr>
            <a:lvl4pPr lvl="3" algn="r" rtl="0">
              <a:spcBef>
                <a:spcPts val="0"/>
              </a:spcBef>
              <a:spcAft>
                <a:spcPts val="0"/>
              </a:spcAft>
              <a:buSzPts val="6000"/>
              <a:buFont typeface="Patrick Hand"/>
              <a:buNone/>
              <a:defRPr sz="6000">
                <a:latin typeface="Patrick Hand"/>
                <a:ea typeface="Patrick Hand"/>
                <a:cs typeface="Patrick Hand"/>
                <a:sym typeface="Patrick Hand"/>
              </a:defRPr>
            </a:lvl4pPr>
            <a:lvl5pPr lvl="4" algn="r" rtl="0">
              <a:spcBef>
                <a:spcPts val="0"/>
              </a:spcBef>
              <a:spcAft>
                <a:spcPts val="0"/>
              </a:spcAft>
              <a:buSzPts val="6000"/>
              <a:buFont typeface="Patrick Hand"/>
              <a:buNone/>
              <a:defRPr sz="6000">
                <a:latin typeface="Patrick Hand"/>
                <a:ea typeface="Patrick Hand"/>
                <a:cs typeface="Patrick Hand"/>
                <a:sym typeface="Patrick Hand"/>
              </a:defRPr>
            </a:lvl5pPr>
            <a:lvl6pPr lvl="5" algn="r" rtl="0">
              <a:spcBef>
                <a:spcPts val="0"/>
              </a:spcBef>
              <a:spcAft>
                <a:spcPts val="0"/>
              </a:spcAft>
              <a:buSzPts val="6000"/>
              <a:buFont typeface="Patrick Hand"/>
              <a:buNone/>
              <a:defRPr sz="6000">
                <a:latin typeface="Patrick Hand"/>
                <a:ea typeface="Patrick Hand"/>
                <a:cs typeface="Patrick Hand"/>
                <a:sym typeface="Patrick Hand"/>
              </a:defRPr>
            </a:lvl6pPr>
            <a:lvl7pPr lvl="6" algn="r" rtl="0">
              <a:spcBef>
                <a:spcPts val="0"/>
              </a:spcBef>
              <a:spcAft>
                <a:spcPts val="0"/>
              </a:spcAft>
              <a:buSzPts val="6000"/>
              <a:buFont typeface="Patrick Hand"/>
              <a:buNone/>
              <a:defRPr sz="6000">
                <a:latin typeface="Patrick Hand"/>
                <a:ea typeface="Patrick Hand"/>
                <a:cs typeface="Patrick Hand"/>
                <a:sym typeface="Patrick Hand"/>
              </a:defRPr>
            </a:lvl7pPr>
            <a:lvl8pPr lvl="7" algn="r" rtl="0">
              <a:spcBef>
                <a:spcPts val="0"/>
              </a:spcBef>
              <a:spcAft>
                <a:spcPts val="0"/>
              </a:spcAft>
              <a:buSzPts val="6000"/>
              <a:buFont typeface="Patrick Hand"/>
              <a:buNone/>
              <a:defRPr sz="6000">
                <a:latin typeface="Patrick Hand"/>
                <a:ea typeface="Patrick Hand"/>
                <a:cs typeface="Patrick Hand"/>
                <a:sym typeface="Patrick Hand"/>
              </a:defRPr>
            </a:lvl8pPr>
            <a:lvl9pPr lvl="8" algn="r" rtl="0">
              <a:spcBef>
                <a:spcPts val="0"/>
              </a:spcBef>
              <a:spcAft>
                <a:spcPts val="0"/>
              </a:spcAft>
              <a:buSzPts val="6000"/>
              <a:buFont typeface="Patrick Hand"/>
              <a:buNone/>
              <a:defRPr sz="6000">
                <a:latin typeface="Patrick Hand"/>
                <a:ea typeface="Patrick Hand"/>
                <a:cs typeface="Patrick Hand"/>
                <a:sym typeface="Patrick Hand"/>
              </a:defRPr>
            </a:lvl9pPr>
          </a:lstStyle>
          <a:p>
            <a:endParaRPr/>
          </a:p>
        </p:txBody>
      </p:sp>
      <p:sp>
        <p:nvSpPr>
          <p:cNvPr id="162" name="Google Shape;162;p33"/>
          <p:cNvSpPr txBox="1">
            <a:spLocks noGrp="1"/>
          </p:cNvSpPr>
          <p:nvPr>
            <p:ph type="title" idx="3" hasCustomPrompt="1"/>
          </p:nvPr>
        </p:nvSpPr>
        <p:spPr>
          <a:xfrm>
            <a:off x="311700" y="1029925"/>
            <a:ext cx="8520600" cy="694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4800"/>
              <a:buNone/>
              <a:defRPr sz="4800">
                <a:solidFill>
                  <a:schemeClr val="accent2"/>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163" name="Google Shape;163;p33"/>
          <p:cNvSpPr txBox="1">
            <a:spLocks noGrp="1"/>
          </p:cNvSpPr>
          <p:nvPr>
            <p:ph type="subTitle" idx="1"/>
          </p:nvPr>
        </p:nvSpPr>
        <p:spPr>
          <a:xfrm>
            <a:off x="2758500" y="3840975"/>
            <a:ext cx="36270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3"/>
              </a:buClr>
              <a:buSzPts val="1600"/>
              <a:buFont typeface="Montserrat"/>
              <a:buNone/>
              <a:defRPr sz="1600">
                <a:solidFill>
                  <a:schemeClr val="accent3"/>
                </a:solidFill>
                <a:latin typeface="Montserrat"/>
                <a:ea typeface="Montserrat"/>
                <a:cs typeface="Montserrat"/>
                <a:sym typeface="Montserrat"/>
              </a:defRPr>
            </a:lvl1pPr>
            <a:lvl2pPr lvl="1" algn="ctr" rtl="0">
              <a:lnSpc>
                <a:spcPct val="100000"/>
              </a:lnSpc>
              <a:spcBef>
                <a:spcPts val="0"/>
              </a:spcBef>
              <a:spcAft>
                <a:spcPts val="0"/>
              </a:spcAft>
              <a:buClr>
                <a:srgbClr val="000000"/>
              </a:buClr>
              <a:buSzPts val="1600"/>
              <a:buNone/>
              <a:defRPr sz="1600">
                <a:solidFill>
                  <a:srgbClr val="000000"/>
                </a:solidFill>
              </a:defRPr>
            </a:lvl2pPr>
            <a:lvl3pPr lvl="2" algn="ctr" rtl="0">
              <a:lnSpc>
                <a:spcPct val="100000"/>
              </a:lnSpc>
              <a:spcBef>
                <a:spcPts val="0"/>
              </a:spcBef>
              <a:spcAft>
                <a:spcPts val="0"/>
              </a:spcAft>
              <a:buClr>
                <a:srgbClr val="000000"/>
              </a:buClr>
              <a:buSzPts val="1600"/>
              <a:buNone/>
              <a:defRPr sz="1600">
                <a:solidFill>
                  <a:srgbClr val="000000"/>
                </a:solidFill>
              </a:defRPr>
            </a:lvl3pPr>
            <a:lvl4pPr lvl="3" algn="ctr" rtl="0">
              <a:lnSpc>
                <a:spcPct val="100000"/>
              </a:lnSpc>
              <a:spcBef>
                <a:spcPts val="0"/>
              </a:spcBef>
              <a:spcAft>
                <a:spcPts val="0"/>
              </a:spcAft>
              <a:buClr>
                <a:srgbClr val="000000"/>
              </a:buClr>
              <a:buSzPts val="1600"/>
              <a:buNone/>
              <a:defRPr sz="1600">
                <a:solidFill>
                  <a:srgbClr val="000000"/>
                </a:solidFill>
              </a:defRPr>
            </a:lvl4pPr>
            <a:lvl5pPr lvl="4" algn="ctr" rtl="0">
              <a:lnSpc>
                <a:spcPct val="100000"/>
              </a:lnSpc>
              <a:spcBef>
                <a:spcPts val="0"/>
              </a:spcBef>
              <a:spcAft>
                <a:spcPts val="0"/>
              </a:spcAft>
              <a:buClr>
                <a:srgbClr val="000000"/>
              </a:buClr>
              <a:buSzPts val="1600"/>
              <a:buNone/>
              <a:defRPr sz="1600">
                <a:solidFill>
                  <a:srgbClr val="000000"/>
                </a:solidFill>
              </a:defRPr>
            </a:lvl5pPr>
            <a:lvl6pPr lvl="5" algn="ctr" rtl="0">
              <a:lnSpc>
                <a:spcPct val="100000"/>
              </a:lnSpc>
              <a:spcBef>
                <a:spcPts val="0"/>
              </a:spcBef>
              <a:spcAft>
                <a:spcPts val="0"/>
              </a:spcAft>
              <a:buClr>
                <a:srgbClr val="000000"/>
              </a:buClr>
              <a:buSzPts val="1600"/>
              <a:buNone/>
              <a:defRPr sz="1600">
                <a:solidFill>
                  <a:srgbClr val="000000"/>
                </a:solidFill>
              </a:defRPr>
            </a:lvl6pPr>
            <a:lvl7pPr lvl="6" algn="ctr" rtl="0">
              <a:lnSpc>
                <a:spcPct val="100000"/>
              </a:lnSpc>
              <a:spcBef>
                <a:spcPts val="0"/>
              </a:spcBef>
              <a:spcAft>
                <a:spcPts val="0"/>
              </a:spcAft>
              <a:buClr>
                <a:srgbClr val="000000"/>
              </a:buClr>
              <a:buSzPts val="1600"/>
              <a:buNone/>
              <a:defRPr sz="1600">
                <a:solidFill>
                  <a:srgbClr val="000000"/>
                </a:solidFill>
              </a:defRPr>
            </a:lvl7pPr>
            <a:lvl8pPr lvl="7" algn="ctr" rtl="0">
              <a:lnSpc>
                <a:spcPct val="100000"/>
              </a:lnSpc>
              <a:spcBef>
                <a:spcPts val="0"/>
              </a:spcBef>
              <a:spcAft>
                <a:spcPts val="0"/>
              </a:spcAft>
              <a:buClr>
                <a:srgbClr val="000000"/>
              </a:buClr>
              <a:buSzPts val="1600"/>
              <a:buNone/>
              <a:defRPr sz="1600">
                <a:solidFill>
                  <a:srgbClr val="000000"/>
                </a:solidFill>
              </a:defRPr>
            </a:lvl8pPr>
            <a:lvl9pPr lvl="8" algn="ctr" rtl="0">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Slide A">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652FEF-1DB5-3640-84E9-76C2AEBC29FA}"/>
              </a:ext>
            </a:extLst>
          </p:cNvPr>
          <p:cNvPicPr>
            <a:picLocks noChangeAspect="1" noChangeArrowheads="1"/>
          </p:cNvPicPr>
          <p:nvPr userDrawn="1"/>
        </p:nvPicPr>
        <p:blipFill>
          <a:blip r:embed="rId2"/>
          <a:stretch>
            <a:fillRect/>
          </a:stretch>
        </p:blipFill>
        <p:spPr bwMode="auto">
          <a:xfrm>
            <a:off x="319" y="0"/>
            <a:ext cx="9143363" cy="171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2698" y="4782741"/>
            <a:ext cx="283369"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12183" y="302559"/>
            <a:ext cx="6503166" cy="1264326"/>
          </a:xfrm>
        </p:spPr>
        <p:txBody>
          <a:bodyPr>
            <a:normAutofit/>
          </a:bodyPr>
          <a:lstStyle>
            <a:lvl1pPr algn="l">
              <a:defRPr sz="27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2495" y="1996927"/>
            <a:ext cx="7892855" cy="2677064"/>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vl2pPr>
              <a:defRPr sz="1800"/>
            </a:lvl2pPr>
            <a:lvl3pPr>
              <a:defRPr sz="1500"/>
            </a:lvl3pPr>
            <a:lvl4pPr>
              <a:defRPr sz="135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Tree>
    <p:extLst>
      <p:ext uri="{BB962C8B-B14F-4D97-AF65-F5344CB8AC3E}">
        <p14:creationId xmlns:p14="http://schemas.microsoft.com/office/powerpoint/2010/main" val="91855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pubs.iseralaska.org/media/f12320af-100b-48a9-bf9c-8c7b43ad46b7/1975_02-EffectiveTeachersOfEskimoAndIndianStudents.pdf"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YcLTmHu0R8o"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sites.google.com/view/hosp-welcome"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padlet.com/OnlineNetworkofEducators/3u065agsfsnz8bdv"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onlinenetworkofeducators.org/course-cards/equity-culturally-responsive-teaching-in-the-online-learning-environment/" TargetMode="External"/><Relationship Id="rId7" Type="http://schemas.openxmlformats.org/officeDocument/2006/relationships/hyperlink" Target="https://onlinenetworkofeducators.org/course-cards/humanizing-online-teaching-learning/" TargetMode="External"/><Relationship Id="rId12"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hyperlink" Target="https://onlinenetworkofeducators.org/course-cards/" TargetMode="External"/><Relationship Id="rId5" Type="http://schemas.openxmlformats.org/officeDocument/2006/relationships/hyperlink" Target="https://onlinenetworkofeducators.org/course-cards/equitable-grading-strategies/"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onlinenetworkofeducators.org/course-cards/assessment-in-digital-learn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hyperlink" Target="mailto:info@asccc.org"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cccco.edu/-/media/CCCCO-Website/Reports/ccc-deia-in-curriculum-model-principles-and-practices-June-2022.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kryptobanana?utm_source=unsplash&amp;utm_medium=referral&amp;utm_content=creditCopyTex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hyperlink" Target="https://unsplash.com/s/photos/color-blur?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AA250F80-C27E-2049-9EEA-4C8186D8701D}"/>
              </a:ext>
            </a:extLst>
          </p:cNvPr>
          <p:cNvSpPr>
            <a:spLocks noGrp="1" noChangeArrowheads="1"/>
          </p:cNvSpPr>
          <p:nvPr>
            <p:ph type="title"/>
          </p:nvPr>
        </p:nvSpPr>
        <p:spPr>
          <a:xfrm>
            <a:off x="701336" y="2571750"/>
            <a:ext cx="8140823" cy="2381990"/>
          </a:xfrm>
        </p:spPr>
        <p:txBody>
          <a:bodyPr>
            <a:normAutofit fontScale="90000"/>
          </a:bodyPr>
          <a:lstStyle/>
          <a:p>
            <a:r>
              <a:rPr lang="en" sz="2400" b="1" dirty="0">
                <a:solidFill>
                  <a:srgbClr val="222222"/>
                </a:solidFill>
                <a:highlight>
                  <a:srgbClr val="FFFFFF"/>
                </a:highlight>
              </a:rPr>
              <a:t>Active Learning and Culturally Responsive Curriculum Practices (Online)</a:t>
            </a:r>
            <a:br>
              <a:rPr lang="en" sz="2400" b="1" dirty="0">
                <a:solidFill>
                  <a:srgbClr val="222222"/>
                </a:solidFill>
                <a:highlight>
                  <a:srgbClr val="FFFFFF"/>
                </a:highlight>
              </a:rPr>
            </a:br>
            <a:r>
              <a:rPr lang="en" sz="2400" b="1" dirty="0">
                <a:solidFill>
                  <a:srgbClr val="222222"/>
                </a:solidFill>
                <a:highlight>
                  <a:srgbClr val="FFFFFF"/>
                </a:highlight>
              </a:rPr>
              <a:t>Friday, </a:t>
            </a:r>
            <a:r>
              <a:rPr lang="en" sz="2400" b="1">
                <a:solidFill>
                  <a:srgbClr val="222222"/>
                </a:solidFill>
                <a:highlight>
                  <a:srgbClr val="FFFFFF"/>
                </a:highlight>
              </a:rPr>
              <a:t>July 8, </a:t>
            </a:r>
            <a:r>
              <a:rPr lang="en" sz="2400" b="1" dirty="0">
                <a:solidFill>
                  <a:srgbClr val="222222"/>
                </a:solidFill>
                <a:highlight>
                  <a:srgbClr val="FFFFFF"/>
                </a:highlight>
              </a:rPr>
              <a:t>10:45 AM-12:00 PM, Fully Online</a:t>
            </a:r>
            <a:br>
              <a:rPr lang="en-US" sz="2325" dirty="0"/>
            </a:br>
            <a:r>
              <a:rPr lang="en-US" sz="1500" dirty="0"/>
              <a:t>Presenters:</a:t>
            </a:r>
            <a:br>
              <a:rPr lang="en-US" sz="1500" dirty="0"/>
            </a:br>
            <a:r>
              <a:rPr lang="en-US" sz="1500" dirty="0"/>
              <a:t>Karen Chow, ASCCC Area B Representative</a:t>
            </a:r>
            <a:br>
              <a:rPr lang="en-US" sz="1500" dirty="0"/>
            </a:br>
            <a:r>
              <a:rPr lang="en-US" sz="1500" dirty="0"/>
              <a:t>Amber Gillis, ASCCC South Representative</a:t>
            </a:r>
            <a:br>
              <a:rPr lang="en-US" sz="1500" dirty="0"/>
            </a:br>
            <a:r>
              <a:rPr lang="en-US" sz="1500" dirty="0"/>
              <a:t>Michelle </a:t>
            </a:r>
            <a:r>
              <a:rPr lang="en-US" sz="1500" dirty="0" err="1"/>
              <a:t>Pacansky</a:t>
            </a:r>
            <a:r>
              <a:rPr lang="en-US" sz="1500" dirty="0"/>
              <a:t>-Brock, Foothill De Anza District &amp; CVC/@ONE</a:t>
            </a:r>
            <a:br>
              <a:rPr lang="en-US" sz="1500" dirty="0"/>
            </a:br>
            <a:r>
              <a:rPr lang="en-US" sz="1500" dirty="0"/>
              <a:t>Eric Wada, ASCCC North Representative </a:t>
            </a:r>
            <a:br>
              <a:rPr lang="en-US" dirty="0"/>
            </a:br>
            <a:br>
              <a:rPr lang="en-US" dirty="0"/>
            </a:b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42"/>
          <p:cNvSpPr txBox="1"/>
          <p:nvPr/>
        </p:nvSpPr>
        <p:spPr>
          <a:xfrm>
            <a:off x="218650" y="109825"/>
            <a:ext cx="8590200" cy="507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accent4"/>
                </a:solidFill>
                <a:latin typeface="Roboto"/>
                <a:ea typeface="Roboto"/>
                <a:cs typeface="Roboto"/>
                <a:sym typeface="Roboto"/>
              </a:rPr>
              <a:t>Individualism-Collectivism Continuum</a:t>
            </a:r>
            <a:endParaRPr sz="2100" b="1">
              <a:solidFill>
                <a:schemeClr val="accent4"/>
              </a:solidFill>
              <a:latin typeface="Roboto"/>
              <a:ea typeface="Roboto"/>
              <a:cs typeface="Roboto"/>
              <a:sym typeface="Roboto"/>
            </a:endParaRPr>
          </a:p>
        </p:txBody>
      </p:sp>
      <p:graphicFrame>
        <p:nvGraphicFramePr>
          <p:cNvPr id="239" name="Google Shape;239;p42"/>
          <p:cNvGraphicFramePr/>
          <p:nvPr/>
        </p:nvGraphicFramePr>
        <p:xfrm>
          <a:off x="371050" y="994600"/>
          <a:ext cx="1336875" cy="4053420"/>
        </p:xfrm>
        <a:graphic>
          <a:graphicData uri="http://schemas.openxmlformats.org/drawingml/2006/table">
            <a:tbl>
              <a:tblPr>
                <a:noFill/>
                <a:tableStyleId>{E085DE01-8E55-4766-892D-B03538B73258}</a:tableStyleId>
              </a:tblPr>
              <a:tblGrid>
                <a:gridCol w="833650">
                  <a:extLst>
                    <a:ext uri="{9D8B030D-6E8A-4147-A177-3AD203B41FA5}">
                      <a16:colId xmlns:a16="http://schemas.microsoft.com/office/drawing/2014/main" val="20000"/>
                    </a:ext>
                  </a:extLst>
                </a:gridCol>
                <a:gridCol w="5032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solidFill>
                      <a:schemeClr val="accent4"/>
                    </a:solidFill>
                  </a:tcPr>
                </a:tc>
                <a:extLst>
                  <a:ext uri="{0D108BD9-81ED-4DB2-BD59-A6C34878D82A}">
                    <a16:rowId xmlns:a16="http://schemas.microsoft.com/office/drawing/2014/main" val="10000"/>
                  </a:ext>
                </a:extLst>
              </a:tr>
              <a:tr h="284450">
                <a:tc>
                  <a:txBody>
                    <a:bodyPr/>
                    <a:lstStyle/>
                    <a:p>
                      <a:pPr marL="0" lvl="0" indent="0" algn="l" rtl="0">
                        <a:spcBef>
                          <a:spcPts val="0"/>
                        </a:spcBef>
                        <a:spcAft>
                          <a:spcPts val="0"/>
                        </a:spcAft>
                        <a:buNone/>
                      </a:pPr>
                      <a:r>
                        <a:rPr lang="en" sz="700"/>
                        <a:t>United States</a:t>
                      </a:r>
                      <a:endParaRPr sz="700"/>
                    </a:p>
                  </a:txBody>
                  <a:tcPr marL="91425" marR="91425" marT="91425" marB="91425"/>
                </a:tc>
                <a:tc>
                  <a:txBody>
                    <a:bodyPr/>
                    <a:lstStyle/>
                    <a:p>
                      <a:pPr marL="0" lvl="0" indent="0" algn="l" rtl="0">
                        <a:spcBef>
                          <a:spcPts val="0"/>
                        </a:spcBef>
                        <a:spcAft>
                          <a:spcPts val="0"/>
                        </a:spcAft>
                        <a:buNone/>
                      </a:pPr>
                      <a:r>
                        <a:rPr lang="en" sz="700"/>
                        <a:t>91</a:t>
                      </a:r>
                      <a:endParaRPr sz="700"/>
                    </a:p>
                  </a:txBody>
                  <a:tcPr marL="91425" marR="91425" marT="91425" marB="91425"/>
                </a:tc>
                <a:extLst>
                  <a:ext uri="{0D108BD9-81ED-4DB2-BD59-A6C34878D82A}">
                    <a16:rowId xmlns:a16="http://schemas.microsoft.com/office/drawing/2014/main" val="10001"/>
                  </a:ext>
                </a:extLst>
              </a:tr>
              <a:tr h="284450">
                <a:tc>
                  <a:txBody>
                    <a:bodyPr/>
                    <a:lstStyle/>
                    <a:p>
                      <a:pPr marL="0" lvl="0" indent="0" algn="l" rtl="0">
                        <a:spcBef>
                          <a:spcPts val="0"/>
                        </a:spcBef>
                        <a:spcAft>
                          <a:spcPts val="0"/>
                        </a:spcAft>
                        <a:buNone/>
                      </a:pPr>
                      <a:r>
                        <a:rPr lang="en" sz="700"/>
                        <a:t>Australia</a:t>
                      </a:r>
                      <a:endParaRPr sz="700"/>
                    </a:p>
                  </a:txBody>
                  <a:tcPr marL="91425" marR="91425" marT="91425" marB="91425"/>
                </a:tc>
                <a:tc>
                  <a:txBody>
                    <a:bodyPr/>
                    <a:lstStyle/>
                    <a:p>
                      <a:pPr marL="0" lvl="0" indent="0" algn="l" rtl="0">
                        <a:spcBef>
                          <a:spcPts val="0"/>
                        </a:spcBef>
                        <a:spcAft>
                          <a:spcPts val="0"/>
                        </a:spcAft>
                        <a:buNone/>
                      </a:pPr>
                      <a:r>
                        <a:rPr lang="en" sz="700"/>
                        <a:t>90</a:t>
                      </a:r>
                      <a:endParaRPr sz="700"/>
                    </a:p>
                  </a:txBody>
                  <a:tcPr marL="91425" marR="91425" marT="91425" marB="91425"/>
                </a:tc>
                <a:extLst>
                  <a:ext uri="{0D108BD9-81ED-4DB2-BD59-A6C34878D82A}">
                    <a16:rowId xmlns:a16="http://schemas.microsoft.com/office/drawing/2014/main" val="10002"/>
                  </a:ext>
                </a:extLst>
              </a:tr>
              <a:tr h="284450">
                <a:tc>
                  <a:txBody>
                    <a:bodyPr/>
                    <a:lstStyle/>
                    <a:p>
                      <a:pPr marL="0" lvl="0" indent="0" algn="l" rtl="0">
                        <a:spcBef>
                          <a:spcPts val="0"/>
                        </a:spcBef>
                        <a:spcAft>
                          <a:spcPts val="0"/>
                        </a:spcAft>
                        <a:buNone/>
                      </a:pPr>
                      <a:r>
                        <a:rPr lang="en" sz="700"/>
                        <a:t>United Kingdom</a:t>
                      </a:r>
                      <a:endParaRPr sz="700"/>
                    </a:p>
                  </a:txBody>
                  <a:tcPr marL="91425" marR="91425" marT="91425" marB="91425"/>
                </a:tc>
                <a:tc>
                  <a:txBody>
                    <a:bodyPr/>
                    <a:lstStyle/>
                    <a:p>
                      <a:pPr marL="0" lvl="0" indent="0" algn="l" rtl="0">
                        <a:spcBef>
                          <a:spcPts val="0"/>
                        </a:spcBef>
                        <a:spcAft>
                          <a:spcPts val="0"/>
                        </a:spcAft>
                        <a:buNone/>
                      </a:pPr>
                      <a:r>
                        <a:rPr lang="en" sz="700"/>
                        <a:t>89</a:t>
                      </a:r>
                      <a:endParaRPr sz="700"/>
                    </a:p>
                  </a:txBody>
                  <a:tcPr marL="91425" marR="91425" marT="91425" marB="91425"/>
                </a:tc>
                <a:extLst>
                  <a:ext uri="{0D108BD9-81ED-4DB2-BD59-A6C34878D82A}">
                    <a16:rowId xmlns:a16="http://schemas.microsoft.com/office/drawing/2014/main" val="10003"/>
                  </a:ext>
                </a:extLst>
              </a:tr>
              <a:tr h="284450">
                <a:tc>
                  <a:txBody>
                    <a:bodyPr/>
                    <a:lstStyle/>
                    <a:p>
                      <a:pPr marL="0" lvl="0" indent="0" algn="l" rtl="0">
                        <a:spcBef>
                          <a:spcPts val="0"/>
                        </a:spcBef>
                        <a:spcAft>
                          <a:spcPts val="0"/>
                        </a:spcAft>
                        <a:buNone/>
                      </a:pPr>
                      <a:r>
                        <a:rPr lang="en" sz="700"/>
                        <a:t>Netherlands</a:t>
                      </a:r>
                      <a:endParaRPr sz="700"/>
                    </a:p>
                  </a:txBody>
                  <a:tcPr marL="91425" marR="91425" marT="91425" marB="91425"/>
                </a:tc>
                <a:tc>
                  <a:txBody>
                    <a:bodyPr/>
                    <a:lstStyle/>
                    <a:p>
                      <a:pPr marL="0" lvl="0" indent="0" algn="l" rtl="0">
                        <a:spcBef>
                          <a:spcPts val="0"/>
                        </a:spcBef>
                        <a:spcAft>
                          <a:spcPts val="0"/>
                        </a:spcAft>
                        <a:buNone/>
                      </a:pPr>
                      <a:r>
                        <a:rPr lang="en" sz="700"/>
                        <a:t>80</a:t>
                      </a:r>
                      <a:endParaRPr sz="700"/>
                    </a:p>
                  </a:txBody>
                  <a:tcPr marL="91425" marR="91425" marT="91425" marB="91425"/>
                </a:tc>
                <a:extLst>
                  <a:ext uri="{0D108BD9-81ED-4DB2-BD59-A6C34878D82A}">
                    <a16:rowId xmlns:a16="http://schemas.microsoft.com/office/drawing/2014/main" val="10004"/>
                  </a:ext>
                </a:extLst>
              </a:tr>
              <a:tr h="284450">
                <a:tc>
                  <a:txBody>
                    <a:bodyPr/>
                    <a:lstStyle/>
                    <a:p>
                      <a:pPr marL="0" lvl="0" indent="0" algn="l" rtl="0">
                        <a:spcBef>
                          <a:spcPts val="0"/>
                        </a:spcBef>
                        <a:spcAft>
                          <a:spcPts val="0"/>
                        </a:spcAft>
                        <a:buNone/>
                      </a:pPr>
                      <a:r>
                        <a:rPr lang="en" sz="700"/>
                        <a:t>New Zealand</a:t>
                      </a:r>
                      <a:endParaRPr sz="700"/>
                    </a:p>
                  </a:txBody>
                  <a:tcPr marL="91425" marR="91425" marT="91425" marB="91425"/>
                </a:tc>
                <a:tc>
                  <a:txBody>
                    <a:bodyPr/>
                    <a:lstStyle/>
                    <a:p>
                      <a:pPr marL="0" lvl="0" indent="0" algn="l" rtl="0">
                        <a:spcBef>
                          <a:spcPts val="0"/>
                        </a:spcBef>
                        <a:spcAft>
                          <a:spcPts val="0"/>
                        </a:spcAft>
                        <a:buNone/>
                      </a:pPr>
                      <a:r>
                        <a:rPr lang="en" sz="700"/>
                        <a:t>79</a:t>
                      </a:r>
                      <a:endParaRPr sz="700"/>
                    </a:p>
                  </a:txBody>
                  <a:tcPr marL="91425" marR="91425" marT="91425" marB="91425"/>
                </a:tc>
                <a:extLst>
                  <a:ext uri="{0D108BD9-81ED-4DB2-BD59-A6C34878D82A}">
                    <a16:rowId xmlns:a16="http://schemas.microsoft.com/office/drawing/2014/main" val="10005"/>
                  </a:ext>
                </a:extLst>
              </a:tr>
              <a:tr h="284450">
                <a:tc>
                  <a:txBody>
                    <a:bodyPr/>
                    <a:lstStyle/>
                    <a:p>
                      <a:pPr marL="0" lvl="0" indent="0" algn="l" rtl="0">
                        <a:spcBef>
                          <a:spcPts val="0"/>
                        </a:spcBef>
                        <a:spcAft>
                          <a:spcPts val="0"/>
                        </a:spcAft>
                        <a:buNone/>
                      </a:pPr>
                      <a:r>
                        <a:rPr lang="en" sz="700"/>
                        <a:t>Italy</a:t>
                      </a:r>
                      <a:endParaRPr sz="700"/>
                    </a:p>
                  </a:txBody>
                  <a:tcPr marL="91425" marR="91425" marT="91425" marB="91425"/>
                </a:tc>
                <a:tc>
                  <a:txBody>
                    <a:bodyPr/>
                    <a:lstStyle/>
                    <a:p>
                      <a:pPr marL="0" lvl="0" indent="0" algn="l" rtl="0">
                        <a:spcBef>
                          <a:spcPts val="0"/>
                        </a:spcBef>
                        <a:spcAft>
                          <a:spcPts val="0"/>
                        </a:spcAft>
                        <a:buNone/>
                      </a:pPr>
                      <a:r>
                        <a:rPr lang="en" sz="700"/>
                        <a:t>76</a:t>
                      </a:r>
                      <a:endParaRPr sz="700"/>
                    </a:p>
                  </a:txBody>
                  <a:tcPr marL="91425" marR="91425" marT="91425" marB="91425"/>
                </a:tc>
                <a:extLst>
                  <a:ext uri="{0D108BD9-81ED-4DB2-BD59-A6C34878D82A}">
                    <a16:rowId xmlns:a16="http://schemas.microsoft.com/office/drawing/2014/main" val="10006"/>
                  </a:ext>
                </a:extLst>
              </a:tr>
              <a:tr h="284450">
                <a:tc>
                  <a:txBody>
                    <a:bodyPr/>
                    <a:lstStyle/>
                    <a:p>
                      <a:pPr marL="0" lvl="0" indent="0" algn="l" rtl="0">
                        <a:spcBef>
                          <a:spcPts val="0"/>
                        </a:spcBef>
                        <a:spcAft>
                          <a:spcPts val="0"/>
                        </a:spcAft>
                        <a:buNone/>
                      </a:pPr>
                      <a:r>
                        <a:rPr lang="en" sz="700"/>
                        <a:t>Belgium</a:t>
                      </a:r>
                      <a:endParaRPr sz="700"/>
                    </a:p>
                  </a:txBody>
                  <a:tcPr marL="91425" marR="91425" marT="91425" marB="91425"/>
                </a:tc>
                <a:tc>
                  <a:txBody>
                    <a:bodyPr/>
                    <a:lstStyle/>
                    <a:p>
                      <a:pPr marL="0" lvl="0" indent="0" algn="l" rtl="0">
                        <a:spcBef>
                          <a:spcPts val="0"/>
                        </a:spcBef>
                        <a:spcAft>
                          <a:spcPts val="0"/>
                        </a:spcAft>
                        <a:buNone/>
                      </a:pPr>
                      <a:r>
                        <a:rPr lang="en" sz="700"/>
                        <a:t>75</a:t>
                      </a:r>
                      <a:endParaRPr sz="700"/>
                    </a:p>
                  </a:txBody>
                  <a:tcPr marL="91425" marR="91425" marT="91425" marB="91425"/>
                </a:tc>
                <a:extLst>
                  <a:ext uri="{0D108BD9-81ED-4DB2-BD59-A6C34878D82A}">
                    <a16:rowId xmlns:a16="http://schemas.microsoft.com/office/drawing/2014/main" val="10007"/>
                  </a:ext>
                </a:extLst>
              </a:tr>
              <a:tr h="284450">
                <a:tc>
                  <a:txBody>
                    <a:bodyPr/>
                    <a:lstStyle/>
                    <a:p>
                      <a:pPr marL="0" lvl="0" indent="0" algn="l" rtl="0">
                        <a:spcBef>
                          <a:spcPts val="0"/>
                        </a:spcBef>
                        <a:spcAft>
                          <a:spcPts val="0"/>
                        </a:spcAft>
                        <a:buNone/>
                      </a:pPr>
                      <a:r>
                        <a:rPr lang="en" sz="700"/>
                        <a:t>Denmark</a:t>
                      </a:r>
                      <a:endParaRPr sz="700"/>
                    </a:p>
                  </a:txBody>
                  <a:tcPr marL="91425" marR="91425" marT="91425" marB="91425"/>
                </a:tc>
                <a:tc>
                  <a:txBody>
                    <a:bodyPr/>
                    <a:lstStyle/>
                    <a:p>
                      <a:pPr marL="0" lvl="0" indent="0" algn="l" rtl="0">
                        <a:spcBef>
                          <a:spcPts val="0"/>
                        </a:spcBef>
                        <a:spcAft>
                          <a:spcPts val="0"/>
                        </a:spcAft>
                        <a:buNone/>
                      </a:pPr>
                      <a:r>
                        <a:rPr lang="en" sz="700"/>
                        <a:t>74</a:t>
                      </a:r>
                      <a:endParaRPr sz="700"/>
                    </a:p>
                  </a:txBody>
                  <a:tcPr marL="91425" marR="91425" marT="91425" marB="91425"/>
                </a:tc>
                <a:extLst>
                  <a:ext uri="{0D108BD9-81ED-4DB2-BD59-A6C34878D82A}">
                    <a16:rowId xmlns:a16="http://schemas.microsoft.com/office/drawing/2014/main" val="10008"/>
                  </a:ext>
                </a:extLst>
              </a:tr>
              <a:tr h="284450">
                <a:tc>
                  <a:txBody>
                    <a:bodyPr/>
                    <a:lstStyle/>
                    <a:p>
                      <a:pPr marL="0" lvl="0" indent="0" algn="l" rtl="0">
                        <a:spcBef>
                          <a:spcPts val="0"/>
                        </a:spcBef>
                        <a:spcAft>
                          <a:spcPts val="0"/>
                        </a:spcAft>
                        <a:buNone/>
                      </a:pPr>
                      <a:r>
                        <a:rPr lang="en" sz="700"/>
                        <a:t>France</a:t>
                      </a:r>
                      <a:endParaRPr sz="700"/>
                    </a:p>
                  </a:txBody>
                  <a:tcPr marL="91425" marR="91425" marT="91425" marB="91425"/>
                </a:tc>
                <a:tc>
                  <a:txBody>
                    <a:bodyPr/>
                    <a:lstStyle/>
                    <a:p>
                      <a:pPr marL="0" lvl="0" indent="0" algn="l" rtl="0">
                        <a:spcBef>
                          <a:spcPts val="0"/>
                        </a:spcBef>
                        <a:spcAft>
                          <a:spcPts val="0"/>
                        </a:spcAft>
                        <a:buNone/>
                      </a:pPr>
                      <a:r>
                        <a:rPr lang="en" sz="700"/>
                        <a:t>71</a:t>
                      </a:r>
                      <a:endParaRPr sz="700"/>
                    </a:p>
                  </a:txBody>
                  <a:tcPr marL="91425" marR="91425" marT="91425" marB="91425"/>
                </a:tc>
                <a:extLst>
                  <a:ext uri="{0D108BD9-81ED-4DB2-BD59-A6C34878D82A}">
                    <a16:rowId xmlns:a16="http://schemas.microsoft.com/office/drawing/2014/main" val="10009"/>
                  </a:ext>
                </a:extLst>
              </a:tr>
              <a:tr h="284450">
                <a:tc>
                  <a:txBody>
                    <a:bodyPr/>
                    <a:lstStyle/>
                    <a:p>
                      <a:pPr marL="0" lvl="0" indent="0" algn="l" rtl="0">
                        <a:spcBef>
                          <a:spcPts val="0"/>
                        </a:spcBef>
                        <a:spcAft>
                          <a:spcPts val="0"/>
                        </a:spcAft>
                        <a:buNone/>
                      </a:pPr>
                      <a:r>
                        <a:rPr lang="en" sz="700"/>
                        <a:t>Sweden</a:t>
                      </a:r>
                      <a:endParaRPr sz="700"/>
                    </a:p>
                  </a:txBody>
                  <a:tcPr marL="91425" marR="91425" marT="91425" marB="91425"/>
                </a:tc>
                <a:tc>
                  <a:txBody>
                    <a:bodyPr/>
                    <a:lstStyle/>
                    <a:p>
                      <a:pPr marL="0" lvl="0" indent="0" algn="l" rtl="0">
                        <a:spcBef>
                          <a:spcPts val="0"/>
                        </a:spcBef>
                        <a:spcAft>
                          <a:spcPts val="0"/>
                        </a:spcAft>
                        <a:buNone/>
                      </a:pPr>
                      <a:r>
                        <a:rPr lang="en" sz="700"/>
                        <a:t>71</a:t>
                      </a:r>
                      <a:endParaRPr sz="700"/>
                    </a:p>
                  </a:txBody>
                  <a:tcPr marL="91425" marR="91425" marT="91425" marB="91425"/>
                </a:tc>
                <a:extLst>
                  <a:ext uri="{0D108BD9-81ED-4DB2-BD59-A6C34878D82A}">
                    <a16:rowId xmlns:a16="http://schemas.microsoft.com/office/drawing/2014/main" val="10010"/>
                  </a:ext>
                </a:extLst>
              </a:tr>
              <a:tr h="284450">
                <a:tc>
                  <a:txBody>
                    <a:bodyPr/>
                    <a:lstStyle/>
                    <a:p>
                      <a:pPr marL="0" lvl="0" indent="0" algn="l" rtl="0">
                        <a:spcBef>
                          <a:spcPts val="0"/>
                        </a:spcBef>
                        <a:spcAft>
                          <a:spcPts val="0"/>
                        </a:spcAft>
                        <a:buNone/>
                      </a:pPr>
                      <a:r>
                        <a:rPr lang="en" sz="700"/>
                        <a:t>Ireland</a:t>
                      </a:r>
                      <a:endParaRPr sz="700"/>
                    </a:p>
                  </a:txBody>
                  <a:tcPr marL="91425" marR="91425" marT="91425" marB="91425"/>
                </a:tc>
                <a:tc>
                  <a:txBody>
                    <a:bodyPr/>
                    <a:lstStyle/>
                    <a:p>
                      <a:pPr marL="0" lvl="0" indent="0" algn="l" rtl="0">
                        <a:spcBef>
                          <a:spcPts val="0"/>
                        </a:spcBef>
                        <a:spcAft>
                          <a:spcPts val="0"/>
                        </a:spcAft>
                        <a:buNone/>
                      </a:pPr>
                      <a:r>
                        <a:rPr lang="en" sz="700"/>
                        <a:t>70</a:t>
                      </a:r>
                      <a:endParaRPr sz="700"/>
                    </a:p>
                  </a:txBody>
                  <a:tcPr marL="91425" marR="91425" marT="91425" marB="91425"/>
                </a:tc>
                <a:extLst>
                  <a:ext uri="{0D108BD9-81ED-4DB2-BD59-A6C34878D82A}">
                    <a16:rowId xmlns:a16="http://schemas.microsoft.com/office/drawing/2014/main" val="10011"/>
                  </a:ext>
                </a:extLst>
              </a:tr>
              <a:tr h="284450">
                <a:tc>
                  <a:txBody>
                    <a:bodyPr/>
                    <a:lstStyle/>
                    <a:p>
                      <a:pPr marL="0" lvl="0" indent="0" algn="l" rtl="0">
                        <a:spcBef>
                          <a:spcPts val="0"/>
                        </a:spcBef>
                        <a:spcAft>
                          <a:spcPts val="0"/>
                        </a:spcAft>
                        <a:buNone/>
                      </a:pPr>
                      <a:r>
                        <a:rPr lang="en" sz="700"/>
                        <a:t>Norway</a:t>
                      </a:r>
                      <a:endParaRPr sz="700"/>
                    </a:p>
                  </a:txBody>
                  <a:tcPr marL="91425" marR="91425" marT="91425" marB="91425"/>
                </a:tc>
                <a:tc>
                  <a:txBody>
                    <a:bodyPr/>
                    <a:lstStyle/>
                    <a:p>
                      <a:pPr marL="0" lvl="0" indent="0" algn="l" rtl="0">
                        <a:spcBef>
                          <a:spcPts val="0"/>
                        </a:spcBef>
                        <a:spcAft>
                          <a:spcPts val="0"/>
                        </a:spcAft>
                        <a:buNone/>
                      </a:pPr>
                      <a:r>
                        <a:rPr lang="en" sz="700"/>
                        <a:t>69</a:t>
                      </a:r>
                      <a:endParaRPr sz="700"/>
                    </a:p>
                  </a:txBody>
                  <a:tcPr marL="91425" marR="91425" marT="91425" marB="91425"/>
                </a:tc>
                <a:extLst>
                  <a:ext uri="{0D108BD9-81ED-4DB2-BD59-A6C34878D82A}">
                    <a16:rowId xmlns:a16="http://schemas.microsoft.com/office/drawing/2014/main" val="10012"/>
                  </a:ext>
                </a:extLst>
              </a:tr>
              <a:tr h="284450">
                <a:tc>
                  <a:txBody>
                    <a:bodyPr/>
                    <a:lstStyle/>
                    <a:p>
                      <a:pPr marL="0" lvl="0" indent="0" algn="l" rtl="0">
                        <a:spcBef>
                          <a:spcPts val="0"/>
                        </a:spcBef>
                        <a:spcAft>
                          <a:spcPts val="0"/>
                        </a:spcAft>
                        <a:buNone/>
                      </a:pPr>
                      <a:r>
                        <a:rPr lang="en" sz="700"/>
                        <a:t>Switzerland</a:t>
                      </a:r>
                      <a:endParaRPr sz="700"/>
                    </a:p>
                  </a:txBody>
                  <a:tcPr marL="91425" marR="91425" marT="91425" marB="91425"/>
                </a:tc>
                <a:tc>
                  <a:txBody>
                    <a:bodyPr/>
                    <a:lstStyle/>
                    <a:p>
                      <a:pPr marL="0" lvl="0" indent="0" algn="l" rtl="0">
                        <a:spcBef>
                          <a:spcPts val="0"/>
                        </a:spcBef>
                        <a:spcAft>
                          <a:spcPts val="0"/>
                        </a:spcAft>
                        <a:buNone/>
                      </a:pPr>
                      <a:r>
                        <a:rPr lang="en" sz="700"/>
                        <a:t>68</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40" name="Google Shape;240;p42"/>
          <p:cNvGraphicFramePr/>
          <p:nvPr/>
        </p:nvGraphicFramePr>
        <p:xfrm>
          <a:off x="2067088" y="987075"/>
          <a:ext cx="1304500" cy="4053420"/>
        </p:xfrm>
        <a:graphic>
          <a:graphicData uri="http://schemas.openxmlformats.org/drawingml/2006/table">
            <a:tbl>
              <a:tblPr>
                <a:noFill/>
                <a:tableStyleId>{E085DE01-8E55-4766-892D-B03538B73258}</a:tableStyleId>
              </a:tblPr>
              <a:tblGrid>
                <a:gridCol w="806925">
                  <a:extLst>
                    <a:ext uri="{9D8B030D-6E8A-4147-A177-3AD203B41FA5}">
                      <a16:colId xmlns:a16="http://schemas.microsoft.com/office/drawing/2014/main" val="20000"/>
                    </a:ext>
                  </a:extLst>
                </a:gridCol>
                <a:gridCol w="4975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Germany</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67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South Africa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65</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Finland</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63</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Poland</a:t>
                      </a:r>
                      <a:endParaRPr sz="700"/>
                    </a:p>
                  </a:txBody>
                  <a:tcPr marL="91425" marR="91425" marT="91425" marB="91425"/>
                </a:tc>
                <a:tc>
                  <a:txBody>
                    <a:bodyPr/>
                    <a:lstStyle/>
                    <a:p>
                      <a:pPr marL="0" lvl="0" indent="0" algn="l" rtl="0">
                        <a:spcBef>
                          <a:spcPts val="0"/>
                        </a:spcBef>
                        <a:spcAft>
                          <a:spcPts val="0"/>
                        </a:spcAft>
                        <a:buNone/>
                      </a:pPr>
                      <a:r>
                        <a:rPr lang="en" sz="700"/>
                        <a:t>60</a:t>
                      </a:r>
                      <a:endParaRPr sz="700"/>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Czech Republic</a:t>
                      </a:r>
                      <a:endParaRPr sz="700"/>
                    </a:p>
                  </a:txBody>
                  <a:tcPr marL="91425" marR="91425" marT="91425" marB="91425"/>
                </a:tc>
                <a:tc>
                  <a:txBody>
                    <a:bodyPr/>
                    <a:lstStyle/>
                    <a:p>
                      <a:pPr marL="0" lvl="0" indent="0" algn="l" rtl="0">
                        <a:spcBef>
                          <a:spcPts val="0"/>
                        </a:spcBef>
                        <a:spcAft>
                          <a:spcPts val="0"/>
                        </a:spcAft>
                        <a:buNone/>
                      </a:pPr>
                      <a:r>
                        <a:rPr lang="en" sz="700"/>
                        <a:t>58</a:t>
                      </a:r>
                      <a:endParaRPr sz="700"/>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Austria</a:t>
                      </a:r>
                      <a:endParaRPr sz="700"/>
                    </a:p>
                  </a:txBody>
                  <a:tcPr marL="91425" marR="91425" marT="91425" marB="91425"/>
                </a:tc>
                <a:tc>
                  <a:txBody>
                    <a:bodyPr/>
                    <a:lstStyle/>
                    <a:p>
                      <a:pPr marL="0" lvl="0" indent="0" algn="l" rtl="0">
                        <a:spcBef>
                          <a:spcPts val="0"/>
                        </a:spcBef>
                        <a:spcAft>
                          <a:spcPts val="0"/>
                        </a:spcAft>
                        <a:buNone/>
                      </a:pPr>
                      <a:r>
                        <a:rPr lang="en" sz="700"/>
                        <a:t>55</a:t>
                      </a:r>
                      <a:endParaRPr sz="700"/>
                    </a:p>
                  </a:txBody>
                  <a:tcPr marL="91425" marR="91425" marT="91425" marB="91425"/>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Hungary</a:t>
                      </a:r>
                      <a:endParaRPr sz="700"/>
                    </a:p>
                  </a:txBody>
                  <a:tcPr marL="91425" marR="91425" marT="91425" marB="91425"/>
                </a:tc>
                <a:tc>
                  <a:txBody>
                    <a:bodyPr/>
                    <a:lstStyle/>
                    <a:p>
                      <a:pPr marL="0" lvl="0" indent="0" algn="l" rtl="0">
                        <a:spcBef>
                          <a:spcPts val="0"/>
                        </a:spcBef>
                        <a:spcAft>
                          <a:spcPts val="0"/>
                        </a:spcAft>
                        <a:buNone/>
                      </a:pPr>
                      <a:r>
                        <a:rPr lang="en" sz="700"/>
                        <a:t>55</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Israel</a:t>
                      </a:r>
                      <a:endParaRPr sz="700"/>
                    </a:p>
                  </a:txBody>
                  <a:tcPr marL="91425" marR="91425" marT="91425" marB="91425"/>
                </a:tc>
                <a:tc>
                  <a:txBody>
                    <a:bodyPr/>
                    <a:lstStyle/>
                    <a:p>
                      <a:pPr marL="0" lvl="0" indent="0" algn="l" rtl="0">
                        <a:spcBef>
                          <a:spcPts val="0"/>
                        </a:spcBef>
                        <a:spcAft>
                          <a:spcPts val="0"/>
                        </a:spcAft>
                        <a:buNone/>
                      </a:pPr>
                      <a:r>
                        <a:rPr lang="en" sz="700"/>
                        <a:t>54</a:t>
                      </a:r>
                      <a:endParaRPr sz="700"/>
                    </a:p>
                  </a:txBody>
                  <a:tcPr marL="91425" marR="91425" marT="91425" marB="91425"/>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700"/>
                        <a:t>Spain</a:t>
                      </a:r>
                      <a:endParaRPr sz="700"/>
                    </a:p>
                  </a:txBody>
                  <a:tcPr marL="91425" marR="91425" marT="91425" marB="91425"/>
                </a:tc>
                <a:tc>
                  <a:txBody>
                    <a:bodyPr/>
                    <a:lstStyle/>
                    <a:p>
                      <a:pPr marL="0" lvl="0" indent="0" algn="l" rtl="0">
                        <a:spcBef>
                          <a:spcPts val="0"/>
                        </a:spcBef>
                        <a:spcAft>
                          <a:spcPts val="0"/>
                        </a:spcAft>
                        <a:buNone/>
                      </a:pPr>
                      <a:r>
                        <a:rPr lang="en" sz="700"/>
                        <a:t>51</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India</a:t>
                      </a:r>
                      <a:endParaRPr sz="700"/>
                    </a:p>
                  </a:txBody>
                  <a:tcPr marL="91425" marR="91425" marT="91425" marB="91425"/>
                </a:tc>
                <a:tc>
                  <a:txBody>
                    <a:bodyPr/>
                    <a:lstStyle/>
                    <a:p>
                      <a:pPr marL="0" lvl="0" indent="0" algn="l" rtl="0">
                        <a:spcBef>
                          <a:spcPts val="0"/>
                        </a:spcBef>
                        <a:spcAft>
                          <a:spcPts val="0"/>
                        </a:spcAft>
                        <a:buNone/>
                      </a:pPr>
                      <a:r>
                        <a:rPr lang="en" sz="700"/>
                        <a:t>48</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Argentina</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41</a:t>
                      </a:r>
                      <a:endParaRPr sz="700"/>
                    </a:p>
                  </a:txBody>
                  <a:tcPr marL="91425" marR="91425" marT="91425" marB="91425">
                    <a:solidFill>
                      <a:srgbClr val="FFF2CC"/>
                    </a:solidFill>
                  </a:tcPr>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Japan</a:t>
                      </a:r>
                      <a:endParaRPr sz="700"/>
                    </a:p>
                  </a:txBody>
                  <a:tcPr marL="91425" marR="91425" marT="91425" marB="91425"/>
                </a:tc>
                <a:tc>
                  <a:txBody>
                    <a:bodyPr/>
                    <a:lstStyle/>
                    <a:p>
                      <a:pPr marL="0" lvl="0" indent="0" algn="l" rtl="0">
                        <a:spcBef>
                          <a:spcPts val="0"/>
                        </a:spcBef>
                        <a:spcAft>
                          <a:spcPts val="0"/>
                        </a:spcAft>
                        <a:buNone/>
                      </a:pPr>
                      <a:r>
                        <a:rPr lang="en" sz="700"/>
                        <a:t>41</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Iran</a:t>
                      </a:r>
                      <a:endParaRPr sz="700"/>
                    </a:p>
                  </a:txBody>
                  <a:tcPr marL="91425" marR="91425" marT="91425" marB="91425"/>
                </a:tc>
                <a:tc>
                  <a:txBody>
                    <a:bodyPr/>
                    <a:lstStyle/>
                    <a:p>
                      <a:pPr marL="0" lvl="0" indent="0" algn="l" rtl="0">
                        <a:spcBef>
                          <a:spcPts val="0"/>
                        </a:spcBef>
                        <a:spcAft>
                          <a:spcPts val="0"/>
                        </a:spcAft>
                        <a:buNone/>
                      </a:pPr>
                      <a:r>
                        <a:rPr lang="en" sz="700"/>
                        <a:t>41</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41" name="Google Shape;241;p42"/>
          <p:cNvGraphicFramePr/>
          <p:nvPr/>
        </p:nvGraphicFramePr>
        <p:xfrm>
          <a:off x="3730750" y="986975"/>
          <a:ext cx="1642600" cy="4053420"/>
        </p:xfrm>
        <a:graphic>
          <a:graphicData uri="http://schemas.openxmlformats.org/drawingml/2006/table">
            <a:tbl>
              <a:tblPr>
                <a:noFill/>
                <a:tableStyleId>{E085DE01-8E55-4766-892D-B03538B73258}</a:tableStyleId>
              </a:tblPr>
              <a:tblGrid>
                <a:gridCol w="1037125">
                  <a:extLst>
                    <a:ext uri="{9D8B030D-6E8A-4147-A177-3AD203B41FA5}">
                      <a16:colId xmlns:a16="http://schemas.microsoft.com/office/drawing/2014/main" val="20000"/>
                    </a:ext>
                  </a:extLst>
                </a:gridCol>
                <a:gridCol w="6054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Jamaica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39</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Brazil</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Egypt</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Iraq</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Kuwait</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38</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Lebanon</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Saudi Arabia</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United Arab Emirates</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8"/>
                  </a:ext>
                </a:extLst>
              </a:tr>
              <a:tr h="225625">
                <a:tc>
                  <a:txBody>
                    <a:bodyPr/>
                    <a:lstStyle/>
                    <a:p>
                      <a:pPr marL="0" lvl="0" indent="0" algn="l" rtl="0">
                        <a:spcBef>
                          <a:spcPts val="0"/>
                        </a:spcBef>
                        <a:spcAft>
                          <a:spcPts val="0"/>
                        </a:spcAft>
                        <a:buNone/>
                      </a:pPr>
                      <a:r>
                        <a:rPr lang="en" sz="700"/>
                        <a:t>Turkey</a:t>
                      </a:r>
                      <a:endParaRPr sz="700"/>
                    </a:p>
                  </a:txBody>
                  <a:tcPr marL="91425" marR="91425" marT="91425" marB="91425"/>
                </a:tc>
                <a:tc>
                  <a:txBody>
                    <a:bodyPr/>
                    <a:lstStyle/>
                    <a:p>
                      <a:pPr marL="0" lvl="0" indent="0" algn="l" rtl="0">
                        <a:spcBef>
                          <a:spcPts val="0"/>
                        </a:spcBef>
                        <a:spcAft>
                          <a:spcPts val="0"/>
                        </a:spcAft>
                        <a:buNone/>
                      </a:pPr>
                      <a:r>
                        <a:rPr lang="en" sz="700"/>
                        <a:t>37</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Uruguay</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36</a:t>
                      </a:r>
                      <a:endParaRPr sz="700"/>
                    </a:p>
                  </a:txBody>
                  <a:tcPr marL="91425" marR="91425" marT="91425" marB="91425">
                    <a:solidFill>
                      <a:srgbClr val="FFF2CC"/>
                    </a:solidFill>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Greece</a:t>
                      </a:r>
                      <a:endParaRPr sz="700"/>
                    </a:p>
                  </a:txBody>
                  <a:tcPr marL="91425" marR="91425" marT="91425" marB="91425"/>
                </a:tc>
                <a:tc>
                  <a:txBody>
                    <a:bodyPr/>
                    <a:lstStyle/>
                    <a:p>
                      <a:pPr marL="0" lvl="0" indent="0" algn="l" rtl="0">
                        <a:spcBef>
                          <a:spcPts val="0"/>
                        </a:spcBef>
                        <a:spcAft>
                          <a:spcPts val="0"/>
                        </a:spcAft>
                        <a:buNone/>
                      </a:pPr>
                      <a:r>
                        <a:rPr lang="en" sz="700"/>
                        <a:t>35</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Philippines</a:t>
                      </a:r>
                      <a:endParaRPr sz="700"/>
                    </a:p>
                  </a:txBody>
                  <a:tcPr marL="91425" marR="91425" marT="91425" marB="91425"/>
                </a:tc>
                <a:tc>
                  <a:txBody>
                    <a:bodyPr/>
                    <a:lstStyle/>
                    <a:p>
                      <a:pPr marL="0" lvl="0" indent="0" algn="l" rtl="0">
                        <a:spcBef>
                          <a:spcPts val="0"/>
                        </a:spcBef>
                        <a:spcAft>
                          <a:spcPts val="0"/>
                        </a:spcAft>
                        <a:buNone/>
                      </a:pPr>
                      <a:r>
                        <a:rPr lang="en" sz="700"/>
                        <a:t>32</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Mexico</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30</a:t>
                      </a:r>
                      <a:endParaRPr sz="700"/>
                    </a:p>
                  </a:txBody>
                  <a:tcPr marL="91425" marR="91425" marT="91425" marB="91425">
                    <a:solidFill>
                      <a:srgbClr val="FFF2CC"/>
                    </a:solidFill>
                  </a:tcPr>
                </a:tc>
                <a:extLst>
                  <a:ext uri="{0D108BD9-81ED-4DB2-BD59-A6C34878D82A}">
                    <a16:rowId xmlns:a16="http://schemas.microsoft.com/office/drawing/2014/main" val="10013"/>
                  </a:ext>
                </a:extLst>
              </a:tr>
            </a:tbl>
          </a:graphicData>
        </a:graphic>
      </p:graphicFrame>
      <p:graphicFrame>
        <p:nvGraphicFramePr>
          <p:cNvPr id="242" name="Google Shape;242;p42"/>
          <p:cNvGraphicFramePr/>
          <p:nvPr/>
        </p:nvGraphicFramePr>
        <p:xfrm>
          <a:off x="5763675" y="994588"/>
          <a:ext cx="1437600" cy="4053420"/>
        </p:xfrm>
        <a:graphic>
          <a:graphicData uri="http://schemas.openxmlformats.org/drawingml/2006/table">
            <a:tbl>
              <a:tblPr>
                <a:noFill/>
                <a:tableStyleId>{E085DE01-8E55-4766-892D-B03538B73258}</a:tableStyleId>
              </a:tblPr>
              <a:tblGrid>
                <a:gridCol w="715125">
                  <a:extLst>
                    <a:ext uri="{9D8B030D-6E8A-4147-A177-3AD203B41FA5}">
                      <a16:colId xmlns:a16="http://schemas.microsoft.com/office/drawing/2014/main" val="20000"/>
                    </a:ext>
                  </a:extLst>
                </a:gridCol>
                <a:gridCol w="7224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Tanzania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Ethiopia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Kenya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Portugal</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Zambia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Malaysia</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26</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Hong Kong</a:t>
                      </a:r>
                      <a:endParaRPr sz="700"/>
                    </a:p>
                  </a:txBody>
                  <a:tcPr marL="91425" marR="91425" marT="91425" marB="91425"/>
                </a:tc>
                <a:tc>
                  <a:txBody>
                    <a:bodyPr/>
                    <a:lstStyle/>
                    <a:p>
                      <a:pPr marL="0" lvl="0" indent="0" algn="l" rtl="0">
                        <a:spcBef>
                          <a:spcPts val="0"/>
                        </a:spcBef>
                        <a:spcAft>
                          <a:spcPts val="0"/>
                        </a:spcAft>
                        <a:buNone/>
                      </a:pPr>
                      <a:r>
                        <a:rPr lang="en" sz="700"/>
                        <a:t>25</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Chile</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23</a:t>
                      </a:r>
                      <a:endParaRPr sz="700"/>
                    </a:p>
                  </a:txBody>
                  <a:tcPr marL="91425" marR="91425" marT="91425" marB="91425">
                    <a:solidFill>
                      <a:srgbClr val="FFF2CC"/>
                    </a:solidFill>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700"/>
                        <a:t>China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Ghana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Nigeria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Sierra Leone</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Singapore</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43" name="Google Shape;243;p42"/>
          <p:cNvGraphicFramePr/>
          <p:nvPr/>
        </p:nvGraphicFramePr>
        <p:xfrm>
          <a:off x="7475300" y="994588"/>
          <a:ext cx="1203100" cy="4053420"/>
        </p:xfrm>
        <a:graphic>
          <a:graphicData uri="http://schemas.openxmlformats.org/drawingml/2006/table">
            <a:tbl>
              <a:tblPr>
                <a:noFill/>
                <a:tableStyleId>{E085DE01-8E55-4766-892D-B03538B73258}</a:tableStyleId>
              </a:tblPr>
              <a:tblGrid>
                <a:gridCol w="737300">
                  <a:extLst>
                    <a:ext uri="{9D8B030D-6E8A-4147-A177-3AD203B41FA5}">
                      <a16:colId xmlns:a16="http://schemas.microsoft.com/office/drawing/2014/main" val="20000"/>
                    </a:ext>
                  </a:extLst>
                </a:gridCol>
                <a:gridCol w="465800">
                  <a:extLst>
                    <a:ext uri="{9D8B030D-6E8A-4147-A177-3AD203B41FA5}">
                      <a16:colId xmlns:a16="http://schemas.microsoft.com/office/drawing/2014/main" val="20001"/>
                    </a:ext>
                  </a:extLst>
                </a:gridCol>
              </a:tblGrid>
              <a:tr h="289525">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r>
                        <a:rPr lang="en" sz="700"/>
                        <a:t>Thailand</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20</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r>
                        <a:rPr lang="en" sz="700"/>
                        <a:t>El Salvador</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700"/>
                        <a:t>19</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289525">
                <a:tc>
                  <a:txBody>
                    <a:bodyPr/>
                    <a:lstStyle/>
                    <a:p>
                      <a:pPr marL="0" lvl="0" indent="0" algn="l" rtl="0">
                        <a:spcBef>
                          <a:spcPts val="0"/>
                        </a:spcBef>
                        <a:spcAft>
                          <a:spcPts val="0"/>
                        </a:spcAft>
                        <a:buNone/>
                      </a:pPr>
                      <a:r>
                        <a:rPr lang="en" sz="700"/>
                        <a:t>South Korea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9525">
                <a:tc>
                  <a:txBody>
                    <a:bodyPr/>
                    <a:lstStyle/>
                    <a:p>
                      <a:pPr marL="0" lvl="0" indent="0" algn="l" rtl="0">
                        <a:spcBef>
                          <a:spcPts val="0"/>
                        </a:spcBef>
                        <a:spcAft>
                          <a:spcPts val="0"/>
                        </a:spcAft>
                        <a:buNone/>
                      </a:pPr>
                      <a:r>
                        <a:rPr lang="en" sz="700"/>
                        <a:t>Taiwan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9525">
                <a:tc>
                  <a:txBody>
                    <a:bodyPr/>
                    <a:lstStyle/>
                    <a:p>
                      <a:pPr marL="0" lvl="0" indent="0" algn="l" rtl="0">
                        <a:spcBef>
                          <a:spcPts val="0"/>
                        </a:spcBef>
                        <a:spcAft>
                          <a:spcPts val="0"/>
                        </a:spcAft>
                        <a:buNone/>
                      </a:pPr>
                      <a:r>
                        <a:rPr lang="en" sz="700"/>
                        <a:t>Peru</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700"/>
                        <a:t>16</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289525">
                <a:tc>
                  <a:txBody>
                    <a:bodyPr/>
                    <a:lstStyle/>
                    <a:p>
                      <a:pPr marL="0" lvl="0" indent="0" algn="l" rtl="0">
                        <a:spcBef>
                          <a:spcPts val="0"/>
                        </a:spcBef>
                        <a:spcAft>
                          <a:spcPts val="0"/>
                        </a:spcAft>
                        <a:buNone/>
                      </a:pPr>
                      <a:r>
                        <a:rPr lang="en" sz="700"/>
                        <a:t>Costa Rica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700"/>
                        <a:t>15</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289525">
                <a:tc>
                  <a:txBody>
                    <a:bodyPr/>
                    <a:lstStyle/>
                    <a:p>
                      <a:pPr marL="0" lvl="0" indent="0" algn="l" rtl="0">
                        <a:spcBef>
                          <a:spcPts val="0"/>
                        </a:spcBef>
                        <a:spcAft>
                          <a:spcPts val="0"/>
                        </a:spcAft>
                        <a:buNone/>
                      </a:pPr>
                      <a:r>
                        <a:rPr lang="en" sz="700"/>
                        <a:t>Indonesia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14</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9525">
                <a:tc>
                  <a:txBody>
                    <a:bodyPr/>
                    <a:lstStyle/>
                    <a:p>
                      <a:pPr marL="0" lvl="0" indent="0" algn="l" rtl="0">
                        <a:spcBef>
                          <a:spcPts val="0"/>
                        </a:spcBef>
                        <a:spcAft>
                          <a:spcPts val="0"/>
                        </a:spcAft>
                        <a:buNone/>
                      </a:pPr>
                      <a:r>
                        <a:rPr lang="en" sz="700"/>
                        <a:t>Pakistan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14</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9525">
                <a:tc>
                  <a:txBody>
                    <a:bodyPr/>
                    <a:lstStyle/>
                    <a:p>
                      <a:pPr marL="0" lvl="0" indent="0" algn="l" rtl="0">
                        <a:spcBef>
                          <a:spcPts val="0"/>
                        </a:spcBef>
                        <a:spcAft>
                          <a:spcPts val="0"/>
                        </a:spcAft>
                        <a:buNone/>
                      </a:pPr>
                      <a:r>
                        <a:rPr lang="en" sz="700"/>
                        <a:t>Colombia</a:t>
                      </a:r>
                      <a:endParaRPr sz="700"/>
                    </a:p>
                  </a:txBody>
                  <a:tcPr marL="91425" marR="91425" marT="91425" marB="91425">
                    <a:lnT w="9525" cap="flat" cmpd="sng">
                      <a:solidFill>
                        <a:srgbClr val="9E9E9E"/>
                      </a:solidFill>
                      <a:prstDash val="solid"/>
                      <a:round/>
                      <a:headEnd type="none" w="sm" len="sm"/>
                      <a:tailEnd type="none" w="sm" len="sm"/>
                    </a:lnT>
                    <a:solidFill>
                      <a:srgbClr val="FFF2CC"/>
                    </a:solidFill>
                  </a:tcPr>
                </a:tc>
                <a:tc>
                  <a:txBody>
                    <a:bodyPr/>
                    <a:lstStyle/>
                    <a:p>
                      <a:pPr marL="0" lvl="0" indent="0" algn="l" rtl="0">
                        <a:spcBef>
                          <a:spcPts val="0"/>
                        </a:spcBef>
                        <a:spcAft>
                          <a:spcPts val="0"/>
                        </a:spcAft>
                        <a:buNone/>
                      </a:pPr>
                      <a:r>
                        <a:rPr lang="en" sz="700"/>
                        <a:t>13</a:t>
                      </a:r>
                      <a:endParaRPr sz="700"/>
                    </a:p>
                  </a:txBody>
                  <a:tcPr marL="91425" marR="91425" marT="91425" marB="91425">
                    <a:lnT w="9525" cap="flat" cmpd="sng">
                      <a:solidFill>
                        <a:srgbClr val="9E9E9E"/>
                      </a:solidFill>
                      <a:prstDash val="solid"/>
                      <a:round/>
                      <a:headEnd type="none" w="sm" len="sm"/>
                      <a:tailEnd type="none" w="sm" len="sm"/>
                    </a:lnT>
                    <a:solidFill>
                      <a:srgbClr val="FFF2CC"/>
                    </a:solidFill>
                  </a:tcPr>
                </a:tc>
                <a:extLst>
                  <a:ext uri="{0D108BD9-81ED-4DB2-BD59-A6C34878D82A}">
                    <a16:rowId xmlns:a16="http://schemas.microsoft.com/office/drawing/2014/main" val="10009"/>
                  </a:ext>
                </a:extLst>
              </a:tr>
              <a:tr h="289525">
                <a:tc>
                  <a:txBody>
                    <a:bodyPr/>
                    <a:lstStyle/>
                    <a:p>
                      <a:pPr marL="0" lvl="0" indent="0" algn="l" rtl="0">
                        <a:spcBef>
                          <a:spcPts val="0"/>
                        </a:spcBef>
                        <a:spcAft>
                          <a:spcPts val="0"/>
                        </a:spcAft>
                        <a:buNone/>
                      </a:pPr>
                      <a:r>
                        <a:rPr lang="en" sz="700"/>
                        <a:t>Venezuela</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12</a:t>
                      </a:r>
                      <a:endParaRPr sz="700"/>
                    </a:p>
                  </a:txBody>
                  <a:tcPr marL="91425" marR="91425" marT="91425" marB="91425">
                    <a:solidFill>
                      <a:srgbClr val="FFF2CC"/>
                    </a:solidFill>
                  </a:tcPr>
                </a:tc>
                <a:extLst>
                  <a:ext uri="{0D108BD9-81ED-4DB2-BD59-A6C34878D82A}">
                    <a16:rowId xmlns:a16="http://schemas.microsoft.com/office/drawing/2014/main" val="10010"/>
                  </a:ext>
                </a:extLst>
              </a:tr>
              <a:tr h="289525">
                <a:tc>
                  <a:txBody>
                    <a:bodyPr/>
                    <a:lstStyle/>
                    <a:p>
                      <a:pPr marL="0" lvl="0" indent="0" algn="l" rtl="0">
                        <a:spcBef>
                          <a:spcPts val="0"/>
                        </a:spcBef>
                        <a:spcAft>
                          <a:spcPts val="0"/>
                        </a:spcAft>
                        <a:buNone/>
                      </a:pPr>
                      <a:r>
                        <a:rPr lang="en" sz="700"/>
                        <a:t>Panama</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11</a:t>
                      </a:r>
                      <a:endParaRPr sz="700"/>
                    </a:p>
                  </a:txBody>
                  <a:tcPr marL="91425" marR="91425" marT="91425" marB="91425">
                    <a:solidFill>
                      <a:srgbClr val="FFF2CC"/>
                    </a:solidFill>
                  </a:tcPr>
                </a:tc>
                <a:extLst>
                  <a:ext uri="{0D108BD9-81ED-4DB2-BD59-A6C34878D82A}">
                    <a16:rowId xmlns:a16="http://schemas.microsoft.com/office/drawing/2014/main" val="10011"/>
                  </a:ext>
                </a:extLst>
              </a:tr>
              <a:tr h="289525">
                <a:tc>
                  <a:txBody>
                    <a:bodyPr/>
                    <a:lstStyle/>
                    <a:p>
                      <a:pPr marL="0" lvl="0" indent="0" algn="l" rtl="0">
                        <a:spcBef>
                          <a:spcPts val="0"/>
                        </a:spcBef>
                        <a:spcAft>
                          <a:spcPts val="0"/>
                        </a:spcAft>
                        <a:buNone/>
                      </a:pPr>
                      <a:r>
                        <a:rPr lang="en" sz="700"/>
                        <a:t>Ecuador</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8</a:t>
                      </a:r>
                      <a:endParaRPr sz="700"/>
                    </a:p>
                  </a:txBody>
                  <a:tcPr marL="91425" marR="91425" marT="91425" marB="91425">
                    <a:solidFill>
                      <a:srgbClr val="FFF2CC"/>
                    </a:solidFill>
                  </a:tcPr>
                </a:tc>
                <a:extLst>
                  <a:ext uri="{0D108BD9-81ED-4DB2-BD59-A6C34878D82A}">
                    <a16:rowId xmlns:a16="http://schemas.microsoft.com/office/drawing/2014/main" val="10012"/>
                  </a:ext>
                </a:extLst>
              </a:tr>
              <a:tr h="289525">
                <a:tc>
                  <a:txBody>
                    <a:bodyPr/>
                    <a:lstStyle/>
                    <a:p>
                      <a:pPr marL="0" lvl="0" indent="0" algn="l" rtl="0">
                        <a:spcBef>
                          <a:spcPts val="0"/>
                        </a:spcBef>
                        <a:spcAft>
                          <a:spcPts val="0"/>
                        </a:spcAft>
                        <a:buNone/>
                      </a:pPr>
                      <a:r>
                        <a:rPr lang="en" sz="700"/>
                        <a:t>Guatemala</a:t>
                      </a:r>
                      <a:endParaRPr sz="700"/>
                    </a:p>
                  </a:txBody>
                  <a:tcPr marL="91425" marR="91425" marT="91425" marB="91425">
                    <a:solidFill>
                      <a:srgbClr val="FFF2CC"/>
                    </a:solidFill>
                  </a:tcPr>
                </a:tc>
                <a:tc>
                  <a:txBody>
                    <a:bodyPr/>
                    <a:lstStyle/>
                    <a:p>
                      <a:pPr marL="0" lvl="0" indent="0" algn="l" rtl="0">
                        <a:spcBef>
                          <a:spcPts val="0"/>
                        </a:spcBef>
                        <a:spcAft>
                          <a:spcPts val="0"/>
                        </a:spcAft>
                        <a:buNone/>
                      </a:pPr>
                      <a:r>
                        <a:rPr lang="en" sz="700"/>
                        <a:t>6</a:t>
                      </a:r>
                      <a:endParaRPr sz="700"/>
                    </a:p>
                  </a:txBody>
                  <a:tcPr marL="91425" marR="91425" marT="91425" marB="91425">
                    <a:solidFill>
                      <a:srgbClr val="FFF2CC"/>
                    </a:solidFill>
                  </a:tcPr>
                </a:tc>
                <a:extLst>
                  <a:ext uri="{0D108BD9-81ED-4DB2-BD59-A6C34878D82A}">
                    <a16:rowId xmlns:a16="http://schemas.microsoft.com/office/drawing/2014/main" val="10013"/>
                  </a:ext>
                </a:extLst>
              </a:tr>
            </a:tbl>
          </a:graphicData>
        </a:graphic>
      </p:graphicFrame>
      <p:sp>
        <p:nvSpPr>
          <p:cNvPr id="244" name="Google Shape;244;p42"/>
          <p:cNvSpPr txBox="1"/>
          <p:nvPr/>
        </p:nvSpPr>
        <p:spPr>
          <a:xfrm>
            <a:off x="243900" y="651175"/>
            <a:ext cx="8565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North, Central, and South American countries are highlighted in yellow.</a:t>
            </a:r>
            <a:endParaRPr sz="900"/>
          </a:p>
        </p:txBody>
      </p:sp>
      <p:pic>
        <p:nvPicPr>
          <p:cNvPr id="3" name="Picture 2" descr="A person smiling for the camera&#10;&#10;Description automatically generated with low confidence">
            <a:extLst>
              <a:ext uri="{FF2B5EF4-FFF2-40B4-BE49-F238E27FC236}">
                <a16:creationId xmlns:a16="http://schemas.microsoft.com/office/drawing/2014/main" id="{4C19584A-1105-F415-A13B-EC1F2235A01B}"/>
              </a:ext>
            </a:extLst>
          </p:cNvPr>
          <p:cNvPicPr>
            <a:picLocks noChangeAspect="1"/>
          </p:cNvPicPr>
          <p:nvPr/>
        </p:nvPicPr>
        <p:blipFill>
          <a:blip r:embed="rId3"/>
          <a:stretch>
            <a:fillRect/>
          </a:stretch>
        </p:blipFill>
        <p:spPr>
          <a:xfrm>
            <a:off x="68724" y="4760963"/>
            <a:ext cx="214327" cy="2870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cxnSp>
        <p:nvCxnSpPr>
          <p:cNvPr id="249" name="Google Shape;249;p43"/>
          <p:cNvCxnSpPr/>
          <p:nvPr/>
        </p:nvCxnSpPr>
        <p:spPr>
          <a:xfrm rot="10800000" flipH="1">
            <a:off x="3914000" y="1893313"/>
            <a:ext cx="2672700" cy="4200"/>
          </a:xfrm>
          <a:prstGeom prst="straightConnector1">
            <a:avLst/>
          </a:prstGeom>
          <a:noFill/>
          <a:ln w="9525" cap="flat" cmpd="sng">
            <a:solidFill>
              <a:schemeClr val="dk2"/>
            </a:solidFill>
            <a:prstDash val="solid"/>
            <a:round/>
            <a:headEnd type="none" w="med" len="med"/>
            <a:tailEnd type="none" w="med" len="med"/>
          </a:ln>
        </p:spPr>
      </p:cxnSp>
      <p:sp>
        <p:nvSpPr>
          <p:cNvPr id="250" name="Google Shape;250;p43"/>
          <p:cNvSpPr txBox="1"/>
          <p:nvPr/>
        </p:nvSpPr>
        <p:spPr>
          <a:xfrm>
            <a:off x="261750" y="4019850"/>
            <a:ext cx="8620500" cy="1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Hammond, Z. L. (2014). </a:t>
            </a:r>
            <a:r>
              <a:rPr lang="en" sz="1000" i="1">
                <a:latin typeface="Lato"/>
                <a:ea typeface="Lato"/>
                <a:cs typeface="Lato"/>
                <a:sym typeface="Lato"/>
              </a:rPr>
              <a:t>Culturally Responsive Teaching and the Brain: Promoting Authentic Engagement and Rigor Among Culturally and Linguistically Diverse Students</a:t>
            </a:r>
            <a:r>
              <a:rPr lang="en" sz="1000">
                <a:latin typeface="Lato"/>
                <a:ea typeface="Lato"/>
                <a:cs typeface="Lato"/>
                <a:sym typeface="Lato"/>
              </a:rPr>
              <a:t>. Corwin Publishers.</a:t>
            </a:r>
            <a:endParaRPr sz="1000">
              <a:latin typeface="Lato"/>
              <a:ea typeface="Lato"/>
              <a:cs typeface="Lato"/>
              <a:sym typeface="Lato"/>
            </a:endParaRPr>
          </a:p>
        </p:txBody>
      </p:sp>
      <p:graphicFrame>
        <p:nvGraphicFramePr>
          <p:cNvPr id="251" name="Google Shape;251;p43"/>
          <p:cNvGraphicFramePr/>
          <p:nvPr/>
        </p:nvGraphicFramePr>
        <p:xfrm>
          <a:off x="110925" y="947750"/>
          <a:ext cx="3900225" cy="1895325"/>
        </p:xfrm>
        <a:graphic>
          <a:graphicData uri="http://schemas.openxmlformats.org/drawingml/2006/table">
            <a:tbl>
              <a:tblPr>
                <a:noFill/>
                <a:tableStyleId>{E085DE01-8E55-4766-892D-B03538B73258}</a:tableStyleId>
              </a:tblPr>
              <a:tblGrid>
                <a:gridCol w="3900225">
                  <a:extLst>
                    <a:ext uri="{9D8B030D-6E8A-4147-A177-3AD203B41FA5}">
                      <a16:colId xmlns:a16="http://schemas.microsoft.com/office/drawing/2014/main" val="20000"/>
                    </a:ext>
                  </a:extLst>
                </a:gridCol>
              </a:tblGrid>
              <a:tr h="499200">
                <a:tc>
                  <a:txBody>
                    <a:bodyPr/>
                    <a:lstStyle/>
                    <a:p>
                      <a:pPr marL="0" lvl="0" indent="0" algn="l" rtl="0">
                        <a:spcBef>
                          <a:spcPts val="0"/>
                        </a:spcBef>
                        <a:spcAft>
                          <a:spcPts val="0"/>
                        </a:spcAft>
                        <a:buNone/>
                      </a:pPr>
                      <a:r>
                        <a:rPr lang="en" sz="1700" b="1">
                          <a:solidFill>
                            <a:srgbClr val="FFFFFF"/>
                          </a:solidFill>
                        </a:rPr>
                        <a:t>Dependent Learner</a:t>
                      </a:r>
                      <a:endParaRPr sz="1700" b="1">
                        <a:solidFill>
                          <a:srgbClr val="FFFFFF"/>
                        </a:solidFill>
                      </a:endParaRPr>
                    </a:p>
                  </a:txBody>
                  <a:tcPr marL="91425" marR="91425" marT="91425" marB="91425">
                    <a:lnL w="9525" cap="flat" cmpd="sng">
                      <a:solidFill>
                        <a:srgbClr val="002F6D"/>
                      </a:solidFill>
                      <a:prstDash val="solid"/>
                      <a:round/>
                      <a:headEnd type="none" w="sm" len="sm"/>
                      <a:tailEnd type="none" w="sm" len="sm"/>
                    </a:lnL>
                    <a:lnR w="9525" cap="flat" cmpd="sng">
                      <a:solidFill>
                        <a:srgbClr val="002F6D"/>
                      </a:solidFill>
                      <a:prstDash val="solid"/>
                      <a:round/>
                      <a:headEnd type="none" w="sm" len="sm"/>
                      <a:tailEnd type="none" w="sm" len="sm"/>
                    </a:lnR>
                    <a:lnT w="9525" cap="flat" cmpd="sng">
                      <a:solidFill>
                        <a:srgbClr val="002F6D"/>
                      </a:solidFill>
                      <a:prstDash val="solid"/>
                      <a:round/>
                      <a:headEnd type="none" w="sm" len="sm"/>
                      <a:tailEnd type="none" w="sm" len="sm"/>
                    </a:lnT>
                    <a:lnB w="9525" cap="flat" cmpd="sng">
                      <a:solidFill>
                        <a:srgbClr val="002F6D"/>
                      </a:solidFill>
                      <a:prstDash val="solid"/>
                      <a:round/>
                      <a:headEnd type="none" w="sm" len="sm"/>
                      <a:tailEnd type="none" w="sm" len="sm"/>
                    </a:lnB>
                    <a:solidFill>
                      <a:srgbClr val="002F6D"/>
                    </a:solidFill>
                  </a:tcPr>
                </a:tc>
                <a:extLst>
                  <a:ext uri="{0D108BD9-81ED-4DB2-BD59-A6C34878D82A}">
                    <a16:rowId xmlns:a16="http://schemas.microsoft.com/office/drawing/2014/main" val="10000"/>
                  </a:ext>
                </a:extLst>
              </a:tr>
              <a:tr h="1396125">
                <a:tc>
                  <a:txBody>
                    <a:bodyPr/>
                    <a:lstStyle/>
                    <a:p>
                      <a:pPr marL="457200" lvl="0" indent="0" algn="l" rtl="0">
                        <a:spcBef>
                          <a:spcPts val="0"/>
                        </a:spcBef>
                        <a:spcAft>
                          <a:spcPts val="0"/>
                        </a:spcAft>
                        <a:buNone/>
                      </a:pPr>
                      <a:endParaRPr>
                        <a:latin typeface="Raleway"/>
                        <a:ea typeface="Raleway"/>
                        <a:cs typeface="Raleway"/>
                        <a:sym typeface="Raleway"/>
                      </a:endParaRPr>
                    </a:p>
                  </a:txBody>
                  <a:tcPr marL="91425" marR="91425" marT="91425" marB="91425">
                    <a:lnT w="9525" cap="flat" cmpd="sng">
                      <a:solidFill>
                        <a:srgbClr val="002F6D"/>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sp>
        <p:nvSpPr>
          <p:cNvPr id="252" name="Google Shape;252;p43"/>
          <p:cNvSpPr txBox="1"/>
          <p:nvPr/>
        </p:nvSpPr>
        <p:spPr>
          <a:xfrm>
            <a:off x="208100" y="1506575"/>
            <a:ext cx="37059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Unsure about how to tackle a new task</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Needs scaffolds to complete tasks</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Will sit passively and wait if stuck until the teacher intervenes</a:t>
            </a:r>
            <a:endParaRPr>
              <a:latin typeface="Roboto"/>
              <a:ea typeface="Roboto"/>
              <a:cs typeface="Roboto"/>
              <a:sym typeface="Roboto"/>
            </a:endParaRPr>
          </a:p>
        </p:txBody>
      </p:sp>
      <p:graphicFrame>
        <p:nvGraphicFramePr>
          <p:cNvPr id="253" name="Google Shape;253;p43"/>
          <p:cNvGraphicFramePr/>
          <p:nvPr/>
        </p:nvGraphicFramePr>
        <p:xfrm>
          <a:off x="4953325" y="947750"/>
          <a:ext cx="4079750" cy="1895325"/>
        </p:xfrm>
        <a:graphic>
          <a:graphicData uri="http://schemas.openxmlformats.org/drawingml/2006/table">
            <a:tbl>
              <a:tblPr>
                <a:noFill/>
                <a:tableStyleId>{E085DE01-8E55-4766-892D-B03538B73258}</a:tableStyleId>
              </a:tblPr>
              <a:tblGrid>
                <a:gridCol w="4079750">
                  <a:extLst>
                    <a:ext uri="{9D8B030D-6E8A-4147-A177-3AD203B41FA5}">
                      <a16:colId xmlns:a16="http://schemas.microsoft.com/office/drawing/2014/main" val="20000"/>
                    </a:ext>
                  </a:extLst>
                </a:gridCol>
              </a:tblGrid>
              <a:tr h="499200">
                <a:tc>
                  <a:txBody>
                    <a:bodyPr/>
                    <a:lstStyle/>
                    <a:p>
                      <a:pPr marL="0" lvl="0" indent="0" algn="l" rtl="0">
                        <a:spcBef>
                          <a:spcPts val="0"/>
                        </a:spcBef>
                        <a:spcAft>
                          <a:spcPts val="0"/>
                        </a:spcAft>
                        <a:buNone/>
                      </a:pPr>
                      <a:r>
                        <a:rPr lang="en" sz="1700" b="1">
                          <a:solidFill>
                            <a:srgbClr val="FFFFFF"/>
                          </a:solidFill>
                        </a:rPr>
                        <a:t>Independent Learner</a:t>
                      </a:r>
                      <a:endParaRPr sz="1700" b="1">
                        <a:solidFill>
                          <a:srgbClr val="FFFFFF"/>
                        </a:solidFill>
                      </a:endParaRPr>
                    </a:p>
                  </a:txBody>
                  <a:tcPr marL="91425" marR="91425" marT="91425" marB="91425">
                    <a:lnL w="9525" cap="flat" cmpd="sng">
                      <a:solidFill>
                        <a:srgbClr val="002F6D"/>
                      </a:solidFill>
                      <a:prstDash val="solid"/>
                      <a:round/>
                      <a:headEnd type="none" w="sm" len="sm"/>
                      <a:tailEnd type="none" w="sm" len="sm"/>
                    </a:lnL>
                    <a:lnR w="9525" cap="flat" cmpd="sng">
                      <a:solidFill>
                        <a:srgbClr val="002F6D"/>
                      </a:solidFill>
                      <a:prstDash val="solid"/>
                      <a:round/>
                      <a:headEnd type="none" w="sm" len="sm"/>
                      <a:tailEnd type="none" w="sm" len="sm"/>
                    </a:lnR>
                    <a:lnT w="9525" cap="flat" cmpd="sng">
                      <a:solidFill>
                        <a:srgbClr val="002F6D"/>
                      </a:solidFill>
                      <a:prstDash val="solid"/>
                      <a:round/>
                      <a:headEnd type="none" w="sm" len="sm"/>
                      <a:tailEnd type="none" w="sm" len="sm"/>
                    </a:lnT>
                    <a:lnB w="9525" cap="flat" cmpd="sng">
                      <a:solidFill>
                        <a:srgbClr val="002F6D"/>
                      </a:solidFill>
                      <a:prstDash val="solid"/>
                      <a:round/>
                      <a:headEnd type="none" w="sm" len="sm"/>
                      <a:tailEnd type="none" w="sm" len="sm"/>
                    </a:lnB>
                    <a:solidFill>
                      <a:srgbClr val="002F6D"/>
                    </a:solidFill>
                  </a:tcPr>
                </a:tc>
                <a:extLst>
                  <a:ext uri="{0D108BD9-81ED-4DB2-BD59-A6C34878D82A}">
                    <a16:rowId xmlns:a16="http://schemas.microsoft.com/office/drawing/2014/main" val="10000"/>
                  </a:ext>
                </a:extLst>
              </a:tr>
              <a:tr h="1396125">
                <a:tc>
                  <a:txBody>
                    <a:bodyPr/>
                    <a:lstStyle/>
                    <a:p>
                      <a:pPr marL="457200" lvl="0" indent="0" algn="l" rtl="0">
                        <a:spcBef>
                          <a:spcPts val="0"/>
                        </a:spcBef>
                        <a:spcAft>
                          <a:spcPts val="0"/>
                        </a:spcAft>
                        <a:buNone/>
                      </a:pPr>
                      <a:endParaRPr>
                        <a:latin typeface="Raleway"/>
                        <a:ea typeface="Raleway"/>
                        <a:cs typeface="Raleway"/>
                        <a:sym typeface="Raleway"/>
                      </a:endParaRPr>
                    </a:p>
                  </a:txBody>
                  <a:tcPr marL="91425" marR="91425" marT="91425" marB="91425">
                    <a:lnT w="9525" cap="flat" cmpd="sng">
                      <a:solidFill>
                        <a:srgbClr val="002F6D"/>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sp>
        <p:nvSpPr>
          <p:cNvPr id="254" name="Google Shape;254;p43"/>
          <p:cNvSpPr txBox="1"/>
          <p:nvPr/>
        </p:nvSpPr>
        <p:spPr>
          <a:xfrm>
            <a:off x="4953313" y="1506575"/>
            <a:ext cx="40200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Possesses cognitive strategies for getting unstuck</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Attempts new tasks without scaffolds</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Has learned how to retrieve information from long-term memory</a:t>
            </a:r>
            <a:endParaRPr>
              <a:latin typeface="Roboto"/>
              <a:ea typeface="Roboto"/>
              <a:cs typeface="Roboto"/>
              <a:sym typeface="Roboto"/>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53A9D997-91E9-4E3D-2EF0-2AC70A86F39C}"/>
              </a:ext>
            </a:extLst>
          </p:cNvPr>
          <p:cNvPicPr>
            <a:picLocks noChangeAspect="1"/>
          </p:cNvPicPr>
          <p:nvPr/>
        </p:nvPicPr>
        <p:blipFill>
          <a:blip r:embed="rId3"/>
          <a:stretch>
            <a:fillRect/>
          </a:stretch>
        </p:blipFill>
        <p:spPr>
          <a:xfrm>
            <a:off x="124045" y="4785064"/>
            <a:ext cx="248686" cy="3330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8"/>
        <p:cNvGrpSpPr/>
        <p:nvPr/>
      </p:nvGrpSpPr>
      <p:grpSpPr>
        <a:xfrm>
          <a:off x="0" y="0"/>
          <a:ext cx="0" cy="0"/>
          <a:chOff x="0" y="0"/>
          <a:chExt cx="0" cy="0"/>
        </a:xfrm>
      </p:grpSpPr>
      <p:sp>
        <p:nvSpPr>
          <p:cNvPr id="259" name="Google Shape;259;p44"/>
          <p:cNvSpPr txBox="1">
            <a:spLocks noGrp="1"/>
          </p:cNvSpPr>
          <p:nvPr>
            <p:ph type="ctrTitle"/>
          </p:nvPr>
        </p:nvSpPr>
        <p:spPr>
          <a:xfrm>
            <a:off x="176675" y="104550"/>
            <a:ext cx="9144000" cy="546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Warm Demander Competencies</a:t>
            </a:r>
            <a:endParaRPr sz="2900" b="0">
              <a:solidFill>
                <a:schemeClr val="accent4"/>
              </a:solidFill>
              <a:latin typeface="Roboto Medium"/>
              <a:ea typeface="Roboto Medium"/>
              <a:cs typeface="Roboto Medium"/>
              <a:sym typeface="Roboto Medium"/>
            </a:endParaRPr>
          </a:p>
        </p:txBody>
      </p:sp>
      <p:sp>
        <p:nvSpPr>
          <p:cNvPr id="260" name="Google Shape;260;p44"/>
          <p:cNvSpPr txBox="1"/>
          <p:nvPr/>
        </p:nvSpPr>
        <p:spPr>
          <a:xfrm>
            <a:off x="88500" y="4720500"/>
            <a:ext cx="91440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Lato"/>
                <a:ea typeface="Lato"/>
                <a:cs typeface="Lato"/>
                <a:sym typeface="Lato"/>
              </a:rPr>
              <a:t>Kleinfeld, J. (1975). Effective teachers of Eskimo and Indian students. </a:t>
            </a:r>
            <a:r>
              <a:rPr lang="en" sz="1000" i="1">
                <a:solidFill>
                  <a:schemeClr val="dk1"/>
                </a:solidFill>
                <a:latin typeface="Lato"/>
                <a:ea typeface="Lato"/>
                <a:cs typeface="Lato"/>
                <a:sym typeface="Lato"/>
              </a:rPr>
              <a:t>School Review</a:t>
            </a:r>
            <a:r>
              <a:rPr lang="en" sz="1000">
                <a:solidFill>
                  <a:schemeClr val="dk1"/>
                </a:solidFill>
                <a:latin typeface="Lato"/>
                <a:ea typeface="Lato"/>
                <a:cs typeface="Lato"/>
                <a:sym typeface="Lato"/>
              </a:rPr>
              <a:t>, 83, 301–344.  </a:t>
            </a:r>
            <a:endParaRPr sz="1600">
              <a:solidFill>
                <a:schemeClr val="dk1"/>
              </a:solidFill>
              <a:latin typeface="Lato"/>
              <a:ea typeface="Lato"/>
              <a:cs typeface="Lato"/>
              <a:sym typeface="Lato"/>
            </a:endParaRPr>
          </a:p>
        </p:txBody>
      </p:sp>
      <p:sp>
        <p:nvSpPr>
          <p:cNvPr id="261" name="Google Shape;261;p44"/>
          <p:cNvSpPr txBox="1"/>
          <p:nvPr/>
        </p:nvSpPr>
        <p:spPr>
          <a:xfrm>
            <a:off x="239250" y="1580475"/>
            <a:ext cx="8431500" cy="221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endParaRPr sz="100">
              <a:solidFill>
                <a:srgbClr val="2D3B45"/>
              </a:solidFill>
              <a:highlight>
                <a:srgbClr val="FFFFFF"/>
              </a:highlight>
              <a:latin typeface="Roboto"/>
              <a:ea typeface="Roboto"/>
              <a:cs typeface="Roboto"/>
              <a:sym typeface="Roboto"/>
            </a:endParaRPr>
          </a:p>
          <a:p>
            <a:pPr marL="698500" lvl="0" indent="-342900" algn="l" rtl="0">
              <a:lnSpc>
                <a:spcPct val="115000"/>
              </a:lnSpc>
              <a:spcBef>
                <a:spcPts val="900"/>
              </a:spcBef>
              <a:spcAft>
                <a:spcPts val="0"/>
              </a:spcAft>
              <a:buClr>
                <a:srgbClr val="2D3B45"/>
              </a:buClr>
              <a:buSzPts val="1800"/>
              <a:buFont typeface="Roboto"/>
              <a:buAutoNum type="arabicPeriod"/>
            </a:pPr>
            <a:r>
              <a:rPr lang="en" sz="1800">
                <a:solidFill>
                  <a:srgbClr val="2D3B45"/>
                </a:solidFill>
                <a:highlight>
                  <a:srgbClr val="FFFFFF"/>
                </a:highlight>
                <a:latin typeface="Roboto"/>
                <a:ea typeface="Roboto"/>
                <a:cs typeface="Roboto"/>
                <a:sym typeface="Roboto"/>
              </a:rPr>
              <a:t>The ability to create a climate of emotional warmth that dissipates students' fears and fulfills their expectations of highly personalized relationships.</a:t>
            </a:r>
            <a:br>
              <a:rPr lang="en" sz="1800">
                <a:solidFill>
                  <a:srgbClr val="2D3B45"/>
                </a:solidFill>
                <a:highlight>
                  <a:srgbClr val="FFFFFF"/>
                </a:highlight>
                <a:latin typeface="Roboto"/>
                <a:ea typeface="Roboto"/>
                <a:cs typeface="Roboto"/>
                <a:sym typeface="Roboto"/>
              </a:rPr>
            </a:br>
            <a:endParaRPr sz="1800">
              <a:solidFill>
                <a:srgbClr val="2D3B45"/>
              </a:solidFill>
              <a:highlight>
                <a:srgbClr val="FFFFFF"/>
              </a:highlight>
              <a:latin typeface="Roboto"/>
              <a:ea typeface="Roboto"/>
              <a:cs typeface="Roboto"/>
              <a:sym typeface="Roboto"/>
            </a:endParaRPr>
          </a:p>
          <a:p>
            <a:pPr marL="698500" lvl="0" indent="-342900" algn="l" rtl="0">
              <a:lnSpc>
                <a:spcPct val="115000"/>
              </a:lnSpc>
              <a:spcBef>
                <a:spcPts val="0"/>
              </a:spcBef>
              <a:spcAft>
                <a:spcPts val="0"/>
              </a:spcAft>
              <a:buClr>
                <a:srgbClr val="2D3B45"/>
              </a:buClr>
              <a:buSzPts val="1800"/>
              <a:buFont typeface="Roboto"/>
              <a:buAutoNum type="arabicPeriod"/>
            </a:pPr>
            <a:r>
              <a:rPr lang="en" sz="1800">
                <a:solidFill>
                  <a:srgbClr val="2D3B45"/>
                </a:solidFill>
                <a:highlight>
                  <a:srgbClr val="FFFFFF"/>
                </a:highlight>
                <a:latin typeface="Roboto"/>
                <a:ea typeface="Roboto"/>
                <a:cs typeface="Roboto"/>
                <a:sym typeface="Roboto"/>
              </a:rPr>
              <a:t>The ability to express concern for students, not by passive sympathy, but by demanding a high quality of academic work.</a:t>
            </a:r>
            <a:endParaRPr sz="1800">
              <a:solidFill>
                <a:srgbClr val="2D3B45"/>
              </a:solidFill>
              <a:highlight>
                <a:srgbClr val="FFFFFF"/>
              </a:highlight>
              <a:latin typeface="Roboto"/>
              <a:ea typeface="Roboto"/>
              <a:cs typeface="Roboto"/>
              <a:sym typeface="Roboto"/>
            </a:endParaRPr>
          </a:p>
        </p:txBody>
      </p:sp>
      <p:sp>
        <p:nvSpPr>
          <p:cNvPr id="262" name="Google Shape;262;p44"/>
          <p:cNvSpPr txBox="1"/>
          <p:nvPr/>
        </p:nvSpPr>
        <p:spPr>
          <a:xfrm>
            <a:off x="239250" y="733338"/>
            <a:ext cx="8842500" cy="423000"/>
          </a:xfrm>
          <a:prstGeom prst="rect">
            <a:avLst/>
          </a:prstGeom>
          <a:noFill/>
          <a:ln>
            <a:noFill/>
          </a:ln>
        </p:spPr>
        <p:txBody>
          <a:bodyPr spcFirstLastPara="1" wrap="square" lIns="91425" tIns="0" rIns="91425" bIns="91425" anchor="t" anchorCtr="0">
            <a:noAutofit/>
          </a:bodyPr>
          <a:lstStyle/>
          <a:p>
            <a:pPr marL="0" lvl="0" indent="0" algn="l" rtl="0">
              <a:spcBef>
                <a:spcPts val="0"/>
              </a:spcBef>
              <a:spcAft>
                <a:spcPts val="0"/>
              </a:spcAft>
              <a:buNone/>
            </a:pPr>
            <a:r>
              <a:rPr lang="en" sz="1700">
                <a:latin typeface="Roboto"/>
                <a:ea typeface="Roboto"/>
                <a:cs typeface="Roboto"/>
                <a:sym typeface="Roboto"/>
              </a:rPr>
              <a:t>“Warm demander” describes a culturally responsive pedagogy that develops intellectual abilities in dependent learners through </a:t>
            </a:r>
            <a:r>
              <a:rPr lang="en" sz="1700" i="1">
                <a:latin typeface="Roboto"/>
                <a:ea typeface="Roboto"/>
                <a:cs typeface="Roboto"/>
                <a:sym typeface="Roboto"/>
              </a:rPr>
              <a:t>cognitive struggle</a:t>
            </a:r>
            <a:r>
              <a:rPr lang="en" sz="1700">
                <a:latin typeface="Roboto"/>
                <a:ea typeface="Roboto"/>
                <a:cs typeface="Roboto"/>
                <a:sym typeface="Roboto"/>
              </a:rPr>
              <a:t>. Based on research about effective teaching approaches for Indigenous students.</a:t>
            </a:r>
            <a:endParaRPr sz="1700">
              <a:latin typeface="Roboto"/>
              <a:ea typeface="Roboto"/>
              <a:cs typeface="Roboto"/>
              <a:sym typeface="Roboto"/>
            </a:endParaRPr>
          </a:p>
          <a:p>
            <a:pPr marL="0" lvl="0" indent="0" algn="l" rtl="0">
              <a:lnSpc>
                <a:spcPct val="150000"/>
              </a:lnSpc>
              <a:spcBef>
                <a:spcPts val="0"/>
              </a:spcBef>
              <a:spcAft>
                <a:spcPts val="0"/>
              </a:spcAft>
              <a:buNone/>
            </a:pPr>
            <a:endParaRPr sz="1600">
              <a:latin typeface="Roboto"/>
              <a:ea typeface="Roboto"/>
              <a:cs typeface="Roboto"/>
              <a:sym typeface="Roboto"/>
            </a:endParaRPr>
          </a:p>
          <a:p>
            <a:pPr marL="914400" lvl="0" indent="0" algn="l" rtl="0">
              <a:spcBef>
                <a:spcPts val="0"/>
              </a:spcBef>
              <a:spcAft>
                <a:spcPts val="0"/>
              </a:spcAft>
              <a:buNone/>
            </a:pPr>
            <a:endParaRPr sz="1800" b="1">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6"/>
        <p:cNvGrpSpPr/>
        <p:nvPr/>
      </p:nvGrpSpPr>
      <p:grpSpPr>
        <a:xfrm>
          <a:off x="0" y="0"/>
          <a:ext cx="0" cy="0"/>
          <a:chOff x="0" y="0"/>
          <a:chExt cx="0" cy="0"/>
        </a:xfrm>
      </p:grpSpPr>
      <p:sp>
        <p:nvSpPr>
          <p:cNvPr id="267" name="Google Shape;267;p45"/>
          <p:cNvSpPr txBox="1">
            <a:spLocks noGrp="1"/>
          </p:cNvSpPr>
          <p:nvPr>
            <p:ph type="ctrTitle"/>
          </p:nvPr>
        </p:nvSpPr>
        <p:spPr>
          <a:xfrm>
            <a:off x="176675" y="104550"/>
            <a:ext cx="9144000" cy="546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Warm Demander Pedagogy</a:t>
            </a:r>
            <a:endParaRPr sz="2900" b="0">
              <a:solidFill>
                <a:schemeClr val="accent4"/>
              </a:solidFill>
              <a:latin typeface="Roboto Medium"/>
              <a:ea typeface="Roboto Medium"/>
              <a:cs typeface="Roboto Medium"/>
              <a:sym typeface="Roboto Medium"/>
            </a:endParaRPr>
          </a:p>
        </p:txBody>
      </p:sp>
      <p:sp>
        <p:nvSpPr>
          <p:cNvPr id="268" name="Google Shape;268;p45"/>
          <p:cNvSpPr txBox="1"/>
          <p:nvPr/>
        </p:nvSpPr>
        <p:spPr>
          <a:xfrm>
            <a:off x="0" y="4575125"/>
            <a:ext cx="6599700" cy="4230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Clr>
                <a:schemeClr val="dk1"/>
              </a:buClr>
              <a:buSzPts val="800"/>
              <a:buFont typeface="Lato"/>
              <a:buChar char="●"/>
            </a:pPr>
            <a:r>
              <a:rPr lang="en" sz="800">
                <a:solidFill>
                  <a:schemeClr val="dk1"/>
                </a:solidFill>
                <a:latin typeface="Lato"/>
                <a:ea typeface="Lato"/>
                <a:cs typeface="Lato"/>
                <a:sym typeface="Lato"/>
              </a:rPr>
              <a:t>Kleinfeld, J. (1972). </a:t>
            </a:r>
            <a:r>
              <a:rPr lang="en" sz="800"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Effective Teachers of Indian and Eskimo High School Students</a:t>
            </a:r>
            <a:r>
              <a:rPr lang="en" sz="800">
                <a:solidFill>
                  <a:schemeClr val="dk1"/>
                </a:solidFill>
                <a:latin typeface="Lato"/>
                <a:ea typeface="Lato"/>
                <a:cs typeface="Lato"/>
                <a:sym typeface="Lato"/>
              </a:rPr>
              <a:t>. Institute of Social, Economic and Government Research, University of Alaska</a:t>
            </a:r>
            <a:endParaRPr sz="800">
              <a:solidFill>
                <a:schemeClr val="dk1"/>
              </a:solidFill>
              <a:latin typeface="Lato"/>
              <a:ea typeface="Lato"/>
              <a:cs typeface="Lato"/>
              <a:sym typeface="Lato"/>
            </a:endParaRPr>
          </a:p>
          <a:p>
            <a:pPr marL="457200" lvl="0" indent="-279400" algn="l" rtl="0">
              <a:spcBef>
                <a:spcPts val="0"/>
              </a:spcBef>
              <a:spcAft>
                <a:spcPts val="0"/>
              </a:spcAft>
              <a:buClr>
                <a:schemeClr val="dk1"/>
              </a:buClr>
              <a:buSzPts val="800"/>
              <a:buFont typeface="Lato"/>
              <a:buChar char="●"/>
            </a:pPr>
            <a:r>
              <a:rPr lang="en" sz="800">
                <a:solidFill>
                  <a:schemeClr val="dk1"/>
                </a:solidFill>
                <a:latin typeface="Lato"/>
                <a:ea typeface="Lato"/>
                <a:cs typeface="Lato"/>
                <a:sym typeface="Lato"/>
              </a:rPr>
              <a:t>Kleinfeld, J. (1975). Effective teachers of Eskimo and Indian students. </a:t>
            </a:r>
            <a:r>
              <a:rPr lang="en" sz="800" i="1">
                <a:solidFill>
                  <a:schemeClr val="dk1"/>
                </a:solidFill>
                <a:latin typeface="Lato"/>
                <a:ea typeface="Lato"/>
                <a:cs typeface="Lato"/>
                <a:sym typeface="Lato"/>
              </a:rPr>
              <a:t>School Review</a:t>
            </a:r>
            <a:r>
              <a:rPr lang="en" sz="800">
                <a:solidFill>
                  <a:schemeClr val="dk1"/>
                </a:solidFill>
                <a:latin typeface="Lato"/>
                <a:ea typeface="Lato"/>
                <a:cs typeface="Lato"/>
                <a:sym typeface="Lato"/>
              </a:rPr>
              <a:t>, 83, 301–344.  </a:t>
            </a:r>
            <a:endParaRPr sz="800">
              <a:solidFill>
                <a:schemeClr val="dk1"/>
              </a:solidFill>
              <a:latin typeface="Lato"/>
              <a:ea typeface="Lato"/>
              <a:cs typeface="Lato"/>
              <a:sym typeface="Lato"/>
            </a:endParaRPr>
          </a:p>
          <a:p>
            <a:pPr marL="0" lvl="0" indent="0" algn="l" rtl="0">
              <a:spcBef>
                <a:spcPts val="0"/>
              </a:spcBef>
              <a:spcAft>
                <a:spcPts val="0"/>
              </a:spcAft>
              <a:buNone/>
            </a:pPr>
            <a:endParaRPr sz="1600">
              <a:solidFill>
                <a:schemeClr val="dk1"/>
              </a:solidFill>
              <a:latin typeface="Lato"/>
              <a:ea typeface="Lato"/>
              <a:cs typeface="Lato"/>
              <a:sym typeface="Lato"/>
            </a:endParaRPr>
          </a:p>
        </p:txBody>
      </p:sp>
      <p:sp>
        <p:nvSpPr>
          <p:cNvPr id="269" name="Google Shape;269;p45"/>
          <p:cNvSpPr txBox="1"/>
          <p:nvPr/>
        </p:nvSpPr>
        <p:spPr>
          <a:xfrm>
            <a:off x="219425" y="578250"/>
            <a:ext cx="8842500" cy="423000"/>
          </a:xfrm>
          <a:prstGeom prst="rect">
            <a:avLst/>
          </a:prstGeom>
          <a:noFill/>
          <a:ln>
            <a:noFill/>
          </a:ln>
        </p:spPr>
        <p:txBody>
          <a:bodyPr spcFirstLastPara="1" wrap="square" lIns="91425" tIns="0"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A culturally responsive teaching pedagogy that develops intellectual abilities in dependent learners through cognitive struggle. Based on research about effective teaching approaches for Indigenous students.</a:t>
            </a:r>
            <a:endParaRPr sz="1200">
              <a:latin typeface="Roboto"/>
              <a:ea typeface="Roboto"/>
              <a:cs typeface="Roboto"/>
              <a:sym typeface="Roboto"/>
            </a:endParaRPr>
          </a:p>
          <a:p>
            <a:pPr marL="0" lvl="0" indent="0" algn="l" rtl="0">
              <a:lnSpc>
                <a:spcPct val="150000"/>
              </a:lnSpc>
              <a:spcBef>
                <a:spcPts val="0"/>
              </a:spcBef>
              <a:spcAft>
                <a:spcPts val="0"/>
              </a:spcAft>
              <a:buNone/>
            </a:pPr>
            <a:endParaRPr sz="1600">
              <a:latin typeface="Roboto"/>
              <a:ea typeface="Roboto"/>
              <a:cs typeface="Roboto"/>
              <a:sym typeface="Roboto"/>
            </a:endParaRPr>
          </a:p>
          <a:p>
            <a:pPr marL="914400" lvl="0" indent="0" algn="l" rtl="0">
              <a:spcBef>
                <a:spcPts val="0"/>
              </a:spcBef>
              <a:spcAft>
                <a:spcPts val="0"/>
              </a:spcAft>
              <a:buNone/>
            </a:pPr>
            <a:endParaRPr sz="1800" b="1">
              <a:latin typeface="Lato"/>
              <a:ea typeface="Lato"/>
              <a:cs typeface="Lato"/>
              <a:sym typeface="Lato"/>
            </a:endParaRPr>
          </a:p>
        </p:txBody>
      </p:sp>
      <p:sp>
        <p:nvSpPr>
          <p:cNvPr id="270" name="Google Shape;270;p45"/>
          <p:cNvSpPr/>
          <p:nvPr/>
        </p:nvSpPr>
        <p:spPr>
          <a:xfrm>
            <a:off x="1358025" y="2320425"/>
            <a:ext cx="1846200" cy="8361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Prioritizes building rapport and trust</a:t>
            </a:r>
            <a:endParaRPr/>
          </a:p>
        </p:txBody>
      </p:sp>
      <p:sp>
        <p:nvSpPr>
          <p:cNvPr id="271" name="Google Shape;271;p45"/>
          <p:cNvSpPr/>
          <p:nvPr/>
        </p:nvSpPr>
        <p:spPr>
          <a:xfrm>
            <a:off x="1358025" y="1240050"/>
            <a:ext cx="2478300" cy="8361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Expresses personal warmth vs. impersonal professionalism</a:t>
            </a:r>
            <a:endParaRPr/>
          </a:p>
        </p:txBody>
      </p:sp>
      <p:sp>
        <p:nvSpPr>
          <p:cNvPr id="272" name="Google Shape;272;p45"/>
          <p:cNvSpPr/>
          <p:nvPr/>
        </p:nvSpPr>
        <p:spPr>
          <a:xfrm>
            <a:off x="4366450" y="1222825"/>
            <a:ext cx="2605200" cy="8361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Shows personal regard for students</a:t>
            </a:r>
            <a:endParaRPr/>
          </a:p>
        </p:txBody>
      </p:sp>
      <p:sp>
        <p:nvSpPr>
          <p:cNvPr id="273" name="Google Shape;273;p45"/>
          <p:cNvSpPr/>
          <p:nvPr/>
        </p:nvSpPr>
        <p:spPr>
          <a:xfrm>
            <a:off x="5023150" y="2304063"/>
            <a:ext cx="1948500" cy="8361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Earns the right to demand engagement and effort</a:t>
            </a:r>
            <a:endParaRPr/>
          </a:p>
        </p:txBody>
      </p:sp>
      <p:sp>
        <p:nvSpPr>
          <p:cNvPr id="274" name="Google Shape;274;p45"/>
          <p:cNvSpPr/>
          <p:nvPr/>
        </p:nvSpPr>
        <p:spPr>
          <a:xfrm>
            <a:off x="1358025" y="3400800"/>
            <a:ext cx="2478300" cy="9120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Clearly communicates high standards and scaffolds learning</a:t>
            </a:r>
            <a:endParaRPr/>
          </a:p>
        </p:txBody>
      </p:sp>
      <p:sp>
        <p:nvSpPr>
          <p:cNvPr id="275" name="Google Shape;275;p45"/>
          <p:cNvSpPr/>
          <p:nvPr/>
        </p:nvSpPr>
        <p:spPr>
          <a:xfrm>
            <a:off x="4366450" y="3385300"/>
            <a:ext cx="2605200" cy="944700"/>
          </a:xfrm>
          <a:prstGeom prst="roundRect">
            <a:avLst>
              <a:gd name="adj" fmla="val 16667"/>
            </a:avLst>
          </a:prstGeom>
          <a:solidFill>
            <a:schemeClr val="lt1"/>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Encourages and celebrates productive struggle</a:t>
            </a:r>
            <a:endParaRPr/>
          </a:p>
        </p:txBody>
      </p:sp>
      <p:sp>
        <p:nvSpPr>
          <p:cNvPr id="276" name="Google Shape;276;p45"/>
          <p:cNvSpPr/>
          <p:nvPr/>
        </p:nvSpPr>
        <p:spPr>
          <a:xfrm>
            <a:off x="3522975" y="2054163"/>
            <a:ext cx="1181400" cy="1181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45"/>
          <p:cNvGrpSpPr/>
          <p:nvPr/>
        </p:nvGrpSpPr>
        <p:grpSpPr>
          <a:xfrm>
            <a:off x="3622872" y="2200830"/>
            <a:ext cx="1051634" cy="1042565"/>
            <a:chOff x="2607575" y="1427975"/>
            <a:chExt cx="2642960" cy="2616224"/>
          </a:xfrm>
        </p:grpSpPr>
        <p:pic>
          <p:nvPicPr>
            <p:cNvPr id="278" name="Google Shape;278;p45" descr="Heart symbolizing care"/>
            <p:cNvPicPr preferRelativeResize="0"/>
            <p:nvPr/>
          </p:nvPicPr>
          <p:blipFill rotWithShape="1">
            <a:blip r:embed="rId4">
              <a:alphaModFix/>
            </a:blip>
            <a:srcRect l="11188" r="48376"/>
            <a:stretch/>
          </p:blipFill>
          <p:spPr>
            <a:xfrm>
              <a:off x="2607575" y="1489400"/>
              <a:ext cx="1836499" cy="2554799"/>
            </a:xfrm>
            <a:prstGeom prst="rect">
              <a:avLst/>
            </a:prstGeom>
            <a:noFill/>
            <a:ln>
              <a:noFill/>
            </a:ln>
          </p:spPr>
        </p:pic>
        <p:pic>
          <p:nvPicPr>
            <p:cNvPr id="279" name="Google Shape;279;p45" descr="Heart symbolizing care"/>
            <p:cNvPicPr preferRelativeResize="0"/>
            <p:nvPr/>
          </p:nvPicPr>
          <p:blipFill rotWithShape="1">
            <a:blip r:embed="rId4">
              <a:alphaModFix/>
            </a:blip>
            <a:srcRect l="60036" r="17864"/>
            <a:stretch/>
          </p:blipFill>
          <p:spPr>
            <a:xfrm>
              <a:off x="4246812" y="1427975"/>
              <a:ext cx="1003723" cy="255479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Effect transition="in" filter="fade">
                                      <p:cBhvr>
                                        <p:cTn id="12" dur="1000"/>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10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3"/>
                                        </p:tgtEl>
                                        <p:attrNameLst>
                                          <p:attrName>style.visibility</p:attrName>
                                        </p:attrNameLst>
                                      </p:cBhvr>
                                      <p:to>
                                        <p:strVal val="visible"/>
                                      </p:to>
                                    </p:set>
                                    <p:animEffect transition="in" filter="fade">
                                      <p:cBhvr>
                                        <p:cTn id="22" dur="1000"/>
                                        <p:tgtEl>
                                          <p:spTgt spid="2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1000"/>
                                        <p:tgtEl>
                                          <p:spTgt spid="2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5"/>
                                        </p:tgtEl>
                                        <p:attrNameLst>
                                          <p:attrName>style.visibility</p:attrName>
                                        </p:attrNameLst>
                                      </p:cBhvr>
                                      <p:to>
                                        <p:strVal val="visible"/>
                                      </p:to>
                                    </p:set>
                                    <p:animEffect transition="in" filter="fade">
                                      <p:cBhvr>
                                        <p:cTn id="3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F6D"/>
        </a:solidFill>
        <a:effectLst/>
      </p:bgPr>
    </p:bg>
    <p:spTree>
      <p:nvGrpSpPr>
        <p:cNvPr id="1" name="Shape 283"/>
        <p:cNvGrpSpPr/>
        <p:nvPr/>
      </p:nvGrpSpPr>
      <p:grpSpPr>
        <a:xfrm>
          <a:off x="0" y="0"/>
          <a:ext cx="0" cy="0"/>
          <a:chOff x="0" y="0"/>
          <a:chExt cx="0" cy="0"/>
        </a:xfrm>
      </p:grpSpPr>
      <p:sp>
        <p:nvSpPr>
          <p:cNvPr id="284" name="Google Shape;284;p46"/>
          <p:cNvSpPr txBox="1"/>
          <p:nvPr/>
        </p:nvSpPr>
        <p:spPr>
          <a:xfrm>
            <a:off x="1958175" y="1909950"/>
            <a:ext cx="53655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FFFFFF"/>
                </a:solidFill>
                <a:latin typeface="Impact"/>
                <a:ea typeface="Impact"/>
                <a:cs typeface="Impact"/>
                <a:sym typeface="Impact"/>
              </a:rPr>
              <a:t>Culturally Responsive Teaching</a:t>
            </a:r>
            <a:endParaRPr sz="3100">
              <a:solidFill>
                <a:srgbClr val="FFFFFF"/>
              </a:solidFill>
              <a:latin typeface="Impact"/>
              <a:ea typeface="Impact"/>
              <a:cs typeface="Impact"/>
              <a:sym typeface="Impact"/>
            </a:endParaRPr>
          </a:p>
          <a:p>
            <a:pPr marL="0" lvl="0" indent="0" algn="ctr" rtl="0">
              <a:spcBef>
                <a:spcPts val="0"/>
              </a:spcBef>
              <a:spcAft>
                <a:spcPts val="0"/>
              </a:spcAft>
              <a:buNone/>
            </a:pPr>
            <a:r>
              <a:rPr lang="en" sz="3100">
                <a:solidFill>
                  <a:srgbClr val="FFFFFF"/>
                </a:solidFill>
                <a:latin typeface="Impact"/>
                <a:ea typeface="Impact"/>
                <a:cs typeface="Impact"/>
                <a:sym typeface="Impact"/>
              </a:rPr>
              <a:t>Examples</a:t>
            </a:r>
            <a:endParaRPr sz="3100">
              <a:solidFill>
                <a:srgbClr val="FFFFFF"/>
              </a:solidFill>
              <a:latin typeface="Impact"/>
              <a:ea typeface="Impact"/>
              <a:cs typeface="Impact"/>
              <a:sym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aphicFrame>
        <p:nvGraphicFramePr>
          <p:cNvPr id="289" name="Google Shape;289;p47"/>
          <p:cNvGraphicFramePr/>
          <p:nvPr/>
        </p:nvGraphicFramePr>
        <p:xfrm>
          <a:off x="296500" y="598075"/>
          <a:ext cx="8655450" cy="4541460"/>
        </p:xfrm>
        <a:graphic>
          <a:graphicData uri="http://schemas.openxmlformats.org/drawingml/2006/table">
            <a:tbl>
              <a:tblPr>
                <a:noFill/>
                <a:tableStyleId>{E085DE01-8E55-4766-892D-B03538B73258}</a:tableStyleId>
              </a:tblPr>
              <a:tblGrid>
                <a:gridCol w="1811375">
                  <a:extLst>
                    <a:ext uri="{9D8B030D-6E8A-4147-A177-3AD203B41FA5}">
                      <a16:colId xmlns:a16="http://schemas.microsoft.com/office/drawing/2014/main" val="20000"/>
                    </a:ext>
                  </a:extLst>
                </a:gridCol>
                <a:gridCol w="1746150">
                  <a:extLst>
                    <a:ext uri="{9D8B030D-6E8A-4147-A177-3AD203B41FA5}">
                      <a16:colId xmlns:a16="http://schemas.microsoft.com/office/drawing/2014/main" val="20001"/>
                    </a:ext>
                  </a:extLst>
                </a:gridCol>
                <a:gridCol w="2568525">
                  <a:extLst>
                    <a:ext uri="{9D8B030D-6E8A-4147-A177-3AD203B41FA5}">
                      <a16:colId xmlns:a16="http://schemas.microsoft.com/office/drawing/2014/main" val="20002"/>
                    </a:ext>
                  </a:extLst>
                </a:gridCol>
                <a:gridCol w="2529400">
                  <a:extLst>
                    <a:ext uri="{9D8B030D-6E8A-4147-A177-3AD203B41FA5}">
                      <a16:colId xmlns:a16="http://schemas.microsoft.com/office/drawing/2014/main" val="20003"/>
                    </a:ext>
                  </a:extLst>
                </a:gridCol>
              </a:tblGrid>
              <a:tr h="1081325">
                <a:tc>
                  <a:txBody>
                    <a:bodyPr/>
                    <a:lstStyle/>
                    <a:p>
                      <a:pPr marL="0" lvl="0" indent="0" algn="l" rtl="0">
                        <a:spcBef>
                          <a:spcPts val="0"/>
                        </a:spcBef>
                        <a:spcAft>
                          <a:spcPts val="0"/>
                        </a:spcAft>
                        <a:buClr>
                          <a:schemeClr val="dk1"/>
                        </a:buClr>
                        <a:buSzPts val="990"/>
                        <a:buFont typeface="Arial"/>
                        <a:buNone/>
                      </a:pPr>
                      <a:r>
                        <a:rPr lang="en" sz="1600" b="1">
                          <a:solidFill>
                            <a:schemeClr val="lt1"/>
                          </a:solidFill>
                        </a:rPr>
                        <a:t>Traditional Education Practice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Clr>
                          <a:schemeClr val="dk1"/>
                        </a:buClr>
                        <a:buSzPts val="990"/>
                        <a:buFont typeface="Arial"/>
                        <a:buNone/>
                      </a:pPr>
                      <a:r>
                        <a:rPr lang="en" sz="1600" b="1">
                          <a:solidFill>
                            <a:schemeClr val="lt1"/>
                          </a:solidFill>
                        </a:rPr>
                        <a:t>Equity Principle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Clr>
                          <a:schemeClr val="dk1"/>
                        </a:buClr>
                        <a:buSzPts val="990"/>
                        <a:buFont typeface="Arial"/>
                        <a:buNone/>
                      </a:pPr>
                      <a:r>
                        <a:rPr lang="en" sz="1600" b="1">
                          <a:solidFill>
                            <a:schemeClr val="lt1"/>
                          </a:solidFill>
                        </a:rPr>
                        <a:t>Culturally Responsive Classroom Practices</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dirty="0">
                          <a:solidFill>
                            <a:schemeClr val="lt1"/>
                          </a:solidFill>
                        </a:rPr>
                        <a:t>Culturally Responsive Practices for Curriculum Committees &amp; Local Senates</a:t>
                      </a:r>
                      <a:endParaRPr sz="1600" b="1" dirty="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233400">
                <a:tc>
                  <a:txBody>
                    <a:bodyPr/>
                    <a:lstStyle/>
                    <a:p>
                      <a:pPr marL="0" lvl="0" indent="0" algn="l" rtl="0">
                        <a:lnSpc>
                          <a:spcPct val="115000"/>
                        </a:lnSpc>
                        <a:spcBef>
                          <a:spcPts val="0"/>
                        </a:spcBef>
                        <a:spcAft>
                          <a:spcPts val="1200"/>
                        </a:spcAft>
                        <a:buClr>
                          <a:schemeClr val="dk1"/>
                        </a:buClr>
                        <a:buSzPts val="1100"/>
                        <a:buFont typeface="Arial"/>
                        <a:buNone/>
                      </a:pPr>
                      <a:r>
                        <a:rPr lang="en">
                          <a:solidFill>
                            <a:schemeClr val="dk1"/>
                          </a:solidFill>
                        </a:rPr>
                        <a:t>Cultural experiences, assignments, and assessments are built from an individualistic perspective</a:t>
                      </a:r>
                      <a:endParaRPr>
                        <a:solidFill>
                          <a:schemeClr val="dk1"/>
                        </a:solidFill>
                      </a:endParaRPr>
                    </a:p>
                  </a:txBody>
                  <a:tcPr marL="91425" marR="91425" marT="91425" marB="91425"/>
                </a:tc>
                <a:tc>
                  <a:txBody>
                    <a:bodyPr/>
                    <a:lstStyle/>
                    <a:p>
                      <a:pPr marL="0" lvl="0" indent="0" algn="l" rtl="0">
                        <a:lnSpc>
                          <a:spcPct val="115000"/>
                        </a:lnSpc>
                        <a:spcBef>
                          <a:spcPts val="0"/>
                        </a:spcBef>
                        <a:spcAft>
                          <a:spcPts val="1200"/>
                        </a:spcAft>
                        <a:buClr>
                          <a:schemeClr val="dk1"/>
                        </a:buClr>
                        <a:buSzPts val="1100"/>
                        <a:buFont typeface="Arial"/>
                        <a:buNone/>
                      </a:pPr>
                      <a:r>
                        <a:rPr lang="en">
                          <a:solidFill>
                            <a:schemeClr val="dk1"/>
                          </a:solidFill>
                        </a:rPr>
                        <a:t>Shift to a collectivism perspective to engage authentic lived experiences and relate to students’ cultural norms</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dirty="0"/>
                        <a:t>Build on diverse backgrounds to engage as a </a:t>
                      </a:r>
                      <a:r>
                        <a:rPr lang="en" dirty="0" err="1"/>
                        <a:t>familia</a:t>
                      </a:r>
                      <a:r>
                        <a:rPr lang="en" dirty="0"/>
                        <a:t>, tribe, or village through collaborative classroom activities.</a:t>
                      </a:r>
                      <a:br>
                        <a:rPr lang="en" dirty="0"/>
                      </a:br>
                      <a:r>
                        <a:rPr lang="en" dirty="0"/>
                        <a:t> 					</a:t>
                      </a:r>
                      <a:endParaRPr dirty="0"/>
                    </a:p>
                    <a:p>
                      <a:pPr marL="0" lvl="0" indent="0" algn="l" rtl="0">
                        <a:spcBef>
                          <a:spcPts val="0"/>
                        </a:spcBef>
                        <a:spcAft>
                          <a:spcPts val="0"/>
                        </a:spcAft>
                        <a:buNone/>
                      </a:pPr>
                      <a:r>
                        <a:rPr lang="en" dirty="0"/>
                        <a:t>Be a warm demander and co-learner with students.	</a:t>
                      </a:r>
                      <a:endParaRPr dirty="0"/>
                    </a:p>
                    <a:p>
                      <a:pPr marL="0" lvl="0" indent="0" algn="l" rtl="0">
                        <a:spcBef>
                          <a:spcPts val="0"/>
                        </a:spcBef>
                        <a:spcAft>
                          <a:spcPts val="0"/>
                        </a:spcAft>
                        <a:buNone/>
                      </a:pPr>
                      <a:r>
                        <a:rPr lang="en" dirty="0"/>
                        <a:t>Intentionally create collaborative engagement opportunities (e.g., group work, peer-to-peer work, pair shares, etc.).</a:t>
                      </a:r>
                      <a:endParaRPr dirty="0"/>
                    </a:p>
                  </a:txBody>
                  <a:tcPr marL="91425" marR="91425" marT="91425" marB="91425"/>
                </a:tc>
                <a:tc>
                  <a:txBody>
                    <a:bodyPr/>
                    <a:lstStyle/>
                    <a:p>
                      <a:pPr marL="0" lvl="0" indent="0" algn="l" rtl="0">
                        <a:spcBef>
                          <a:spcPts val="0"/>
                        </a:spcBef>
                        <a:spcAft>
                          <a:spcPts val="0"/>
                        </a:spcAft>
                        <a:buNone/>
                      </a:pPr>
                      <a:r>
                        <a:rPr lang="en" dirty="0"/>
                        <a:t>Encourage assignments, practices, and assessments that are formative in addition to summative.</a:t>
                      </a:r>
                      <a:endParaRPr dirty="0"/>
                    </a:p>
                    <a:p>
                      <a:pPr marL="2286000" lvl="0" indent="0" algn="l" rtl="0">
                        <a:spcBef>
                          <a:spcPts val="0"/>
                        </a:spcBef>
                        <a:spcAft>
                          <a:spcPts val="0"/>
                        </a:spcAft>
                        <a:buNone/>
                      </a:pPr>
                      <a:endParaRPr dirty="0"/>
                    </a:p>
                    <a:p>
                      <a:pPr marL="0" lvl="0" indent="0" algn="l" rtl="0">
                        <a:spcBef>
                          <a:spcPts val="0"/>
                        </a:spcBef>
                        <a:spcAft>
                          <a:spcPts val="0"/>
                        </a:spcAft>
                        <a:buNone/>
                      </a:pPr>
                      <a:r>
                        <a:rPr lang="en" dirty="0"/>
                        <a:t>Review for a variety of methods of evaluations, assignments, and assessments.</a:t>
                      </a:r>
                      <a:endParaRPr dirty="0"/>
                    </a:p>
                    <a:p>
                      <a:pPr marL="2286000" lvl="0" indent="0" algn="l" rtl="0">
                        <a:spcBef>
                          <a:spcPts val="0"/>
                        </a:spcBef>
                        <a:spcAft>
                          <a:spcPts val="0"/>
                        </a:spcAft>
                        <a:buNone/>
                      </a:pPr>
                      <a:endParaRPr dirty="0"/>
                    </a:p>
                    <a:p>
                      <a:pPr marL="0" lvl="0" indent="0" algn="l" rtl="0">
                        <a:spcBef>
                          <a:spcPts val="0"/>
                        </a:spcBef>
                        <a:spcAft>
                          <a:spcPts val="0"/>
                        </a:spcAft>
                        <a:buNone/>
                      </a:pPr>
                      <a:r>
                        <a:rPr lang="en" dirty="0"/>
                        <a:t>Encourage and provide professional development for the creation of authentic assessments. </a:t>
                      </a:r>
                      <a:endParaRPr dirty="0"/>
                    </a:p>
                  </a:txBody>
                  <a:tcPr marL="91425" marR="91425" marT="91425" marB="91425"/>
                </a:tc>
                <a:extLst>
                  <a:ext uri="{0D108BD9-81ED-4DB2-BD59-A6C34878D82A}">
                    <a16:rowId xmlns:a16="http://schemas.microsoft.com/office/drawing/2014/main" val="10001"/>
                  </a:ext>
                </a:extLst>
              </a:tr>
            </a:tbl>
          </a:graphicData>
        </a:graphic>
      </p:graphicFrame>
      <p:sp>
        <p:nvSpPr>
          <p:cNvPr id="290" name="Google Shape;290;p47"/>
          <p:cNvSpPr txBox="1"/>
          <p:nvPr/>
        </p:nvSpPr>
        <p:spPr>
          <a:xfrm>
            <a:off x="296500" y="0"/>
            <a:ext cx="479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chemeClr val="accent4"/>
                </a:solidFill>
              </a:rPr>
              <a:t>Principles &amp; Practices: Example 1</a:t>
            </a:r>
            <a:endParaRPr sz="2000" dirty="0">
              <a:solidFill>
                <a:schemeClr val="accent4"/>
              </a:solidFill>
            </a:endParaRPr>
          </a:p>
        </p:txBody>
      </p:sp>
      <p:pic>
        <p:nvPicPr>
          <p:cNvPr id="291" name="Google Shape;291;p47"/>
          <p:cNvPicPr preferRelativeResize="0"/>
          <p:nvPr/>
        </p:nvPicPr>
        <p:blipFill>
          <a:blip r:embed="rId3">
            <a:alphaModFix/>
          </a:blip>
          <a:stretch>
            <a:fillRect/>
          </a:stretch>
        </p:blipFill>
        <p:spPr>
          <a:xfrm>
            <a:off x="76200" y="4841321"/>
            <a:ext cx="239250" cy="239250"/>
          </a:xfrm>
          <a:prstGeom prst="rect">
            <a:avLst/>
          </a:prstGeom>
          <a:noFill/>
          <a:ln>
            <a:noFill/>
          </a:ln>
        </p:spPr>
      </p:pic>
    </p:spTree>
    <p:extLst>
      <p:ext uri="{BB962C8B-B14F-4D97-AF65-F5344CB8AC3E}">
        <p14:creationId xmlns:p14="http://schemas.microsoft.com/office/powerpoint/2010/main" val="379929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296" name="Google Shape;296;p48"/>
          <p:cNvGraphicFramePr/>
          <p:nvPr/>
        </p:nvGraphicFramePr>
        <p:xfrm>
          <a:off x="296500" y="598075"/>
          <a:ext cx="8847525" cy="4364975"/>
        </p:xfrm>
        <a:graphic>
          <a:graphicData uri="http://schemas.openxmlformats.org/drawingml/2006/table">
            <a:tbl>
              <a:tblPr>
                <a:noFill/>
                <a:tableStyleId>{E085DE01-8E55-4766-892D-B03538B73258}</a:tableStyleId>
              </a:tblPr>
              <a:tblGrid>
                <a:gridCol w="2616075">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4647450">
                  <a:extLst>
                    <a:ext uri="{9D8B030D-6E8A-4147-A177-3AD203B41FA5}">
                      <a16:colId xmlns:a16="http://schemas.microsoft.com/office/drawing/2014/main" val="20002"/>
                    </a:ext>
                  </a:extLst>
                </a:gridCol>
              </a:tblGrid>
              <a:tr h="981725">
                <a:tc>
                  <a:txBody>
                    <a:bodyPr/>
                    <a:lstStyle/>
                    <a:p>
                      <a:pPr marL="0" lvl="0" indent="0" algn="l" rtl="0">
                        <a:spcBef>
                          <a:spcPts val="0"/>
                        </a:spcBef>
                        <a:spcAft>
                          <a:spcPts val="0"/>
                        </a:spcAft>
                        <a:buNone/>
                      </a:pPr>
                      <a:r>
                        <a:rPr lang="en" sz="1600" b="1">
                          <a:solidFill>
                            <a:schemeClr val="lt1"/>
                          </a:solidFill>
                        </a:rPr>
                        <a:t>Traditional Education Practice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Equity Principle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Culturally Responsive Classroom Practices</a:t>
                      </a:r>
                      <a:endParaRPr sz="1600" b="1">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265250">
                <a:tc>
                  <a:txBody>
                    <a:bodyPr/>
                    <a:lstStyle/>
                    <a:p>
                      <a:pPr marL="0" lvl="0" indent="0" algn="l" rtl="0">
                        <a:lnSpc>
                          <a:spcPct val="115000"/>
                        </a:lnSpc>
                        <a:spcBef>
                          <a:spcPts val="0"/>
                        </a:spcBef>
                        <a:spcAft>
                          <a:spcPts val="1200"/>
                        </a:spcAft>
                        <a:buNone/>
                      </a:pPr>
                      <a:r>
                        <a:rPr lang="en" b="1">
                          <a:solidFill>
                            <a:schemeClr val="dk1"/>
                          </a:solidFill>
                        </a:rPr>
                        <a:t>Assessments are quizzes and exams that involve identification of photographs (artist, title date), significant technological advancements, written analysis (compare/contrast).</a:t>
                      </a:r>
                      <a:endParaRPr b="1">
                        <a:solidFill>
                          <a:schemeClr val="dk1"/>
                        </a:solidFill>
                      </a:endParaRPr>
                    </a:p>
                  </a:txBody>
                  <a:tcPr marL="91425" marR="91425" marT="91425" marB="91425"/>
                </a:tc>
                <a:tc>
                  <a:txBody>
                    <a:bodyPr/>
                    <a:lstStyle/>
                    <a:p>
                      <a:pPr marL="0" lvl="0" indent="0" algn="l" rtl="0">
                        <a:lnSpc>
                          <a:spcPct val="115000"/>
                        </a:lnSpc>
                        <a:spcBef>
                          <a:spcPts val="0"/>
                        </a:spcBef>
                        <a:spcAft>
                          <a:spcPts val="1200"/>
                        </a:spcAft>
                        <a:buNone/>
                      </a:pPr>
                      <a:r>
                        <a:rPr lang="en">
                          <a:solidFill>
                            <a:schemeClr val="dk1"/>
                          </a:solidFill>
                        </a:rPr>
                        <a:t>Shift to a collectivism perspective to engage authentic lived experiences and relate to students’ cultural norms</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b="1"/>
                        <a:t>Create a camera obscura using a Pringles can. Record/photograph yourself or a family member using it or capture the image you see. Upload your documentation into VoiceThread. Leave a voice comment on one peer’s post.</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Talk to your relatives and locate your oldest family photograph. Some of you will find very old photographs and others will find photographs that are more recent. These differences are representative of our family’s pasts. Upload your photo to VoiceThread and tell us the story of the person/people. Comment on two posts, sharing a difference or commonality you share with your classmate.</a:t>
                      </a:r>
                      <a:endParaRPr b="1"/>
                    </a:p>
                  </a:txBody>
                  <a:tcPr marL="91425" marR="91425" marT="91425" marB="91425"/>
                </a:tc>
                <a:extLst>
                  <a:ext uri="{0D108BD9-81ED-4DB2-BD59-A6C34878D82A}">
                    <a16:rowId xmlns:a16="http://schemas.microsoft.com/office/drawing/2014/main" val="10001"/>
                  </a:ext>
                </a:extLst>
              </a:tr>
            </a:tbl>
          </a:graphicData>
        </a:graphic>
      </p:graphicFrame>
      <p:sp>
        <p:nvSpPr>
          <p:cNvPr id="297" name="Google Shape;297;p48"/>
          <p:cNvSpPr txBox="1"/>
          <p:nvPr/>
        </p:nvSpPr>
        <p:spPr>
          <a:xfrm>
            <a:off x="244200" y="105475"/>
            <a:ext cx="8655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4"/>
                </a:solidFill>
              </a:rPr>
              <a:t>Application of Principle/Practices to History of Photography</a:t>
            </a:r>
            <a:endParaRPr sz="2000">
              <a:solidFill>
                <a:schemeClr val="accent4"/>
              </a:solidFill>
            </a:endParaRPr>
          </a:p>
        </p:txBody>
      </p:sp>
      <p:pic>
        <p:nvPicPr>
          <p:cNvPr id="298" name="Google Shape;298;p48"/>
          <p:cNvPicPr preferRelativeResize="0"/>
          <p:nvPr/>
        </p:nvPicPr>
        <p:blipFill>
          <a:blip r:embed="rId3">
            <a:alphaModFix/>
          </a:blip>
          <a:stretch>
            <a:fillRect/>
          </a:stretch>
        </p:blipFill>
        <p:spPr>
          <a:xfrm>
            <a:off x="76200" y="4841321"/>
            <a:ext cx="239250" cy="239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2"/>
        <p:cNvGrpSpPr/>
        <p:nvPr/>
      </p:nvGrpSpPr>
      <p:grpSpPr>
        <a:xfrm>
          <a:off x="0" y="0"/>
          <a:ext cx="0" cy="0"/>
          <a:chOff x="0" y="0"/>
          <a:chExt cx="0" cy="0"/>
        </a:xfrm>
      </p:grpSpPr>
      <p:sp>
        <p:nvSpPr>
          <p:cNvPr id="303" name="Google Shape;303;p49"/>
          <p:cNvSpPr txBox="1"/>
          <p:nvPr/>
        </p:nvSpPr>
        <p:spPr>
          <a:xfrm>
            <a:off x="1092650" y="4511475"/>
            <a:ext cx="656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Student camera obscura documentation using VoiceThread (shared with student permission). </a:t>
            </a:r>
            <a:endParaRPr sz="1100">
              <a:solidFill>
                <a:schemeClr val="lt1"/>
              </a:solidFill>
            </a:endParaRPr>
          </a:p>
        </p:txBody>
      </p:sp>
      <p:pic>
        <p:nvPicPr>
          <p:cNvPr id="304" name="Google Shape;304;p49" descr="Shared with student permission." title="Camera Obscura Student Example 2">
            <a:hlinkClick r:id="rId3"/>
          </p:cNvPr>
          <p:cNvPicPr preferRelativeResize="0"/>
          <p:nvPr/>
        </p:nvPicPr>
        <p:blipFill>
          <a:blip r:embed="rId4">
            <a:alphaModFix/>
          </a:blip>
          <a:stretch>
            <a:fillRect/>
          </a:stretch>
        </p:blipFill>
        <p:spPr>
          <a:xfrm>
            <a:off x="2286000" y="1082463"/>
            <a:ext cx="4572000" cy="3429000"/>
          </a:xfrm>
          <a:prstGeom prst="rect">
            <a:avLst/>
          </a:prstGeom>
          <a:noFill/>
          <a:ln>
            <a:noFill/>
          </a:ln>
        </p:spPr>
      </p:pic>
      <p:sp>
        <p:nvSpPr>
          <p:cNvPr id="305" name="Google Shape;305;p49"/>
          <p:cNvSpPr txBox="1"/>
          <p:nvPr/>
        </p:nvSpPr>
        <p:spPr>
          <a:xfrm>
            <a:off x="5616000" y="4865475"/>
            <a:ext cx="3528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lt1"/>
                </a:solidFill>
              </a:rPr>
              <a:t>Slide by Michelle Pacansky-Brock, CC-BY-NC</a:t>
            </a:r>
            <a:endParaRPr sz="1000">
              <a:solidFill>
                <a:schemeClr val="lt1"/>
              </a:solidFill>
            </a:endParaRPr>
          </a:p>
        </p:txBody>
      </p:sp>
      <p:pic>
        <p:nvPicPr>
          <p:cNvPr id="306" name="Google Shape;306;p49"/>
          <p:cNvPicPr preferRelativeResize="0"/>
          <p:nvPr/>
        </p:nvPicPr>
        <p:blipFill>
          <a:blip r:embed="rId5">
            <a:alphaModFix/>
          </a:blip>
          <a:stretch>
            <a:fillRect/>
          </a:stretch>
        </p:blipFill>
        <p:spPr>
          <a:xfrm>
            <a:off x="76200" y="4841321"/>
            <a:ext cx="239250" cy="23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296" name="Google Shape;296;p48"/>
          <p:cNvGraphicFramePr/>
          <p:nvPr/>
        </p:nvGraphicFramePr>
        <p:xfrm>
          <a:off x="296500" y="598075"/>
          <a:ext cx="8847525" cy="4364975"/>
        </p:xfrm>
        <a:graphic>
          <a:graphicData uri="http://schemas.openxmlformats.org/drawingml/2006/table">
            <a:tbl>
              <a:tblPr>
                <a:noFill/>
                <a:tableStyleId>{E085DE01-8E55-4766-892D-B03538B73258}</a:tableStyleId>
              </a:tblPr>
              <a:tblGrid>
                <a:gridCol w="2616075">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4647450">
                  <a:extLst>
                    <a:ext uri="{9D8B030D-6E8A-4147-A177-3AD203B41FA5}">
                      <a16:colId xmlns:a16="http://schemas.microsoft.com/office/drawing/2014/main" val="20002"/>
                    </a:ext>
                  </a:extLst>
                </a:gridCol>
              </a:tblGrid>
              <a:tr h="981725">
                <a:tc>
                  <a:txBody>
                    <a:bodyPr/>
                    <a:lstStyle/>
                    <a:p>
                      <a:pPr marL="0" lvl="0" indent="0" algn="l" rtl="0">
                        <a:spcBef>
                          <a:spcPts val="0"/>
                        </a:spcBef>
                        <a:spcAft>
                          <a:spcPts val="0"/>
                        </a:spcAft>
                        <a:buNone/>
                      </a:pPr>
                      <a:r>
                        <a:rPr lang="en" sz="1600" b="1">
                          <a:solidFill>
                            <a:schemeClr val="lt1"/>
                          </a:solidFill>
                        </a:rPr>
                        <a:t>Traditional Education Practice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Equity Principle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Culturally Responsive Classroom Practices</a:t>
                      </a:r>
                      <a:endParaRPr sz="1600" b="1">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265250">
                <a:tc>
                  <a:txBody>
                    <a:bodyPr/>
                    <a:lstStyle/>
                    <a:p>
                      <a:pPr lvl="0"/>
                      <a:r>
                        <a:rPr lang="en-US" sz="1400" b="0" i="0" u="none" strike="noStrike" cap="none" dirty="0">
                          <a:solidFill>
                            <a:srgbClr val="000000"/>
                          </a:solidFill>
                          <a:effectLst/>
                          <a:latin typeface="Arial"/>
                          <a:ea typeface="Arial"/>
                          <a:cs typeface="Arial"/>
                          <a:sym typeface="Arial"/>
                        </a:rPr>
                        <a:t>One dominant culture represented in textbooks and course materials.</a:t>
                      </a:r>
                    </a:p>
                    <a:p>
                      <a:pPr lvl="0"/>
                      <a:endParaRPr lang="en-US" sz="1400" b="0" i="0" u="none" strike="noStrike" cap="none" dirty="0">
                        <a:solidFill>
                          <a:srgbClr val="000000"/>
                        </a:solidFill>
                        <a:effectLst/>
                        <a:latin typeface="Arial"/>
                        <a:ea typeface="Arial"/>
                        <a:cs typeface="Arial"/>
                        <a:sym typeface="Arial"/>
                      </a:endParaRPr>
                    </a:p>
                  </a:txBody>
                  <a:tcPr marL="91425" marR="91425" marT="91425" marB="91425"/>
                </a:tc>
                <a:tc>
                  <a:txBody>
                    <a:bodyPr/>
                    <a:lstStyle/>
                    <a:p>
                      <a:pPr lvl="0"/>
                      <a:r>
                        <a:rPr lang="en-US" sz="1400" b="0" i="0" u="none" strike="noStrike" cap="none" dirty="0">
                          <a:solidFill>
                            <a:srgbClr val="000000"/>
                          </a:solidFill>
                          <a:effectLst/>
                          <a:latin typeface="Arial"/>
                          <a:ea typeface="Arial"/>
                          <a:cs typeface="Arial"/>
                          <a:sym typeface="Arial"/>
                        </a:rPr>
                        <a:t>Represent multiple cultures in textbooks and course materials.</a:t>
                      </a: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Textbooks on Western European art and humanities traditionally represent male-dominated, white-centric, elitist ideals and “products” (completed art pieces). Additionally, they are generally </a:t>
                      </a:r>
                      <a:r>
                        <a:rPr lang="en-US" sz="1400" b="0" i="1" u="none" strike="noStrike" cap="none" dirty="0">
                          <a:solidFill>
                            <a:srgbClr val="000000"/>
                          </a:solidFill>
                          <a:effectLst/>
                          <a:latin typeface="Arial"/>
                          <a:ea typeface="Arial"/>
                          <a:cs typeface="Arial"/>
                          <a:sym typeface="Arial"/>
                        </a:rPr>
                        <a:t>very expensive</a:t>
                      </a:r>
                      <a:r>
                        <a:rPr lang="en-US" sz="14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Opportunities:</a:t>
                      </a:r>
                    </a:p>
                    <a:p>
                      <a:pPr marL="285750" lvl="0" indent="-285750" algn="l" rtl="0">
                        <a:spcBef>
                          <a:spcPts val="0"/>
                        </a:spcBef>
                        <a:spcAft>
                          <a:spcPts val="0"/>
                        </a:spcAft>
                        <a:buFont typeface="Arial" panose="020B0604020202020204" pitchFamily="34" charset="0"/>
                        <a:buChar char="•"/>
                      </a:pPr>
                      <a:r>
                        <a:rPr lang="en-US" b="1" dirty="0"/>
                        <a:t>Including women </a:t>
                      </a:r>
                    </a:p>
                    <a:p>
                      <a:pPr marL="285750" lvl="0" indent="-285750" algn="l" rtl="0">
                        <a:spcBef>
                          <a:spcPts val="0"/>
                        </a:spcBef>
                        <a:spcAft>
                          <a:spcPts val="0"/>
                        </a:spcAft>
                        <a:buFont typeface="Arial" panose="020B0604020202020204" pitchFamily="34" charset="0"/>
                        <a:buChar char="•"/>
                      </a:pPr>
                      <a:r>
                        <a:rPr lang="en-US" b="1" dirty="0"/>
                        <a:t>Highlighting artists that challenged the status quo</a:t>
                      </a:r>
                    </a:p>
                    <a:p>
                      <a:pPr marL="285750" lvl="0" indent="-285750" algn="l" rtl="0">
                        <a:spcBef>
                          <a:spcPts val="0"/>
                        </a:spcBef>
                        <a:spcAft>
                          <a:spcPts val="0"/>
                        </a:spcAft>
                        <a:buFont typeface="Arial" panose="020B0604020202020204" pitchFamily="34" charset="0"/>
                        <a:buChar char="•"/>
                      </a:pPr>
                      <a:r>
                        <a:rPr lang="en-US" b="1" dirty="0"/>
                        <a:t>Discussing history from an honest and inclusive perspective where social structures and societal norms are investigated critically</a:t>
                      </a:r>
                    </a:p>
                    <a:p>
                      <a:pPr marL="285750" lvl="0" indent="-285750" algn="l" rtl="0">
                        <a:spcBef>
                          <a:spcPts val="0"/>
                        </a:spcBef>
                        <a:spcAft>
                          <a:spcPts val="0"/>
                        </a:spcAft>
                        <a:buFont typeface="Arial" panose="020B0604020202020204" pitchFamily="34" charset="0"/>
                        <a:buChar char="•"/>
                      </a:pPr>
                      <a:r>
                        <a:rPr lang="en-US" b="1" dirty="0"/>
                        <a:t>If the COR includes a connection between traditional and modern art, highlight BIPOC interpretations of traditional art</a:t>
                      </a:r>
                      <a:endParaRPr b="1" dirty="0"/>
                    </a:p>
                  </a:txBody>
                  <a:tcPr marL="91425" marR="91425" marT="91425" marB="91425"/>
                </a:tc>
                <a:extLst>
                  <a:ext uri="{0D108BD9-81ED-4DB2-BD59-A6C34878D82A}">
                    <a16:rowId xmlns:a16="http://schemas.microsoft.com/office/drawing/2014/main" val="10001"/>
                  </a:ext>
                </a:extLst>
              </a:tr>
            </a:tbl>
          </a:graphicData>
        </a:graphic>
      </p:graphicFrame>
      <p:sp>
        <p:nvSpPr>
          <p:cNvPr id="297" name="Google Shape;297;p48"/>
          <p:cNvSpPr txBox="1"/>
          <p:nvPr/>
        </p:nvSpPr>
        <p:spPr>
          <a:xfrm>
            <a:off x="244200" y="105475"/>
            <a:ext cx="8655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chemeClr val="accent4"/>
                </a:solidFill>
              </a:rPr>
              <a:t>Application of Principle/Practices to Textbooks in Humanities</a:t>
            </a:r>
            <a:endParaRPr sz="2000" dirty="0">
              <a:solidFill>
                <a:schemeClr val="accent4"/>
              </a:solidFill>
            </a:endParaRPr>
          </a:p>
        </p:txBody>
      </p:sp>
      <p:pic>
        <p:nvPicPr>
          <p:cNvPr id="3" name="Picture 2" descr="A person with long hair&#10;&#10;Description automatically generated with low confidence">
            <a:extLst>
              <a:ext uri="{FF2B5EF4-FFF2-40B4-BE49-F238E27FC236}">
                <a16:creationId xmlns:a16="http://schemas.microsoft.com/office/drawing/2014/main" id="{90B7EA16-477E-2FDF-EB01-902518F8C36B}"/>
              </a:ext>
            </a:extLst>
          </p:cNvPr>
          <p:cNvPicPr>
            <a:picLocks noChangeAspect="1"/>
          </p:cNvPicPr>
          <p:nvPr/>
        </p:nvPicPr>
        <p:blipFill>
          <a:blip r:embed="rId3"/>
          <a:stretch>
            <a:fillRect/>
          </a:stretch>
        </p:blipFill>
        <p:spPr>
          <a:xfrm>
            <a:off x="118700" y="4545425"/>
            <a:ext cx="355600" cy="476250"/>
          </a:xfrm>
          <a:prstGeom prst="rect">
            <a:avLst/>
          </a:prstGeom>
        </p:spPr>
      </p:pic>
    </p:spTree>
    <p:extLst>
      <p:ext uri="{BB962C8B-B14F-4D97-AF65-F5344CB8AC3E}">
        <p14:creationId xmlns:p14="http://schemas.microsoft.com/office/powerpoint/2010/main" val="315571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BE8F-16A6-211B-3834-55FEDADE6D9A}"/>
              </a:ext>
            </a:extLst>
          </p:cNvPr>
          <p:cNvSpPr>
            <a:spLocks noGrp="1"/>
          </p:cNvSpPr>
          <p:nvPr>
            <p:ph type="title"/>
          </p:nvPr>
        </p:nvSpPr>
        <p:spPr/>
        <p:txBody>
          <a:bodyPr>
            <a:normAutofit fontScale="90000"/>
          </a:bodyPr>
          <a:lstStyle/>
          <a:p>
            <a:r>
              <a:rPr lang="en-US" dirty="0"/>
              <a:t>Michelangelo’s </a:t>
            </a:r>
            <a:r>
              <a:rPr lang="en-US" i="1" dirty="0"/>
              <a:t>La Pieta </a:t>
            </a:r>
            <a:r>
              <a:rPr lang="en-US" dirty="0"/>
              <a:t>and Cox’s </a:t>
            </a:r>
            <a:r>
              <a:rPr lang="en-US" i="1" dirty="0" err="1"/>
              <a:t>Yo</a:t>
            </a:r>
            <a:r>
              <a:rPr lang="en-US" i="1" dirty="0"/>
              <a:t> Mama’s Pieta</a:t>
            </a:r>
          </a:p>
        </p:txBody>
      </p:sp>
      <p:sp>
        <p:nvSpPr>
          <p:cNvPr id="3" name="Text Placeholder 2">
            <a:extLst>
              <a:ext uri="{FF2B5EF4-FFF2-40B4-BE49-F238E27FC236}">
                <a16:creationId xmlns:a16="http://schemas.microsoft.com/office/drawing/2014/main" id="{3ECE5007-9ED6-AC45-B41C-9416E37F29C7}"/>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5" name="AutoShape 2" descr="Black and white photograph of an African American woman holding her slain African American adult son.">
            <a:extLst>
              <a:ext uri="{FF2B5EF4-FFF2-40B4-BE49-F238E27FC236}">
                <a16:creationId xmlns:a16="http://schemas.microsoft.com/office/drawing/2014/main" id="{27F4B989-CCD6-A125-5FEC-22B3ACCEB863}"/>
              </a:ext>
            </a:extLst>
          </p:cNvPr>
          <p:cNvSpPr>
            <a:spLocks noGrp="1" noChangeAspect="1" noChangeArrowheads="1"/>
          </p:cNvSpPr>
          <p:nvPr>
            <p:ph type="body" idx="2"/>
          </p:nvPr>
        </p:nvSpPr>
        <p:spPr bwMode="auto">
          <a:xfrm>
            <a:off x="4832400" y="4141009"/>
            <a:ext cx="3999900" cy="4278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139700" indent="0">
              <a:buNone/>
            </a:pPr>
            <a:r>
              <a:rPr lang="en-US" dirty="0" err="1">
                <a:solidFill>
                  <a:schemeClr val="tx1"/>
                </a:solidFill>
              </a:rPr>
              <a:t>Yo</a:t>
            </a:r>
            <a:r>
              <a:rPr lang="en-US" dirty="0">
                <a:solidFill>
                  <a:schemeClr val="tx1"/>
                </a:solidFill>
              </a:rPr>
              <a:t> Mama’s Pieta, 2001</a:t>
            </a:r>
          </a:p>
          <a:p>
            <a:pPr marL="139700" indent="0">
              <a:buNone/>
            </a:pPr>
            <a:endParaRPr lang="en-US" dirty="0"/>
          </a:p>
        </p:txBody>
      </p:sp>
      <p:pic>
        <p:nvPicPr>
          <p:cNvPr id="7" name="Picture 6" descr="A statue of a person sitting on a stone bench&#10;&#10;Description automatically generated with low confidence">
            <a:extLst>
              <a:ext uri="{FF2B5EF4-FFF2-40B4-BE49-F238E27FC236}">
                <a16:creationId xmlns:a16="http://schemas.microsoft.com/office/drawing/2014/main" id="{C9875689-F968-6003-190E-17221A6F1FAB}"/>
              </a:ext>
            </a:extLst>
          </p:cNvPr>
          <p:cNvPicPr>
            <a:picLocks noChangeAspect="1"/>
          </p:cNvPicPr>
          <p:nvPr/>
        </p:nvPicPr>
        <p:blipFill>
          <a:blip r:embed="rId2"/>
          <a:stretch>
            <a:fillRect/>
          </a:stretch>
        </p:blipFill>
        <p:spPr>
          <a:xfrm flipH="1">
            <a:off x="472216" y="1078756"/>
            <a:ext cx="3678867" cy="2942167"/>
          </a:xfrm>
          <a:prstGeom prst="rect">
            <a:avLst/>
          </a:prstGeom>
        </p:spPr>
      </p:pic>
      <p:sp>
        <p:nvSpPr>
          <p:cNvPr id="9" name="TextBox 8">
            <a:extLst>
              <a:ext uri="{FF2B5EF4-FFF2-40B4-BE49-F238E27FC236}">
                <a16:creationId xmlns:a16="http://schemas.microsoft.com/office/drawing/2014/main" id="{340789F8-3DD6-87C9-6247-56A824A28EB5}"/>
              </a:ext>
            </a:extLst>
          </p:cNvPr>
          <p:cNvSpPr txBox="1"/>
          <p:nvPr/>
        </p:nvSpPr>
        <p:spPr>
          <a:xfrm>
            <a:off x="348797" y="4141010"/>
            <a:ext cx="4572000" cy="307777"/>
          </a:xfrm>
          <a:prstGeom prst="rect">
            <a:avLst/>
          </a:prstGeom>
          <a:noFill/>
        </p:spPr>
        <p:txBody>
          <a:bodyPr wrap="square">
            <a:spAutoFit/>
          </a:bodyPr>
          <a:lstStyle/>
          <a:p>
            <a:r>
              <a:rPr lang="en-US" dirty="0"/>
              <a:t>La Pieta, 1498-99</a:t>
            </a:r>
          </a:p>
        </p:txBody>
      </p:sp>
      <p:pic>
        <p:nvPicPr>
          <p:cNvPr id="1028" name="Picture 4" descr="Yo Mama's Pieta' by Renee... - Investec Cape Town Art Fair | Facebook">
            <a:extLst>
              <a:ext uri="{FF2B5EF4-FFF2-40B4-BE49-F238E27FC236}">
                <a16:creationId xmlns:a16="http://schemas.microsoft.com/office/drawing/2014/main" id="{427C72FD-C45C-EE4C-E072-48236AD5C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919" y="1078755"/>
            <a:ext cx="3365181" cy="2942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ith long hair&#10;&#10;Description automatically generated with low confidence">
            <a:extLst>
              <a:ext uri="{FF2B5EF4-FFF2-40B4-BE49-F238E27FC236}">
                <a16:creationId xmlns:a16="http://schemas.microsoft.com/office/drawing/2014/main" id="{B17362AF-6976-0F08-DA10-E53D23217E8B}"/>
              </a:ext>
            </a:extLst>
          </p:cNvPr>
          <p:cNvPicPr>
            <a:picLocks noChangeAspect="1"/>
          </p:cNvPicPr>
          <p:nvPr/>
        </p:nvPicPr>
        <p:blipFill>
          <a:blip r:embed="rId4"/>
          <a:stretch>
            <a:fillRect/>
          </a:stretch>
        </p:blipFill>
        <p:spPr>
          <a:xfrm>
            <a:off x="54926" y="4698475"/>
            <a:ext cx="293871" cy="393577"/>
          </a:xfrm>
          <a:prstGeom prst="rect">
            <a:avLst/>
          </a:prstGeom>
        </p:spPr>
      </p:pic>
    </p:spTree>
    <p:extLst>
      <p:ext uri="{BB962C8B-B14F-4D97-AF65-F5344CB8AC3E}">
        <p14:creationId xmlns:p14="http://schemas.microsoft.com/office/powerpoint/2010/main" val="1581645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DCAF-46A3-CCA1-3C3F-6A82B845DEA0}"/>
              </a:ext>
            </a:extLst>
          </p:cNvPr>
          <p:cNvSpPr>
            <a:spLocks noGrp="1"/>
          </p:cNvSpPr>
          <p:nvPr>
            <p:ph type="title"/>
          </p:nvPr>
        </p:nvSpPr>
        <p:spPr/>
        <p:txBody>
          <a:bodyPr/>
          <a:lstStyle/>
          <a:p>
            <a:r>
              <a:rPr lang="en-US" dirty="0"/>
              <a:t>Breakout Description</a:t>
            </a:r>
          </a:p>
        </p:txBody>
      </p:sp>
      <p:sp>
        <p:nvSpPr>
          <p:cNvPr id="3" name="Content Placeholder 2">
            <a:extLst>
              <a:ext uri="{FF2B5EF4-FFF2-40B4-BE49-F238E27FC236}">
                <a16:creationId xmlns:a16="http://schemas.microsoft.com/office/drawing/2014/main" id="{9CC4E2E8-B110-568C-16E8-33D3F4E03E24}"/>
              </a:ext>
            </a:extLst>
          </p:cNvPr>
          <p:cNvSpPr>
            <a:spLocks noGrp="1"/>
          </p:cNvSpPr>
          <p:nvPr>
            <p:ph idx="1"/>
          </p:nvPr>
        </p:nvSpPr>
        <p:spPr/>
        <p:txBody>
          <a:bodyPr/>
          <a:lstStyle/>
          <a:p>
            <a:r>
              <a:rPr lang="en-US" dirty="0"/>
              <a:t>Valuing our students’ excellence and understanding that our students learn and demonstrate their learning better in culturally sensitive learning environments is central to an institutional framework of inclusion, diversity, equity, and anti-racism necessary for closing the success and persistence gaps for disproportionately impacted student populations. In a culturally sensitive environment, students’ prior learning and authentic lived experiences are central to the design of instruction.  Learn how to use active learning and culturally responsive teaching strategies to support student engagement.</a:t>
            </a:r>
          </a:p>
        </p:txBody>
      </p:sp>
      <p:sp>
        <p:nvSpPr>
          <p:cNvPr id="4" name="Slide Number Placeholder 3">
            <a:extLst>
              <a:ext uri="{FF2B5EF4-FFF2-40B4-BE49-F238E27FC236}">
                <a16:creationId xmlns:a16="http://schemas.microsoft.com/office/drawing/2014/main" id="{4FB8FFFE-FB9E-6995-6327-48BA6D96FC34}"/>
              </a:ext>
            </a:extLst>
          </p:cNvPr>
          <p:cNvSpPr>
            <a:spLocks noGrp="1"/>
          </p:cNvSpPr>
          <p:nvPr>
            <p:ph type="sldNum" sz="quarter" idx="10"/>
          </p:nvPr>
        </p:nvSpPr>
        <p:spPr/>
        <p:txBody>
          <a:bodyPr/>
          <a:lstStyle/>
          <a:p>
            <a:pPr>
              <a:defRPr/>
            </a:pPr>
            <a:fld id="{8856F6ED-E3DC-8A4A-AABE-AFCED42314C4}" type="slidenum">
              <a:rPr lang="en-US" altLang="en-US" smtClean="0"/>
              <a:pPr>
                <a:defRPr/>
              </a:pPr>
              <a:t>2</a:t>
            </a:fld>
            <a:endParaRPr lang="en-US" altLang="en-US"/>
          </a:p>
        </p:txBody>
      </p:sp>
    </p:spTree>
    <p:extLst>
      <p:ext uri="{BB962C8B-B14F-4D97-AF65-F5344CB8AC3E}">
        <p14:creationId xmlns:p14="http://schemas.microsoft.com/office/powerpoint/2010/main" val="60505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296" name="Google Shape;296;p48"/>
          <p:cNvGraphicFramePr/>
          <p:nvPr>
            <p:extLst>
              <p:ext uri="{D42A27DB-BD31-4B8C-83A1-F6EECF244321}">
                <p14:modId xmlns:p14="http://schemas.microsoft.com/office/powerpoint/2010/main" val="513798935"/>
              </p:ext>
            </p:extLst>
          </p:nvPr>
        </p:nvGraphicFramePr>
        <p:xfrm>
          <a:off x="296500" y="598075"/>
          <a:ext cx="8847525" cy="4246975"/>
        </p:xfrm>
        <a:graphic>
          <a:graphicData uri="http://schemas.openxmlformats.org/drawingml/2006/table">
            <a:tbl>
              <a:tblPr>
                <a:noFill/>
                <a:tableStyleId>{E085DE01-8E55-4766-892D-B03538B73258}</a:tableStyleId>
              </a:tblPr>
              <a:tblGrid>
                <a:gridCol w="2616075">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4647450">
                  <a:extLst>
                    <a:ext uri="{9D8B030D-6E8A-4147-A177-3AD203B41FA5}">
                      <a16:colId xmlns:a16="http://schemas.microsoft.com/office/drawing/2014/main" val="20002"/>
                    </a:ext>
                  </a:extLst>
                </a:gridCol>
              </a:tblGrid>
              <a:tr h="981725">
                <a:tc>
                  <a:txBody>
                    <a:bodyPr/>
                    <a:lstStyle/>
                    <a:p>
                      <a:pPr marL="0" lvl="0" indent="0" algn="l" rtl="0">
                        <a:spcBef>
                          <a:spcPts val="0"/>
                        </a:spcBef>
                        <a:spcAft>
                          <a:spcPts val="0"/>
                        </a:spcAft>
                        <a:buNone/>
                      </a:pPr>
                      <a:r>
                        <a:rPr lang="en" sz="1600" b="1">
                          <a:solidFill>
                            <a:schemeClr val="lt1"/>
                          </a:solidFill>
                        </a:rPr>
                        <a:t>Traditional Education Practice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Equity Principle</a:t>
                      </a:r>
                      <a:endParaRPr sz="1600" b="1">
                        <a:solidFill>
                          <a:schemeClr val="lt1"/>
                        </a:solidFill>
                      </a:endParaRPr>
                    </a:p>
                  </a:txBody>
                  <a:tcPr marL="91425" marR="91425" marT="91425" marB="91425">
                    <a:solidFill>
                      <a:srgbClr val="0B5394"/>
                    </a:solidFill>
                  </a:tcPr>
                </a:tc>
                <a:tc>
                  <a:txBody>
                    <a:bodyPr/>
                    <a:lstStyle/>
                    <a:p>
                      <a:pPr marL="0" lvl="0" indent="0" algn="l" rtl="0">
                        <a:spcBef>
                          <a:spcPts val="0"/>
                        </a:spcBef>
                        <a:spcAft>
                          <a:spcPts val="0"/>
                        </a:spcAft>
                        <a:buNone/>
                      </a:pPr>
                      <a:r>
                        <a:rPr lang="en" sz="1600" b="1">
                          <a:solidFill>
                            <a:schemeClr val="lt1"/>
                          </a:solidFill>
                        </a:rPr>
                        <a:t>Culturally Responsive Classroom Practices</a:t>
                      </a:r>
                      <a:endParaRPr sz="1600" b="1">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265250">
                <a:tc>
                  <a:txBody>
                    <a:bodyPr/>
                    <a:lstStyle/>
                    <a:p>
                      <a:pPr marL="0" lvl="0" indent="0" algn="l" rtl="0">
                        <a:lnSpc>
                          <a:spcPct val="115000"/>
                        </a:lnSpc>
                        <a:spcBef>
                          <a:spcPts val="0"/>
                        </a:spcBef>
                        <a:spcAft>
                          <a:spcPts val="1200"/>
                        </a:spcAft>
                        <a:buClr>
                          <a:schemeClr val="dk1"/>
                        </a:buClr>
                        <a:buSzPts val="1100"/>
                        <a:buFont typeface="Arial"/>
                        <a:buNone/>
                      </a:pPr>
                      <a:r>
                        <a:rPr lang="en-US" dirty="0"/>
                        <a:t>One dominant culture represented in textbooks and course materials. </a:t>
                      </a:r>
                    </a:p>
                    <a:p>
                      <a:pPr marL="0" lvl="0" indent="0" algn="l" rtl="0">
                        <a:lnSpc>
                          <a:spcPct val="115000"/>
                        </a:lnSpc>
                        <a:spcBef>
                          <a:spcPts val="0"/>
                        </a:spcBef>
                        <a:spcAft>
                          <a:spcPts val="1200"/>
                        </a:spcAft>
                        <a:buClr>
                          <a:schemeClr val="dk1"/>
                        </a:buClr>
                        <a:buSzPts val="1100"/>
                        <a:buFont typeface="Arial"/>
                        <a:buNone/>
                      </a:pPr>
                      <a:r>
                        <a:rPr lang="en-US" dirty="0"/>
                        <a:t>• High cost of course textbooks and materials.</a:t>
                      </a:r>
                      <a:endParaRPr lang="en-US" dirty="0">
                        <a:solidFill>
                          <a:schemeClr val="dk1"/>
                        </a:solidFill>
                      </a:endParaRPr>
                    </a:p>
                  </a:txBody>
                  <a:tcPr marL="91425" marR="91425" marT="91425" marB="91425"/>
                </a:tc>
                <a:tc>
                  <a:txBody>
                    <a:bodyPr/>
                    <a:lstStyle/>
                    <a:p>
                      <a:pPr marL="0" lvl="0" indent="0" algn="l" rtl="0">
                        <a:lnSpc>
                          <a:spcPct val="115000"/>
                        </a:lnSpc>
                        <a:spcBef>
                          <a:spcPts val="0"/>
                        </a:spcBef>
                        <a:spcAft>
                          <a:spcPts val="1200"/>
                        </a:spcAft>
                        <a:buClr>
                          <a:schemeClr val="dk1"/>
                        </a:buClr>
                        <a:buSzPts val="1100"/>
                        <a:buFont typeface="Arial"/>
                        <a:buNone/>
                      </a:pPr>
                      <a:r>
                        <a:rPr lang="en-US" dirty="0"/>
                        <a:t>Represent multiple cultures in textbooks and course materials. </a:t>
                      </a:r>
                    </a:p>
                    <a:p>
                      <a:pPr marL="0" lvl="0" indent="0" algn="l" rtl="0">
                        <a:lnSpc>
                          <a:spcPct val="115000"/>
                        </a:lnSpc>
                        <a:spcBef>
                          <a:spcPts val="0"/>
                        </a:spcBef>
                        <a:spcAft>
                          <a:spcPts val="1200"/>
                        </a:spcAft>
                        <a:buClr>
                          <a:schemeClr val="dk1"/>
                        </a:buClr>
                        <a:buSzPts val="1100"/>
                        <a:buFont typeface="Arial"/>
                        <a:buNone/>
                      </a:pPr>
                      <a:r>
                        <a:rPr lang="en-US" dirty="0"/>
                        <a:t>• Use low-cost and </a:t>
                      </a:r>
                      <a:r>
                        <a:rPr lang="en-US" dirty="0" err="1"/>
                        <a:t>zerocost</a:t>
                      </a:r>
                      <a:r>
                        <a:rPr lang="en-US" dirty="0"/>
                        <a:t> textbooks/materials</a:t>
                      </a:r>
                      <a:endParaRPr dirty="0">
                        <a:solidFill>
                          <a:schemeClr val="dk1"/>
                        </a:solidFill>
                      </a:endParaRPr>
                    </a:p>
                  </a:txBody>
                  <a:tcPr marL="91425" marR="91425" marT="91425" marB="91425"/>
                </a:tc>
                <a:tc>
                  <a:txBody>
                    <a:bodyPr/>
                    <a:lstStyle/>
                    <a:p>
                      <a:pPr marL="0" lvl="0" indent="0" algn="l" rtl="0">
                        <a:spcBef>
                          <a:spcPts val="0"/>
                        </a:spcBef>
                        <a:spcAft>
                          <a:spcPts val="0"/>
                        </a:spcAft>
                        <a:buNone/>
                      </a:pPr>
                      <a:r>
                        <a:rPr lang="en-US" b="1" dirty="0"/>
                        <a:t>Center BIPOC authors/experiences in textbooks and course materials. Ex: Textbooks:  </a:t>
                      </a:r>
                      <a:r>
                        <a:rPr lang="en-US" b="1" i="1" dirty="0"/>
                        <a:t>Heart of Fire: An Immigrant Daughter’s Story  </a:t>
                      </a:r>
                      <a:r>
                        <a:rPr lang="en-US" b="1" i="0" dirty="0"/>
                        <a:t>by </a:t>
                      </a:r>
                      <a:r>
                        <a:rPr lang="en-US" b="1" dirty="0"/>
                        <a:t>Mazie Hirono</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Low-cost and </a:t>
                      </a:r>
                      <a:r>
                        <a:rPr lang="en-US" b="1" dirty="0" err="1"/>
                        <a:t>zerocost</a:t>
                      </a:r>
                      <a:r>
                        <a:rPr lang="en-US" b="1" dirty="0"/>
                        <a:t> Textbooks/materials by BIPOC author: 3 PDF (free) chapters from Alicia Garza’s book </a:t>
                      </a:r>
                      <a:r>
                        <a:rPr lang="en-US" b="1" i="1" dirty="0"/>
                        <a:t>The Purpose of Power, </a:t>
                      </a:r>
                      <a:r>
                        <a:rPr lang="en-US" b="1" i="0" dirty="0"/>
                        <a:t>used by permission of the publisher. These chapters were also part of a campuswide “One Book” initiative that multiple </a:t>
                      </a:r>
                      <a:r>
                        <a:rPr lang="en-US" b="1" i="0" dirty="0" err="1"/>
                        <a:t>disciplines’courses</a:t>
                      </a:r>
                      <a:r>
                        <a:rPr lang="en-US" b="1" i="0" dirty="0"/>
                        <a:t>/faculty participated in, culminating in a campus Zoom </a:t>
                      </a:r>
                      <a:r>
                        <a:rPr lang="en-US" b="1" i="0" dirty="0" err="1"/>
                        <a:t>booktalk</a:t>
                      </a:r>
                      <a:r>
                        <a:rPr lang="en-US" b="1" i="0" dirty="0"/>
                        <a:t>/Q&amp;A with Alicia Garza, facilitated by students.</a:t>
                      </a:r>
                      <a:endParaRPr b="1" dirty="0"/>
                    </a:p>
                    <a:p>
                      <a:pPr marL="0" lvl="0" indent="0" algn="l" rtl="0">
                        <a:spcBef>
                          <a:spcPts val="0"/>
                        </a:spcBef>
                        <a:spcAft>
                          <a:spcPts val="0"/>
                        </a:spcAft>
                        <a:buNone/>
                      </a:pPr>
                      <a:endParaRPr b="1" dirty="0"/>
                    </a:p>
                  </a:txBody>
                  <a:tcPr marL="91425" marR="91425" marT="91425" marB="91425"/>
                </a:tc>
                <a:extLst>
                  <a:ext uri="{0D108BD9-81ED-4DB2-BD59-A6C34878D82A}">
                    <a16:rowId xmlns:a16="http://schemas.microsoft.com/office/drawing/2014/main" val="10001"/>
                  </a:ext>
                </a:extLst>
              </a:tr>
            </a:tbl>
          </a:graphicData>
        </a:graphic>
      </p:graphicFrame>
      <p:sp>
        <p:nvSpPr>
          <p:cNvPr id="297" name="Google Shape;297;p48"/>
          <p:cNvSpPr txBox="1"/>
          <p:nvPr/>
        </p:nvSpPr>
        <p:spPr>
          <a:xfrm>
            <a:off x="244200" y="105475"/>
            <a:ext cx="8655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solidFill>
                  <a:schemeClr val="accent4"/>
                </a:solidFill>
              </a:rPr>
              <a:t>Application of Principle/Practices to EWRT 1A (Freshman composition)</a:t>
            </a:r>
            <a:endParaRPr sz="2000" dirty="0">
              <a:solidFill>
                <a:schemeClr val="accent4"/>
              </a:solidFill>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E5F71054-4FCB-935C-92D0-149EE67E5DE9}"/>
              </a:ext>
            </a:extLst>
          </p:cNvPr>
          <p:cNvPicPr>
            <a:picLocks noChangeAspect="1"/>
          </p:cNvPicPr>
          <p:nvPr/>
        </p:nvPicPr>
        <p:blipFill>
          <a:blip r:embed="rId3"/>
          <a:stretch>
            <a:fillRect/>
          </a:stretch>
        </p:blipFill>
        <p:spPr>
          <a:xfrm>
            <a:off x="177060" y="4687409"/>
            <a:ext cx="261793" cy="350615"/>
          </a:xfrm>
          <a:prstGeom prst="rect">
            <a:avLst/>
          </a:prstGeom>
        </p:spPr>
      </p:pic>
    </p:spTree>
    <p:extLst>
      <p:ext uri="{BB962C8B-B14F-4D97-AF65-F5344CB8AC3E}">
        <p14:creationId xmlns:p14="http://schemas.microsoft.com/office/powerpoint/2010/main" val="212442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50"/>
          <p:cNvSpPr txBox="1"/>
          <p:nvPr/>
        </p:nvSpPr>
        <p:spPr>
          <a:xfrm>
            <a:off x="2500175" y="0"/>
            <a:ext cx="45852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700">
                <a:solidFill>
                  <a:srgbClr val="002F6D"/>
                </a:solidFill>
                <a:latin typeface="Raleway Medium"/>
                <a:ea typeface="Raleway Medium"/>
                <a:cs typeface="Raleway Medium"/>
                <a:sym typeface="Raleway Medium"/>
              </a:rPr>
              <a:t>Equity-minded Liquid Syllabus</a:t>
            </a:r>
            <a:endParaRPr sz="3700">
              <a:solidFill>
                <a:srgbClr val="002F6D"/>
              </a:solidFill>
              <a:latin typeface="Raleway Medium"/>
              <a:ea typeface="Raleway Medium"/>
              <a:cs typeface="Raleway Medium"/>
              <a:sym typeface="Raleway Medium"/>
            </a:endParaRPr>
          </a:p>
        </p:txBody>
      </p:sp>
      <p:sp>
        <p:nvSpPr>
          <p:cNvPr id="312" name="Google Shape;312;p50"/>
          <p:cNvSpPr txBox="1"/>
          <p:nvPr/>
        </p:nvSpPr>
        <p:spPr>
          <a:xfrm>
            <a:off x="2500175" y="1517238"/>
            <a:ext cx="4668600" cy="337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700">
                <a:latin typeface="Raleway Medium"/>
                <a:ea typeface="Raleway Medium"/>
                <a:cs typeface="Raleway Medium"/>
                <a:sym typeface="Raleway Medium"/>
              </a:rPr>
              <a:t>Recommended Components:</a:t>
            </a:r>
            <a:endParaRPr sz="1500">
              <a:latin typeface="Raleway Medium"/>
              <a:ea typeface="Raleway Medium"/>
              <a:cs typeface="Raleway Medium"/>
              <a:sym typeface="Raleway Medium"/>
            </a:endParaRPr>
          </a:p>
          <a:p>
            <a:pPr marL="457200" lvl="0" indent="-323850" algn="l" rtl="0">
              <a:lnSpc>
                <a:spcPct val="115000"/>
              </a:lnSpc>
              <a:spcBef>
                <a:spcPts val="0"/>
              </a:spcBef>
              <a:spcAft>
                <a:spcPts val="0"/>
              </a:spcAft>
              <a:buSzPts val="1500"/>
              <a:buFont typeface="Raleway Medium"/>
              <a:buChar char="●"/>
            </a:pPr>
            <a:r>
              <a:rPr lang="en" sz="1500">
                <a:latin typeface="Raleway Medium"/>
                <a:ea typeface="Raleway Medium"/>
                <a:cs typeface="Raleway Medium"/>
                <a:sym typeface="Raleway Medium"/>
              </a:rPr>
              <a:t>Welcoming, hopeful language</a:t>
            </a:r>
            <a:endParaRPr sz="1500">
              <a:latin typeface="Raleway Medium"/>
              <a:ea typeface="Raleway Medium"/>
              <a:cs typeface="Raleway Medium"/>
              <a:sym typeface="Raleway Medium"/>
            </a:endParaRPr>
          </a:p>
          <a:p>
            <a:pPr marL="457200" lvl="0" indent="-330200" algn="l" rtl="0">
              <a:lnSpc>
                <a:spcPct val="115000"/>
              </a:lnSpc>
              <a:spcBef>
                <a:spcPts val="0"/>
              </a:spcBef>
              <a:spcAft>
                <a:spcPts val="0"/>
              </a:spcAft>
              <a:buSzPts val="1600"/>
              <a:buFont typeface="Raleway Medium"/>
              <a:buChar char="●"/>
            </a:pPr>
            <a:r>
              <a:rPr lang="en" sz="1500">
                <a:latin typeface="Raleway Medium"/>
                <a:ea typeface="Raleway Medium"/>
                <a:cs typeface="Raleway Medium"/>
                <a:sym typeface="Raleway Medium"/>
              </a:rPr>
              <a:t>Welcome note with brief, imperfect </a:t>
            </a:r>
            <a:br>
              <a:rPr lang="en" sz="1500">
                <a:latin typeface="Raleway Medium"/>
                <a:ea typeface="Raleway Medium"/>
                <a:cs typeface="Raleway Medium"/>
                <a:sym typeface="Raleway Medium"/>
              </a:rPr>
            </a:br>
            <a:r>
              <a:rPr lang="en" sz="1500">
                <a:latin typeface="Raleway Medium"/>
                <a:ea typeface="Raleway Medium"/>
                <a:cs typeface="Raleway Medium"/>
                <a:sym typeface="Raleway Medium"/>
              </a:rPr>
              <a:t>video </a:t>
            </a:r>
            <a:r>
              <a:rPr lang="en">
                <a:latin typeface="Raleway Medium"/>
                <a:ea typeface="Raleway Medium"/>
                <a:cs typeface="Raleway Medium"/>
                <a:sym typeface="Raleway Medium"/>
              </a:rPr>
              <a:t>and accurate captions</a:t>
            </a:r>
            <a:endParaRPr>
              <a:latin typeface="Raleway Medium"/>
              <a:ea typeface="Raleway Medium"/>
              <a:cs typeface="Raleway Medium"/>
              <a:sym typeface="Raleway Medium"/>
            </a:endParaRPr>
          </a:p>
          <a:p>
            <a:pPr marL="457200" lvl="0" indent="-311150" algn="l" rtl="0">
              <a:lnSpc>
                <a:spcPct val="115000"/>
              </a:lnSpc>
              <a:spcBef>
                <a:spcPts val="0"/>
              </a:spcBef>
              <a:spcAft>
                <a:spcPts val="0"/>
              </a:spcAft>
              <a:buSzPts val="1300"/>
              <a:buFont typeface="Raleway Medium"/>
              <a:buChar char="●"/>
            </a:pPr>
            <a:r>
              <a:rPr lang="en" sz="1500">
                <a:latin typeface="Raleway Medium"/>
                <a:ea typeface="Raleway Medium"/>
                <a:cs typeface="Raleway Medium"/>
                <a:sym typeface="Raleway Medium"/>
              </a:rPr>
              <a:t>About This Course </a:t>
            </a:r>
            <a:endParaRPr sz="1500">
              <a:latin typeface="Raleway Medium"/>
              <a:ea typeface="Raleway Medium"/>
              <a:cs typeface="Raleway Medium"/>
              <a:sym typeface="Raleway Medium"/>
            </a:endParaRPr>
          </a:p>
          <a:p>
            <a:pPr marL="457200" lvl="0" indent="-323850" algn="l" rtl="0">
              <a:lnSpc>
                <a:spcPct val="115000"/>
              </a:lnSpc>
              <a:spcBef>
                <a:spcPts val="0"/>
              </a:spcBef>
              <a:spcAft>
                <a:spcPts val="0"/>
              </a:spcAft>
              <a:buSzPts val="1500"/>
              <a:buFont typeface="Raleway Medium"/>
              <a:buChar char="●"/>
            </a:pPr>
            <a:r>
              <a:rPr lang="en" sz="1500">
                <a:latin typeface="Raleway Medium"/>
                <a:ea typeface="Raleway Medium"/>
                <a:cs typeface="Raleway Medium"/>
                <a:sym typeface="Raleway Medium"/>
              </a:rPr>
              <a:t>Week 1 Success Kit</a:t>
            </a:r>
            <a:endParaRPr sz="1500">
              <a:latin typeface="Raleway Medium"/>
              <a:ea typeface="Raleway Medium"/>
              <a:cs typeface="Raleway Medium"/>
              <a:sym typeface="Raleway Medium"/>
            </a:endParaRPr>
          </a:p>
          <a:p>
            <a:pPr marL="457200" lvl="0" indent="-323850" algn="l" rtl="0">
              <a:lnSpc>
                <a:spcPct val="115000"/>
              </a:lnSpc>
              <a:spcBef>
                <a:spcPts val="0"/>
              </a:spcBef>
              <a:spcAft>
                <a:spcPts val="0"/>
              </a:spcAft>
              <a:buSzPts val="1500"/>
              <a:buFont typeface="Raleway Medium"/>
              <a:buChar char="●"/>
            </a:pPr>
            <a:r>
              <a:rPr lang="en" sz="1500">
                <a:latin typeface="Raleway Medium"/>
                <a:ea typeface="Raleway Medium"/>
                <a:cs typeface="Raleway Medium"/>
                <a:sym typeface="Raleway Medium"/>
              </a:rPr>
              <a:t>Learning Pact</a:t>
            </a:r>
            <a:endParaRPr sz="1500">
              <a:latin typeface="Raleway Medium"/>
              <a:ea typeface="Raleway Medium"/>
              <a:cs typeface="Raleway Medium"/>
              <a:sym typeface="Raleway Medium"/>
            </a:endParaRPr>
          </a:p>
          <a:p>
            <a:pPr marL="457200" lvl="0" indent="-323850" algn="l" rtl="0">
              <a:lnSpc>
                <a:spcPct val="115000"/>
              </a:lnSpc>
              <a:spcBef>
                <a:spcPts val="0"/>
              </a:spcBef>
              <a:spcAft>
                <a:spcPts val="0"/>
              </a:spcAft>
              <a:buSzPts val="1500"/>
              <a:buFont typeface="Raleway Medium"/>
              <a:buChar char="●"/>
            </a:pPr>
            <a:r>
              <a:rPr lang="en" sz="1500">
                <a:latin typeface="Raleway Medium"/>
                <a:ea typeface="Raleway Medium"/>
                <a:cs typeface="Raleway Medium"/>
                <a:sym typeface="Raleway Medium"/>
              </a:rPr>
              <a:t>Teaching Philosophy that positions diversity as a value</a:t>
            </a:r>
            <a:endParaRPr sz="1500">
              <a:latin typeface="Raleway Medium"/>
              <a:ea typeface="Raleway Medium"/>
              <a:cs typeface="Raleway Medium"/>
              <a:sym typeface="Raleway Medium"/>
            </a:endParaRPr>
          </a:p>
          <a:p>
            <a:pPr marL="457200" lvl="0" indent="-323850" algn="l" rtl="0">
              <a:lnSpc>
                <a:spcPct val="115000"/>
              </a:lnSpc>
              <a:spcBef>
                <a:spcPts val="0"/>
              </a:spcBef>
              <a:spcAft>
                <a:spcPts val="0"/>
              </a:spcAft>
              <a:buSzPts val="1500"/>
              <a:buFont typeface="Raleway Medium"/>
              <a:buChar char="●"/>
            </a:pPr>
            <a:r>
              <a:rPr lang="en" sz="1500">
                <a:latin typeface="Raleway Medium"/>
                <a:ea typeface="Raleway Medium"/>
                <a:cs typeface="Raleway Medium"/>
                <a:sym typeface="Raleway Medium"/>
              </a:rPr>
              <a:t>Inclusive images (with alt-text)</a:t>
            </a:r>
            <a:endParaRPr sz="1500">
              <a:latin typeface="Raleway Medium"/>
              <a:ea typeface="Raleway Medium"/>
              <a:cs typeface="Raleway Medium"/>
              <a:sym typeface="Raleway Medium"/>
            </a:endParaRPr>
          </a:p>
          <a:p>
            <a:pPr marL="0" lvl="0" indent="0" algn="l" rtl="0">
              <a:spcBef>
                <a:spcPts val="0"/>
              </a:spcBef>
              <a:spcAft>
                <a:spcPts val="0"/>
              </a:spcAft>
              <a:buNone/>
            </a:pPr>
            <a:endParaRPr/>
          </a:p>
        </p:txBody>
      </p:sp>
      <p:sp>
        <p:nvSpPr>
          <p:cNvPr id="313" name="Google Shape;313;p50"/>
          <p:cNvSpPr txBox="1"/>
          <p:nvPr/>
        </p:nvSpPr>
        <p:spPr>
          <a:xfrm>
            <a:off x="2500175" y="1162850"/>
            <a:ext cx="573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002F6D"/>
                </a:solidFill>
                <a:latin typeface="Raleway"/>
                <a:ea typeface="Raleway"/>
                <a:cs typeface="Raleway"/>
                <a:sym typeface="Raleway"/>
              </a:rPr>
              <a:t>Emailed to students before the class starts.</a:t>
            </a:r>
            <a:endParaRPr sz="1600">
              <a:solidFill>
                <a:srgbClr val="002F6D"/>
              </a:solidFill>
              <a:latin typeface="Raleway"/>
              <a:ea typeface="Raleway"/>
              <a:cs typeface="Raleway"/>
              <a:sym typeface="Raleway"/>
            </a:endParaRPr>
          </a:p>
        </p:txBody>
      </p:sp>
      <p:sp>
        <p:nvSpPr>
          <p:cNvPr id="314" name="Google Shape;314;p50"/>
          <p:cNvSpPr txBox="1"/>
          <p:nvPr/>
        </p:nvSpPr>
        <p:spPr>
          <a:xfrm>
            <a:off x="5751100" y="4749750"/>
            <a:ext cx="33093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t>Michelle Pacansky-Brock, CC-BY</a:t>
            </a:r>
            <a:endParaRPr sz="900"/>
          </a:p>
        </p:txBody>
      </p:sp>
      <p:sp>
        <p:nvSpPr>
          <p:cNvPr id="315" name="Google Shape;315;p50"/>
          <p:cNvSpPr txBox="1"/>
          <p:nvPr/>
        </p:nvSpPr>
        <p:spPr>
          <a:xfrm>
            <a:off x="233675" y="4258375"/>
            <a:ext cx="2266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Michelle Pacansky-Brock, </a:t>
            </a:r>
            <a:br>
              <a:rPr lang="en" sz="1200"/>
            </a:br>
            <a:r>
              <a:rPr lang="en" sz="1200"/>
              <a:t>Mt. San Jacinto College</a:t>
            </a:r>
            <a:endParaRPr sz="1200"/>
          </a:p>
        </p:txBody>
      </p:sp>
      <p:pic>
        <p:nvPicPr>
          <p:cNvPr id="316" name="Google Shape;316;p50"/>
          <p:cNvPicPr preferRelativeResize="0"/>
          <p:nvPr/>
        </p:nvPicPr>
        <p:blipFill>
          <a:blip r:embed="rId3">
            <a:alphaModFix/>
          </a:blip>
          <a:stretch>
            <a:fillRect/>
          </a:stretch>
        </p:blipFill>
        <p:spPr>
          <a:xfrm>
            <a:off x="6888136" y="2606250"/>
            <a:ext cx="2078025" cy="2078053"/>
          </a:xfrm>
          <a:prstGeom prst="rect">
            <a:avLst/>
          </a:prstGeom>
          <a:noFill/>
          <a:ln>
            <a:noFill/>
          </a:ln>
        </p:spPr>
      </p:pic>
      <p:pic>
        <p:nvPicPr>
          <p:cNvPr id="317" name="Google Shape;317;p50"/>
          <p:cNvPicPr preferRelativeResize="0"/>
          <p:nvPr/>
        </p:nvPicPr>
        <p:blipFill rotWithShape="1">
          <a:blip r:embed="rId4">
            <a:alphaModFix/>
          </a:blip>
          <a:srcRect l="36566" r="36612" b="7961"/>
          <a:stretch/>
        </p:blipFill>
        <p:spPr>
          <a:xfrm>
            <a:off x="13609" y="-54112"/>
            <a:ext cx="2383430" cy="4600876"/>
          </a:xfrm>
          <a:prstGeom prst="rect">
            <a:avLst/>
          </a:prstGeom>
          <a:noFill/>
          <a:ln>
            <a:noFill/>
          </a:ln>
        </p:spPr>
      </p:pic>
      <p:sp>
        <p:nvSpPr>
          <p:cNvPr id="318" name="Google Shape;318;p50"/>
          <p:cNvSpPr txBox="1"/>
          <p:nvPr/>
        </p:nvSpPr>
        <p:spPr>
          <a:xfrm>
            <a:off x="6793900" y="1867350"/>
            <a:ext cx="226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rgbClr val="002F6D"/>
                </a:solidFill>
                <a:hlinkClick r:id="rId5">
                  <a:extLst>
                    <a:ext uri="{A12FA001-AC4F-418D-AE19-62706E023703}">
                      <ahyp:hlinkClr xmlns:ahyp="http://schemas.microsoft.com/office/drawing/2018/hyperlinkcolor" val="tx"/>
                    </a:ext>
                  </a:extLst>
                </a:hlinkClick>
              </a:rPr>
              <a:t>Michelle’s </a:t>
            </a:r>
            <a:br>
              <a:rPr lang="en" sz="1800" u="sng">
                <a:solidFill>
                  <a:srgbClr val="002F6D"/>
                </a:solidFill>
                <a:hlinkClick r:id="rId5">
                  <a:extLst>
                    <a:ext uri="{A12FA001-AC4F-418D-AE19-62706E023703}">
                      <ahyp:hlinkClr xmlns:ahyp="http://schemas.microsoft.com/office/drawing/2018/hyperlinkcolor" val="tx"/>
                    </a:ext>
                  </a:extLst>
                </a:hlinkClick>
              </a:rPr>
            </a:br>
            <a:r>
              <a:rPr lang="en" sz="1800" u="sng">
                <a:solidFill>
                  <a:srgbClr val="002F6D"/>
                </a:solidFill>
                <a:hlinkClick r:id="rId5">
                  <a:extLst>
                    <a:ext uri="{A12FA001-AC4F-418D-AE19-62706E023703}">
                      <ahyp:hlinkClr xmlns:ahyp="http://schemas.microsoft.com/office/drawing/2018/hyperlinkcolor" val="tx"/>
                    </a:ext>
                  </a:extLst>
                </a:hlinkClick>
              </a:rPr>
              <a:t>Liquid Syllabus</a:t>
            </a:r>
            <a:endParaRPr sz="1800">
              <a:solidFill>
                <a:srgbClr val="002F6D"/>
              </a:solidFill>
            </a:endParaRPr>
          </a:p>
        </p:txBody>
      </p:sp>
      <p:pic>
        <p:nvPicPr>
          <p:cNvPr id="319" name="Google Shape;319;p50"/>
          <p:cNvPicPr preferRelativeResize="0"/>
          <p:nvPr/>
        </p:nvPicPr>
        <p:blipFill>
          <a:blip r:embed="rId6">
            <a:alphaModFix/>
          </a:blip>
          <a:stretch>
            <a:fillRect/>
          </a:stretch>
        </p:blipFill>
        <p:spPr>
          <a:xfrm>
            <a:off x="76200" y="4841321"/>
            <a:ext cx="239250" cy="23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3"/>
        <p:cNvGrpSpPr/>
        <p:nvPr/>
      </p:nvGrpSpPr>
      <p:grpSpPr>
        <a:xfrm>
          <a:off x="0" y="0"/>
          <a:ext cx="0" cy="0"/>
          <a:chOff x="0" y="0"/>
          <a:chExt cx="0" cy="0"/>
        </a:xfrm>
      </p:grpSpPr>
      <p:sp>
        <p:nvSpPr>
          <p:cNvPr id="324" name="Google Shape;324;p51"/>
          <p:cNvSpPr txBox="1">
            <a:spLocks noGrp="1"/>
          </p:cNvSpPr>
          <p:nvPr>
            <p:ph type="ctrTitle"/>
          </p:nvPr>
        </p:nvSpPr>
        <p:spPr>
          <a:xfrm>
            <a:off x="410450" y="252800"/>
            <a:ext cx="9144000" cy="546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Let’s Share!</a:t>
            </a:r>
            <a:endParaRPr sz="2900" b="0">
              <a:solidFill>
                <a:schemeClr val="accent4"/>
              </a:solidFill>
              <a:latin typeface="Roboto Medium"/>
              <a:ea typeface="Roboto Medium"/>
              <a:cs typeface="Roboto Medium"/>
              <a:sym typeface="Roboto Medium"/>
            </a:endParaRPr>
          </a:p>
        </p:txBody>
      </p:sp>
      <p:sp>
        <p:nvSpPr>
          <p:cNvPr id="325" name="Google Shape;325;p51"/>
          <p:cNvSpPr txBox="1"/>
          <p:nvPr/>
        </p:nvSpPr>
        <p:spPr>
          <a:xfrm>
            <a:off x="526225" y="798800"/>
            <a:ext cx="812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Please contribute to our Padlet so we can learn together …</a:t>
            </a:r>
            <a:endParaRPr sz="1800"/>
          </a:p>
        </p:txBody>
      </p:sp>
      <p:sp>
        <p:nvSpPr>
          <p:cNvPr id="326" name="Google Shape;326;p51"/>
          <p:cNvSpPr txBox="1"/>
          <p:nvPr/>
        </p:nvSpPr>
        <p:spPr>
          <a:xfrm>
            <a:off x="837775" y="1519675"/>
            <a:ext cx="812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hlink"/>
                </a:solidFill>
                <a:hlinkClick r:id="rId3"/>
              </a:rPr>
              <a:t>Click here to go to the Padlet</a:t>
            </a:r>
            <a:r>
              <a:rPr lang="en" sz="1800"/>
              <a:t> </a:t>
            </a:r>
            <a:r>
              <a:rPr lang="en" sz="1800" b="1"/>
              <a:t>OR</a:t>
            </a:r>
            <a:r>
              <a:rPr lang="en" sz="1800"/>
              <a:t> scan this code on your phone/tablet: </a:t>
            </a:r>
            <a:endParaRPr sz="1800"/>
          </a:p>
        </p:txBody>
      </p:sp>
      <p:pic>
        <p:nvPicPr>
          <p:cNvPr id="327" name="Google Shape;327;p51"/>
          <p:cNvPicPr preferRelativeResize="0"/>
          <p:nvPr/>
        </p:nvPicPr>
        <p:blipFill>
          <a:blip r:embed="rId4">
            <a:alphaModFix/>
          </a:blip>
          <a:stretch>
            <a:fillRect/>
          </a:stretch>
        </p:blipFill>
        <p:spPr>
          <a:xfrm>
            <a:off x="4571995" y="1981378"/>
            <a:ext cx="2963954" cy="2963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F6D"/>
        </a:solidFill>
        <a:effectLst/>
      </p:bgPr>
    </p:bg>
    <p:spTree>
      <p:nvGrpSpPr>
        <p:cNvPr id="1" name="Shape 331"/>
        <p:cNvGrpSpPr/>
        <p:nvPr/>
      </p:nvGrpSpPr>
      <p:grpSpPr>
        <a:xfrm>
          <a:off x="0" y="0"/>
          <a:ext cx="0" cy="0"/>
          <a:chOff x="0" y="0"/>
          <a:chExt cx="0" cy="0"/>
        </a:xfrm>
      </p:grpSpPr>
      <p:sp>
        <p:nvSpPr>
          <p:cNvPr id="332" name="Google Shape;332;p52"/>
          <p:cNvSpPr txBox="1"/>
          <p:nvPr/>
        </p:nvSpPr>
        <p:spPr>
          <a:xfrm>
            <a:off x="1971225" y="1387750"/>
            <a:ext cx="53655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FFFFFF"/>
                </a:solidFill>
                <a:latin typeface="Impact"/>
                <a:ea typeface="Impact"/>
                <a:cs typeface="Impact"/>
                <a:sym typeface="Impact"/>
              </a:rPr>
              <a:t>Integrating Culturally Responsive Teaching into the Curriculum Review Process</a:t>
            </a:r>
            <a:endParaRPr sz="3100">
              <a:solidFill>
                <a:srgbClr val="FFFFFF"/>
              </a:solidFill>
              <a:latin typeface="Impact"/>
              <a:ea typeface="Impact"/>
              <a:cs typeface="Impact"/>
              <a:sym typeface="Impact"/>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B42E2EB8-DB4E-803A-6F69-6AE2CCAB5C6E}"/>
              </a:ext>
            </a:extLst>
          </p:cNvPr>
          <p:cNvPicPr>
            <a:picLocks noChangeAspect="1"/>
          </p:cNvPicPr>
          <p:nvPr/>
        </p:nvPicPr>
        <p:blipFill>
          <a:blip r:embed="rId3"/>
          <a:stretch>
            <a:fillRect/>
          </a:stretch>
        </p:blipFill>
        <p:spPr>
          <a:xfrm>
            <a:off x="194815" y="4625266"/>
            <a:ext cx="260727" cy="34918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6"/>
        <p:cNvGrpSpPr/>
        <p:nvPr/>
      </p:nvGrpSpPr>
      <p:grpSpPr>
        <a:xfrm>
          <a:off x="0" y="0"/>
          <a:ext cx="0" cy="0"/>
          <a:chOff x="0" y="0"/>
          <a:chExt cx="0" cy="0"/>
        </a:xfrm>
      </p:grpSpPr>
      <p:sp>
        <p:nvSpPr>
          <p:cNvPr id="337" name="Google Shape;337;p53"/>
          <p:cNvSpPr txBox="1">
            <a:spLocks noGrp="1"/>
          </p:cNvSpPr>
          <p:nvPr>
            <p:ph type="ctrTitle"/>
          </p:nvPr>
        </p:nvSpPr>
        <p:spPr>
          <a:xfrm>
            <a:off x="478200" y="346325"/>
            <a:ext cx="8325000" cy="906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Elements of a Course Outline of Record</a:t>
            </a:r>
            <a:endParaRPr sz="2900" b="0">
              <a:solidFill>
                <a:schemeClr val="accent4"/>
              </a:solidFill>
              <a:latin typeface="Roboto Medium"/>
              <a:ea typeface="Roboto Medium"/>
              <a:cs typeface="Roboto Medium"/>
              <a:sym typeface="Roboto Medium"/>
            </a:endParaRPr>
          </a:p>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(COR) (Title 5 55002)</a:t>
            </a:r>
            <a:endParaRPr sz="2900" b="0">
              <a:solidFill>
                <a:schemeClr val="accent4"/>
              </a:solidFill>
              <a:latin typeface="Roboto Medium"/>
              <a:ea typeface="Roboto Medium"/>
              <a:cs typeface="Roboto Medium"/>
              <a:sym typeface="Roboto Medium"/>
            </a:endParaRPr>
          </a:p>
        </p:txBody>
      </p:sp>
      <p:sp>
        <p:nvSpPr>
          <p:cNvPr id="338" name="Google Shape;338;p53"/>
          <p:cNvSpPr txBox="1"/>
          <p:nvPr/>
        </p:nvSpPr>
        <p:spPr>
          <a:xfrm>
            <a:off x="478200" y="1447750"/>
            <a:ext cx="8187600" cy="2761500"/>
          </a:xfrm>
          <a:prstGeom prst="rect">
            <a:avLst/>
          </a:prstGeom>
          <a:noFill/>
          <a:ln>
            <a:noFill/>
          </a:ln>
        </p:spPr>
        <p:txBody>
          <a:bodyPr spcFirstLastPara="1" wrap="square" lIns="91425" tIns="0" rIns="91425" bIns="91425" anchor="t" anchorCtr="0">
            <a:noAutofit/>
          </a:bodyPr>
          <a:lstStyle/>
          <a:p>
            <a:pPr marL="0" lvl="0" indent="0" algn="l" rtl="0">
              <a:spcBef>
                <a:spcPts val="0"/>
              </a:spcBef>
              <a:spcAft>
                <a:spcPts val="0"/>
              </a:spcAft>
              <a:buNone/>
            </a:pPr>
            <a:r>
              <a:rPr lang="en" sz="1800" i="1">
                <a:solidFill>
                  <a:srgbClr val="212121"/>
                </a:solidFill>
                <a:highlight>
                  <a:srgbClr val="FFFFFF"/>
                </a:highlight>
              </a:rPr>
              <a:t>The course is described in a course outline of record that shall be maintained in the official college files and </a:t>
            </a:r>
            <a:r>
              <a:rPr lang="en" sz="1800" i="1" u="sng">
                <a:solidFill>
                  <a:srgbClr val="212121"/>
                </a:solidFill>
                <a:highlight>
                  <a:srgbClr val="FFFFFF"/>
                </a:highlight>
              </a:rPr>
              <a:t>made available to each instructor</a:t>
            </a:r>
            <a:r>
              <a:rPr lang="en" sz="1800" i="1">
                <a:solidFill>
                  <a:srgbClr val="212121"/>
                </a:solidFill>
                <a:highlight>
                  <a:srgbClr val="FFFFFF"/>
                </a:highlight>
              </a:rPr>
              <a:t>. The course outline of record shall specify the unit value, the expected number of contact hours, outside-of-class hours, and total student learning hours for the course as a whole; the prerequisites, corequisites, or advisories on recommended preparation (if any) for the course; </a:t>
            </a:r>
            <a:r>
              <a:rPr lang="en" sz="1800" i="1" u="sng">
                <a:solidFill>
                  <a:srgbClr val="212121"/>
                </a:solidFill>
                <a:highlight>
                  <a:srgbClr val="FFFFFF"/>
                </a:highlight>
              </a:rPr>
              <a:t>the catalog description, objectives, and content in terms of a specific body of knowledge</a:t>
            </a:r>
            <a:r>
              <a:rPr lang="en" sz="1800" i="1">
                <a:solidFill>
                  <a:srgbClr val="212121"/>
                </a:solidFill>
                <a:highlight>
                  <a:srgbClr val="FFFFFF"/>
                </a:highlight>
              </a:rPr>
              <a:t>. The course outline of record shall also </a:t>
            </a:r>
            <a:r>
              <a:rPr lang="en" sz="1800" i="1" u="sng">
                <a:solidFill>
                  <a:srgbClr val="212121"/>
                </a:solidFill>
                <a:highlight>
                  <a:srgbClr val="FFFFFF"/>
                </a:highlight>
              </a:rPr>
              <a:t>specify types or provide examples of required reading and writing assignments, other outside-of-class assignments, instructional methodology, and methods of evaluation</a:t>
            </a:r>
            <a:r>
              <a:rPr lang="en" sz="1800" i="1">
                <a:solidFill>
                  <a:srgbClr val="212121"/>
                </a:solidFill>
                <a:highlight>
                  <a:srgbClr val="FFFFFF"/>
                </a:highlight>
              </a:rPr>
              <a:t>.</a:t>
            </a:r>
            <a:endParaRPr sz="1800" b="1">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2"/>
        <p:cNvGrpSpPr/>
        <p:nvPr/>
      </p:nvGrpSpPr>
      <p:grpSpPr>
        <a:xfrm>
          <a:off x="0" y="0"/>
          <a:ext cx="0" cy="0"/>
          <a:chOff x="0" y="0"/>
          <a:chExt cx="0" cy="0"/>
        </a:xfrm>
      </p:grpSpPr>
      <p:sp>
        <p:nvSpPr>
          <p:cNvPr id="343" name="Google Shape;343;p54"/>
          <p:cNvSpPr txBox="1"/>
          <p:nvPr/>
        </p:nvSpPr>
        <p:spPr>
          <a:xfrm>
            <a:off x="509850" y="1414275"/>
            <a:ext cx="81243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Committee membership:</a:t>
            </a:r>
            <a:endParaRPr sz="1800"/>
          </a:p>
          <a:p>
            <a:pPr marL="914400" lvl="1" indent="-342900" algn="l" rtl="0">
              <a:spcBef>
                <a:spcPts val="0"/>
              </a:spcBef>
              <a:spcAft>
                <a:spcPts val="0"/>
              </a:spcAft>
              <a:buSzPts val="1800"/>
              <a:buChar char="○"/>
            </a:pPr>
            <a:r>
              <a:rPr lang="en" sz="1800"/>
              <a:t>How is membership determined?</a:t>
            </a:r>
            <a:endParaRPr sz="1800"/>
          </a:p>
          <a:p>
            <a:pPr marL="914400" lvl="1" indent="-342900" algn="l" rtl="0">
              <a:spcBef>
                <a:spcPts val="0"/>
              </a:spcBef>
              <a:spcAft>
                <a:spcPts val="0"/>
              </a:spcAft>
              <a:buSzPts val="1800"/>
              <a:buChar char="○"/>
            </a:pPr>
            <a:r>
              <a:rPr lang="en" sz="1800"/>
              <a:t>How are students involved?</a:t>
            </a:r>
            <a:endParaRPr sz="1800"/>
          </a:p>
          <a:p>
            <a:pPr marL="457200" lvl="0" indent="-342900" algn="l" rtl="0">
              <a:spcBef>
                <a:spcPts val="0"/>
              </a:spcBef>
              <a:spcAft>
                <a:spcPts val="0"/>
              </a:spcAft>
              <a:buSzPts val="1800"/>
              <a:buChar char="●"/>
            </a:pPr>
            <a:r>
              <a:rPr lang="en" sz="1800"/>
              <a:t>Curriculum Committee training &amp; periodic check-ins</a:t>
            </a:r>
            <a:endParaRPr sz="1800"/>
          </a:p>
          <a:p>
            <a:pPr marL="914400" lvl="1" indent="-342900" algn="l" rtl="0">
              <a:spcBef>
                <a:spcPts val="0"/>
              </a:spcBef>
              <a:spcAft>
                <a:spcPts val="0"/>
              </a:spcAft>
              <a:buSzPts val="1800"/>
              <a:buChar char="○"/>
            </a:pPr>
            <a:r>
              <a:rPr lang="en" sz="1800"/>
              <a:t>Opportunities to re-center discussions</a:t>
            </a:r>
            <a:endParaRPr sz="1800"/>
          </a:p>
          <a:p>
            <a:pPr marL="914400" lvl="1" indent="-342900" algn="l" rtl="0">
              <a:spcBef>
                <a:spcPts val="0"/>
              </a:spcBef>
              <a:spcAft>
                <a:spcPts val="0"/>
              </a:spcAft>
              <a:buSzPts val="1800"/>
              <a:buChar char="○"/>
            </a:pPr>
            <a:r>
              <a:rPr lang="en" sz="1800"/>
              <a:t>When in the process do reviews of content, objectives, assignments, texts, and evaluation methods occur?</a:t>
            </a:r>
            <a:endParaRPr sz="1800"/>
          </a:p>
          <a:p>
            <a:pPr marL="457200" lvl="0" indent="-342900" algn="l" rtl="0">
              <a:spcBef>
                <a:spcPts val="0"/>
              </a:spcBef>
              <a:spcAft>
                <a:spcPts val="0"/>
              </a:spcAft>
              <a:buSzPts val="1800"/>
              <a:buChar char="●"/>
            </a:pPr>
            <a:r>
              <a:rPr lang="en" sz="1800"/>
              <a:t>Resources and rubrics</a:t>
            </a:r>
            <a:endParaRPr sz="1800"/>
          </a:p>
        </p:txBody>
      </p:sp>
      <p:sp>
        <p:nvSpPr>
          <p:cNvPr id="344" name="Google Shape;344;p54"/>
          <p:cNvSpPr txBox="1">
            <a:spLocks noGrp="1"/>
          </p:cNvSpPr>
          <p:nvPr>
            <p:ph type="ctrTitle"/>
          </p:nvPr>
        </p:nvSpPr>
        <p:spPr>
          <a:xfrm>
            <a:off x="509850" y="395675"/>
            <a:ext cx="8216400" cy="824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Curriculum Committee</a:t>
            </a:r>
            <a:endParaRPr sz="2900" b="0">
              <a:solidFill>
                <a:schemeClr val="accent4"/>
              </a:solidFill>
              <a:latin typeface="Roboto Medium"/>
              <a:ea typeface="Roboto Medium"/>
              <a:cs typeface="Roboto Medium"/>
              <a:sym typeface="Roboto Medium"/>
            </a:endParaRPr>
          </a:p>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and Culturally Responsive Teaching</a:t>
            </a:r>
            <a:endParaRPr sz="2900" b="0">
              <a:solidFill>
                <a:schemeClr val="accent4"/>
              </a:solidFill>
              <a:latin typeface="Roboto Medium"/>
              <a:ea typeface="Roboto Medium"/>
              <a:cs typeface="Roboto Medium"/>
              <a:sym typeface="Roboto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6"/>
          <p:cNvPicPr preferRelativeResize="0"/>
          <p:nvPr/>
        </p:nvPicPr>
        <p:blipFill>
          <a:blip r:embed="rId3">
            <a:alphaModFix/>
          </a:blip>
          <a:stretch>
            <a:fillRect/>
          </a:stretch>
        </p:blipFill>
        <p:spPr>
          <a:xfrm>
            <a:off x="152400" y="152400"/>
            <a:ext cx="8777380" cy="4838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8"/>
        <p:cNvGrpSpPr/>
        <p:nvPr/>
      </p:nvGrpSpPr>
      <p:grpSpPr>
        <a:xfrm>
          <a:off x="0" y="0"/>
          <a:ext cx="0" cy="0"/>
          <a:chOff x="0" y="0"/>
          <a:chExt cx="0" cy="0"/>
        </a:xfrm>
      </p:grpSpPr>
      <p:sp>
        <p:nvSpPr>
          <p:cNvPr id="349" name="Google Shape;349;p55"/>
          <p:cNvSpPr txBox="1"/>
          <p:nvPr/>
        </p:nvSpPr>
        <p:spPr>
          <a:xfrm>
            <a:off x="509850" y="1414275"/>
            <a:ext cx="81243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Department faculty initiate curriculum development and review</a:t>
            </a:r>
            <a:endParaRPr sz="1800"/>
          </a:p>
          <a:p>
            <a:pPr marL="914400" lvl="1" indent="-342900" algn="l" rtl="0">
              <a:spcBef>
                <a:spcPts val="0"/>
              </a:spcBef>
              <a:spcAft>
                <a:spcPts val="0"/>
              </a:spcAft>
              <a:buSzPts val="1800"/>
              <a:buChar char="○"/>
            </a:pPr>
            <a:r>
              <a:rPr lang="en" sz="1800"/>
              <a:t>Departmental discussions of culturally responsive teaching</a:t>
            </a:r>
            <a:endParaRPr sz="1800"/>
          </a:p>
          <a:p>
            <a:pPr marL="914400" lvl="1" indent="-342900" algn="l" rtl="0">
              <a:spcBef>
                <a:spcPts val="0"/>
              </a:spcBef>
              <a:spcAft>
                <a:spcPts val="0"/>
              </a:spcAft>
              <a:buSzPts val="1800"/>
              <a:buChar char="○"/>
            </a:pPr>
            <a:r>
              <a:rPr lang="en" sz="1800"/>
              <a:t>Discussions can encourage professional development</a:t>
            </a:r>
            <a:endParaRPr sz="1800"/>
          </a:p>
          <a:p>
            <a:pPr marL="914400" lvl="1" indent="-342900" algn="l" rtl="0">
              <a:spcBef>
                <a:spcPts val="0"/>
              </a:spcBef>
              <a:spcAft>
                <a:spcPts val="0"/>
              </a:spcAft>
              <a:buSzPts val="1800"/>
              <a:buChar char="○"/>
            </a:pPr>
            <a:r>
              <a:rPr lang="en" sz="1800"/>
              <a:t>Include part-time faculty (new and experienced)</a:t>
            </a:r>
            <a:endParaRPr sz="1800"/>
          </a:p>
          <a:p>
            <a:pPr marL="457200" lvl="0" indent="-342900" algn="l" rtl="0">
              <a:spcBef>
                <a:spcPts val="0"/>
              </a:spcBef>
              <a:spcAft>
                <a:spcPts val="0"/>
              </a:spcAft>
              <a:buSzPts val="1800"/>
              <a:buChar char="●"/>
            </a:pPr>
            <a:r>
              <a:rPr lang="en" sz="1800"/>
              <a:t>Course outline provided to new faculty</a:t>
            </a:r>
            <a:endParaRPr sz="1800"/>
          </a:p>
          <a:p>
            <a:pPr marL="914400" lvl="1" indent="-342900" algn="l" rtl="0">
              <a:spcBef>
                <a:spcPts val="0"/>
              </a:spcBef>
              <a:spcAft>
                <a:spcPts val="0"/>
              </a:spcAft>
              <a:buSzPts val="1800"/>
              <a:buChar char="○"/>
            </a:pPr>
            <a:r>
              <a:rPr lang="en" sz="1800"/>
              <a:t>Provides ideas for how to embed active learning and culturally responsive teaching into the conduct of the course.</a:t>
            </a:r>
            <a:endParaRPr sz="1800"/>
          </a:p>
          <a:p>
            <a:pPr marL="914400" lvl="1" indent="-342900" algn="l" rtl="0">
              <a:spcBef>
                <a:spcPts val="0"/>
              </a:spcBef>
              <a:spcAft>
                <a:spcPts val="0"/>
              </a:spcAft>
              <a:buSzPts val="1800"/>
              <a:buChar char="○"/>
            </a:pPr>
            <a:r>
              <a:rPr lang="en" sz="1800"/>
              <a:t>Sets culturally responsive teaching as a norm in education.</a:t>
            </a:r>
            <a:endParaRPr sz="1800"/>
          </a:p>
          <a:p>
            <a:pPr marL="0" lvl="0" indent="0" algn="l" rtl="0">
              <a:spcBef>
                <a:spcPts val="0"/>
              </a:spcBef>
              <a:spcAft>
                <a:spcPts val="0"/>
              </a:spcAft>
              <a:buNone/>
            </a:pPr>
            <a:endParaRPr sz="1800"/>
          </a:p>
        </p:txBody>
      </p:sp>
      <p:sp>
        <p:nvSpPr>
          <p:cNvPr id="350" name="Google Shape;350;p55"/>
          <p:cNvSpPr txBox="1">
            <a:spLocks noGrp="1"/>
          </p:cNvSpPr>
          <p:nvPr>
            <p:ph type="ctrTitle"/>
          </p:nvPr>
        </p:nvSpPr>
        <p:spPr>
          <a:xfrm>
            <a:off x="509850" y="395675"/>
            <a:ext cx="8029800" cy="824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Culturally Responsive Teaching:</a:t>
            </a:r>
            <a:endParaRPr sz="2900" b="0">
              <a:solidFill>
                <a:schemeClr val="accent4"/>
              </a:solidFill>
              <a:latin typeface="Roboto Medium"/>
              <a:ea typeface="Roboto Medium"/>
              <a:cs typeface="Roboto Medium"/>
              <a:sym typeface="Roboto Medium"/>
            </a:endParaRPr>
          </a:p>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Beyond the Curriculum Committee</a:t>
            </a:r>
            <a:endParaRPr sz="2900" b="0">
              <a:solidFill>
                <a:schemeClr val="accent4"/>
              </a:solidFill>
              <a:latin typeface="Roboto Medium"/>
              <a:ea typeface="Roboto Medium"/>
              <a:cs typeface="Roboto Medium"/>
              <a:sym typeface="Roboto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F6D"/>
        </a:solidFill>
        <a:effectLst/>
      </p:bgPr>
    </p:bg>
    <p:spTree>
      <p:nvGrpSpPr>
        <p:cNvPr id="1" name="Shape 359"/>
        <p:cNvGrpSpPr/>
        <p:nvPr/>
      </p:nvGrpSpPr>
      <p:grpSpPr>
        <a:xfrm>
          <a:off x="0" y="0"/>
          <a:ext cx="0" cy="0"/>
          <a:chOff x="0" y="0"/>
          <a:chExt cx="0" cy="0"/>
        </a:xfrm>
      </p:grpSpPr>
      <p:sp>
        <p:nvSpPr>
          <p:cNvPr id="360" name="Google Shape;360;p57"/>
          <p:cNvSpPr txBox="1"/>
          <p:nvPr/>
        </p:nvSpPr>
        <p:spPr>
          <a:xfrm>
            <a:off x="1971225" y="1387750"/>
            <a:ext cx="53655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FFFFFF"/>
                </a:solidFill>
                <a:latin typeface="Impact"/>
                <a:ea typeface="Impact"/>
                <a:cs typeface="Impact"/>
                <a:sym typeface="Impact"/>
              </a:rPr>
              <a:t>Professional Development</a:t>
            </a:r>
            <a:endParaRPr sz="3100">
              <a:solidFill>
                <a:srgbClr val="FFFFFF"/>
              </a:solidFill>
              <a:latin typeface="Impact"/>
              <a:ea typeface="Impact"/>
              <a:cs typeface="Impact"/>
              <a:sym typeface="Impac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4"/>
        <p:cNvGrpSpPr/>
        <p:nvPr/>
      </p:nvGrpSpPr>
      <p:grpSpPr>
        <a:xfrm>
          <a:off x="0" y="0"/>
          <a:ext cx="0" cy="0"/>
          <a:chOff x="0" y="0"/>
          <a:chExt cx="0" cy="0"/>
        </a:xfrm>
      </p:grpSpPr>
      <p:sp>
        <p:nvSpPr>
          <p:cNvPr id="365" name="Google Shape;365;p58"/>
          <p:cNvSpPr txBox="1">
            <a:spLocks noGrp="1"/>
          </p:cNvSpPr>
          <p:nvPr>
            <p:ph type="ctrTitle"/>
          </p:nvPr>
        </p:nvSpPr>
        <p:spPr>
          <a:xfrm>
            <a:off x="176675" y="104550"/>
            <a:ext cx="9144000" cy="546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900" b="0">
                <a:solidFill>
                  <a:schemeClr val="accent4"/>
                </a:solidFill>
                <a:latin typeface="Roboto Medium"/>
                <a:ea typeface="Roboto Medium"/>
                <a:cs typeface="Roboto Medium"/>
                <a:sym typeface="Roboto Medium"/>
              </a:rPr>
              <a:t>Professional Development from CVC/@ONE</a:t>
            </a:r>
            <a:endParaRPr sz="2900" b="0">
              <a:solidFill>
                <a:schemeClr val="accent4"/>
              </a:solidFill>
              <a:latin typeface="Roboto Medium"/>
              <a:ea typeface="Roboto Medium"/>
              <a:cs typeface="Roboto Medium"/>
              <a:sym typeface="Roboto Medium"/>
            </a:endParaRPr>
          </a:p>
        </p:txBody>
      </p:sp>
      <p:sp>
        <p:nvSpPr>
          <p:cNvPr id="366" name="Google Shape;366;p58"/>
          <p:cNvSpPr txBox="1"/>
          <p:nvPr/>
        </p:nvSpPr>
        <p:spPr>
          <a:xfrm>
            <a:off x="239250" y="733338"/>
            <a:ext cx="8842500" cy="423000"/>
          </a:xfrm>
          <a:prstGeom prst="rect">
            <a:avLst/>
          </a:prstGeom>
          <a:noFill/>
          <a:ln>
            <a:noFill/>
          </a:ln>
        </p:spPr>
        <p:txBody>
          <a:bodyPr spcFirstLastPara="1" wrap="square" lIns="91425" tIns="0" rIns="91425" bIns="91425" anchor="t" anchorCtr="0">
            <a:noAutofit/>
          </a:bodyPr>
          <a:lstStyle/>
          <a:p>
            <a:pPr marL="0" lvl="0" indent="0" algn="l" rtl="0">
              <a:spcBef>
                <a:spcPts val="0"/>
              </a:spcBef>
              <a:spcAft>
                <a:spcPts val="0"/>
              </a:spcAft>
              <a:buNone/>
            </a:pPr>
            <a:r>
              <a:rPr lang="en" sz="1700">
                <a:latin typeface="Roboto"/>
                <a:ea typeface="Roboto"/>
                <a:cs typeface="Roboto"/>
                <a:sym typeface="Roboto"/>
              </a:rPr>
              <a:t>CVC/@ONE is a CC Chancellor’s Office-funded initiative. Courses are designed and facilitated by CC faculty. Continuing ed units (CEUs) are available for an additional fee.</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n" sz="1700">
                <a:latin typeface="Roboto"/>
                <a:ea typeface="Roboto"/>
                <a:cs typeface="Roboto"/>
                <a:sym typeface="Roboto"/>
              </a:rPr>
              <a:t>PD in support of equitable, inclusive </a:t>
            </a:r>
            <a:r>
              <a:rPr lang="en" sz="1700" i="1">
                <a:latin typeface="Roboto"/>
                <a:ea typeface="Roboto"/>
                <a:cs typeface="Roboto"/>
                <a:sym typeface="Roboto"/>
              </a:rPr>
              <a:t>online</a:t>
            </a:r>
            <a:r>
              <a:rPr lang="en" sz="1700">
                <a:latin typeface="Roboto"/>
                <a:ea typeface="Roboto"/>
                <a:cs typeface="Roboto"/>
                <a:sym typeface="Roboto"/>
              </a:rPr>
              <a:t> courses. </a:t>
            </a:r>
            <a:endParaRPr sz="1700">
              <a:latin typeface="Roboto"/>
              <a:ea typeface="Roboto"/>
              <a:cs typeface="Roboto"/>
              <a:sym typeface="Roboto"/>
            </a:endParaRPr>
          </a:p>
          <a:p>
            <a:pPr marL="0" lvl="0" indent="0" algn="l" rtl="0">
              <a:lnSpc>
                <a:spcPct val="150000"/>
              </a:lnSpc>
              <a:spcBef>
                <a:spcPts val="0"/>
              </a:spcBef>
              <a:spcAft>
                <a:spcPts val="0"/>
              </a:spcAft>
              <a:buNone/>
            </a:pPr>
            <a:endParaRPr sz="1600">
              <a:latin typeface="Roboto"/>
              <a:ea typeface="Roboto"/>
              <a:cs typeface="Roboto"/>
              <a:sym typeface="Roboto"/>
            </a:endParaRPr>
          </a:p>
          <a:p>
            <a:pPr marL="914400" lvl="0" indent="0" algn="l" rtl="0">
              <a:spcBef>
                <a:spcPts val="0"/>
              </a:spcBef>
              <a:spcAft>
                <a:spcPts val="0"/>
              </a:spcAft>
              <a:buNone/>
            </a:pPr>
            <a:endParaRPr sz="1800" b="1">
              <a:latin typeface="Lato"/>
              <a:ea typeface="Lato"/>
              <a:cs typeface="Lato"/>
              <a:sym typeface="Lato"/>
            </a:endParaRPr>
          </a:p>
        </p:txBody>
      </p:sp>
      <p:pic>
        <p:nvPicPr>
          <p:cNvPr id="367" name="Google Shape;367;p58">
            <a:hlinkClick r:id="rId3"/>
          </p:cNvPr>
          <p:cNvPicPr preferRelativeResize="0"/>
          <p:nvPr/>
        </p:nvPicPr>
        <p:blipFill>
          <a:blip r:embed="rId4">
            <a:alphaModFix/>
          </a:blip>
          <a:stretch>
            <a:fillRect/>
          </a:stretch>
        </p:blipFill>
        <p:spPr>
          <a:xfrm>
            <a:off x="504900" y="2270817"/>
            <a:ext cx="1726762" cy="1262999"/>
          </a:xfrm>
          <a:prstGeom prst="rect">
            <a:avLst/>
          </a:prstGeom>
          <a:noFill/>
          <a:ln>
            <a:noFill/>
          </a:ln>
          <a:effectLst>
            <a:outerShdw blurRad="57150" dist="19050" dir="5400000" algn="bl" rotWithShape="0">
              <a:srgbClr val="000000">
                <a:alpha val="50000"/>
              </a:srgbClr>
            </a:outerShdw>
          </a:effectLst>
        </p:spPr>
      </p:pic>
      <p:pic>
        <p:nvPicPr>
          <p:cNvPr id="368" name="Google Shape;368;p58">
            <a:hlinkClick r:id="rId5"/>
          </p:cNvPr>
          <p:cNvPicPr preferRelativeResize="0"/>
          <p:nvPr/>
        </p:nvPicPr>
        <p:blipFill>
          <a:blip r:embed="rId6">
            <a:alphaModFix/>
          </a:blip>
          <a:stretch>
            <a:fillRect/>
          </a:stretch>
        </p:blipFill>
        <p:spPr>
          <a:xfrm>
            <a:off x="2566801" y="2270824"/>
            <a:ext cx="1726751" cy="1262980"/>
          </a:xfrm>
          <a:prstGeom prst="rect">
            <a:avLst/>
          </a:prstGeom>
          <a:noFill/>
          <a:ln>
            <a:noFill/>
          </a:ln>
          <a:effectLst>
            <a:outerShdw blurRad="57150" dist="19050" dir="5400000" algn="bl" rotWithShape="0">
              <a:srgbClr val="000000">
                <a:alpha val="50000"/>
              </a:srgbClr>
            </a:outerShdw>
          </a:effectLst>
        </p:spPr>
      </p:pic>
      <p:pic>
        <p:nvPicPr>
          <p:cNvPr id="369" name="Google Shape;369;p58">
            <a:hlinkClick r:id="rId7"/>
          </p:cNvPr>
          <p:cNvPicPr preferRelativeResize="0"/>
          <p:nvPr/>
        </p:nvPicPr>
        <p:blipFill>
          <a:blip r:embed="rId8">
            <a:alphaModFix/>
          </a:blip>
          <a:stretch>
            <a:fillRect/>
          </a:stretch>
        </p:blipFill>
        <p:spPr>
          <a:xfrm>
            <a:off x="4628699" y="2270825"/>
            <a:ext cx="1726751" cy="1262986"/>
          </a:xfrm>
          <a:prstGeom prst="rect">
            <a:avLst/>
          </a:prstGeom>
          <a:noFill/>
          <a:ln>
            <a:noFill/>
          </a:ln>
          <a:effectLst>
            <a:outerShdw blurRad="57150" dist="19050" dir="5400000" algn="bl" rotWithShape="0">
              <a:srgbClr val="000000">
                <a:alpha val="50000"/>
              </a:srgbClr>
            </a:outerShdw>
          </a:effectLst>
        </p:spPr>
      </p:pic>
      <p:pic>
        <p:nvPicPr>
          <p:cNvPr id="370" name="Google Shape;370;p58">
            <a:hlinkClick r:id="rId9"/>
          </p:cNvPr>
          <p:cNvPicPr preferRelativeResize="0"/>
          <p:nvPr/>
        </p:nvPicPr>
        <p:blipFill>
          <a:blip r:embed="rId10">
            <a:alphaModFix/>
          </a:blip>
          <a:stretch>
            <a:fillRect/>
          </a:stretch>
        </p:blipFill>
        <p:spPr>
          <a:xfrm>
            <a:off x="6690605" y="2270826"/>
            <a:ext cx="1726722" cy="1262974"/>
          </a:xfrm>
          <a:prstGeom prst="rect">
            <a:avLst/>
          </a:prstGeom>
          <a:noFill/>
          <a:ln>
            <a:noFill/>
          </a:ln>
          <a:effectLst>
            <a:outerShdw blurRad="57150" dist="19050" dir="5400000" algn="bl" rotWithShape="0">
              <a:srgbClr val="000000">
                <a:alpha val="50000"/>
              </a:srgbClr>
            </a:outerShdw>
          </a:effectLst>
        </p:spPr>
      </p:pic>
      <p:sp>
        <p:nvSpPr>
          <p:cNvPr id="371" name="Google Shape;371;p58"/>
          <p:cNvSpPr txBox="1"/>
          <p:nvPr/>
        </p:nvSpPr>
        <p:spPr>
          <a:xfrm>
            <a:off x="2036525" y="4225725"/>
            <a:ext cx="4869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Learn more: </a:t>
            </a:r>
            <a:r>
              <a:rPr lang="en" u="sng">
                <a:solidFill>
                  <a:schemeClr val="hlink"/>
                </a:solidFill>
                <a:hlinkClick r:id="rId11"/>
              </a:rPr>
              <a:t>https://onlinenetworkofeducators.org/course-cards/</a:t>
            </a:r>
            <a:endParaRPr/>
          </a:p>
        </p:txBody>
      </p:sp>
      <p:sp>
        <p:nvSpPr>
          <p:cNvPr id="372" name="Google Shape;372;p58"/>
          <p:cNvSpPr txBox="1"/>
          <p:nvPr/>
        </p:nvSpPr>
        <p:spPr>
          <a:xfrm>
            <a:off x="3058175" y="3533825"/>
            <a:ext cx="7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New!</a:t>
            </a:r>
            <a:endParaRPr i="1"/>
          </a:p>
        </p:txBody>
      </p:sp>
      <p:pic>
        <p:nvPicPr>
          <p:cNvPr id="373" name="Google Shape;373;p58"/>
          <p:cNvPicPr preferRelativeResize="0"/>
          <p:nvPr/>
        </p:nvPicPr>
        <p:blipFill>
          <a:blip r:embed="rId12">
            <a:alphaModFix/>
          </a:blip>
          <a:stretch>
            <a:fillRect/>
          </a:stretch>
        </p:blipFill>
        <p:spPr>
          <a:xfrm>
            <a:off x="76200" y="4841321"/>
            <a:ext cx="239250" cy="23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1C0D-61B9-9CE1-B590-B68129D2507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9C24331-BC4D-0101-AC51-2A5EC089183E}"/>
              </a:ext>
            </a:extLst>
          </p:cNvPr>
          <p:cNvSpPr>
            <a:spLocks noGrp="1"/>
          </p:cNvSpPr>
          <p:nvPr>
            <p:ph idx="1"/>
          </p:nvPr>
        </p:nvSpPr>
        <p:spPr/>
        <p:txBody>
          <a:bodyPr/>
          <a:lstStyle/>
          <a:p>
            <a:pPr marL="457200" lvl="0" indent="-355600">
              <a:spcBef>
                <a:spcPts val="0"/>
              </a:spcBef>
              <a:buClr>
                <a:srgbClr val="222222"/>
              </a:buClr>
              <a:buSzPts val="2000"/>
              <a:buAutoNum type="arabicPeriod"/>
            </a:pPr>
            <a:r>
              <a:rPr lang="en-US" dirty="0">
                <a:solidFill>
                  <a:srgbClr val="222222"/>
                </a:solidFill>
              </a:rPr>
              <a:t>Explore the new Guide for Diversity-Equity-Inclusion (DEI) in Curriculum.</a:t>
            </a:r>
          </a:p>
          <a:p>
            <a:pPr marL="457200" lvl="0" indent="-355600">
              <a:spcBef>
                <a:spcPts val="0"/>
              </a:spcBef>
              <a:buClr>
                <a:srgbClr val="222222"/>
              </a:buClr>
              <a:buSzPts val="2000"/>
              <a:buAutoNum type="arabicPeriod"/>
            </a:pPr>
            <a:r>
              <a:rPr lang="en-US" dirty="0">
                <a:solidFill>
                  <a:srgbClr val="222222"/>
                </a:solidFill>
              </a:rPr>
              <a:t>Examine Culturally Responsive Teaching (CRT) principles.</a:t>
            </a:r>
          </a:p>
          <a:p>
            <a:pPr marL="457200" lvl="0" indent="-355600">
              <a:spcBef>
                <a:spcPts val="0"/>
              </a:spcBef>
              <a:buClr>
                <a:srgbClr val="222222"/>
              </a:buClr>
              <a:buSzPts val="2000"/>
              <a:buAutoNum type="arabicPeriod"/>
            </a:pPr>
            <a:r>
              <a:rPr lang="en-US" dirty="0">
                <a:solidFill>
                  <a:srgbClr val="222222"/>
                </a:solidFill>
              </a:rPr>
              <a:t>View examples of CRT in different disciplines and modalities.</a:t>
            </a:r>
          </a:p>
          <a:p>
            <a:pPr marL="457200" lvl="0" indent="-355600">
              <a:spcBef>
                <a:spcPts val="0"/>
              </a:spcBef>
              <a:buClr>
                <a:srgbClr val="222222"/>
              </a:buClr>
              <a:buSzPts val="2000"/>
              <a:buAutoNum type="arabicPeriod"/>
            </a:pPr>
            <a:r>
              <a:rPr lang="en-US" dirty="0">
                <a:solidFill>
                  <a:srgbClr val="222222"/>
                </a:solidFill>
              </a:rPr>
              <a:t>Consider opportunities for integrating CRT into the curriculum review process.</a:t>
            </a:r>
          </a:p>
          <a:p>
            <a:pPr marL="457200" lvl="0" indent="-355600">
              <a:spcBef>
                <a:spcPts val="0"/>
              </a:spcBef>
              <a:buClr>
                <a:srgbClr val="222222"/>
              </a:buClr>
              <a:buSzPts val="2000"/>
              <a:buAutoNum type="arabicPeriod"/>
            </a:pPr>
            <a:r>
              <a:rPr lang="en-US" dirty="0">
                <a:solidFill>
                  <a:srgbClr val="222222"/>
                </a:solidFill>
              </a:rPr>
              <a:t>Identify professional development opportunities to further your DEI growth.</a:t>
            </a:r>
          </a:p>
          <a:p>
            <a:endParaRPr lang="en-US" dirty="0"/>
          </a:p>
        </p:txBody>
      </p:sp>
    </p:spTree>
    <p:extLst>
      <p:ext uri="{BB962C8B-B14F-4D97-AF65-F5344CB8AC3E}">
        <p14:creationId xmlns:p14="http://schemas.microsoft.com/office/powerpoint/2010/main" val="473964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A071-7C51-A43C-814E-3AE9E64B311A}"/>
              </a:ext>
            </a:extLst>
          </p:cNvPr>
          <p:cNvSpPr>
            <a:spLocks noGrp="1"/>
          </p:cNvSpPr>
          <p:nvPr>
            <p:ph type="title"/>
          </p:nvPr>
        </p:nvSpPr>
        <p:spPr/>
        <p:txBody>
          <a:bodyPr/>
          <a:lstStyle/>
          <a:p>
            <a:r>
              <a:rPr lang="en-US" dirty="0"/>
              <a:t>Let’s Discuss/ Q&amp;A</a:t>
            </a:r>
          </a:p>
        </p:txBody>
      </p:sp>
      <p:sp>
        <p:nvSpPr>
          <p:cNvPr id="3" name="Content Placeholder 2">
            <a:extLst>
              <a:ext uri="{FF2B5EF4-FFF2-40B4-BE49-F238E27FC236}">
                <a16:creationId xmlns:a16="http://schemas.microsoft.com/office/drawing/2014/main" id="{BA642810-BD1A-B72D-869D-87213E16A36D}"/>
              </a:ext>
            </a:extLst>
          </p:cNvPr>
          <p:cNvSpPr>
            <a:spLocks noGrp="1"/>
          </p:cNvSpPr>
          <p:nvPr>
            <p:ph idx="1"/>
          </p:nvPr>
        </p:nvSpPr>
        <p:spPr/>
        <p:txBody>
          <a:bodyPr/>
          <a:lstStyle/>
          <a:p>
            <a:r>
              <a:rPr lang="en-US" dirty="0"/>
              <a:t>Q&amp;A</a:t>
            </a:r>
          </a:p>
          <a:p>
            <a:endParaRPr lang="en-US" dirty="0"/>
          </a:p>
          <a:p>
            <a:r>
              <a:rPr lang="en-US" dirty="0"/>
              <a:t>Please share: What additional information/ideas do you have to contribute to this breakout topic/discussion?</a:t>
            </a:r>
          </a:p>
        </p:txBody>
      </p:sp>
      <p:sp>
        <p:nvSpPr>
          <p:cNvPr id="4" name="Slide Number Placeholder 3">
            <a:extLst>
              <a:ext uri="{FF2B5EF4-FFF2-40B4-BE49-F238E27FC236}">
                <a16:creationId xmlns:a16="http://schemas.microsoft.com/office/drawing/2014/main" id="{FE11BDB9-7F7D-BC43-5DEF-F3E7A53A0D01}"/>
              </a:ext>
            </a:extLst>
          </p:cNvPr>
          <p:cNvSpPr>
            <a:spLocks noGrp="1"/>
          </p:cNvSpPr>
          <p:nvPr>
            <p:ph type="sldNum" sz="quarter" idx="10"/>
          </p:nvPr>
        </p:nvSpPr>
        <p:spPr/>
        <p:txBody>
          <a:bodyPr/>
          <a:lstStyle/>
          <a:p>
            <a:pPr>
              <a:defRPr/>
            </a:pPr>
            <a:fld id="{8856F6ED-E3DC-8A4A-AABE-AFCED42314C4}" type="slidenum">
              <a:rPr lang="en-US" altLang="en-US" smtClean="0"/>
              <a:pPr>
                <a:defRPr/>
              </a:pPr>
              <a:t>30</a:t>
            </a:fld>
            <a:endParaRPr lang="en-US" altLang="en-US"/>
          </a:p>
        </p:txBody>
      </p:sp>
    </p:spTree>
    <p:extLst>
      <p:ext uri="{BB962C8B-B14F-4D97-AF65-F5344CB8AC3E}">
        <p14:creationId xmlns:p14="http://schemas.microsoft.com/office/powerpoint/2010/main" val="1304469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A071-7C51-A43C-814E-3AE9E64B311A}"/>
              </a:ext>
            </a:extLst>
          </p:cNvPr>
          <p:cNvSpPr>
            <a:spLocks noGrp="1"/>
          </p:cNvSpPr>
          <p:nvPr>
            <p:ph type="title"/>
          </p:nvPr>
        </p:nvSpPr>
        <p:spPr/>
        <p:txBody>
          <a:bodyPr/>
          <a:lstStyle/>
          <a:p>
            <a:r>
              <a:rPr lang="en-US" dirty="0"/>
              <a:t>Thank you for participating!</a:t>
            </a:r>
          </a:p>
        </p:txBody>
      </p:sp>
      <p:sp>
        <p:nvSpPr>
          <p:cNvPr id="3" name="Content Placeholder 2">
            <a:extLst>
              <a:ext uri="{FF2B5EF4-FFF2-40B4-BE49-F238E27FC236}">
                <a16:creationId xmlns:a16="http://schemas.microsoft.com/office/drawing/2014/main" id="{BA642810-BD1A-B72D-869D-87213E16A36D}"/>
              </a:ext>
            </a:extLst>
          </p:cNvPr>
          <p:cNvSpPr>
            <a:spLocks noGrp="1"/>
          </p:cNvSpPr>
          <p:nvPr>
            <p:ph idx="1"/>
          </p:nvPr>
        </p:nvSpPr>
        <p:spPr/>
        <p:txBody>
          <a:bodyPr/>
          <a:lstStyle/>
          <a:p>
            <a:endParaRPr lang="en-US" dirty="0"/>
          </a:p>
          <a:p>
            <a:endParaRPr lang="en-US" dirty="0"/>
          </a:p>
          <a:p>
            <a:endParaRPr lang="en-US" dirty="0"/>
          </a:p>
          <a:p>
            <a:r>
              <a:rPr lang="en-US" dirty="0"/>
              <a:t>For more information: </a:t>
            </a:r>
            <a:r>
              <a:rPr lang="en-US" dirty="0">
                <a:hlinkClick r:id="rId2"/>
              </a:rPr>
              <a:t>info@asccc.org</a:t>
            </a:r>
            <a:endParaRPr lang="en-US" dirty="0"/>
          </a:p>
        </p:txBody>
      </p:sp>
      <p:sp>
        <p:nvSpPr>
          <p:cNvPr id="4" name="Slide Number Placeholder 3">
            <a:extLst>
              <a:ext uri="{FF2B5EF4-FFF2-40B4-BE49-F238E27FC236}">
                <a16:creationId xmlns:a16="http://schemas.microsoft.com/office/drawing/2014/main" id="{FE11BDB9-7F7D-BC43-5DEF-F3E7A53A0D01}"/>
              </a:ext>
            </a:extLst>
          </p:cNvPr>
          <p:cNvSpPr>
            <a:spLocks noGrp="1"/>
          </p:cNvSpPr>
          <p:nvPr>
            <p:ph type="sldNum" sz="quarter" idx="10"/>
          </p:nvPr>
        </p:nvSpPr>
        <p:spPr/>
        <p:txBody>
          <a:bodyPr/>
          <a:lstStyle/>
          <a:p>
            <a:pPr>
              <a:defRPr/>
            </a:pPr>
            <a:fld id="{8856F6ED-E3DC-8A4A-AABE-AFCED42314C4}" type="slidenum">
              <a:rPr lang="en-US" altLang="en-US" smtClean="0"/>
              <a:pPr>
                <a:defRPr/>
              </a:pPr>
              <a:t>31</a:t>
            </a:fld>
            <a:endParaRPr lang="en-US" altLang="en-US"/>
          </a:p>
        </p:txBody>
      </p:sp>
    </p:spTree>
    <p:extLst>
      <p:ext uri="{BB962C8B-B14F-4D97-AF65-F5344CB8AC3E}">
        <p14:creationId xmlns:p14="http://schemas.microsoft.com/office/powerpoint/2010/main" val="428336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311700" y="212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2F6D"/>
                </a:solidFill>
              </a:rPr>
              <a:t>New Guide for DEI in Curriculum</a:t>
            </a:r>
            <a:endParaRPr>
              <a:solidFill>
                <a:srgbClr val="002F6D"/>
              </a:solidFill>
            </a:endParaRPr>
          </a:p>
        </p:txBody>
      </p:sp>
      <p:sp>
        <p:nvSpPr>
          <p:cNvPr id="181" name="Google Shape;181;p36"/>
          <p:cNvSpPr txBox="1">
            <a:spLocks noGrp="1"/>
          </p:cNvSpPr>
          <p:nvPr>
            <p:ph type="body" idx="1"/>
          </p:nvPr>
        </p:nvSpPr>
        <p:spPr>
          <a:xfrm>
            <a:off x="0" y="1054600"/>
            <a:ext cx="3791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Transform traditional practices by applying equity principles</a:t>
            </a:r>
            <a:endParaRPr/>
          </a:p>
          <a:p>
            <a:pPr marL="457200" lvl="0" indent="-342900" algn="l" rtl="0">
              <a:spcBef>
                <a:spcPts val="0"/>
              </a:spcBef>
              <a:spcAft>
                <a:spcPts val="0"/>
              </a:spcAft>
              <a:buSzPts val="1800"/>
              <a:buChar char="●"/>
            </a:pPr>
            <a:r>
              <a:rPr lang="en"/>
              <a:t>Explore culturally responsive classroom practices</a:t>
            </a:r>
            <a:endParaRPr/>
          </a:p>
          <a:p>
            <a:pPr marL="457200" lvl="0" indent="-342900" algn="l" rtl="0">
              <a:spcBef>
                <a:spcPts val="0"/>
              </a:spcBef>
              <a:spcAft>
                <a:spcPts val="0"/>
              </a:spcAft>
              <a:buSzPts val="1800"/>
              <a:buChar char="●"/>
            </a:pPr>
            <a:r>
              <a:rPr lang="en"/>
              <a:t>Identify practices for curriculum committees and local senates</a:t>
            </a:r>
            <a:endParaRPr/>
          </a:p>
        </p:txBody>
      </p:sp>
      <p:pic>
        <p:nvPicPr>
          <p:cNvPr id="182" name="Google Shape;182;p36"/>
          <p:cNvPicPr preferRelativeResize="0"/>
          <p:nvPr/>
        </p:nvPicPr>
        <p:blipFill>
          <a:blip r:embed="rId3">
            <a:alphaModFix/>
          </a:blip>
          <a:stretch>
            <a:fillRect/>
          </a:stretch>
        </p:blipFill>
        <p:spPr>
          <a:xfrm>
            <a:off x="4073154" y="1017713"/>
            <a:ext cx="4538284" cy="3490125"/>
          </a:xfrm>
          <a:prstGeom prst="rect">
            <a:avLst/>
          </a:prstGeom>
          <a:noFill/>
          <a:ln>
            <a:noFill/>
          </a:ln>
          <a:effectLst>
            <a:outerShdw blurRad="57150" dist="19050" dir="5400000" algn="bl" rotWithShape="0">
              <a:srgbClr val="000000">
                <a:alpha val="50000"/>
              </a:srgbClr>
            </a:outerShdw>
          </a:effectLst>
        </p:spPr>
      </p:pic>
      <p:sp>
        <p:nvSpPr>
          <p:cNvPr id="183" name="Google Shape;183;p36"/>
          <p:cNvSpPr txBox="1"/>
          <p:nvPr/>
        </p:nvSpPr>
        <p:spPr>
          <a:xfrm>
            <a:off x="4073100" y="4740350"/>
            <a:ext cx="453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Get Your Own Copy!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F6D"/>
        </a:solidFill>
        <a:effectLst/>
      </p:bgPr>
    </p:bg>
    <p:spTree>
      <p:nvGrpSpPr>
        <p:cNvPr id="1" name="Shape 187"/>
        <p:cNvGrpSpPr/>
        <p:nvPr/>
      </p:nvGrpSpPr>
      <p:grpSpPr>
        <a:xfrm>
          <a:off x="0" y="0"/>
          <a:ext cx="0" cy="0"/>
          <a:chOff x="0" y="0"/>
          <a:chExt cx="0" cy="0"/>
        </a:xfrm>
      </p:grpSpPr>
      <p:sp>
        <p:nvSpPr>
          <p:cNvPr id="188" name="Google Shape;188;p37"/>
          <p:cNvSpPr txBox="1"/>
          <p:nvPr/>
        </p:nvSpPr>
        <p:spPr>
          <a:xfrm>
            <a:off x="1958175" y="1909950"/>
            <a:ext cx="53655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FFFFFF"/>
                </a:solidFill>
                <a:latin typeface="Impact"/>
                <a:ea typeface="Impact"/>
                <a:cs typeface="Impact"/>
                <a:sym typeface="Impact"/>
              </a:rPr>
              <a:t>Culturally Responsive Teaching</a:t>
            </a:r>
            <a:endParaRPr sz="3100">
              <a:solidFill>
                <a:srgbClr val="FFFFFF"/>
              </a:solidFill>
              <a:latin typeface="Impact"/>
              <a:ea typeface="Impact"/>
              <a:cs typeface="Impact"/>
              <a:sym typeface="Impact"/>
            </a:endParaRPr>
          </a:p>
          <a:p>
            <a:pPr marL="0" lvl="0" indent="0" algn="ctr" rtl="0">
              <a:spcBef>
                <a:spcPts val="0"/>
              </a:spcBef>
              <a:spcAft>
                <a:spcPts val="0"/>
              </a:spcAft>
              <a:buNone/>
            </a:pPr>
            <a:r>
              <a:rPr lang="en" sz="3100">
                <a:solidFill>
                  <a:srgbClr val="FFFFFF"/>
                </a:solidFill>
                <a:latin typeface="Impact"/>
                <a:ea typeface="Impact"/>
                <a:cs typeface="Impact"/>
                <a:sym typeface="Impact"/>
              </a:rPr>
              <a:t>Principles</a:t>
            </a:r>
            <a:endParaRPr sz="3100">
              <a:solidFill>
                <a:srgbClr val="FFFFFF"/>
              </a:solidFill>
              <a:latin typeface="Impact"/>
              <a:ea typeface="Impact"/>
              <a:cs typeface="Impact"/>
              <a:sym typeface="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2"/>
        <p:cNvGrpSpPr/>
        <p:nvPr/>
      </p:nvGrpSpPr>
      <p:grpSpPr>
        <a:xfrm>
          <a:off x="0" y="0"/>
          <a:ext cx="0" cy="0"/>
          <a:chOff x="0" y="0"/>
          <a:chExt cx="0" cy="0"/>
        </a:xfrm>
      </p:grpSpPr>
      <p:sp>
        <p:nvSpPr>
          <p:cNvPr id="193" name="Google Shape;193;p38"/>
          <p:cNvSpPr txBox="1"/>
          <p:nvPr/>
        </p:nvSpPr>
        <p:spPr>
          <a:xfrm>
            <a:off x="218650" y="109825"/>
            <a:ext cx="4104600" cy="554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4"/>
                </a:solidFill>
                <a:latin typeface="Roboto"/>
                <a:ea typeface="Roboto"/>
                <a:cs typeface="Roboto"/>
                <a:sym typeface="Roboto"/>
              </a:rPr>
              <a:t>Culturally Relevant Teaching</a:t>
            </a:r>
            <a:endParaRPr sz="2400" b="1">
              <a:solidFill>
                <a:schemeClr val="accent4"/>
              </a:solidFill>
              <a:latin typeface="Roboto"/>
              <a:ea typeface="Roboto"/>
              <a:cs typeface="Roboto"/>
              <a:sym typeface="Roboto"/>
            </a:endParaRPr>
          </a:p>
        </p:txBody>
      </p:sp>
      <p:sp>
        <p:nvSpPr>
          <p:cNvPr id="194" name="Google Shape;194;p38"/>
          <p:cNvSpPr txBox="1"/>
          <p:nvPr/>
        </p:nvSpPr>
        <p:spPr>
          <a:xfrm>
            <a:off x="302300" y="4199825"/>
            <a:ext cx="4020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Roboto"/>
                <a:ea typeface="Roboto"/>
                <a:cs typeface="Roboto"/>
                <a:sym typeface="Roboto"/>
              </a:rPr>
              <a:t>Ladson-Bilings, G. (2006). Yes, but how do we do it? Practicing culturally relevant pedagogy. In Landsman, J. &amp; Lewis, C., Eds. (2006). White Teachers/Diverse Classrooms. Stylus Publishers. </a:t>
            </a:r>
            <a:endParaRPr sz="900">
              <a:latin typeface="Roboto"/>
              <a:ea typeface="Roboto"/>
              <a:cs typeface="Roboto"/>
              <a:sym typeface="Roboto"/>
            </a:endParaRPr>
          </a:p>
        </p:txBody>
      </p:sp>
      <p:sp>
        <p:nvSpPr>
          <p:cNvPr id="195" name="Google Shape;195;p38"/>
          <p:cNvSpPr txBox="1"/>
          <p:nvPr/>
        </p:nvSpPr>
        <p:spPr>
          <a:xfrm>
            <a:off x="136200" y="1268700"/>
            <a:ext cx="4104600" cy="2385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Recognizes a student’s past, present, and future as the context of their learning.</a:t>
            </a:r>
            <a:br>
              <a:rPr lang="en" sz="1800">
                <a:solidFill>
                  <a:schemeClr val="dk1"/>
                </a:solidFill>
                <a:latin typeface="Roboto"/>
                <a:ea typeface="Roboto"/>
                <a:cs typeface="Roboto"/>
                <a:sym typeface="Roboto"/>
              </a:rPr>
            </a:b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Focus is “on what improves the lives of the students, families, and communities they serve...” (p. 36)</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700">
              <a:solidFill>
                <a:srgbClr val="4A4A4A"/>
              </a:solidFill>
              <a:highlight>
                <a:srgbClr val="FFFFFF"/>
              </a:highlight>
              <a:latin typeface="Roboto"/>
              <a:ea typeface="Roboto"/>
              <a:cs typeface="Roboto"/>
              <a:sym typeface="Roboto"/>
            </a:endParaRPr>
          </a:p>
        </p:txBody>
      </p:sp>
      <p:sp>
        <p:nvSpPr>
          <p:cNvPr id="196" name="Google Shape;196;p38"/>
          <p:cNvSpPr txBox="1"/>
          <p:nvPr/>
        </p:nvSpPr>
        <p:spPr>
          <a:xfrm>
            <a:off x="4474400" y="109825"/>
            <a:ext cx="4532400" cy="554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4"/>
                </a:solidFill>
                <a:latin typeface="Roboto"/>
                <a:ea typeface="Roboto"/>
                <a:cs typeface="Roboto"/>
                <a:sym typeface="Roboto"/>
              </a:rPr>
              <a:t>Culturally Responsive Teaching</a:t>
            </a:r>
            <a:endParaRPr sz="2400" b="1">
              <a:solidFill>
                <a:schemeClr val="accent4"/>
              </a:solidFill>
              <a:latin typeface="Roboto"/>
              <a:ea typeface="Roboto"/>
              <a:cs typeface="Roboto"/>
              <a:sym typeface="Roboto"/>
            </a:endParaRPr>
          </a:p>
        </p:txBody>
      </p:sp>
      <p:sp>
        <p:nvSpPr>
          <p:cNvPr id="197" name="Google Shape;197;p38"/>
          <p:cNvSpPr txBox="1"/>
          <p:nvPr/>
        </p:nvSpPr>
        <p:spPr>
          <a:xfrm>
            <a:off x="4382900" y="1261050"/>
            <a:ext cx="4666200" cy="2955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 sz="1800">
                <a:solidFill>
                  <a:schemeClr val="dk1"/>
                </a:solidFill>
                <a:highlight>
                  <a:srgbClr val="FFFFFF"/>
                </a:highlight>
                <a:latin typeface="Roboto"/>
                <a:ea typeface="Roboto"/>
                <a:cs typeface="Roboto"/>
                <a:sym typeface="Roboto"/>
              </a:rPr>
              <a:t>Uses “the cultural knowledge, prior experiences, frames of reference, and performance styles of ethnically diverse students to make learning more relevant to and effective for them” (p.36)</a:t>
            </a:r>
            <a:br>
              <a:rPr lang="en" sz="1800">
                <a:solidFill>
                  <a:schemeClr val="dk1"/>
                </a:solidFill>
                <a:highlight>
                  <a:srgbClr val="FFFFFF"/>
                </a:highlight>
                <a:latin typeface="Roboto"/>
                <a:ea typeface="Roboto"/>
                <a:cs typeface="Roboto"/>
                <a:sym typeface="Roboto"/>
              </a:rPr>
            </a:br>
            <a:endParaRPr sz="1800">
              <a:solidFill>
                <a:schemeClr val="dk1"/>
              </a:solidFill>
              <a:highlight>
                <a:srgbClr val="FFFFFF"/>
              </a:highlight>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a:solidFill>
                  <a:schemeClr val="dk1"/>
                </a:solidFill>
                <a:highlight>
                  <a:srgbClr val="FFFFFF"/>
                </a:highlight>
                <a:latin typeface="Roboto"/>
                <a:ea typeface="Roboto"/>
                <a:cs typeface="Roboto"/>
                <a:sym typeface="Roboto"/>
              </a:rPr>
              <a:t>Validating, multidimensional, empowering, transformative, emancipatory</a:t>
            </a:r>
            <a:endParaRPr sz="1800">
              <a:solidFill>
                <a:schemeClr val="dk1"/>
              </a:solidFill>
              <a:highlight>
                <a:srgbClr val="FFFFFF"/>
              </a:highlight>
              <a:latin typeface="Roboto"/>
              <a:ea typeface="Roboto"/>
              <a:cs typeface="Roboto"/>
              <a:sym typeface="Roboto"/>
            </a:endParaRPr>
          </a:p>
        </p:txBody>
      </p:sp>
      <p:sp>
        <p:nvSpPr>
          <p:cNvPr id="198" name="Google Shape;198;p38"/>
          <p:cNvSpPr txBox="1"/>
          <p:nvPr/>
        </p:nvSpPr>
        <p:spPr>
          <a:xfrm>
            <a:off x="4783250" y="4253675"/>
            <a:ext cx="391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A4A4A"/>
                </a:solidFill>
                <a:highlight>
                  <a:schemeClr val="lt1"/>
                </a:highlight>
                <a:latin typeface="Roboto"/>
                <a:ea typeface="Roboto"/>
                <a:cs typeface="Roboto"/>
                <a:sym typeface="Roboto"/>
              </a:rPr>
              <a:t>Gay, G. (2018). Culturally responsive teaching: Theory, research, and practice. New York: Teachers College Press.</a:t>
            </a:r>
            <a:endParaRPr>
              <a:highlight>
                <a:schemeClr val="lt1"/>
              </a:highlight>
              <a:latin typeface="Roboto"/>
              <a:ea typeface="Roboto"/>
              <a:cs typeface="Roboto"/>
              <a:sym typeface="Roboto"/>
            </a:endParaRPr>
          </a:p>
        </p:txBody>
      </p:sp>
      <p:sp>
        <p:nvSpPr>
          <p:cNvPr id="199" name="Google Shape;199;p38"/>
          <p:cNvSpPr txBox="1"/>
          <p:nvPr/>
        </p:nvSpPr>
        <p:spPr>
          <a:xfrm>
            <a:off x="5616000" y="4865475"/>
            <a:ext cx="3528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t>Slide by Michelle Pacansky-Brock, CC-BY-NC</a:t>
            </a:r>
            <a:endParaRPr sz="1000"/>
          </a:p>
        </p:txBody>
      </p:sp>
      <p:pic>
        <p:nvPicPr>
          <p:cNvPr id="200" name="Google Shape;200;p38"/>
          <p:cNvPicPr preferRelativeResize="0"/>
          <p:nvPr/>
        </p:nvPicPr>
        <p:blipFill>
          <a:blip r:embed="rId3">
            <a:alphaModFix/>
          </a:blip>
          <a:stretch>
            <a:fillRect/>
          </a:stretch>
        </p:blipFill>
        <p:spPr>
          <a:xfrm>
            <a:off x="76200" y="4841321"/>
            <a:ext cx="239250" cy="23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4"/>
        <p:cNvGrpSpPr/>
        <p:nvPr/>
      </p:nvGrpSpPr>
      <p:grpSpPr>
        <a:xfrm>
          <a:off x="0" y="0"/>
          <a:ext cx="0" cy="0"/>
          <a:chOff x="0" y="0"/>
          <a:chExt cx="0" cy="0"/>
        </a:xfrm>
      </p:grpSpPr>
      <p:sp>
        <p:nvSpPr>
          <p:cNvPr id="205" name="Google Shape;205;p39"/>
          <p:cNvSpPr txBox="1"/>
          <p:nvPr/>
        </p:nvSpPr>
        <p:spPr>
          <a:xfrm>
            <a:off x="26100" y="4799150"/>
            <a:ext cx="2938800" cy="3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0">
                <a:solidFill>
                  <a:srgbClr val="FFFFFF"/>
                </a:solidFill>
              </a:rPr>
              <a:t>Photo by</a:t>
            </a:r>
            <a:r>
              <a:rPr lang="en" sz="1050">
                <a:solidFill>
                  <a:srgbClr val="FFFFFF"/>
                </a:solidFill>
                <a:uFill>
                  <a:noFill/>
                </a:uFill>
                <a:hlinkClick r:id="rId3">
                  <a:extLst>
                    <a:ext uri="{A12FA001-AC4F-418D-AE19-62706E023703}">
                      <ahyp:hlinkClr xmlns:ahyp="http://schemas.microsoft.com/office/drawing/2018/hyperlinkcolor" val="tx"/>
                    </a:ext>
                  </a:extLst>
                </a:hlinkClick>
              </a:rPr>
              <a:t> </a:t>
            </a:r>
            <a:r>
              <a:rPr lang="en" sz="1050" u="sng">
                <a:solidFill>
                  <a:srgbClr val="FFFFFF"/>
                </a:solidFill>
                <a:hlinkClick r:id="rId3">
                  <a:extLst>
                    <a:ext uri="{A12FA001-AC4F-418D-AE19-62706E023703}">
                      <ahyp:hlinkClr xmlns:ahyp="http://schemas.microsoft.com/office/drawing/2018/hyperlinkcolor" val="tx"/>
                    </a:ext>
                  </a:extLst>
                </a:hlinkClick>
              </a:rPr>
              <a:t>Nikita Taparia</a:t>
            </a:r>
            <a:r>
              <a:rPr lang="en" sz="1050">
                <a:solidFill>
                  <a:srgbClr val="FFFFFF"/>
                </a:solidFill>
              </a:rPr>
              <a:t> on</a:t>
            </a:r>
            <a:r>
              <a:rPr lang="en" sz="1050">
                <a:solidFill>
                  <a:srgbClr val="FFFFFF"/>
                </a:solidFill>
                <a:uFill>
                  <a:noFill/>
                </a:uFill>
                <a:hlinkClick r:id="rId4">
                  <a:extLst>
                    <a:ext uri="{A12FA001-AC4F-418D-AE19-62706E023703}">
                      <ahyp:hlinkClr xmlns:ahyp="http://schemas.microsoft.com/office/drawing/2018/hyperlinkcolor" val="tx"/>
                    </a:ext>
                  </a:extLst>
                </a:hlinkClick>
              </a:rPr>
              <a:t> </a:t>
            </a:r>
            <a:r>
              <a:rPr lang="en" sz="1050" u="sng">
                <a:solidFill>
                  <a:srgbClr val="FFFFFF"/>
                </a:solidFill>
                <a:hlinkClick r:id="rId4">
                  <a:extLst>
                    <a:ext uri="{A12FA001-AC4F-418D-AE19-62706E023703}">
                      <ahyp:hlinkClr xmlns:ahyp="http://schemas.microsoft.com/office/drawing/2018/hyperlinkcolor" val="tx"/>
                    </a:ext>
                  </a:extLst>
                </a:hlinkClick>
              </a:rPr>
              <a:t>Unsplash</a:t>
            </a:r>
            <a:endParaRPr sz="1050" u="sng">
              <a:solidFill>
                <a:srgbClr val="FFFFFF"/>
              </a:solidFill>
            </a:endParaRPr>
          </a:p>
        </p:txBody>
      </p:sp>
      <p:pic>
        <p:nvPicPr>
          <p:cNvPr id="206" name="Google Shape;206;p39" descr="A space filled with row after row of gray round pegs. In the center there is one red square peg standing in front of a round hole."/>
          <p:cNvPicPr preferRelativeResize="0"/>
          <p:nvPr/>
        </p:nvPicPr>
        <p:blipFill>
          <a:blip r:embed="rId5">
            <a:alphaModFix/>
          </a:blip>
          <a:stretch>
            <a:fillRect/>
          </a:stretch>
        </p:blipFill>
        <p:spPr>
          <a:xfrm>
            <a:off x="0" y="0"/>
            <a:ext cx="9143993" cy="5143500"/>
          </a:xfrm>
          <a:prstGeom prst="rect">
            <a:avLst/>
          </a:prstGeom>
          <a:noFill/>
          <a:ln>
            <a:noFill/>
          </a:ln>
        </p:spPr>
      </p:pic>
      <p:grpSp>
        <p:nvGrpSpPr>
          <p:cNvPr id="207" name="Google Shape;207;p39"/>
          <p:cNvGrpSpPr/>
          <p:nvPr/>
        </p:nvGrpSpPr>
        <p:grpSpPr>
          <a:xfrm>
            <a:off x="258275" y="241152"/>
            <a:ext cx="4769500" cy="4666056"/>
            <a:chOff x="258275" y="241150"/>
            <a:chExt cx="4769500" cy="3691500"/>
          </a:xfrm>
        </p:grpSpPr>
        <p:sp>
          <p:nvSpPr>
            <p:cNvPr id="208" name="Google Shape;208;p39"/>
            <p:cNvSpPr/>
            <p:nvPr/>
          </p:nvSpPr>
          <p:spPr>
            <a:xfrm>
              <a:off x="258275" y="241150"/>
              <a:ext cx="4769400" cy="3691500"/>
            </a:xfrm>
            <a:prstGeom prst="rect">
              <a:avLst/>
            </a:prstGeom>
            <a:solidFill>
              <a:srgbClr val="FFFFFF">
                <a:alpha val="84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9"/>
            <p:cNvSpPr txBox="1"/>
            <p:nvPr/>
          </p:nvSpPr>
          <p:spPr>
            <a:xfrm>
              <a:off x="409375" y="341850"/>
              <a:ext cx="4488900" cy="31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0" name="Google Shape;210;p39"/>
            <p:cNvSpPr txBox="1"/>
            <p:nvPr/>
          </p:nvSpPr>
          <p:spPr>
            <a:xfrm>
              <a:off x="345075" y="428850"/>
              <a:ext cx="4682700" cy="289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latin typeface="Roboto"/>
                  <a:ea typeface="Roboto"/>
                  <a:cs typeface="Roboto"/>
                  <a:sym typeface="Roboto"/>
                </a:rPr>
                <a:t>Culturally Responsive Teaching reduces cultural mismatches.</a:t>
              </a:r>
              <a:endParaRPr sz="1700" b="1">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n" sz="1700">
                  <a:latin typeface="Roboto"/>
                  <a:ea typeface="Roboto"/>
                  <a:cs typeface="Roboto"/>
                  <a:sym typeface="Roboto"/>
                </a:rPr>
                <a:t>Incorporate:</a:t>
              </a:r>
              <a:br>
                <a:rPr lang="en" sz="1700">
                  <a:latin typeface="Roboto"/>
                  <a:ea typeface="Roboto"/>
                  <a:cs typeface="Roboto"/>
                  <a:sym typeface="Roboto"/>
                </a:rPr>
              </a:br>
              <a:endParaRPr sz="800">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Real world connections &amp; students’ life experiences</a:t>
              </a:r>
              <a:endParaRPr>
                <a:latin typeface="Roboto"/>
                <a:ea typeface="Roboto"/>
                <a:cs typeface="Roboto"/>
                <a:sym typeface="Roboto"/>
              </a:endParaRPr>
            </a:p>
            <a:p>
              <a:pPr marL="457200" lvl="0" indent="-317500" algn="l" rtl="0">
                <a:spcBef>
                  <a:spcPts val="1000"/>
                </a:spcBef>
                <a:spcAft>
                  <a:spcPts val="0"/>
                </a:spcAft>
                <a:buSzPts val="1400"/>
                <a:buFont typeface="Roboto"/>
                <a:buChar char="●"/>
              </a:pPr>
              <a:r>
                <a:rPr lang="en">
                  <a:latin typeface="Roboto"/>
                  <a:ea typeface="Roboto"/>
                  <a:cs typeface="Roboto"/>
                  <a:sym typeface="Roboto"/>
                </a:rPr>
                <a:t>Metaphors</a:t>
              </a:r>
              <a:endParaRPr>
                <a:latin typeface="Roboto"/>
                <a:ea typeface="Roboto"/>
                <a:cs typeface="Roboto"/>
                <a:sym typeface="Roboto"/>
              </a:endParaRPr>
            </a:p>
            <a:p>
              <a:pPr marL="457200" lvl="0" indent="-317500" algn="l" rtl="0">
                <a:spcBef>
                  <a:spcPts val="1000"/>
                </a:spcBef>
                <a:spcAft>
                  <a:spcPts val="0"/>
                </a:spcAft>
                <a:buSzPts val="1400"/>
                <a:buFont typeface="Roboto"/>
                <a:buChar char="●"/>
              </a:pPr>
              <a:r>
                <a:rPr lang="en">
                  <a:latin typeface="Roboto"/>
                  <a:ea typeface="Roboto"/>
                  <a:cs typeface="Roboto"/>
                  <a:sym typeface="Roboto"/>
                </a:rPr>
                <a:t>Aural storytelling (speaking)</a:t>
              </a:r>
              <a:endParaRPr>
                <a:latin typeface="Roboto"/>
                <a:ea typeface="Roboto"/>
                <a:cs typeface="Roboto"/>
                <a:sym typeface="Roboto"/>
              </a:endParaRPr>
            </a:p>
            <a:p>
              <a:pPr marL="914400" lvl="1" indent="-317500" algn="l" rtl="0">
                <a:spcBef>
                  <a:spcPts val="1000"/>
                </a:spcBef>
                <a:spcAft>
                  <a:spcPts val="0"/>
                </a:spcAft>
                <a:buSzPts val="1400"/>
                <a:buFont typeface="Roboto"/>
                <a:buChar char="○"/>
              </a:pPr>
              <a:r>
                <a:rPr lang="en" sz="1200">
                  <a:solidFill>
                    <a:schemeClr val="dk1"/>
                  </a:solidFill>
                  <a:latin typeface="Roboto"/>
                  <a:ea typeface="Roboto"/>
                  <a:cs typeface="Roboto"/>
                  <a:sym typeface="Roboto"/>
                </a:rPr>
                <a:t>Use Flipgrid (free) or VoiceThread (if your college has a license) or Canvas voice/video Discussions</a:t>
              </a:r>
              <a:endParaRPr>
                <a:latin typeface="Roboto"/>
                <a:ea typeface="Roboto"/>
                <a:cs typeface="Roboto"/>
                <a:sym typeface="Roboto"/>
              </a:endParaRPr>
            </a:p>
            <a:p>
              <a:pPr marL="457200" lvl="0" indent="-317500" algn="l" rtl="0">
                <a:spcBef>
                  <a:spcPts val="1000"/>
                </a:spcBef>
                <a:spcAft>
                  <a:spcPts val="0"/>
                </a:spcAft>
                <a:buSzPts val="1400"/>
                <a:buFont typeface="Roboto"/>
                <a:buChar char="●"/>
              </a:pPr>
              <a:r>
                <a:rPr lang="en">
                  <a:latin typeface="Roboto"/>
                  <a:ea typeface="Roboto"/>
                  <a:cs typeface="Roboto"/>
                  <a:sym typeface="Roboto"/>
                </a:rPr>
                <a:t>Cooperative learning</a:t>
              </a:r>
              <a:endParaRPr>
                <a:latin typeface="Roboto"/>
                <a:ea typeface="Roboto"/>
                <a:cs typeface="Roboto"/>
                <a:sym typeface="Roboto"/>
              </a:endParaRPr>
            </a:p>
            <a:p>
              <a:pPr marL="0" lvl="0" indent="0" algn="l" rtl="0">
                <a:spcBef>
                  <a:spcPts val="1000"/>
                </a:spcBef>
                <a:spcAft>
                  <a:spcPts val="1000"/>
                </a:spcAft>
                <a:buNone/>
              </a:pPr>
              <a:endParaRPr sz="1200"/>
            </a:p>
          </p:txBody>
        </p:sp>
      </p:grpSp>
      <p:sp>
        <p:nvSpPr>
          <p:cNvPr id="211" name="Google Shape;211;p39"/>
          <p:cNvSpPr txBox="1"/>
          <p:nvPr/>
        </p:nvSpPr>
        <p:spPr>
          <a:xfrm>
            <a:off x="5616000" y="4865475"/>
            <a:ext cx="3528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t>Slide by Michelle Pacansky-Brock, CC-BY-NC</a:t>
            </a:r>
            <a:endParaRPr sz="1000"/>
          </a:p>
        </p:txBody>
      </p:sp>
      <p:pic>
        <p:nvPicPr>
          <p:cNvPr id="3" name="Picture 2" descr="A person smiling for the camera&#10;&#10;Description automatically generated with low confidence">
            <a:extLst>
              <a:ext uri="{FF2B5EF4-FFF2-40B4-BE49-F238E27FC236}">
                <a16:creationId xmlns:a16="http://schemas.microsoft.com/office/drawing/2014/main" id="{702C191F-3E28-62EE-4BDD-32A5D7C5BB29}"/>
              </a:ext>
            </a:extLst>
          </p:cNvPr>
          <p:cNvPicPr>
            <a:picLocks noChangeAspect="1"/>
          </p:cNvPicPr>
          <p:nvPr/>
        </p:nvPicPr>
        <p:blipFill>
          <a:blip r:embed="rId6"/>
          <a:stretch>
            <a:fillRect/>
          </a:stretch>
        </p:blipFill>
        <p:spPr>
          <a:xfrm>
            <a:off x="111447" y="4738475"/>
            <a:ext cx="238666" cy="31964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5"/>
        <p:cNvGrpSpPr/>
        <p:nvPr/>
      </p:nvGrpSpPr>
      <p:grpSpPr>
        <a:xfrm>
          <a:off x="0" y="0"/>
          <a:ext cx="0" cy="0"/>
          <a:chOff x="0" y="0"/>
          <a:chExt cx="0" cy="0"/>
        </a:xfrm>
      </p:grpSpPr>
      <p:sp>
        <p:nvSpPr>
          <p:cNvPr id="216" name="Google Shape;216;p40"/>
          <p:cNvSpPr txBox="1"/>
          <p:nvPr/>
        </p:nvSpPr>
        <p:spPr>
          <a:xfrm>
            <a:off x="218650" y="109825"/>
            <a:ext cx="8590200" cy="554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accent4"/>
                </a:solidFill>
                <a:latin typeface="Roboto"/>
                <a:ea typeface="Roboto"/>
                <a:cs typeface="Roboto"/>
                <a:sym typeface="Roboto"/>
              </a:rPr>
              <a:t> Reduce Cultural Mismatches</a:t>
            </a:r>
            <a:endParaRPr sz="2400" b="1">
              <a:solidFill>
                <a:schemeClr val="accent4"/>
              </a:solidFill>
              <a:latin typeface="Roboto"/>
              <a:ea typeface="Roboto"/>
              <a:cs typeface="Roboto"/>
              <a:sym typeface="Roboto"/>
            </a:endParaRPr>
          </a:p>
        </p:txBody>
      </p:sp>
      <p:sp>
        <p:nvSpPr>
          <p:cNvPr id="217" name="Google Shape;217;p40"/>
          <p:cNvSpPr txBox="1"/>
          <p:nvPr/>
        </p:nvSpPr>
        <p:spPr>
          <a:xfrm>
            <a:off x="188950" y="2143775"/>
            <a:ext cx="4572000" cy="16983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Roboto"/>
              <a:buChar char="●"/>
            </a:pPr>
            <a:r>
              <a:rPr lang="en" sz="1300">
                <a:latin typeface="Roboto"/>
                <a:ea typeface="Roboto"/>
                <a:cs typeface="Roboto"/>
                <a:sym typeface="Roboto"/>
              </a:rPr>
              <a:t>Identity is rooted in oneself and accomplishments</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How it is said is less important than what is said</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Competition over cooperation  </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Individual effort is important in business and learning</a:t>
            </a:r>
            <a:endParaRPr sz="1300">
              <a:latin typeface="Roboto"/>
              <a:ea typeface="Roboto"/>
              <a:cs typeface="Roboto"/>
              <a:sym typeface="Roboto"/>
            </a:endParaRPr>
          </a:p>
          <a:p>
            <a:pPr marL="457200" lvl="0" indent="-311150" algn="l" rtl="0">
              <a:spcBef>
                <a:spcPts val="1000"/>
              </a:spcBef>
              <a:spcAft>
                <a:spcPts val="1000"/>
              </a:spcAft>
              <a:buSzPts val="1300"/>
              <a:buFont typeface="Roboto"/>
              <a:buChar char="●"/>
            </a:pPr>
            <a:r>
              <a:rPr lang="en" sz="1300">
                <a:latin typeface="Roboto"/>
                <a:ea typeface="Roboto"/>
                <a:cs typeface="Roboto"/>
                <a:sym typeface="Roboto"/>
              </a:rPr>
              <a:t>Efficiency and speed are valued</a:t>
            </a:r>
            <a:endParaRPr sz="1300">
              <a:latin typeface="Roboto"/>
              <a:ea typeface="Roboto"/>
              <a:cs typeface="Roboto"/>
              <a:sym typeface="Roboto"/>
            </a:endParaRPr>
          </a:p>
        </p:txBody>
      </p:sp>
      <p:sp>
        <p:nvSpPr>
          <p:cNvPr id="218" name="Google Shape;218;p40"/>
          <p:cNvSpPr txBox="1"/>
          <p:nvPr/>
        </p:nvSpPr>
        <p:spPr>
          <a:xfrm>
            <a:off x="4691375" y="2143800"/>
            <a:ext cx="4572000" cy="16983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Roboto"/>
              <a:buChar char="●"/>
            </a:pPr>
            <a:r>
              <a:rPr lang="en" sz="1300">
                <a:latin typeface="Roboto"/>
                <a:ea typeface="Roboto"/>
                <a:cs typeface="Roboto"/>
                <a:sym typeface="Roboto"/>
              </a:rPr>
              <a:t>Identity is rooted in groups (family, culture, work)</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How it is said is more important than what is said</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Cooperation over competition</a:t>
            </a: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en" sz="1300">
                <a:latin typeface="Roboto"/>
                <a:ea typeface="Roboto"/>
                <a:cs typeface="Roboto"/>
                <a:sym typeface="Roboto"/>
              </a:rPr>
              <a:t>Relationships are essential to business and learning</a:t>
            </a:r>
            <a:endParaRPr sz="1300">
              <a:latin typeface="Roboto"/>
              <a:ea typeface="Roboto"/>
              <a:cs typeface="Roboto"/>
              <a:sym typeface="Roboto"/>
            </a:endParaRPr>
          </a:p>
          <a:p>
            <a:pPr marL="457200" lvl="0" indent="-311150" algn="l" rtl="0">
              <a:spcBef>
                <a:spcPts val="1000"/>
              </a:spcBef>
              <a:spcAft>
                <a:spcPts val="1000"/>
              </a:spcAft>
              <a:buSzPts val="1300"/>
              <a:buFont typeface="Roboto"/>
              <a:buChar char="●"/>
            </a:pPr>
            <a:r>
              <a:rPr lang="en" sz="1300">
                <a:latin typeface="Roboto"/>
                <a:ea typeface="Roboto"/>
                <a:cs typeface="Roboto"/>
                <a:sym typeface="Roboto"/>
              </a:rPr>
              <a:t>Accuracy and depth of understanding are valued</a:t>
            </a:r>
            <a:endParaRPr sz="1300">
              <a:latin typeface="Roboto"/>
              <a:ea typeface="Roboto"/>
              <a:cs typeface="Roboto"/>
              <a:sym typeface="Roboto"/>
            </a:endParaRPr>
          </a:p>
        </p:txBody>
      </p:sp>
      <p:sp>
        <p:nvSpPr>
          <p:cNvPr id="219" name="Google Shape;219;p40"/>
          <p:cNvSpPr/>
          <p:nvPr/>
        </p:nvSpPr>
        <p:spPr>
          <a:xfrm>
            <a:off x="1715350" y="1721238"/>
            <a:ext cx="5596800" cy="258900"/>
          </a:xfrm>
          <a:prstGeom prst="leftRight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0"/>
          <p:cNvSpPr txBox="1"/>
          <p:nvPr/>
        </p:nvSpPr>
        <p:spPr>
          <a:xfrm>
            <a:off x="474100" y="881375"/>
            <a:ext cx="2280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accent1"/>
                </a:solidFill>
                <a:latin typeface="Frank Ruhl Libre"/>
                <a:ea typeface="Frank Ruhl Libre"/>
                <a:cs typeface="Frank Ruhl Libre"/>
                <a:sym typeface="Frank Ruhl Libre"/>
              </a:rPr>
              <a:t>Individualistic</a:t>
            </a:r>
            <a:endParaRPr sz="2200">
              <a:solidFill>
                <a:schemeClr val="accent1"/>
              </a:solidFill>
              <a:latin typeface="Frank Ruhl Libre"/>
              <a:ea typeface="Frank Ruhl Libre"/>
              <a:cs typeface="Frank Ruhl Libre"/>
              <a:sym typeface="Frank Ruhl Libre"/>
            </a:endParaRPr>
          </a:p>
          <a:p>
            <a:pPr marL="0" lvl="0" indent="0" algn="ctr" rtl="0">
              <a:spcBef>
                <a:spcPts val="0"/>
              </a:spcBef>
              <a:spcAft>
                <a:spcPts val="0"/>
              </a:spcAft>
              <a:buNone/>
            </a:pPr>
            <a:r>
              <a:rPr lang="en">
                <a:latin typeface="Roboto"/>
                <a:ea typeface="Roboto"/>
                <a:cs typeface="Roboto"/>
                <a:sym typeface="Roboto"/>
              </a:rPr>
              <a:t>Low Context</a:t>
            </a:r>
            <a:endParaRPr>
              <a:latin typeface="Roboto"/>
              <a:ea typeface="Roboto"/>
              <a:cs typeface="Roboto"/>
              <a:sym typeface="Roboto"/>
            </a:endParaRPr>
          </a:p>
        </p:txBody>
      </p:sp>
      <p:sp>
        <p:nvSpPr>
          <p:cNvPr id="221" name="Google Shape;221;p40"/>
          <p:cNvSpPr txBox="1"/>
          <p:nvPr/>
        </p:nvSpPr>
        <p:spPr>
          <a:xfrm>
            <a:off x="6086525" y="818700"/>
            <a:ext cx="2280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accent1"/>
                </a:solidFill>
                <a:latin typeface="Frank Ruhl Libre"/>
                <a:ea typeface="Frank Ruhl Libre"/>
                <a:cs typeface="Frank Ruhl Libre"/>
                <a:sym typeface="Frank Ruhl Libre"/>
              </a:rPr>
              <a:t>Collectivist</a:t>
            </a:r>
            <a:endParaRPr sz="2200">
              <a:solidFill>
                <a:schemeClr val="accent1"/>
              </a:solidFill>
              <a:latin typeface="Frank Ruhl Libre"/>
              <a:ea typeface="Frank Ruhl Libre"/>
              <a:cs typeface="Frank Ruhl Libre"/>
              <a:sym typeface="Frank Ruhl Libre"/>
            </a:endParaRPr>
          </a:p>
          <a:p>
            <a:pPr marL="0" lvl="0" indent="0" algn="ctr" rtl="0">
              <a:spcBef>
                <a:spcPts val="0"/>
              </a:spcBef>
              <a:spcAft>
                <a:spcPts val="0"/>
              </a:spcAft>
              <a:buNone/>
            </a:pPr>
            <a:r>
              <a:rPr lang="en">
                <a:latin typeface="Roboto"/>
                <a:ea typeface="Roboto"/>
                <a:cs typeface="Roboto"/>
                <a:sym typeface="Roboto"/>
              </a:rPr>
              <a:t>High Context</a:t>
            </a:r>
            <a:endParaRPr>
              <a:latin typeface="Roboto"/>
              <a:ea typeface="Roboto"/>
              <a:cs typeface="Roboto"/>
              <a:sym typeface="Roboto"/>
            </a:endParaRPr>
          </a:p>
        </p:txBody>
      </p:sp>
      <p:pic>
        <p:nvPicPr>
          <p:cNvPr id="222" name="Google Shape;222;p40"/>
          <p:cNvPicPr preferRelativeResize="0"/>
          <p:nvPr/>
        </p:nvPicPr>
        <p:blipFill>
          <a:blip r:embed="rId3">
            <a:alphaModFix/>
          </a:blip>
          <a:stretch>
            <a:fillRect/>
          </a:stretch>
        </p:blipFill>
        <p:spPr>
          <a:xfrm>
            <a:off x="76200" y="4841321"/>
            <a:ext cx="239250" cy="23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1000"/>
                                        <p:tgtEl>
                                          <p:spTgt spid="2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
                                            <p:txEl>
                                              <p:pRg st="0" end="0"/>
                                            </p:txEl>
                                          </p:spTgt>
                                        </p:tgtEl>
                                        <p:attrNameLst>
                                          <p:attrName>style.visibility</p:attrName>
                                        </p:attrNameLst>
                                      </p:cBhvr>
                                      <p:to>
                                        <p:strVal val="visible"/>
                                      </p:to>
                                    </p:set>
                                    <p:animEffect transition="in" filter="fade">
                                      <p:cBhvr>
                                        <p:cTn id="22" dur="1000"/>
                                        <p:tgtEl>
                                          <p:spTgt spid="2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7">
                                            <p:txEl>
                                              <p:pRg st="1" end="1"/>
                                            </p:txEl>
                                          </p:spTgt>
                                        </p:tgtEl>
                                        <p:attrNameLst>
                                          <p:attrName>style.visibility</p:attrName>
                                        </p:attrNameLst>
                                      </p:cBhvr>
                                      <p:to>
                                        <p:strVal val="visible"/>
                                      </p:to>
                                    </p:set>
                                    <p:animEffect transition="in" filter="fade">
                                      <p:cBhvr>
                                        <p:cTn id="27" dur="1000"/>
                                        <p:tgtEl>
                                          <p:spTgt spid="2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7">
                                            <p:txEl>
                                              <p:pRg st="2" end="2"/>
                                            </p:txEl>
                                          </p:spTgt>
                                        </p:tgtEl>
                                        <p:attrNameLst>
                                          <p:attrName>style.visibility</p:attrName>
                                        </p:attrNameLst>
                                      </p:cBhvr>
                                      <p:to>
                                        <p:strVal val="visible"/>
                                      </p:to>
                                    </p:set>
                                    <p:animEffect transition="in" filter="fade">
                                      <p:cBhvr>
                                        <p:cTn id="32" dur="1000"/>
                                        <p:tgtEl>
                                          <p:spTgt spid="2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7">
                                            <p:txEl>
                                              <p:pRg st="3" end="3"/>
                                            </p:txEl>
                                          </p:spTgt>
                                        </p:tgtEl>
                                        <p:attrNameLst>
                                          <p:attrName>style.visibility</p:attrName>
                                        </p:attrNameLst>
                                      </p:cBhvr>
                                      <p:to>
                                        <p:strVal val="visible"/>
                                      </p:to>
                                    </p:set>
                                    <p:animEffect transition="in" filter="fade">
                                      <p:cBhvr>
                                        <p:cTn id="37" dur="1000"/>
                                        <p:tgtEl>
                                          <p:spTgt spid="2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7">
                                            <p:txEl>
                                              <p:pRg st="4" end="4"/>
                                            </p:txEl>
                                          </p:spTgt>
                                        </p:tgtEl>
                                        <p:attrNameLst>
                                          <p:attrName>style.visibility</p:attrName>
                                        </p:attrNameLst>
                                      </p:cBhvr>
                                      <p:to>
                                        <p:strVal val="visible"/>
                                      </p:to>
                                    </p:set>
                                    <p:animEffect transition="in" filter="fade">
                                      <p:cBhvr>
                                        <p:cTn id="42" dur="1000"/>
                                        <p:tgtEl>
                                          <p:spTgt spid="21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8">
                                            <p:txEl>
                                              <p:pRg st="0" end="0"/>
                                            </p:txEl>
                                          </p:spTgt>
                                        </p:tgtEl>
                                        <p:attrNameLst>
                                          <p:attrName>style.visibility</p:attrName>
                                        </p:attrNameLst>
                                      </p:cBhvr>
                                      <p:to>
                                        <p:strVal val="visible"/>
                                      </p:to>
                                    </p:set>
                                    <p:animEffect transition="in" filter="fade">
                                      <p:cBhvr>
                                        <p:cTn id="47" dur="1000"/>
                                        <p:tgtEl>
                                          <p:spTgt spid="2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8">
                                            <p:txEl>
                                              <p:pRg st="1" end="1"/>
                                            </p:txEl>
                                          </p:spTgt>
                                        </p:tgtEl>
                                        <p:attrNameLst>
                                          <p:attrName>style.visibility</p:attrName>
                                        </p:attrNameLst>
                                      </p:cBhvr>
                                      <p:to>
                                        <p:strVal val="visible"/>
                                      </p:to>
                                    </p:set>
                                    <p:animEffect transition="in" filter="fade">
                                      <p:cBhvr>
                                        <p:cTn id="52" dur="1000"/>
                                        <p:tgtEl>
                                          <p:spTgt spid="21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8">
                                            <p:txEl>
                                              <p:pRg st="2" end="2"/>
                                            </p:txEl>
                                          </p:spTgt>
                                        </p:tgtEl>
                                        <p:attrNameLst>
                                          <p:attrName>style.visibility</p:attrName>
                                        </p:attrNameLst>
                                      </p:cBhvr>
                                      <p:to>
                                        <p:strVal val="visible"/>
                                      </p:to>
                                    </p:set>
                                    <p:animEffect transition="in" filter="fade">
                                      <p:cBhvr>
                                        <p:cTn id="57" dur="1000"/>
                                        <p:tgtEl>
                                          <p:spTgt spid="21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8">
                                            <p:txEl>
                                              <p:pRg st="3" end="3"/>
                                            </p:txEl>
                                          </p:spTgt>
                                        </p:tgtEl>
                                        <p:attrNameLst>
                                          <p:attrName>style.visibility</p:attrName>
                                        </p:attrNameLst>
                                      </p:cBhvr>
                                      <p:to>
                                        <p:strVal val="visible"/>
                                      </p:to>
                                    </p:set>
                                    <p:animEffect transition="in" filter="fade">
                                      <p:cBhvr>
                                        <p:cTn id="62" dur="1000"/>
                                        <p:tgtEl>
                                          <p:spTgt spid="21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8">
                                            <p:txEl>
                                              <p:pRg st="4" end="4"/>
                                            </p:txEl>
                                          </p:spTgt>
                                        </p:tgtEl>
                                        <p:attrNameLst>
                                          <p:attrName>style.visibility</p:attrName>
                                        </p:attrNameLst>
                                      </p:cBhvr>
                                      <p:to>
                                        <p:strVal val="visible"/>
                                      </p:to>
                                    </p:set>
                                    <p:animEffect transition="in" filter="fade">
                                      <p:cBhvr>
                                        <p:cTn id="67" dur="1000"/>
                                        <p:tgtEl>
                                          <p:spTgt spid="2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6"/>
        <p:cNvGrpSpPr/>
        <p:nvPr/>
      </p:nvGrpSpPr>
      <p:grpSpPr>
        <a:xfrm>
          <a:off x="0" y="0"/>
          <a:ext cx="0" cy="0"/>
          <a:chOff x="0" y="0"/>
          <a:chExt cx="0" cy="0"/>
        </a:xfrm>
      </p:grpSpPr>
      <p:sp>
        <p:nvSpPr>
          <p:cNvPr id="227" name="Google Shape;227;p41"/>
          <p:cNvSpPr txBox="1"/>
          <p:nvPr/>
        </p:nvSpPr>
        <p:spPr>
          <a:xfrm>
            <a:off x="218650" y="109825"/>
            <a:ext cx="8590200" cy="5079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accent4"/>
                </a:solidFill>
                <a:latin typeface="Roboto"/>
                <a:ea typeface="Roboto"/>
                <a:cs typeface="Roboto"/>
                <a:sym typeface="Roboto"/>
              </a:rPr>
              <a:t>Individualism-Collectivism Continuum</a:t>
            </a:r>
            <a:endParaRPr sz="2100" b="1">
              <a:solidFill>
                <a:schemeClr val="accent4"/>
              </a:solidFill>
              <a:latin typeface="Roboto"/>
              <a:ea typeface="Roboto"/>
              <a:cs typeface="Roboto"/>
              <a:sym typeface="Roboto"/>
            </a:endParaRPr>
          </a:p>
        </p:txBody>
      </p:sp>
      <p:graphicFrame>
        <p:nvGraphicFramePr>
          <p:cNvPr id="228" name="Google Shape;228;p41"/>
          <p:cNvGraphicFramePr/>
          <p:nvPr/>
        </p:nvGraphicFramePr>
        <p:xfrm>
          <a:off x="371050" y="994600"/>
          <a:ext cx="1336875" cy="4053420"/>
        </p:xfrm>
        <a:graphic>
          <a:graphicData uri="http://schemas.openxmlformats.org/drawingml/2006/table">
            <a:tbl>
              <a:tblPr>
                <a:noFill/>
                <a:tableStyleId>{E085DE01-8E55-4766-892D-B03538B73258}</a:tableStyleId>
              </a:tblPr>
              <a:tblGrid>
                <a:gridCol w="833650">
                  <a:extLst>
                    <a:ext uri="{9D8B030D-6E8A-4147-A177-3AD203B41FA5}">
                      <a16:colId xmlns:a16="http://schemas.microsoft.com/office/drawing/2014/main" val="20000"/>
                    </a:ext>
                  </a:extLst>
                </a:gridCol>
                <a:gridCol w="5032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solidFill>
                      <a:schemeClr val="accent4"/>
                    </a:solidFill>
                  </a:tcPr>
                </a:tc>
                <a:extLst>
                  <a:ext uri="{0D108BD9-81ED-4DB2-BD59-A6C34878D82A}">
                    <a16:rowId xmlns:a16="http://schemas.microsoft.com/office/drawing/2014/main" val="10000"/>
                  </a:ext>
                </a:extLst>
              </a:tr>
              <a:tr h="284450">
                <a:tc>
                  <a:txBody>
                    <a:bodyPr/>
                    <a:lstStyle/>
                    <a:p>
                      <a:pPr marL="0" lvl="0" indent="0" algn="l" rtl="0">
                        <a:spcBef>
                          <a:spcPts val="0"/>
                        </a:spcBef>
                        <a:spcAft>
                          <a:spcPts val="0"/>
                        </a:spcAft>
                        <a:buNone/>
                      </a:pPr>
                      <a:r>
                        <a:rPr lang="en" sz="700"/>
                        <a:t>United States</a:t>
                      </a:r>
                      <a:endParaRPr sz="700"/>
                    </a:p>
                  </a:txBody>
                  <a:tcPr marL="91425" marR="91425" marT="91425" marB="91425"/>
                </a:tc>
                <a:tc>
                  <a:txBody>
                    <a:bodyPr/>
                    <a:lstStyle/>
                    <a:p>
                      <a:pPr marL="0" lvl="0" indent="0" algn="l" rtl="0">
                        <a:spcBef>
                          <a:spcPts val="0"/>
                        </a:spcBef>
                        <a:spcAft>
                          <a:spcPts val="0"/>
                        </a:spcAft>
                        <a:buNone/>
                      </a:pPr>
                      <a:r>
                        <a:rPr lang="en" sz="700"/>
                        <a:t>91</a:t>
                      </a:r>
                      <a:endParaRPr sz="700"/>
                    </a:p>
                  </a:txBody>
                  <a:tcPr marL="91425" marR="91425" marT="91425" marB="91425"/>
                </a:tc>
                <a:extLst>
                  <a:ext uri="{0D108BD9-81ED-4DB2-BD59-A6C34878D82A}">
                    <a16:rowId xmlns:a16="http://schemas.microsoft.com/office/drawing/2014/main" val="10001"/>
                  </a:ext>
                </a:extLst>
              </a:tr>
              <a:tr h="284450">
                <a:tc>
                  <a:txBody>
                    <a:bodyPr/>
                    <a:lstStyle/>
                    <a:p>
                      <a:pPr marL="0" lvl="0" indent="0" algn="l" rtl="0">
                        <a:spcBef>
                          <a:spcPts val="0"/>
                        </a:spcBef>
                        <a:spcAft>
                          <a:spcPts val="0"/>
                        </a:spcAft>
                        <a:buNone/>
                      </a:pPr>
                      <a:r>
                        <a:rPr lang="en" sz="700"/>
                        <a:t>Australia</a:t>
                      </a:r>
                      <a:endParaRPr sz="700"/>
                    </a:p>
                  </a:txBody>
                  <a:tcPr marL="91425" marR="91425" marT="91425" marB="91425"/>
                </a:tc>
                <a:tc>
                  <a:txBody>
                    <a:bodyPr/>
                    <a:lstStyle/>
                    <a:p>
                      <a:pPr marL="0" lvl="0" indent="0" algn="l" rtl="0">
                        <a:spcBef>
                          <a:spcPts val="0"/>
                        </a:spcBef>
                        <a:spcAft>
                          <a:spcPts val="0"/>
                        </a:spcAft>
                        <a:buNone/>
                      </a:pPr>
                      <a:r>
                        <a:rPr lang="en" sz="700"/>
                        <a:t>90</a:t>
                      </a:r>
                      <a:endParaRPr sz="700"/>
                    </a:p>
                  </a:txBody>
                  <a:tcPr marL="91425" marR="91425" marT="91425" marB="91425"/>
                </a:tc>
                <a:extLst>
                  <a:ext uri="{0D108BD9-81ED-4DB2-BD59-A6C34878D82A}">
                    <a16:rowId xmlns:a16="http://schemas.microsoft.com/office/drawing/2014/main" val="10002"/>
                  </a:ext>
                </a:extLst>
              </a:tr>
              <a:tr h="284450">
                <a:tc>
                  <a:txBody>
                    <a:bodyPr/>
                    <a:lstStyle/>
                    <a:p>
                      <a:pPr marL="0" lvl="0" indent="0" algn="l" rtl="0">
                        <a:spcBef>
                          <a:spcPts val="0"/>
                        </a:spcBef>
                        <a:spcAft>
                          <a:spcPts val="0"/>
                        </a:spcAft>
                        <a:buNone/>
                      </a:pPr>
                      <a:r>
                        <a:rPr lang="en" sz="700"/>
                        <a:t>United Kingdom</a:t>
                      </a:r>
                      <a:endParaRPr sz="700"/>
                    </a:p>
                  </a:txBody>
                  <a:tcPr marL="91425" marR="91425" marT="91425" marB="91425"/>
                </a:tc>
                <a:tc>
                  <a:txBody>
                    <a:bodyPr/>
                    <a:lstStyle/>
                    <a:p>
                      <a:pPr marL="0" lvl="0" indent="0" algn="l" rtl="0">
                        <a:spcBef>
                          <a:spcPts val="0"/>
                        </a:spcBef>
                        <a:spcAft>
                          <a:spcPts val="0"/>
                        </a:spcAft>
                        <a:buNone/>
                      </a:pPr>
                      <a:r>
                        <a:rPr lang="en" sz="700"/>
                        <a:t>89</a:t>
                      </a:r>
                      <a:endParaRPr sz="700"/>
                    </a:p>
                  </a:txBody>
                  <a:tcPr marL="91425" marR="91425" marT="91425" marB="91425"/>
                </a:tc>
                <a:extLst>
                  <a:ext uri="{0D108BD9-81ED-4DB2-BD59-A6C34878D82A}">
                    <a16:rowId xmlns:a16="http://schemas.microsoft.com/office/drawing/2014/main" val="10003"/>
                  </a:ext>
                </a:extLst>
              </a:tr>
              <a:tr h="284450">
                <a:tc>
                  <a:txBody>
                    <a:bodyPr/>
                    <a:lstStyle/>
                    <a:p>
                      <a:pPr marL="0" lvl="0" indent="0" algn="l" rtl="0">
                        <a:spcBef>
                          <a:spcPts val="0"/>
                        </a:spcBef>
                        <a:spcAft>
                          <a:spcPts val="0"/>
                        </a:spcAft>
                        <a:buNone/>
                      </a:pPr>
                      <a:r>
                        <a:rPr lang="en" sz="700"/>
                        <a:t>Netherlands</a:t>
                      </a:r>
                      <a:endParaRPr sz="700"/>
                    </a:p>
                  </a:txBody>
                  <a:tcPr marL="91425" marR="91425" marT="91425" marB="91425"/>
                </a:tc>
                <a:tc>
                  <a:txBody>
                    <a:bodyPr/>
                    <a:lstStyle/>
                    <a:p>
                      <a:pPr marL="0" lvl="0" indent="0" algn="l" rtl="0">
                        <a:spcBef>
                          <a:spcPts val="0"/>
                        </a:spcBef>
                        <a:spcAft>
                          <a:spcPts val="0"/>
                        </a:spcAft>
                        <a:buNone/>
                      </a:pPr>
                      <a:r>
                        <a:rPr lang="en" sz="700"/>
                        <a:t>80</a:t>
                      </a:r>
                      <a:endParaRPr sz="700"/>
                    </a:p>
                  </a:txBody>
                  <a:tcPr marL="91425" marR="91425" marT="91425" marB="91425"/>
                </a:tc>
                <a:extLst>
                  <a:ext uri="{0D108BD9-81ED-4DB2-BD59-A6C34878D82A}">
                    <a16:rowId xmlns:a16="http://schemas.microsoft.com/office/drawing/2014/main" val="10004"/>
                  </a:ext>
                </a:extLst>
              </a:tr>
              <a:tr h="284450">
                <a:tc>
                  <a:txBody>
                    <a:bodyPr/>
                    <a:lstStyle/>
                    <a:p>
                      <a:pPr marL="0" lvl="0" indent="0" algn="l" rtl="0">
                        <a:spcBef>
                          <a:spcPts val="0"/>
                        </a:spcBef>
                        <a:spcAft>
                          <a:spcPts val="0"/>
                        </a:spcAft>
                        <a:buNone/>
                      </a:pPr>
                      <a:r>
                        <a:rPr lang="en" sz="700"/>
                        <a:t>New Zealand</a:t>
                      </a:r>
                      <a:endParaRPr sz="700"/>
                    </a:p>
                  </a:txBody>
                  <a:tcPr marL="91425" marR="91425" marT="91425" marB="91425"/>
                </a:tc>
                <a:tc>
                  <a:txBody>
                    <a:bodyPr/>
                    <a:lstStyle/>
                    <a:p>
                      <a:pPr marL="0" lvl="0" indent="0" algn="l" rtl="0">
                        <a:spcBef>
                          <a:spcPts val="0"/>
                        </a:spcBef>
                        <a:spcAft>
                          <a:spcPts val="0"/>
                        </a:spcAft>
                        <a:buNone/>
                      </a:pPr>
                      <a:r>
                        <a:rPr lang="en" sz="700"/>
                        <a:t>79</a:t>
                      </a:r>
                      <a:endParaRPr sz="700"/>
                    </a:p>
                  </a:txBody>
                  <a:tcPr marL="91425" marR="91425" marT="91425" marB="91425"/>
                </a:tc>
                <a:extLst>
                  <a:ext uri="{0D108BD9-81ED-4DB2-BD59-A6C34878D82A}">
                    <a16:rowId xmlns:a16="http://schemas.microsoft.com/office/drawing/2014/main" val="10005"/>
                  </a:ext>
                </a:extLst>
              </a:tr>
              <a:tr h="284450">
                <a:tc>
                  <a:txBody>
                    <a:bodyPr/>
                    <a:lstStyle/>
                    <a:p>
                      <a:pPr marL="0" lvl="0" indent="0" algn="l" rtl="0">
                        <a:spcBef>
                          <a:spcPts val="0"/>
                        </a:spcBef>
                        <a:spcAft>
                          <a:spcPts val="0"/>
                        </a:spcAft>
                        <a:buNone/>
                      </a:pPr>
                      <a:r>
                        <a:rPr lang="en" sz="700"/>
                        <a:t>Italy</a:t>
                      </a:r>
                      <a:endParaRPr sz="700"/>
                    </a:p>
                  </a:txBody>
                  <a:tcPr marL="91425" marR="91425" marT="91425" marB="91425"/>
                </a:tc>
                <a:tc>
                  <a:txBody>
                    <a:bodyPr/>
                    <a:lstStyle/>
                    <a:p>
                      <a:pPr marL="0" lvl="0" indent="0" algn="l" rtl="0">
                        <a:spcBef>
                          <a:spcPts val="0"/>
                        </a:spcBef>
                        <a:spcAft>
                          <a:spcPts val="0"/>
                        </a:spcAft>
                        <a:buNone/>
                      </a:pPr>
                      <a:r>
                        <a:rPr lang="en" sz="700"/>
                        <a:t>76</a:t>
                      </a:r>
                      <a:endParaRPr sz="700"/>
                    </a:p>
                  </a:txBody>
                  <a:tcPr marL="91425" marR="91425" marT="91425" marB="91425"/>
                </a:tc>
                <a:extLst>
                  <a:ext uri="{0D108BD9-81ED-4DB2-BD59-A6C34878D82A}">
                    <a16:rowId xmlns:a16="http://schemas.microsoft.com/office/drawing/2014/main" val="10006"/>
                  </a:ext>
                </a:extLst>
              </a:tr>
              <a:tr h="284450">
                <a:tc>
                  <a:txBody>
                    <a:bodyPr/>
                    <a:lstStyle/>
                    <a:p>
                      <a:pPr marL="0" lvl="0" indent="0" algn="l" rtl="0">
                        <a:spcBef>
                          <a:spcPts val="0"/>
                        </a:spcBef>
                        <a:spcAft>
                          <a:spcPts val="0"/>
                        </a:spcAft>
                        <a:buNone/>
                      </a:pPr>
                      <a:r>
                        <a:rPr lang="en" sz="700"/>
                        <a:t>Belgium</a:t>
                      </a:r>
                      <a:endParaRPr sz="700"/>
                    </a:p>
                  </a:txBody>
                  <a:tcPr marL="91425" marR="91425" marT="91425" marB="91425"/>
                </a:tc>
                <a:tc>
                  <a:txBody>
                    <a:bodyPr/>
                    <a:lstStyle/>
                    <a:p>
                      <a:pPr marL="0" lvl="0" indent="0" algn="l" rtl="0">
                        <a:spcBef>
                          <a:spcPts val="0"/>
                        </a:spcBef>
                        <a:spcAft>
                          <a:spcPts val="0"/>
                        </a:spcAft>
                        <a:buNone/>
                      </a:pPr>
                      <a:r>
                        <a:rPr lang="en" sz="700"/>
                        <a:t>75</a:t>
                      </a:r>
                      <a:endParaRPr sz="700"/>
                    </a:p>
                  </a:txBody>
                  <a:tcPr marL="91425" marR="91425" marT="91425" marB="91425"/>
                </a:tc>
                <a:extLst>
                  <a:ext uri="{0D108BD9-81ED-4DB2-BD59-A6C34878D82A}">
                    <a16:rowId xmlns:a16="http://schemas.microsoft.com/office/drawing/2014/main" val="10007"/>
                  </a:ext>
                </a:extLst>
              </a:tr>
              <a:tr h="284450">
                <a:tc>
                  <a:txBody>
                    <a:bodyPr/>
                    <a:lstStyle/>
                    <a:p>
                      <a:pPr marL="0" lvl="0" indent="0" algn="l" rtl="0">
                        <a:spcBef>
                          <a:spcPts val="0"/>
                        </a:spcBef>
                        <a:spcAft>
                          <a:spcPts val="0"/>
                        </a:spcAft>
                        <a:buNone/>
                      </a:pPr>
                      <a:r>
                        <a:rPr lang="en" sz="700"/>
                        <a:t>Denmark</a:t>
                      </a:r>
                      <a:endParaRPr sz="700"/>
                    </a:p>
                  </a:txBody>
                  <a:tcPr marL="91425" marR="91425" marT="91425" marB="91425"/>
                </a:tc>
                <a:tc>
                  <a:txBody>
                    <a:bodyPr/>
                    <a:lstStyle/>
                    <a:p>
                      <a:pPr marL="0" lvl="0" indent="0" algn="l" rtl="0">
                        <a:spcBef>
                          <a:spcPts val="0"/>
                        </a:spcBef>
                        <a:spcAft>
                          <a:spcPts val="0"/>
                        </a:spcAft>
                        <a:buNone/>
                      </a:pPr>
                      <a:r>
                        <a:rPr lang="en" sz="700"/>
                        <a:t>74</a:t>
                      </a:r>
                      <a:endParaRPr sz="700"/>
                    </a:p>
                  </a:txBody>
                  <a:tcPr marL="91425" marR="91425" marT="91425" marB="91425"/>
                </a:tc>
                <a:extLst>
                  <a:ext uri="{0D108BD9-81ED-4DB2-BD59-A6C34878D82A}">
                    <a16:rowId xmlns:a16="http://schemas.microsoft.com/office/drawing/2014/main" val="10008"/>
                  </a:ext>
                </a:extLst>
              </a:tr>
              <a:tr h="284450">
                <a:tc>
                  <a:txBody>
                    <a:bodyPr/>
                    <a:lstStyle/>
                    <a:p>
                      <a:pPr marL="0" lvl="0" indent="0" algn="l" rtl="0">
                        <a:spcBef>
                          <a:spcPts val="0"/>
                        </a:spcBef>
                        <a:spcAft>
                          <a:spcPts val="0"/>
                        </a:spcAft>
                        <a:buNone/>
                      </a:pPr>
                      <a:r>
                        <a:rPr lang="en" sz="700"/>
                        <a:t>France</a:t>
                      </a:r>
                      <a:endParaRPr sz="700"/>
                    </a:p>
                  </a:txBody>
                  <a:tcPr marL="91425" marR="91425" marT="91425" marB="91425"/>
                </a:tc>
                <a:tc>
                  <a:txBody>
                    <a:bodyPr/>
                    <a:lstStyle/>
                    <a:p>
                      <a:pPr marL="0" lvl="0" indent="0" algn="l" rtl="0">
                        <a:spcBef>
                          <a:spcPts val="0"/>
                        </a:spcBef>
                        <a:spcAft>
                          <a:spcPts val="0"/>
                        </a:spcAft>
                        <a:buNone/>
                      </a:pPr>
                      <a:r>
                        <a:rPr lang="en" sz="700"/>
                        <a:t>71</a:t>
                      </a:r>
                      <a:endParaRPr sz="700"/>
                    </a:p>
                  </a:txBody>
                  <a:tcPr marL="91425" marR="91425" marT="91425" marB="91425"/>
                </a:tc>
                <a:extLst>
                  <a:ext uri="{0D108BD9-81ED-4DB2-BD59-A6C34878D82A}">
                    <a16:rowId xmlns:a16="http://schemas.microsoft.com/office/drawing/2014/main" val="10009"/>
                  </a:ext>
                </a:extLst>
              </a:tr>
              <a:tr h="284450">
                <a:tc>
                  <a:txBody>
                    <a:bodyPr/>
                    <a:lstStyle/>
                    <a:p>
                      <a:pPr marL="0" lvl="0" indent="0" algn="l" rtl="0">
                        <a:spcBef>
                          <a:spcPts val="0"/>
                        </a:spcBef>
                        <a:spcAft>
                          <a:spcPts val="0"/>
                        </a:spcAft>
                        <a:buNone/>
                      </a:pPr>
                      <a:r>
                        <a:rPr lang="en" sz="700"/>
                        <a:t>Sweden</a:t>
                      </a:r>
                      <a:endParaRPr sz="700"/>
                    </a:p>
                  </a:txBody>
                  <a:tcPr marL="91425" marR="91425" marT="91425" marB="91425"/>
                </a:tc>
                <a:tc>
                  <a:txBody>
                    <a:bodyPr/>
                    <a:lstStyle/>
                    <a:p>
                      <a:pPr marL="0" lvl="0" indent="0" algn="l" rtl="0">
                        <a:spcBef>
                          <a:spcPts val="0"/>
                        </a:spcBef>
                        <a:spcAft>
                          <a:spcPts val="0"/>
                        </a:spcAft>
                        <a:buNone/>
                      </a:pPr>
                      <a:r>
                        <a:rPr lang="en" sz="700"/>
                        <a:t>71</a:t>
                      </a:r>
                      <a:endParaRPr sz="700"/>
                    </a:p>
                  </a:txBody>
                  <a:tcPr marL="91425" marR="91425" marT="91425" marB="91425"/>
                </a:tc>
                <a:extLst>
                  <a:ext uri="{0D108BD9-81ED-4DB2-BD59-A6C34878D82A}">
                    <a16:rowId xmlns:a16="http://schemas.microsoft.com/office/drawing/2014/main" val="10010"/>
                  </a:ext>
                </a:extLst>
              </a:tr>
              <a:tr h="284450">
                <a:tc>
                  <a:txBody>
                    <a:bodyPr/>
                    <a:lstStyle/>
                    <a:p>
                      <a:pPr marL="0" lvl="0" indent="0" algn="l" rtl="0">
                        <a:spcBef>
                          <a:spcPts val="0"/>
                        </a:spcBef>
                        <a:spcAft>
                          <a:spcPts val="0"/>
                        </a:spcAft>
                        <a:buNone/>
                      </a:pPr>
                      <a:r>
                        <a:rPr lang="en" sz="700"/>
                        <a:t>Ireland</a:t>
                      </a:r>
                      <a:endParaRPr sz="700"/>
                    </a:p>
                  </a:txBody>
                  <a:tcPr marL="91425" marR="91425" marT="91425" marB="91425"/>
                </a:tc>
                <a:tc>
                  <a:txBody>
                    <a:bodyPr/>
                    <a:lstStyle/>
                    <a:p>
                      <a:pPr marL="0" lvl="0" indent="0" algn="l" rtl="0">
                        <a:spcBef>
                          <a:spcPts val="0"/>
                        </a:spcBef>
                        <a:spcAft>
                          <a:spcPts val="0"/>
                        </a:spcAft>
                        <a:buNone/>
                      </a:pPr>
                      <a:r>
                        <a:rPr lang="en" sz="700"/>
                        <a:t>70</a:t>
                      </a:r>
                      <a:endParaRPr sz="700"/>
                    </a:p>
                  </a:txBody>
                  <a:tcPr marL="91425" marR="91425" marT="91425" marB="91425"/>
                </a:tc>
                <a:extLst>
                  <a:ext uri="{0D108BD9-81ED-4DB2-BD59-A6C34878D82A}">
                    <a16:rowId xmlns:a16="http://schemas.microsoft.com/office/drawing/2014/main" val="10011"/>
                  </a:ext>
                </a:extLst>
              </a:tr>
              <a:tr h="284450">
                <a:tc>
                  <a:txBody>
                    <a:bodyPr/>
                    <a:lstStyle/>
                    <a:p>
                      <a:pPr marL="0" lvl="0" indent="0" algn="l" rtl="0">
                        <a:spcBef>
                          <a:spcPts val="0"/>
                        </a:spcBef>
                        <a:spcAft>
                          <a:spcPts val="0"/>
                        </a:spcAft>
                        <a:buNone/>
                      </a:pPr>
                      <a:r>
                        <a:rPr lang="en" sz="700"/>
                        <a:t>Norway</a:t>
                      </a:r>
                      <a:endParaRPr sz="700"/>
                    </a:p>
                  </a:txBody>
                  <a:tcPr marL="91425" marR="91425" marT="91425" marB="91425"/>
                </a:tc>
                <a:tc>
                  <a:txBody>
                    <a:bodyPr/>
                    <a:lstStyle/>
                    <a:p>
                      <a:pPr marL="0" lvl="0" indent="0" algn="l" rtl="0">
                        <a:spcBef>
                          <a:spcPts val="0"/>
                        </a:spcBef>
                        <a:spcAft>
                          <a:spcPts val="0"/>
                        </a:spcAft>
                        <a:buNone/>
                      </a:pPr>
                      <a:r>
                        <a:rPr lang="en" sz="700"/>
                        <a:t>69</a:t>
                      </a:r>
                      <a:endParaRPr sz="700"/>
                    </a:p>
                  </a:txBody>
                  <a:tcPr marL="91425" marR="91425" marT="91425" marB="91425"/>
                </a:tc>
                <a:extLst>
                  <a:ext uri="{0D108BD9-81ED-4DB2-BD59-A6C34878D82A}">
                    <a16:rowId xmlns:a16="http://schemas.microsoft.com/office/drawing/2014/main" val="10012"/>
                  </a:ext>
                </a:extLst>
              </a:tr>
              <a:tr h="284450">
                <a:tc>
                  <a:txBody>
                    <a:bodyPr/>
                    <a:lstStyle/>
                    <a:p>
                      <a:pPr marL="0" lvl="0" indent="0" algn="l" rtl="0">
                        <a:spcBef>
                          <a:spcPts val="0"/>
                        </a:spcBef>
                        <a:spcAft>
                          <a:spcPts val="0"/>
                        </a:spcAft>
                        <a:buNone/>
                      </a:pPr>
                      <a:r>
                        <a:rPr lang="en" sz="700"/>
                        <a:t>Switzerland</a:t>
                      </a:r>
                      <a:endParaRPr sz="700"/>
                    </a:p>
                  </a:txBody>
                  <a:tcPr marL="91425" marR="91425" marT="91425" marB="91425"/>
                </a:tc>
                <a:tc>
                  <a:txBody>
                    <a:bodyPr/>
                    <a:lstStyle/>
                    <a:p>
                      <a:pPr marL="0" lvl="0" indent="0" algn="l" rtl="0">
                        <a:spcBef>
                          <a:spcPts val="0"/>
                        </a:spcBef>
                        <a:spcAft>
                          <a:spcPts val="0"/>
                        </a:spcAft>
                        <a:buNone/>
                      </a:pPr>
                      <a:r>
                        <a:rPr lang="en" sz="700"/>
                        <a:t>68</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29" name="Google Shape;229;p41"/>
          <p:cNvGraphicFramePr/>
          <p:nvPr/>
        </p:nvGraphicFramePr>
        <p:xfrm>
          <a:off x="2067088" y="987075"/>
          <a:ext cx="1304500" cy="4053420"/>
        </p:xfrm>
        <a:graphic>
          <a:graphicData uri="http://schemas.openxmlformats.org/drawingml/2006/table">
            <a:tbl>
              <a:tblPr>
                <a:noFill/>
                <a:tableStyleId>{E085DE01-8E55-4766-892D-B03538B73258}</a:tableStyleId>
              </a:tblPr>
              <a:tblGrid>
                <a:gridCol w="806925">
                  <a:extLst>
                    <a:ext uri="{9D8B030D-6E8A-4147-A177-3AD203B41FA5}">
                      <a16:colId xmlns:a16="http://schemas.microsoft.com/office/drawing/2014/main" val="20000"/>
                    </a:ext>
                  </a:extLst>
                </a:gridCol>
                <a:gridCol w="4975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Germany</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67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South Africa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65</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Finland</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63</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Poland</a:t>
                      </a:r>
                      <a:endParaRPr sz="700"/>
                    </a:p>
                  </a:txBody>
                  <a:tcPr marL="91425" marR="91425" marT="91425" marB="91425"/>
                </a:tc>
                <a:tc>
                  <a:txBody>
                    <a:bodyPr/>
                    <a:lstStyle/>
                    <a:p>
                      <a:pPr marL="0" lvl="0" indent="0" algn="l" rtl="0">
                        <a:spcBef>
                          <a:spcPts val="0"/>
                        </a:spcBef>
                        <a:spcAft>
                          <a:spcPts val="0"/>
                        </a:spcAft>
                        <a:buNone/>
                      </a:pPr>
                      <a:r>
                        <a:rPr lang="en" sz="700"/>
                        <a:t>60</a:t>
                      </a:r>
                      <a:endParaRPr sz="700"/>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Czech Republic</a:t>
                      </a:r>
                      <a:endParaRPr sz="700"/>
                    </a:p>
                  </a:txBody>
                  <a:tcPr marL="91425" marR="91425" marT="91425" marB="91425"/>
                </a:tc>
                <a:tc>
                  <a:txBody>
                    <a:bodyPr/>
                    <a:lstStyle/>
                    <a:p>
                      <a:pPr marL="0" lvl="0" indent="0" algn="l" rtl="0">
                        <a:spcBef>
                          <a:spcPts val="0"/>
                        </a:spcBef>
                        <a:spcAft>
                          <a:spcPts val="0"/>
                        </a:spcAft>
                        <a:buNone/>
                      </a:pPr>
                      <a:r>
                        <a:rPr lang="en" sz="700"/>
                        <a:t>58</a:t>
                      </a:r>
                      <a:endParaRPr sz="700"/>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Austria</a:t>
                      </a:r>
                      <a:endParaRPr sz="700"/>
                    </a:p>
                  </a:txBody>
                  <a:tcPr marL="91425" marR="91425" marT="91425" marB="91425"/>
                </a:tc>
                <a:tc>
                  <a:txBody>
                    <a:bodyPr/>
                    <a:lstStyle/>
                    <a:p>
                      <a:pPr marL="0" lvl="0" indent="0" algn="l" rtl="0">
                        <a:spcBef>
                          <a:spcPts val="0"/>
                        </a:spcBef>
                        <a:spcAft>
                          <a:spcPts val="0"/>
                        </a:spcAft>
                        <a:buNone/>
                      </a:pPr>
                      <a:r>
                        <a:rPr lang="en" sz="700"/>
                        <a:t>55</a:t>
                      </a:r>
                      <a:endParaRPr sz="700"/>
                    </a:p>
                  </a:txBody>
                  <a:tcPr marL="91425" marR="91425" marT="91425" marB="91425"/>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Hungary</a:t>
                      </a:r>
                      <a:endParaRPr sz="700"/>
                    </a:p>
                  </a:txBody>
                  <a:tcPr marL="91425" marR="91425" marT="91425" marB="91425"/>
                </a:tc>
                <a:tc>
                  <a:txBody>
                    <a:bodyPr/>
                    <a:lstStyle/>
                    <a:p>
                      <a:pPr marL="0" lvl="0" indent="0" algn="l" rtl="0">
                        <a:spcBef>
                          <a:spcPts val="0"/>
                        </a:spcBef>
                        <a:spcAft>
                          <a:spcPts val="0"/>
                        </a:spcAft>
                        <a:buNone/>
                      </a:pPr>
                      <a:r>
                        <a:rPr lang="en" sz="700"/>
                        <a:t>55</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Israel</a:t>
                      </a:r>
                      <a:endParaRPr sz="700"/>
                    </a:p>
                  </a:txBody>
                  <a:tcPr marL="91425" marR="91425" marT="91425" marB="91425"/>
                </a:tc>
                <a:tc>
                  <a:txBody>
                    <a:bodyPr/>
                    <a:lstStyle/>
                    <a:p>
                      <a:pPr marL="0" lvl="0" indent="0" algn="l" rtl="0">
                        <a:spcBef>
                          <a:spcPts val="0"/>
                        </a:spcBef>
                        <a:spcAft>
                          <a:spcPts val="0"/>
                        </a:spcAft>
                        <a:buNone/>
                      </a:pPr>
                      <a:r>
                        <a:rPr lang="en" sz="700"/>
                        <a:t>54</a:t>
                      </a:r>
                      <a:endParaRPr sz="700"/>
                    </a:p>
                  </a:txBody>
                  <a:tcPr marL="91425" marR="91425" marT="91425" marB="91425"/>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700"/>
                        <a:t>Spain</a:t>
                      </a:r>
                      <a:endParaRPr sz="700"/>
                    </a:p>
                  </a:txBody>
                  <a:tcPr marL="91425" marR="91425" marT="91425" marB="91425"/>
                </a:tc>
                <a:tc>
                  <a:txBody>
                    <a:bodyPr/>
                    <a:lstStyle/>
                    <a:p>
                      <a:pPr marL="0" lvl="0" indent="0" algn="l" rtl="0">
                        <a:spcBef>
                          <a:spcPts val="0"/>
                        </a:spcBef>
                        <a:spcAft>
                          <a:spcPts val="0"/>
                        </a:spcAft>
                        <a:buNone/>
                      </a:pPr>
                      <a:r>
                        <a:rPr lang="en" sz="700"/>
                        <a:t>51</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India</a:t>
                      </a:r>
                      <a:endParaRPr sz="700"/>
                    </a:p>
                  </a:txBody>
                  <a:tcPr marL="91425" marR="91425" marT="91425" marB="91425"/>
                </a:tc>
                <a:tc>
                  <a:txBody>
                    <a:bodyPr/>
                    <a:lstStyle/>
                    <a:p>
                      <a:pPr marL="0" lvl="0" indent="0" algn="l" rtl="0">
                        <a:spcBef>
                          <a:spcPts val="0"/>
                        </a:spcBef>
                        <a:spcAft>
                          <a:spcPts val="0"/>
                        </a:spcAft>
                        <a:buNone/>
                      </a:pPr>
                      <a:r>
                        <a:rPr lang="en" sz="700"/>
                        <a:t>48</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Argentina</a:t>
                      </a:r>
                      <a:endParaRPr sz="700"/>
                    </a:p>
                  </a:txBody>
                  <a:tcPr marL="91425" marR="91425" marT="91425" marB="91425"/>
                </a:tc>
                <a:tc>
                  <a:txBody>
                    <a:bodyPr/>
                    <a:lstStyle/>
                    <a:p>
                      <a:pPr marL="0" lvl="0" indent="0" algn="l" rtl="0">
                        <a:spcBef>
                          <a:spcPts val="0"/>
                        </a:spcBef>
                        <a:spcAft>
                          <a:spcPts val="0"/>
                        </a:spcAft>
                        <a:buNone/>
                      </a:pPr>
                      <a:r>
                        <a:rPr lang="en" sz="700"/>
                        <a:t>41</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Japan</a:t>
                      </a:r>
                      <a:endParaRPr sz="700"/>
                    </a:p>
                  </a:txBody>
                  <a:tcPr marL="91425" marR="91425" marT="91425" marB="91425"/>
                </a:tc>
                <a:tc>
                  <a:txBody>
                    <a:bodyPr/>
                    <a:lstStyle/>
                    <a:p>
                      <a:pPr marL="0" lvl="0" indent="0" algn="l" rtl="0">
                        <a:spcBef>
                          <a:spcPts val="0"/>
                        </a:spcBef>
                        <a:spcAft>
                          <a:spcPts val="0"/>
                        </a:spcAft>
                        <a:buNone/>
                      </a:pPr>
                      <a:r>
                        <a:rPr lang="en" sz="700"/>
                        <a:t>41</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Iran</a:t>
                      </a:r>
                      <a:endParaRPr sz="700"/>
                    </a:p>
                  </a:txBody>
                  <a:tcPr marL="91425" marR="91425" marT="91425" marB="91425"/>
                </a:tc>
                <a:tc>
                  <a:txBody>
                    <a:bodyPr/>
                    <a:lstStyle/>
                    <a:p>
                      <a:pPr marL="0" lvl="0" indent="0" algn="l" rtl="0">
                        <a:spcBef>
                          <a:spcPts val="0"/>
                        </a:spcBef>
                        <a:spcAft>
                          <a:spcPts val="0"/>
                        </a:spcAft>
                        <a:buNone/>
                      </a:pPr>
                      <a:r>
                        <a:rPr lang="en" sz="700"/>
                        <a:t>41</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30" name="Google Shape;230;p41"/>
          <p:cNvGraphicFramePr/>
          <p:nvPr/>
        </p:nvGraphicFramePr>
        <p:xfrm>
          <a:off x="3730750" y="986975"/>
          <a:ext cx="1642600" cy="4053420"/>
        </p:xfrm>
        <a:graphic>
          <a:graphicData uri="http://schemas.openxmlformats.org/drawingml/2006/table">
            <a:tbl>
              <a:tblPr>
                <a:noFill/>
                <a:tableStyleId>{E085DE01-8E55-4766-892D-B03538B73258}</a:tableStyleId>
              </a:tblPr>
              <a:tblGrid>
                <a:gridCol w="1037125">
                  <a:extLst>
                    <a:ext uri="{9D8B030D-6E8A-4147-A177-3AD203B41FA5}">
                      <a16:colId xmlns:a16="http://schemas.microsoft.com/office/drawing/2014/main" val="20000"/>
                    </a:ext>
                  </a:extLst>
                </a:gridCol>
                <a:gridCol w="6054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Jamaica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39</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Brazil</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Egypt</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Iraq</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38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Kuwait</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38</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Lebanon</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Saudi Arabia</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United Arab Emirates</a:t>
                      </a:r>
                      <a:endParaRPr sz="700"/>
                    </a:p>
                  </a:txBody>
                  <a:tcPr marL="91425" marR="91425" marT="91425" marB="91425"/>
                </a:tc>
                <a:tc>
                  <a:txBody>
                    <a:bodyPr/>
                    <a:lstStyle/>
                    <a:p>
                      <a:pPr marL="0" lvl="0" indent="0" algn="l" rtl="0">
                        <a:spcBef>
                          <a:spcPts val="0"/>
                        </a:spcBef>
                        <a:spcAft>
                          <a:spcPts val="0"/>
                        </a:spcAft>
                        <a:buNone/>
                      </a:pPr>
                      <a:r>
                        <a:rPr lang="en" sz="700"/>
                        <a:t>38</a:t>
                      </a:r>
                      <a:endParaRPr sz="700"/>
                    </a:p>
                  </a:txBody>
                  <a:tcPr marL="91425" marR="91425" marT="91425" marB="91425"/>
                </a:tc>
                <a:extLst>
                  <a:ext uri="{0D108BD9-81ED-4DB2-BD59-A6C34878D82A}">
                    <a16:rowId xmlns:a16="http://schemas.microsoft.com/office/drawing/2014/main" val="10008"/>
                  </a:ext>
                </a:extLst>
              </a:tr>
              <a:tr h="225625">
                <a:tc>
                  <a:txBody>
                    <a:bodyPr/>
                    <a:lstStyle/>
                    <a:p>
                      <a:pPr marL="0" lvl="0" indent="0" algn="l" rtl="0">
                        <a:spcBef>
                          <a:spcPts val="0"/>
                        </a:spcBef>
                        <a:spcAft>
                          <a:spcPts val="0"/>
                        </a:spcAft>
                        <a:buNone/>
                      </a:pPr>
                      <a:r>
                        <a:rPr lang="en" sz="700"/>
                        <a:t>Turkey</a:t>
                      </a:r>
                      <a:endParaRPr sz="700"/>
                    </a:p>
                  </a:txBody>
                  <a:tcPr marL="91425" marR="91425" marT="91425" marB="91425"/>
                </a:tc>
                <a:tc>
                  <a:txBody>
                    <a:bodyPr/>
                    <a:lstStyle/>
                    <a:p>
                      <a:pPr marL="0" lvl="0" indent="0" algn="l" rtl="0">
                        <a:spcBef>
                          <a:spcPts val="0"/>
                        </a:spcBef>
                        <a:spcAft>
                          <a:spcPts val="0"/>
                        </a:spcAft>
                        <a:buNone/>
                      </a:pPr>
                      <a:r>
                        <a:rPr lang="en" sz="700"/>
                        <a:t>37</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Uruguay</a:t>
                      </a:r>
                      <a:endParaRPr sz="700"/>
                    </a:p>
                  </a:txBody>
                  <a:tcPr marL="91425" marR="91425" marT="91425" marB="91425"/>
                </a:tc>
                <a:tc>
                  <a:txBody>
                    <a:bodyPr/>
                    <a:lstStyle/>
                    <a:p>
                      <a:pPr marL="0" lvl="0" indent="0" algn="l" rtl="0">
                        <a:spcBef>
                          <a:spcPts val="0"/>
                        </a:spcBef>
                        <a:spcAft>
                          <a:spcPts val="0"/>
                        </a:spcAft>
                        <a:buNone/>
                      </a:pPr>
                      <a:r>
                        <a:rPr lang="en" sz="700"/>
                        <a:t>36</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Greece</a:t>
                      </a:r>
                      <a:endParaRPr sz="700"/>
                    </a:p>
                  </a:txBody>
                  <a:tcPr marL="91425" marR="91425" marT="91425" marB="91425"/>
                </a:tc>
                <a:tc>
                  <a:txBody>
                    <a:bodyPr/>
                    <a:lstStyle/>
                    <a:p>
                      <a:pPr marL="0" lvl="0" indent="0" algn="l" rtl="0">
                        <a:spcBef>
                          <a:spcPts val="0"/>
                        </a:spcBef>
                        <a:spcAft>
                          <a:spcPts val="0"/>
                        </a:spcAft>
                        <a:buNone/>
                      </a:pPr>
                      <a:r>
                        <a:rPr lang="en" sz="700"/>
                        <a:t>35</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Philippines</a:t>
                      </a:r>
                      <a:endParaRPr sz="700"/>
                    </a:p>
                  </a:txBody>
                  <a:tcPr marL="91425" marR="91425" marT="91425" marB="91425"/>
                </a:tc>
                <a:tc>
                  <a:txBody>
                    <a:bodyPr/>
                    <a:lstStyle/>
                    <a:p>
                      <a:pPr marL="0" lvl="0" indent="0" algn="l" rtl="0">
                        <a:spcBef>
                          <a:spcPts val="0"/>
                        </a:spcBef>
                        <a:spcAft>
                          <a:spcPts val="0"/>
                        </a:spcAft>
                        <a:buNone/>
                      </a:pPr>
                      <a:r>
                        <a:rPr lang="en" sz="700"/>
                        <a:t>32</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Mexico</a:t>
                      </a:r>
                      <a:endParaRPr sz="700"/>
                    </a:p>
                  </a:txBody>
                  <a:tcPr marL="91425" marR="91425" marT="91425" marB="91425"/>
                </a:tc>
                <a:tc>
                  <a:txBody>
                    <a:bodyPr/>
                    <a:lstStyle/>
                    <a:p>
                      <a:pPr marL="0" lvl="0" indent="0" algn="l" rtl="0">
                        <a:spcBef>
                          <a:spcPts val="0"/>
                        </a:spcBef>
                        <a:spcAft>
                          <a:spcPts val="0"/>
                        </a:spcAft>
                        <a:buNone/>
                      </a:pPr>
                      <a:r>
                        <a:rPr lang="en" sz="700"/>
                        <a:t>30</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31" name="Google Shape;231;p41"/>
          <p:cNvGraphicFramePr/>
          <p:nvPr/>
        </p:nvGraphicFramePr>
        <p:xfrm>
          <a:off x="5763675" y="994588"/>
          <a:ext cx="1437600" cy="4053420"/>
        </p:xfrm>
        <a:graphic>
          <a:graphicData uri="http://schemas.openxmlformats.org/drawingml/2006/table">
            <a:tbl>
              <a:tblPr>
                <a:noFill/>
                <a:tableStyleId>{E085DE01-8E55-4766-892D-B03538B73258}</a:tableStyleId>
              </a:tblPr>
              <a:tblGrid>
                <a:gridCol w="715125">
                  <a:extLst>
                    <a:ext uri="{9D8B030D-6E8A-4147-A177-3AD203B41FA5}">
                      <a16:colId xmlns:a16="http://schemas.microsoft.com/office/drawing/2014/main" val="20000"/>
                    </a:ext>
                  </a:extLst>
                </a:gridCol>
                <a:gridCol w="7224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700"/>
                        <a:t>Tanzania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700"/>
                        <a:t>Ethiopia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700"/>
                        <a:t>Kenya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700"/>
                        <a:t>Portugal</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700"/>
                        <a:t>Zambia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700"/>
                        <a:t>Malaysia</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26</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700"/>
                        <a:t>Hong Kong</a:t>
                      </a:r>
                      <a:endParaRPr sz="700"/>
                    </a:p>
                  </a:txBody>
                  <a:tcPr marL="91425" marR="91425" marT="91425" marB="91425"/>
                </a:tc>
                <a:tc>
                  <a:txBody>
                    <a:bodyPr/>
                    <a:lstStyle/>
                    <a:p>
                      <a:pPr marL="0" lvl="0" indent="0" algn="l" rtl="0">
                        <a:spcBef>
                          <a:spcPts val="0"/>
                        </a:spcBef>
                        <a:spcAft>
                          <a:spcPts val="0"/>
                        </a:spcAft>
                        <a:buNone/>
                      </a:pPr>
                      <a:r>
                        <a:rPr lang="en" sz="700"/>
                        <a:t>25</a:t>
                      </a:r>
                      <a:endParaRPr sz="700"/>
                    </a:p>
                  </a:txBody>
                  <a:tcPr marL="91425" marR="91425" marT="91425" marB="91425"/>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700"/>
                        <a:t>Chile</a:t>
                      </a:r>
                      <a:endParaRPr sz="700"/>
                    </a:p>
                  </a:txBody>
                  <a:tcPr marL="91425" marR="91425" marT="91425" marB="91425"/>
                </a:tc>
                <a:tc>
                  <a:txBody>
                    <a:bodyPr/>
                    <a:lstStyle/>
                    <a:p>
                      <a:pPr marL="0" lvl="0" indent="0" algn="l" rtl="0">
                        <a:spcBef>
                          <a:spcPts val="0"/>
                        </a:spcBef>
                        <a:spcAft>
                          <a:spcPts val="0"/>
                        </a:spcAft>
                        <a:buNone/>
                      </a:pPr>
                      <a:r>
                        <a:rPr lang="en" sz="700"/>
                        <a:t>23</a:t>
                      </a:r>
                      <a:endParaRPr sz="700"/>
                    </a:p>
                  </a:txBody>
                  <a:tcPr marL="91425" marR="91425" marT="91425" marB="91425"/>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700"/>
                        <a:t>China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700"/>
                        <a:t>Ghana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700"/>
                        <a:t>Nigeria</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 sz="700"/>
                        <a:t>Sierra Leone</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 sz="700"/>
                        <a:t>Singapore</a:t>
                      </a:r>
                      <a:endParaRPr sz="7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700">
                          <a:solidFill>
                            <a:schemeClr val="dk1"/>
                          </a:solidFill>
                        </a:rPr>
                        <a:t>20</a:t>
                      </a:r>
                      <a:endParaRPr sz="700"/>
                    </a:p>
                  </a:txBody>
                  <a:tcPr marL="91425" marR="91425" marT="91425" marB="91425"/>
                </a:tc>
                <a:extLst>
                  <a:ext uri="{0D108BD9-81ED-4DB2-BD59-A6C34878D82A}">
                    <a16:rowId xmlns:a16="http://schemas.microsoft.com/office/drawing/2014/main" val="10013"/>
                  </a:ext>
                </a:extLst>
              </a:tr>
            </a:tbl>
          </a:graphicData>
        </a:graphic>
      </p:graphicFrame>
      <p:graphicFrame>
        <p:nvGraphicFramePr>
          <p:cNvPr id="232" name="Google Shape;232;p41"/>
          <p:cNvGraphicFramePr/>
          <p:nvPr/>
        </p:nvGraphicFramePr>
        <p:xfrm>
          <a:off x="7475300" y="994588"/>
          <a:ext cx="1203100" cy="4053420"/>
        </p:xfrm>
        <a:graphic>
          <a:graphicData uri="http://schemas.openxmlformats.org/drawingml/2006/table">
            <a:tbl>
              <a:tblPr>
                <a:noFill/>
                <a:tableStyleId>{E085DE01-8E55-4766-892D-B03538B73258}</a:tableStyleId>
              </a:tblPr>
              <a:tblGrid>
                <a:gridCol w="737300">
                  <a:extLst>
                    <a:ext uri="{9D8B030D-6E8A-4147-A177-3AD203B41FA5}">
                      <a16:colId xmlns:a16="http://schemas.microsoft.com/office/drawing/2014/main" val="20000"/>
                    </a:ext>
                  </a:extLst>
                </a:gridCol>
                <a:gridCol w="465800">
                  <a:extLst>
                    <a:ext uri="{9D8B030D-6E8A-4147-A177-3AD203B41FA5}">
                      <a16:colId xmlns:a16="http://schemas.microsoft.com/office/drawing/2014/main" val="20001"/>
                    </a:ext>
                  </a:extLst>
                </a:gridCol>
              </a:tblGrid>
              <a:tr h="289525">
                <a:tc>
                  <a:txBody>
                    <a:bodyPr/>
                    <a:lstStyle/>
                    <a:p>
                      <a:pPr marL="0" lvl="0" indent="0" algn="l" rtl="0">
                        <a:spcBef>
                          <a:spcPts val="0"/>
                        </a:spcBef>
                        <a:spcAft>
                          <a:spcPts val="0"/>
                        </a:spcAft>
                        <a:buNone/>
                      </a:pPr>
                      <a:r>
                        <a:rPr lang="en" sz="700" b="1">
                          <a:solidFill>
                            <a:schemeClr val="lt1"/>
                          </a:solidFill>
                        </a:rPr>
                        <a:t>Country</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r>
                        <a:rPr lang="en" sz="700" b="1">
                          <a:solidFill>
                            <a:schemeClr val="lt1"/>
                          </a:solidFill>
                        </a:rPr>
                        <a:t>Score</a:t>
                      </a:r>
                      <a:endParaRPr sz="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r>
                        <a:rPr lang="en" sz="700"/>
                        <a:t>Thailand</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20</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r>
                        <a:rPr lang="en" sz="700"/>
                        <a:t>El Salvador</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19</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9525">
                <a:tc>
                  <a:txBody>
                    <a:bodyPr/>
                    <a:lstStyle/>
                    <a:p>
                      <a:pPr marL="0" lvl="0" indent="0" algn="l" rtl="0">
                        <a:spcBef>
                          <a:spcPts val="0"/>
                        </a:spcBef>
                        <a:spcAft>
                          <a:spcPts val="0"/>
                        </a:spcAft>
                        <a:buNone/>
                      </a:pPr>
                      <a:r>
                        <a:rPr lang="en" sz="700"/>
                        <a:t>South Korea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18</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9525">
                <a:tc>
                  <a:txBody>
                    <a:bodyPr/>
                    <a:lstStyle/>
                    <a:p>
                      <a:pPr marL="0" lvl="0" indent="0" algn="l" rtl="0">
                        <a:spcBef>
                          <a:spcPts val="0"/>
                        </a:spcBef>
                        <a:spcAft>
                          <a:spcPts val="0"/>
                        </a:spcAft>
                        <a:buNone/>
                      </a:pPr>
                      <a:r>
                        <a:rPr lang="en" sz="700"/>
                        <a:t>Taiwan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17</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9525">
                <a:tc>
                  <a:txBody>
                    <a:bodyPr/>
                    <a:lstStyle/>
                    <a:p>
                      <a:pPr marL="0" lvl="0" indent="0" algn="l" rtl="0">
                        <a:spcBef>
                          <a:spcPts val="0"/>
                        </a:spcBef>
                        <a:spcAft>
                          <a:spcPts val="0"/>
                        </a:spcAft>
                        <a:buNone/>
                      </a:pPr>
                      <a:r>
                        <a:rPr lang="en" sz="700"/>
                        <a:t>Peru</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16</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9525">
                <a:tc>
                  <a:txBody>
                    <a:bodyPr/>
                    <a:lstStyle/>
                    <a:p>
                      <a:pPr marL="0" lvl="0" indent="0" algn="l" rtl="0">
                        <a:spcBef>
                          <a:spcPts val="0"/>
                        </a:spcBef>
                        <a:spcAft>
                          <a:spcPts val="0"/>
                        </a:spcAft>
                        <a:buNone/>
                      </a:pPr>
                      <a:r>
                        <a:rPr lang="en" sz="700"/>
                        <a:t>Costa Rica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15</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9525">
                <a:tc>
                  <a:txBody>
                    <a:bodyPr/>
                    <a:lstStyle/>
                    <a:p>
                      <a:pPr marL="0" lvl="0" indent="0" algn="l" rtl="0">
                        <a:spcBef>
                          <a:spcPts val="0"/>
                        </a:spcBef>
                        <a:spcAft>
                          <a:spcPts val="0"/>
                        </a:spcAft>
                        <a:buNone/>
                      </a:pPr>
                      <a:r>
                        <a:rPr lang="en" sz="700"/>
                        <a:t>Indonesia</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14</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9525">
                <a:tc>
                  <a:txBody>
                    <a:bodyPr/>
                    <a:lstStyle/>
                    <a:p>
                      <a:pPr marL="0" lvl="0" indent="0" algn="l" rtl="0">
                        <a:spcBef>
                          <a:spcPts val="0"/>
                        </a:spcBef>
                        <a:spcAft>
                          <a:spcPts val="0"/>
                        </a:spcAft>
                        <a:buNone/>
                      </a:pPr>
                      <a:r>
                        <a:rPr lang="en" sz="700"/>
                        <a:t>Pakistan</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700"/>
                        <a:t>14</a:t>
                      </a:r>
                      <a:endParaRPr sz="7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9525">
                <a:tc>
                  <a:txBody>
                    <a:bodyPr/>
                    <a:lstStyle/>
                    <a:p>
                      <a:pPr marL="0" lvl="0" indent="0" algn="l" rtl="0">
                        <a:spcBef>
                          <a:spcPts val="0"/>
                        </a:spcBef>
                        <a:spcAft>
                          <a:spcPts val="0"/>
                        </a:spcAft>
                        <a:buNone/>
                      </a:pPr>
                      <a:r>
                        <a:rPr lang="en" sz="700"/>
                        <a:t>Colombia</a:t>
                      </a:r>
                      <a:endParaRPr sz="7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700"/>
                        <a:t>13</a:t>
                      </a:r>
                      <a:endParaRPr sz="7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9"/>
                  </a:ext>
                </a:extLst>
              </a:tr>
              <a:tr h="289525">
                <a:tc>
                  <a:txBody>
                    <a:bodyPr/>
                    <a:lstStyle/>
                    <a:p>
                      <a:pPr marL="0" lvl="0" indent="0" algn="l" rtl="0">
                        <a:spcBef>
                          <a:spcPts val="0"/>
                        </a:spcBef>
                        <a:spcAft>
                          <a:spcPts val="0"/>
                        </a:spcAft>
                        <a:buNone/>
                      </a:pPr>
                      <a:r>
                        <a:rPr lang="en" sz="700"/>
                        <a:t>Venezuela</a:t>
                      </a:r>
                      <a:endParaRPr sz="700"/>
                    </a:p>
                  </a:txBody>
                  <a:tcPr marL="91425" marR="91425" marT="91425" marB="91425"/>
                </a:tc>
                <a:tc>
                  <a:txBody>
                    <a:bodyPr/>
                    <a:lstStyle/>
                    <a:p>
                      <a:pPr marL="0" lvl="0" indent="0" algn="l" rtl="0">
                        <a:spcBef>
                          <a:spcPts val="0"/>
                        </a:spcBef>
                        <a:spcAft>
                          <a:spcPts val="0"/>
                        </a:spcAft>
                        <a:buNone/>
                      </a:pPr>
                      <a:r>
                        <a:rPr lang="en" sz="700"/>
                        <a:t>12</a:t>
                      </a:r>
                      <a:endParaRPr sz="700"/>
                    </a:p>
                  </a:txBody>
                  <a:tcPr marL="91425" marR="91425" marT="91425" marB="91425"/>
                </a:tc>
                <a:extLst>
                  <a:ext uri="{0D108BD9-81ED-4DB2-BD59-A6C34878D82A}">
                    <a16:rowId xmlns:a16="http://schemas.microsoft.com/office/drawing/2014/main" val="10010"/>
                  </a:ext>
                </a:extLst>
              </a:tr>
              <a:tr h="289525">
                <a:tc>
                  <a:txBody>
                    <a:bodyPr/>
                    <a:lstStyle/>
                    <a:p>
                      <a:pPr marL="0" lvl="0" indent="0" algn="l" rtl="0">
                        <a:spcBef>
                          <a:spcPts val="0"/>
                        </a:spcBef>
                        <a:spcAft>
                          <a:spcPts val="0"/>
                        </a:spcAft>
                        <a:buNone/>
                      </a:pPr>
                      <a:r>
                        <a:rPr lang="en" sz="700"/>
                        <a:t>Panama</a:t>
                      </a:r>
                      <a:endParaRPr sz="700"/>
                    </a:p>
                  </a:txBody>
                  <a:tcPr marL="91425" marR="91425" marT="91425" marB="91425"/>
                </a:tc>
                <a:tc>
                  <a:txBody>
                    <a:bodyPr/>
                    <a:lstStyle/>
                    <a:p>
                      <a:pPr marL="0" lvl="0" indent="0" algn="l" rtl="0">
                        <a:spcBef>
                          <a:spcPts val="0"/>
                        </a:spcBef>
                        <a:spcAft>
                          <a:spcPts val="0"/>
                        </a:spcAft>
                        <a:buNone/>
                      </a:pPr>
                      <a:r>
                        <a:rPr lang="en" sz="700"/>
                        <a:t>11</a:t>
                      </a:r>
                      <a:endParaRPr sz="700"/>
                    </a:p>
                  </a:txBody>
                  <a:tcPr marL="91425" marR="91425" marT="91425" marB="91425"/>
                </a:tc>
                <a:extLst>
                  <a:ext uri="{0D108BD9-81ED-4DB2-BD59-A6C34878D82A}">
                    <a16:rowId xmlns:a16="http://schemas.microsoft.com/office/drawing/2014/main" val="10011"/>
                  </a:ext>
                </a:extLst>
              </a:tr>
              <a:tr h="289525">
                <a:tc>
                  <a:txBody>
                    <a:bodyPr/>
                    <a:lstStyle/>
                    <a:p>
                      <a:pPr marL="0" lvl="0" indent="0" algn="l" rtl="0">
                        <a:spcBef>
                          <a:spcPts val="0"/>
                        </a:spcBef>
                        <a:spcAft>
                          <a:spcPts val="0"/>
                        </a:spcAft>
                        <a:buNone/>
                      </a:pPr>
                      <a:r>
                        <a:rPr lang="en" sz="700"/>
                        <a:t>Ecuador</a:t>
                      </a:r>
                      <a:endParaRPr sz="700"/>
                    </a:p>
                  </a:txBody>
                  <a:tcPr marL="91425" marR="91425" marT="91425" marB="91425"/>
                </a:tc>
                <a:tc>
                  <a:txBody>
                    <a:bodyPr/>
                    <a:lstStyle/>
                    <a:p>
                      <a:pPr marL="0" lvl="0" indent="0" algn="l" rtl="0">
                        <a:spcBef>
                          <a:spcPts val="0"/>
                        </a:spcBef>
                        <a:spcAft>
                          <a:spcPts val="0"/>
                        </a:spcAft>
                        <a:buNone/>
                      </a:pPr>
                      <a:r>
                        <a:rPr lang="en" sz="700"/>
                        <a:t>8</a:t>
                      </a:r>
                      <a:endParaRPr sz="700"/>
                    </a:p>
                  </a:txBody>
                  <a:tcPr marL="91425" marR="91425" marT="91425" marB="91425"/>
                </a:tc>
                <a:extLst>
                  <a:ext uri="{0D108BD9-81ED-4DB2-BD59-A6C34878D82A}">
                    <a16:rowId xmlns:a16="http://schemas.microsoft.com/office/drawing/2014/main" val="10012"/>
                  </a:ext>
                </a:extLst>
              </a:tr>
              <a:tr h="289525">
                <a:tc>
                  <a:txBody>
                    <a:bodyPr/>
                    <a:lstStyle/>
                    <a:p>
                      <a:pPr marL="0" lvl="0" indent="0" algn="l" rtl="0">
                        <a:spcBef>
                          <a:spcPts val="0"/>
                        </a:spcBef>
                        <a:spcAft>
                          <a:spcPts val="0"/>
                        </a:spcAft>
                        <a:buNone/>
                      </a:pPr>
                      <a:r>
                        <a:rPr lang="en" sz="700"/>
                        <a:t>Guatemala</a:t>
                      </a:r>
                      <a:endParaRPr sz="700"/>
                    </a:p>
                  </a:txBody>
                  <a:tcPr marL="91425" marR="91425" marT="91425" marB="91425"/>
                </a:tc>
                <a:tc>
                  <a:txBody>
                    <a:bodyPr/>
                    <a:lstStyle/>
                    <a:p>
                      <a:pPr marL="0" lvl="0" indent="0" algn="l" rtl="0">
                        <a:spcBef>
                          <a:spcPts val="0"/>
                        </a:spcBef>
                        <a:spcAft>
                          <a:spcPts val="0"/>
                        </a:spcAft>
                        <a:buNone/>
                      </a:pPr>
                      <a:r>
                        <a:rPr lang="en" sz="700"/>
                        <a:t>6</a:t>
                      </a:r>
                      <a:endParaRPr sz="700"/>
                    </a:p>
                  </a:txBody>
                  <a:tcPr marL="91425" marR="91425" marT="91425" marB="91425"/>
                </a:tc>
                <a:extLst>
                  <a:ext uri="{0D108BD9-81ED-4DB2-BD59-A6C34878D82A}">
                    <a16:rowId xmlns:a16="http://schemas.microsoft.com/office/drawing/2014/main" val="10013"/>
                  </a:ext>
                </a:extLst>
              </a:tr>
            </a:tbl>
          </a:graphicData>
        </a:graphic>
      </p:graphicFrame>
      <p:sp>
        <p:nvSpPr>
          <p:cNvPr id="233" name="Google Shape;233;p41"/>
          <p:cNvSpPr txBox="1"/>
          <p:nvPr/>
        </p:nvSpPr>
        <p:spPr>
          <a:xfrm>
            <a:off x="243900" y="651175"/>
            <a:ext cx="856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Created by Geert Hofstede, cultural anthropologist. Higher scores represent more individualistic values, lower scores convey more collectivist values.</a:t>
            </a:r>
            <a:endParaRPr sz="900"/>
          </a:p>
        </p:txBody>
      </p:sp>
      <p:pic>
        <p:nvPicPr>
          <p:cNvPr id="3" name="Picture 2" descr="A person smiling for the camera&#10;&#10;Description automatically generated with low confidence">
            <a:extLst>
              <a:ext uri="{FF2B5EF4-FFF2-40B4-BE49-F238E27FC236}">
                <a16:creationId xmlns:a16="http://schemas.microsoft.com/office/drawing/2014/main" id="{4692927F-815C-C0BB-ADA7-98F6DD249876}"/>
              </a:ext>
            </a:extLst>
          </p:cNvPr>
          <p:cNvPicPr>
            <a:picLocks noChangeAspect="1"/>
          </p:cNvPicPr>
          <p:nvPr/>
        </p:nvPicPr>
        <p:blipFill>
          <a:blip r:embed="rId3"/>
          <a:stretch>
            <a:fillRect/>
          </a:stretch>
        </p:blipFill>
        <p:spPr>
          <a:xfrm>
            <a:off x="67236" y="4845221"/>
            <a:ext cx="151414" cy="202787"/>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66BA"/>
      </a:accent1>
      <a:accent2>
        <a:srgbClr val="E5F2FD"/>
      </a:accent2>
      <a:accent3>
        <a:srgbClr val="FFB600"/>
      </a:accent3>
      <a:accent4>
        <a:srgbClr val="002F6D"/>
      </a:accent4>
      <a:accent5>
        <a:srgbClr val="40B4E5"/>
      </a:accent5>
      <a:accent6>
        <a:srgbClr val="E6E6E6"/>
      </a:accent6>
      <a:hlink>
        <a:srgbClr val="0066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TotalTime>
  <Words>3031</Words>
  <Application>Microsoft Office PowerPoint</Application>
  <PresentationFormat>On-screen Show (16:9)</PresentationFormat>
  <Paragraphs>506</Paragraphs>
  <Slides>31</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Patrick Hand</vt:lpstr>
      <vt:lpstr>Roboto Medium</vt:lpstr>
      <vt:lpstr>Arial</vt:lpstr>
      <vt:lpstr>Impact</vt:lpstr>
      <vt:lpstr>Clicker Script</vt:lpstr>
      <vt:lpstr>Roboto</vt:lpstr>
      <vt:lpstr>Raleway Medium</vt:lpstr>
      <vt:lpstr>Raleway</vt:lpstr>
      <vt:lpstr>Frank Ruhl Libre</vt:lpstr>
      <vt:lpstr>Montserrat</vt:lpstr>
      <vt:lpstr>Lato</vt:lpstr>
      <vt:lpstr>Simple Light</vt:lpstr>
      <vt:lpstr>Simple Light</vt:lpstr>
      <vt:lpstr>Active Learning and Culturally Responsive Curriculum Practices (Online) Friday, July 8, 10:45 AM-12:00 PM, Fully Online Presenters: Karen Chow, ASCCC Area B Representative Amber Gillis, ASCCC South Representative Michelle Pacansky-Brock, Foothill De Anza District &amp; CVC/@ONE Eric Wada, ASCCC North Representative   </vt:lpstr>
      <vt:lpstr>Breakout Description</vt:lpstr>
      <vt:lpstr>Objectives</vt:lpstr>
      <vt:lpstr>New Guide for DEI in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Demander Competencies</vt:lpstr>
      <vt:lpstr>Warm Demander Pedagogy</vt:lpstr>
      <vt:lpstr>PowerPoint Presentation</vt:lpstr>
      <vt:lpstr>PowerPoint Presentation</vt:lpstr>
      <vt:lpstr>PowerPoint Presentation</vt:lpstr>
      <vt:lpstr>PowerPoint Presentation</vt:lpstr>
      <vt:lpstr>PowerPoint Presentation</vt:lpstr>
      <vt:lpstr>Michelangelo’s La Pieta and Cox’s Yo Mama’s Pieta</vt:lpstr>
      <vt:lpstr>PowerPoint Presentation</vt:lpstr>
      <vt:lpstr>PowerPoint Presentation</vt:lpstr>
      <vt:lpstr>Let’s Share!</vt:lpstr>
      <vt:lpstr>PowerPoint Presentation</vt:lpstr>
      <vt:lpstr>Elements of a Course Outline of Record (COR) (Title 5 55002)</vt:lpstr>
      <vt:lpstr>Curriculum Committee and Culturally Responsive Teaching</vt:lpstr>
      <vt:lpstr>PowerPoint Presentation</vt:lpstr>
      <vt:lpstr>Culturally Responsive Teaching: Beyond the Curriculum Committee</vt:lpstr>
      <vt:lpstr>PowerPoint Presentation</vt:lpstr>
      <vt:lpstr>Professional Development from CVC/@ONE</vt:lpstr>
      <vt:lpstr>Let’s Discuss/ Q&amp;A</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Learning and Culturally Responsive Curriculum Practices (Online)</dc:title>
  <cp:lastModifiedBy>Kyoko Hatano</cp:lastModifiedBy>
  <cp:revision>6</cp:revision>
  <dcterms:modified xsi:type="dcterms:W3CDTF">2022-07-02T01:30:20Z</dcterms:modified>
</cp:coreProperties>
</file>