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notesMasterIdLst>
    <p:notesMasterId r:id="rId32"/>
  </p:notesMasterIdLst>
  <p:handoutMasterIdLst>
    <p:handoutMasterId r:id="rId33"/>
  </p:handoutMasterIdLst>
  <p:sldIdLst>
    <p:sldId id="256" r:id="rId2"/>
    <p:sldId id="272" r:id="rId3"/>
    <p:sldId id="265" r:id="rId4"/>
    <p:sldId id="279" r:id="rId5"/>
    <p:sldId id="289" r:id="rId6"/>
    <p:sldId id="280" r:id="rId7"/>
    <p:sldId id="281" r:id="rId8"/>
    <p:sldId id="282" r:id="rId9"/>
    <p:sldId id="283" r:id="rId10"/>
    <p:sldId id="266" r:id="rId11"/>
    <p:sldId id="275" r:id="rId12"/>
    <p:sldId id="274" r:id="rId13"/>
    <p:sldId id="276" r:id="rId14"/>
    <p:sldId id="277" r:id="rId15"/>
    <p:sldId id="278" r:id="rId16"/>
    <p:sldId id="257" r:id="rId17"/>
    <p:sldId id="291" r:id="rId18"/>
    <p:sldId id="292" r:id="rId19"/>
    <p:sldId id="293" r:id="rId20"/>
    <p:sldId id="295" r:id="rId21"/>
    <p:sldId id="294" r:id="rId22"/>
    <p:sldId id="296" r:id="rId23"/>
    <p:sldId id="284" r:id="rId24"/>
    <p:sldId id="290" r:id="rId25"/>
    <p:sldId id="258" r:id="rId26"/>
    <p:sldId id="287" r:id="rId27"/>
    <p:sldId id="285" r:id="rId28"/>
    <p:sldId id="286" r:id="rId29"/>
    <p:sldId id="288" r:id="rId30"/>
    <p:sldId id="270" r:id="rId31"/>
  </p:sldIdLst>
  <p:sldSz cx="13004800" cy="9753600"/>
  <p:notesSz cx="6881813"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nan McKay" initials="CM" lastIdx="1" clrIdx="0">
    <p:extLst>
      <p:ext uri="{19B8F6BF-5375-455C-9EA6-DF929625EA0E}">
        <p15:presenceInfo xmlns:p15="http://schemas.microsoft.com/office/powerpoint/2012/main" userId="S-1-5-21-3102913843-23524932-3744294363-41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0C2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82449" autoAdjust="0"/>
  </p:normalViewPr>
  <p:slideViewPr>
    <p:cSldViewPr snapToGrid="0" snapToObjects="1">
      <p:cViewPr varScale="1">
        <p:scale>
          <a:sx n="77" d="100"/>
          <a:sy n="77" d="100"/>
        </p:scale>
        <p:origin x="1698" y="90"/>
      </p:cViewPr>
      <p:guideLst>
        <p:guide orient="horz" pos="3072"/>
        <p:guide pos="4096"/>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rgbClr val="BA0C2F"/>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2554-4DF5-86DB-EC25CC459B82}"/>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2554-4DF5-86DB-EC25CC459B82}"/>
              </c:ext>
            </c:extLst>
          </c:dPt>
          <c:dPt>
            <c:idx val="2"/>
            <c:bubble3D val="0"/>
            <c:spPr>
              <a:solidFill>
                <a:srgbClr val="002060"/>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2554-4DF5-86DB-EC25CC459B82}"/>
              </c:ext>
            </c:extLst>
          </c:dPt>
          <c:dLbls>
            <c:dLbl>
              <c:idx val="0"/>
              <c:layout>
                <c:manualLayout>
                  <c:x val="-5.9685295713510583E-2"/>
                  <c:y val="-0.34058134418180025"/>
                </c:manualLayout>
              </c:layout>
              <c:tx>
                <c:rich>
                  <a:bodyPr rot="0" spcFirstLastPara="1" vertOverflow="ellipsis" vert="horz" wrap="square" lIns="38100" tIns="19050" rIns="38100" bIns="19050" anchor="ctr" anchorCtr="1">
                    <a:spAutoFit/>
                  </a:bodyPr>
                  <a:lstStyle/>
                  <a:p>
                    <a:pPr>
                      <a:defRPr sz="3600" b="1" i="0" u="none" strike="noStrike" kern="1200" spc="0" baseline="0">
                        <a:solidFill>
                          <a:srgbClr val="BA0C2F"/>
                        </a:solidFill>
                        <a:latin typeface="+mn-lt"/>
                        <a:ea typeface="+mn-ea"/>
                        <a:cs typeface="+mn-cs"/>
                      </a:defRPr>
                    </a:pPr>
                    <a:fld id="{1D25E3D9-5349-4156-842E-19A931C0A2C6}" type="CATEGORYNAME">
                      <a:rPr lang="en-US" sz="3600"/>
                      <a:pPr>
                        <a:defRPr sz="3600">
                          <a:solidFill>
                            <a:srgbClr val="BA0C2F"/>
                          </a:solidFill>
                        </a:defRPr>
                      </a:pPr>
                      <a:t>[CATEGORY NAME]</a:t>
                    </a:fld>
                    <a:r>
                      <a:rPr lang="en-US" sz="3600" baseline="0" dirty="0"/>
                      <a:t>
</a:t>
                    </a:r>
                    <a:r>
                      <a:rPr lang="en-US" sz="2400" baseline="0" dirty="0"/>
                      <a:t>(</a:t>
                    </a:r>
                    <a:fld id="{1F8F91A0-A689-46BF-A353-9B37C1293AB9}" type="VALUE">
                      <a:rPr lang="en-US" sz="2400" baseline="0" smtClean="0"/>
                      <a:pPr>
                        <a:defRPr sz="3600">
                          <a:solidFill>
                            <a:srgbClr val="BA0C2F"/>
                          </a:solidFill>
                        </a:defRPr>
                      </a:pPr>
                      <a:t>[VALUE]</a:t>
                    </a:fld>
                    <a:r>
                      <a:rPr lang="en-US" sz="2400" baseline="0" dirty="0"/>
                      <a:t>)</a:t>
                    </a:r>
                  </a:p>
                </c:rich>
              </c:tx>
              <c:spPr>
                <a:noFill/>
                <a:ln>
                  <a:noFill/>
                </a:ln>
                <a:effectLst/>
              </c:spPr>
              <c:txPr>
                <a:bodyPr rot="0" spcFirstLastPara="1" vertOverflow="ellipsis" vert="horz" wrap="square" lIns="38100" tIns="19050" rIns="38100" bIns="19050" anchor="ctr" anchorCtr="1">
                  <a:spAutoFit/>
                </a:bodyPr>
                <a:lstStyle/>
                <a:p>
                  <a:pPr>
                    <a:defRPr sz="3600" b="1" i="0" u="none" strike="noStrike" kern="1200" spc="0" baseline="0">
                      <a:solidFill>
                        <a:srgbClr val="BA0C2F"/>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2554-4DF5-86DB-EC25CC459B82}"/>
                </c:ext>
              </c:extLst>
            </c:dLbl>
            <c:dLbl>
              <c:idx val="1"/>
              <c:layout>
                <c:manualLayout>
                  <c:x val="3.0214345832923898E-4"/>
                  <c:y val="-0.15564201212609158"/>
                </c:manualLayout>
              </c:layout>
              <c:tx>
                <c:rich>
                  <a:bodyPr rot="0" spcFirstLastPara="1" vertOverflow="ellipsis" vert="horz" wrap="square" lIns="38100" tIns="19050" rIns="38100" bIns="19050" anchor="ctr" anchorCtr="1">
                    <a:spAutoFit/>
                  </a:bodyPr>
                  <a:lstStyle/>
                  <a:p>
                    <a:pPr>
                      <a:defRPr sz="3600" b="1" i="0" u="none" strike="noStrike" kern="1200" spc="0" baseline="0">
                        <a:solidFill>
                          <a:schemeClr val="accent3">
                            <a:lumMod val="50000"/>
                          </a:schemeClr>
                        </a:solidFill>
                        <a:latin typeface="+mn-lt"/>
                        <a:ea typeface="+mn-ea"/>
                        <a:cs typeface="+mn-cs"/>
                      </a:defRPr>
                    </a:pPr>
                    <a:fld id="{A4A9EC01-F179-49DB-B229-CE1DCDD44AC9}" type="CATEGORYNAME">
                      <a:rPr lang="en-US" sz="3600">
                        <a:solidFill>
                          <a:schemeClr val="accent3">
                            <a:lumMod val="50000"/>
                          </a:schemeClr>
                        </a:solidFill>
                      </a:rPr>
                      <a:pPr>
                        <a:defRPr sz="3600">
                          <a:solidFill>
                            <a:schemeClr val="accent3">
                              <a:lumMod val="50000"/>
                            </a:schemeClr>
                          </a:solidFill>
                        </a:defRPr>
                      </a:pPr>
                      <a:t>[CATEGORY NAME]</a:t>
                    </a:fld>
                    <a:r>
                      <a:rPr lang="en-US" sz="3600" baseline="0" dirty="0">
                        <a:solidFill>
                          <a:schemeClr val="accent3">
                            <a:lumMod val="50000"/>
                          </a:schemeClr>
                        </a:solidFill>
                      </a:rPr>
                      <a:t>
</a:t>
                    </a:r>
                    <a:r>
                      <a:rPr lang="en-US" sz="2400" baseline="0" dirty="0">
                        <a:solidFill>
                          <a:schemeClr val="accent3">
                            <a:lumMod val="50000"/>
                          </a:schemeClr>
                        </a:solidFill>
                      </a:rPr>
                      <a:t>(</a:t>
                    </a:r>
                    <a:fld id="{360DD9F1-6B2F-4927-B1E3-2F0AD6A4F92E}" type="VALUE">
                      <a:rPr lang="en-US" sz="2400" baseline="0" smtClean="0">
                        <a:solidFill>
                          <a:schemeClr val="accent3">
                            <a:lumMod val="50000"/>
                          </a:schemeClr>
                        </a:solidFill>
                      </a:rPr>
                      <a:pPr>
                        <a:defRPr sz="3600">
                          <a:solidFill>
                            <a:schemeClr val="accent3">
                              <a:lumMod val="50000"/>
                            </a:schemeClr>
                          </a:solidFill>
                        </a:defRPr>
                      </a:pPr>
                      <a:t>[VALUE]</a:t>
                    </a:fld>
                    <a:r>
                      <a:rPr lang="en-US" sz="2400" baseline="0" dirty="0">
                        <a:solidFill>
                          <a:schemeClr val="accent3">
                            <a:lumMod val="50000"/>
                          </a:schemeClr>
                        </a:solidFill>
                      </a:rPr>
                      <a:t>)</a:t>
                    </a:r>
                  </a:p>
                </c:rich>
              </c:tx>
              <c:spPr>
                <a:noFill/>
                <a:ln>
                  <a:noFill/>
                </a:ln>
                <a:effectLst/>
              </c:spPr>
              <c:txPr>
                <a:bodyPr rot="0" spcFirstLastPara="1" vertOverflow="ellipsis" vert="horz" wrap="square" lIns="38100" tIns="19050" rIns="38100" bIns="19050" anchor="ctr" anchorCtr="1">
                  <a:spAutoFit/>
                </a:bodyPr>
                <a:lstStyle/>
                <a:p>
                  <a:pPr>
                    <a:defRPr sz="3600" b="1" i="0" u="none" strike="noStrike" kern="1200" spc="0" baseline="0">
                      <a:solidFill>
                        <a:schemeClr val="accent3">
                          <a:lumMod val="50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3232772653282691"/>
                      <c:h val="0.30872050875834151"/>
                    </c:manualLayout>
                  </c15:layout>
                  <c15:dlblFieldTable/>
                  <c15:showDataLabelsRange val="0"/>
                </c:ext>
                <c:ext xmlns:c16="http://schemas.microsoft.com/office/drawing/2014/chart" uri="{C3380CC4-5D6E-409C-BE32-E72D297353CC}">
                  <c16:uniqueId val="{00000001-2554-4DF5-86DB-EC25CC459B82}"/>
                </c:ext>
              </c:extLst>
            </c:dLbl>
            <c:dLbl>
              <c:idx val="2"/>
              <c:layout>
                <c:manualLayout>
                  <c:x val="-7.2707542051003798E-2"/>
                  <c:y val="0"/>
                </c:manualLayout>
              </c:layout>
              <c:tx>
                <c:rich>
                  <a:bodyPr rot="0" spcFirstLastPara="1" vertOverflow="ellipsis" vert="horz" wrap="square" lIns="38100" tIns="19050" rIns="38100" bIns="19050" anchor="ctr" anchorCtr="1">
                    <a:noAutofit/>
                  </a:bodyPr>
                  <a:lstStyle/>
                  <a:p>
                    <a:pPr>
                      <a:defRPr sz="3600" b="1" i="0" u="none" strike="noStrike" kern="1200" spc="0" baseline="0">
                        <a:solidFill>
                          <a:srgbClr val="002060"/>
                        </a:solidFill>
                        <a:latin typeface="+mn-lt"/>
                        <a:ea typeface="+mn-ea"/>
                        <a:cs typeface="+mn-cs"/>
                      </a:defRPr>
                    </a:pPr>
                    <a:fld id="{8DA3BB3B-6590-4F7E-8BA1-0938AA391CBA}" type="CATEGORYNAME">
                      <a:rPr lang="en-US"/>
                      <a:pPr>
                        <a:defRPr sz="3600">
                          <a:solidFill>
                            <a:srgbClr val="002060"/>
                          </a:solidFill>
                        </a:defRPr>
                      </a:pPr>
                      <a:t>[CATEGORY NAME]</a:t>
                    </a:fld>
                    <a:r>
                      <a:rPr lang="en-US" baseline="0" dirty="0"/>
                      <a:t>
</a:t>
                    </a:r>
                    <a:r>
                      <a:rPr lang="en-US" sz="2400" baseline="0" dirty="0"/>
                      <a:t>(</a:t>
                    </a:r>
                    <a:fld id="{C05F0E4B-11B7-4A0E-BDBA-C48BBAA418A2}" type="VALUE">
                      <a:rPr lang="en-US" sz="2400" baseline="0" smtClean="0"/>
                      <a:pPr>
                        <a:defRPr sz="3600">
                          <a:solidFill>
                            <a:srgbClr val="002060"/>
                          </a:solidFill>
                        </a:defRPr>
                      </a:pPr>
                      <a:t>[VALUE]</a:t>
                    </a:fld>
                    <a:r>
                      <a:rPr lang="en-US" sz="2400" baseline="0" dirty="0"/>
                      <a:t>)</a:t>
                    </a:r>
                  </a:p>
                </c:rich>
              </c:tx>
              <c:spPr>
                <a:noFill/>
                <a:ln>
                  <a:noFill/>
                </a:ln>
                <a:effectLst/>
              </c:spPr>
              <c:txPr>
                <a:bodyPr rot="0" spcFirstLastPara="1" vertOverflow="ellipsis" vert="horz" wrap="square" lIns="38100" tIns="19050" rIns="38100" bIns="19050" anchor="ctr" anchorCtr="1">
                  <a:noAutofit/>
                </a:bodyPr>
                <a:lstStyle/>
                <a:p>
                  <a:pPr>
                    <a:defRPr sz="3600" b="1" i="0" u="none" strike="noStrike" kern="1200" spc="0" baseline="0">
                      <a:solidFill>
                        <a:srgbClr val="002060"/>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3232772653282691"/>
                      <c:h val="0.248294786403506"/>
                    </c:manualLayout>
                  </c15:layout>
                  <c15:dlblFieldTable/>
                  <c15:showDataLabelsRange val="0"/>
                </c:ext>
                <c:ext xmlns:c16="http://schemas.microsoft.com/office/drawing/2014/chart" uri="{C3380CC4-5D6E-409C-BE32-E72D297353CC}">
                  <c16:uniqueId val="{00000002-2554-4DF5-86DB-EC25CC459B82}"/>
                </c:ext>
              </c:extLst>
            </c:dLbl>
            <c:spPr>
              <a:noFill/>
              <a:ln>
                <a:noFill/>
              </a:ln>
              <a:effectLst/>
            </c:spPr>
            <c:txPr>
              <a:bodyPr rot="0" spcFirstLastPara="1" vertOverflow="ellipsis" vert="horz" wrap="square" lIns="38100" tIns="19050" rIns="38100" bIns="19050" anchor="ctr" anchorCtr="1">
                <a:spAutoFit/>
              </a:bodyPr>
              <a:lstStyle/>
              <a:p>
                <a:pPr>
                  <a:defRPr sz="3600" b="1" i="0" u="none" strike="noStrike" kern="1200" spc="0" baseline="0">
                    <a:solidFill>
                      <a:srgbClr val="002060"/>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Sheet1!$A$2:$A$4</c:f>
              <c:strCache>
                <c:ptCount val="3"/>
                <c:pt idx="0">
                  <c:v>Adopted</c:v>
                </c:pt>
                <c:pt idx="1">
                  <c:v>Not yet discussed</c:v>
                </c:pt>
                <c:pt idx="2">
                  <c:v>Discussed - not adopted</c:v>
                </c:pt>
              </c:strCache>
            </c:strRef>
          </c:cat>
          <c:val>
            <c:numRef>
              <c:f>Sheet1!$B$2:$B$4</c:f>
              <c:numCache>
                <c:formatCode>General</c:formatCode>
                <c:ptCount val="3"/>
                <c:pt idx="0">
                  <c:v>25</c:v>
                </c:pt>
                <c:pt idx="1">
                  <c:v>17</c:v>
                </c:pt>
                <c:pt idx="2">
                  <c:v>6</c:v>
                </c:pt>
              </c:numCache>
            </c:numRef>
          </c:val>
          <c:extLst>
            <c:ext xmlns:c16="http://schemas.microsoft.com/office/drawing/2014/chart" uri="{C3380CC4-5D6E-409C-BE32-E72D297353CC}">
              <c16:uniqueId val="{00000000-2554-4DF5-86DB-EC25CC459B82}"/>
            </c:ext>
          </c:extLst>
        </c:ser>
        <c:dLbls>
          <c:dLblPos val="outEnd"/>
          <c:showLegendKey val="0"/>
          <c:showVal val="0"/>
          <c:showCatName val="0"/>
          <c:showSerName val="0"/>
          <c:showPercent val="1"/>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Sheet1!$A$2:$A$8</c:f>
              <c:strCache>
                <c:ptCount val="7"/>
                <c:pt idx="0">
                  <c:v>Adopted rubric other than the CVC-OEI Course Design Rubric</c:v>
                </c:pt>
                <c:pt idx="1">
                  <c:v>Discussed by the Academic Senate and not adopted</c:v>
                </c:pt>
                <c:pt idx="2">
                  <c:v>Use in performance review</c:v>
                </c:pt>
                <c:pt idx="3">
                  <c:v>Local course review process</c:v>
                </c:pt>
                <c:pt idx="4">
                  <c:v>Other</c:v>
                </c:pt>
                <c:pt idx="5">
                  <c:v>Not yet discussed</c:v>
                </c:pt>
                <c:pt idx="6">
                  <c:v>Purposes of training and support</c:v>
                </c:pt>
              </c:strCache>
            </c:strRef>
          </c:cat>
          <c:val>
            <c:numRef>
              <c:f>Sheet1!$B$2:$B$8</c:f>
              <c:numCache>
                <c:formatCode>General</c:formatCode>
                <c:ptCount val="7"/>
                <c:pt idx="0">
                  <c:v>2</c:v>
                </c:pt>
                <c:pt idx="1">
                  <c:v>6</c:v>
                </c:pt>
                <c:pt idx="2">
                  <c:v>7</c:v>
                </c:pt>
                <c:pt idx="3">
                  <c:v>11</c:v>
                </c:pt>
                <c:pt idx="4">
                  <c:v>13</c:v>
                </c:pt>
                <c:pt idx="5">
                  <c:v>17</c:v>
                </c:pt>
                <c:pt idx="6">
                  <c:v>19</c:v>
                </c:pt>
              </c:numCache>
            </c:numRef>
          </c:val>
          <c:extLst>
            <c:ext xmlns:c16="http://schemas.microsoft.com/office/drawing/2014/chart" uri="{C3380CC4-5D6E-409C-BE32-E72D297353CC}">
              <c16:uniqueId val="{00000000-1D39-41ED-B4C4-F3DC26B6E4D6}"/>
            </c:ext>
          </c:extLst>
        </c:ser>
        <c:dLbls>
          <c:showLegendKey val="0"/>
          <c:showVal val="0"/>
          <c:showCatName val="0"/>
          <c:showSerName val="0"/>
          <c:showPercent val="0"/>
          <c:showBubbleSize val="0"/>
        </c:dLbls>
        <c:gapWidth val="182"/>
        <c:axId val="250140592"/>
        <c:axId val="250140984"/>
      </c:barChart>
      <c:catAx>
        <c:axId val="2501405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rgbClr val="002060"/>
                </a:solidFill>
                <a:latin typeface="+mn-lt"/>
                <a:ea typeface="+mn-ea"/>
                <a:cs typeface="+mn-cs"/>
              </a:defRPr>
            </a:pPr>
            <a:endParaRPr lang="en-US"/>
          </a:p>
        </c:txPr>
        <c:crossAx val="250140984"/>
        <c:crosses val="autoZero"/>
        <c:auto val="1"/>
        <c:lblAlgn val="ctr"/>
        <c:lblOffset val="100"/>
        <c:noMultiLvlLbl val="0"/>
      </c:catAx>
      <c:valAx>
        <c:axId val="2501409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rgbClr val="002060"/>
                </a:solidFill>
                <a:latin typeface="+mn-lt"/>
                <a:ea typeface="+mn-ea"/>
                <a:cs typeface="+mn-cs"/>
              </a:defRPr>
            </a:pPr>
            <a:endParaRPr lang="en-US"/>
          </a:p>
        </c:txPr>
        <c:crossAx val="2501405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Used with AS Adoption</c:v>
                </c:pt>
              </c:strCache>
            </c:strRef>
          </c:tx>
          <c:spPr>
            <a:solidFill>
              <a:schemeClr val="accent1"/>
            </a:solidFill>
            <a:ln>
              <a:noFill/>
            </a:ln>
            <a:effectLst/>
          </c:spPr>
          <c:invertIfNegative val="0"/>
          <c:cat>
            <c:strRef>
              <c:f>Sheet1!$A$2:$A$7</c:f>
              <c:strCache>
                <c:ptCount val="6"/>
                <c:pt idx="0">
                  <c:v>Used in training for Deans and other Administrators</c:v>
                </c:pt>
                <c:pt idx="1">
                  <c:v>Used as part of the performance review process</c:v>
                </c:pt>
                <c:pt idx="2">
                  <c:v>Is central in training specific to the rubric itself</c:v>
                </c:pt>
                <c:pt idx="3">
                  <c:v>Used in local peer online review process for the OEI</c:v>
                </c:pt>
                <c:pt idx="4">
                  <c:v>Used in DE training and workshops for Faculty and Staff</c:v>
                </c:pt>
                <c:pt idx="5">
                  <c:v>Provided as a guide for course design</c:v>
                </c:pt>
              </c:strCache>
            </c:strRef>
          </c:cat>
          <c:val>
            <c:numRef>
              <c:f>Sheet1!$B$2:$B$7</c:f>
              <c:numCache>
                <c:formatCode>0%</c:formatCode>
                <c:ptCount val="6"/>
                <c:pt idx="0">
                  <c:v>0.16666666666666666</c:v>
                </c:pt>
                <c:pt idx="1">
                  <c:v>0.16666666666666666</c:v>
                </c:pt>
                <c:pt idx="2">
                  <c:v>0.33333333333333331</c:v>
                </c:pt>
                <c:pt idx="3">
                  <c:v>0.47916666666666669</c:v>
                </c:pt>
                <c:pt idx="4">
                  <c:v>0.875</c:v>
                </c:pt>
                <c:pt idx="5">
                  <c:v>0.95833333333333337</c:v>
                </c:pt>
              </c:numCache>
            </c:numRef>
          </c:val>
          <c:extLst>
            <c:ext xmlns:c16="http://schemas.microsoft.com/office/drawing/2014/chart" uri="{C3380CC4-5D6E-409C-BE32-E72D297353CC}">
              <c16:uniqueId val="{00000000-EDF9-4244-93ED-C62A859D93EA}"/>
            </c:ext>
          </c:extLst>
        </c:ser>
        <c:dLbls>
          <c:showLegendKey val="0"/>
          <c:showVal val="0"/>
          <c:showCatName val="0"/>
          <c:showSerName val="0"/>
          <c:showPercent val="0"/>
          <c:showBubbleSize val="0"/>
        </c:dLbls>
        <c:gapWidth val="219"/>
        <c:axId val="250144120"/>
        <c:axId val="343035048"/>
      </c:barChart>
      <c:catAx>
        <c:axId val="2501441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rgbClr val="002060"/>
                </a:solidFill>
                <a:latin typeface="+mn-lt"/>
                <a:ea typeface="+mn-ea"/>
                <a:cs typeface="+mn-cs"/>
              </a:defRPr>
            </a:pPr>
            <a:endParaRPr lang="en-US"/>
          </a:p>
        </c:txPr>
        <c:crossAx val="343035048"/>
        <c:crosses val="autoZero"/>
        <c:auto val="1"/>
        <c:lblAlgn val="ctr"/>
        <c:lblOffset val="100"/>
        <c:noMultiLvlLbl val="0"/>
      </c:catAx>
      <c:valAx>
        <c:axId val="34303504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rgbClr val="002060"/>
                </a:solidFill>
                <a:latin typeface="+mn-lt"/>
                <a:ea typeface="+mn-ea"/>
                <a:cs typeface="+mn-cs"/>
              </a:defRPr>
            </a:pPr>
            <a:endParaRPr lang="en-US"/>
          </a:p>
        </c:txPr>
        <c:crossAx val="250144120"/>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Used with AS Adoption</c:v>
                </c:pt>
              </c:strCache>
            </c:strRef>
          </c:tx>
          <c:spPr>
            <a:solidFill>
              <a:schemeClr val="accent1"/>
            </a:solidFill>
            <a:ln>
              <a:noFill/>
            </a:ln>
            <a:effectLst/>
          </c:spPr>
          <c:invertIfNegative val="0"/>
          <c:cat>
            <c:strRef>
              <c:f>Sheet1!$A$2:$A$7</c:f>
              <c:strCache>
                <c:ptCount val="6"/>
                <c:pt idx="0">
                  <c:v>Used as part of the performance review process</c:v>
                </c:pt>
                <c:pt idx="1">
                  <c:v>Used in training for Deans and other Administrators</c:v>
                </c:pt>
                <c:pt idx="2">
                  <c:v>Is central in training specific to the rubric itself</c:v>
                </c:pt>
                <c:pt idx="3">
                  <c:v>Used in local peer online review process for the OEI</c:v>
                </c:pt>
                <c:pt idx="4">
                  <c:v>Used in DE training and workshops for Faculty and Staff</c:v>
                </c:pt>
                <c:pt idx="5">
                  <c:v>Provided as a guide for course design</c:v>
                </c:pt>
              </c:strCache>
            </c:strRef>
          </c:cat>
          <c:val>
            <c:numRef>
              <c:f>Sheet1!$B$2:$B$7</c:f>
              <c:numCache>
                <c:formatCode>0%</c:formatCode>
                <c:ptCount val="6"/>
                <c:pt idx="0">
                  <c:v>0</c:v>
                </c:pt>
                <c:pt idx="1">
                  <c:v>6.25E-2</c:v>
                </c:pt>
                <c:pt idx="2">
                  <c:v>0.125</c:v>
                </c:pt>
                <c:pt idx="3">
                  <c:v>0.25</c:v>
                </c:pt>
                <c:pt idx="4">
                  <c:v>0.45833333333333331</c:v>
                </c:pt>
                <c:pt idx="5">
                  <c:v>0.52083333333333337</c:v>
                </c:pt>
              </c:numCache>
            </c:numRef>
          </c:val>
          <c:extLst>
            <c:ext xmlns:c16="http://schemas.microsoft.com/office/drawing/2014/chart" uri="{C3380CC4-5D6E-409C-BE32-E72D297353CC}">
              <c16:uniqueId val="{00000000-EDF9-4244-93ED-C62A859D93EA}"/>
            </c:ext>
          </c:extLst>
        </c:ser>
        <c:dLbls>
          <c:showLegendKey val="0"/>
          <c:showVal val="0"/>
          <c:showCatName val="0"/>
          <c:showSerName val="0"/>
          <c:showPercent val="0"/>
          <c:showBubbleSize val="0"/>
        </c:dLbls>
        <c:gapWidth val="219"/>
        <c:axId val="343040536"/>
        <c:axId val="343038184"/>
      </c:barChart>
      <c:catAx>
        <c:axId val="3430405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rgbClr val="002060"/>
                </a:solidFill>
                <a:latin typeface="+mn-lt"/>
                <a:ea typeface="+mn-ea"/>
                <a:cs typeface="+mn-cs"/>
              </a:defRPr>
            </a:pPr>
            <a:endParaRPr lang="en-US"/>
          </a:p>
        </c:txPr>
        <c:crossAx val="343038184"/>
        <c:crosses val="autoZero"/>
        <c:auto val="1"/>
        <c:lblAlgn val="ctr"/>
        <c:lblOffset val="100"/>
        <c:noMultiLvlLbl val="0"/>
      </c:catAx>
      <c:valAx>
        <c:axId val="343038184"/>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rgbClr val="002060"/>
                </a:solidFill>
                <a:latin typeface="+mn-lt"/>
                <a:ea typeface="+mn-ea"/>
                <a:cs typeface="+mn-cs"/>
              </a:defRPr>
            </a:pPr>
            <a:endParaRPr lang="en-US"/>
          </a:p>
        </c:txPr>
        <c:crossAx val="343040536"/>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1D723D11-CA5C-40EB-B9E4-E8E2FCFFEA72}" type="datetimeFigureOut">
              <a:rPr lang="en-US" smtClean="0"/>
              <a:t>4/11/2019</a:t>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D0FCA819-1882-4F29-962D-175655133170}" type="slidenum">
              <a:rPr lang="en-US" smtClean="0"/>
              <a:t>‹#›</a:t>
            </a:fld>
            <a:endParaRPr lang="en-US"/>
          </a:p>
        </p:txBody>
      </p:sp>
    </p:spTree>
    <p:extLst>
      <p:ext uri="{BB962C8B-B14F-4D97-AF65-F5344CB8AC3E}">
        <p14:creationId xmlns:p14="http://schemas.microsoft.com/office/powerpoint/2010/main" val="1624002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17600" y="696913"/>
            <a:ext cx="4648200" cy="3486150"/>
          </a:xfrm>
          <a:prstGeom prst="rect">
            <a:avLst/>
          </a:prstGeom>
        </p:spPr>
        <p:txBody>
          <a:bodyPr lIns="92446" tIns="46223" rIns="92446" bIns="46223"/>
          <a:lstStyle/>
          <a:p>
            <a:endParaRPr/>
          </a:p>
        </p:txBody>
      </p:sp>
      <p:sp>
        <p:nvSpPr>
          <p:cNvPr id="117" name="Shape 117"/>
          <p:cNvSpPr>
            <a:spLocks noGrp="1"/>
          </p:cNvSpPr>
          <p:nvPr>
            <p:ph type="body" sz="quarter" idx="1"/>
          </p:nvPr>
        </p:nvSpPr>
        <p:spPr>
          <a:xfrm>
            <a:off x="917575" y="4415790"/>
            <a:ext cx="5046663" cy="4183380"/>
          </a:xfrm>
          <a:prstGeom prst="rect">
            <a:avLst/>
          </a:prstGeom>
        </p:spPr>
        <p:txBody>
          <a:bodyPr lIns="92446" tIns="46223" rIns="92446" bIns="46223"/>
          <a:lstStyle/>
          <a:p>
            <a:endParaRPr/>
          </a:p>
        </p:txBody>
      </p:sp>
    </p:spTree>
    <p:extLst>
      <p:ext uri="{BB962C8B-B14F-4D97-AF65-F5344CB8AC3E}">
        <p14:creationId xmlns:p14="http://schemas.microsoft.com/office/powerpoint/2010/main" val="2673708562"/>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eb.peralta.edu/de/equity/"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Anna</a:t>
            </a:r>
          </a:p>
        </p:txBody>
      </p:sp>
    </p:spTree>
    <p:extLst>
      <p:ext uri="{BB962C8B-B14F-4D97-AF65-F5344CB8AC3E}">
        <p14:creationId xmlns:p14="http://schemas.microsoft.com/office/powerpoint/2010/main" val="1960174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a:t>
            </a:r>
          </a:p>
        </p:txBody>
      </p:sp>
    </p:spTree>
    <p:extLst>
      <p:ext uri="{BB962C8B-B14F-4D97-AF65-F5344CB8AC3E}">
        <p14:creationId xmlns:p14="http://schemas.microsoft.com/office/powerpoint/2010/main" val="685085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229">
              <a:defRPr/>
            </a:pPr>
            <a:r>
              <a:rPr lang="en-US" dirty="0"/>
              <a:t>Julie</a:t>
            </a:r>
          </a:p>
          <a:p>
            <a:endParaRPr lang="en-US" dirty="0"/>
          </a:p>
        </p:txBody>
      </p:sp>
    </p:spTree>
    <p:extLst>
      <p:ext uri="{BB962C8B-B14F-4D97-AF65-F5344CB8AC3E}">
        <p14:creationId xmlns:p14="http://schemas.microsoft.com/office/powerpoint/2010/main" val="25879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229">
              <a:defRPr/>
            </a:pPr>
            <a:r>
              <a:rPr lang="en-US" dirty="0"/>
              <a:t>Julie</a:t>
            </a:r>
          </a:p>
          <a:p>
            <a:endParaRPr lang="en-US" dirty="0"/>
          </a:p>
        </p:txBody>
      </p:sp>
    </p:spTree>
    <p:extLst>
      <p:ext uri="{BB962C8B-B14F-4D97-AF65-F5344CB8AC3E}">
        <p14:creationId xmlns:p14="http://schemas.microsoft.com/office/powerpoint/2010/main" val="389736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229">
              <a:defRPr/>
            </a:pPr>
            <a:r>
              <a:rPr lang="en-US" dirty="0"/>
              <a:t>Julie</a:t>
            </a:r>
          </a:p>
          <a:p>
            <a:endParaRPr lang="en-US" dirty="0"/>
          </a:p>
        </p:txBody>
      </p:sp>
    </p:spTree>
    <p:extLst>
      <p:ext uri="{BB962C8B-B14F-4D97-AF65-F5344CB8AC3E}">
        <p14:creationId xmlns:p14="http://schemas.microsoft.com/office/powerpoint/2010/main" val="3958256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229">
              <a:defRPr/>
            </a:pPr>
            <a:r>
              <a:rPr lang="en-US" dirty="0"/>
              <a:t>Julie</a:t>
            </a:r>
          </a:p>
          <a:p>
            <a:endParaRPr lang="en-US" dirty="0"/>
          </a:p>
        </p:txBody>
      </p:sp>
    </p:spTree>
    <p:extLst>
      <p:ext uri="{BB962C8B-B14F-4D97-AF65-F5344CB8AC3E}">
        <p14:creationId xmlns:p14="http://schemas.microsoft.com/office/powerpoint/2010/main" val="1800025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2229">
              <a:defRPr/>
            </a:pPr>
            <a:r>
              <a:rPr lang="en-US" dirty="0"/>
              <a:t>Julie</a:t>
            </a:r>
          </a:p>
          <a:p>
            <a:endParaRPr lang="en-US" dirty="0"/>
          </a:p>
        </p:txBody>
      </p:sp>
    </p:spTree>
    <p:extLst>
      <p:ext uri="{BB962C8B-B14F-4D97-AF65-F5344CB8AC3E}">
        <p14:creationId xmlns:p14="http://schemas.microsoft.com/office/powerpoint/2010/main" val="24509654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Pamela</a:t>
            </a:r>
          </a:p>
          <a:p>
            <a:r>
              <a:rPr lang="en-US" dirty="0"/>
              <a:t>Improve online student success rates—how might that be?</a:t>
            </a:r>
          </a:p>
        </p:txBody>
      </p:sp>
    </p:spTree>
    <p:extLst>
      <p:ext uri="{BB962C8B-B14F-4D97-AF65-F5344CB8AC3E}">
        <p14:creationId xmlns:p14="http://schemas.microsoft.com/office/powerpoint/2010/main" val="2579660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Pamela</a:t>
            </a:r>
          </a:p>
        </p:txBody>
      </p:sp>
    </p:spTree>
    <p:extLst>
      <p:ext uri="{BB962C8B-B14F-4D97-AF65-F5344CB8AC3E}">
        <p14:creationId xmlns:p14="http://schemas.microsoft.com/office/powerpoint/2010/main" val="20426036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Pamela</a:t>
            </a:r>
          </a:p>
          <a:p>
            <a:endParaRPr lang="en-US" dirty="0"/>
          </a:p>
        </p:txBody>
      </p:sp>
    </p:spTree>
    <p:extLst>
      <p:ext uri="{BB962C8B-B14F-4D97-AF65-F5344CB8AC3E}">
        <p14:creationId xmlns:p14="http://schemas.microsoft.com/office/powerpoint/2010/main" val="38036628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Pamela</a:t>
            </a:r>
          </a:p>
          <a:p>
            <a:endParaRPr lang="en-US" dirty="0"/>
          </a:p>
        </p:txBody>
      </p:sp>
    </p:spTree>
    <p:extLst>
      <p:ext uri="{BB962C8B-B14F-4D97-AF65-F5344CB8AC3E}">
        <p14:creationId xmlns:p14="http://schemas.microsoft.com/office/powerpoint/2010/main" val="3390965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Anna</a:t>
            </a:r>
          </a:p>
        </p:txBody>
      </p:sp>
    </p:spTree>
    <p:extLst>
      <p:ext uri="{BB962C8B-B14F-4D97-AF65-F5344CB8AC3E}">
        <p14:creationId xmlns:p14="http://schemas.microsoft.com/office/powerpoint/2010/main" val="40768503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Pamela</a:t>
            </a:r>
          </a:p>
          <a:p>
            <a:endParaRPr lang="en-US" dirty="0"/>
          </a:p>
        </p:txBody>
      </p:sp>
    </p:spTree>
    <p:extLst>
      <p:ext uri="{BB962C8B-B14F-4D97-AF65-F5344CB8AC3E}">
        <p14:creationId xmlns:p14="http://schemas.microsoft.com/office/powerpoint/2010/main" val="17903920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Pamela</a:t>
            </a:r>
          </a:p>
          <a:p>
            <a:endParaRPr lang="en-US" dirty="0"/>
          </a:p>
        </p:txBody>
      </p:sp>
    </p:spTree>
    <p:extLst>
      <p:ext uri="{BB962C8B-B14F-4D97-AF65-F5344CB8AC3E}">
        <p14:creationId xmlns:p14="http://schemas.microsoft.com/office/powerpoint/2010/main" val="1718254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Pamela</a:t>
            </a:r>
          </a:p>
        </p:txBody>
      </p:sp>
    </p:spTree>
    <p:extLst>
      <p:ext uri="{BB962C8B-B14F-4D97-AF65-F5344CB8AC3E}">
        <p14:creationId xmlns:p14="http://schemas.microsoft.com/office/powerpoint/2010/main" val="20350576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Pamela</a:t>
            </a:r>
          </a:p>
          <a:p>
            <a:r>
              <a:rPr lang="en-US" dirty="0"/>
              <a:t>(Show video</a:t>
            </a:r>
            <a:r>
              <a:rPr lang="en-US" baseline="0" dirty="0"/>
              <a:t> if possible…URL pending)</a:t>
            </a:r>
            <a:endParaRPr lang="en-US" dirty="0"/>
          </a:p>
        </p:txBody>
      </p:sp>
    </p:spTree>
    <p:extLst>
      <p:ext uri="{BB962C8B-B14F-4D97-AF65-F5344CB8AC3E}">
        <p14:creationId xmlns:p14="http://schemas.microsoft.com/office/powerpoint/2010/main" val="30416236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Pamela</a:t>
            </a:r>
          </a:p>
        </p:txBody>
      </p:sp>
    </p:spTree>
    <p:extLst>
      <p:ext uri="{BB962C8B-B14F-4D97-AF65-F5344CB8AC3E}">
        <p14:creationId xmlns:p14="http://schemas.microsoft.com/office/powerpoint/2010/main" val="18632647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Pamela</a:t>
            </a:r>
          </a:p>
          <a:p>
            <a:r>
              <a:rPr lang="en-US" dirty="0"/>
              <a:t>Explain “discussed and not adopted”</a:t>
            </a:r>
          </a:p>
          <a:p>
            <a:r>
              <a:rPr lang="en-US" dirty="0"/>
              <a:t>• already</a:t>
            </a:r>
            <a:r>
              <a:rPr lang="en-US" baseline="0" dirty="0"/>
              <a:t> have an adopted rubric</a:t>
            </a:r>
          </a:p>
          <a:p>
            <a:r>
              <a:rPr lang="en-US" baseline="0" dirty="0"/>
              <a:t>• faculty have academic freedom concerns about “requiring” the rubric to be used.</a:t>
            </a:r>
          </a:p>
          <a:p>
            <a:endParaRPr lang="en-US" baseline="0" dirty="0"/>
          </a:p>
          <a:p>
            <a:r>
              <a:rPr lang="en-US" baseline="0" dirty="0"/>
              <a:t>Other positive/negative feedback:</a:t>
            </a:r>
          </a:p>
          <a:p>
            <a:r>
              <a:rPr lang="en-US" baseline="0" dirty="0"/>
              <a:t>• reception from Senate was positive-”gold standard” for DE course design (adopted)</a:t>
            </a:r>
          </a:p>
          <a:p>
            <a:r>
              <a:rPr lang="en-US" baseline="0" dirty="0"/>
              <a:t>• union concerned about it being used for evaluation purposes (in discussion)</a:t>
            </a:r>
          </a:p>
          <a:p>
            <a:r>
              <a:rPr lang="en-US" baseline="0" dirty="0"/>
              <a:t>• faculty do not fully agree with everything in the exemplary column (adopted)</a:t>
            </a:r>
          </a:p>
          <a:p>
            <a:r>
              <a:rPr lang="en-US" baseline="0" dirty="0"/>
              <a:t>• We do not have union approval to use the rubric for performance review (adopted)</a:t>
            </a:r>
          </a:p>
          <a:p>
            <a:r>
              <a:rPr lang="en-US" baseline="0" dirty="0"/>
              <a:t>• if Senate had required faculty to align with the rubric, union would have objected; a recommendation is the best we were going to get (adopted)</a:t>
            </a:r>
          </a:p>
          <a:p>
            <a:r>
              <a:rPr lang="en-US" baseline="0" dirty="0"/>
              <a:t>• it is a valuable too for helping design courses, providing many invaluable considerations (adopted)</a:t>
            </a:r>
          </a:p>
          <a:p>
            <a:r>
              <a:rPr lang="en-US" baseline="0" dirty="0"/>
              <a:t>• too </a:t>
            </a:r>
            <a:r>
              <a:rPr lang="en-US" baseline="0" dirty="0" err="1"/>
              <a:t>prescripted</a:t>
            </a:r>
            <a:r>
              <a:rPr lang="en-US" baseline="0" dirty="0"/>
              <a:t> (not yet discussed)</a:t>
            </a:r>
          </a:p>
          <a:p>
            <a:r>
              <a:rPr lang="en-US" baseline="0" dirty="0"/>
              <a:t>• no hurdles (adopted)</a:t>
            </a:r>
          </a:p>
          <a:p>
            <a:r>
              <a:rPr lang="en-US" baseline="0" dirty="0"/>
              <a:t>• it works well as a comprehensive guide</a:t>
            </a:r>
          </a:p>
          <a:p>
            <a:r>
              <a:rPr lang="en-US" baseline="0" dirty="0"/>
              <a:t>• concerns about use in performance review, which would require union negotiations (adopted)</a:t>
            </a:r>
          </a:p>
        </p:txBody>
      </p:sp>
    </p:spTree>
    <p:extLst>
      <p:ext uri="{BB962C8B-B14F-4D97-AF65-F5344CB8AC3E}">
        <p14:creationId xmlns:p14="http://schemas.microsoft.com/office/powerpoint/2010/main" val="34024912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Pamela</a:t>
            </a:r>
          </a:p>
          <a:p>
            <a:r>
              <a:rPr lang="en-US" b="1" dirty="0"/>
              <a:t>Explain Other</a:t>
            </a:r>
            <a:endParaRPr lang="en-US" dirty="0"/>
          </a:p>
          <a:p>
            <a:r>
              <a:rPr lang="en-US" dirty="0"/>
              <a:t>•In discussion at the D.E. Committee. The DE sub-committee of Senate will make a recommendation for adoption to Academic Senate this semester. </a:t>
            </a:r>
          </a:p>
          <a:p>
            <a:r>
              <a:rPr lang="en-US" dirty="0"/>
              <a:t>•Language used in DE Faculty Evaluation. Section B and D were just integrated into our DE Faculty Evaluation Form, but the OEI Rubric was not directly sourced in the Evaluation :-) </a:t>
            </a:r>
          </a:p>
          <a:p>
            <a:r>
              <a:rPr lang="en-US" dirty="0"/>
              <a:t>•Presented at various committees for the purpose of training and support; I don't know if it's been formally "adopted" per se.</a:t>
            </a:r>
          </a:p>
          <a:p>
            <a:r>
              <a:rPr lang="en-US" dirty="0"/>
              <a:t>•We have informally adopted the OEI rubric (not yet discussed by AS)</a:t>
            </a:r>
          </a:p>
          <a:p>
            <a:r>
              <a:rPr lang="en-US" dirty="0"/>
              <a:t>•We plan to take the rubric to the senate in April to adopt for local course review process and training/support.</a:t>
            </a:r>
          </a:p>
          <a:p>
            <a:r>
              <a:rPr lang="en-US" dirty="0"/>
              <a:t>•Academic Senate adopted a performance review instrument based on the OEI Course Design Rubric; but not in it's entirety. </a:t>
            </a:r>
          </a:p>
          <a:p>
            <a:r>
              <a:rPr lang="en-US" dirty="0"/>
              <a:t>•Adopted by the Academic Senate to serve as a standard for distance education classes. Distance education office has build a training incorporating the rubric, and push the rubric as a guide to evaluating online courses.</a:t>
            </a:r>
          </a:p>
          <a:p>
            <a:r>
              <a:rPr lang="en-US" dirty="0"/>
              <a:t>•Adopted by the senate as a recommendation to follow when designing online courses; Senate won't dictate policy to faculty.</a:t>
            </a:r>
          </a:p>
          <a:p>
            <a:r>
              <a:rPr lang="en-US" dirty="0"/>
              <a:t>•Our online teacher certification is based on the rubric, but we have not formally taken it through senate. Our local certification incorporated key parts of the CVC-OEI Rubric</a:t>
            </a:r>
          </a:p>
          <a:p>
            <a:r>
              <a:rPr lang="en-US" dirty="0"/>
              <a:t>•We are using the OEI-CVC rubric for our POCR review, but have not taken it to Academic Senate. It was adopted for our training and local review process.</a:t>
            </a:r>
          </a:p>
          <a:p>
            <a:r>
              <a:rPr lang="en-US" dirty="0"/>
              <a:t>•Reviewed and Discussed at DE Committee [not yet to AS, used in training and workshops].</a:t>
            </a:r>
          </a:p>
          <a:p>
            <a:r>
              <a:rPr lang="en-US" dirty="0"/>
              <a:t>•AS Resolution was passed prior to local course review process; presentation of final process is pending, not as a decision item but as an informational item--the process itself is up for adoption districtwide with DAS approval.</a:t>
            </a:r>
            <a:endParaRPr lang="en-US" dirty="0"/>
          </a:p>
        </p:txBody>
      </p:sp>
    </p:spTree>
    <p:extLst>
      <p:ext uri="{BB962C8B-B14F-4D97-AF65-F5344CB8AC3E}">
        <p14:creationId xmlns:p14="http://schemas.microsoft.com/office/powerpoint/2010/main" val="35122400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Pamela</a:t>
            </a:r>
          </a:p>
        </p:txBody>
      </p:sp>
    </p:spTree>
    <p:extLst>
      <p:ext uri="{BB962C8B-B14F-4D97-AF65-F5344CB8AC3E}">
        <p14:creationId xmlns:p14="http://schemas.microsoft.com/office/powerpoint/2010/main" val="36727899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Among the 6 colleges that specifically discussed but</a:t>
            </a:r>
            <a:r>
              <a:rPr lang="en-US" baseline="0" dirty="0"/>
              <a:t> did not adopt the rubric:</a:t>
            </a:r>
          </a:p>
          <a:p>
            <a:r>
              <a:rPr lang="en-US" baseline="0" dirty="0"/>
              <a:t>All continue to provide it as a guide for course design.</a:t>
            </a:r>
          </a:p>
          <a:p>
            <a:r>
              <a:rPr lang="en-US" baseline="0" dirty="0"/>
              <a:t>All use it in DE training and workshops</a:t>
            </a:r>
          </a:p>
          <a:p>
            <a:r>
              <a:rPr lang="en-US" baseline="0" dirty="0"/>
              <a:t>4 use in in training specific to the rubric itself</a:t>
            </a:r>
          </a:p>
          <a:p>
            <a:r>
              <a:rPr lang="en-US" baseline="0" dirty="0"/>
              <a:t>2 use it for local POCR</a:t>
            </a:r>
          </a:p>
          <a:p>
            <a:r>
              <a:rPr lang="en-US" baseline="0" dirty="0"/>
              <a:t>1 uses it in training for Deans/Admins</a:t>
            </a:r>
            <a:endParaRPr lang="en-US" dirty="0"/>
          </a:p>
        </p:txBody>
      </p:sp>
    </p:spTree>
    <p:extLst>
      <p:ext uri="{BB962C8B-B14F-4D97-AF65-F5344CB8AC3E}">
        <p14:creationId xmlns:p14="http://schemas.microsoft.com/office/powerpoint/2010/main" val="2919655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All—Time</a:t>
            </a:r>
            <a:r>
              <a:rPr lang="en-US" baseline="0" dirty="0"/>
              <a:t> for Q&amp;A</a:t>
            </a:r>
            <a:endParaRPr lang="en-US" dirty="0"/>
          </a:p>
        </p:txBody>
      </p:sp>
    </p:spTree>
    <p:extLst>
      <p:ext uri="{BB962C8B-B14F-4D97-AF65-F5344CB8AC3E}">
        <p14:creationId xmlns:p14="http://schemas.microsoft.com/office/powerpoint/2010/main" val="1413826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Anna</a:t>
            </a:r>
          </a:p>
        </p:txBody>
      </p:sp>
    </p:spTree>
    <p:extLst>
      <p:ext uri="{BB962C8B-B14F-4D97-AF65-F5344CB8AC3E}">
        <p14:creationId xmlns:p14="http://schemas.microsoft.com/office/powerpoint/2010/main" val="2824964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Anna</a:t>
            </a:r>
          </a:p>
        </p:txBody>
      </p:sp>
    </p:spTree>
    <p:extLst>
      <p:ext uri="{BB962C8B-B14F-4D97-AF65-F5344CB8AC3E}">
        <p14:creationId xmlns:p14="http://schemas.microsoft.com/office/powerpoint/2010/main" val="3994569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 </a:t>
            </a:r>
          </a:p>
          <a:p>
            <a:r>
              <a:rPr lang="en-US" dirty="0"/>
              <a:t>Try</a:t>
            </a:r>
            <a:r>
              <a:rPr lang="en-US" baseline="0" dirty="0"/>
              <a:t> to get the group to come up with items that are in the rubric before going through them</a:t>
            </a:r>
          </a:p>
          <a:p>
            <a:endParaRPr lang="en-US" baseline="0" dirty="0"/>
          </a:p>
          <a:p>
            <a:r>
              <a:rPr lang="en-US" baseline="0" dirty="0"/>
              <a:t>From Pamela: how about, for those familiar with the OEI—is there anything missing? For instance, while many of the elements inherently lend themselves to UDL, there is little specifically about culturally responsive design. Peralta designed their own addition to the OEI Rubric focused on equity: </a:t>
            </a:r>
            <a:r>
              <a:rPr lang="en-US" dirty="0">
                <a:hlinkClick r:id="rId3"/>
              </a:rPr>
              <a:t>http://web.peralta.edu/de/equity/</a:t>
            </a:r>
            <a:endParaRPr lang="en-US" dirty="0"/>
          </a:p>
        </p:txBody>
      </p:sp>
    </p:spTree>
    <p:extLst>
      <p:ext uri="{BB962C8B-B14F-4D97-AF65-F5344CB8AC3E}">
        <p14:creationId xmlns:p14="http://schemas.microsoft.com/office/powerpoint/2010/main" val="344490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a:t>
            </a:r>
          </a:p>
        </p:txBody>
      </p:sp>
    </p:spTree>
    <p:extLst>
      <p:ext uri="{BB962C8B-B14F-4D97-AF65-F5344CB8AC3E}">
        <p14:creationId xmlns:p14="http://schemas.microsoft.com/office/powerpoint/2010/main" val="1385999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a:t>
            </a:r>
          </a:p>
        </p:txBody>
      </p:sp>
    </p:spTree>
    <p:extLst>
      <p:ext uri="{BB962C8B-B14F-4D97-AF65-F5344CB8AC3E}">
        <p14:creationId xmlns:p14="http://schemas.microsoft.com/office/powerpoint/2010/main" val="2181147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a:t>
            </a:r>
          </a:p>
        </p:txBody>
      </p:sp>
    </p:spTree>
    <p:extLst>
      <p:ext uri="{BB962C8B-B14F-4D97-AF65-F5344CB8AC3E}">
        <p14:creationId xmlns:p14="http://schemas.microsoft.com/office/powerpoint/2010/main" val="737362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a:t>
            </a:r>
          </a:p>
        </p:txBody>
      </p:sp>
    </p:spTree>
    <p:extLst>
      <p:ext uri="{BB962C8B-B14F-4D97-AF65-F5344CB8AC3E}">
        <p14:creationId xmlns:p14="http://schemas.microsoft.com/office/powerpoint/2010/main" val="2591812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1950721"/>
            <a:ext cx="11162453" cy="2740943"/>
          </a:xfrm>
        </p:spPr>
        <p:txBody>
          <a:bodyPr anchor="b">
            <a:noAutofit/>
          </a:bodyPr>
          <a:lstStyle>
            <a:lvl1pPr>
              <a:defRPr sz="8600" cap="all" baseline="0"/>
            </a:lvl1pPr>
          </a:lstStyle>
          <a:p>
            <a:r>
              <a:rPr lang="en-US"/>
              <a:t>Click to edit Master title style</a:t>
            </a:r>
            <a:endParaRPr lang="en-US" dirty="0"/>
          </a:p>
        </p:txBody>
      </p:sp>
      <p:sp>
        <p:nvSpPr>
          <p:cNvPr id="3" name="Subtitle 2"/>
          <p:cNvSpPr>
            <a:spLocks noGrp="1"/>
          </p:cNvSpPr>
          <p:nvPr>
            <p:ph type="subTitle" idx="1"/>
          </p:nvPr>
        </p:nvSpPr>
        <p:spPr>
          <a:xfrm>
            <a:off x="975360" y="4985173"/>
            <a:ext cx="9103360" cy="2492587"/>
          </a:xfrm>
        </p:spPr>
        <p:txBody>
          <a:bodyPr/>
          <a:lstStyle>
            <a:lvl1pPr marL="0" indent="0" algn="l">
              <a:buNone/>
              <a:defRPr>
                <a:solidFill>
                  <a:schemeClr val="tx1">
                    <a:lumMod val="75000"/>
                    <a:lumOff val="25000"/>
                  </a:schemeClr>
                </a:solidFill>
              </a:defRPr>
            </a:lvl1pPr>
            <a:lvl2pPr marL="728228" indent="0" algn="ctr">
              <a:buNone/>
              <a:defRPr>
                <a:solidFill>
                  <a:schemeClr val="tx1">
                    <a:tint val="75000"/>
                  </a:schemeClr>
                </a:solidFill>
              </a:defRPr>
            </a:lvl2pPr>
            <a:lvl3pPr marL="1456456" indent="0" algn="ctr">
              <a:buNone/>
              <a:defRPr>
                <a:solidFill>
                  <a:schemeClr val="tx1">
                    <a:tint val="75000"/>
                  </a:schemeClr>
                </a:solidFill>
              </a:defRPr>
            </a:lvl3pPr>
            <a:lvl4pPr marL="2184684" indent="0" algn="ctr">
              <a:buNone/>
              <a:defRPr>
                <a:solidFill>
                  <a:schemeClr val="tx1">
                    <a:tint val="75000"/>
                  </a:schemeClr>
                </a:solidFill>
              </a:defRPr>
            </a:lvl4pPr>
            <a:lvl5pPr marL="2912913" indent="0" algn="ctr">
              <a:buNone/>
              <a:defRPr>
                <a:solidFill>
                  <a:schemeClr val="tx1">
                    <a:tint val="75000"/>
                  </a:schemeClr>
                </a:solidFill>
              </a:defRPr>
            </a:lvl5pPr>
            <a:lvl6pPr marL="3641141" indent="0" algn="ctr">
              <a:buNone/>
              <a:defRPr>
                <a:solidFill>
                  <a:schemeClr val="tx1">
                    <a:tint val="75000"/>
                  </a:schemeClr>
                </a:solidFill>
              </a:defRPr>
            </a:lvl6pPr>
            <a:lvl7pPr marL="4369369" indent="0" algn="ctr">
              <a:buNone/>
              <a:defRPr>
                <a:solidFill>
                  <a:schemeClr val="tx1">
                    <a:tint val="75000"/>
                  </a:schemeClr>
                </a:solidFill>
              </a:defRPr>
            </a:lvl7pPr>
            <a:lvl8pPr marL="5097597" indent="0" algn="ctr">
              <a:buNone/>
              <a:defRPr>
                <a:solidFill>
                  <a:schemeClr val="tx1">
                    <a:tint val="75000"/>
                  </a:schemeClr>
                </a:solidFill>
              </a:defRPr>
            </a:lvl8pPr>
            <a:lvl9pPr marL="5825825"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April 11,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cxnSp>
        <p:nvCxnSpPr>
          <p:cNvPr id="8" name="Straight Connector 7"/>
          <p:cNvCxnSpPr/>
          <p:nvPr/>
        </p:nvCxnSpPr>
        <p:spPr>
          <a:xfrm>
            <a:off x="975360" y="4833452"/>
            <a:ext cx="11162453" cy="225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Thursday, April 11,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866987"/>
            <a:ext cx="2926080" cy="8344747"/>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50240" y="866987"/>
            <a:ext cx="8561493" cy="834474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April 11,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Title Text</a:t>
            </a:r>
          </a:p>
        </p:txBody>
      </p:sp>
      <p:sp>
        <p:nvSpPr>
          <p:cNvPr id="57" name="Shape 5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Thursday, April 11,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290" y="3359575"/>
            <a:ext cx="11054080" cy="3129280"/>
          </a:xfrm>
        </p:spPr>
        <p:txBody>
          <a:bodyPr anchor="b">
            <a:normAutofit/>
          </a:bodyPr>
          <a:lstStyle>
            <a:lvl1pPr algn="l">
              <a:defRPr sz="7600" b="0" cap="all"/>
            </a:lvl1pPr>
          </a:lstStyle>
          <a:p>
            <a:r>
              <a:rPr lang="en-US"/>
              <a:t>Click to edit Master title style</a:t>
            </a:r>
            <a:endParaRPr lang="en-US" dirty="0"/>
          </a:p>
        </p:txBody>
      </p:sp>
      <p:sp>
        <p:nvSpPr>
          <p:cNvPr id="3" name="Text Placeholder 2"/>
          <p:cNvSpPr>
            <a:spLocks noGrp="1"/>
          </p:cNvSpPr>
          <p:nvPr>
            <p:ph type="body" idx="1"/>
          </p:nvPr>
        </p:nvSpPr>
        <p:spPr>
          <a:xfrm>
            <a:off x="1027290" y="6580431"/>
            <a:ext cx="11054080" cy="2133599"/>
          </a:xfrm>
        </p:spPr>
        <p:txBody>
          <a:bodyPr anchor="t">
            <a:normAutofit/>
          </a:bodyPr>
          <a:lstStyle>
            <a:lvl1pPr marL="0" indent="0">
              <a:buNone/>
              <a:defRPr sz="3800">
                <a:solidFill>
                  <a:schemeClr val="tx2"/>
                </a:solidFill>
              </a:defRPr>
            </a:lvl1pPr>
            <a:lvl2pPr marL="728228" indent="0">
              <a:buNone/>
              <a:defRPr sz="2900">
                <a:solidFill>
                  <a:schemeClr val="tx1">
                    <a:tint val="75000"/>
                  </a:schemeClr>
                </a:solidFill>
              </a:defRPr>
            </a:lvl2pPr>
            <a:lvl3pPr marL="1456456" indent="0">
              <a:buNone/>
              <a:defRPr sz="2500">
                <a:solidFill>
                  <a:schemeClr val="tx1">
                    <a:tint val="75000"/>
                  </a:schemeClr>
                </a:solidFill>
              </a:defRPr>
            </a:lvl3pPr>
            <a:lvl4pPr marL="2184684" indent="0">
              <a:buNone/>
              <a:defRPr sz="2200">
                <a:solidFill>
                  <a:schemeClr val="tx1">
                    <a:tint val="75000"/>
                  </a:schemeClr>
                </a:solidFill>
              </a:defRPr>
            </a:lvl4pPr>
            <a:lvl5pPr marL="2912913" indent="0">
              <a:buNone/>
              <a:defRPr sz="2200">
                <a:solidFill>
                  <a:schemeClr val="tx1">
                    <a:tint val="75000"/>
                  </a:schemeClr>
                </a:solidFill>
              </a:defRPr>
            </a:lvl5pPr>
            <a:lvl6pPr marL="3641141" indent="0">
              <a:buNone/>
              <a:defRPr sz="2200">
                <a:solidFill>
                  <a:schemeClr val="tx1">
                    <a:tint val="75000"/>
                  </a:schemeClr>
                </a:solidFill>
              </a:defRPr>
            </a:lvl6pPr>
            <a:lvl7pPr marL="4369369" indent="0">
              <a:buNone/>
              <a:defRPr sz="2200">
                <a:solidFill>
                  <a:schemeClr val="tx1">
                    <a:tint val="75000"/>
                  </a:schemeClr>
                </a:solidFill>
              </a:defRPr>
            </a:lvl7pPr>
            <a:lvl8pPr marL="5097597" indent="0">
              <a:buNone/>
              <a:defRPr sz="2200">
                <a:solidFill>
                  <a:schemeClr val="tx1">
                    <a:tint val="75000"/>
                  </a:schemeClr>
                </a:solidFill>
              </a:defRPr>
            </a:lvl8pPr>
            <a:lvl9pPr marL="5825825"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April 11,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smtClean="0"/>
              <a:t>‹#›</a:t>
            </a:fld>
            <a:endParaRPr lang="en-US"/>
          </a:p>
        </p:txBody>
      </p:sp>
      <p:cxnSp>
        <p:nvCxnSpPr>
          <p:cNvPr id="7" name="Straight Connector 6"/>
          <p:cNvCxnSpPr/>
          <p:nvPr/>
        </p:nvCxnSpPr>
        <p:spPr>
          <a:xfrm>
            <a:off x="1040384" y="6541416"/>
            <a:ext cx="11162453" cy="225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50240" y="2379878"/>
            <a:ext cx="5743787" cy="6710477"/>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10773" y="2379878"/>
            <a:ext cx="5743787" cy="6710477"/>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April 11,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50240" y="2384213"/>
            <a:ext cx="5592064" cy="90988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3200" b="0">
                <a:solidFill>
                  <a:schemeClr val="tx2"/>
                </a:solidFill>
              </a:defRPr>
            </a:lvl1pPr>
            <a:lvl2pPr marL="728228" indent="0">
              <a:buNone/>
              <a:defRPr sz="3200" b="1"/>
            </a:lvl2pPr>
            <a:lvl3pPr marL="1456456" indent="0">
              <a:buNone/>
              <a:defRPr sz="2900" b="1"/>
            </a:lvl3pPr>
            <a:lvl4pPr marL="2184684" indent="0">
              <a:buNone/>
              <a:defRPr sz="2500" b="1"/>
            </a:lvl4pPr>
            <a:lvl5pPr marL="2912913" indent="0">
              <a:buNone/>
              <a:defRPr sz="2500" b="1"/>
            </a:lvl5pPr>
            <a:lvl6pPr marL="3641141" indent="0">
              <a:buNone/>
              <a:defRPr sz="2500" b="1"/>
            </a:lvl6pPr>
            <a:lvl7pPr marL="4369369" indent="0">
              <a:buNone/>
              <a:defRPr sz="2500" b="1"/>
            </a:lvl7pPr>
            <a:lvl8pPr marL="5097597" indent="0">
              <a:buNone/>
              <a:defRPr sz="2500" b="1"/>
            </a:lvl8pPr>
            <a:lvl9pPr marL="5825825" indent="0">
              <a:buNone/>
              <a:defRPr sz="2500" b="1"/>
            </a:lvl9pPr>
          </a:lstStyle>
          <a:p>
            <a:pPr lvl="0"/>
            <a:r>
              <a:rPr lang="en-US"/>
              <a:t>Click to edit Master text styles</a:t>
            </a:r>
          </a:p>
        </p:txBody>
      </p:sp>
      <p:sp>
        <p:nvSpPr>
          <p:cNvPr id="4" name="Content Placeholder 3"/>
          <p:cNvSpPr>
            <a:spLocks noGrp="1"/>
          </p:cNvSpPr>
          <p:nvPr>
            <p:ph sz="half" idx="2"/>
          </p:nvPr>
        </p:nvSpPr>
        <p:spPr>
          <a:xfrm>
            <a:off x="650240" y="3467946"/>
            <a:ext cx="5592064" cy="5619610"/>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762496" y="2384213"/>
            <a:ext cx="5592064" cy="90988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3200" b="0" kern="1200" dirty="0" smtClean="0">
                <a:solidFill>
                  <a:schemeClr val="tx2"/>
                </a:solidFill>
                <a:latin typeface="+mn-lt"/>
                <a:ea typeface="+mn-ea"/>
                <a:cs typeface="+mn-cs"/>
              </a:defRPr>
            </a:lvl1pPr>
            <a:lvl2pPr marL="728228" indent="0">
              <a:buNone/>
              <a:defRPr sz="3200" b="1"/>
            </a:lvl2pPr>
            <a:lvl3pPr marL="1456456" indent="0">
              <a:buNone/>
              <a:defRPr sz="2900" b="1"/>
            </a:lvl3pPr>
            <a:lvl4pPr marL="2184684" indent="0">
              <a:buNone/>
              <a:defRPr sz="2500" b="1"/>
            </a:lvl4pPr>
            <a:lvl5pPr marL="2912913" indent="0">
              <a:buNone/>
              <a:defRPr sz="2500" b="1"/>
            </a:lvl5pPr>
            <a:lvl6pPr marL="3641141" indent="0">
              <a:buNone/>
              <a:defRPr sz="2500" b="1"/>
            </a:lvl6pPr>
            <a:lvl7pPr marL="4369369" indent="0">
              <a:buNone/>
              <a:defRPr sz="2500" b="1"/>
            </a:lvl7pPr>
            <a:lvl8pPr marL="5097597" indent="0">
              <a:buNone/>
              <a:defRPr sz="2500" b="1"/>
            </a:lvl8pPr>
            <a:lvl9pPr marL="5825825" indent="0">
              <a:buNone/>
              <a:defRPr sz="2500" b="1"/>
            </a:lvl9pPr>
          </a:lstStyle>
          <a:p>
            <a:pPr lvl="0"/>
            <a:r>
              <a:rPr lang="en-US"/>
              <a:t>Click to edit Master text styles</a:t>
            </a:r>
          </a:p>
        </p:txBody>
      </p:sp>
      <p:sp>
        <p:nvSpPr>
          <p:cNvPr id="6" name="Content Placeholder 5"/>
          <p:cNvSpPr>
            <a:spLocks noGrp="1"/>
          </p:cNvSpPr>
          <p:nvPr>
            <p:ph sz="quarter" idx="4"/>
          </p:nvPr>
        </p:nvSpPr>
        <p:spPr>
          <a:xfrm>
            <a:off x="6762496" y="3467946"/>
            <a:ext cx="5592064" cy="5619610"/>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April 11,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US" smtClean="0"/>
              <a:t>‹#›</a:t>
            </a:fld>
            <a:endParaRPr lang="en-US"/>
          </a:p>
        </p:txBody>
      </p:sp>
      <p:cxnSp>
        <p:nvCxnSpPr>
          <p:cNvPr id="11" name="Straight Connector 10"/>
          <p:cNvCxnSpPr/>
          <p:nvPr/>
        </p:nvCxnSpPr>
        <p:spPr>
          <a:xfrm rot="5400000">
            <a:off x="3154229" y="5754060"/>
            <a:ext cx="6697472" cy="112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Thursday, April 11,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April 11,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0" y="1126514"/>
            <a:ext cx="3043123" cy="1794662"/>
          </a:xfrm>
        </p:spPr>
        <p:txBody>
          <a:bodyPr anchor="b">
            <a:noAutofit/>
          </a:bodyPr>
          <a:lstStyle>
            <a:lvl1pPr algn="l">
              <a:defRPr sz="3800" b="0"/>
            </a:lvl1pPr>
          </a:lstStyle>
          <a:p>
            <a:r>
              <a:rPr lang="en-US"/>
              <a:t>Click to edit Master title style</a:t>
            </a:r>
            <a:endParaRPr lang="en-US" dirty="0"/>
          </a:p>
        </p:txBody>
      </p:sp>
      <p:sp>
        <p:nvSpPr>
          <p:cNvPr id="3" name="Content Placeholder 2"/>
          <p:cNvSpPr>
            <a:spLocks noGrp="1"/>
          </p:cNvSpPr>
          <p:nvPr>
            <p:ph idx="1"/>
          </p:nvPr>
        </p:nvSpPr>
        <p:spPr>
          <a:xfrm>
            <a:off x="4226560" y="1126514"/>
            <a:ext cx="8128000" cy="7932928"/>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50242" y="3030121"/>
            <a:ext cx="3043123" cy="6035363"/>
          </a:xfrm>
        </p:spPr>
        <p:txBody>
          <a:bodyPr/>
          <a:lstStyle>
            <a:lvl1pPr marL="0" indent="0">
              <a:buNone/>
              <a:defRPr sz="2200"/>
            </a:lvl1pPr>
            <a:lvl2pPr marL="728228" indent="0">
              <a:buNone/>
              <a:defRPr sz="1900"/>
            </a:lvl2pPr>
            <a:lvl3pPr marL="1456456" indent="0">
              <a:buNone/>
              <a:defRPr sz="1600"/>
            </a:lvl3pPr>
            <a:lvl4pPr marL="2184684" indent="0">
              <a:buNone/>
              <a:defRPr sz="1400"/>
            </a:lvl4pPr>
            <a:lvl5pPr marL="2912913" indent="0">
              <a:buNone/>
              <a:defRPr sz="1400"/>
            </a:lvl5pPr>
            <a:lvl6pPr marL="3641141" indent="0">
              <a:buNone/>
              <a:defRPr sz="1400"/>
            </a:lvl6pPr>
            <a:lvl7pPr marL="4369369" indent="0">
              <a:buNone/>
              <a:defRPr sz="1400"/>
            </a:lvl7pPr>
            <a:lvl8pPr marL="5097597" indent="0">
              <a:buNone/>
              <a:defRPr sz="1400"/>
            </a:lvl8pPr>
            <a:lvl9pPr marL="5825825"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April 11,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cxnSp>
        <p:nvCxnSpPr>
          <p:cNvPr id="9" name="Straight Connector 8"/>
          <p:cNvCxnSpPr/>
          <p:nvPr/>
        </p:nvCxnSpPr>
        <p:spPr>
          <a:xfrm rot="5400000">
            <a:off x="-18654" y="5091849"/>
            <a:ext cx="7932928" cy="225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0" y="1127083"/>
            <a:ext cx="3047367" cy="1798997"/>
          </a:xfrm>
        </p:spPr>
        <p:txBody>
          <a:bodyPr anchor="b">
            <a:normAutofit/>
          </a:bodyPr>
          <a:lstStyle>
            <a:lvl1pPr algn="l">
              <a:defRPr sz="3800" b="0"/>
            </a:lvl1pPr>
          </a:lstStyle>
          <a:p>
            <a:r>
              <a:rPr lang="en-US"/>
              <a:t>Click to edit Master title style</a:t>
            </a:r>
            <a:endParaRPr lang="en-US" dirty="0"/>
          </a:p>
        </p:txBody>
      </p:sp>
      <p:sp>
        <p:nvSpPr>
          <p:cNvPr id="3" name="Picture Placeholder 2"/>
          <p:cNvSpPr>
            <a:spLocks noGrp="1"/>
          </p:cNvSpPr>
          <p:nvPr>
            <p:ph type="pic" idx="1"/>
          </p:nvPr>
        </p:nvSpPr>
        <p:spPr>
          <a:xfrm>
            <a:off x="4065579" y="1192108"/>
            <a:ext cx="8397355" cy="7822871"/>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5100"/>
            </a:lvl1pPr>
            <a:lvl2pPr marL="728228" indent="0">
              <a:buNone/>
              <a:defRPr sz="4500"/>
            </a:lvl2pPr>
            <a:lvl3pPr marL="1456456" indent="0">
              <a:buNone/>
              <a:defRPr sz="3800"/>
            </a:lvl3pPr>
            <a:lvl4pPr marL="2184684" indent="0">
              <a:buNone/>
              <a:defRPr sz="3200"/>
            </a:lvl4pPr>
            <a:lvl5pPr marL="2912913" indent="0">
              <a:buNone/>
              <a:defRPr sz="3200"/>
            </a:lvl5pPr>
            <a:lvl6pPr marL="3641141" indent="0">
              <a:buNone/>
              <a:defRPr sz="3200"/>
            </a:lvl6pPr>
            <a:lvl7pPr marL="4369369" indent="0">
              <a:buNone/>
              <a:defRPr sz="3200"/>
            </a:lvl7pPr>
            <a:lvl8pPr marL="5097597" indent="0">
              <a:buNone/>
              <a:defRPr sz="3200"/>
            </a:lvl8pPr>
            <a:lvl9pPr marL="5825825" indent="0">
              <a:buNone/>
              <a:defRPr sz="32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50240" y="3034453"/>
            <a:ext cx="3043123" cy="6034227"/>
          </a:xfrm>
        </p:spPr>
        <p:txBody>
          <a:bodyPr/>
          <a:lstStyle>
            <a:lvl1pPr marL="0" indent="0">
              <a:buNone/>
              <a:defRPr sz="2200"/>
            </a:lvl1pPr>
            <a:lvl2pPr marL="728228" indent="0">
              <a:buNone/>
              <a:defRPr sz="1900"/>
            </a:lvl2pPr>
            <a:lvl3pPr marL="1456456" indent="0">
              <a:buNone/>
              <a:defRPr sz="1600"/>
            </a:lvl3pPr>
            <a:lvl4pPr marL="2184684" indent="0">
              <a:buNone/>
              <a:defRPr sz="1400"/>
            </a:lvl4pPr>
            <a:lvl5pPr marL="2912913" indent="0">
              <a:buNone/>
              <a:defRPr sz="1400"/>
            </a:lvl5pPr>
            <a:lvl6pPr marL="3641141" indent="0">
              <a:buNone/>
              <a:defRPr sz="1400"/>
            </a:lvl6pPr>
            <a:lvl7pPr marL="4369369" indent="0">
              <a:buNone/>
              <a:defRPr sz="1400"/>
            </a:lvl7pPr>
            <a:lvl8pPr marL="5097597" indent="0">
              <a:buNone/>
              <a:defRPr sz="1400"/>
            </a:lvl8pPr>
            <a:lvl9pPr marL="5825825"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April 11,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20000"/>
          </a:blip>
          <a:srcRect/>
          <a:stretch>
            <a:fillRect/>
          </a:stretch>
        </a:blipFill>
        <a:effectLst/>
      </p:bgPr>
    </p:bg>
    <p:spTree>
      <p:nvGrpSpPr>
        <p:cNvPr id="1" name=""/>
        <p:cNvGrpSpPr/>
        <p:nvPr/>
      </p:nvGrpSpPr>
      <p:grpSpPr>
        <a:xfrm>
          <a:off x="0" y="0"/>
          <a:ext cx="0" cy="0"/>
          <a:chOff x="0" y="0"/>
          <a:chExt cx="0" cy="0"/>
        </a:xfrm>
      </p:grpSpPr>
      <p:sp>
        <p:nvSpPr>
          <p:cNvPr id="10" name="Rectangle 9"/>
          <p:cNvSpPr/>
          <p:nvPr/>
        </p:nvSpPr>
        <p:spPr>
          <a:xfrm>
            <a:off x="0" y="314008"/>
            <a:ext cx="13004800" cy="32512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lIns="145646" tIns="72823" rIns="145646" bIns="72823" rtlCol="0" anchor="ctr"/>
          <a:lstStyle/>
          <a:p>
            <a:pPr algn="ctr"/>
            <a:endParaRPr lang="en-US"/>
          </a:p>
        </p:txBody>
      </p:sp>
      <p:sp>
        <p:nvSpPr>
          <p:cNvPr id="2" name="Title Placeholder 1"/>
          <p:cNvSpPr>
            <a:spLocks noGrp="1"/>
          </p:cNvSpPr>
          <p:nvPr>
            <p:ph type="title"/>
          </p:nvPr>
        </p:nvSpPr>
        <p:spPr>
          <a:xfrm>
            <a:off x="650240" y="758614"/>
            <a:ext cx="11704320" cy="1408853"/>
          </a:xfrm>
          <a:prstGeom prst="rect">
            <a:avLst/>
          </a:prstGeom>
        </p:spPr>
        <p:txBody>
          <a:bodyPr vert="horz" lIns="145646" tIns="72823" rIns="145646" bIns="72823"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50240" y="2275840"/>
            <a:ext cx="11704320" cy="6935893"/>
          </a:xfrm>
          <a:prstGeom prst="rect">
            <a:avLst/>
          </a:prstGeom>
        </p:spPr>
        <p:txBody>
          <a:bodyPr vert="horz" lIns="145646" tIns="72823" rIns="145646" bIns="7282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3004800" cy="5201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45646" tIns="72823" rIns="145646" bIns="72823" rtlCol="0" anchor="ctr"/>
          <a:lstStyle/>
          <a:p>
            <a:pPr algn="ctr"/>
            <a:endParaRPr lang="en-US"/>
          </a:p>
        </p:txBody>
      </p:sp>
      <p:sp>
        <p:nvSpPr>
          <p:cNvPr id="4" name="Date Placeholder 3"/>
          <p:cNvSpPr>
            <a:spLocks noGrp="1"/>
          </p:cNvSpPr>
          <p:nvPr>
            <p:ph type="dt" sz="half" idx="2"/>
          </p:nvPr>
        </p:nvSpPr>
        <p:spPr>
          <a:xfrm>
            <a:off x="650240" y="26010"/>
            <a:ext cx="4118187" cy="468173"/>
          </a:xfrm>
          <a:prstGeom prst="rect">
            <a:avLst/>
          </a:prstGeom>
        </p:spPr>
        <p:txBody>
          <a:bodyPr vert="horz" lIns="145646" tIns="72823" rIns="145646" bIns="72823" rtlCol="0" anchor="ctr"/>
          <a:lstStyle>
            <a:lvl1pPr algn="l">
              <a:defRPr sz="1900">
                <a:solidFill>
                  <a:srgbClr val="FFFFFF"/>
                </a:solidFill>
              </a:defRPr>
            </a:lvl1pPr>
          </a:lstStyle>
          <a:p>
            <a:fld id="{A80CB818-7379-467D-8E76-EF9D9074A26C}" type="datetime2">
              <a:rPr lang="en-US" smtClean="0"/>
              <a:t>Thursday, April 11, 2019</a:t>
            </a:fld>
            <a:endParaRPr lang="en-US" dirty="0"/>
          </a:p>
        </p:txBody>
      </p:sp>
      <p:sp>
        <p:nvSpPr>
          <p:cNvPr id="5" name="Footer Placeholder 4"/>
          <p:cNvSpPr>
            <a:spLocks noGrp="1"/>
          </p:cNvSpPr>
          <p:nvPr>
            <p:ph type="ftr" sz="quarter" idx="3"/>
          </p:nvPr>
        </p:nvSpPr>
        <p:spPr>
          <a:xfrm>
            <a:off x="4876800" y="26010"/>
            <a:ext cx="5852160" cy="468173"/>
          </a:xfrm>
          <a:prstGeom prst="rect">
            <a:avLst/>
          </a:prstGeom>
        </p:spPr>
        <p:txBody>
          <a:bodyPr vert="horz" lIns="145646" tIns="72823" rIns="145646" bIns="72823" rtlCol="0" anchor="ctr"/>
          <a:lstStyle>
            <a:lvl1pPr algn="ctr">
              <a:defRPr sz="19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10837333" y="26010"/>
            <a:ext cx="1517227" cy="468173"/>
          </a:xfrm>
          <a:prstGeom prst="rect">
            <a:avLst/>
          </a:prstGeom>
        </p:spPr>
        <p:txBody>
          <a:bodyPr vert="horz" lIns="145646" tIns="72823" rIns="145646" bIns="72823" rtlCol="0" anchor="ctr"/>
          <a:lstStyle>
            <a:lvl1pPr algn="l">
              <a:defRPr sz="2200" b="1">
                <a:solidFill>
                  <a:srgbClr val="FFFFFF"/>
                </a:solidFill>
              </a:defRPr>
            </a:lvl1pPr>
          </a:lstStyle>
          <a:p>
            <a:fld id="{86CB4B4D-7CA3-9044-876B-883B54F867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1456456" rtl="0" eaLnBrk="1" latinLnBrk="0" hangingPunct="1">
        <a:spcBef>
          <a:spcPct val="0"/>
        </a:spcBef>
        <a:buNone/>
        <a:defRPr sz="6400" kern="1200" spc="-159" baseline="0">
          <a:solidFill>
            <a:schemeClr val="tx2"/>
          </a:solidFill>
          <a:latin typeface="+mj-lt"/>
          <a:ea typeface="+mj-ea"/>
          <a:cs typeface="+mj-cs"/>
        </a:defRPr>
      </a:lvl1pPr>
    </p:titleStyle>
    <p:bodyStyle>
      <a:lvl1pPr marL="291291" indent="-291291" algn="l" defTabSz="1456456" rtl="0" eaLnBrk="1" latinLnBrk="0" hangingPunct="1">
        <a:spcBef>
          <a:spcPct val="20000"/>
        </a:spcBef>
        <a:buClr>
          <a:schemeClr val="accent1"/>
        </a:buClr>
        <a:buSzPct val="85000"/>
        <a:buFont typeface="Arial" pitchFamily="34" charset="0"/>
        <a:buChar char="•"/>
        <a:defRPr sz="3800" kern="1200">
          <a:solidFill>
            <a:schemeClr val="tx1"/>
          </a:solidFill>
          <a:latin typeface="+mn-lt"/>
          <a:ea typeface="+mn-ea"/>
          <a:cs typeface="+mn-cs"/>
        </a:defRPr>
      </a:lvl1pPr>
      <a:lvl2pPr marL="728228" indent="-291291" algn="l" defTabSz="1456456" rtl="0" eaLnBrk="1" latinLnBrk="0" hangingPunct="1">
        <a:spcBef>
          <a:spcPct val="20000"/>
        </a:spcBef>
        <a:buClr>
          <a:schemeClr val="accent1"/>
        </a:buClr>
        <a:buSzPct val="85000"/>
        <a:buFont typeface="Arial" pitchFamily="34" charset="0"/>
        <a:buChar char="•"/>
        <a:defRPr sz="3200" kern="1200">
          <a:solidFill>
            <a:schemeClr val="tx1"/>
          </a:solidFill>
          <a:latin typeface="+mn-lt"/>
          <a:ea typeface="+mn-ea"/>
          <a:cs typeface="+mn-cs"/>
        </a:defRPr>
      </a:lvl2pPr>
      <a:lvl3pPr marL="1165165" indent="-291291" algn="l" defTabSz="1456456" rtl="0" eaLnBrk="1" latinLnBrk="0" hangingPunct="1">
        <a:spcBef>
          <a:spcPct val="20000"/>
        </a:spcBef>
        <a:buClr>
          <a:schemeClr val="accent1"/>
        </a:buClr>
        <a:buSzPct val="90000"/>
        <a:buFont typeface="Arial" pitchFamily="34" charset="0"/>
        <a:buChar char="•"/>
        <a:defRPr sz="2900" kern="1200">
          <a:solidFill>
            <a:schemeClr val="tx1"/>
          </a:solidFill>
          <a:latin typeface="+mn-lt"/>
          <a:ea typeface="+mn-ea"/>
          <a:cs typeface="+mn-cs"/>
        </a:defRPr>
      </a:lvl3pPr>
      <a:lvl4pPr marL="1602102" indent="-291291" algn="l" defTabSz="1456456" rtl="0" eaLnBrk="1" latinLnBrk="0" hangingPunct="1">
        <a:spcBef>
          <a:spcPct val="20000"/>
        </a:spcBef>
        <a:buClr>
          <a:schemeClr val="accent1"/>
        </a:buClr>
        <a:buFont typeface="Arial" pitchFamily="34" charset="0"/>
        <a:buChar char="•"/>
        <a:defRPr sz="2500" kern="1200">
          <a:solidFill>
            <a:schemeClr val="tx1"/>
          </a:solidFill>
          <a:latin typeface="+mn-lt"/>
          <a:ea typeface="+mn-ea"/>
          <a:cs typeface="+mn-cs"/>
        </a:defRPr>
      </a:lvl4pPr>
      <a:lvl5pPr marL="1893393" indent="-218468" algn="l" defTabSz="1456456" rtl="0" eaLnBrk="1" latinLnBrk="0" hangingPunct="1">
        <a:spcBef>
          <a:spcPct val="20000"/>
        </a:spcBef>
        <a:buClr>
          <a:schemeClr val="accent1"/>
        </a:buClr>
        <a:buSzPct val="100000"/>
        <a:buFont typeface="Arial" pitchFamily="34" charset="0"/>
        <a:buChar char="•"/>
        <a:defRPr sz="2200" kern="1200" baseline="0">
          <a:solidFill>
            <a:schemeClr val="tx1"/>
          </a:solidFill>
          <a:latin typeface="+mn-lt"/>
          <a:ea typeface="+mn-ea"/>
          <a:cs typeface="+mn-cs"/>
        </a:defRPr>
      </a:lvl5pPr>
      <a:lvl6pPr marL="2184684" indent="-291291" algn="l" defTabSz="1456456" rtl="0" eaLnBrk="1" latinLnBrk="0" hangingPunct="1">
        <a:spcBef>
          <a:spcPct val="20000"/>
        </a:spcBef>
        <a:buClr>
          <a:schemeClr val="accent1"/>
        </a:buClr>
        <a:buFont typeface="Arial" pitchFamily="34" charset="0"/>
        <a:buChar char="•"/>
        <a:defRPr sz="2100" kern="1200">
          <a:solidFill>
            <a:schemeClr val="tx1"/>
          </a:solidFill>
          <a:latin typeface="+mn-lt"/>
          <a:ea typeface="+mn-ea"/>
          <a:cs typeface="+mn-cs"/>
        </a:defRPr>
      </a:lvl6pPr>
      <a:lvl7pPr marL="2475976" indent="-291291" algn="l" defTabSz="1456456" rtl="0" eaLnBrk="1" latinLnBrk="0" hangingPunct="1">
        <a:spcBef>
          <a:spcPct val="20000"/>
        </a:spcBef>
        <a:buClr>
          <a:schemeClr val="accent1"/>
        </a:buClr>
        <a:buFont typeface="Arial" pitchFamily="34" charset="0"/>
        <a:buChar char="•"/>
        <a:defRPr sz="2100" kern="1200">
          <a:solidFill>
            <a:schemeClr val="tx1"/>
          </a:solidFill>
          <a:latin typeface="+mn-lt"/>
          <a:ea typeface="+mn-ea"/>
          <a:cs typeface="+mn-cs"/>
        </a:defRPr>
      </a:lvl7pPr>
      <a:lvl8pPr marL="2767267" indent="-291291" algn="l" defTabSz="1456456" rtl="0" eaLnBrk="1" latinLnBrk="0" hangingPunct="1">
        <a:spcBef>
          <a:spcPct val="20000"/>
        </a:spcBef>
        <a:buClr>
          <a:schemeClr val="accent1"/>
        </a:buClr>
        <a:buFont typeface="Arial" pitchFamily="34" charset="0"/>
        <a:buChar char="•"/>
        <a:defRPr sz="2100" kern="1200">
          <a:solidFill>
            <a:schemeClr val="tx1"/>
          </a:solidFill>
          <a:latin typeface="+mn-lt"/>
          <a:ea typeface="+mn-ea"/>
          <a:cs typeface="+mn-cs"/>
        </a:defRPr>
      </a:lvl8pPr>
      <a:lvl9pPr marL="3058558" indent="-291291" algn="l" defTabSz="1456456" rtl="0" eaLnBrk="1" latinLnBrk="0" hangingPunct="1">
        <a:spcBef>
          <a:spcPct val="20000"/>
        </a:spcBef>
        <a:buClr>
          <a:schemeClr val="accent1"/>
        </a:buClr>
        <a:buFont typeface="Arial" pitchFamily="34" charset="0"/>
        <a:buChar char="•"/>
        <a:defRPr sz="2100" kern="1200">
          <a:solidFill>
            <a:schemeClr val="tx1"/>
          </a:solidFill>
          <a:latin typeface="+mn-lt"/>
          <a:ea typeface="+mn-ea"/>
          <a:cs typeface="+mn-cs"/>
        </a:defRPr>
      </a:lvl9pPr>
    </p:bodyStyle>
    <p:otherStyle>
      <a:defPPr>
        <a:defRPr lang="en-US"/>
      </a:defPPr>
      <a:lvl1pPr marL="0" algn="l" defTabSz="1456456" rtl="0" eaLnBrk="1" latinLnBrk="0" hangingPunct="1">
        <a:defRPr sz="2900" kern="1200">
          <a:solidFill>
            <a:schemeClr val="tx1"/>
          </a:solidFill>
          <a:latin typeface="+mn-lt"/>
          <a:ea typeface="+mn-ea"/>
          <a:cs typeface="+mn-cs"/>
        </a:defRPr>
      </a:lvl1pPr>
      <a:lvl2pPr marL="728228" algn="l" defTabSz="1456456" rtl="0" eaLnBrk="1" latinLnBrk="0" hangingPunct="1">
        <a:defRPr sz="2900" kern="1200">
          <a:solidFill>
            <a:schemeClr val="tx1"/>
          </a:solidFill>
          <a:latin typeface="+mn-lt"/>
          <a:ea typeface="+mn-ea"/>
          <a:cs typeface="+mn-cs"/>
        </a:defRPr>
      </a:lvl2pPr>
      <a:lvl3pPr marL="1456456" algn="l" defTabSz="1456456" rtl="0" eaLnBrk="1" latinLnBrk="0" hangingPunct="1">
        <a:defRPr sz="2900" kern="1200">
          <a:solidFill>
            <a:schemeClr val="tx1"/>
          </a:solidFill>
          <a:latin typeface="+mn-lt"/>
          <a:ea typeface="+mn-ea"/>
          <a:cs typeface="+mn-cs"/>
        </a:defRPr>
      </a:lvl3pPr>
      <a:lvl4pPr marL="2184684" algn="l" defTabSz="1456456" rtl="0" eaLnBrk="1" latinLnBrk="0" hangingPunct="1">
        <a:defRPr sz="2900" kern="1200">
          <a:solidFill>
            <a:schemeClr val="tx1"/>
          </a:solidFill>
          <a:latin typeface="+mn-lt"/>
          <a:ea typeface="+mn-ea"/>
          <a:cs typeface="+mn-cs"/>
        </a:defRPr>
      </a:lvl4pPr>
      <a:lvl5pPr marL="2912913" algn="l" defTabSz="1456456" rtl="0" eaLnBrk="1" latinLnBrk="0" hangingPunct="1">
        <a:defRPr sz="2900" kern="1200">
          <a:solidFill>
            <a:schemeClr val="tx1"/>
          </a:solidFill>
          <a:latin typeface="+mn-lt"/>
          <a:ea typeface="+mn-ea"/>
          <a:cs typeface="+mn-cs"/>
        </a:defRPr>
      </a:lvl5pPr>
      <a:lvl6pPr marL="3641141" algn="l" defTabSz="1456456" rtl="0" eaLnBrk="1" latinLnBrk="0" hangingPunct="1">
        <a:defRPr sz="2900" kern="1200">
          <a:solidFill>
            <a:schemeClr val="tx1"/>
          </a:solidFill>
          <a:latin typeface="+mn-lt"/>
          <a:ea typeface="+mn-ea"/>
          <a:cs typeface="+mn-cs"/>
        </a:defRPr>
      </a:lvl6pPr>
      <a:lvl7pPr marL="4369369" algn="l" defTabSz="1456456" rtl="0" eaLnBrk="1" latinLnBrk="0" hangingPunct="1">
        <a:defRPr sz="2900" kern="1200">
          <a:solidFill>
            <a:schemeClr val="tx1"/>
          </a:solidFill>
          <a:latin typeface="+mn-lt"/>
          <a:ea typeface="+mn-ea"/>
          <a:cs typeface="+mn-cs"/>
        </a:defRPr>
      </a:lvl7pPr>
      <a:lvl8pPr marL="5097597" algn="l" defTabSz="1456456" rtl="0" eaLnBrk="1" latinLnBrk="0" hangingPunct="1">
        <a:defRPr sz="2900" kern="1200">
          <a:solidFill>
            <a:schemeClr val="tx1"/>
          </a:solidFill>
          <a:latin typeface="+mn-lt"/>
          <a:ea typeface="+mn-ea"/>
          <a:cs typeface="+mn-cs"/>
        </a:defRPr>
      </a:lvl8pPr>
      <a:lvl9pPr marL="5825825" algn="l" defTabSz="1456456"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hyperlink" Target="http://ccconlineed.org/about-the-oei/governance/consortium-expansion/" TargetMode="External"/><Relationship Id="rId4" Type="http://schemas.openxmlformats.org/officeDocument/2006/relationships/hyperlink" Target="https://asccc.org/resolutions/local-adoption-california-virtual-campus-%E2%80%93-online-education-initiative-course-design#fn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https://asccc.org/sites/default/files/AA%2018-%20AB%20705%20Implementation%20Memorandum__0_0.pdf"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hyperlink" Target="https://govt.westlaw.com/calregs/Document/ID00A2170D48411DEBC02831C6D6C108E?tran%20sitionType=Default&amp;contextData=(sc.Default)" TargetMode="External"/><Relationship Id="rId5" Type="http://schemas.openxmlformats.org/officeDocument/2006/relationships/hyperlink" Target="https://asccc.org/resolutions/local-adoption-california-virtual-campus-%E2%80%93-online-education-initiative-course-design#fn3" TargetMode="External"/><Relationship Id="rId4" Type="http://schemas.openxmlformats.org/officeDocument/2006/relationships/hyperlink" Target="https://asccc.org/resolutions/local-adoption-california-virtual-campus-%E2%80%93-online-education-initiative-course-design#fn2"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5.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hyperlink" Target="https://vec.arc.losrios.edu/articles/2019/0305-Fast-Track-OEI/index.php?id=96&amp;type=article"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mailto:bruzzeaa@piercecollege.edu"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mailto:OliverJ@CRC.losrios.edu" TargetMode="External"/><Relationship Id="rId4" Type="http://schemas.openxmlformats.org/officeDocument/2006/relationships/hyperlink" Target="mailto:BimbiP@arc.losrios.ed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119" name="Shape 119"/>
          <p:cNvSpPr>
            <a:spLocks noGrp="1"/>
          </p:cNvSpPr>
          <p:nvPr>
            <p:ph type="ctrTitle"/>
          </p:nvPr>
        </p:nvSpPr>
        <p:spPr>
          <a:xfrm>
            <a:off x="975360" y="1891431"/>
            <a:ext cx="11162453" cy="2116898"/>
          </a:xfrm>
          <a:prstGeom prst="rect">
            <a:avLst/>
          </a:prstGeom>
        </p:spPr>
        <p:txBody>
          <a:bodyPr/>
          <a:lstStyle/>
          <a:p>
            <a:pPr algn="ctr"/>
            <a:r>
              <a:rPr lang="en-US" sz="5200" dirty="0"/>
              <a:t/>
            </a:r>
            <a:br>
              <a:rPr lang="en-US" sz="5200" dirty="0"/>
            </a:br>
            <a:r>
              <a:rPr lang="en-US" sz="5200" dirty="0"/>
              <a:t/>
            </a:r>
            <a:br>
              <a:rPr lang="en-US" sz="5200" dirty="0"/>
            </a:br>
            <a:r>
              <a:rPr lang="en-US" sz="6000" b="1" dirty="0"/>
              <a:t>Adopting the Cvc-oei course design rubric for Local Use</a:t>
            </a:r>
            <a:endParaRPr sz="6000" b="1" dirty="0"/>
          </a:p>
        </p:txBody>
      </p:sp>
      <p:sp>
        <p:nvSpPr>
          <p:cNvPr id="120" name="Shape 120"/>
          <p:cNvSpPr>
            <a:spLocks noGrp="1"/>
          </p:cNvSpPr>
          <p:nvPr>
            <p:ph type="subTitle" idx="1"/>
          </p:nvPr>
        </p:nvSpPr>
        <p:spPr>
          <a:xfrm>
            <a:off x="975360" y="3582444"/>
            <a:ext cx="11843825" cy="5576795"/>
          </a:xfrm>
          <a:prstGeom prst="rect">
            <a:avLst/>
          </a:prstGeom>
        </p:spPr>
        <p:txBody>
          <a:bodyPr>
            <a:normAutofit/>
          </a:bodyPr>
          <a:lstStyle/>
          <a:p>
            <a:endParaRPr lang="en-US" sz="3600" dirty="0"/>
          </a:p>
          <a:p>
            <a:endParaRPr lang="en-US" sz="3600" dirty="0"/>
          </a:p>
          <a:p>
            <a:r>
              <a:rPr lang="en-US" dirty="0"/>
              <a:t>Anna Bruzzese, ASCCC South Representative</a:t>
            </a:r>
          </a:p>
          <a:p>
            <a:r>
              <a:rPr lang="en-US" dirty="0"/>
              <a:t>Pamela Bimbi, American River College</a:t>
            </a:r>
          </a:p>
          <a:p>
            <a:r>
              <a:rPr lang="en-US" dirty="0"/>
              <a:t>Julie Oliver, Cosumnes River College</a:t>
            </a:r>
          </a:p>
          <a:p>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ASCCC Resolution 9.03 F 2018</a:t>
            </a:r>
          </a:p>
        </p:txBody>
      </p:sp>
      <p:sp>
        <p:nvSpPr>
          <p:cNvPr id="3" name="Text Placeholder 2"/>
          <p:cNvSpPr>
            <a:spLocks noGrp="1"/>
          </p:cNvSpPr>
          <p:nvPr>
            <p:ph type="body" idx="1"/>
          </p:nvPr>
        </p:nvSpPr>
        <p:spPr/>
        <p:txBody>
          <a:bodyPr>
            <a:normAutofit fontScale="85000" lnSpcReduction="20000"/>
          </a:bodyPr>
          <a:lstStyle/>
          <a:p>
            <a:pPr marL="114517" indent="-114517" defTabSz="406908">
              <a:spcBef>
                <a:spcPts val="0"/>
              </a:spcBef>
              <a:defRPr sz="1602">
                <a:uFill>
                  <a:solidFill>
                    <a:srgbClr val="000000"/>
                  </a:solidFill>
                </a:uFill>
                <a:latin typeface="Hoefler Text"/>
                <a:ea typeface="Hoefler Text"/>
                <a:cs typeface="Hoefler Text"/>
                <a:sym typeface="Hoefler Text"/>
              </a:defRPr>
            </a:pPr>
            <a:r>
              <a:rPr lang="en-US" sz="4900" dirty="0">
                <a:latin typeface="+mj-lt"/>
                <a:sym typeface="Hoefler Text"/>
              </a:rPr>
              <a:t>Whereas, Online courses reviewed with the California Virtual Campus – Online Education Initiative (CVC – OEI) Course Design Rubric and offered through the CVC – OEI Course Exchange have a success rate 4.9 percentage points above the statewide average;</a:t>
            </a:r>
            <a:r>
              <a:rPr lang="en-US" sz="4900" dirty="0">
                <a:latin typeface="+mj-lt"/>
                <a:sym typeface="Hoefler Text"/>
                <a:hlinkClick r:id="rId4"/>
              </a:rPr>
              <a:t>[1]</a:t>
            </a:r>
            <a:r>
              <a:rPr lang="en-US" sz="4900" dirty="0">
                <a:latin typeface="+mj-lt"/>
                <a:sym typeface="Hoefler Text"/>
              </a:rPr>
              <a:t> </a:t>
            </a:r>
            <a:endParaRPr lang="en-US" sz="4900" dirty="0">
              <a:latin typeface="+mj-lt"/>
            </a:endParaRPr>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6500" dirty="0">
              <a:latin typeface="+mj-lt"/>
            </a:endParaRPr>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6500" dirty="0">
              <a:latin typeface="+mj-lt"/>
            </a:endParaRPr>
          </a:p>
          <a:p>
            <a:pPr marL="0" indent="0" defTabSz="406908">
              <a:spcBef>
                <a:spcPts val="0"/>
              </a:spcBef>
              <a:buNone/>
              <a:defRPr sz="1602">
                <a:uFill>
                  <a:solidFill>
                    <a:srgbClr val="000000"/>
                  </a:solidFill>
                </a:uFill>
                <a:latin typeface="Hoefler Text"/>
                <a:ea typeface="Hoefler Text"/>
                <a:cs typeface="Hoefler Text"/>
                <a:sym typeface="Hoefler Text"/>
              </a:defRPr>
            </a:pPr>
            <a:r>
              <a:rPr lang="en-US" sz="6500" dirty="0">
                <a:latin typeface="+mj-lt"/>
                <a:sym typeface="Hoefler Text"/>
              </a:rPr>
              <a:t>[1] </a:t>
            </a:r>
            <a:r>
              <a:rPr lang="en-US" sz="6500" u="sng" dirty="0">
                <a:latin typeface="+mj-lt"/>
                <a:sym typeface="Hoefler Text"/>
                <a:hlinkClick r:id="rId5"/>
              </a:rPr>
              <a:t>http://ccconlineed.org/about-the-oei/governance/consortium-expansion/</a:t>
            </a:r>
            <a:endParaRPr lang="en-US" sz="6500" dirty="0">
              <a:latin typeface="+mj-lt"/>
              <a:sym typeface="Hoefler Text"/>
            </a:endParaRPr>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4000" dirty="0"/>
          </a:p>
        </p:txBody>
      </p:sp>
    </p:spTree>
    <p:extLst>
      <p:ext uri="{BB962C8B-B14F-4D97-AF65-F5344CB8AC3E}">
        <p14:creationId xmlns:p14="http://schemas.microsoft.com/office/powerpoint/2010/main" val="229807322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ASCCC Resolution 9.03 F 2018</a:t>
            </a:r>
          </a:p>
        </p:txBody>
      </p:sp>
      <p:sp>
        <p:nvSpPr>
          <p:cNvPr id="3" name="Text Placeholder 2"/>
          <p:cNvSpPr>
            <a:spLocks noGrp="1"/>
          </p:cNvSpPr>
          <p:nvPr>
            <p:ph type="body" idx="1"/>
          </p:nvPr>
        </p:nvSpPr>
        <p:spPr/>
        <p:txBody>
          <a:bodyPr>
            <a:normAutofit fontScale="92500"/>
          </a:bodyPr>
          <a:lstStyle/>
          <a:p>
            <a:pPr marL="114517" indent="-114517" defTabSz="406908">
              <a:spcBef>
                <a:spcPts val="0"/>
              </a:spcBef>
              <a:defRPr sz="1602">
                <a:uFill>
                  <a:solidFill>
                    <a:srgbClr val="000000"/>
                  </a:solidFill>
                </a:uFill>
                <a:latin typeface="Hoefler Text"/>
                <a:ea typeface="Hoefler Text"/>
                <a:cs typeface="Hoefler Text"/>
                <a:sym typeface="Hoefler Text"/>
              </a:defRPr>
            </a:pPr>
            <a:r>
              <a:rPr lang="en-US" sz="4100" dirty="0">
                <a:latin typeface="+mj-lt"/>
                <a:ea typeface="Verdana" panose="020B0604030504040204" pitchFamily="34" charset="0"/>
                <a:sym typeface="Hoefler Text"/>
              </a:rPr>
              <a:t> </a:t>
            </a:r>
            <a:r>
              <a:rPr lang="en-US" sz="4100" dirty="0">
                <a:latin typeface="+mj-lt"/>
                <a:sym typeface="Hoefler Text"/>
              </a:rPr>
              <a:t>Whereas, California Code of Regulations Title 5 §55206 maintains districts’ local authority to determine if courses will “be provided through distance education”;</a:t>
            </a:r>
            <a:r>
              <a:rPr lang="en-US" sz="4100" u="sng" dirty="0">
                <a:latin typeface="+mj-lt"/>
                <a:sym typeface="Hoefler Text"/>
                <a:hlinkClick r:id="rId4"/>
              </a:rPr>
              <a:t>[2]</a:t>
            </a:r>
            <a:r>
              <a:rPr lang="en-US" sz="4100" u="sng" dirty="0">
                <a:latin typeface="+mj-lt"/>
                <a:sym typeface="Hoefler Text"/>
                <a:hlinkClick r:id="rId5"/>
              </a:rPr>
              <a:t>[3]</a:t>
            </a:r>
            <a:endParaRPr lang="en-US" sz="4100" u="sng" dirty="0">
              <a:latin typeface="+mj-lt"/>
              <a:sym typeface="Hoefler Text"/>
            </a:endParaRPr>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7600" u="sng" dirty="0">
              <a:latin typeface="+mj-lt"/>
              <a:sym typeface="Hoefler Text"/>
            </a:endParaRPr>
          </a:p>
          <a:p>
            <a:pPr marL="0" indent="0">
              <a:buNone/>
            </a:pPr>
            <a:r>
              <a:rPr lang="en-US" dirty="0"/>
              <a:t>[</a:t>
            </a:r>
            <a:r>
              <a:rPr lang="en-US" sz="3400" dirty="0"/>
              <a:t>2] </a:t>
            </a:r>
            <a:r>
              <a:rPr lang="en-US" sz="3400" u="sng" dirty="0">
                <a:hlinkClick r:id="rId6"/>
              </a:rPr>
              <a:t>https://govt.westlaw.com/calregs/Document/ID00A2170D48411DEBC02831C6D6C108E?tran sitionType=</a:t>
            </a:r>
            <a:r>
              <a:rPr lang="en-US" sz="3400" u="sng" dirty="0" err="1">
                <a:hlinkClick r:id="rId6"/>
              </a:rPr>
              <a:t>Default&amp;contextData</a:t>
            </a:r>
            <a:r>
              <a:rPr lang="en-US" sz="3400" u="sng" dirty="0">
                <a:hlinkClick r:id="rId6"/>
              </a:rPr>
              <a:t>=(sc.Default)</a:t>
            </a:r>
            <a:endParaRPr lang="en-US" sz="3400" dirty="0"/>
          </a:p>
          <a:p>
            <a:pPr marL="0" indent="0">
              <a:buNone/>
            </a:pPr>
            <a:endParaRPr lang="en-US" sz="3400" dirty="0"/>
          </a:p>
          <a:p>
            <a:pPr marL="0" indent="0">
              <a:buNone/>
            </a:pPr>
            <a:r>
              <a:rPr lang="en-US" sz="3400" dirty="0"/>
              <a:t>[3] </a:t>
            </a:r>
            <a:r>
              <a:rPr lang="en-US" sz="3400" u="sng" dirty="0">
                <a:hlinkClick r:id="rId7"/>
              </a:rPr>
              <a:t>https://asccc.org/sites/default/files/AA%2018-%20AB%20705%20Implementation%20Memorandum__0_0.pdf</a:t>
            </a:r>
            <a:endParaRPr lang="en-US" sz="3400" dirty="0"/>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7600" dirty="0">
              <a:latin typeface="+mj-lt"/>
              <a:sym typeface="Hoefler Text"/>
            </a:endParaRPr>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8000" dirty="0">
              <a:latin typeface="+mj-lt"/>
            </a:endParaRPr>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6500" dirty="0">
              <a:latin typeface="+mj-lt"/>
            </a:endParaRPr>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4000" dirty="0"/>
          </a:p>
        </p:txBody>
      </p:sp>
    </p:spTree>
    <p:extLst>
      <p:ext uri="{BB962C8B-B14F-4D97-AF65-F5344CB8AC3E}">
        <p14:creationId xmlns:p14="http://schemas.microsoft.com/office/powerpoint/2010/main" val="61992968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ASCCC Resolution 9.03 F 2018</a:t>
            </a:r>
          </a:p>
        </p:txBody>
      </p:sp>
      <p:sp>
        <p:nvSpPr>
          <p:cNvPr id="3" name="Text Placeholder 2"/>
          <p:cNvSpPr>
            <a:spLocks noGrp="1"/>
          </p:cNvSpPr>
          <p:nvPr>
            <p:ph type="body" idx="1"/>
          </p:nvPr>
        </p:nvSpPr>
        <p:spPr/>
        <p:txBody>
          <a:bodyPr>
            <a:normAutofit/>
          </a:bodyPr>
          <a:lstStyle/>
          <a:p>
            <a:pPr marL="0" indent="0" defTabSz="406908">
              <a:spcBef>
                <a:spcPts val="0"/>
              </a:spcBef>
              <a:buNone/>
              <a:defRPr sz="1602">
                <a:uFill>
                  <a:solidFill>
                    <a:srgbClr val="000000"/>
                  </a:solidFill>
                </a:uFill>
                <a:latin typeface="Hoefler Text"/>
                <a:ea typeface="Hoefler Text"/>
                <a:cs typeface="Hoefler Text"/>
                <a:sym typeface="Hoefler Text"/>
              </a:defRPr>
            </a:pPr>
            <a:endParaRPr lang="en-US" sz="4000" b="1" dirty="0">
              <a:solidFill>
                <a:srgbClr val="000000"/>
              </a:solidFill>
              <a:uFill>
                <a:solidFill>
                  <a:srgbClr val="000000"/>
                </a:solidFill>
              </a:uFill>
              <a:latin typeface="+mj-lt"/>
              <a:ea typeface="Verdana" panose="020B0604030504040204" pitchFamily="34" charset="0"/>
              <a:cs typeface="Hoefler Text"/>
              <a:sym typeface="Hoefler Text"/>
            </a:endParaRPr>
          </a:p>
          <a:p>
            <a:pPr marL="114517" indent="-114517" defTabSz="406908">
              <a:spcBef>
                <a:spcPts val="0"/>
              </a:spcBef>
              <a:defRPr sz="1602">
                <a:uFill>
                  <a:solidFill>
                    <a:srgbClr val="000000"/>
                  </a:solidFill>
                </a:uFill>
                <a:latin typeface="Hoefler Text"/>
                <a:ea typeface="Hoefler Text"/>
                <a:cs typeface="Hoefler Text"/>
                <a:sym typeface="Hoefler Text"/>
              </a:defRPr>
            </a:pPr>
            <a:r>
              <a:rPr lang="en-US" sz="4000" dirty="0">
                <a:latin typeface="+mj-lt"/>
                <a:ea typeface="Verdana" panose="020B0604030504040204" pitchFamily="34" charset="0"/>
                <a:sym typeface="Hoefler Text"/>
              </a:rPr>
              <a:t> </a:t>
            </a:r>
            <a:r>
              <a:rPr lang="en-US" sz="4000" dirty="0">
                <a:latin typeface="+mj-lt"/>
                <a:sym typeface="Hoefler Text"/>
              </a:rPr>
              <a:t>Whereas, The CVC – OEI has indicated in its 5-Year Roadmap that local peer online course review is planned as an activity intended to increase course and degree completion; </a:t>
            </a:r>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6500" dirty="0">
              <a:latin typeface="+mj-lt"/>
            </a:endParaRPr>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4000" dirty="0"/>
          </a:p>
        </p:txBody>
      </p:sp>
    </p:spTree>
    <p:extLst>
      <p:ext uri="{BB962C8B-B14F-4D97-AF65-F5344CB8AC3E}">
        <p14:creationId xmlns:p14="http://schemas.microsoft.com/office/powerpoint/2010/main" val="4268328623"/>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ASCCC Resolution 9.03 F 2018</a:t>
            </a:r>
          </a:p>
        </p:txBody>
      </p:sp>
      <p:sp>
        <p:nvSpPr>
          <p:cNvPr id="3" name="Text Placeholder 2"/>
          <p:cNvSpPr>
            <a:spLocks noGrp="1"/>
          </p:cNvSpPr>
          <p:nvPr>
            <p:ph type="body" idx="1"/>
          </p:nvPr>
        </p:nvSpPr>
        <p:spPr/>
        <p:txBody>
          <a:bodyPr>
            <a:normAutofit/>
          </a:bodyPr>
          <a:lstStyle/>
          <a:p>
            <a:pPr marL="0" indent="0" defTabSz="406908">
              <a:spcBef>
                <a:spcPts val="0"/>
              </a:spcBef>
              <a:buNone/>
              <a:defRPr sz="1602">
                <a:uFill>
                  <a:solidFill>
                    <a:srgbClr val="000000"/>
                  </a:solidFill>
                </a:uFill>
                <a:latin typeface="Hoefler Text"/>
                <a:ea typeface="Hoefler Text"/>
                <a:cs typeface="Hoefler Text"/>
                <a:sym typeface="Hoefler Text"/>
              </a:defRPr>
            </a:pPr>
            <a:endParaRPr lang="en-US" sz="4000" b="1" dirty="0">
              <a:solidFill>
                <a:srgbClr val="000000"/>
              </a:solidFill>
              <a:uFill>
                <a:solidFill>
                  <a:srgbClr val="000000"/>
                </a:solidFill>
              </a:uFill>
              <a:latin typeface="+mj-lt"/>
              <a:ea typeface="Verdana" panose="020B0604030504040204" pitchFamily="34" charset="0"/>
              <a:cs typeface="Hoefler Text"/>
              <a:sym typeface="Hoefler Text"/>
            </a:endParaRPr>
          </a:p>
          <a:p>
            <a:pPr marL="114517" indent="-114517" defTabSz="406908">
              <a:spcBef>
                <a:spcPts val="0"/>
              </a:spcBef>
              <a:defRPr sz="1602">
                <a:uFill>
                  <a:solidFill>
                    <a:srgbClr val="000000"/>
                  </a:solidFill>
                </a:uFill>
                <a:latin typeface="Hoefler Text"/>
                <a:ea typeface="Hoefler Text"/>
                <a:cs typeface="Hoefler Text"/>
                <a:sym typeface="Hoefler Text"/>
              </a:defRPr>
            </a:pPr>
            <a:r>
              <a:rPr lang="en-US" sz="4000" dirty="0">
                <a:latin typeface="+mj-lt"/>
                <a:ea typeface="Verdana" panose="020B0604030504040204" pitchFamily="34" charset="0"/>
                <a:sym typeface="Hoefler Text"/>
              </a:rPr>
              <a:t> </a:t>
            </a:r>
            <a:r>
              <a:rPr lang="en-US" sz="4000" dirty="0">
                <a:solidFill>
                  <a:srgbClr val="BA0C2F"/>
                </a:solidFill>
                <a:latin typeface="+mj-lt"/>
                <a:sym typeface="Hoefler Text"/>
              </a:rPr>
              <a:t>Resolved, </a:t>
            </a:r>
            <a:r>
              <a:rPr lang="en-US" sz="4000" dirty="0">
                <a:latin typeface="+mj-lt"/>
                <a:sym typeface="Hoefler Text"/>
              </a:rPr>
              <a:t>That the Academic Senate for California Community Colleges encourage local academic senates, through their curriculum committees and online education committees, to adopt the CVC – OEI Course Design Rubric for local use;</a:t>
            </a:r>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6500" dirty="0">
              <a:latin typeface="+mj-lt"/>
            </a:endParaRPr>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4000" dirty="0"/>
          </a:p>
        </p:txBody>
      </p:sp>
    </p:spTree>
    <p:extLst>
      <p:ext uri="{BB962C8B-B14F-4D97-AF65-F5344CB8AC3E}">
        <p14:creationId xmlns:p14="http://schemas.microsoft.com/office/powerpoint/2010/main" val="167510858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ASCCC Resolution 9.03 F 2018</a:t>
            </a:r>
          </a:p>
        </p:txBody>
      </p:sp>
      <p:sp>
        <p:nvSpPr>
          <p:cNvPr id="3" name="Text Placeholder 2"/>
          <p:cNvSpPr>
            <a:spLocks noGrp="1"/>
          </p:cNvSpPr>
          <p:nvPr>
            <p:ph type="body" idx="1"/>
          </p:nvPr>
        </p:nvSpPr>
        <p:spPr/>
        <p:txBody>
          <a:bodyPr>
            <a:normAutofit/>
          </a:bodyPr>
          <a:lstStyle/>
          <a:p>
            <a:pPr marL="0" indent="0" defTabSz="406908">
              <a:spcBef>
                <a:spcPts val="0"/>
              </a:spcBef>
              <a:buNone/>
              <a:defRPr sz="1602">
                <a:uFill>
                  <a:solidFill>
                    <a:srgbClr val="000000"/>
                  </a:solidFill>
                </a:uFill>
                <a:latin typeface="Hoefler Text"/>
                <a:ea typeface="Hoefler Text"/>
                <a:cs typeface="Hoefler Text"/>
                <a:sym typeface="Hoefler Text"/>
              </a:defRPr>
            </a:pPr>
            <a:endParaRPr lang="en-US" sz="4000" b="1" dirty="0">
              <a:solidFill>
                <a:srgbClr val="000000"/>
              </a:solidFill>
              <a:uFill>
                <a:solidFill>
                  <a:srgbClr val="000000"/>
                </a:solidFill>
              </a:uFill>
              <a:ea typeface="Verdana" panose="020B0604030504040204" pitchFamily="34" charset="0"/>
              <a:cs typeface="Hoefler Text"/>
              <a:sym typeface="Hoefler Text"/>
            </a:endParaRPr>
          </a:p>
          <a:p>
            <a:pPr marL="114517" indent="-114517" defTabSz="406908">
              <a:spcBef>
                <a:spcPts val="0"/>
              </a:spcBef>
              <a:defRPr sz="1602">
                <a:uFill>
                  <a:solidFill>
                    <a:srgbClr val="000000"/>
                  </a:solidFill>
                </a:uFill>
                <a:latin typeface="Hoefler Text"/>
                <a:ea typeface="Hoefler Text"/>
                <a:cs typeface="Hoefler Text"/>
                <a:sym typeface="Hoefler Text"/>
              </a:defRPr>
            </a:pPr>
            <a:r>
              <a:rPr lang="en-US" sz="4000" dirty="0">
                <a:ea typeface="Verdana" panose="020B0604030504040204" pitchFamily="34" charset="0"/>
                <a:sym typeface="Hoefler Text"/>
              </a:rPr>
              <a:t> </a:t>
            </a:r>
            <a:r>
              <a:rPr lang="en-US" sz="4000" dirty="0">
                <a:solidFill>
                  <a:srgbClr val="BA0C2F"/>
                </a:solidFill>
                <a:latin typeface="+mj-lt"/>
                <a:sym typeface="Hoefler Text"/>
              </a:rPr>
              <a:t>Resolved, </a:t>
            </a:r>
            <a:r>
              <a:rPr lang="en-US" sz="4000" dirty="0">
                <a:latin typeface="+mj-lt"/>
                <a:sym typeface="Hoefler Text"/>
              </a:rPr>
              <a:t>That the Academic Senate for California Community Colleges encourage local academic senates to explore the development of local peer online course review; </a:t>
            </a:r>
            <a:endParaRPr lang="en-US" sz="4000" dirty="0">
              <a:latin typeface="+mj-lt"/>
            </a:endParaRPr>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4000" dirty="0"/>
          </a:p>
        </p:txBody>
      </p:sp>
    </p:spTree>
    <p:extLst>
      <p:ext uri="{BB962C8B-B14F-4D97-AF65-F5344CB8AC3E}">
        <p14:creationId xmlns:p14="http://schemas.microsoft.com/office/powerpoint/2010/main" val="337615626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ASCCC Resolution 9.03 F 2018</a:t>
            </a:r>
          </a:p>
        </p:txBody>
      </p:sp>
      <p:sp>
        <p:nvSpPr>
          <p:cNvPr id="3" name="Text Placeholder 2"/>
          <p:cNvSpPr>
            <a:spLocks noGrp="1"/>
          </p:cNvSpPr>
          <p:nvPr>
            <p:ph type="body" idx="1"/>
          </p:nvPr>
        </p:nvSpPr>
        <p:spPr/>
        <p:txBody>
          <a:bodyPr>
            <a:normAutofit/>
          </a:bodyPr>
          <a:lstStyle/>
          <a:p>
            <a:pPr marL="0" indent="0" defTabSz="406908">
              <a:spcBef>
                <a:spcPts val="0"/>
              </a:spcBef>
              <a:buNone/>
              <a:defRPr sz="1602">
                <a:uFill>
                  <a:solidFill>
                    <a:srgbClr val="000000"/>
                  </a:solidFill>
                </a:uFill>
                <a:latin typeface="Hoefler Text"/>
                <a:ea typeface="Hoefler Text"/>
                <a:cs typeface="Hoefler Text"/>
                <a:sym typeface="Hoefler Text"/>
              </a:defRPr>
            </a:pPr>
            <a:r>
              <a:rPr lang="en-US" sz="3600" dirty="0">
                <a:solidFill>
                  <a:srgbClr val="000000"/>
                </a:solidFill>
                <a:uFill>
                  <a:solidFill>
                    <a:srgbClr val="000000"/>
                  </a:solidFill>
                </a:uFill>
                <a:latin typeface="+mj-lt"/>
                <a:ea typeface="Verdana" panose="020B0604030504040204" pitchFamily="34" charset="0"/>
                <a:cs typeface="Hoefler Text"/>
                <a:sym typeface="Hoefler Text"/>
              </a:rPr>
              <a:t>and</a:t>
            </a:r>
          </a:p>
          <a:p>
            <a:pPr marL="114517" indent="-114517" defTabSz="406908">
              <a:spcBef>
                <a:spcPts val="0"/>
              </a:spcBef>
              <a:defRPr sz="1602">
                <a:uFill>
                  <a:solidFill>
                    <a:srgbClr val="000000"/>
                  </a:solidFill>
                </a:uFill>
                <a:latin typeface="Hoefler Text"/>
                <a:ea typeface="Hoefler Text"/>
                <a:cs typeface="Hoefler Text"/>
                <a:sym typeface="Hoefler Text"/>
              </a:defRPr>
            </a:pPr>
            <a:r>
              <a:rPr lang="en-US" sz="3600" dirty="0">
                <a:latin typeface="+mj-lt"/>
                <a:ea typeface="Verdana" panose="020B0604030504040204" pitchFamily="34" charset="0"/>
                <a:sym typeface="Hoefler Text"/>
              </a:rPr>
              <a:t> </a:t>
            </a:r>
            <a:r>
              <a:rPr lang="en-US" sz="3600" dirty="0">
                <a:solidFill>
                  <a:srgbClr val="BA0C2F"/>
                </a:solidFill>
                <a:latin typeface="+mj-lt"/>
                <a:sym typeface="Hoefler Text"/>
              </a:rPr>
              <a:t>Resolved, </a:t>
            </a:r>
            <a:r>
              <a:rPr lang="en-US" sz="3600" dirty="0">
                <a:latin typeface="+mj-lt"/>
                <a:sym typeface="Hoefler Text"/>
              </a:rPr>
              <a:t>That the Academic Senate for California Community Colleges recommend that local academic senates work with their colleges to develop a plan to identify resources so that faculty who wish to participate in local peer online course review may do so.</a:t>
            </a:r>
          </a:p>
          <a:p>
            <a:pPr marL="114517" indent="-114517" defTabSz="406908">
              <a:spcBef>
                <a:spcPts val="0"/>
              </a:spcBef>
              <a:defRPr sz="1602">
                <a:uFill>
                  <a:solidFill>
                    <a:srgbClr val="000000"/>
                  </a:solidFill>
                </a:uFill>
                <a:latin typeface="Hoefler Text"/>
                <a:ea typeface="Hoefler Text"/>
                <a:cs typeface="Hoefler Text"/>
                <a:sym typeface="Hoefler Text"/>
              </a:defRPr>
            </a:pPr>
            <a:endParaRPr lang="en-US" sz="4000" dirty="0"/>
          </a:p>
        </p:txBody>
      </p:sp>
    </p:spTree>
    <p:extLst>
      <p:ext uri="{BB962C8B-B14F-4D97-AF65-F5344CB8AC3E}">
        <p14:creationId xmlns:p14="http://schemas.microsoft.com/office/powerpoint/2010/main" val="318214386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122" name="Shape 122"/>
          <p:cNvSpPr>
            <a:spLocks noGrp="1"/>
          </p:cNvSpPr>
          <p:nvPr>
            <p:ph type="title"/>
          </p:nvPr>
        </p:nvSpPr>
        <p:spPr>
          <a:xfrm>
            <a:off x="650240" y="1257299"/>
            <a:ext cx="11704320" cy="910168"/>
          </a:xfrm>
          <a:prstGeom prst="rect">
            <a:avLst/>
          </a:prstGeom>
        </p:spPr>
        <p:txBody>
          <a:bodyPr>
            <a:normAutofit fontScale="90000"/>
          </a:bodyPr>
          <a:lstStyle>
            <a:lvl1pPr defTabSz="338835">
              <a:defRPr sz="4640"/>
            </a:lvl1p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Benefits of adopting the Local Peer Online Course Review Process (POCR)*</a:t>
            </a:r>
            <a:br>
              <a:rPr lang="en-US" dirty="0"/>
            </a:br>
            <a:r>
              <a:rPr lang="en-US" dirty="0"/>
              <a:t/>
            </a:r>
            <a:br>
              <a:rPr lang="en-US" dirty="0"/>
            </a:br>
            <a:endParaRPr dirty="0"/>
          </a:p>
        </p:txBody>
      </p:sp>
      <p:sp>
        <p:nvSpPr>
          <p:cNvPr id="123" name="Shape 123"/>
          <p:cNvSpPr>
            <a:spLocks noGrp="1"/>
          </p:cNvSpPr>
          <p:nvPr>
            <p:ph type="body" idx="1"/>
          </p:nvPr>
        </p:nvSpPr>
        <p:spPr>
          <a:xfrm>
            <a:off x="952500" y="4422710"/>
            <a:ext cx="11099800" cy="5150497"/>
          </a:xfrm>
          <a:prstGeom prst="rect">
            <a:avLst/>
          </a:prstGeom>
        </p:spPr>
        <p:txBody>
          <a:bodyPr>
            <a:normAutofit fontScale="92500" lnSpcReduction="10000"/>
          </a:bodyPr>
          <a:lstStyle/>
          <a:p>
            <a:r>
              <a:rPr lang="en-US" sz="3200" dirty="0"/>
              <a:t>Improve online student success rates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2300" dirty="0"/>
              <a:t>* https://ccconlineed.instructure.com/courses/3351</a:t>
            </a:r>
          </a:p>
        </p:txBody>
      </p:sp>
      <p:pic>
        <p:nvPicPr>
          <p:cNvPr id="4" name="Picture 3">
            <a:extLst>
              <a:ext uri="{FF2B5EF4-FFF2-40B4-BE49-F238E27FC236}">
                <a16:creationId xmlns:a16="http://schemas.microsoft.com/office/drawing/2014/main" id="{2966717E-DB9F-4F57-B726-ECB58B1C71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3004800" cy="2726813"/>
          </a:xfrm>
          <a:prstGeom prst="rect">
            <a:avLst/>
          </a:prstGeom>
        </p:spPr>
      </p:pic>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0625" y="1086892"/>
            <a:ext cx="13590740" cy="7571643"/>
          </a:xfrm>
          <a:prstGeom prst="rect">
            <a:avLst/>
          </a:prstGeom>
        </p:spPr>
      </p:pic>
    </p:spTree>
    <p:extLst>
      <p:ext uri="{BB962C8B-B14F-4D97-AF65-F5344CB8AC3E}">
        <p14:creationId xmlns:p14="http://schemas.microsoft.com/office/powerpoint/2010/main" val="56028664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122" name="Shape 122"/>
          <p:cNvSpPr>
            <a:spLocks noGrp="1"/>
          </p:cNvSpPr>
          <p:nvPr>
            <p:ph type="title"/>
          </p:nvPr>
        </p:nvSpPr>
        <p:spPr>
          <a:xfrm>
            <a:off x="650240" y="1257299"/>
            <a:ext cx="11704320" cy="910168"/>
          </a:xfrm>
          <a:prstGeom prst="rect">
            <a:avLst/>
          </a:prstGeom>
        </p:spPr>
        <p:txBody>
          <a:bodyPr>
            <a:normAutofit fontScale="90000"/>
          </a:bodyPr>
          <a:lstStyle>
            <a:lvl1pPr defTabSz="338835">
              <a:defRPr sz="4640"/>
            </a:lvl1p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Benefits of adopting the Local Peer Online Course Review Process (POCR)*</a:t>
            </a:r>
            <a:br>
              <a:rPr lang="en-US" dirty="0"/>
            </a:br>
            <a:r>
              <a:rPr lang="en-US" dirty="0"/>
              <a:t/>
            </a:r>
            <a:br>
              <a:rPr lang="en-US" dirty="0"/>
            </a:br>
            <a:endParaRPr dirty="0"/>
          </a:p>
        </p:txBody>
      </p:sp>
      <p:sp>
        <p:nvSpPr>
          <p:cNvPr id="123" name="Shape 123"/>
          <p:cNvSpPr>
            <a:spLocks noGrp="1"/>
          </p:cNvSpPr>
          <p:nvPr>
            <p:ph type="body" idx="1"/>
          </p:nvPr>
        </p:nvSpPr>
        <p:spPr>
          <a:xfrm>
            <a:off x="952500" y="4422710"/>
            <a:ext cx="11099800" cy="5150497"/>
          </a:xfrm>
          <a:prstGeom prst="rect">
            <a:avLst/>
          </a:prstGeom>
        </p:spPr>
        <p:txBody>
          <a:bodyPr>
            <a:normAutofit fontScale="70000" lnSpcReduction="20000"/>
          </a:bodyPr>
          <a:lstStyle/>
          <a:p>
            <a:r>
              <a:rPr lang="en-US" sz="4300" dirty="0"/>
              <a:t>Improve online student success rates</a:t>
            </a:r>
          </a:p>
          <a:p>
            <a:r>
              <a:rPr lang="en-US" sz="4300" dirty="0"/>
              <a:t>Serve as an exciting and engaging professional development experience for online faculty.</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3000" dirty="0"/>
              <a:t>* https://ccconlineed.instructure.com/courses/3351</a:t>
            </a:r>
          </a:p>
        </p:txBody>
      </p:sp>
      <p:pic>
        <p:nvPicPr>
          <p:cNvPr id="4" name="Picture 3">
            <a:extLst>
              <a:ext uri="{FF2B5EF4-FFF2-40B4-BE49-F238E27FC236}">
                <a16:creationId xmlns:a16="http://schemas.microsoft.com/office/drawing/2014/main" id="{2966717E-DB9F-4F57-B726-ECB58B1C71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3004800" cy="2726813"/>
          </a:xfrm>
          <a:prstGeom prst="rect">
            <a:avLst/>
          </a:prstGeom>
        </p:spPr>
      </p:pic>
    </p:spTree>
    <p:extLst>
      <p:ext uri="{BB962C8B-B14F-4D97-AF65-F5344CB8AC3E}">
        <p14:creationId xmlns:p14="http://schemas.microsoft.com/office/powerpoint/2010/main" val="1743611353"/>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122" name="Shape 122"/>
          <p:cNvSpPr>
            <a:spLocks noGrp="1"/>
          </p:cNvSpPr>
          <p:nvPr>
            <p:ph type="title"/>
          </p:nvPr>
        </p:nvSpPr>
        <p:spPr>
          <a:xfrm>
            <a:off x="650240" y="1257299"/>
            <a:ext cx="11704320" cy="910168"/>
          </a:xfrm>
          <a:prstGeom prst="rect">
            <a:avLst/>
          </a:prstGeom>
        </p:spPr>
        <p:txBody>
          <a:bodyPr>
            <a:normAutofit fontScale="90000"/>
          </a:bodyPr>
          <a:lstStyle>
            <a:lvl1pPr defTabSz="338835">
              <a:defRPr sz="4640"/>
            </a:lvl1p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Benefits of adopting the Local Peer Online Course Review Process (POCR)*</a:t>
            </a:r>
            <a:br>
              <a:rPr lang="en-US" dirty="0"/>
            </a:br>
            <a:r>
              <a:rPr lang="en-US" dirty="0"/>
              <a:t/>
            </a:r>
            <a:br>
              <a:rPr lang="en-US" dirty="0"/>
            </a:br>
            <a:endParaRPr dirty="0"/>
          </a:p>
        </p:txBody>
      </p:sp>
      <p:sp>
        <p:nvSpPr>
          <p:cNvPr id="123" name="Shape 123"/>
          <p:cNvSpPr>
            <a:spLocks noGrp="1"/>
          </p:cNvSpPr>
          <p:nvPr>
            <p:ph type="body" idx="1"/>
          </p:nvPr>
        </p:nvSpPr>
        <p:spPr>
          <a:xfrm>
            <a:off x="952500" y="4422710"/>
            <a:ext cx="11099800" cy="5150497"/>
          </a:xfrm>
          <a:prstGeom prst="rect">
            <a:avLst/>
          </a:prstGeom>
        </p:spPr>
        <p:txBody>
          <a:bodyPr>
            <a:normAutofit fontScale="85000" lnSpcReduction="20000"/>
          </a:bodyPr>
          <a:lstStyle/>
          <a:p>
            <a:r>
              <a:rPr lang="en-US" sz="3500" dirty="0"/>
              <a:t>Improve online student success rates</a:t>
            </a:r>
          </a:p>
          <a:p>
            <a:r>
              <a:rPr lang="en-US" sz="3500" dirty="0"/>
              <a:t>Serve as an exciting and engaging professional development experience for online faculty.</a:t>
            </a:r>
          </a:p>
          <a:p>
            <a:r>
              <a:rPr lang="en-US" sz="3500" dirty="0"/>
              <a:t>Lead to more engaging and satisfactory online experiences for both teachers and students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2500" dirty="0"/>
              <a:t>* https://ccconlineed.instructure.com/courses/3351</a:t>
            </a:r>
          </a:p>
          <a:p>
            <a:endParaRPr dirty="0"/>
          </a:p>
        </p:txBody>
      </p:sp>
      <p:pic>
        <p:nvPicPr>
          <p:cNvPr id="4" name="Picture 3">
            <a:extLst>
              <a:ext uri="{FF2B5EF4-FFF2-40B4-BE49-F238E27FC236}">
                <a16:creationId xmlns:a16="http://schemas.microsoft.com/office/drawing/2014/main" id="{2966717E-DB9F-4F57-B726-ECB58B1C71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3004800" cy="2726813"/>
          </a:xfrm>
          <a:prstGeom prst="rect">
            <a:avLst/>
          </a:prstGeom>
        </p:spPr>
      </p:pic>
    </p:spTree>
    <p:extLst>
      <p:ext uri="{BB962C8B-B14F-4D97-AF65-F5344CB8AC3E}">
        <p14:creationId xmlns:p14="http://schemas.microsoft.com/office/powerpoint/2010/main" val="391180930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A little background: CVC-OEI </a:t>
            </a:r>
            <a:endParaRPr lang="en-US" dirty="0"/>
          </a:p>
        </p:txBody>
      </p:sp>
      <p:sp>
        <p:nvSpPr>
          <p:cNvPr id="3" name="Content Placeholder 2"/>
          <p:cNvSpPr>
            <a:spLocks noGrp="1"/>
          </p:cNvSpPr>
          <p:nvPr>
            <p:ph idx="1"/>
          </p:nvPr>
        </p:nvSpPr>
        <p:spPr/>
        <p:txBody>
          <a:bodyPr/>
          <a:lstStyle/>
          <a:p>
            <a:pPr marL="0" indent="0" defTabSz="406908">
              <a:spcBef>
                <a:spcPts val="0"/>
              </a:spcBef>
              <a:buNone/>
              <a:defRPr sz="1602">
                <a:uFill>
                  <a:solidFill>
                    <a:srgbClr val="000000"/>
                  </a:solidFill>
                </a:uFill>
                <a:latin typeface="Hoefler Text"/>
                <a:ea typeface="Hoefler Text"/>
                <a:cs typeface="Hoefler Text"/>
                <a:sym typeface="Hoefler Text"/>
              </a:defRPr>
            </a:pPr>
            <a:endParaRPr lang="en-US" sz="4000" dirty="0">
              <a:uFill>
                <a:solidFill>
                  <a:srgbClr val="000000"/>
                </a:solidFill>
              </a:uFill>
              <a:latin typeface="+mj-lt"/>
              <a:ea typeface="Hoefler Text"/>
              <a:cs typeface="Hoefler Text"/>
              <a:sym typeface="Hoefler Text"/>
            </a:endParaRPr>
          </a:p>
          <a:p>
            <a:pPr marL="0" indent="0" defTabSz="406908">
              <a:spcBef>
                <a:spcPts val="0"/>
              </a:spcBef>
              <a:buNone/>
              <a:defRPr sz="1602">
                <a:uFill>
                  <a:solidFill>
                    <a:srgbClr val="000000"/>
                  </a:solidFill>
                </a:uFill>
                <a:latin typeface="Hoefler Text"/>
                <a:ea typeface="Hoefler Text"/>
                <a:cs typeface="Hoefler Text"/>
                <a:sym typeface="Hoefler Text"/>
              </a:defRPr>
            </a:pPr>
            <a:r>
              <a:rPr lang="en-US" sz="4000" dirty="0">
                <a:uFill>
                  <a:solidFill>
                    <a:srgbClr val="000000"/>
                  </a:solidFill>
                </a:uFill>
                <a:latin typeface="+mj-lt"/>
                <a:ea typeface="Hoefler Text"/>
                <a:cs typeface="Hoefler Text"/>
                <a:sym typeface="Hoefler Text"/>
              </a:rPr>
              <a:t>The California Virtual Campus – Online Education Initiative (CVC-OEI) is a collaborative effort among California Community Colleges to ensure that significantly more students are able to complete their educational goals by increasing both access to and success in high-quality online courses.</a:t>
            </a:r>
          </a:p>
          <a:p>
            <a:pPr marL="0" indent="0" defTabSz="406908">
              <a:spcBef>
                <a:spcPts val="0"/>
              </a:spcBef>
              <a:buNone/>
              <a:defRPr sz="1602">
                <a:uFill>
                  <a:solidFill>
                    <a:srgbClr val="000000"/>
                  </a:solidFill>
                </a:uFill>
                <a:latin typeface="Hoefler Text"/>
                <a:ea typeface="Hoefler Text"/>
                <a:cs typeface="Hoefler Text"/>
                <a:sym typeface="Hoefler Text"/>
              </a:defRPr>
            </a:pPr>
            <a:endParaRPr lang="en-US" sz="4000" b="1" dirty="0">
              <a:uFill>
                <a:solidFill>
                  <a:srgbClr val="000000"/>
                </a:solidFill>
              </a:uFill>
              <a:latin typeface="+mj-lt"/>
              <a:ea typeface="Hoefler Text"/>
              <a:cs typeface="Hoefler Text"/>
              <a:sym typeface="Hoefler Text"/>
            </a:endParaRPr>
          </a:p>
          <a:p>
            <a:pPr marL="0" indent="0" defTabSz="406908">
              <a:spcBef>
                <a:spcPts val="0"/>
              </a:spcBef>
              <a:buNone/>
              <a:defRPr sz="1602">
                <a:uFill>
                  <a:solidFill>
                    <a:srgbClr val="000000"/>
                  </a:solidFill>
                </a:uFill>
                <a:latin typeface="Hoefler Text"/>
                <a:ea typeface="Hoefler Text"/>
                <a:cs typeface="Hoefler Text"/>
                <a:sym typeface="Hoefler Text"/>
              </a:defRPr>
            </a:pPr>
            <a:r>
              <a:rPr lang="en-US" sz="4000" b="1" dirty="0">
                <a:uFill>
                  <a:solidFill>
                    <a:srgbClr val="000000"/>
                  </a:solidFill>
                </a:uFill>
                <a:latin typeface="+mj-lt"/>
                <a:ea typeface="Hoefler Text"/>
                <a:cs typeface="Hoefler Text"/>
                <a:sym typeface="Hoefler Text"/>
              </a:rPr>
              <a:t>Currently 56 colleges in the Consortium – Additional colleges will be invited to join in 2019. </a:t>
            </a:r>
          </a:p>
          <a:p>
            <a:pPr marL="0" indent="0">
              <a:buNone/>
            </a:pPr>
            <a:endParaRPr lang="en-US" dirty="0"/>
          </a:p>
        </p:txBody>
      </p:sp>
    </p:spTree>
    <p:extLst>
      <p:ext uri="{BB962C8B-B14F-4D97-AF65-F5344CB8AC3E}">
        <p14:creationId xmlns:p14="http://schemas.microsoft.com/office/powerpoint/2010/main" val="1058647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122" name="Shape 122"/>
          <p:cNvSpPr>
            <a:spLocks noGrp="1"/>
          </p:cNvSpPr>
          <p:nvPr>
            <p:ph type="title"/>
          </p:nvPr>
        </p:nvSpPr>
        <p:spPr>
          <a:xfrm>
            <a:off x="650240" y="1257299"/>
            <a:ext cx="11704320" cy="910168"/>
          </a:xfrm>
          <a:prstGeom prst="rect">
            <a:avLst/>
          </a:prstGeom>
        </p:spPr>
        <p:txBody>
          <a:bodyPr>
            <a:normAutofit fontScale="90000"/>
          </a:bodyPr>
          <a:lstStyle>
            <a:lvl1pPr defTabSz="338835">
              <a:defRPr sz="4640"/>
            </a:lvl1p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Benefits of adopting the Local Peer Online Course Review Process (POCR)*</a:t>
            </a:r>
            <a:br>
              <a:rPr lang="en-US" dirty="0"/>
            </a:br>
            <a:r>
              <a:rPr lang="en-US" dirty="0"/>
              <a:t/>
            </a:r>
            <a:br>
              <a:rPr lang="en-US" dirty="0"/>
            </a:br>
            <a:endParaRPr dirty="0"/>
          </a:p>
        </p:txBody>
      </p:sp>
      <p:sp>
        <p:nvSpPr>
          <p:cNvPr id="123" name="Shape 123"/>
          <p:cNvSpPr>
            <a:spLocks noGrp="1"/>
          </p:cNvSpPr>
          <p:nvPr>
            <p:ph type="body" idx="1"/>
          </p:nvPr>
        </p:nvSpPr>
        <p:spPr>
          <a:xfrm>
            <a:off x="952500" y="4422710"/>
            <a:ext cx="11099800" cy="5150497"/>
          </a:xfrm>
          <a:prstGeom prst="rect">
            <a:avLst/>
          </a:prstGeom>
        </p:spPr>
        <p:txBody>
          <a:bodyPr>
            <a:normAutofit fontScale="47500" lnSpcReduction="20000"/>
          </a:bodyPr>
          <a:lstStyle/>
          <a:p>
            <a:r>
              <a:rPr lang="en-US" sz="6300" dirty="0"/>
              <a:t>Improve online student success rates</a:t>
            </a:r>
          </a:p>
          <a:p>
            <a:r>
              <a:rPr lang="en-US" sz="6300" dirty="0"/>
              <a:t>Serve as an exciting and engaging professional development experience for online faculty.</a:t>
            </a:r>
          </a:p>
          <a:p>
            <a:r>
              <a:rPr lang="en-US" sz="6300" dirty="0"/>
              <a:t>Lead to more engaging and satisfactory online experiences for both teachers and students</a:t>
            </a:r>
          </a:p>
          <a:p>
            <a:r>
              <a:rPr lang="en-US" sz="6300" dirty="0"/>
              <a:t>Create a community of practice in which teachers share their challenges, develop new approaches, and support one another</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4400" dirty="0"/>
              <a:t>* https://ccconlineed.instructure.com/courses/3351</a:t>
            </a:r>
          </a:p>
          <a:p>
            <a:endParaRPr dirty="0"/>
          </a:p>
        </p:txBody>
      </p:sp>
      <p:pic>
        <p:nvPicPr>
          <p:cNvPr id="4" name="Picture 3">
            <a:extLst>
              <a:ext uri="{FF2B5EF4-FFF2-40B4-BE49-F238E27FC236}">
                <a16:creationId xmlns:a16="http://schemas.microsoft.com/office/drawing/2014/main" id="{2966717E-DB9F-4F57-B726-ECB58B1C71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3004800" cy="2726813"/>
          </a:xfrm>
          <a:prstGeom prst="rect">
            <a:avLst/>
          </a:prstGeom>
        </p:spPr>
      </p:pic>
    </p:spTree>
    <p:extLst>
      <p:ext uri="{BB962C8B-B14F-4D97-AF65-F5344CB8AC3E}">
        <p14:creationId xmlns:p14="http://schemas.microsoft.com/office/powerpoint/2010/main" val="1339162644"/>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122" name="Shape 122"/>
          <p:cNvSpPr>
            <a:spLocks noGrp="1"/>
          </p:cNvSpPr>
          <p:nvPr>
            <p:ph type="title"/>
          </p:nvPr>
        </p:nvSpPr>
        <p:spPr>
          <a:xfrm>
            <a:off x="650240" y="1257299"/>
            <a:ext cx="11704320" cy="910168"/>
          </a:xfrm>
          <a:prstGeom prst="rect">
            <a:avLst/>
          </a:prstGeom>
        </p:spPr>
        <p:txBody>
          <a:bodyPr>
            <a:normAutofit fontScale="90000"/>
          </a:bodyPr>
          <a:lstStyle>
            <a:lvl1pPr defTabSz="338835">
              <a:defRPr sz="4640"/>
            </a:lvl1p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Benefits of adopting the Local Peer Online Course Review Process (POCR)*</a:t>
            </a:r>
            <a:br>
              <a:rPr lang="en-US" dirty="0"/>
            </a:br>
            <a:r>
              <a:rPr lang="en-US" dirty="0"/>
              <a:t/>
            </a:r>
            <a:br>
              <a:rPr lang="en-US" dirty="0"/>
            </a:br>
            <a:endParaRPr dirty="0"/>
          </a:p>
        </p:txBody>
      </p:sp>
      <p:sp>
        <p:nvSpPr>
          <p:cNvPr id="123" name="Shape 123"/>
          <p:cNvSpPr>
            <a:spLocks noGrp="1"/>
          </p:cNvSpPr>
          <p:nvPr>
            <p:ph type="body" idx="1"/>
          </p:nvPr>
        </p:nvSpPr>
        <p:spPr>
          <a:xfrm>
            <a:off x="952500" y="4422710"/>
            <a:ext cx="11099800" cy="5150497"/>
          </a:xfrm>
          <a:prstGeom prst="rect">
            <a:avLst/>
          </a:prstGeom>
        </p:spPr>
        <p:txBody>
          <a:bodyPr>
            <a:normAutofit fontScale="47500" lnSpcReduction="20000"/>
          </a:bodyPr>
          <a:lstStyle/>
          <a:p>
            <a:r>
              <a:rPr lang="en-US" sz="6300" dirty="0"/>
              <a:t>Improve online student success rates</a:t>
            </a:r>
          </a:p>
          <a:p>
            <a:r>
              <a:rPr lang="en-US" sz="6300" dirty="0"/>
              <a:t>Serve as an exciting and engaging professional development experience for online faculty.</a:t>
            </a:r>
          </a:p>
          <a:p>
            <a:r>
              <a:rPr lang="en-US" sz="6300" dirty="0"/>
              <a:t>Lead to more engaging and satisfactory online experiences for both teachers and students</a:t>
            </a:r>
          </a:p>
          <a:p>
            <a:r>
              <a:rPr lang="en-US" sz="6300" dirty="0"/>
              <a:t>Create a community of practice in which teachers share their challenges, develop new approaches, and support one another</a:t>
            </a:r>
          </a:p>
          <a:p>
            <a:r>
              <a:rPr lang="en-US" sz="6300" dirty="0"/>
              <a:t>Result in more aligned "Quality Reviewed" courses from your college in the CVC Exchange</a:t>
            </a:r>
          </a:p>
          <a:p>
            <a:pPr marL="0" indent="0">
              <a:buNone/>
            </a:pPr>
            <a:endParaRPr lang="en-US" dirty="0"/>
          </a:p>
          <a:p>
            <a:pPr marL="0" indent="0">
              <a:buNone/>
            </a:pPr>
            <a:endParaRPr lang="en-US" dirty="0"/>
          </a:p>
          <a:p>
            <a:pPr marL="0" indent="0">
              <a:buNone/>
            </a:pPr>
            <a:r>
              <a:rPr lang="en-US" sz="4500" dirty="0"/>
              <a:t>* https://ccconlineed.instructure.com/courses/3351</a:t>
            </a:r>
          </a:p>
          <a:p>
            <a:endParaRPr dirty="0"/>
          </a:p>
        </p:txBody>
      </p:sp>
      <p:pic>
        <p:nvPicPr>
          <p:cNvPr id="4" name="Picture 3">
            <a:extLst>
              <a:ext uri="{FF2B5EF4-FFF2-40B4-BE49-F238E27FC236}">
                <a16:creationId xmlns:a16="http://schemas.microsoft.com/office/drawing/2014/main" id="{2966717E-DB9F-4F57-B726-ECB58B1C71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3004800" cy="2726813"/>
          </a:xfrm>
          <a:prstGeom prst="rect">
            <a:avLst/>
          </a:prstGeom>
        </p:spPr>
      </p:pic>
    </p:spTree>
    <p:extLst>
      <p:ext uri="{BB962C8B-B14F-4D97-AF65-F5344CB8AC3E}">
        <p14:creationId xmlns:p14="http://schemas.microsoft.com/office/powerpoint/2010/main" val="1461139974"/>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4965-66BE-4E74-91A7-5AB38AEC1945}"/>
              </a:ext>
            </a:extLst>
          </p:cNvPr>
          <p:cNvSpPr>
            <a:spLocks noGrp="1"/>
          </p:cNvSpPr>
          <p:nvPr>
            <p:ph type="title"/>
          </p:nvPr>
        </p:nvSpPr>
        <p:spPr/>
        <p:txBody>
          <a:bodyPr/>
          <a:lstStyle/>
          <a:p>
            <a:r>
              <a:rPr lang="en-US" dirty="0"/>
              <a:t>Five </a:t>
            </a:r>
            <a:r>
              <a:rPr lang="en-US" dirty="0" smtClean="0"/>
              <a:t>Suggested Guidelines</a:t>
            </a:r>
            <a:endParaRPr lang="en-US" dirty="0"/>
          </a:p>
        </p:txBody>
      </p:sp>
      <p:sp>
        <p:nvSpPr>
          <p:cNvPr id="3" name="Text Placeholder 2">
            <a:extLst>
              <a:ext uri="{FF2B5EF4-FFF2-40B4-BE49-F238E27FC236}">
                <a16:creationId xmlns:a16="http://schemas.microsoft.com/office/drawing/2014/main" id="{78EBA311-DC0E-4D0E-B34F-E1CBEBF55743}"/>
              </a:ext>
            </a:extLst>
          </p:cNvPr>
          <p:cNvSpPr>
            <a:spLocks noGrp="1"/>
          </p:cNvSpPr>
          <p:nvPr>
            <p:ph type="body" idx="1"/>
          </p:nvPr>
        </p:nvSpPr>
        <p:spPr/>
        <p:txBody>
          <a:bodyPr>
            <a:normAutofit/>
          </a:bodyPr>
          <a:lstStyle/>
          <a:p>
            <a:pPr marL="742950" indent="-742950">
              <a:buFont typeface="+mj-lt"/>
              <a:buAutoNum type="arabicPeriod"/>
            </a:pPr>
            <a:r>
              <a:rPr lang="en-US" sz="4800" dirty="0"/>
              <a:t>Reviews are peer-to-peer</a:t>
            </a:r>
          </a:p>
          <a:p>
            <a:pPr marL="742950" indent="-742950">
              <a:buFont typeface="+mj-lt"/>
              <a:buAutoNum type="arabicPeriod"/>
            </a:pPr>
            <a:r>
              <a:rPr lang="en-US" sz="4800" dirty="0"/>
              <a:t>Use OEI Course Design Rubric</a:t>
            </a:r>
          </a:p>
          <a:p>
            <a:pPr marL="742950" indent="-742950">
              <a:buFont typeface="+mj-lt"/>
              <a:buAutoNum type="arabicPeriod"/>
            </a:pPr>
            <a:r>
              <a:rPr lang="en-US" sz="4800" dirty="0"/>
              <a:t>Peer-reviewers are trained</a:t>
            </a:r>
          </a:p>
          <a:p>
            <a:pPr marL="742950" indent="-742950">
              <a:buFont typeface="+mj-lt"/>
              <a:buAutoNum type="arabicPeriod"/>
            </a:pPr>
            <a:r>
              <a:rPr lang="en-US" sz="4800" dirty="0"/>
              <a:t>Lead review from a different college</a:t>
            </a:r>
          </a:p>
          <a:p>
            <a:pPr marL="742950" indent="-742950">
              <a:buFont typeface="+mj-lt"/>
              <a:buAutoNum type="arabicPeriod"/>
            </a:pPr>
            <a:r>
              <a:rPr lang="en-US" sz="4800" dirty="0"/>
              <a:t>Ongoing norming and training</a:t>
            </a:r>
          </a:p>
        </p:txBody>
      </p:sp>
    </p:spTree>
    <p:extLst>
      <p:ext uri="{BB962C8B-B14F-4D97-AF65-F5344CB8AC3E}">
        <p14:creationId xmlns:p14="http://schemas.microsoft.com/office/powerpoint/2010/main" val="370872783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122" name="Shape 122"/>
          <p:cNvSpPr>
            <a:spLocks noGrp="1"/>
          </p:cNvSpPr>
          <p:nvPr>
            <p:ph type="title"/>
          </p:nvPr>
        </p:nvSpPr>
        <p:spPr>
          <a:prstGeom prst="rect">
            <a:avLst/>
          </a:prstGeom>
        </p:spPr>
        <p:txBody>
          <a:bodyPr>
            <a:normAutofit fontScale="90000"/>
          </a:bodyPr>
          <a:lstStyle>
            <a:lvl1pPr defTabSz="338835">
              <a:defRPr sz="4640"/>
            </a:lvl1pPr>
          </a:lstStyle>
          <a:p>
            <a:r>
              <a:rPr lang="en-US" dirty="0"/>
              <a:t/>
            </a:r>
            <a:br>
              <a:rPr lang="en-US" dirty="0"/>
            </a:br>
            <a:r>
              <a:rPr lang="en-US" dirty="0"/>
              <a:t/>
            </a:r>
            <a:br>
              <a:rPr lang="en-US" dirty="0"/>
            </a:br>
            <a:r>
              <a:rPr lang="en-US" dirty="0"/>
              <a:t>Building a Successful POCR Process on your Campus*</a:t>
            </a:r>
            <a:br>
              <a:rPr lang="en-US" dirty="0"/>
            </a:br>
            <a:r>
              <a:rPr lang="en-US" dirty="0"/>
              <a:t/>
            </a:r>
            <a:br>
              <a:rPr lang="en-US" dirty="0"/>
            </a:br>
            <a:endParaRPr dirty="0"/>
          </a:p>
        </p:txBody>
      </p:sp>
      <p:sp>
        <p:nvSpPr>
          <p:cNvPr id="123" name="Shape 123"/>
          <p:cNvSpPr>
            <a:spLocks noGrp="1"/>
          </p:cNvSpPr>
          <p:nvPr>
            <p:ph type="body" idx="1"/>
          </p:nvPr>
        </p:nvSpPr>
        <p:spPr>
          <a:xfrm>
            <a:off x="335902" y="2209800"/>
            <a:ext cx="12668898" cy="7543800"/>
          </a:xfrm>
          <a:prstGeom prst="rect">
            <a:avLst/>
          </a:prstGeom>
        </p:spPr>
        <p:txBody>
          <a:bodyPr>
            <a:normAutofit fontScale="32500" lnSpcReduction="20000"/>
          </a:bodyPr>
          <a:lstStyle/>
          <a:p>
            <a:pPr marL="0" indent="0">
              <a:buNone/>
            </a:pPr>
            <a:endParaRPr lang="en-US" sz="9200" b="1" i="1" dirty="0"/>
          </a:p>
          <a:p>
            <a:pPr marL="0" indent="0">
              <a:buNone/>
            </a:pPr>
            <a:r>
              <a:rPr lang="en-US" sz="9200" b="1" i="1" dirty="0"/>
              <a:t>Six major elements</a:t>
            </a:r>
            <a:r>
              <a:rPr lang="en-US" sz="9200" dirty="0"/>
              <a:t> that go into a successful Local POCR process:</a:t>
            </a:r>
          </a:p>
          <a:p>
            <a:pPr marL="0" indent="0">
              <a:buNone/>
            </a:pPr>
            <a:endParaRPr lang="en-US" sz="9200" dirty="0"/>
          </a:p>
          <a:p>
            <a:r>
              <a:rPr lang="en-US" sz="9200" b="1" dirty="0"/>
              <a:t>Buy In</a:t>
            </a:r>
            <a:r>
              <a:rPr lang="en-US" sz="9200" dirty="0"/>
              <a:t>: Identify stakeholders on your campus and in your district and start the conversation.</a:t>
            </a:r>
          </a:p>
          <a:p>
            <a:r>
              <a:rPr lang="en-US" sz="9200" b="1" dirty="0"/>
              <a:t>Teamwork</a:t>
            </a:r>
            <a:r>
              <a:rPr lang="en-US" sz="9200" dirty="0"/>
              <a:t>: Build a cross-functional, cross-discipline POCR team that can build and guide your program over the long term.</a:t>
            </a:r>
          </a:p>
          <a:p>
            <a:r>
              <a:rPr lang="en-US" sz="9200" b="1" dirty="0"/>
              <a:t>Resources</a:t>
            </a:r>
            <a:r>
              <a:rPr lang="en-US" sz="9200" dirty="0"/>
              <a:t>: Identify resources - those you have and those you need.</a:t>
            </a:r>
          </a:p>
          <a:p>
            <a:r>
              <a:rPr lang="en-US" sz="9200" b="1" dirty="0"/>
              <a:t>Planning</a:t>
            </a:r>
            <a:r>
              <a:rPr lang="en-US" sz="9200" dirty="0"/>
              <a:t>: Outline the process your college will use, including timelines.</a:t>
            </a:r>
          </a:p>
          <a:p>
            <a:r>
              <a:rPr lang="en-US" sz="9200" b="1" dirty="0"/>
              <a:t>Promotion</a:t>
            </a:r>
            <a:r>
              <a:rPr lang="en-US" sz="9200" dirty="0"/>
              <a:t>: Spread the word about your process and how it will benefit instructors, students and the college as a whole.</a:t>
            </a:r>
          </a:p>
          <a:p>
            <a:r>
              <a:rPr lang="en-US" sz="9200" b="1" dirty="0"/>
              <a:t>Recognition</a:t>
            </a:r>
            <a:r>
              <a:rPr lang="en-US" sz="9200" dirty="0"/>
              <a:t>: Consider ways to motivate, incentivize, and honor the efforts of your POCR participants.</a:t>
            </a:r>
          </a:p>
          <a:p>
            <a:pPr marL="0" indent="0">
              <a:buNone/>
            </a:pPr>
            <a:endParaRPr lang="en-US" sz="9200" dirty="0"/>
          </a:p>
          <a:p>
            <a:pPr marL="0" indent="0">
              <a:buNone/>
            </a:pPr>
            <a:endParaRPr lang="en-US" sz="9200" dirty="0"/>
          </a:p>
          <a:p>
            <a:pPr marL="0" indent="0">
              <a:buNone/>
            </a:pPr>
            <a:r>
              <a:rPr lang="en-US" sz="9200" dirty="0"/>
              <a:t>* </a:t>
            </a:r>
            <a:r>
              <a:rPr lang="en-US" sz="8600" dirty="0"/>
              <a:t>https://ccconlineed.instructure.com/courses/3351/pages/why-local-pocr</a:t>
            </a:r>
          </a:p>
          <a:p>
            <a:endParaRPr dirty="0"/>
          </a:p>
        </p:txBody>
      </p:sp>
    </p:spTree>
    <p:extLst>
      <p:ext uri="{BB962C8B-B14F-4D97-AF65-F5344CB8AC3E}">
        <p14:creationId xmlns:p14="http://schemas.microsoft.com/office/powerpoint/2010/main" val="1255039858"/>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0240" y="1628615"/>
            <a:ext cx="11704320" cy="1077703"/>
          </a:xfrm>
        </p:spPr>
        <p:txBody>
          <a:bodyPr>
            <a:normAutofit fontScale="90000"/>
          </a:bodyPr>
          <a:lstStyle/>
          <a:p>
            <a:r>
              <a:rPr lang="en-US" dirty="0"/>
              <a:t>American River College </a:t>
            </a:r>
            <a:br>
              <a:rPr lang="en-US" dirty="0"/>
            </a:br>
            <a:r>
              <a:rPr lang="en-US" i="1" dirty="0"/>
              <a:t>FastTrack</a:t>
            </a:r>
            <a:r>
              <a:rPr lang="en-US" dirty="0"/>
              <a:t> OEI Rubric Academy</a:t>
            </a:r>
            <a:br>
              <a:rPr lang="en-US" dirty="0"/>
            </a:br>
            <a:endParaRPr lang="en-US" dirty="0"/>
          </a:p>
        </p:txBody>
      </p:sp>
      <p:sp>
        <p:nvSpPr>
          <p:cNvPr id="3" name="Text Placeholder 2"/>
          <p:cNvSpPr>
            <a:spLocks noGrp="1"/>
          </p:cNvSpPr>
          <p:nvPr>
            <p:ph type="body" idx="1"/>
          </p:nvPr>
        </p:nvSpPr>
        <p:spPr>
          <a:xfrm>
            <a:off x="650240" y="2943616"/>
            <a:ext cx="11704320" cy="6268117"/>
          </a:xfrm>
        </p:spPr>
        <p:txBody>
          <a:bodyPr/>
          <a:lstStyle/>
          <a:p>
            <a:pPr marL="436937" lvl="1" indent="0">
              <a:buNone/>
            </a:pPr>
            <a:r>
              <a:rPr lang="en-US" sz="3600" b="1" dirty="0"/>
              <a:t>Promotion at every level:</a:t>
            </a:r>
          </a:p>
          <a:p>
            <a:pPr lvl="1"/>
            <a:r>
              <a:rPr lang="en-US" sz="3600" dirty="0"/>
              <a:t>Previous Rubric Academy completers</a:t>
            </a:r>
          </a:p>
          <a:p>
            <a:pPr lvl="1"/>
            <a:r>
              <a:rPr lang="en-US" sz="3600" dirty="0"/>
              <a:t>Deans</a:t>
            </a:r>
          </a:p>
          <a:p>
            <a:pPr lvl="1"/>
            <a:r>
              <a:rPr lang="en-US" sz="3600" dirty="0"/>
              <a:t>Academic Senate</a:t>
            </a:r>
          </a:p>
          <a:p>
            <a:pPr lvl="1"/>
            <a:r>
              <a:rPr lang="en-US" sz="3600" dirty="0"/>
              <a:t>ARC Instructional Technology Center Newsletter</a:t>
            </a:r>
          </a:p>
          <a:p>
            <a:pPr lvl="1"/>
            <a:r>
              <a:rPr lang="en-US" sz="3600" dirty="0"/>
              <a:t>Website</a:t>
            </a:r>
          </a:p>
          <a:p>
            <a:pPr lvl="1"/>
            <a:r>
              <a:rPr lang="en-US" sz="3600" dirty="0">
                <a:hlinkClick r:id="rId4"/>
              </a:rPr>
              <a:t>Video</a:t>
            </a:r>
            <a:endParaRPr lang="en-US" sz="3600" dirty="0"/>
          </a:p>
          <a:p>
            <a:pPr lvl="1"/>
            <a:r>
              <a:rPr lang="en-US" sz="3600" dirty="0"/>
              <a:t>Workshops/Trainings/Drop-in Labs</a:t>
            </a:r>
          </a:p>
        </p:txBody>
      </p:sp>
    </p:spTree>
    <p:extLst>
      <p:ext uri="{BB962C8B-B14F-4D97-AF65-F5344CB8AC3E}">
        <p14:creationId xmlns:p14="http://schemas.microsoft.com/office/powerpoint/2010/main" val="9859313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125" name="Shape 125"/>
          <p:cNvSpPr>
            <a:spLocks noGrp="1"/>
          </p:cNvSpPr>
          <p:nvPr>
            <p:ph type="title"/>
          </p:nvPr>
        </p:nvSpPr>
        <p:spPr>
          <a:prstGeom prst="rect">
            <a:avLst/>
          </a:prstGeom>
        </p:spPr>
        <p:txBody>
          <a:bodyPr/>
          <a:lstStyle>
            <a:lvl1pPr defTabSz="531622">
              <a:defRPr sz="7280"/>
            </a:lvl1pPr>
          </a:lstStyle>
          <a:p>
            <a:r>
              <a:rPr lang="en-US" dirty="0"/>
              <a:t>Local POCR Resources</a:t>
            </a:r>
            <a:endParaRPr dirty="0"/>
          </a:p>
        </p:txBody>
      </p:sp>
      <p:sp>
        <p:nvSpPr>
          <p:cNvPr id="126" name="Shape 126"/>
          <p:cNvSpPr>
            <a:spLocks noGrp="1"/>
          </p:cNvSpPr>
          <p:nvPr>
            <p:ph type="body" idx="1"/>
          </p:nvPr>
        </p:nvSpPr>
        <p:spPr>
          <a:xfrm>
            <a:off x="952500" y="2201763"/>
            <a:ext cx="11099800" cy="6675537"/>
          </a:xfrm>
          <a:prstGeom prst="rect">
            <a:avLst/>
          </a:prstGeom>
        </p:spPr>
        <p:txBody>
          <a:bodyPr>
            <a:normAutofit/>
          </a:bodyPr>
          <a:lstStyle/>
          <a:p>
            <a:pPr marL="127735" indent="-127735" defTabSz="416052">
              <a:lnSpc>
                <a:spcPct val="120000"/>
              </a:lnSpc>
              <a:spcBef>
                <a:spcPts val="800"/>
              </a:spcBef>
              <a:tabLst>
                <a:tab pos="825500" algn="l"/>
                <a:tab pos="1663700" algn="l"/>
                <a:tab pos="2489200" algn="l"/>
                <a:tab pos="3327400" algn="l"/>
                <a:tab pos="4152900" algn="l"/>
                <a:tab pos="4991100" algn="l"/>
              </a:tabLst>
              <a:defRPr sz="2002" b="1">
                <a:uFill>
                  <a:solidFill>
                    <a:srgbClr val="000000"/>
                  </a:solidFill>
                </a:uFill>
                <a:latin typeface="Arial"/>
                <a:ea typeface="Arial"/>
                <a:cs typeface="Arial"/>
                <a:sym typeface="Arial"/>
              </a:defRPr>
            </a:pPr>
            <a:r>
              <a:rPr lang="en-US" sz="3200" dirty="0"/>
              <a:t>Identify the POCR Lead at your college</a:t>
            </a:r>
          </a:p>
          <a:p>
            <a:pPr marL="127735" indent="-127735" defTabSz="416052">
              <a:lnSpc>
                <a:spcPct val="120000"/>
              </a:lnSpc>
              <a:spcBef>
                <a:spcPts val="800"/>
              </a:spcBef>
              <a:tabLst>
                <a:tab pos="825500" algn="l"/>
                <a:tab pos="1663700" algn="l"/>
                <a:tab pos="2489200" algn="l"/>
                <a:tab pos="3327400" algn="l"/>
                <a:tab pos="4152900" algn="l"/>
                <a:tab pos="4991100" algn="l"/>
              </a:tabLst>
              <a:defRPr sz="2002" b="1">
                <a:uFill>
                  <a:solidFill>
                    <a:srgbClr val="000000"/>
                  </a:solidFill>
                </a:uFill>
                <a:latin typeface="Arial"/>
                <a:ea typeface="Arial"/>
                <a:cs typeface="Arial"/>
                <a:sym typeface="Arial"/>
              </a:defRPr>
            </a:pPr>
            <a:r>
              <a:rPr lang="en-US" sz="3200" dirty="0"/>
              <a:t>https://ccconlineed.instructure.com/courses/3351</a:t>
            </a:r>
          </a:p>
          <a:p>
            <a:pPr marL="127735" indent="-127735" defTabSz="416052">
              <a:lnSpc>
                <a:spcPct val="120000"/>
              </a:lnSpc>
              <a:spcBef>
                <a:spcPts val="800"/>
              </a:spcBef>
              <a:tabLst>
                <a:tab pos="825500" algn="l"/>
                <a:tab pos="1663700" algn="l"/>
                <a:tab pos="2489200" algn="l"/>
                <a:tab pos="3327400" algn="l"/>
                <a:tab pos="4152900" algn="l"/>
                <a:tab pos="4991100" algn="l"/>
              </a:tabLst>
              <a:defRPr sz="2002" b="1">
                <a:uFill>
                  <a:solidFill>
                    <a:srgbClr val="000000"/>
                  </a:solidFill>
                </a:uFill>
                <a:latin typeface="Arial"/>
                <a:ea typeface="Arial"/>
                <a:cs typeface="Arial"/>
                <a:sym typeface="Arial"/>
              </a:defRPr>
            </a:pPr>
            <a:endParaRPr lang="en-US" sz="3200" dirty="0"/>
          </a:p>
          <a:p>
            <a:pPr marL="0" indent="0" defTabSz="416052">
              <a:lnSpc>
                <a:spcPct val="120000"/>
              </a:lnSpc>
              <a:spcBef>
                <a:spcPts val="800"/>
              </a:spcBef>
              <a:buNone/>
              <a:tabLst>
                <a:tab pos="825500" algn="l"/>
                <a:tab pos="1663700" algn="l"/>
                <a:tab pos="2489200" algn="l"/>
                <a:tab pos="3327400" algn="l"/>
                <a:tab pos="4152900" algn="l"/>
                <a:tab pos="4991100" algn="l"/>
              </a:tabLst>
              <a:defRPr sz="2002" b="1">
                <a:uFill>
                  <a:solidFill>
                    <a:srgbClr val="000000"/>
                  </a:solidFill>
                </a:uFill>
                <a:latin typeface="Arial"/>
                <a:ea typeface="Arial"/>
                <a:cs typeface="Arial"/>
                <a:sym typeface="Arial"/>
              </a:defRPr>
            </a:pPr>
            <a:endParaRPr sz="3200" dirty="0"/>
          </a:p>
        </p:txBody>
      </p:sp>
      <p:pic>
        <p:nvPicPr>
          <p:cNvPr id="7" name="Picture 6" descr="A close up of a logo&#10;&#10;Description automatically generated">
            <a:extLst>
              <a:ext uri="{FF2B5EF4-FFF2-40B4-BE49-F238E27FC236}">
                <a16:creationId xmlns:a16="http://schemas.microsoft.com/office/drawing/2014/main" id="{FEB94323-5605-404B-8546-99E34E1FFC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2670" y="3943909"/>
            <a:ext cx="5430416" cy="5579706"/>
          </a:xfrm>
          <a:prstGeom prst="rect">
            <a:avLst/>
          </a:prstGeom>
        </p:spPr>
      </p:pic>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Status of Rubric Adoption</a:t>
            </a:r>
            <a:br>
              <a:rPr lang="en-US" dirty="0"/>
            </a:br>
            <a:r>
              <a:rPr lang="en-US" sz="2700" dirty="0"/>
              <a:t>(48 survey responses)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87193717"/>
              </p:ext>
            </p:extLst>
          </p:nvPr>
        </p:nvGraphicFramePr>
        <p:xfrm>
          <a:off x="651510" y="2647336"/>
          <a:ext cx="11703050" cy="69357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43411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CVC-OEI Course Design Rubric—Adopted by Academic Senates for…</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5231832"/>
              </p:ext>
            </p:extLst>
          </p:nvPr>
        </p:nvGraphicFramePr>
        <p:xfrm>
          <a:off x="650875" y="2276475"/>
          <a:ext cx="11703050" cy="69357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1109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Rubric Being Used:</a:t>
            </a:r>
            <a:br>
              <a:rPr lang="en-US" dirty="0"/>
            </a:br>
            <a:r>
              <a:rPr lang="en-US" dirty="0"/>
              <a:t>• With AS Adoption?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74895952"/>
              </p:ext>
            </p:extLst>
          </p:nvPr>
        </p:nvGraphicFramePr>
        <p:xfrm>
          <a:off x="0" y="2808287"/>
          <a:ext cx="13004800" cy="69357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095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Rubric Being Used:</a:t>
            </a:r>
            <a:br>
              <a:rPr lang="en-US" dirty="0"/>
            </a:br>
            <a:r>
              <a:rPr lang="en-US" dirty="0"/>
              <a:t>• Without AS Adoption?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4973162"/>
              </p:ext>
            </p:extLst>
          </p:nvPr>
        </p:nvGraphicFramePr>
        <p:xfrm>
          <a:off x="0" y="2819173"/>
          <a:ext cx="13004800" cy="69357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52958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OEI Rubric?</a:t>
            </a:r>
          </a:p>
        </p:txBody>
      </p:sp>
      <p:sp>
        <p:nvSpPr>
          <p:cNvPr id="3" name="Text Placeholder 2"/>
          <p:cNvSpPr>
            <a:spLocks noGrp="1"/>
          </p:cNvSpPr>
          <p:nvPr>
            <p:ph type="body" idx="1"/>
          </p:nvPr>
        </p:nvSpPr>
        <p:spPr>
          <a:xfrm>
            <a:off x="56203" y="2275840"/>
            <a:ext cx="11704320" cy="6935893"/>
          </a:xfrm>
        </p:spPr>
        <p:txBody>
          <a:bodyPr>
            <a:normAutofit/>
          </a:bodyPr>
          <a:lstStyle/>
          <a:p>
            <a:r>
              <a:rPr lang="en-US" dirty="0"/>
              <a:t>The  Online Education Initiative (OEI) Course Design Rubric (Rubric)</a:t>
            </a:r>
            <a:r>
              <a:rPr lang="en-US" b="1" dirty="0"/>
              <a:t> </a:t>
            </a:r>
            <a:r>
              <a:rPr lang="en-US" dirty="0"/>
              <a:t>contains the online course design standards developed and adopted by this initiative. </a:t>
            </a:r>
          </a:p>
          <a:p>
            <a:r>
              <a:rPr lang="en-US" dirty="0"/>
              <a:t>The Rubric is intended to establish standards relating to course design, interaction and collaboration, assessment, learner support, and accessibility in order to ensure the provision of a high quality learning environment that promotes student success and conforms to existing regulations.</a:t>
            </a:r>
          </a:p>
        </p:txBody>
      </p:sp>
    </p:spTree>
    <p:extLst>
      <p:ext uri="{BB962C8B-B14F-4D97-AF65-F5344CB8AC3E}">
        <p14:creationId xmlns:p14="http://schemas.microsoft.com/office/powerpoint/2010/main" val="1611391380"/>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Thank you!</a:t>
            </a:r>
          </a:p>
        </p:txBody>
      </p:sp>
      <p:sp>
        <p:nvSpPr>
          <p:cNvPr id="6" name="Content Placeholder 5"/>
          <p:cNvSpPr>
            <a:spLocks noGrp="1"/>
          </p:cNvSpPr>
          <p:nvPr>
            <p:ph idx="1"/>
          </p:nvPr>
        </p:nvSpPr>
        <p:spPr/>
        <p:txBody>
          <a:bodyPr/>
          <a:lstStyle/>
          <a:p>
            <a:pPr>
              <a:lnSpc>
                <a:spcPct val="200000"/>
              </a:lnSpc>
            </a:pPr>
            <a:r>
              <a:rPr lang="en-US" dirty="0"/>
              <a:t>Anna Bruzzese: </a:t>
            </a:r>
            <a:r>
              <a:rPr lang="en-US" b="1" dirty="0">
                <a:solidFill>
                  <a:srgbClr val="BA0C2F"/>
                </a:solidFill>
                <a:hlinkClick r:id="rId3"/>
              </a:rPr>
              <a:t>bruzzeaa@piercecollege.edu</a:t>
            </a:r>
            <a:endParaRPr lang="en-US" b="1" dirty="0">
              <a:solidFill>
                <a:srgbClr val="BA0C2F"/>
              </a:solidFill>
            </a:endParaRPr>
          </a:p>
          <a:p>
            <a:pPr>
              <a:lnSpc>
                <a:spcPct val="200000"/>
              </a:lnSpc>
            </a:pPr>
            <a:r>
              <a:rPr lang="en-US" dirty="0"/>
              <a:t>Pamela </a:t>
            </a:r>
            <a:r>
              <a:rPr lang="en-US" dirty="0" err="1"/>
              <a:t>Bimbi</a:t>
            </a:r>
            <a:r>
              <a:rPr lang="en-US" dirty="0"/>
              <a:t>: </a:t>
            </a:r>
            <a:r>
              <a:rPr lang="en-US" b="1" u="sng" dirty="0">
                <a:solidFill>
                  <a:srgbClr val="BA0C2F"/>
                </a:solidFill>
                <a:hlinkClick r:id="rId4"/>
              </a:rPr>
              <a:t>BimbiP@arc.losrios.edu</a:t>
            </a:r>
            <a:endParaRPr lang="en-US" b="1" u="sng" dirty="0">
              <a:solidFill>
                <a:srgbClr val="BA0C2F"/>
              </a:solidFill>
            </a:endParaRPr>
          </a:p>
          <a:p>
            <a:pPr>
              <a:lnSpc>
                <a:spcPct val="200000"/>
              </a:lnSpc>
            </a:pPr>
            <a:r>
              <a:rPr lang="en-US" dirty="0"/>
              <a:t>Julie Oliver: </a:t>
            </a:r>
            <a:r>
              <a:rPr lang="en-US" b="1" dirty="0">
                <a:solidFill>
                  <a:srgbClr val="BA0C2F"/>
                </a:solidFill>
                <a:hlinkClick r:id="rId5">
                  <a:extLst>
                    <a:ext uri="{A12FA001-AC4F-418D-AE19-62706E023703}">
                      <ahyp:hlinkClr xmlns:ahyp="http://schemas.microsoft.com/office/drawing/2018/hyperlinkcolor" xmlns="" val="tx"/>
                    </a:ext>
                  </a:extLst>
                </a:hlinkClick>
              </a:rPr>
              <a:t>OliverJ@CRC.losrios.edu</a:t>
            </a:r>
            <a:endParaRPr lang="en-US" b="1" dirty="0">
              <a:solidFill>
                <a:srgbClr val="BA0C2F"/>
              </a:solidFill>
            </a:endParaRPr>
          </a:p>
          <a:p>
            <a:pPr marL="0" indent="0">
              <a:buNone/>
            </a:pPr>
            <a:endParaRPr lang="en-US" dirty="0"/>
          </a:p>
        </p:txBody>
      </p:sp>
    </p:spTree>
    <p:extLst>
      <p:ext uri="{BB962C8B-B14F-4D97-AF65-F5344CB8AC3E}">
        <p14:creationId xmlns:p14="http://schemas.microsoft.com/office/powerpoint/2010/main" val="1559206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OEI Rubric?</a:t>
            </a:r>
          </a:p>
        </p:txBody>
      </p:sp>
      <p:sp>
        <p:nvSpPr>
          <p:cNvPr id="3" name="Text Placeholder 2"/>
          <p:cNvSpPr>
            <a:spLocks noGrp="1"/>
          </p:cNvSpPr>
          <p:nvPr>
            <p:ph type="body" idx="1"/>
          </p:nvPr>
        </p:nvSpPr>
        <p:spPr>
          <a:xfrm>
            <a:off x="56203" y="2275840"/>
            <a:ext cx="11704320" cy="6935893"/>
          </a:xfrm>
        </p:spPr>
        <p:txBody>
          <a:bodyPr>
            <a:normAutofit lnSpcReduction="10000"/>
          </a:bodyPr>
          <a:lstStyle/>
          <a:p>
            <a:r>
              <a:rPr lang="en-US" dirty="0"/>
              <a:t>The OEI Course Design Rubric was developed in 2014 by the OEI Professional Development work group to ensure that all courses offered as part of the initiative promote student success and meet existing regulatory and accreditation requirements. It has undergone revisions and updates since then.</a:t>
            </a:r>
          </a:p>
          <a:p>
            <a:r>
              <a:rPr lang="en-US" dirty="0"/>
              <a:t> Courses that are peer reviewed and aligned to the OEI Course Design Rubric: have met the CCC’s highest level of design standards to support online student success and can be made available for cross enrollment to students at participating colleges. The Rubric is divided into four sections.</a:t>
            </a:r>
          </a:p>
        </p:txBody>
      </p:sp>
    </p:spTree>
    <p:extLst>
      <p:ext uri="{BB962C8B-B14F-4D97-AF65-F5344CB8AC3E}">
        <p14:creationId xmlns:p14="http://schemas.microsoft.com/office/powerpoint/2010/main" val="300830804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OEI Rubric?</a:t>
            </a:r>
          </a:p>
        </p:txBody>
      </p:sp>
      <p:sp>
        <p:nvSpPr>
          <p:cNvPr id="3" name="Text Placeholder 2"/>
          <p:cNvSpPr>
            <a:spLocks noGrp="1"/>
          </p:cNvSpPr>
          <p:nvPr>
            <p:ph type="body" idx="1"/>
          </p:nvPr>
        </p:nvSpPr>
        <p:spPr>
          <a:xfrm>
            <a:off x="56203" y="2275840"/>
            <a:ext cx="11704320" cy="6935893"/>
          </a:xfrm>
        </p:spPr>
        <p:txBody>
          <a:bodyPr>
            <a:normAutofit/>
          </a:bodyPr>
          <a:lstStyle/>
          <a:p>
            <a:r>
              <a:rPr lang="en-US" dirty="0"/>
              <a:t>What types of standards should be in an online course rubric?</a:t>
            </a:r>
          </a:p>
          <a:p>
            <a:r>
              <a:rPr lang="en-US" dirty="0"/>
              <a:t>What makes an online course exemplary? </a:t>
            </a:r>
          </a:p>
        </p:txBody>
      </p:sp>
    </p:spTree>
    <p:extLst>
      <p:ext uri="{BB962C8B-B14F-4D97-AF65-F5344CB8AC3E}">
        <p14:creationId xmlns:p14="http://schemas.microsoft.com/office/powerpoint/2010/main" val="149139959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four sections of the OEI Rubric*</a:t>
            </a:r>
          </a:p>
        </p:txBody>
      </p:sp>
      <p:sp>
        <p:nvSpPr>
          <p:cNvPr id="3" name="Text Placeholder 2"/>
          <p:cNvSpPr>
            <a:spLocks noGrp="1"/>
          </p:cNvSpPr>
          <p:nvPr>
            <p:ph type="body" idx="1"/>
          </p:nvPr>
        </p:nvSpPr>
        <p:spPr>
          <a:xfrm>
            <a:off x="335902" y="2275840"/>
            <a:ext cx="12316407" cy="6935893"/>
          </a:xfrm>
        </p:spPr>
        <p:txBody>
          <a:bodyPr>
            <a:normAutofit lnSpcReduction="10000"/>
          </a:bodyPr>
          <a:lstStyle/>
          <a:p>
            <a:r>
              <a:rPr lang="en-US" dirty="0"/>
              <a:t>Section A: Content Presentation </a:t>
            </a:r>
          </a:p>
          <a:p>
            <a:pPr marL="0" indent="0">
              <a:buNone/>
            </a:pPr>
            <a:endParaRPr lang="en-US" dirty="0"/>
          </a:p>
          <a:p>
            <a:pPr marL="0" indent="0">
              <a:buNone/>
            </a:pPr>
            <a:r>
              <a:rPr lang="en-US" dirty="0"/>
              <a:t>The 14 elements for quality course design in this section address how content is organized and accessed in the course management system. Key elements include course navigation, learning objectives, and access to student support information. </a:t>
            </a:r>
          </a:p>
          <a:p>
            <a:pPr marL="0" indent="0">
              <a:buNone/>
            </a:pPr>
            <a:endParaRPr lang="en-US" dirty="0"/>
          </a:p>
          <a:p>
            <a:pPr marL="0" indent="0">
              <a:buNone/>
            </a:pPr>
            <a:endParaRPr lang="en-US" dirty="0"/>
          </a:p>
          <a:p>
            <a:pPr marL="0" indent="0">
              <a:buNone/>
            </a:pPr>
            <a:r>
              <a:rPr lang="en-US" dirty="0"/>
              <a:t>* </a:t>
            </a:r>
            <a:r>
              <a:rPr lang="en-US" sz="3200" dirty="0"/>
              <a:t>https://onlinenetworkofeducators.org/wp-content/uploads/2019/02/CVC-OEI-Course-Design-Rubric-rev.2.14.2019.pdf</a:t>
            </a:r>
          </a:p>
        </p:txBody>
      </p:sp>
    </p:spTree>
    <p:extLst>
      <p:ext uri="{BB962C8B-B14F-4D97-AF65-F5344CB8AC3E}">
        <p14:creationId xmlns:p14="http://schemas.microsoft.com/office/powerpoint/2010/main" val="199471349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four sections of the OEI Rubric*</a:t>
            </a:r>
          </a:p>
        </p:txBody>
      </p:sp>
      <p:sp>
        <p:nvSpPr>
          <p:cNvPr id="3" name="Text Placeholder 2"/>
          <p:cNvSpPr>
            <a:spLocks noGrp="1"/>
          </p:cNvSpPr>
          <p:nvPr>
            <p:ph type="body" idx="1"/>
          </p:nvPr>
        </p:nvSpPr>
        <p:spPr>
          <a:xfrm>
            <a:off x="650239" y="2275840"/>
            <a:ext cx="11110283" cy="6935893"/>
          </a:xfrm>
        </p:spPr>
        <p:txBody>
          <a:bodyPr>
            <a:normAutofit fontScale="92500"/>
          </a:bodyPr>
          <a:lstStyle/>
          <a:p>
            <a:r>
              <a:rPr lang="en-US" dirty="0"/>
              <a:t>Section B: Interaction </a:t>
            </a:r>
          </a:p>
          <a:p>
            <a:pPr marL="0" indent="0">
              <a:buNone/>
            </a:pPr>
            <a:endParaRPr lang="en-US" dirty="0"/>
          </a:p>
          <a:p>
            <a:pPr marL="0" indent="0">
              <a:buNone/>
            </a:pPr>
            <a:r>
              <a:rPr lang="en-US" dirty="0"/>
              <a:t>The six elements in this section address instructor-initiated and student-initiated communication. Key elements of quality course design covered in this section include regular effective contact, both between and among instructors and students.</a:t>
            </a:r>
          </a:p>
          <a:p>
            <a:pPr marL="0" indent="0">
              <a:buNone/>
            </a:pPr>
            <a:endParaRPr lang="en-US" dirty="0"/>
          </a:p>
          <a:p>
            <a:pPr marL="0" indent="0">
              <a:buNone/>
            </a:pPr>
            <a:r>
              <a:rPr lang="en-US" dirty="0"/>
              <a:t>* </a:t>
            </a:r>
            <a:r>
              <a:rPr lang="en-US" sz="3200" dirty="0"/>
              <a:t>https://onlinenetworkofeducators.org/wp-content/uploads/2019/02/CVC-OEI-Course-Design-Rubric-rev.2.14.2019.pdf</a:t>
            </a:r>
          </a:p>
          <a:p>
            <a:pPr marL="0" indent="0">
              <a:buNone/>
            </a:pPr>
            <a:r>
              <a:rPr lang="en-US" dirty="0"/>
              <a:t> </a:t>
            </a:r>
          </a:p>
        </p:txBody>
      </p:sp>
    </p:spTree>
    <p:extLst>
      <p:ext uri="{BB962C8B-B14F-4D97-AF65-F5344CB8AC3E}">
        <p14:creationId xmlns:p14="http://schemas.microsoft.com/office/powerpoint/2010/main" val="152321361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four sections of the OEI Rubric*</a:t>
            </a:r>
          </a:p>
        </p:txBody>
      </p:sp>
      <p:sp>
        <p:nvSpPr>
          <p:cNvPr id="3" name="Text Placeholder 2"/>
          <p:cNvSpPr>
            <a:spLocks noGrp="1"/>
          </p:cNvSpPr>
          <p:nvPr>
            <p:ph type="body" idx="1"/>
          </p:nvPr>
        </p:nvSpPr>
        <p:spPr>
          <a:xfrm>
            <a:off x="650239" y="2275840"/>
            <a:ext cx="12170021" cy="6935893"/>
          </a:xfrm>
        </p:spPr>
        <p:txBody>
          <a:bodyPr>
            <a:normAutofit/>
          </a:bodyPr>
          <a:lstStyle/>
          <a:p>
            <a:r>
              <a:rPr lang="en-US" dirty="0"/>
              <a:t>Section C: Assessment</a:t>
            </a:r>
          </a:p>
          <a:p>
            <a:endParaRPr lang="en-US" dirty="0"/>
          </a:p>
          <a:p>
            <a:pPr marL="0" indent="0">
              <a:buNone/>
            </a:pPr>
            <a:r>
              <a:rPr lang="en-US" dirty="0"/>
              <a:t>The eight elements in this section address the variety and effectiveness of assessments within the course. Key elements include the alignment of objectives and assessments, the clarity of instructions for completing activities, and evidence of timely and regular feedback.</a:t>
            </a:r>
          </a:p>
          <a:p>
            <a:pPr marL="0" indent="0">
              <a:buNone/>
            </a:pPr>
            <a:endParaRPr lang="en-US" dirty="0"/>
          </a:p>
          <a:p>
            <a:pPr marL="0" indent="0">
              <a:buNone/>
            </a:pPr>
            <a:r>
              <a:rPr lang="en-US" sz="3000" dirty="0"/>
              <a:t>* https://onlinenetworkofeducators.org/wp-content/uploads/2019/02/CVC-OEI-Course-Design-Rubric-rev.2.14.2019.pdf</a:t>
            </a:r>
          </a:p>
          <a:p>
            <a:pPr marL="0" indent="0">
              <a:buNone/>
            </a:pPr>
            <a:endParaRPr lang="en-US" dirty="0"/>
          </a:p>
        </p:txBody>
      </p:sp>
    </p:spTree>
    <p:extLst>
      <p:ext uri="{BB962C8B-B14F-4D97-AF65-F5344CB8AC3E}">
        <p14:creationId xmlns:p14="http://schemas.microsoft.com/office/powerpoint/2010/main" val="71446836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four sections of the OEI Rubric*</a:t>
            </a:r>
          </a:p>
        </p:txBody>
      </p:sp>
      <p:sp>
        <p:nvSpPr>
          <p:cNvPr id="3" name="Text Placeholder 2"/>
          <p:cNvSpPr>
            <a:spLocks noGrp="1"/>
          </p:cNvSpPr>
          <p:nvPr>
            <p:ph type="body" idx="1"/>
          </p:nvPr>
        </p:nvSpPr>
        <p:spPr>
          <a:xfrm>
            <a:off x="650240" y="2275840"/>
            <a:ext cx="11908763" cy="6935893"/>
          </a:xfrm>
        </p:spPr>
        <p:txBody>
          <a:bodyPr>
            <a:normAutofit fontScale="92500" lnSpcReduction="20000"/>
          </a:bodyPr>
          <a:lstStyle/>
          <a:p>
            <a:r>
              <a:rPr lang="en-US" dirty="0"/>
              <a:t>Section D: Accessibility</a:t>
            </a:r>
          </a:p>
          <a:p>
            <a:pPr marL="0" indent="0">
              <a:buNone/>
            </a:pPr>
            <a:endParaRPr lang="en-US" dirty="0"/>
          </a:p>
          <a:p>
            <a:pPr marL="0" indent="0">
              <a:buNone/>
            </a:pPr>
            <a:r>
              <a:rPr lang="en-US" dirty="0"/>
              <a:t>The 16 elements in this section are reviewed to determine if a student using assistive technologies will be able to access the instructor’s course content as required by Section 508 of the Rehabilitation Act of 1973 (also known as “508 Compliance”). The accessibility elements in Section D focus on instructor-generated content that is primarily under the control of faculty when developing a course.</a:t>
            </a:r>
          </a:p>
          <a:p>
            <a:pPr marL="0" indent="0">
              <a:buNone/>
            </a:pPr>
            <a:endParaRPr lang="en-US" dirty="0"/>
          </a:p>
          <a:p>
            <a:pPr marL="0" indent="0">
              <a:buNone/>
            </a:pPr>
            <a:r>
              <a:rPr lang="en-US" dirty="0"/>
              <a:t>* </a:t>
            </a:r>
            <a:r>
              <a:rPr lang="en-US" sz="3200" dirty="0"/>
              <a:t>https://onlinenetworkofeducators.org/wp-content/uploads/2019/02/CVC-OEI-Course-Design-Rubric-rev.2.14.2019.pdf</a:t>
            </a:r>
          </a:p>
          <a:p>
            <a:pPr marL="0" indent="0">
              <a:buNone/>
            </a:pPr>
            <a:endParaRPr lang="en-US" dirty="0"/>
          </a:p>
        </p:txBody>
      </p:sp>
    </p:spTree>
    <p:extLst>
      <p:ext uri="{BB962C8B-B14F-4D97-AF65-F5344CB8AC3E}">
        <p14:creationId xmlns:p14="http://schemas.microsoft.com/office/powerpoint/2010/main" val="2393292117"/>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png"/></Relationships>
</file>

<file path=ppt/theme/theme1.xml><?xml version="1.0" encoding="utf-8"?>
<a:theme xmlns:a="http://schemas.openxmlformats.org/drawingml/2006/main" name="Template">
  <a:themeElements>
    <a:clrScheme name="Custom 3">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BA0C2F"/>
      </a:hlink>
      <a:folHlink>
        <a:srgbClr val="9D4E0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4466</TotalTime>
  <Words>1712</Words>
  <Application>Microsoft Office PowerPoint</Application>
  <PresentationFormat>Custom</PresentationFormat>
  <Paragraphs>232</Paragraphs>
  <Slides>30</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Helvetica Light</vt:lpstr>
      <vt:lpstr>Helvetica Neue</vt:lpstr>
      <vt:lpstr>Hoefler Text</vt:lpstr>
      <vt:lpstr>Verdana</vt:lpstr>
      <vt:lpstr>Template</vt:lpstr>
      <vt:lpstr>  Adopting the Cvc-oei course design rubric for Local Use</vt:lpstr>
      <vt:lpstr>A little background: CVC-OEI </vt:lpstr>
      <vt:lpstr>What is the OEI Rubric?</vt:lpstr>
      <vt:lpstr>What is the OEI Rubric?</vt:lpstr>
      <vt:lpstr>What is the OEI Rubric?</vt:lpstr>
      <vt:lpstr>The four sections of the OEI Rubric*</vt:lpstr>
      <vt:lpstr>The four sections of the OEI Rubric*</vt:lpstr>
      <vt:lpstr>The four sections of the OEI Rubric*</vt:lpstr>
      <vt:lpstr>The four sections of the OEI Rubric*</vt:lpstr>
      <vt:lpstr>ASCCC Resolution 9.03 F 2018</vt:lpstr>
      <vt:lpstr>ASCCC Resolution 9.03 F 2018</vt:lpstr>
      <vt:lpstr>ASCCC Resolution 9.03 F 2018</vt:lpstr>
      <vt:lpstr>ASCCC Resolution 9.03 F 2018</vt:lpstr>
      <vt:lpstr>ASCCC Resolution 9.03 F 2018</vt:lpstr>
      <vt:lpstr>ASCCC Resolution 9.03 F 2018</vt:lpstr>
      <vt:lpstr>        Benefits of adopting the Local Peer Online Course Review Process (POCR)*  </vt:lpstr>
      <vt:lpstr>PowerPoint Presentation</vt:lpstr>
      <vt:lpstr>        Benefits of adopting the Local Peer Online Course Review Process (POCR)*  </vt:lpstr>
      <vt:lpstr>        Benefits of adopting the Local Peer Online Course Review Process (POCR)*  </vt:lpstr>
      <vt:lpstr>        Benefits of adopting the Local Peer Online Course Review Process (POCR)*  </vt:lpstr>
      <vt:lpstr>        Benefits of adopting the Local Peer Online Course Review Process (POCR)*  </vt:lpstr>
      <vt:lpstr>Five Suggested Guidelines</vt:lpstr>
      <vt:lpstr>  Building a Successful POCR Process on your Campus*  </vt:lpstr>
      <vt:lpstr>American River College  FastTrack OEI Rubric Academy </vt:lpstr>
      <vt:lpstr>Local POCR Resources</vt:lpstr>
      <vt:lpstr>Status of Rubric Adoption (48 survey responses)</vt:lpstr>
      <vt:lpstr>CVC-OEI Course Design Rubric—Adopted by Academic Senates for…</vt:lpstr>
      <vt:lpstr>How is Rubric Being Used: • With AS Adoption?</vt:lpstr>
      <vt:lpstr>How is Rubric Being Used: • Without AS Adoption?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&amp; ACCJC &amp; YOU</dc:title>
  <dc:creator>Conan McKay</dc:creator>
  <cp:lastModifiedBy>Bimbi, Pamela</cp:lastModifiedBy>
  <cp:revision>62</cp:revision>
  <cp:lastPrinted>2019-04-11T21:33:19Z</cp:lastPrinted>
  <dcterms:modified xsi:type="dcterms:W3CDTF">2019-04-11T22:49:48Z</dcterms:modified>
</cp:coreProperties>
</file>