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75" r:id="rId10"/>
    <p:sldId id="278" r:id="rId11"/>
    <p:sldId id="277" r:id="rId12"/>
    <p:sldId id="264" r:id="rId13"/>
    <p:sldId id="279" r:id="rId14"/>
    <p:sldId id="265" r:id="rId15"/>
    <p:sldId id="266" r:id="rId16"/>
    <p:sldId id="267" r:id="rId17"/>
    <p:sldId id="268" r:id="rId18"/>
    <p:sldId id="280" r:id="rId19"/>
    <p:sldId id="269" r:id="rId20"/>
    <p:sldId id="270" r:id="rId21"/>
    <p:sldId id="271" r:id="rId22"/>
    <p:sldId id="272" r:id="rId23"/>
    <p:sldId id="273" r:id="rId24"/>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2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p:restoredTop sz="94666"/>
  </p:normalViewPr>
  <p:slideViewPr>
    <p:cSldViewPr snapToGrid="0" snapToObjects="1">
      <p:cViewPr varScale="1">
        <p:scale>
          <a:sx n="74" d="100"/>
          <a:sy n="74" d="100"/>
        </p:scale>
        <p:origin x="5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62" b="0" strike="noStrike" spc="-1">
                <a:solidFill>
                  <a:srgbClr val="EB7372"/>
                </a:solidFill>
                <a:latin typeface="Gill Sans MT"/>
              </a:defRPr>
            </a:pPr>
            <a:r>
              <a:rPr lang="en-US" sz="1862" b="0" strike="noStrike" spc="-1">
                <a:solidFill>
                  <a:srgbClr val="EB7372"/>
                </a:solidFill>
                <a:latin typeface="Gill Sans MT"/>
              </a:rPr>
              <a:t>Participants</a:t>
            </a:r>
          </a:p>
        </c:rich>
      </c:tx>
      <c:overlay val="0"/>
      <c:spPr>
        <a:noFill/>
        <a:ln>
          <a:noFill/>
        </a:ln>
      </c:spPr>
    </c:title>
    <c:autoTitleDeleted val="0"/>
    <c:view3D>
      <c:rotX val="30"/>
      <c:rotY val="0"/>
      <c:rAngAx val="0"/>
    </c:view3D>
    <c:floor>
      <c:thickness val="0"/>
      <c:spPr>
        <a:solidFill>
          <a:srgbClr val="D9D9D9"/>
        </a:solidFill>
        <a:ln>
          <a:noFill/>
        </a:ln>
      </c:spPr>
    </c:floor>
    <c:sideWall>
      <c:thickness val="0"/>
      <c:spPr>
        <a:solidFill>
          <a:srgbClr val="D9D9D9"/>
        </a:solidFill>
        <a:ln>
          <a:noFill/>
        </a:ln>
      </c:spPr>
    </c:sideWall>
    <c:backWall>
      <c:thickness val="0"/>
      <c:spPr>
        <a:solidFill>
          <a:srgbClr val="D9D9D9"/>
        </a:solidFill>
        <a:ln>
          <a:noFill/>
        </a:ln>
      </c:spPr>
    </c:backWall>
    <c:plotArea>
      <c:layout/>
      <c:pie3DChart>
        <c:varyColors val="1"/>
        <c:ser>
          <c:idx val="0"/>
          <c:order val="0"/>
          <c:tx>
            <c:strRef>
              <c:f>label 0</c:f>
              <c:strCache>
                <c:ptCount val="1"/>
                <c:pt idx="0">
                  <c:v>Participants</c:v>
                </c:pt>
              </c:strCache>
            </c:strRef>
          </c:tx>
          <c:spPr>
            <a:solidFill>
              <a:srgbClr val="E02826"/>
            </a:solidFill>
            <a:ln>
              <a:noFill/>
            </a:ln>
          </c:spPr>
          <c:dPt>
            <c:idx val="0"/>
            <c:bubble3D val="0"/>
            <c:spPr>
              <a:solidFill>
                <a:srgbClr val="E02826"/>
              </a:solidFill>
              <a:ln w="25560">
                <a:solidFill>
                  <a:srgbClr val="FFFFFF"/>
                </a:solidFill>
                <a:round/>
              </a:ln>
            </c:spPr>
            <c:extLst>
              <c:ext xmlns:c16="http://schemas.microsoft.com/office/drawing/2014/chart" uri="{C3380CC4-5D6E-409C-BE32-E72D297353CC}">
                <c16:uniqueId val="{00000001-9CE6-4433-AC66-221D98D51136}"/>
              </c:ext>
            </c:extLst>
          </c:dPt>
          <c:dPt>
            <c:idx val="1"/>
            <c:bubble3D val="0"/>
            <c:spPr>
              <a:solidFill>
                <a:srgbClr val="FAA01E"/>
              </a:solidFill>
              <a:ln w="25560">
                <a:solidFill>
                  <a:srgbClr val="FFFFFF"/>
                </a:solidFill>
                <a:round/>
              </a:ln>
            </c:spPr>
            <c:extLst>
              <c:ext xmlns:c16="http://schemas.microsoft.com/office/drawing/2014/chart" uri="{C3380CC4-5D6E-409C-BE32-E72D297353CC}">
                <c16:uniqueId val="{00000003-9CE6-4433-AC66-221D98D51136}"/>
              </c:ext>
            </c:extLst>
          </c:dPt>
          <c:dPt>
            <c:idx val="2"/>
            <c:bubble3D val="0"/>
            <c:spPr>
              <a:solidFill>
                <a:srgbClr val="005691"/>
              </a:solidFill>
              <a:ln w="25560">
                <a:solidFill>
                  <a:srgbClr val="FFFFFF"/>
                </a:solidFill>
                <a:round/>
              </a:ln>
            </c:spPr>
            <c:extLst>
              <c:ext xmlns:c16="http://schemas.microsoft.com/office/drawing/2014/chart" uri="{C3380CC4-5D6E-409C-BE32-E72D297353CC}">
                <c16:uniqueId val="{00000005-9CE6-4433-AC66-221D98D51136}"/>
              </c:ext>
            </c:extLst>
          </c:dPt>
          <c:dLbls>
            <c:dLbl>
              <c:idx val="0"/>
              <c:spPr/>
              <c:txPr>
                <a:bodyPr/>
                <a:lstStyle/>
                <a:p>
                  <a:pPr>
                    <a:defRPr sz="1000" b="0" strike="noStrike" spc="-1">
                      <a:solidFill>
                        <a:srgbClr val="E02826"/>
                      </a:solidFill>
                      <a:latin typeface="Gill Sans MT"/>
                    </a:defRPr>
                  </a:pPr>
                  <a:endParaRPr lang="en-US"/>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9CE6-4433-AC66-221D98D51136}"/>
                </c:ext>
              </c:extLst>
            </c:dLbl>
            <c:dLbl>
              <c:idx val="1"/>
              <c:spPr/>
              <c:txPr>
                <a:bodyPr/>
                <a:lstStyle/>
                <a:p>
                  <a:pPr>
                    <a:defRPr sz="1000" b="0" strike="noStrike" spc="-1">
                      <a:solidFill>
                        <a:srgbClr val="E02826"/>
                      </a:solidFill>
                      <a:latin typeface="Gill Sans MT"/>
                    </a:defRPr>
                  </a:pPr>
                  <a:endParaRPr lang="en-US"/>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9CE6-4433-AC66-221D98D51136}"/>
                </c:ext>
              </c:extLst>
            </c:dLbl>
            <c:dLbl>
              <c:idx val="2"/>
              <c:spPr/>
              <c:txPr>
                <a:bodyPr/>
                <a:lstStyle/>
                <a:p>
                  <a:pPr>
                    <a:defRPr sz="1000" b="0" strike="noStrike" spc="-1">
                      <a:solidFill>
                        <a:srgbClr val="E02826"/>
                      </a:solidFill>
                      <a:latin typeface="Gill Sans MT"/>
                    </a:defRPr>
                  </a:pPr>
                  <a:endParaRPr lang="en-US"/>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9CE6-4433-AC66-221D98D51136}"/>
                </c:ext>
              </c:extLst>
            </c:dLbl>
            <c:spPr>
              <a:noFill/>
              <a:ln>
                <a:noFill/>
              </a:ln>
              <a:effectLst/>
            </c:spPr>
            <c:txPr>
              <a:bodyPr/>
              <a:lstStyle/>
              <a:p>
                <a:pPr>
                  <a:defRPr sz="1000" b="0" strike="noStrike" spc="-1">
                    <a:solidFill>
                      <a:srgbClr val="E02826"/>
                    </a:solidFill>
                    <a:latin typeface="Gill Sans MT"/>
                  </a:defRPr>
                </a:pPr>
                <a:endParaRPr lang="en-US"/>
              </a:p>
            </c:txPr>
            <c:dLblPos val="bestFit"/>
            <c:showLegendKey val="0"/>
            <c:showVal val="0"/>
            <c:showCatName val="0"/>
            <c:showSerName val="0"/>
            <c:showPercent val="0"/>
            <c:showBubbleSize val="1"/>
            <c:separator>; </c:separator>
            <c:showLeaderLines val="0"/>
            <c:extLst>
              <c:ext xmlns:c15="http://schemas.microsoft.com/office/drawing/2012/chart" uri="{CE6537A1-D6FC-4f65-9D91-7224C49458BB}"/>
            </c:extLst>
          </c:dLbls>
          <c:cat>
            <c:strRef>
              <c:f>categories</c:f>
              <c:strCache>
                <c:ptCount val="3"/>
                <c:pt idx="0">
                  <c:v>Community College</c:v>
                </c:pt>
                <c:pt idx="1">
                  <c:v>High Schools/ROP</c:v>
                </c:pt>
                <c:pt idx="2">
                  <c:v>Industry</c:v>
                </c:pt>
              </c:strCache>
            </c:strRef>
          </c:cat>
          <c:val>
            <c:numRef>
              <c:f>0</c:f>
              <c:numCache>
                <c:formatCode>General</c:formatCode>
                <c:ptCount val="3"/>
                <c:pt idx="0">
                  <c:v>0.31</c:v>
                </c:pt>
                <c:pt idx="1">
                  <c:v>0.31</c:v>
                </c:pt>
                <c:pt idx="2">
                  <c:v>0.38</c:v>
                </c:pt>
              </c:numCache>
            </c:numRef>
          </c:val>
          <c:extLst>
            <c:ext xmlns:c16="http://schemas.microsoft.com/office/drawing/2014/chart" uri="{C3380CC4-5D6E-409C-BE32-E72D297353CC}">
              <c16:uniqueId val="{00000006-9CE6-4433-AC66-221D98D51136}"/>
            </c:ext>
          </c:extLst>
        </c:ser>
        <c:dLbls>
          <c:showLegendKey val="0"/>
          <c:showVal val="0"/>
          <c:showCatName val="0"/>
          <c:showSerName val="0"/>
          <c:showPercent val="0"/>
          <c:showBubbleSize val="0"/>
          <c:showLeaderLines val="0"/>
        </c:dLbls>
      </c:pie3DChart>
    </c:plotArea>
    <c:legend>
      <c:legendPos val="b"/>
      <c:layout>
        <c:manualLayout>
          <c:xMode val="edge"/>
          <c:yMode val="edge"/>
          <c:x val="0.27381980820219032"/>
          <c:y val="0.82268358323721658"/>
          <c:w val="0.45356815441207249"/>
          <c:h val="0.15752153537620667"/>
        </c:manualLayout>
      </c:layout>
      <c:overlay val="0"/>
      <c:spPr>
        <a:noFill/>
        <a:ln>
          <a:noFill/>
        </a:ln>
      </c:spPr>
      <c:txPr>
        <a:bodyPr/>
        <a:lstStyle/>
        <a:p>
          <a:pPr>
            <a:defRPr sz="1197" b="0" strike="noStrike" spc="-1">
              <a:solidFill>
                <a:srgbClr val="EB7372"/>
              </a:solidFill>
              <a:latin typeface="Gill Sans MT"/>
            </a:defRPr>
          </a:pPr>
          <a:endParaRPr lang="en-US"/>
        </a:p>
      </c:txPr>
    </c:legend>
    <c:plotVisOnly val="1"/>
    <c:dispBlanksAs val="gap"/>
    <c:showDLblsOverMax val="1"/>
  </c:chart>
  <c:spPr>
    <a:noFill/>
    <a:ln w="9360">
      <a:noFill/>
    </a:ln>
  </c:spPr>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25" name="PlaceHolder 2"/>
          <p:cNvSpPr>
            <a:spLocks noGrp="1"/>
          </p:cNvSpPr>
          <p:nvPr>
            <p:ph type="body"/>
          </p:nvPr>
        </p:nvSpPr>
        <p:spPr>
          <a:xfrm>
            <a:off x="831960" y="2221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26" name="PlaceHolder 3"/>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28"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29"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0"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1" name="PlaceHolder 5"/>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33" name="PlaceHolder 2"/>
          <p:cNvSpPr>
            <a:spLocks noGrp="1"/>
          </p:cNvSpPr>
          <p:nvPr>
            <p:ph type="body"/>
          </p:nvPr>
        </p:nvSpPr>
        <p:spPr>
          <a:xfrm>
            <a:off x="83196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4" name="PlaceHolder 3"/>
          <p:cNvSpPr>
            <a:spLocks noGrp="1"/>
          </p:cNvSpPr>
          <p:nvPr>
            <p:ph type="body"/>
          </p:nvPr>
        </p:nvSpPr>
        <p:spPr>
          <a:xfrm>
            <a:off x="438732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5" name="PlaceHolder 4"/>
          <p:cNvSpPr>
            <a:spLocks noGrp="1"/>
          </p:cNvSpPr>
          <p:nvPr>
            <p:ph type="body"/>
          </p:nvPr>
        </p:nvSpPr>
        <p:spPr>
          <a:xfrm>
            <a:off x="794304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6" name="PlaceHolder 5"/>
          <p:cNvSpPr>
            <a:spLocks noGrp="1"/>
          </p:cNvSpPr>
          <p:nvPr>
            <p:ph type="body"/>
          </p:nvPr>
        </p:nvSpPr>
        <p:spPr>
          <a:xfrm>
            <a:off x="83196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7" name="PlaceHolder 6"/>
          <p:cNvSpPr>
            <a:spLocks noGrp="1"/>
          </p:cNvSpPr>
          <p:nvPr>
            <p:ph type="body"/>
          </p:nvPr>
        </p:nvSpPr>
        <p:spPr>
          <a:xfrm>
            <a:off x="438732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8" name="PlaceHolder 7"/>
          <p:cNvSpPr>
            <a:spLocks noGrp="1"/>
          </p:cNvSpPr>
          <p:nvPr>
            <p:ph type="body"/>
          </p:nvPr>
        </p:nvSpPr>
        <p:spPr>
          <a:xfrm>
            <a:off x="794304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43" name="PlaceHolder 2"/>
          <p:cNvSpPr>
            <a:spLocks noGrp="1"/>
          </p:cNvSpPr>
          <p:nvPr>
            <p:ph type="subTitle"/>
          </p:nvPr>
        </p:nvSpPr>
        <p:spPr>
          <a:xfrm>
            <a:off x="831960" y="2221560"/>
            <a:ext cx="10515240" cy="7063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45" name="PlaceHolder 2"/>
          <p:cNvSpPr>
            <a:spLocks noGrp="1"/>
          </p:cNvSpPr>
          <p:nvPr>
            <p:ph type="body"/>
          </p:nvPr>
        </p:nvSpPr>
        <p:spPr>
          <a:xfrm>
            <a:off x="831960" y="2221560"/>
            <a:ext cx="1051524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47"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48"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831960" y="455760"/>
            <a:ext cx="10515240" cy="6084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52"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53"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54"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4" name="PlaceHolder 2"/>
          <p:cNvSpPr>
            <a:spLocks noGrp="1"/>
          </p:cNvSpPr>
          <p:nvPr>
            <p:ph type="subTitle"/>
          </p:nvPr>
        </p:nvSpPr>
        <p:spPr>
          <a:xfrm>
            <a:off x="831960" y="2221560"/>
            <a:ext cx="10515240" cy="7063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56"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57"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58" name="PlaceHolder 4"/>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60"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1"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2" name="PlaceHolder 4"/>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64" name="PlaceHolder 2"/>
          <p:cNvSpPr>
            <a:spLocks noGrp="1"/>
          </p:cNvSpPr>
          <p:nvPr>
            <p:ph type="body"/>
          </p:nvPr>
        </p:nvSpPr>
        <p:spPr>
          <a:xfrm>
            <a:off x="831960" y="2221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5" name="PlaceHolder 3"/>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67"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8"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9"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0" name="PlaceHolder 5"/>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72" name="PlaceHolder 2"/>
          <p:cNvSpPr>
            <a:spLocks noGrp="1"/>
          </p:cNvSpPr>
          <p:nvPr>
            <p:ph type="body"/>
          </p:nvPr>
        </p:nvSpPr>
        <p:spPr>
          <a:xfrm>
            <a:off x="83196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3" name="PlaceHolder 3"/>
          <p:cNvSpPr>
            <a:spLocks noGrp="1"/>
          </p:cNvSpPr>
          <p:nvPr>
            <p:ph type="body"/>
          </p:nvPr>
        </p:nvSpPr>
        <p:spPr>
          <a:xfrm>
            <a:off x="438732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4" name="PlaceHolder 4"/>
          <p:cNvSpPr>
            <a:spLocks noGrp="1"/>
          </p:cNvSpPr>
          <p:nvPr>
            <p:ph type="body"/>
          </p:nvPr>
        </p:nvSpPr>
        <p:spPr>
          <a:xfrm>
            <a:off x="794304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5" name="PlaceHolder 5"/>
          <p:cNvSpPr>
            <a:spLocks noGrp="1"/>
          </p:cNvSpPr>
          <p:nvPr>
            <p:ph type="body"/>
          </p:nvPr>
        </p:nvSpPr>
        <p:spPr>
          <a:xfrm>
            <a:off x="83196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6" name="PlaceHolder 6"/>
          <p:cNvSpPr>
            <a:spLocks noGrp="1"/>
          </p:cNvSpPr>
          <p:nvPr>
            <p:ph type="body"/>
          </p:nvPr>
        </p:nvSpPr>
        <p:spPr>
          <a:xfrm>
            <a:off x="438732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7" name="PlaceHolder 7"/>
          <p:cNvSpPr>
            <a:spLocks noGrp="1"/>
          </p:cNvSpPr>
          <p:nvPr>
            <p:ph type="body"/>
          </p:nvPr>
        </p:nvSpPr>
        <p:spPr>
          <a:xfrm>
            <a:off x="794304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6" name="PlaceHolder 2"/>
          <p:cNvSpPr>
            <a:spLocks noGrp="1"/>
          </p:cNvSpPr>
          <p:nvPr>
            <p:ph type="body"/>
          </p:nvPr>
        </p:nvSpPr>
        <p:spPr>
          <a:xfrm>
            <a:off x="831960" y="2221560"/>
            <a:ext cx="1051524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8"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9"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831960" y="455760"/>
            <a:ext cx="10515240" cy="6084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3"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4"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15"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7"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18"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9" name="PlaceHolder 4"/>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21"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22"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23" name="PlaceHolder 4"/>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831960" y="3310200"/>
            <a:ext cx="10515240" cy="1312200"/>
          </a:xfrm>
          <a:prstGeom prst="rect">
            <a:avLst/>
          </a:prstGeom>
        </p:spPr>
        <p:txBody>
          <a:bodyPr anchor="b">
            <a:noAutofit/>
          </a:bodyPr>
          <a:lstStyle/>
          <a:p>
            <a:pPr algn="ctr">
              <a:lnSpc>
                <a:spcPct val="90000"/>
              </a:lnSpc>
            </a:pPr>
            <a:r>
              <a:rPr lang="en-US" sz="4400" b="0" strike="noStrike" spc="-1">
                <a:solidFill>
                  <a:srgbClr val="93011D"/>
                </a:solidFill>
                <a:latin typeface="Palatino"/>
                <a:ea typeface="Palatino"/>
              </a:rPr>
              <a:t>Click to edit title</a:t>
            </a:r>
            <a:endParaRPr lang="en-US" sz="4400" b="0" strike="noStrike" spc="-1">
              <a:solidFill>
                <a:srgbClr val="E02826"/>
              </a:solidFill>
              <a:latin typeface="Gill Sans MT"/>
            </a:endParaRPr>
          </a:p>
        </p:txBody>
      </p:sp>
      <p:sp>
        <p:nvSpPr>
          <p:cNvPr id="4" name="PlaceHolder 2"/>
          <p:cNvSpPr>
            <a:spLocks noGrp="1"/>
          </p:cNvSpPr>
          <p:nvPr>
            <p:ph type="body"/>
          </p:nvPr>
        </p:nvSpPr>
        <p:spPr>
          <a:xfrm>
            <a:off x="831960" y="4683240"/>
            <a:ext cx="10515240" cy="1406160"/>
          </a:xfrm>
          <a:prstGeom prst="rect">
            <a:avLst/>
          </a:prstGeom>
        </p:spPr>
        <p:txBody>
          <a:bodyPr>
            <a:noAutofit/>
          </a:bodyPr>
          <a:lstStyle/>
          <a:p>
            <a:pPr algn="ctr">
              <a:lnSpc>
                <a:spcPct val="90000"/>
              </a:lnSpc>
              <a:spcBef>
                <a:spcPts val="1001"/>
              </a:spcBef>
            </a:pPr>
            <a:r>
              <a:rPr lang="en-US" sz="2400" b="0" strike="noStrike" spc="-1">
                <a:solidFill>
                  <a:srgbClr val="674831"/>
                </a:solidFill>
                <a:latin typeface="Gill Sans"/>
              </a:rPr>
              <a:t>Click to edit subtitle.</a:t>
            </a:r>
            <a:br/>
            <a:r>
              <a:rPr lang="en-US" sz="2400" b="0" strike="noStrike" spc="-1">
                <a:solidFill>
                  <a:srgbClr val="674831"/>
                </a:solidFill>
                <a:latin typeface="Gill Sans"/>
              </a:rPr>
              <a:t>(Remember to add alt text to all </a:t>
            </a:r>
            <a:br/>
            <a:r>
              <a:rPr lang="en-US" sz="2400" b="0" strike="noStrike" spc="-1">
                <a:solidFill>
                  <a:srgbClr val="674831"/>
                </a:solidFill>
                <a:latin typeface="Gill Sans"/>
              </a:rPr>
              <a:t>imported graphics and images.)</a:t>
            </a:r>
          </a:p>
        </p:txBody>
      </p:sp>
      <p:pic>
        <p:nvPicPr>
          <p:cNvPr id="2" name="Picture 8" descr="ASCCC logo"/>
          <p:cNvPicPr/>
          <p:nvPr/>
        </p:nvPicPr>
        <p:blipFill>
          <a:blip r:embed="rId15"/>
          <a:stretch/>
        </p:blipFill>
        <p:spPr>
          <a:xfrm>
            <a:off x="3556080" y="758880"/>
            <a:ext cx="5079600" cy="1561680"/>
          </a:xfrm>
          <a:prstGeom prst="rect">
            <a:avLst/>
          </a:prstGeom>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1960" y="455760"/>
            <a:ext cx="10515240" cy="1312200"/>
          </a:xfrm>
          <a:prstGeom prst="rect">
            <a:avLst/>
          </a:prstGeom>
        </p:spPr>
        <p:txBody>
          <a:bodyPr anchor="b">
            <a:normAutofit/>
          </a:bodyPr>
          <a:lstStyle/>
          <a:p>
            <a:pPr>
              <a:lnSpc>
                <a:spcPct val="90000"/>
              </a:lnSpc>
            </a:pPr>
            <a:r>
              <a:rPr lang="en-US" sz="3600" b="0" strike="noStrike" spc="-1">
                <a:solidFill>
                  <a:srgbClr val="FFFFFF"/>
                </a:solidFill>
                <a:latin typeface="Palatino"/>
                <a:ea typeface="Palatino"/>
              </a:rPr>
              <a:t>Click to edit section title</a:t>
            </a:r>
            <a:endParaRPr lang="en-US" sz="3600" b="0" strike="noStrike" spc="-1">
              <a:solidFill>
                <a:srgbClr val="E02826"/>
              </a:solidFill>
              <a:latin typeface="Gill Sans MT"/>
            </a:endParaRPr>
          </a:p>
        </p:txBody>
      </p:sp>
      <p:sp>
        <p:nvSpPr>
          <p:cNvPr id="40" name="PlaceHolder 2"/>
          <p:cNvSpPr>
            <a:spLocks noGrp="1"/>
          </p:cNvSpPr>
          <p:nvPr>
            <p:ph type="body"/>
          </p:nvPr>
        </p:nvSpPr>
        <p:spPr>
          <a:xfrm>
            <a:off x="831960" y="2221560"/>
            <a:ext cx="10515240" cy="706320"/>
          </a:xfrm>
          <a:prstGeom prst="rect">
            <a:avLst/>
          </a:prstGeom>
        </p:spPr>
        <p:txBody>
          <a:bodyPr>
            <a:normAutofit/>
          </a:bodyPr>
          <a:lstStyle/>
          <a:p>
            <a:pPr>
              <a:lnSpc>
                <a:spcPct val="90000"/>
              </a:lnSpc>
              <a:spcBef>
                <a:spcPts val="1001"/>
              </a:spcBef>
            </a:pPr>
            <a:r>
              <a:rPr lang="en-US" sz="2800" b="0" strike="noStrike" spc="-1">
                <a:solidFill>
                  <a:srgbClr val="674831"/>
                </a:solidFill>
                <a:latin typeface="Gill Sans"/>
              </a:rPr>
              <a:t>Click to edit subtitle</a:t>
            </a:r>
          </a:p>
        </p:txBody>
      </p:sp>
      <p:sp>
        <p:nvSpPr>
          <p:cNvPr id="41" name="PlaceHolder 3"/>
          <p:cNvSpPr>
            <a:spLocks noGrp="1"/>
          </p:cNvSpPr>
          <p:nvPr>
            <p:ph type="body"/>
          </p:nvPr>
        </p:nvSpPr>
        <p:spPr>
          <a:xfrm>
            <a:off x="831960" y="2928600"/>
            <a:ext cx="10375200" cy="2854080"/>
          </a:xfrm>
          <a:prstGeom prst="rect">
            <a:avLst/>
          </a:prstGeom>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Click to edit Master text styles</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Second level</a:t>
            </a:r>
          </a:p>
          <a:p>
            <a:pPr marL="1143000" lvl="2" indent="-228240">
              <a:lnSpc>
                <a:spcPct val="90000"/>
              </a:lnSpc>
              <a:spcBef>
                <a:spcPts val="499"/>
              </a:spcBef>
              <a:buClr>
                <a:srgbClr val="674831"/>
              </a:buClr>
              <a:buFont typeface="Arial"/>
              <a:buChar char="•"/>
            </a:pPr>
            <a:r>
              <a:rPr lang="en-US" sz="2000" b="0" strike="noStrike" spc="-1">
                <a:solidFill>
                  <a:srgbClr val="674831"/>
                </a:solidFill>
                <a:latin typeface="Gill Sans"/>
              </a:rPr>
              <a:t>Third level</a:t>
            </a:r>
          </a:p>
          <a:p>
            <a:pPr marL="1600200" lvl="3" indent="-228240">
              <a:lnSpc>
                <a:spcPct val="90000"/>
              </a:lnSpc>
              <a:spcBef>
                <a:spcPts val="499"/>
              </a:spcBef>
              <a:buClr>
                <a:srgbClr val="674831"/>
              </a:buClr>
              <a:buFont typeface="Arial"/>
              <a:buChar char="•"/>
            </a:pPr>
            <a:r>
              <a:rPr lang="en-US" sz="1800" b="0" strike="noStrike" spc="-1">
                <a:solidFill>
                  <a:srgbClr val="674831"/>
                </a:solidFill>
                <a:latin typeface="Gill Sans"/>
              </a:rPr>
              <a:t>Fourth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asccc.org/sites/default/files/ADAversion_CTEMinQualsToolkit.pdf" TargetMode="External"/><Relationship Id="rId2" Type="http://schemas.openxmlformats.org/officeDocument/2006/relationships/hyperlink" Target="https://www.cccco.edu/About-Us/Chancellors-Office/Divisions/Workforce-and-Economic-Development/Technical-Assistance-Providers" TargetMode="External"/><Relationship Id="rId1" Type="http://schemas.openxmlformats.org/officeDocument/2006/relationships/slideLayout" Target="../slideLayouts/slideLayout13.xml"/><Relationship Id="rId4" Type="http://schemas.openxmlformats.org/officeDocument/2006/relationships/hyperlink" Target="https://asccc.org/sites/default/files/CCCCO_Report_Program_Course_Approval-web-102819.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TEekzcMsI_a8vIJs0AsG0KUZU-Ji3JQm/view?usp=sharing" TargetMode="External"/><Relationship Id="rId2" Type="http://schemas.openxmlformats.org/officeDocument/2006/relationships/hyperlink" Target="https://cact.org/wordpress1/industry-sectors/"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mailto:jbowen@avc.edu" TargetMode="External"/><Relationship Id="rId2" Type="http://schemas.openxmlformats.org/officeDocument/2006/relationships/hyperlink" Target="mailto:shawlynn@gmail.com" TargetMode="External"/><Relationship Id="rId1" Type="http://schemas.openxmlformats.org/officeDocument/2006/relationships/slideLayout" Target="../slideLayouts/slideLayout13.xml"/><Relationship Id="rId6" Type="http://schemas.openxmlformats.org/officeDocument/2006/relationships/image" Target="../media/image14.tif"/><Relationship Id="rId5" Type="http://schemas.openxmlformats.org/officeDocument/2006/relationships/hyperlink" Target="mailto:smata@sbccd.edu" TargetMode="External"/><Relationship Id="rId4" Type="http://schemas.openxmlformats.org/officeDocument/2006/relationships/hyperlink" Target="mailto:olivia@baccc.n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71280" y="3310200"/>
            <a:ext cx="12120480" cy="804600"/>
          </a:xfrm>
          <a:prstGeom prst="rect">
            <a:avLst/>
          </a:prstGeom>
          <a:noFill/>
          <a:ln>
            <a:noFill/>
          </a:ln>
        </p:spPr>
        <p:txBody>
          <a:bodyPr anchor="b">
            <a:normAutofit fontScale="25000" lnSpcReduction="20000"/>
          </a:bodyPr>
          <a:lstStyle/>
          <a:p>
            <a:pPr algn="ctr">
              <a:lnSpc>
                <a:spcPct val="90000"/>
              </a:lnSpc>
            </a:pPr>
            <a:br>
              <a:rPr dirty="0"/>
            </a:br>
            <a:br>
              <a:rPr dirty="0"/>
            </a:br>
            <a:br>
              <a:rPr dirty="0"/>
            </a:br>
            <a:br>
              <a:rPr dirty="0"/>
            </a:br>
            <a:br>
              <a:rPr dirty="0"/>
            </a:br>
            <a:br>
              <a:rPr dirty="0"/>
            </a:br>
            <a:br>
              <a:rPr dirty="0"/>
            </a:br>
            <a:r>
              <a:rPr lang="en-US" sz="11100" b="0" strike="noStrike" spc="-1" dirty="0">
                <a:solidFill>
                  <a:srgbClr val="93011D"/>
                </a:solidFill>
                <a:latin typeface="Palatino"/>
                <a:ea typeface="Palatino"/>
              </a:rPr>
              <a:t>Effective Practices for Working with Regional CTE Advisory Committees</a:t>
            </a:r>
            <a:br>
              <a:rPr sz="11100" dirty="0"/>
            </a:br>
            <a:endParaRPr lang="en-US" sz="11100" b="0" strike="noStrike" spc="-1" dirty="0">
              <a:solidFill>
                <a:srgbClr val="E02826"/>
              </a:solidFill>
              <a:latin typeface="Gill Sans MT"/>
            </a:endParaRPr>
          </a:p>
        </p:txBody>
      </p:sp>
      <p:sp>
        <p:nvSpPr>
          <p:cNvPr id="158" name="TextShape 2"/>
          <p:cNvSpPr txBox="1"/>
          <p:nvPr/>
        </p:nvSpPr>
        <p:spPr>
          <a:xfrm>
            <a:off x="789140" y="3850784"/>
            <a:ext cx="10458154" cy="2408348"/>
          </a:xfrm>
          <a:prstGeom prst="rect">
            <a:avLst/>
          </a:prstGeom>
          <a:noFill/>
          <a:ln>
            <a:noFill/>
          </a:ln>
        </p:spPr>
        <p:txBody>
          <a:bodyPr>
            <a:noAutofit/>
          </a:bodyPr>
          <a:lstStyle/>
          <a:p>
            <a:pPr algn="ctr">
              <a:lnSpc>
                <a:spcPct val="100000"/>
              </a:lnSpc>
            </a:pPr>
            <a:r>
              <a:rPr lang="en-US" sz="1600" b="0" strike="noStrike" spc="-1" dirty="0">
                <a:solidFill>
                  <a:schemeClr val="bg2">
                    <a:lumMod val="10000"/>
                  </a:schemeClr>
                </a:solidFill>
              </a:rPr>
              <a:t>Friday April 30, 2021 3pm-4pm </a:t>
            </a:r>
          </a:p>
          <a:p>
            <a:pPr algn="ctr">
              <a:lnSpc>
                <a:spcPct val="100000"/>
              </a:lnSpc>
            </a:pPr>
            <a:r>
              <a:rPr lang="en-US" sz="2400" b="0" strike="noStrike" spc="-1" dirty="0">
                <a:solidFill>
                  <a:schemeClr val="bg2">
                    <a:lumMod val="10000"/>
                  </a:schemeClr>
                </a:solidFill>
              </a:rPr>
              <a:t>Jim Bowen, Faculty</a:t>
            </a:r>
          </a:p>
          <a:p>
            <a:pPr algn="ctr"/>
            <a:r>
              <a:rPr lang="en-US" sz="2400" b="0" strike="noStrike" spc="-1" dirty="0">
                <a:solidFill>
                  <a:schemeClr val="bg2">
                    <a:lumMod val="10000"/>
                  </a:schemeClr>
                </a:solidFill>
                <a:cs typeface="Gurmukhi MN" panose="02020600050405020304" pitchFamily="18" charset="0"/>
              </a:rPr>
              <a:t>Dr Lynn Shaw, CTE Curriculum Director</a:t>
            </a:r>
          </a:p>
          <a:p>
            <a:pPr algn="ctr"/>
            <a:r>
              <a:rPr lang="en-US" sz="2400" b="0" strike="noStrike" spc="-1" dirty="0">
                <a:solidFill>
                  <a:schemeClr val="bg2">
                    <a:lumMod val="10000"/>
                  </a:schemeClr>
                </a:solidFill>
                <a:cs typeface="Gurmukhi MN" panose="02020600050405020304" pitchFamily="18" charset="0"/>
              </a:rPr>
              <a:t>Olivia </a:t>
            </a:r>
            <a:r>
              <a:rPr lang="en-US" sz="2400" b="0" strike="noStrike" spc="-1" dirty="0" err="1">
                <a:solidFill>
                  <a:schemeClr val="bg2">
                    <a:lumMod val="10000"/>
                  </a:schemeClr>
                </a:solidFill>
                <a:cs typeface="Gurmukhi MN" panose="02020600050405020304" pitchFamily="18" charset="0"/>
              </a:rPr>
              <a:t>He</a:t>
            </a:r>
            <a:r>
              <a:rPr lang="en-US" sz="2400" spc="-1" dirty="0" err="1">
                <a:solidFill>
                  <a:schemeClr val="bg2">
                    <a:lumMod val="10000"/>
                  </a:schemeClr>
                </a:solidFill>
                <a:cs typeface="Gurmukhi MN" panose="02020600050405020304" pitchFamily="18" charset="0"/>
              </a:rPr>
              <a:t>rriford</a:t>
            </a:r>
            <a:r>
              <a:rPr lang="en-US" sz="2400" spc="-1" dirty="0">
                <a:solidFill>
                  <a:schemeClr val="bg2">
                    <a:lumMod val="10000"/>
                  </a:schemeClr>
                </a:solidFill>
                <a:cs typeface="Gurmukhi MN" panose="02020600050405020304" pitchFamily="18" charset="0"/>
              </a:rPr>
              <a:t>, Regional Director, ICT and Digital Media</a:t>
            </a:r>
          </a:p>
          <a:p>
            <a:pPr algn="ctr">
              <a:lnSpc>
                <a:spcPct val="100000"/>
              </a:lnSpc>
            </a:pPr>
            <a:r>
              <a:rPr lang="en-US" sz="2400" dirty="0">
                <a:solidFill>
                  <a:schemeClr val="bg2">
                    <a:lumMod val="10000"/>
                  </a:schemeClr>
                </a:solidFill>
                <a:cs typeface="Gurmukhi MN" panose="02020600050405020304" pitchFamily="18" charset="0"/>
              </a:rPr>
              <a:t>Alan Braggins, Statewide Director Advanced Manufacturing</a:t>
            </a:r>
          </a:p>
          <a:p>
            <a:pPr algn="ctr"/>
            <a:r>
              <a:rPr lang="en-US" sz="2400" b="0" strike="noStrike" spc="-1" dirty="0">
                <a:solidFill>
                  <a:schemeClr val="bg2">
                    <a:lumMod val="10000"/>
                  </a:schemeClr>
                </a:solidFill>
                <a:cs typeface="Gurmukhi MN" panose="02020600050405020304" pitchFamily="18" charset="0"/>
              </a:rPr>
              <a:t>Susanne Mata</a:t>
            </a:r>
            <a:r>
              <a:rPr lang="en-US" sz="2400" spc="-1" dirty="0">
                <a:solidFill>
                  <a:schemeClr val="bg2">
                    <a:lumMod val="10000"/>
                  </a:schemeClr>
                </a:solidFill>
                <a:cs typeface="Gurmukhi MN" panose="02020600050405020304" pitchFamily="18" charset="0"/>
              </a:rPr>
              <a:t>, Regional Director, ICT and Digital Media</a:t>
            </a:r>
            <a:endParaRPr lang="en-US" sz="2400" b="0" strike="noStrike" spc="-1" dirty="0">
              <a:solidFill>
                <a:schemeClr val="bg2">
                  <a:lumMod val="10000"/>
                </a:schemeClr>
              </a:solidFill>
              <a:cs typeface="Gurmukhi MN" panose="02020600050405020304" pitchFamily="18" charset="0"/>
            </a:endParaRPr>
          </a:p>
          <a:p>
            <a:pPr algn="ctr">
              <a:lnSpc>
                <a:spcPct val="100000"/>
              </a:lnSpc>
            </a:pPr>
            <a:endParaRPr lang="en-US" sz="2400" b="0" strike="noStrike" spc="-1" dirty="0">
              <a:solidFill>
                <a:schemeClr val="bg2">
                  <a:lumMod val="10000"/>
                </a:schemeClr>
              </a:solidFill>
              <a:cs typeface="Gurmukhi MN" panose="02020600050405020304" pitchFamily="18" charset="0"/>
            </a:endParaRPr>
          </a:p>
          <a:p>
            <a:pPr algn="ctr">
              <a:lnSpc>
                <a:spcPct val="100000"/>
              </a:lnSpc>
            </a:pPr>
            <a:endParaRPr lang="en-US" sz="2400" b="0" strike="noStrike" spc="-1" dirty="0">
              <a:solidFill>
                <a:srgbClr val="674831"/>
              </a:solidFill>
              <a:latin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D998FF-B94C-430E-8100-7F064F4E75AE}"/>
              </a:ext>
            </a:extLst>
          </p:cNvPr>
          <p:cNvSpPr>
            <a:spLocks noGrp="1"/>
          </p:cNvSpPr>
          <p:nvPr>
            <p:ph type="body"/>
          </p:nvPr>
        </p:nvSpPr>
        <p:spPr>
          <a:xfrm>
            <a:off x="831960" y="2221560"/>
            <a:ext cx="11360040" cy="3147882"/>
          </a:xfrm>
        </p:spPr>
        <p:txBody>
          <a:bodyPr lIns="0" tIns="0" rIns="0" bIns="0" anchor="t">
            <a:normAutofit fontScale="85000" lnSpcReduction="10000"/>
          </a:bodyPr>
          <a:lstStyle/>
          <a:p>
            <a:r>
              <a:rPr lang="en-US" dirty="0">
                <a:solidFill>
                  <a:schemeClr val="tx2">
                    <a:lumMod val="75000"/>
                  </a:schemeClr>
                </a:solidFill>
                <a:latin typeface="Gill Sans"/>
              </a:rPr>
              <a:t>Encourage Students to register with Linked-In for follow-up </a:t>
            </a:r>
          </a:p>
          <a:p>
            <a:endParaRPr lang="en-US" dirty="0">
              <a:solidFill>
                <a:schemeClr val="tx2">
                  <a:lumMod val="75000"/>
                </a:schemeClr>
              </a:solidFill>
              <a:latin typeface="Gill Sans"/>
            </a:endParaRPr>
          </a:p>
          <a:p>
            <a:r>
              <a:rPr lang="en-US" dirty="0">
                <a:solidFill>
                  <a:schemeClr val="tx2">
                    <a:lumMod val="75000"/>
                  </a:schemeClr>
                </a:solidFill>
                <a:latin typeface="Gill Sans"/>
              </a:rPr>
              <a:t>Use Linked-In for future leads, and new Advisory members.</a:t>
            </a:r>
          </a:p>
          <a:p>
            <a:endParaRPr lang="en-US" dirty="0">
              <a:solidFill>
                <a:schemeClr val="tx2">
                  <a:lumMod val="75000"/>
                </a:schemeClr>
              </a:solidFill>
              <a:latin typeface="Gill Sans"/>
            </a:endParaRPr>
          </a:p>
          <a:p>
            <a:r>
              <a:rPr lang="en-US" dirty="0">
                <a:solidFill>
                  <a:schemeClr val="tx2">
                    <a:lumMod val="75000"/>
                  </a:schemeClr>
                </a:solidFill>
                <a:latin typeface="Gill Sans"/>
              </a:rPr>
              <a:t>Most Computer Jobs require a background check – Introduce </a:t>
            </a:r>
            <a:r>
              <a:rPr lang="en-US" dirty="0" err="1">
                <a:solidFill>
                  <a:schemeClr val="tx2">
                    <a:lumMod val="75000"/>
                  </a:schemeClr>
                </a:solidFill>
                <a:latin typeface="Gill Sans"/>
              </a:rPr>
              <a:t>Infraguard.org</a:t>
            </a:r>
            <a:r>
              <a:rPr lang="en-US" dirty="0">
                <a:solidFill>
                  <a:schemeClr val="tx2">
                    <a:lumMod val="75000"/>
                  </a:schemeClr>
                </a:solidFill>
                <a:latin typeface="Gill Sans"/>
              </a:rPr>
              <a:t> and encourage it.</a:t>
            </a:r>
          </a:p>
          <a:p>
            <a:endParaRPr lang="en-US" dirty="0">
              <a:solidFill>
                <a:schemeClr val="tx2">
                  <a:lumMod val="75000"/>
                </a:schemeClr>
              </a:solidFill>
              <a:latin typeface="Gill Sans"/>
            </a:endParaRPr>
          </a:p>
          <a:p>
            <a:r>
              <a:rPr lang="en-US" dirty="0">
                <a:solidFill>
                  <a:schemeClr val="tx2">
                    <a:lumMod val="75000"/>
                  </a:schemeClr>
                </a:solidFill>
                <a:latin typeface="Gill Sans"/>
              </a:rPr>
              <a:t>Industry Certifications, Microsoft, CompTIA and others are being required to get jobs.</a:t>
            </a:r>
          </a:p>
          <a:p>
            <a:endParaRPr lang="en-US" dirty="0">
              <a:solidFill>
                <a:schemeClr val="tx2">
                  <a:lumMod val="75000"/>
                </a:schemeClr>
              </a:solidFill>
              <a:latin typeface="Gill Sans"/>
            </a:endParaRPr>
          </a:p>
          <a:p>
            <a:endParaRPr lang="en-US" dirty="0"/>
          </a:p>
        </p:txBody>
      </p:sp>
      <p:sp>
        <p:nvSpPr>
          <p:cNvPr id="2" name="Title 1">
            <a:extLst>
              <a:ext uri="{FF2B5EF4-FFF2-40B4-BE49-F238E27FC236}">
                <a16:creationId xmlns:a16="http://schemas.microsoft.com/office/drawing/2014/main" id="{C67EF348-0C9E-4A01-8BE1-ECE2DE92ED57}"/>
              </a:ext>
            </a:extLst>
          </p:cNvPr>
          <p:cNvSpPr>
            <a:spLocks noGrp="1"/>
          </p:cNvSpPr>
          <p:nvPr>
            <p:ph type="title"/>
          </p:nvPr>
        </p:nvSpPr>
        <p:spPr/>
        <p:txBody>
          <a:bodyPr/>
          <a:lstStyle/>
          <a:p>
            <a:pPr algn="ctr"/>
            <a:r>
              <a:rPr lang="en-US" dirty="0">
                <a:solidFill>
                  <a:schemeClr val="bg1"/>
                </a:solidFill>
              </a:rPr>
              <a:t>Success = Follow-up + Planning</a:t>
            </a:r>
            <a:endParaRPr lang="en-US" dirty="0"/>
          </a:p>
        </p:txBody>
      </p:sp>
    </p:spTree>
    <p:extLst>
      <p:ext uri="{BB962C8B-B14F-4D97-AF65-F5344CB8AC3E}">
        <p14:creationId xmlns:p14="http://schemas.microsoft.com/office/powerpoint/2010/main" val="424820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Shape 1"/>
          <p:cNvSpPr txBox="1"/>
          <p:nvPr/>
        </p:nvSpPr>
        <p:spPr>
          <a:xfrm>
            <a:off x="831960" y="455760"/>
            <a:ext cx="10515240" cy="1312200"/>
          </a:xfrm>
          <a:prstGeom prst="rect">
            <a:avLst/>
          </a:prstGeom>
          <a:noFill/>
          <a:ln>
            <a:noFill/>
          </a:ln>
        </p:spPr>
        <p:txBody>
          <a:bodyPr anchor="b">
            <a:noAutofit/>
          </a:bodyPr>
          <a:lstStyle/>
          <a:p>
            <a:pPr>
              <a:lnSpc>
                <a:spcPct val="90000"/>
              </a:lnSpc>
            </a:pPr>
            <a:r>
              <a:rPr lang="en-US" sz="3600" b="0" strike="noStrike" spc="-1">
                <a:solidFill>
                  <a:srgbClr val="FFFFFF"/>
                </a:solidFill>
                <a:latin typeface="Palatino"/>
                <a:ea typeface="Palatino"/>
              </a:rPr>
              <a:t>Regional Career Education Advisory Committees</a:t>
            </a:r>
            <a:endParaRPr lang="en-US" sz="3600" b="0" strike="noStrike" spc="-1">
              <a:solidFill>
                <a:srgbClr val="E02826"/>
              </a:solidFill>
              <a:latin typeface="Gill Sans MT"/>
            </a:endParaRPr>
          </a:p>
        </p:txBody>
      </p:sp>
      <p:sp>
        <p:nvSpPr>
          <p:cNvPr id="180" name="TextShape 2"/>
          <p:cNvSpPr txBox="1"/>
          <p:nvPr/>
        </p:nvSpPr>
        <p:spPr>
          <a:xfrm>
            <a:off x="824794" y="2162879"/>
            <a:ext cx="10515240" cy="706320"/>
          </a:xfrm>
          <a:prstGeom prst="rect">
            <a:avLst/>
          </a:prstGeom>
          <a:noFill/>
          <a:ln>
            <a:noFill/>
          </a:ln>
        </p:spPr>
        <p:txBody>
          <a:bodyPr>
            <a:noAutofit/>
          </a:bodyPr>
          <a:lstStyle/>
          <a:p>
            <a:pPr>
              <a:lnSpc>
                <a:spcPct val="90000"/>
              </a:lnSpc>
              <a:spcBef>
                <a:spcPts val="1001"/>
              </a:spcBef>
            </a:pPr>
            <a:r>
              <a:rPr lang="en-US" sz="2800" b="1" strike="noStrike" spc="-1" dirty="0">
                <a:solidFill>
                  <a:srgbClr val="674831"/>
                </a:solidFill>
              </a:rPr>
              <a:t>Bay Area Community College Consortium</a:t>
            </a:r>
            <a:endParaRPr lang="en-US" sz="2800" b="0" strike="noStrike" spc="-1" dirty="0">
              <a:solidFill>
                <a:srgbClr val="674831"/>
              </a:solidFill>
            </a:endParaRPr>
          </a:p>
        </p:txBody>
      </p:sp>
      <p:pic>
        <p:nvPicPr>
          <p:cNvPr id="1030" name="Picture 6" descr="BACCC Bay Area Community College Consortium">
            <a:extLst>
              <a:ext uri="{FF2B5EF4-FFF2-40B4-BE49-F238E27FC236}">
                <a16:creationId xmlns:a16="http://schemas.microsoft.com/office/drawing/2014/main" id="{A6B851D9-2B97-4C4F-8BB6-D6FE8C928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587" y="2516039"/>
            <a:ext cx="4090613" cy="3067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FD228B-9CE9-4B49-A3ED-B250233583B9}"/>
              </a:ext>
            </a:extLst>
          </p:cNvPr>
          <p:cNvSpPr txBox="1"/>
          <p:nvPr/>
        </p:nvSpPr>
        <p:spPr>
          <a:xfrm>
            <a:off x="1340285" y="3582444"/>
            <a:ext cx="5088252" cy="584775"/>
          </a:xfrm>
          <a:prstGeom prst="rect">
            <a:avLst/>
          </a:prstGeom>
          <a:noFill/>
        </p:spPr>
        <p:txBody>
          <a:bodyPr wrap="none" rtlCol="0">
            <a:spAutoFit/>
          </a:bodyPr>
          <a:lstStyle/>
          <a:p>
            <a:pPr marL="457200" indent="-457200">
              <a:buFont typeface="Arial" panose="020B0604020202020204" pitchFamily="34" charset="0"/>
              <a:buChar char="•"/>
            </a:pPr>
            <a:r>
              <a:rPr lang="en-US" sz="3200" dirty="0">
                <a:solidFill>
                  <a:schemeClr val="tx2">
                    <a:lumMod val="75000"/>
                  </a:schemeClr>
                </a:solidFill>
              </a:rPr>
              <a:t>Communities of Practice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Shape 1"/>
          <p:cNvSpPr txBox="1"/>
          <p:nvPr/>
        </p:nvSpPr>
        <p:spPr>
          <a:xfrm>
            <a:off x="838380" y="583680"/>
            <a:ext cx="10515240" cy="706320"/>
          </a:xfrm>
          <a:prstGeom prst="rect">
            <a:avLst/>
          </a:prstGeom>
          <a:noFill/>
          <a:ln>
            <a:noFill/>
          </a:ln>
        </p:spPr>
        <p:txBody>
          <a:bodyPr anchor="b">
            <a:noAutofit/>
          </a:bodyPr>
          <a:lstStyle/>
          <a:p>
            <a:pPr>
              <a:lnSpc>
                <a:spcPct val="90000"/>
              </a:lnSpc>
            </a:pPr>
            <a:r>
              <a:rPr lang="en-US" sz="3600" b="0" strike="noStrike" spc="-1" dirty="0">
                <a:solidFill>
                  <a:srgbClr val="FFFFFF"/>
                </a:solidFill>
                <a:latin typeface="Palatino"/>
                <a:ea typeface="Palatino"/>
              </a:rPr>
              <a:t>Regional Career Education Advisory Committees</a:t>
            </a:r>
            <a:endParaRPr lang="en-US" sz="3600" b="0" strike="noStrike" spc="-1" dirty="0">
              <a:solidFill>
                <a:srgbClr val="E02826"/>
              </a:solidFill>
              <a:latin typeface="Gill Sans MT"/>
            </a:endParaRPr>
          </a:p>
        </p:txBody>
      </p:sp>
      <p:sp>
        <p:nvSpPr>
          <p:cNvPr id="180" name="TextShape 2"/>
          <p:cNvSpPr txBox="1"/>
          <p:nvPr/>
        </p:nvSpPr>
        <p:spPr>
          <a:xfrm>
            <a:off x="831960" y="2221560"/>
            <a:ext cx="10515240" cy="706320"/>
          </a:xfrm>
          <a:prstGeom prst="rect">
            <a:avLst/>
          </a:prstGeom>
          <a:noFill/>
          <a:ln>
            <a:noFill/>
          </a:ln>
        </p:spPr>
        <p:txBody>
          <a:bodyPr>
            <a:noAutofit/>
          </a:bodyPr>
          <a:lstStyle/>
          <a:p>
            <a:pPr>
              <a:lnSpc>
                <a:spcPct val="90000"/>
              </a:lnSpc>
              <a:spcBef>
                <a:spcPts val="1001"/>
              </a:spcBef>
            </a:pPr>
            <a:r>
              <a:rPr lang="en-US" sz="2800" b="1" strike="noStrike" spc="-1">
                <a:solidFill>
                  <a:srgbClr val="674831"/>
                </a:solidFill>
                <a:latin typeface="Gill Sans"/>
              </a:rPr>
              <a:t>Inland Empire/Desert Region Strong Workforce Pilot Project</a:t>
            </a:r>
            <a:endParaRPr lang="en-US" sz="2800" b="0" strike="noStrike" spc="-1">
              <a:solidFill>
                <a:srgbClr val="674831"/>
              </a:solidFill>
              <a:latin typeface="Gill Sans"/>
            </a:endParaRPr>
          </a:p>
        </p:txBody>
      </p:sp>
      <p:sp>
        <p:nvSpPr>
          <p:cNvPr id="181" name="TextShape 3"/>
          <p:cNvSpPr txBox="1"/>
          <p:nvPr/>
        </p:nvSpPr>
        <p:spPr>
          <a:xfrm>
            <a:off x="831960" y="2928600"/>
            <a:ext cx="10375200" cy="285408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Initial Funding in 2016 (Round One) and Renewed in 2019 (Round 4)</a:t>
            </a: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Managed by the Regional Directors, Employer Engagement</a:t>
            </a:r>
          </a:p>
          <a:p>
            <a:pPr marL="685800" lvl="1" indent="-228240">
              <a:lnSpc>
                <a:spcPct val="90000"/>
              </a:lnSpc>
              <a:spcBef>
                <a:spcPts val="499"/>
              </a:spcBef>
              <a:buClr>
                <a:srgbClr val="674831"/>
              </a:buClr>
              <a:buFont typeface="Arial"/>
              <a:buChar char="•"/>
            </a:pPr>
            <a:r>
              <a:rPr lang="en-US" sz="2400" b="0" strike="noStrike" spc="-1" dirty="0">
                <a:solidFill>
                  <a:srgbClr val="674831"/>
                </a:solidFill>
                <a:latin typeface="Gill Sans"/>
              </a:rPr>
              <a:t>Administered by a funded Project Director</a:t>
            </a:r>
          </a:p>
          <a:p>
            <a:pPr marL="685800" lvl="1" indent="-228240">
              <a:lnSpc>
                <a:spcPct val="90000"/>
              </a:lnSpc>
              <a:spcBef>
                <a:spcPts val="499"/>
              </a:spcBef>
              <a:buClr>
                <a:srgbClr val="674831"/>
              </a:buClr>
              <a:buFont typeface="Arial"/>
              <a:buChar char="•"/>
            </a:pPr>
            <a:r>
              <a:rPr lang="en-US" sz="2400" b="0" strike="noStrike" spc="-1" dirty="0">
                <a:solidFill>
                  <a:srgbClr val="674831"/>
                </a:solidFill>
                <a:latin typeface="Gill Sans"/>
              </a:rPr>
              <a:t>One Advisory per sector, per year</a:t>
            </a:r>
          </a:p>
          <a:p>
            <a:pPr marL="685800" lvl="1" indent="-228240">
              <a:lnSpc>
                <a:spcPct val="90000"/>
              </a:lnSpc>
              <a:spcBef>
                <a:spcPts val="499"/>
              </a:spcBef>
              <a:buClr>
                <a:srgbClr val="674831"/>
              </a:buClr>
              <a:buFont typeface="Arial"/>
              <a:buChar char="•"/>
            </a:pPr>
            <a:r>
              <a:rPr lang="en-US" sz="2400" b="0" strike="noStrike" spc="-1" dirty="0">
                <a:solidFill>
                  <a:srgbClr val="674831"/>
                </a:solidFill>
                <a:latin typeface="Gill Sans"/>
              </a:rPr>
              <a:t>May meet Perkins Requirements</a:t>
            </a:r>
          </a:p>
          <a:p>
            <a:pPr marL="457200">
              <a:lnSpc>
                <a:spcPct val="90000"/>
              </a:lnSpc>
              <a:spcBef>
                <a:spcPts val="499"/>
              </a:spcBef>
            </a:pPr>
            <a:endParaRPr lang="en-US" sz="2400" b="0" strike="noStrike" spc="-1" dirty="0">
              <a:solidFill>
                <a:srgbClr val="674831"/>
              </a:solidFill>
              <a:latin typeface="Gill Sans"/>
            </a:endParaRPr>
          </a:p>
          <a:p>
            <a:pPr>
              <a:lnSpc>
                <a:spcPct val="90000"/>
              </a:lnSpc>
              <a:spcBef>
                <a:spcPts val="1001"/>
              </a:spcBef>
            </a:pPr>
            <a:endParaRPr lang="en-US" sz="2400" b="0" strike="noStrike" spc="-1" dirty="0">
              <a:solidFill>
                <a:srgbClr val="674831"/>
              </a:solidFill>
              <a:latin typeface="Gill Sans"/>
            </a:endParaRPr>
          </a:p>
        </p:txBody>
      </p:sp>
      <p:pic>
        <p:nvPicPr>
          <p:cNvPr id="182" name="Picture 4"/>
          <p:cNvPicPr/>
          <p:nvPr/>
        </p:nvPicPr>
        <p:blipFill>
          <a:blip r:embed="rId2">
            <a:clrChange>
              <a:clrFrom>
                <a:srgbClr val="FFFFFF"/>
              </a:clrFrom>
              <a:clrTo>
                <a:srgbClr val="FFFFFF">
                  <a:alpha val="0"/>
                </a:srgbClr>
              </a:clrTo>
            </a:clrChange>
          </a:blip>
          <a:stretch/>
        </p:blipFill>
        <p:spPr>
          <a:xfrm>
            <a:off x="7676360" y="4125300"/>
            <a:ext cx="3415680" cy="2639160"/>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extShape 1"/>
          <p:cNvSpPr txBox="1"/>
          <p:nvPr/>
        </p:nvSpPr>
        <p:spPr>
          <a:xfrm>
            <a:off x="831960" y="455760"/>
            <a:ext cx="10515240" cy="1312200"/>
          </a:xfrm>
          <a:prstGeom prst="rect">
            <a:avLst/>
          </a:prstGeom>
          <a:noFill/>
          <a:ln>
            <a:noFill/>
          </a:ln>
        </p:spPr>
        <p:txBody>
          <a:bodyPr anchor="b">
            <a:noAutofit/>
          </a:bodyPr>
          <a:lstStyle/>
          <a:p>
            <a:pPr>
              <a:lnSpc>
                <a:spcPct val="90000"/>
              </a:lnSpc>
            </a:pPr>
            <a:r>
              <a:rPr lang="en-US" sz="3600" b="0" strike="noStrike" spc="-1">
                <a:solidFill>
                  <a:srgbClr val="FFFFFF"/>
                </a:solidFill>
                <a:latin typeface="Palatino"/>
                <a:ea typeface="Palatino"/>
              </a:rPr>
              <a:t>Regional Career Education Advisory Committees</a:t>
            </a:r>
            <a:endParaRPr lang="en-US" sz="3600" b="0" strike="noStrike" spc="-1">
              <a:solidFill>
                <a:srgbClr val="E02826"/>
              </a:solidFill>
              <a:latin typeface="Gill Sans MT"/>
            </a:endParaRPr>
          </a:p>
        </p:txBody>
      </p:sp>
      <p:sp>
        <p:nvSpPr>
          <p:cNvPr id="184" name="TextShape 2"/>
          <p:cNvSpPr txBox="1"/>
          <p:nvPr/>
        </p:nvSpPr>
        <p:spPr>
          <a:xfrm>
            <a:off x="831960" y="2278800"/>
            <a:ext cx="10375200" cy="350388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Community of Practice</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LinkedIn Groups for Continuing Relationships</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Not a one-and-done event</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Skills Panel Format</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Industry Speaks – Educators Listen</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Advance Review of Curriculum</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Submit curriculum to Industry Advisors in advance for Review</a:t>
            </a:r>
          </a:p>
          <a:p>
            <a:pPr>
              <a:lnSpc>
                <a:spcPct val="90000"/>
              </a:lnSpc>
              <a:spcBef>
                <a:spcPts val="1001"/>
              </a:spcBef>
            </a:pPr>
            <a:endParaRPr lang="en-US" sz="2400" b="0" strike="noStrike" spc="-1">
              <a:solidFill>
                <a:srgbClr val="674831"/>
              </a:solidFill>
              <a:latin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1"/>
          <p:cNvSpPr txBox="1"/>
          <p:nvPr/>
        </p:nvSpPr>
        <p:spPr>
          <a:xfrm>
            <a:off x="838080" y="713520"/>
            <a:ext cx="10515240" cy="754672"/>
          </a:xfrm>
          <a:prstGeom prst="rect">
            <a:avLst/>
          </a:prstGeom>
          <a:noFill/>
          <a:ln>
            <a:noFill/>
          </a:ln>
        </p:spPr>
        <p:txBody>
          <a:bodyPr anchor="b">
            <a:noAutofit/>
          </a:bodyPr>
          <a:lstStyle/>
          <a:p>
            <a:pPr>
              <a:lnSpc>
                <a:spcPct val="90000"/>
              </a:lnSpc>
            </a:pPr>
            <a:r>
              <a:rPr lang="en-US" sz="3600" b="0" strike="noStrike" spc="-1" dirty="0">
                <a:solidFill>
                  <a:schemeClr val="bg1"/>
                </a:solidFill>
                <a:latin typeface="Palatino"/>
                <a:ea typeface="Palatino"/>
              </a:rPr>
              <a:t>Cumulative Attendance</a:t>
            </a:r>
            <a:endParaRPr lang="en-US" sz="3600" b="0" strike="noStrike" spc="-1" dirty="0">
              <a:solidFill>
                <a:schemeClr val="bg1"/>
              </a:solidFill>
              <a:latin typeface="Gill Sans MT"/>
            </a:endParaRPr>
          </a:p>
        </p:txBody>
      </p:sp>
      <p:graphicFrame>
        <p:nvGraphicFramePr>
          <p:cNvPr id="186" name="Content Placeholder 5"/>
          <p:cNvGraphicFramePr/>
          <p:nvPr>
            <p:extLst>
              <p:ext uri="{D42A27DB-BD31-4B8C-83A1-F6EECF244321}">
                <p14:modId xmlns:p14="http://schemas.microsoft.com/office/powerpoint/2010/main" val="1886277120"/>
              </p:ext>
            </p:extLst>
          </p:nvPr>
        </p:nvGraphicFramePr>
        <p:xfrm>
          <a:off x="838080" y="1995480"/>
          <a:ext cx="10515240" cy="384948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838080" y="456120"/>
            <a:ext cx="10515240" cy="1637280"/>
          </a:xfrm>
          <a:prstGeom prst="rect">
            <a:avLst/>
          </a:prstGeom>
          <a:noFill/>
          <a:ln>
            <a:noFill/>
          </a:ln>
        </p:spPr>
        <p:txBody>
          <a:bodyPr anchor="b">
            <a:normAutofit/>
          </a:bodyPr>
          <a:lstStyle/>
          <a:p>
            <a:pPr algn="ctr">
              <a:lnSpc>
                <a:spcPct val="90000"/>
              </a:lnSpc>
            </a:pPr>
            <a:r>
              <a:rPr lang="en-US" sz="2800" b="0" strike="noStrike" spc="-1" dirty="0">
                <a:solidFill>
                  <a:schemeClr val="bg1"/>
                </a:solidFill>
                <a:latin typeface="Palatino"/>
                <a:ea typeface="Palatino"/>
              </a:rPr>
              <a:t>Regional Career Education Advisory Committees</a:t>
            </a:r>
            <a:br>
              <a:rPr lang="en-US" sz="3600" dirty="0">
                <a:solidFill>
                  <a:schemeClr val="bg1"/>
                </a:solidFill>
              </a:rPr>
            </a:br>
            <a:r>
              <a:rPr lang="en-US" sz="3600" b="1" strike="noStrike" spc="-1" dirty="0">
                <a:solidFill>
                  <a:schemeClr val="bg1"/>
                </a:solidFill>
                <a:latin typeface="Palatino"/>
                <a:ea typeface="Palatino"/>
              </a:rPr>
              <a:t>Original Meeting Format</a:t>
            </a:r>
            <a:br>
              <a:rPr dirty="0">
                <a:solidFill>
                  <a:schemeClr val="bg1"/>
                </a:solidFill>
              </a:rPr>
            </a:br>
            <a:endParaRPr lang="en-US" sz="3600" b="0" strike="noStrike" spc="-1" dirty="0">
              <a:solidFill>
                <a:schemeClr val="bg1"/>
              </a:solidFill>
              <a:latin typeface="Gill Sans MT"/>
            </a:endParaRPr>
          </a:p>
        </p:txBody>
      </p:sp>
      <p:sp>
        <p:nvSpPr>
          <p:cNvPr id="188" name="TextShape 2"/>
          <p:cNvSpPr txBox="1"/>
          <p:nvPr/>
        </p:nvSpPr>
        <p:spPr>
          <a:xfrm>
            <a:off x="838080" y="2215166"/>
            <a:ext cx="4057560" cy="3629074"/>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Skills Panel</a:t>
            </a:r>
          </a:p>
          <a:p>
            <a:pPr marL="685800" lvl="1" indent="-228240">
              <a:lnSpc>
                <a:spcPct val="90000"/>
              </a:lnSpc>
              <a:spcBef>
                <a:spcPts val="499"/>
              </a:spcBef>
              <a:buClr>
                <a:srgbClr val="674831"/>
              </a:buClr>
              <a:buFont typeface="Arial"/>
              <a:buChar char="•"/>
            </a:pPr>
            <a:r>
              <a:rPr lang="en-US" sz="2400" b="0" strike="noStrike" spc="-1" dirty="0">
                <a:solidFill>
                  <a:srgbClr val="674831"/>
                </a:solidFill>
                <a:latin typeface="Gill Sans"/>
              </a:rPr>
              <a:t>Curated Q &amp; A by emcee, RDEE or industry guest</a:t>
            </a:r>
          </a:p>
          <a:p>
            <a:pPr marL="685800" lvl="1" indent="-228240">
              <a:lnSpc>
                <a:spcPct val="90000"/>
              </a:lnSpc>
              <a:spcBef>
                <a:spcPts val="499"/>
              </a:spcBef>
              <a:buClr>
                <a:srgbClr val="674831"/>
              </a:buClr>
              <a:buFont typeface="Arial"/>
              <a:buChar char="•"/>
            </a:pPr>
            <a:r>
              <a:rPr lang="en-US" sz="2400" b="0" strike="noStrike" spc="-1" dirty="0">
                <a:solidFill>
                  <a:srgbClr val="674831"/>
                </a:solidFill>
                <a:latin typeface="Gill Sans"/>
              </a:rPr>
              <a:t>Allow limited time for audience questions</a:t>
            </a:r>
          </a:p>
          <a:p>
            <a:pPr marL="228600" indent="-228240">
              <a:lnSpc>
                <a:spcPct val="90000"/>
              </a:lnSpc>
              <a:spcBef>
                <a:spcPts val="499"/>
              </a:spcBef>
              <a:buClr>
                <a:srgbClr val="674831"/>
              </a:buClr>
              <a:buFont typeface="Arial"/>
              <a:buChar char="•"/>
            </a:pPr>
            <a:r>
              <a:rPr lang="en-US" sz="2800" spc="-1" dirty="0">
                <a:solidFill>
                  <a:srgbClr val="674831"/>
                </a:solidFill>
                <a:latin typeface="Gill Sans"/>
              </a:rPr>
              <a:t>Industry Speaks</a:t>
            </a:r>
          </a:p>
          <a:p>
            <a:pPr marL="228600" indent="-228240">
              <a:lnSpc>
                <a:spcPct val="90000"/>
              </a:lnSpc>
              <a:spcBef>
                <a:spcPts val="499"/>
              </a:spcBef>
              <a:buClr>
                <a:srgbClr val="674831"/>
              </a:buClr>
              <a:buFont typeface="Arial"/>
              <a:buChar char="•"/>
            </a:pPr>
            <a:r>
              <a:rPr lang="en-US" sz="2800" spc="-1" dirty="0">
                <a:solidFill>
                  <a:srgbClr val="674831"/>
                </a:solidFill>
                <a:latin typeface="Gill Sans"/>
              </a:rPr>
              <a:t>Educators Listen</a:t>
            </a:r>
            <a:br>
              <a:rPr dirty="0"/>
            </a:br>
            <a:r>
              <a:rPr lang="en-US" sz="2400" b="0" strike="noStrike" spc="-1" dirty="0">
                <a:solidFill>
                  <a:srgbClr val="674831"/>
                </a:solidFill>
                <a:latin typeface="Gill Sans"/>
              </a:rPr>
              <a:t> </a:t>
            </a:r>
          </a:p>
        </p:txBody>
      </p:sp>
      <p:pic>
        <p:nvPicPr>
          <p:cNvPr id="189" name="Picture 6"/>
          <p:cNvPicPr/>
          <p:nvPr/>
        </p:nvPicPr>
        <p:blipFill>
          <a:blip r:embed="rId2"/>
          <a:srcRect t="4284" b="12983"/>
          <a:stretch/>
        </p:blipFill>
        <p:spPr>
          <a:xfrm>
            <a:off x="5103360" y="2060280"/>
            <a:ext cx="6539760" cy="352296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Shape 1"/>
          <p:cNvSpPr txBox="1"/>
          <p:nvPr/>
        </p:nvSpPr>
        <p:spPr>
          <a:xfrm>
            <a:off x="838080" y="713520"/>
            <a:ext cx="10515240" cy="1146600"/>
          </a:xfrm>
          <a:prstGeom prst="rect">
            <a:avLst/>
          </a:prstGeom>
          <a:noFill/>
          <a:ln>
            <a:noFill/>
          </a:ln>
        </p:spPr>
        <p:txBody>
          <a:bodyPr anchor="b">
            <a:normAutofit fontScale="92500" lnSpcReduction="10000"/>
          </a:bodyPr>
          <a:lstStyle/>
          <a:p>
            <a:pPr algn="ctr">
              <a:lnSpc>
                <a:spcPct val="90000"/>
              </a:lnSpc>
            </a:pPr>
            <a:r>
              <a:rPr lang="en-US" sz="2200" b="0" strike="noStrike" spc="-1" dirty="0">
                <a:solidFill>
                  <a:schemeClr val="bg1"/>
                </a:solidFill>
                <a:latin typeface="Palatino"/>
                <a:ea typeface="Palatino"/>
              </a:rPr>
              <a:t>Regional Career Education Advisory Committees</a:t>
            </a:r>
            <a:br>
              <a:rPr sz="2200" dirty="0">
                <a:solidFill>
                  <a:schemeClr val="bg1"/>
                </a:solidFill>
              </a:rPr>
            </a:br>
            <a:r>
              <a:rPr lang="en-US" sz="3600" b="1" strike="noStrike" spc="-1" dirty="0">
                <a:solidFill>
                  <a:schemeClr val="bg1"/>
                </a:solidFill>
                <a:latin typeface="Palatino"/>
                <a:ea typeface="Palatino"/>
              </a:rPr>
              <a:t>Breakout Groups</a:t>
            </a:r>
            <a:br>
              <a:rPr dirty="0"/>
            </a:br>
            <a:endParaRPr lang="en-US" sz="3600" b="0" strike="noStrike" spc="-1" dirty="0">
              <a:solidFill>
                <a:srgbClr val="E02826"/>
              </a:solidFill>
              <a:latin typeface="Gill Sans MT"/>
            </a:endParaRPr>
          </a:p>
        </p:txBody>
      </p:sp>
      <p:pic>
        <p:nvPicPr>
          <p:cNvPr id="191" name="Content Placeholder 8"/>
          <p:cNvPicPr/>
          <p:nvPr/>
        </p:nvPicPr>
        <p:blipFill>
          <a:blip r:embed="rId2"/>
          <a:stretch/>
        </p:blipFill>
        <p:spPr>
          <a:xfrm>
            <a:off x="504360" y="2569148"/>
            <a:ext cx="5181120" cy="3454200"/>
          </a:xfrm>
          <a:prstGeom prst="rect">
            <a:avLst/>
          </a:prstGeom>
          <a:ln>
            <a:noFill/>
          </a:ln>
        </p:spPr>
      </p:pic>
      <p:pic>
        <p:nvPicPr>
          <p:cNvPr id="192" name="Content Placeholder 9"/>
          <p:cNvPicPr/>
          <p:nvPr/>
        </p:nvPicPr>
        <p:blipFill>
          <a:blip r:embed="rId3"/>
          <a:srcRect l="3807" r="13236"/>
          <a:stretch/>
        </p:blipFill>
        <p:spPr>
          <a:xfrm>
            <a:off x="5917320" y="2569148"/>
            <a:ext cx="5894640" cy="3454200"/>
          </a:xfrm>
          <a:prstGeom prst="rect">
            <a:avLst/>
          </a:prstGeom>
          <a:ln>
            <a:noFill/>
          </a:ln>
        </p:spPr>
      </p:pic>
      <p:sp>
        <p:nvSpPr>
          <p:cNvPr id="193" name="TextShape 2"/>
          <p:cNvSpPr txBox="1"/>
          <p:nvPr/>
        </p:nvSpPr>
        <p:spPr>
          <a:xfrm>
            <a:off x="504360" y="1983346"/>
            <a:ext cx="11307600" cy="227774"/>
          </a:xfrm>
          <a:prstGeom prst="rect">
            <a:avLst/>
          </a:prstGeom>
          <a:noFill/>
          <a:ln>
            <a:noFill/>
          </a:ln>
        </p:spPr>
        <p:txBody>
          <a:bodyPr>
            <a:noAutofit/>
          </a:bodyPr>
          <a:lstStyle/>
          <a:p>
            <a:pPr marL="457200" algn="ctr">
              <a:lnSpc>
                <a:spcPct val="90000"/>
              </a:lnSpc>
              <a:spcBef>
                <a:spcPts val="499"/>
              </a:spcBef>
            </a:pPr>
            <a:r>
              <a:rPr lang="en-US" sz="2400" b="0" strike="noStrike" spc="-1" dirty="0">
                <a:solidFill>
                  <a:srgbClr val="674831"/>
                </a:solidFill>
                <a:latin typeface="Gill Sans"/>
              </a:rPr>
              <a:t>By Sub Sector					Musical Chairs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Shape 1"/>
          <p:cNvSpPr txBox="1"/>
          <p:nvPr/>
        </p:nvSpPr>
        <p:spPr>
          <a:xfrm>
            <a:off x="838080" y="141668"/>
            <a:ext cx="10515240" cy="1367812"/>
          </a:xfrm>
          <a:prstGeom prst="rect">
            <a:avLst/>
          </a:prstGeom>
          <a:noFill/>
          <a:ln>
            <a:noFill/>
          </a:ln>
        </p:spPr>
        <p:txBody>
          <a:bodyPr anchor="b">
            <a:normAutofit lnSpcReduction="10000"/>
          </a:bodyPr>
          <a:lstStyle/>
          <a:p>
            <a:pPr algn="ctr">
              <a:lnSpc>
                <a:spcPct val="90000"/>
              </a:lnSpc>
            </a:pPr>
            <a:r>
              <a:rPr lang="en-US" sz="2200" b="0" strike="noStrike" spc="-1" dirty="0">
                <a:solidFill>
                  <a:schemeClr val="bg1"/>
                </a:solidFill>
                <a:latin typeface="Palatino"/>
                <a:ea typeface="Palatino"/>
              </a:rPr>
              <a:t>Regional Career Education Advisory Committees</a:t>
            </a:r>
            <a:br>
              <a:rPr sz="2200" dirty="0">
                <a:solidFill>
                  <a:schemeClr val="bg1"/>
                </a:solidFill>
              </a:rPr>
            </a:br>
            <a:r>
              <a:rPr lang="en-US" sz="3600" b="1" strike="noStrike" spc="-1" dirty="0">
                <a:solidFill>
                  <a:schemeClr val="bg1"/>
                </a:solidFill>
                <a:latin typeface="Palatino"/>
                <a:ea typeface="Palatino"/>
              </a:rPr>
              <a:t>Current Evolution</a:t>
            </a:r>
            <a:r>
              <a:rPr lang="en-US" sz="3600" b="1" strike="noStrike" spc="-1" dirty="0">
                <a:solidFill>
                  <a:srgbClr val="93011D"/>
                </a:solidFill>
                <a:latin typeface="Palatino"/>
                <a:ea typeface="Palatino"/>
              </a:rPr>
              <a:t> </a:t>
            </a:r>
            <a:br>
              <a:rPr dirty="0"/>
            </a:br>
            <a:endParaRPr lang="en-US" sz="3600" b="0" strike="noStrike" spc="-1" dirty="0">
              <a:solidFill>
                <a:srgbClr val="E02826"/>
              </a:solidFill>
              <a:latin typeface="Gill Sans MT"/>
            </a:endParaRPr>
          </a:p>
        </p:txBody>
      </p:sp>
      <p:sp>
        <p:nvSpPr>
          <p:cNvPr id="193" name="TextShape 2"/>
          <p:cNvSpPr txBox="1"/>
          <p:nvPr/>
        </p:nvSpPr>
        <p:spPr>
          <a:xfrm>
            <a:off x="504360" y="1985818"/>
            <a:ext cx="11307600" cy="701640"/>
          </a:xfrm>
          <a:prstGeom prst="rect">
            <a:avLst/>
          </a:prstGeom>
          <a:noFill/>
          <a:ln>
            <a:noFill/>
          </a:ln>
        </p:spPr>
        <p:txBody>
          <a:bodyPr>
            <a:noAutofit/>
          </a:bodyPr>
          <a:lstStyle/>
          <a:p>
            <a:pPr marL="457200" algn="ctr">
              <a:lnSpc>
                <a:spcPct val="90000"/>
              </a:lnSpc>
              <a:spcBef>
                <a:spcPts val="499"/>
              </a:spcBef>
            </a:pPr>
            <a:r>
              <a:rPr lang="en-US" sz="2400" b="0" strike="noStrike" spc="-1" dirty="0">
                <a:solidFill>
                  <a:srgbClr val="674831"/>
                </a:solidFill>
                <a:latin typeface="Gill Sans"/>
              </a:rPr>
              <a:t>Virtual Advisory Format				Fireside Chat Format</a:t>
            </a:r>
          </a:p>
        </p:txBody>
      </p:sp>
      <p:pic>
        <p:nvPicPr>
          <p:cNvPr id="3" name="Picture 2" descr="Graphical user interface, application&#10;&#10;Description automatically generated">
            <a:extLst>
              <a:ext uri="{FF2B5EF4-FFF2-40B4-BE49-F238E27FC236}">
                <a16:creationId xmlns:a16="http://schemas.microsoft.com/office/drawing/2014/main" id="{C7AEC8C4-4A7A-468B-BE87-7C80D687D7C9}"/>
              </a:ext>
            </a:extLst>
          </p:cNvPr>
          <p:cNvPicPr>
            <a:picLocks noChangeAspect="1"/>
          </p:cNvPicPr>
          <p:nvPr/>
        </p:nvPicPr>
        <p:blipFill rotWithShape="1">
          <a:blip r:embed="rId2">
            <a:extLst>
              <a:ext uri="{28A0092B-C50C-407E-A947-70E740481C1C}">
                <a14:useLocalDpi xmlns:a14="http://schemas.microsoft.com/office/drawing/2010/main" val="0"/>
              </a:ext>
            </a:extLst>
          </a:blip>
          <a:srcRect l="3986" t="4883" r="3905" b="19436"/>
          <a:stretch/>
        </p:blipFill>
        <p:spPr>
          <a:xfrm>
            <a:off x="1733402" y="2383119"/>
            <a:ext cx="3908684" cy="4156200"/>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341D4027-AF76-4F41-A4A1-52C9A864B907}"/>
              </a:ext>
            </a:extLst>
          </p:cNvPr>
          <p:cNvPicPr>
            <a:picLocks noChangeAspect="1"/>
          </p:cNvPicPr>
          <p:nvPr/>
        </p:nvPicPr>
        <p:blipFill rotWithShape="1">
          <a:blip r:embed="rId3">
            <a:extLst>
              <a:ext uri="{28A0092B-C50C-407E-A947-70E740481C1C}">
                <a14:useLocalDpi xmlns:a14="http://schemas.microsoft.com/office/drawing/2010/main" val="0"/>
              </a:ext>
            </a:extLst>
          </a:blip>
          <a:srcRect t="11879" r="3850"/>
          <a:stretch/>
        </p:blipFill>
        <p:spPr>
          <a:xfrm>
            <a:off x="6727426" y="2336638"/>
            <a:ext cx="4825344" cy="4115927"/>
          </a:xfrm>
          <a:prstGeom prst="rect">
            <a:avLst/>
          </a:prstGeom>
        </p:spPr>
      </p:pic>
    </p:spTree>
    <p:extLst>
      <p:ext uri="{BB962C8B-B14F-4D97-AF65-F5344CB8AC3E}">
        <p14:creationId xmlns:p14="http://schemas.microsoft.com/office/powerpoint/2010/main" val="3707151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txBox="1"/>
          <p:nvPr/>
        </p:nvSpPr>
        <p:spPr>
          <a:xfrm>
            <a:off x="838080" y="439020"/>
            <a:ext cx="10515240" cy="549000"/>
          </a:xfrm>
          <a:prstGeom prst="rect">
            <a:avLst/>
          </a:prstGeom>
          <a:noFill/>
          <a:ln>
            <a:noFill/>
          </a:ln>
        </p:spPr>
        <p:txBody>
          <a:bodyPr anchor="b">
            <a:normAutofit fontScale="95500" lnSpcReduction="10000"/>
          </a:bodyPr>
          <a:lstStyle/>
          <a:p>
            <a:pPr algn="ctr">
              <a:lnSpc>
                <a:spcPct val="90000"/>
              </a:lnSpc>
            </a:pPr>
            <a:r>
              <a:rPr lang="en-US" sz="3600" b="0" strike="noStrike" spc="-1" dirty="0">
                <a:solidFill>
                  <a:schemeClr val="bg1"/>
                </a:solidFill>
                <a:latin typeface="Palatino"/>
                <a:ea typeface="Palatino"/>
              </a:rPr>
              <a:t>Regional Career Education Advisory Committees</a:t>
            </a:r>
            <a:endParaRPr lang="en-US" sz="3600" b="0" strike="noStrike" spc="-1" dirty="0">
              <a:solidFill>
                <a:schemeClr val="bg1"/>
              </a:solidFill>
              <a:latin typeface="Gill Sans MT"/>
            </a:endParaRPr>
          </a:p>
        </p:txBody>
      </p:sp>
      <p:sp>
        <p:nvSpPr>
          <p:cNvPr id="195" name="TextShape 2"/>
          <p:cNvSpPr txBox="1"/>
          <p:nvPr/>
        </p:nvSpPr>
        <p:spPr>
          <a:xfrm>
            <a:off x="838080" y="2024264"/>
            <a:ext cx="10515240" cy="558720"/>
          </a:xfrm>
          <a:prstGeom prst="rect">
            <a:avLst/>
          </a:prstGeom>
          <a:noFill/>
          <a:ln>
            <a:noFill/>
          </a:ln>
        </p:spPr>
        <p:txBody>
          <a:bodyPr>
            <a:normAutofit/>
          </a:bodyPr>
          <a:lstStyle/>
          <a:p>
            <a:pPr algn="ctr">
              <a:lnSpc>
                <a:spcPct val="90000"/>
              </a:lnSpc>
              <a:spcBef>
                <a:spcPts val="1001"/>
              </a:spcBef>
            </a:pPr>
            <a:r>
              <a:rPr lang="en-US" sz="2800" b="1" strike="noStrike" spc="-1" dirty="0">
                <a:solidFill>
                  <a:srgbClr val="674831"/>
                </a:solidFill>
                <a:latin typeface="Gill Sans"/>
              </a:rPr>
              <a:t>Contact Information:</a:t>
            </a:r>
            <a:endParaRPr lang="en-US" sz="2800" b="0" strike="noStrike" spc="-1" dirty="0">
              <a:solidFill>
                <a:srgbClr val="674831"/>
              </a:solidFill>
              <a:latin typeface="Gill Sans"/>
            </a:endParaRPr>
          </a:p>
        </p:txBody>
      </p:sp>
      <p:sp>
        <p:nvSpPr>
          <p:cNvPr id="197" name="TextShape 4"/>
          <p:cNvSpPr txBox="1"/>
          <p:nvPr/>
        </p:nvSpPr>
        <p:spPr>
          <a:xfrm>
            <a:off x="6384894" y="2582984"/>
            <a:ext cx="3642840" cy="1981080"/>
          </a:xfrm>
          <a:prstGeom prst="rect">
            <a:avLst/>
          </a:prstGeom>
          <a:noFill/>
          <a:ln>
            <a:noFill/>
          </a:ln>
        </p:spPr>
        <p:txBody>
          <a:bodyPr>
            <a:normAutofit/>
          </a:bodyPr>
          <a:lstStyle/>
          <a:p>
            <a:pPr algn="ctr">
              <a:lnSpc>
                <a:spcPct val="90000"/>
              </a:lnSpc>
              <a:spcBef>
                <a:spcPts val="1001"/>
              </a:spcBef>
            </a:pPr>
            <a:r>
              <a:rPr lang="en-US" sz="2800" b="0" strike="noStrike" spc="-1" dirty="0">
                <a:solidFill>
                  <a:srgbClr val="674831"/>
                </a:solidFill>
                <a:latin typeface="Gill Sans"/>
              </a:rPr>
              <a:t>Alan </a:t>
            </a:r>
            <a:r>
              <a:rPr lang="en-US" sz="2800" b="0" strike="noStrike" spc="-1" dirty="0" err="1">
                <a:solidFill>
                  <a:srgbClr val="674831"/>
                </a:solidFill>
                <a:latin typeface="Gill Sans"/>
              </a:rPr>
              <a:t>Braggins</a:t>
            </a:r>
            <a:endParaRPr lang="en-US" sz="2800" b="0" strike="noStrike" spc="-1" dirty="0">
              <a:solidFill>
                <a:srgbClr val="674831"/>
              </a:solidFill>
              <a:latin typeface="Gill Sans"/>
            </a:endParaRPr>
          </a:p>
          <a:p>
            <a:pPr algn="ctr">
              <a:lnSpc>
                <a:spcPct val="90000"/>
              </a:lnSpc>
              <a:spcBef>
                <a:spcPts val="1001"/>
              </a:spcBef>
            </a:pPr>
            <a:r>
              <a:rPr lang="en-US" sz="2400" b="0" strike="noStrike" spc="-1" dirty="0">
                <a:solidFill>
                  <a:srgbClr val="674831"/>
                </a:solidFill>
                <a:latin typeface="Gill Sans"/>
              </a:rPr>
              <a:t>Statewide Director, Advanced Manufacturing</a:t>
            </a:r>
          </a:p>
          <a:p>
            <a:pPr algn="ctr">
              <a:lnSpc>
                <a:spcPct val="90000"/>
              </a:lnSpc>
              <a:spcBef>
                <a:spcPts val="1001"/>
              </a:spcBef>
            </a:pPr>
            <a:r>
              <a:rPr lang="en-US" sz="2400" b="0" strike="noStrike" spc="-1" dirty="0">
                <a:solidFill>
                  <a:srgbClr val="674831"/>
                </a:solidFill>
                <a:latin typeface="Gill Sans"/>
              </a:rPr>
              <a:t>Alan.Braggins@CACT.org</a:t>
            </a:r>
          </a:p>
          <a:p>
            <a:pPr algn="ctr">
              <a:lnSpc>
                <a:spcPct val="90000"/>
              </a:lnSpc>
              <a:spcBef>
                <a:spcPts val="1001"/>
              </a:spcBef>
            </a:pPr>
            <a:endParaRPr lang="en-US" sz="2400" b="0" strike="noStrike" spc="-1" dirty="0">
              <a:solidFill>
                <a:srgbClr val="674831"/>
              </a:solidFill>
              <a:latin typeface="Gill Sans"/>
            </a:endParaRPr>
          </a:p>
        </p:txBody>
      </p:sp>
      <p:sp>
        <p:nvSpPr>
          <p:cNvPr id="198" name="TextShape 5"/>
          <p:cNvSpPr txBox="1"/>
          <p:nvPr/>
        </p:nvSpPr>
        <p:spPr>
          <a:xfrm>
            <a:off x="1787760" y="2582984"/>
            <a:ext cx="3642840" cy="1981080"/>
          </a:xfrm>
          <a:prstGeom prst="rect">
            <a:avLst/>
          </a:prstGeom>
          <a:noFill/>
          <a:ln>
            <a:noFill/>
          </a:ln>
        </p:spPr>
        <p:txBody>
          <a:bodyPr>
            <a:noAutofit/>
          </a:bodyPr>
          <a:lstStyle/>
          <a:p>
            <a:pPr algn="ctr">
              <a:lnSpc>
                <a:spcPct val="90000"/>
              </a:lnSpc>
              <a:spcBef>
                <a:spcPts val="1001"/>
              </a:spcBef>
            </a:pPr>
            <a:r>
              <a:rPr lang="en-US" sz="2800" b="0" strike="noStrike" spc="-1" dirty="0">
                <a:solidFill>
                  <a:srgbClr val="674831"/>
                </a:solidFill>
                <a:latin typeface="Gill Sans"/>
              </a:rPr>
              <a:t>Susanne Mata</a:t>
            </a:r>
          </a:p>
          <a:p>
            <a:pPr algn="ctr">
              <a:lnSpc>
                <a:spcPct val="90000"/>
              </a:lnSpc>
              <a:spcBef>
                <a:spcPts val="1001"/>
              </a:spcBef>
            </a:pPr>
            <a:r>
              <a:rPr lang="en-US" sz="2400" b="0" strike="noStrike" spc="-1" dirty="0">
                <a:solidFill>
                  <a:srgbClr val="674831"/>
                </a:solidFill>
                <a:latin typeface="Gill Sans"/>
              </a:rPr>
              <a:t>Regional Director, ICT &amp; Digital Media Sector</a:t>
            </a:r>
          </a:p>
          <a:p>
            <a:pPr algn="ctr">
              <a:lnSpc>
                <a:spcPct val="90000"/>
              </a:lnSpc>
              <a:spcBef>
                <a:spcPts val="1001"/>
              </a:spcBef>
            </a:pPr>
            <a:r>
              <a:rPr lang="en-US" sz="2400" b="0" strike="noStrike" spc="-1" dirty="0">
                <a:solidFill>
                  <a:srgbClr val="674831"/>
                </a:solidFill>
                <a:latin typeface="Gill Sans"/>
              </a:rPr>
              <a:t>SMata@sbccd.edu</a:t>
            </a:r>
          </a:p>
        </p:txBody>
      </p:sp>
      <p:pic>
        <p:nvPicPr>
          <p:cNvPr id="3" name="Picture 2" descr="Graphical user interface&#10;&#10;Description automatically generated">
            <a:extLst>
              <a:ext uri="{FF2B5EF4-FFF2-40B4-BE49-F238E27FC236}">
                <a16:creationId xmlns:a16="http://schemas.microsoft.com/office/drawing/2014/main" id="{A01F6F27-F6F7-4C01-A5C9-CCDBBE9D1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197" y="4457785"/>
            <a:ext cx="2825966" cy="1081941"/>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6002BC92-592F-4DCF-BD44-BA3138D19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599" y="4473565"/>
            <a:ext cx="4249430" cy="1298437"/>
          </a:xfrm>
          <a:prstGeom prst="rect">
            <a:avLst/>
          </a:prstGeom>
        </p:spPr>
      </p:pic>
      <p:sp>
        <p:nvSpPr>
          <p:cNvPr id="6" name="TextBox 5">
            <a:extLst>
              <a:ext uri="{FF2B5EF4-FFF2-40B4-BE49-F238E27FC236}">
                <a16:creationId xmlns:a16="http://schemas.microsoft.com/office/drawing/2014/main" id="{C425E3B8-1FCA-4307-9C51-4B6C32E06E8B}"/>
              </a:ext>
            </a:extLst>
          </p:cNvPr>
          <p:cNvSpPr txBox="1"/>
          <p:nvPr/>
        </p:nvSpPr>
        <p:spPr>
          <a:xfrm>
            <a:off x="8226420" y="4829479"/>
            <a:ext cx="1609859" cy="338554"/>
          </a:xfrm>
          <a:prstGeom prst="rect">
            <a:avLst/>
          </a:prstGeom>
          <a:noFill/>
        </p:spPr>
        <p:txBody>
          <a:bodyPr wrap="square" rtlCol="0">
            <a:spAutoFit/>
          </a:bodyPr>
          <a:lstStyle/>
          <a:p>
            <a:r>
              <a:rPr lang="en-US" sz="1600" b="1" dirty="0">
                <a:solidFill>
                  <a:srgbClr val="0070C0"/>
                </a:solidFill>
              </a:rPr>
              <a:t>CACT.ORG</a:t>
            </a:r>
          </a:p>
        </p:txBody>
      </p:sp>
      <p:sp>
        <p:nvSpPr>
          <p:cNvPr id="12" name="TextBox 11">
            <a:extLst>
              <a:ext uri="{FF2B5EF4-FFF2-40B4-BE49-F238E27FC236}">
                <a16:creationId xmlns:a16="http://schemas.microsoft.com/office/drawing/2014/main" id="{43CAAFBA-462F-43A5-BF3B-0AEEB79A221B}"/>
              </a:ext>
            </a:extLst>
          </p:cNvPr>
          <p:cNvSpPr txBox="1"/>
          <p:nvPr/>
        </p:nvSpPr>
        <p:spPr>
          <a:xfrm>
            <a:off x="2196197" y="5539726"/>
            <a:ext cx="2825966" cy="338554"/>
          </a:xfrm>
          <a:prstGeom prst="rect">
            <a:avLst/>
          </a:prstGeom>
          <a:noFill/>
        </p:spPr>
        <p:txBody>
          <a:bodyPr wrap="square" rtlCol="0">
            <a:spAutoFit/>
          </a:bodyPr>
          <a:lstStyle/>
          <a:p>
            <a:pPr algn="ctr"/>
            <a:r>
              <a:rPr lang="en-US" sz="1600" b="1" dirty="0">
                <a:solidFill>
                  <a:srgbClr val="0070C0"/>
                </a:solidFill>
              </a:rPr>
              <a:t>DesertColleges.org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4400" b="0" strike="noStrike" spc="-1">
                <a:solidFill>
                  <a:srgbClr val="FFFFFF"/>
                </a:solidFill>
                <a:latin typeface="Palatino"/>
                <a:ea typeface="Palatino"/>
              </a:rPr>
              <a:t>Discussion and Questions</a:t>
            </a:r>
            <a:br/>
            <a:endParaRPr lang="en-US" sz="4400" b="0" strike="noStrike" spc="-1">
              <a:solidFill>
                <a:srgbClr val="E02826"/>
              </a:solidFill>
              <a:latin typeface="Gill Sans MT"/>
            </a:endParaRPr>
          </a:p>
        </p:txBody>
      </p:sp>
      <p:sp>
        <p:nvSpPr>
          <p:cNvPr id="201" name="TextShape 2"/>
          <p:cNvSpPr txBox="1"/>
          <p:nvPr/>
        </p:nvSpPr>
        <p:spPr>
          <a:xfrm>
            <a:off x="831960" y="2221560"/>
            <a:ext cx="10515240" cy="706320"/>
          </a:xfrm>
          <a:prstGeom prst="rect">
            <a:avLst/>
          </a:prstGeom>
          <a:noFill/>
          <a:ln>
            <a:noFill/>
          </a:ln>
        </p:spPr>
        <p:txBody>
          <a:bodyPr>
            <a:noAutofit/>
          </a:bodyPr>
          <a:lstStyle/>
          <a:p>
            <a:pPr>
              <a:lnSpc>
                <a:spcPct val="90000"/>
              </a:lnSpc>
              <a:spcBef>
                <a:spcPts val="1001"/>
              </a:spcBef>
            </a:pPr>
            <a:r>
              <a:rPr lang="en-US" sz="2800" b="0" strike="noStrike" spc="-1">
                <a:solidFill>
                  <a:srgbClr val="674831"/>
                </a:solidFill>
                <a:latin typeface="Gill Sans"/>
              </a:rPr>
              <a:t>Any comments, examples, or advice from the group?</a:t>
            </a:r>
          </a:p>
          <a:p>
            <a:pPr>
              <a:lnSpc>
                <a:spcPct val="90000"/>
              </a:lnSpc>
              <a:spcBef>
                <a:spcPts val="1001"/>
              </a:spcBef>
            </a:pPr>
            <a:endParaRPr lang="en-US" sz="2800" b="0" strike="noStrike" spc="-1">
              <a:solidFill>
                <a:srgbClr val="674831"/>
              </a:solidFill>
              <a:latin typeface="Gill Sans"/>
            </a:endParaRPr>
          </a:p>
        </p:txBody>
      </p:sp>
      <p:pic>
        <p:nvPicPr>
          <p:cNvPr id="202" name="Content Placeholder 4"/>
          <p:cNvPicPr/>
          <p:nvPr/>
        </p:nvPicPr>
        <p:blipFill>
          <a:blip r:embed="rId2"/>
          <a:stretch/>
        </p:blipFill>
        <p:spPr>
          <a:xfrm>
            <a:off x="5130720" y="3790800"/>
            <a:ext cx="1777680" cy="1130040"/>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Shape 1"/>
          <p:cNvSpPr txBox="1"/>
          <p:nvPr/>
        </p:nvSpPr>
        <p:spPr>
          <a:xfrm>
            <a:off x="335160" y="0"/>
            <a:ext cx="11368800" cy="1312200"/>
          </a:xfrm>
          <a:prstGeom prst="rect">
            <a:avLst/>
          </a:prstGeom>
          <a:noFill/>
          <a:ln>
            <a:noFill/>
          </a:ln>
        </p:spPr>
        <p:txBody>
          <a:bodyPr anchor="b">
            <a:noAutofit/>
          </a:bodyPr>
          <a:lstStyle/>
          <a:p>
            <a:pPr algn="ctr">
              <a:lnSpc>
                <a:spcPct val="90000"/>
              </a:lnSpc>
            </a:pPr>
            <a:r>
              <a:rPr lang="en-US" sz="3600" b="0" strike="noStrike" spc="-1" dirty="0">
                <a:solidFill>
                  <a:srgbClr val="FFFFFF"/>
                </a:solidFill>
                <a:latin typeface="Palatino"/>
                <a:ea typeface="Palatino"/>
              </a:rPr>
              <a:t>Career and Technical Education </a:t>
            </a:r>
          </a:p>
          <a:p>
            <a:pPr algn="ctr">
              <a:lnSpc>
                <a:spcPct val="90000"/>
              </a:lnSpc>
            </a:pPr>
            <a:r>
              <a:rPr lang="en-US" sz="3600" b="0" strike="noStrike" spc="-1" dirty="0">
                <a:solidFill>
                  <a:srgbClr val="FFFFFF"/>
                </a:solidFill>
                <a:latin typeface="Palatino"/>
                <a:ea typeface="Palatino"/>
              </a:rPr>
              <a:t>Regional Advisory Committees</a:t>
            </a:r>
            <a:endParaRPr lang="en-US" sz="3600" b="0" strike="noStrike" spc="-1" dirty="0">
              <a:solidFill>
                <a:srgbClr val="E02826"/>
              </a:solidFill>
              <a:latin typeface="Gill Sans MT"/>
            </a:endParaRPr>
          </a:p>
        </p:txBody>
      </p:sp>
      <p:sp>
        <p:nvSpPr>
          <p:cNvPr id="160" name="TextShape 2"/>
          <p:cNvSpPr txBox="1"/>
          <p:nvPr/>
        </p:nvSpPr>
        <p:spPr>
          <a:xfrm>
            <a:off x="537120" y="2319120"/>
            <a:ext cx="10375200" cy="3614040"/>
          </a:xfrm>
          <a:prstGeom prst="rect">
            <a:avLst/>
          </a:prstGeom>
          <a:noFill/>
          <a:ln>
            <a:noFill/>
          </a:ln>
        </p:spPr>
        <p:txBody>
          <a:bodyPr>
            <a:normAutofit/>
          </a:bodyPr>
          <a:lstStyle/>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The Career and Technical Education Advisory Committees include representatives from business, industry, labor, community agencies, faculty, students and other members. </a:t>
            </a:r>
          </a:p>
          <a:p>
            <a:pPr marL="360">
              <a:lnSpc>
                <a:spcPct val="90000"/>
              </a:lnSpc>
              <a:spcBef>
                <a:spcPts val="1001"/>
              </a:spcBef>
              <a:buClr>
                <a:srgbClr val="674831"/>
              </a:buClr>
            </a:pPr>
            <a:endParaRPr lang="en-US" sz="2800" b="0" strike="noStrike" spc="-1" dirty="0">
              <a:solidFill>
                <a:srgbClr val="674831"/>
              </a:solidFill>
              <a:latin typeface="Gill Sans"/>
            </a:endParaRP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The primary purpose of advisory committees is to provide direction and guidance for the specific career and technical area within the college to strengthen and enhance the success of college programs.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Shape 1"/>
          <p:cNvSpPr txBox="1"/>
          <p:nvPr/>
        </p:nvSpPr>
        <p:spPr>
          <a:xfrm>
            <a:off x="831960" y="455760"/>
            <a:ext cx="10515240" cy="960916"/>
          </a:xfrm>
          <a:prstGeom prst="rect">
            <a:avLst/>
          </a:prstGeom>
          <a:noFill/>
          <a:ln>
            <a:noFill/>
          </a:ln>
        </p:spPr>
        <p:txBody>
          <a:bodyPr anchor="b">
            <a:noAutofit/>
          </a:bodyPr>
          <a:lstStyle/>
          <a:p>
            <a:pPr>
              <a:lnSpc>
                <a:spcPct val="90000"/>
              </a:lnSpc>
            </a:pPr>
            <a:r>
              <a:rPr lang="en-US" sz="3600" b="0" strike="noStrike" spc="-1">
                <a:solidFill>
                  <a:srgbClr val="FFFFFF"/>
                </a:solidFill>
                <a:latin typeface="Palatino"/>
                <a:ea typeface="Palatino"/>
              </a:rPr>
              <a:t>Resources</a:t>
            </a:r>
            <a:endParaRPr lang="en-US" sz="3600" b="0" strike="noStrike" spc="-1">
              <a:solidFill>
                <a:srgbClr val="E02826"/>
              </a:solidFill>
              <a:latin typeface="Gill Sans MT"/>
            </a:endParaRPr>
          </a:p>
        </p:txBody>
      </p:sp>
      <p:sp>
        <p:nvSpPr>
          <p:cNvPr id="204" name="TextShape 2"/>
          <p:cNvSpPr txBox="1"/>
          <p:nvPr/>
        </p:nvSpPr>
        <p:spPr>
          <a:xfrm>
            <a:off x="831960" y="2095560"/>
            <a:ext cx="10515240" cy="3796920"/>
          </a:xfrm>
          <a:prstGeom prst="rect">
            <a:avLst/>
          </a:prstGeom>
          <a:noFill/>
          <a:ln>
            <a:noFill/>
          </a:ln>
        </p:spPr>
        <p:txBody>
          <a:bodyPr>
            <a:normAutofit fontScale="97000" lnSpcReduction="10000"/>
          </a:bodyPr>
          <a:lstStyle/>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A listing of the California Community College regional and statewide directors in various industry sectors.</a:t>
            </a:r>
          </a:p>
          <a:p>
            <a:pPr>
              <a:lnSpc>
                <a:spcPct val="90000"/>
              </a:lnSpc>
              <a:spcBef>
                <a:spcPts val="1001"/>
              </a:spcBef>
            </a:pPr>
            <a:r>
              <a:rPr lang="en-US" sz="1600" b="0" u="sng" strike="noStrike" spc="-1" dirty="0">
                <a:solidFill>
                  <a:srgbClr val="0070C0"/>
                </a:solidFill>
                <a:uFillTx/>
                <a:latin typeface="Gill Sans"/>
                <a:hlinkClick r:id="rId2">
                  <a:extLst>
                    <a:ext uri="{A12FA001-AC4F-418D-AE19-62706E023703}">
                      <ahyp:hlinkClr xmlns:ahyp="http://schemas.microsoft.com/office/drawing/2018/hyperlinkcolor" val="tx"/>
                    </a:ext>
                  </a:extLst>
                </a:hlinkClick>
              </a:rPr>
              <a:t>https://www.cccco.edu/About-Us/Chancellors-Office/Divisions/Workforce-and-Economic-Development/Technical-Assistance-Providers</a:t>
            </a:r>
            <a:endParaRPr lang="en-US" sz="1600" b="0" strike="noStrike" spc="-1" dirty="0">
              <a:solidFill>
                <a:srgbClr val="0070C0"/>
              </a:solidFill>
              <a:latin typeface="Gill Sans"/>
            </a:endParaRP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This is a toolkit on steps to adding qualified industry experts to your hiring pool by recognizing industry experience as equivalent.</a:t>
            </a:r>
          </a:p>
          <a:p>
            <a:pPr>
              <a:lnSpc>
                <a:spcPct val="90000"/>
              </a:lnSpc>
              <a:spcBef>
                <a:spcPts val="1001"/>
              </a:spcBef>
            </a:pPr>
            <a:r>
              <a:rPr lang="en-US" b="0" strike="noStrike" spc="-1" dirty="0">
                <a:solidFill>
                  <a:srgbClr val="0070C0"/>
                </a:solidFill>
                <a:latin typeface="Gill Sans"/>
                <a:hlinkClick r:id="rId3">
                  <a:extLst>
                    <a:ext uri="{A12FA001-AC4F-418D-AE19-62706E023703}">
                      <ahyp:hlinkClr xmlns:ahyp="http://schemas.microsoft.com/office/drawing/2018/hyperlinkcolor" val="tx"/>
                    </a:ext>
                  </a:extLst>
                </a:hlinkClick>
              </a:rPr>
              <a:t>https://asccc.org/sites/default/files/ADAversion_CTEMinQualsToolkit.pdf</a:t>
            </a:r>
            <a:r>
              <a:rPr lang="en-US" b="0" strike="noStrike" spc="-1" dirty="0">
                <a:solidFill>
                  <a:srgbClr val="0070C0"/>
                </a:solidFill>
                <a:latin typeface="Gill Sans"/>
              </a:rPr>
              <a:t> </a:t>
            </a: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166 page 2019 version of the Program and Course Approval Handbook (know as PACH</a:t>
            </a:r>
          </a:p>
          <a:p>
            <a:pPr>
              <a:lnSpc>
                <a:spcPct val="90000"/>
              </a:lnSpc>
              <a:spcBef>
                <a:spcPts val="1001"/>
              </a:spcBef>
            </a:pPr>
            <a:r>
              <a:rPr lang="en-US" sz="1900" b="0" u="sng" strike="noStrike" spc="-1" dirty="0">
                <a:solidFill>
                  <a:srgbClr val="0070C0"/>
                </a:solidFill>
                <a:uFillTx/>
                <a:latin typeface="Gill Sans"/>
                <a:hlinkClick r:id="rId4">
                  <a:extLst>
                    <a:ext uri="{A12FA001-AC4F-418D-AE19-62706E023703}">
                      <ahyp:hlinkClr xmlns:ahyp="http://schemas.microsoft.com/office/drawing/2018/hyperlinkcolor" val="tx"/>
                    </a:ext>
                  </a:extLst>
                </a:hlinkClick>
              </a:rPr>
              <a:t>https://asccc.org/sites/default/files/CCCCO_Report_Program_Course_Approval-web-102819.pdf</a:t>
            </a:r>
            <a:endParaRPr lang="en-US" sz="1900" b="0" strike="noStrike" spc="-1" dirty="0">
              <a:solidFill>
                <a:srgbClr val="0070C0"/>
              </a:solidFill>
              <a:latin typeface="Gill Sans"/>
            </a:endParaRPr>
          </a:p>
          <a:p>
            <a:pPr>
              <a:lnSpc>
                <a:spcPct val="90000"/>
              </a:lnSpc>
              <a:spcBef>
                <a:spcPts val="1001"/>
              </a:spcBef>
            </a:pPr>
            <a:endParaRPr lang="en-US" sz="2200" b="0" strike="noStrike" spc="-1" dirty="0">
              <a:solidFill>
                <a:srgbClr val="674831"/>
              </a:solidFill>
              <a:latin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831960" y="455760"/>
            <a:ext cx="10515240" cy="922279"/>
          </a:xfrm>
          <a:prstGeom prst="rect">
            <a:avLst/>
          </a:prstGeom>
          <a:noFill/>
          <a:ln>
            <a:noFill/>
          </a:ln>
        </p:spPr>
        <p:txBody>
          <a:bodyPr anchor="b">
            <a:noAutofit/>
          </a:bodyPr>
          <a:lstStyle/>
          <a:p>
            <a:pPr>
              <a:lnSpc>
                <a:spcPct val="90000"/>
              </a:lnSpc>
            </a:pPr>
            <a:r>
              <a:rPr lang="en-US" sz="3600" b="0" strike="noStrike" spc="-1" dirty="0">
                <a:solidFill>
                  <a:srgbClr val="FFFFFF"/>
                </a:solidFill>
                <a:latin typeface="Palatino"/>
                <a:ea typeface="Palatino"/>
              </a:rPr>
              <a:t>Resources</a:t>
            </a:r>
            <a:endParaRPr lang="en-US" sz="3600" b="0" strike="noStrike" spc="-1" dirty="0">
              <a:solidFill>
                <a:srgbClr val="E02826"/>
              </a:solidFill>
              <a:latin typeface="Gill Sans MT"/>
            </a:endParaRPr>
          </a:p>
        </p:txBody>
      </p:sp>
      <p:sp>
        <p:nvSpPr>
          <p:cNvPr id="206" name="TextShape 2"/>
          <p:cNvSpPr txBox="1"/>
          <p:nvPr/>
        </p:nvSpPr>
        <p:spPr>
          <a:xfrm>
            <a:off x="1043188" y="2095560"/>
            <a:ext cx="9625411" cy="3796920"/>
          </a:xfrm>
          <a:prstGeom prst="rect">
            <a:avLst/>
          </a:prstGeom>
          <a:noFill/>
          <a:ln>
            <a:noFill/>
          </a:ln>
        </p:spPr>
        <p:txBody>
          <a:bodyPr>
            <a:normAutofit/>
          </a:bodyPr>
          <a:lstStyle/>
          <a:p>
            <a:pPr marL="228600" indent="-228240">
              <a:lnSpc>
                <a:spcPct val="90000"/>
              </a:lnSpc>
              <a:spcBef>
                <a:spcPts val="1001"/>
              </a:spcBef>
              <a:buClr>
                <a:srgbClr val="5C3628"/>
              </a:buClr>
              <a:buFont typeface="Arial"/>
              <a:buChar char="•"/>
            </a:pPr>
            <a:r>
              <a:rPr lang="en-US" sz="2800" b="0" strike="noStrike" spc="-1" dirty="0">
                <a:solidFill>
                  <a:srgbClr val="674831"/>
                </a:solidFill>
                <a:latin typeface="Gill Sans"/>
              </a:rPr>
              <a:t>A listing of the C</a:t>
            </a:r>
            <a:r>
              <a:rPr lang="en-US" sz="2800" b="0" strike="noStrike" spc="-1" dirty="0">
                <a:solidFill>
                  <a:srgbClr val="7E7269"/>
                </a:solidFill>
                <a:latin typeface="Gill Sans"/>
              </a:rPr>
              <a:t>alif</a:t>
            </a:r>
            <a:r>
              <a:rPr lang="en-US" sz="2800" b="0" strike="noStrike" spc="-1" dirty="0">
                <a:solidFill>
                  <a:srgbClr val="674831"/>
                </a:solidFill>
                <a:latin typeface="Gill Sans"/>
              </a:rPr>
              <a:t>ornia Community College regional and statewide directors in various industry sectors.</a:t>
            </a:r>
          </a:p>
          <a:p>
            <a:pPr marL="360">
              <a:lnSpc>
                <a:spcPct val="90000"/>
              </a:lnSpc>
              <a:spcBef>
                <a:spcPts val="1001"/>
              </a:spcBef>
              <a:buClr>
                <a:srgbClr val="5C3628"/>
              </a:buClr>
            </a:pPr>
            <a:r>
              <a:rPr lang="en-US" sz="2400" u="sng" spc="-1" dirty="0">
                <a:solidFill>
                  <a:srgbClr val="0070C0"/>
                </a:solidFill>
                <a:latin typeface="Gill Sans"/>
                <a:hlinkClick r:id="rId2">
                  <a:extLst>
                    <a:ext uri="{A12FA001-AC4F-418D-AE19-62706E023703}">
                      <ahyp:hlinkClr xmlns:ahyp="http://schemas.microsoft.com/office/drawing/2018/hyperlinkcolor" val="tx"/>
                    </a:ext>
                  </a:extLst>
                </a:hlinkClick>
              </a:rPr>
              <a:t>https://cact.org/wordpress1/industry-sectors/</a:t>
            </a:r>
            <a:r>
              <a:rPr lang="en-US" sz="2400" u="sng" spc="-1" dirty="0">
                <a:solidFill>
                  <a:srgbClr val="0070C0"/>
                </a:solidFill>
                <a:latin typeface="Gill Sans"/>
              </a:rPr>
              <a:t> </a:t>
            </a:r>
          </a:p>
          <a:p>
            <a:pPr marL="360">
              <a:lnSpc>
                <a:spcPct val="90000"/>
              </a:lnSpc>
              <a:spcBef>
                <a:spcPts val="1001"/>
              </a:spcBef>
              <a:buClr>
                <a:srgbClr val="5C3628"/>
              </a:buClr>
            </a:pPr>
            <a:endParaRPr lang="en-US" sz="2800" b="0" strike="noStrike" spc="-1" dirty="0">
              <a:solidFill>
                <a:srgbClr val="674831"/>
              </a:solidFill>
              <a:latin typeface="Gill Sans"/>
            </a:endParaRPr>
          </a:p>
          <a:p>
            <a:pPr marL="228600" indent="-228240">
              <a:lnSpc>
                <a:spcPct val="90000"/>
              </a:lnSpc>
              <a:spcBef>
                <a:spcPts val="1001"/>
              </a:spcBef>
              <a:buClr>
                <a:srgbClr val="5C3628"/>
              </a:buClr>
              <a:buFont typeface="Arial"/>
              <a:buChar char="•"/>
            </a:pPr>
            <a:r>
              <a:rPr lang="en-US" sz="2800" spc="-1" dirty="0">
                <a:solidFill>
                  <a:srgbClr val="674831"/>
                </a:solidFill>
                <a:latin typeface="Gill Sans"/>
              </a:rPr>
              <a:t>ASCCC CTE Labs Webinar Report.</a:t>
            </a:r>
          </a:p>
          <a:p>
            <a:pPr marL="360">
              <a:lnSpc>
                <a:spcPct val="90000"/>
              </a:lnSpc>
              <a:spcBef>
                <a:spcPts val="1001"/>
              </a:spcBef>
              <a:buClr>
                <a:srgbClr val="24A6FF"/>
              </a:buClr>
            </a:pPr>
            <a:r>
              <a:rPr lang="en-US" sz="2000" b="0" u="sng" strike="noStrike" spc="-1" dirty="0">
                <a:solidFill>
                  <a:srgbClr val="0070C0"/>
                </a:solidFill>
                <a:uFillTx/>
                <a:latin typeface="Gill Sans"/>
                <a:hlinkClick r:id="rId3">
                  <a:extLst>
                    <a:ext uri="{A12FA001-AC4F-418D-AE19-62706E023703}">
                      <ahyp:hlinkClr xmlns:ahyp="http://schemas.microsoft.com/office/drawing/2018/hyperlinkcolor" val="tx"/>
                    </a:ext>
                  </a:extLst>
                </a:hlinkClick>
              </a:rPr>
              <a:t>https://drive.google.com/file/d/1TEekzcMsI_a8vIJs0AsG0KUZU-Ji3JQm/view?usp=sharing</a:t>
            </a:r>
            <a:endParaRPr lang="en-US" sz="2000" b="0" strike="noStrike" spc="-1" dirty="0">
              <a:solidFill>
                <a:srgbClr val="0070C0"/>
              </a:solidFill>
              <a:latin typeface="Gill Sans"/>
            </a:endParaRPr>
          </a:p>
          <a:p>
            <a:pPr>
              <a:lnSpc>
                <a:spcPct val="90000"/>
              </a:lnSpc>
              <a:spcBef>
                <a:spcPts val="1001"/>
              </a:spcBef>
            </a:pPr>
            <a:endParaRPr lang="en-US" sz="2800" b="0" strike="noStrike" spc="-1" dirty="0">
              <a:solidFill>
                <a:srgbClr val="674831"/>
              </a:solidFill>
              <a:latin typeface="Gill Sans"/>
            </a:endParaRPr>
          </a:p>
        </p:txBody>
      </p:sp>
      <p:sp>
        <p:nvSpPr>
          <p:cNvPr id="207" name="CustomShape 3"/>
          <p:cNvSpPr/>
          <p:nvPr/>
        </p:nvSpPr>
        <p:spPr>
          <a:xfrm>
            <a:off x="7488000" y="2824560"/>
            <a:ext cx="184320" cy="3690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extShape 1"/>
          <p:cNvSpPr txBox="1"/>
          <p:nvPr/>
        </p:nvSpPr>
        <p:spPr>
          <a:xfrm>
            <a:off x="831960" y="455760"/>
            <a:ext cx="10515240" cy="1312200"/>
          </a:xfrm>
          <a:prstGeom prst="rect">
            <a:avLst/>
          </a:prstGeom>
          <a:noFill/>
          <a:ln>
            <a:noFill/>
          </a:ln>
        </p:spPr>
        <p:txBody>
          <a:bodyPr anchor="b">
            <a:noAutofit/>
          </a:bodyPr>
          <a:lstStyle/>
          <a:p>
            <a:endParaRPr lang="en-US" sz="1800" b="0" strike="noStrike" spc="-1">
              <a:solidFill>
                <a:srgbClr val="E02826"/>
              </a:solidFill>
              <a:latin typeface="Gill Sans MT"/>
            </a:endParaRPr>
          </a:p>
        </p:txBody>
      </p:sp>
      <p:sp>
        <p:nvSpPr>
          <p:cNvPr id="209" name="TextShape 2"/>
          <p:cNvSpPr txBox="1"/>
          <p:nvPr/>
        </p:nvSpPr>
        <p:spPr>
          <a:xfrm>
            <a:off x="5375880" y="2555184"/>
            <a:ext cx="7353837" cy="2749680"/>
          </a:xfrm>
          <a:prstGeom prst="rect">
            <a:avLst/>
          </a:prstGeom>
          <a:noFill/>
          <a:ln>
            <a:noFill/>
          </a:ln>
        </p:spPr>
        <p:txBody>
          <a:bodyPr>
            <a:noAutofit/>
          </a:bodyPr>
          <a:lstStyle/>
          <a:p>
            <a:pPr marL="457560" indent="-457200">
              <a:lnSpc>
                <a:spcPct val="90000"/>
              </a:lnSpc>
              <a:spcBef>
                <a:spcPts val="1001"/>
              </a:spcBef>
              <a:spcAft>
                <a:spcPts val="1200"/>
              </a:spcAft>
              <a:buClr>
                <a:srgbClr val="674831"/>
              </a:buClr>
              <a:buFont typeface="Arial" panose="020B0604020202020204" pitchFamily="34" charset="0"/>
              <a:buChar char="•"/>
            </a:pPr>
            <a:r>
              <a:rPr lang="en-US" sz="2800" b="1" strike="noStrike" spc="-1" dirty="0">
                <a:solidFill>
                  <a:srgbClr val="674831"/>
                </a:solidFill>
                <a:latin typeface="Gill Sans"/>
              </a:rPr>
              <a:t>Dr. Lynn Shaw </a:t>
            </a:r>
            <a:r>
              <a:rPr lang="en-US" sz="2800" b="1" u="sng" strike="noStrike" spc="-1" dirty="0">
                <a:solidFill>
                  <a:srgbClr val="BA7961"/>
                </a:solidFill>
                <a:uFillTx/>
                <a:latin typeface="Gill Sans"/>
                <a:hlinkClick r:id="rId2"/>
              </a:rPr>
              <a:t>shawlynn@gmail.com</a:t>
            </a:r>
            <a:endParaRPr lang="en-US" sz="2800" b="1" strike="noStrike" spc="-1" dirty="0">
              <a:solidFill>
                <a:srgbClr val="674831"/>
              </a:solidFill>
              <a:latin typeface="Gill Sans"/>
            </a:endParaRPr>
          </a:p>
          <a:p>
            <a:pPr marL="457560" indent="-457200">
              <a:lnSpc>
                <a:spcPct val="90000"/>
              </a:lnSpc>
              <a:spcBef>
                <a:spcPts val="1001"/>
              </a:spcBef>
              <a:buClr>
                <a:srgbClr val="674831"/>
              </a:buClr>
              <a:buFont typeface="Arial" panose="020B0604020202020204" pitchFamily="34" charset="0"/>
              <a:buChar char="•"/>
            </a:pPr>
            <a:r>
              <a:rPr lang="en-US" sz="2800" b="0" strike="noStrike" spc="-1" dirty="0">
                <a:solidFill>
                  <a:srgbClr val="674831"/>
                </a:solidFill>
                <a:latin typeface="Gill Sans"/>
              </a:rPr>
              <a:t>Jim Bowen </a:t>
            </a:r>
            <a:r>
              <a:rPr lang="en-US" sz="2800" b="0" u="sng" strike="noStrike" spc="-1" dirty="0">
                <a:solidFill>
                  <a:srgbClr val="5C3628"/>
                </a:solidFill>
                <a:uFillTx/>
                <a:latin typeface="Gill Sans"/>
                <a:hlinkClick r:id="rId3"/>
              </a:rPr>
              <a:t>jbowen@avc.edu</a:t>
            </a:r>
            <a:endParaRPr lang="en-US" sz="2800" spc="-1" dirty="0">
              <a:solidFill>
                <a:srgbClr val="674831"/>
              </a:solidFill>
              <a:latin typeface="Gill Sans"/>
            </a:endParaRPr>
          </a:p>
          <a:p>
            <a:pPr marL="457560" indent="-457200">
              <a:lnSpc>
                <a:spcPct val="90000"/>
              </a:lnSpc>
              <a:spcBef>
                <a:spcPts val="1001"/>
              </a:spcBef>
              <a:buClr>
                <a:srgbClr val="674831"/>
              </a:buClr>
              <a:buFont typeface="Arial" panose="020B0604020202020204" pitchFamily="34" charset="0"/>
              <a:buChar char="•"/>
            </a:pPr>
            <a:r>
              <a:rPr lang="en-US" sz="2800" spc="-1" dirty="0">
                <a:solidFill>
                  <a:srgbClr val="674831"/>
                </a:solidFill>
                <a:latin typeface="Gill Sans"/>
              </a:rPr>
              <a:t>Alan </a:t>
            </a:r>
            <a:r>
              <a:rPr lang="en-US" sz="2800" spc="-1" dirty="0" err="1">
                <a:solidFill>
                  <a:srgbClr val="674831"/>
                </a:solidFill>
                <a:latin typeface="Gill Sans"/>
              </a:rPr>
              <a:t>Bragggins</a:t>
            </a:r>
            <a:r>
              <a:rPr lang="en-US" sz="2800" spc="-1" dirty="0">
                <a:solidFill>
                  <a:srgbClr val="674831"/>
                </a:solidFill>
                <a:latin typeface="Gill Sans"/>
              </a:rPr>
              <a:t> </a:t>
            </a:r>
            <a:r>
              <a:rPr lang="en-US" sz="2800" u="sng" spc="-1" dirty="0">
                <a:solidFill>
                  <a:srgbClr val="674831"/>
                </a:solidFill>
                <a:latin typeface="Gill Sans"/>
              </a:rPr>
              <a:t>Alan.Braggins@cact.org</a:t>
            </a:r>
          </a:p>
          <a:p>
            <a:pPr marL="457560" indent="-457200">
              <a:lnSpc>
                <a:spcPct val="90000"/>
              </a:lnSpc>
              <a:spcBef>
                <a:spcPts val="1001"/>
              </a:spcBef>
              <a:buClr>
                <a:srgbClr val="674831"/>
              </a:buClr>
              <a:buFont typeface="Arial" panose="020B0604020202020204" pitchFamily="34" charset="0"/>
              <a:buChar char="•"/>
            </a:pPr>
            <a:r>
              <a:rPr lang="en-US" sz="2800" b="0" strike="noStrike" spc="-1" dirty="0">
                <a:solidFill>
                  <a:srgbClr val="674831"/>
                </a:solidFill>
                <a:latin typeface="Gill Sans"/>
              </a:rPr>
              <a:t>Olivia </a:t>
            </a:r>
            <a:r>
              <a:rPr lang="en-US" sz="2800" b="0" strike="noStrike" spc="-1" dirty="0" err="1">
                <a:solidFill>
                  <a:srgbClr val="674831"/>
                </a:solidFill>
                <a:latin typeface="Gill Sans"/>
              </a:rPr>
              <a:t>Herriford</a:t>
            </a:r>
            <a:r>
              <a:rPr lang="en-US" sz="2800" b="0" strike="noStrike" spc="-1" dirty="0">
                <a:solidFill>
                  <a:srgbClr val="674831"/>
                </a:solidFill>
                <a:latin typeface="Gill Sans"/>
              </a:rPr>
              <a:t> </a:t>
            </a:r>
            <a:r>
              <a:rPr lang="en-US" sz="2800" dirty="0">
                <a:hlinkClick r:id="rId4"/>
              </a:rPr>
              <a:t>olivia@baccc.net</a:t>
            </a:r>
            <a:endParaRPr lang="en-US" sz="2800" b="0" strike="noStrike" spc="-1" dirty="0">
              <a:solidFill>
                <a:srgbClr val="674831"/>
              </a:solidFill>
              <a:latin typeface="Gill Sans"/>
            </a:endParaRPr>
          </a:p>
          <a:p>
            <a:pPr marL="457200" indent="-457200">
              <a:lnSpc>
                <a:spcPct val="90000"/>
              </a:lnSpc>
              <a:spcBef>
                <a:spcPts val="1001"/>
              </a:spcBef>
              <a:buFont typeface="Arial" panose="020B0604020202020204" pitchFamily="34" charset="0"/>
              <a:buChar char="•"/>
            </a:pPr>
            <a:r>
              <a:rPr lang="en-US" sz="2800" spc="-1" dirty="0">
                <a:solidFill>
                  <a:srgbClr val="674831"/>
                </a:solidFill>
                <a:latin typeface="Gill Sans"/>
              </a:rPr>
              <a:t>Susanne Mata </a:t>
            </a:r>
            <a:r>
              <a:rPr lang="en-US" sz="2800" spc="-1" dirty="0">
                <a:solidFill>
                  <a:srgbClr val="674831"/>
                </a:solidFill>
                <a:latin typeface="Gill Sans"/>
                <a:hlinkClick r:id="rId5"/>
              </a:rPr>
              <a:t>smata@sbccd.edu</a:t>
            </a:r>
            <a:endParaRPr lang="en-US" sz="2800" u="sng" spc="-1" dirty="0">
              <a:solidFill>
                <a:srgbClr val="674831"/>
              </a:solidFill>
              <a:latin typeface="Gill Sans"/>
            </a:endParaRPr>
          </a:p>
          <a:p>
            <a:pPr>
              <a:lnSpc>
                <a:spcPct val="90000"/>
              </a:lnSpc>
              <a:spcBef>
                <a:spcPts val="1001"/>
              </a:spcBef>
            </a:pPr>
            <a:endParaRPr lang="en-US" sz="2800" b="0" strike="noStrike" spc="-1" dirty="0">
              <a:solidFill>
                <a:srgbClr val="674831"/>
              </a:solidFill>
              <a:latin typeface="Gill Sans"/>
            </a:endParaRPr>
          </a:p>
        </p:txBody>
      </p:sp>
      <p:pic>
        <p:nvPicPr>
          <p:cNvPr id="210" name="Picture 4"/>
          <p:cNvPicPr/>
          <p:nvPr/>
        </p:nvPicPr>
        <p:blipFill>
          <a:blip r:embed="rId6"/>
          <a:stretch/>
        </p:blipFill>
        <p:spPr>
          <a:xfrm>
            <a:off x="671040" y="2525760"/>
            <a:ext cx="4704840" cy="326700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dirty="0">
                <a:solidFill>
                  <a:srgbClr val="FFFFFF"/>
                </a:solidFill>
                <a:latin typeface="Palatino"/>
                <a:ea typeface="Palatino"/>
              </a:rPr>
              <a:t>Goals and Objectives</a:t>
            </a:r>
            <a:br>
              <a:rPr dirty="0"/>
            </a:br>
            <a:r>
              <a:rPr lang="en-US" sz="3600" b="0" strike="noStrike" spc="-1" dirty="0">
                <a:solidFill>
                  <a:srgbClr val="FFFFFF"/>
                </a:solidFill>
                <a:latin typeface="Palatino"/>
                <a:ea typeface="Palatino"/>
              </a:rPr>
              <a:t>Of a Career Education Regional Advisory Committee</a:t>
            </a:r>
            <a:endParaRPr lang="en-US" sz="3600" b="0" strike="noStrike" spc="-1" dirty="0">
              <a:solidFill>
                <a:srgbClr val="E02826"/>
              </a:solidFill>
              <a:latin typeface="Gill Sans MT"/>
            </a:endParaRPr>
          </a:p>
        </p:txBody>
      </p:sp>
      <p:sp>
        <p:nvSpPr>
          <p:cNvPr id="162"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Job opportunities</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63" name="TextShape 3"/>
          <p:cNvSpPr txBox="1"/>
          <p:nvPr/>
        </p:nvSpPr>
        <p:spPr>
          <a:xfrm>
            <a:off x="100440" y="2824560"/>
            <a:ext cx="12020040" cy="403308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Assist in surveying workforce needs and new and emerging occupations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Advise on the changing nature of the competencies in industry and career fields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Assist in gathering information for job placement of graduates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Inform the program of opportunities to place students in full-or part-time jobs</a:t>
            </a:r>
          </a:p>
          <a:p>
            <a:pPr>
              <a:lnSpc>
                <a:spcPct val="90000"/>
              </a:lnSpc>
              <a:spcBef>
                <a:spcPts val="1001"/>
              </a:spcBef>
            </a:pPr>
            <a:endParaRPr lang="en-US" sz="2800" b="0" strike="noStrike" spc="-1">
              <a:solidFill>
                <a:srgbClr val="674831"/>
              </a:solidFill>
              <a:latin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dirty="0">
                <a:solidFill>
                  <a:srgbClr val="FFFFFF"/>
                </a:solidFill>
                <a:latin typeface="Palatino"/>
                <a:ea typeface="Palatino"/>
              </a:rPr>
              <a:t>Goals and Objectives</a:t>
            </a:r>
            <a:br>
              <a:rPr dirty="0"/>
            </a:br>
            <a:r>
              <a:rPr lang="en-US" sz="3600" b="0" strike="noStrike" spc="-1" dirty="0">
                <a:solidFill>
                  <a:srgbClr val="FFFFFF"/>
                </a:solidFill>
                <a:latin typeface="Palatino"/>
                <a:ea typeface="Palatino"/>
              </a:rPr>
              <a:t>Of a Regional Career Education Advisory Committee</a:t>
            </a:r>
            <a:endParaRPr lang="en-US" sz="3600" b="0" strike="noStrike" spc="-1" dirty="0">
              <a:solidFill>
                <a:srgbClr val="E02826"/>
              </a:solidFill>
              <a:latin typeface="Gill Sans MT"/>
            </a:endParaRPr>
          </a:p>
        </p:txBody>
      </p:sp>
      <p:sp>
        <p:nvSpPr>
          <p:cNvPr id="165"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Facilities and program equipment</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66" name="TextShape 3"/>
          <p:cNvSpPr txBox="1"/>
          <p:nvPr/>
        </p:nvSpPr>
        <p:spPr>
          <a:xfrm>
            <a:off x="831960" y="2928600"/>
            <a:ext cx="10375200" cy="285408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Consult on existing equipment, facilities, and resources and compare with career norms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Consult on lab equipment and compare with the current and future technology and industry/profession standards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Consult on lab safety program</a:t>
            </a:r>
          </a:p>
          <a:p>
            <a:pPr>
              <a:lnSpc>
                <a:spcPct val="90000"/>
              </a:lnSpc>
              <a:spcBef>
                <a:spcPts val="1001"/>
              </a:spcBef>
            </a:pPr>
            <a:endParaRPr lang="en-US" sz="2800" b="0" strike="noStrike" spc="-1">
              <a:solidFill>
                <a:srgbClr val="674831"/>
              </a:solidFill>
              <a:latin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dirty="0">
                <a:solidFill>
                  <a:srgbClr val="FFFFFF"/>
                </a:solidFill>
                <a:latin typeface="Palatino"/>
                <a:ea typeface="Palatino"/>
              </a:rPr>
              <a:t>Goals and Objectives</a:t>
            </a:r>
            <a:br>
              <a:rPr dirty="0"/>
            </a:br>
            <a:r>
              <a:rPr lang="en-US" sz="3600" b="0" strike="noStrike" spc="-1" dirty="0">
                <a:solidFill>
                  <a:srgbClr val="FFFFFF"/>
                </a:solidFill>
                <a:latin typeface="Palatino"/>
                <a:ea typeface="Palatino"/>
              </a:rPr>
              <a:t>Of a Regional Career Education Advisory Committee</a:t>
            </a:r>
            <a:endParaRPr lang="en-US" sz="3600" b="0" strike="noStrike" spc="-1" dirty="0">
              <a:solidFill>
                <a:srgbClr val="E02826"/>
              </a:solidFill>
              <a:latin typeface="Gill Sans MT"/>
            </a:endParaRPr>
          </a:p>
        </p:txBody>
      </p:sp>
      <p:sp>
        <p:nvSpPr>
          <p:cNvPr id="168"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Course content</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69" name="TextShape 3"/>
          <p:cNvSpPr txBox="1"/>
          <p:nvPr/>
        </p:nvSpPr>
        <p:spPr>
          <a:xfrm>
            <a:off x="831960" y="2928600"/>
            <a:ext cx="10375200" cy="2854080"/>
          </a:xfrm>
          <a:prstGeom prst="rect">
            <a:avLst/>
          </a:prstGeom>
          <a:noFill/>
          <a:ln>
            <a:noFill/>
          </a:ln>
        </p:spPr>
        <p:txBody>
          <a:bodyPr>
            <a:norm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Consult on the development of educational objectives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Review the program’s sequence and scheduling of courses and delivery options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Review and suggest content for courses of study and standards of proficiency in areas which are essential to becoming successfully employed in a career path</a:t>
            </a:r>
          </a:p>
          <a:p>
            <a:pPr>
              <a:lnSpc>
                <a:spcPct val="90000"/>
              </a:lnSpc>
              <a:spcBef>
                <a:spcPts val="1001"/>
              </a:spcBef>
            </a:pPr>
            <a:endParaRPr lang="en-US" sz="2800" b="0" strike="noStrike" spc="-1">
              <a:solidFill>
                <a:srgbClr val="674831"/>
              </a:solidFill>
              <a:latin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dirty="0">
                <a:solidFill>
                  <a:srgbClr val="FFFFFF"/>
                </a:solidFill>
                <a:latin typeface="Palatino"/>
                <a:ea typeface="Palatino"/>
              </a:rPr>
              <a:t>Goals and Objectives</a:t>
            </a:r>
            <a:br>
              <a:rPr dirty="0"/>
            </a:br>
            <a:r>
              <a:rPr lang="en-US" sz="3600" b="0" strike="noStrike" spc="-1" dirty="0">
                <a:solidFill>
                  <a:srgbClr val="FFFFFF"/>
                </a:solidFill>
                <a:latin typeface="Palatino"/>
                <a:ea typeface="Palatino"/>
              </a:rPr>
              <a:t>Of a Regional Career Education Advisory Committee</a:t>
            </a:r>
            <a:endParaRPr lang="en-US" sz="3600" b="0" strike="noStrike" spc="-1" dirty="0">
              <a:solidFill>
                <a:srgbClr val="E02826"/>
              </a:solidFill>
              <a:latin typeface="Gill Sans MT"/>
            </a:endParaRPr>
          </a:p>
        </p:txBody>
      </p:sp>
      <p:sp>
        <p:nvSpPr>
          <p:cNvPr id="171"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Instructional and learning experiences</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72" name="TextShape 3"/>
          <p:cNvSpPr txBox="1"/>
          <p:nvPr/>
        </p:nvSpPr>
        <p:spPr>
          <a:xfrm>
            <a:off x="100208" y="2927880"/>
            <a:ext cx="11106952" cy="2854800"/>
          </a:xfrm>
          <a:prstGeom prst="rect">
            <a:avLst/>
          </a:prstGeom>
          <a:noFill/>
          <a:ln>
            <a:noFill/>
          </a:ln>
        </p:spPr>
        <p:txBody>
          <a:bodyPr>
            <a:normAutofit fontScale="95500"/>
          </a:bodyPr>
          <a:lstStyle/>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Identify or suggest resource personnel to enrich the instructional content</a:t>
            </a: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Assist in locating and obtaining equipment and supplies on loan, as gifts, or at special prices</a:t>
            </a: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Suggest qualified persons for needed instructor/personnel vacancies</a:t>
            </a: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Participate as a resource person to enhance the instructional process</a:t>
            </a:r>
          </a:p>
          <a:p>
            <a:pPr>
              <a:lnSpc>
                <a:spcPct val="90000"/>
              </a:lnSpc>
              <a:spcBef>
                <a:spcPts val="1001"/>
              </a:spcBef>
            </a:pPr>
            <a:endParaRPr lang="en-US" sz="2800" b="0" strike="noStrike" spc="-1" dirty="0">
              <a:solidFill>
                <a:srgbClr val="674831"/>
              </a:solidFill>
              <a:latin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dirty="0">
                <a:solidFill>
                  <a:srgbClr val="FFFFFF"/>
                </a:solidFill>
                <a:latin typeface="Palatino"/>
                <a:ea typeface="Palatino"/>
              </a:rPr>
              <a:t>Goals and Objectives</a:t>
            </a:r>
            <a:br>
              <a:rPr dirty="0"/>
            </a:br>
            <a:r>
              <a:rPr lang="en-US" sz="3600" b="0" strike="noStrike" spc="-1" dirty="0">
                <a:solidFill>
                  <a:srgbClr val="FFFFFF"/>
                </a:solidFill>
                <a:latin typeface="Palatino"/>
                <a:ea typeface="Palatino"/>
              </a:rPr>
              <a:t>Of a Regional Career Education Advisory Committee</a:t>
            </a:r>
            <a:endParaRPr lang="en-US" sz="3600" b="0" strike="noStrike" spc="-1" dirty="0">
              <a:solidFill>
                <a:srgbClr val="E02826"/>
              </a:solidFill>
              <a:latin typeface="Gill Sans MT"/>
            </a:endParaRPr>
          </a:p>
        </p:txBody>
      </p:sp>
      <p:sp>
        <p:nvSpPr>
          <p:cNvPr id="174"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Promoting education</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75" name="TextShape 3"/>
          <p:cNvSpPr txBox="1"/>
          <p:nvPr/>
        </p:nvSpPr>
        <p:spPr>
          <a:xfrm>
            <a:off x="831960" y="2928600"/>
            <a:ext cx="10375200" cy="2854080"/>
          </a:xfrm>
          <a:prstGeom prst="rect">
            <a:avLst/>
          </a:prstGeom>
          <a:noFill/>
          <a:ln>
            <a:noFill/>
          </a:ln>
        </p:spPr>
        <p:txBody>
          <a:bodyPr>
            <a:normAutofit fontScale="85500"/>
          </a:bodyPr>
          <a:lstStyle/>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Participate in programs designed to promote career and technical education</a:t>
            </a: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Testify in support of career and technical education at meetings which may be called by local and state officials, boards, and legislative groups</a:t>
            </a: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Encourage other businesses to stimulate development of work experience programs</a:t>
            </a: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Build interest and understanding between the college and community and professional organizations</a:t>
            </a:r>
          </a:p>
          <a:p>
            <a:pPr>
              <a:lnSpc>
                <a:spcPct val="90000"/>
              </a:lnSpc>
              <a:spcBef>
                <a:spcPts val="1001"/>
              </a:spcBef>
            </a:pPr>
            <a:endParaRPr lang="en-US" sz="2800" b="0" strike="noStrike" spc="-1" dirty="0">
              <a:solidFill>
                <a:srgbClr val="674831"/>
              </a:solidFill>
              <a:latin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5219B-2688-40E4-A79C-589FB3283295}"/>
              </a:ext>
            </a:extLst>
          </p:cNvPr>
          <p:cNvSpPr>
            <a:spLocks noGrp="1"/>
          </p:cNvSpPr>
          <p:nvPr>
            <p:ph type="body"/>
          </p:nvPr>
        </p:nvSpPr>
        <p:spPr>
          <a:xfrm>
            <a:off x="778590" y="2062716"/>
            <a:ext cx="10634819" cy="3891792"/>
          </a:xfrm>
        </p:spPr>
        <p:txBody>
          <a:bodyPr lIns="0" tIns="0" rIns="0" bIns="0" anchor="t">
            <a:normAutofit fontScale="55000" lnSpcReduction="20000"/>
          </a:bodyPr>
          <a:lstStyle/>
          <a:p>
            <a:endParaRPr lang="en-US" sz="1000" dirty="0">
              <a:solidFill>
                <a:schemeClr val="tx2">
                  <a:lumMod val="75000"/>
                </a:schemeClr>
              </a:solidFill>
              <a:latin typeface="Gill Sans"/>
            </a:endParaRPr>
          </a:p>
          <a:p>
            <a:r>
              <a:rPr lang="en-US" sz="3800" b="1" dirty="0">
                <a:solidFill>
                  <a:schemeClr val="tx2">
                    <a:lumMod val="75000"/>
                  </a:schemeClr>
                </a:solidFill>
                <a:latin typeface="Gill Sans"/>
              </a:rPr>
              <a:t>Research Local Employers in your Specialty</a:t>
            </a:r>
          </a:p>
          <a:p>
            <a:pPr lvl="1"/>
            <a:r>
              <a:rPr lang="en-US" sz="3800" b="1" dirty="0">
                <a:solidFill>
                  <a:schemeClr val="tx2">
                    <a:lumMod val="75000"/>
                  </a:schemeClr>
                </a:solidFill>
                <a:latin typeface="Gill Sans"/>
              </a:rPr>
              <a:t>	</a:t>
            </a:r>
            <a:r>
              <a:rPr lang="en-US" sz="3800" dirty="0">
                <a:solidFill>
                  <a:schemeClr val="tx2">
                    <a:lumMod val="75000"/>
                  </a:schemeClr>
                </a:solidFill>
                <a:latin typeface="Gill Sans"/>
              </a:rPr>
              <a:t>Determine Point of Contact and keep a list of Phone # and/or Email</a:t>
            </a:r>
          </a:p>
          <a:p>
            <a:pPr lvl="1"/>
            <a:r>
              <a:rPr lang="en-US" sz="3800" dirty="0">
                <a:solidFill>
                  <a:schemeClr val="tx2">
                    <a:lumMod val="75000"/>
                  </a:schemeClr>
                </a:solidFill>
                <a:latin typeface="Gill Sans"/>
              </a:rPr>
              <a:t>	Attempt contacting and follow-up as needed. Request Volunteers</a:t>
            </a:r>
          </a:p>
          <a:p>
            <a:pPr marL="457200" lvl="1" indent="0">
              <a:lnSpc>
                <a:spcPct val="120000"/>
              </a:lnSpc>
              <a:buNone/>
            </a:pPr>
            <a:endParaRPr lang="en-US" sz="3800" b="1" dirty="0">
              <a:solidFill>
                <a:schemeClr val="tx2">
                  <a:lumMod val="75000"/>
                </a:schemeClr>
              </a:solidFill>
              <a:latin typeface="Gill Sans"/>
            </a:endParaRPr>
          </a:p>
          <a:p>
            <a:r>
              <a:rPr lang="en-US" sz="3800" b="1" dirty="0">
                <a:solidFill>
                  <a:schemeClr val="tx2">
                    <a:lumMod val="75000"/>
                  </a:schemeClr>
                </a:solidFill>
                <a:latin typeface="Gill Sans"/>
              </a:rPr>
              <a:t>Check with fellow Instructors-full time and Adjunct for Leads</a:t>
            </a:r>
          </a:p>
          <a:p>
            <a:pPr lvl="1"/>
            <a:r>
              <a:rPr lang="en-US" sz="3800" dirty="0">
                <a:solidFill>
                  <a:schemeClr val="tx2">
                    <a:lumMod val="75000"/>
                  </a:schemeClr>
                </a:solidFill>
                <a:latin typeface="Gill Sans"/>
              </a:rPr>
              <a:t>	Follow-up obtaining qualified Volunteers</a:t>
            </a:r>
          </a:p>
          <a:p>
            <a:pPr marL="457200" lvl="1" indent="0">
              <a:buNone/>
            </a:pPr>
            <a:endParaRPr lang="en-US" sz="3800" b="1" dirty="0">
              <a:solidFill>
                <a:schemeClr val="tx2">
                  <a:lumMod val="75000"/>
                </a:schemeClr>
              </a:solidFill>
              <a:latin typeface="Gill Sans"/>
            </a:endParaRPr>
          </a:p>
          <a:p>
            <a:r>
              <a:rPr lang="en-US" sz="3800" b="1" dirty="0">
                <a:solidFill>
                  <a:schemeClr val="tx2">
                    <a:lumMod val="75000"/>
                  </a:schemeClr>
                </a:solidFill>
                <a:latin typeface="Gill Sans"/>
              </a:rPr>
              <a:t>Check with present/past students, if feasible, working in the field</a:t>
            </a:r>
          </a:p>
          <a:p>
            <a:pPr lvl="1"/>
            <a:r>
              <a:rPr lang="en-US" sz="3800" b="1" dirty="0">
                <a:solidFill>
                  <a:schemeClr val="tx2">
                    <a:lumMod val="75000"/>
                  </a:schemeClr>
                </a:solidFill>
                <a:latin typeface="Gill Sans"/>
              </a:rPr>
              <a:t>	</a:t>
            </a:r>
            <a:r>
              <a:rPr lang="en-US" sz="3800" dirty="0">
                <a:solidFill>
                  <a:schemeClr val="tx2">
                    <a:lumMod val="75000"/>
                  </a:schemeClr>
                </a:solidFill>
                <a:latin typeface="Gill Sans"/>
              </a:rPr>
              <a:t>Request contacts and follow-up - obtaining volunteers.</a:t>
            </a:r>
          </a:p>
          <a:p>
            <a:pPr marL="457200" lvl="1" indent="0">
              <a:buNone/>
            </a:pPr>
            <a:endParaRPr lang="en-US" sz="3800" b="1" dirty="0">
              <a:solidFill>
                <a:schemeClr val="tx2">
                  <a:lumMod val="75000"/>
                </a:schemeClr>
              </a:solidFill>
              <a:latin typeface="Gill Sans"/>
            </a:endParaRPr>
          </a:p>
          <a:p>
            <a:r>
              <a:rPr lang="en-US" sz="3800" b="1" dirty="0">
                <a:solidFill>
                  <a:schemeClr val="tx2">
                    <a:lumMod val="75000"/>
                  </a:schemeClr>
                </a:solidFill>
                <a:latin typeface="Gill Sans"/>
              </a:rPr>
              <a:t>Success rate? Questionable and Time Consuming!</a:t>
            </a:r>
          </a:p>
          <a:p>
            <a:endParaRPr lang="en-US" dirty="0"/>
          </a:p>
          <a:p>
            <a:pPr lvl="1"/>
            <a:endParaRPr lang="en-US" dirty="0"/>
          </a:p>
          <a:p>
            <a:endParaRPr lang="en-US" dirty="0"/>
          </a:p>
        </p:txBody>
      </p:sp>
      <p:sp>
        <p:nvSpPr>
          <p:cNvPr id="2" name="Title 1">
            <a:extLst>
              <a:ext uri="{FF2B5EF4-FFF2-40B4-BE49-F238E27FC236}">
                <a16:creationId xmlns:a16="http://schemas.microsoft.com/office/drawing/2014/main" id="{EBCE6F87-1E82-4D25-9F26-AEC91A7A3BCB}"/>
              </a:ext>
            </a:extLst>
          </p:cNvPr>
          <p:cNvSpPr>
            <a:spLocks noGrp="1"/>
          </p:cNvSpPr>
          <p:nvPr>
            <p:ph type="title"/>
          </p:nvPr>
        </p:nvSpPr>
        <p:spPr>
          <a:xfrm>
            <a:off x="1119039" y="391964"/>
            <a:ext cx="10515240" cy="1312200"/>
          </a:xfrm>
        </p:spPr>
        <p:txBody>
          <a:bodyPr/>
          <a:lstStyle/>
          <a:p>
            <a:pPr algn="ctr"/>
            <a:r>
              <a:rPr lang="en-US" dirty="0">
                <a:solidFill>
                  <a:srgbClr val="FFFFFF"/>
                </a:solidFill>
                <a:ea typeface="+mj-lt"/>
                <a:cs typeface="+mj-lt"/>
              </a:rPr>
              <a:t>Creating a Regional</a:t>
            </a:r>
            <a:br>
              <a:rPr lang="en-US" dirty="0">
                <a:solidFill>
                  <a:srgbClr val="FFFFFF"/>
                </a:solidFill>
                <a:ea typeface="+mj-lt"/>
                <a:cs typeface="+mj-lt"/>
              </a:rPr>
            </a:br>
            <a:r>
              <a:rPr lang="en-US" dirty="0">
                <a:solidFill>
                  <a:srgbClr val="FFFFFF"/>
                </a:solidFill>
                <a:ea typeface="+mj-lt"/>
                <a:cs typeface="+mj-lt"/>
              </a:rPr>
              <a:t>Career Education Advisory Committee</a:t>
            </a:r>
            <a:endParaRPr lang="en-US" dirty="0">
              <a:ea typeface="+mj-lt"/>
              <a:cs typeface="+mj-lt"/>
            </a:endParaRPr>
          </a:p>
          <a:p>
            <a:endParaRPr lang="en-US" dirty="0"/>
          </a:p>
        </p:txBody>
      </p:sp>
    </p:spTree>
    <p:extLst>
      <p:ext uri="{BB962C8B-B14F-4D97-AF65-F5344CB8AC3E}">
        <p14:creationId xmlns:p14="http://schemas.microsoft.com/office/powerpoint/2010/main" val="3833272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076DFE-13D1-4DC8-8064-EB60EB66F04B}"/>
              </a:ext>
            </a:extLst>
          </p:cNvPr>
          <p:cNvSpPr>
            <a:spLocks noGrp="1"/>
          </p:cNvSpPr>
          <p:nvPr>
            <p:ph type="body"/>
          </p:nvPr>
        </p:nvSpPr>
        <p:spPr>
          <a:xfrm>
            <a:off x="953037" y="2221559"/>
            <a:ext cx="11238963" cy="3741359"/>
          </a:xfrm>
        </p:spPr>
        <p:txBody>
          <a:bodyPr lIns="0" tIns="0" rIns="0" bIns="0" anchor="t">
            <a:normAutofit fontScale="47500" lnSpcReduction="20000"/>
          </a:bodyPr>
          <a:lstStyle/>
          <a:p>
            <a:endParaRPr lang="en-US" sz="4200" dirty="0">
              <a:latin typeface="+mn-lt"/>
            </a:endParaRPr>
          </a:p>
          <a:p>
            <a:r>
              <a:rPr lang="en-US" sz="5500" b="1" dirty="0">
                <a:solidFill>
                  <a:schemeClr val="tx2">
                    <a:lumMod val="75000"/>
                  </a:schemeClr>
                </a:solidFill>
                <a:latin typeface="Gill Sans"/>
              </a:rPr>
              <a:t>Collaborative meetings with all Consortium Members</a:t>
            </a:r>
          </a:p>
          <a:p>
            <a:pPr lvl="1"/>
            <a:r>
              <a:rPr lang="en-US" sz="5500" dirty="0">
                <a:solidFill>
                  <a:schemeClr val="tx2">
                    <a:lumMod val="75000"/>
                  </a:schemeClr>
                </a:solidFill>
                <a:latin typeface="Gill Sans"/>
              </a:rPr>
              <a:t>	Colleges 	</a:t>
            </a:r>
          </a:p>
          <a:p>
            <a:pPr lvl="1"/>
            <a:r>
              <a:rPr lang="en-US" sz="5500" dirty="0">
                <a:solidFill>
                  <a:schemeClr val="tx2">
                    <a:lumMod val="75000"/>
                  </a:schemeClr>
                </a:solidFill>
                <a:latin typeface="Gill Sans"/>
              </a:rPr>
              <a:t>	Industry</a:t>
            </a:r>
          </a:p>
          <a:p>
            <a:pPr lvl="1"/>
            <a:r>
              <a:rPr lang="en-US" sz="5500" dirty="0">
                <a:solidFill>
                  <a:schemeClr val="tx2">
                    <a:lumMod val="75000"/>
                  </a:schemeClr>
                </a:solidFill>
                <a:latin typeface="Gill Sans"/>
              </a:rPr>
              <a:t>	High Schools</a:t>
            </a:r>
          </a:p>
          <a:p>
            <a:pPr marL="0" indent="0">
              <a:buNone/>
            </a:pPr>
            <a:endParaRPr lang="en-US" sz="1900" dirty="0">
              <a:solidFill>
                <a:schemeClr val="tx2">
                  <a:lumMod val="75000"/>
                </a:schemeClr>
              </a:solidFill>
              <a:latin typeface="Gill Sans"/>
            </a:endParaRPr>
          </a:p>
          <a:p>
            <a:r>
              <a:rPr lang="en-US" sz="5500" b="1" dirty="0">
                <a:solidFill>
                  <a:schemeClr val="tx2">
                    <a:lumMod val="75000"/>
                  </a:schemeClr>
                </a:solidFill>
                <a:latin typeface="Gill Sans"/>
              </a:rPr>
              <a:t>Resources for </a:t>
            </a:r>
          </a:p>
          <a:p>
            <a:pPr lvl="1"/>
            <a:r>
              <a:rPr lang="en-US" sz="5100" dirty="0" err="1">
                <a:solidFill>
                  <a:schemeClr val="tx2">
                    <a:lumMod val="75000"/>
                  </a:schemeClr>
                </a:solidFill>
                <a:latin typeface="Gill Sans"/>
              </a:rPr>
              <a:t>CyberPatriot</a:t>
            </a:r>
            <a:r>
              <a:rPr lang="en-US" sz="5100" dirty="0">
                <a:solidFill>
                  <a:schemeClr val="tx2">
                    <a:lumMod val="75000"/>
                  </a:schemeClr>
                </a:solidFill>
                <a:latin typeface="Gill Sans"/>
              </a:rPr>
              <a:t> and National Cyber League</a:t>
            </a:r>
          </a:p>
          <a:p>
            <a:pPr lvl="1"/>
            <a:r>
              <a:rPr lang="en-US" sz="5100" dirty="0">
                <a:solidFill>
                  <a:schemeClr val="tx2">
                    <a:lumMod val="75000"/>
                  </a:schemeClr>
                </a:solidFill>
                <a:latin typeface="Gill Sans"/>
              </a:rPr>
              <a:t>CALPOLY  San Luis Obispo and the California Cyber Hub</a:t>
            </a:r>
          </a:p>
          <a:p>
            <a:pPr lvl="2"/>
            <a:r>
              <a:rPr lang="en-US" sz="4200" dirty="0">
                <a:solidFill>
                  <a:schemeClr val="tx2">
                    <a:lumMod val="75000"/>
                  </a:schemeClr>
                </a:solidFill>
                <a:latin typeface="Gill Sans"/>
              </a:rPr>
              <a:t>Competition Judges are Industry looking for future employees and to have input on training</a:t>
            </a:r>
          </a:p>
          <a:p>
            <a:pPr lvl="1"/>
            <a:endParaRPr lang="en-US" sz="2900" dirty="0"/>
          </a:p>
          <a:p>
            <a:pPr marL="457200" lvl="1" indent="0">
              <a:buNone/>
            </a:pPr>
            <a:endParaRPr lang="en-US" dirty="0"/>
          </a:p>
        </p:txBody>
      </p:sp>
      <p:sp>
        <p:nvSpPr>
          <p:cNvPr id="2" name="Title 1">
            <a:extLst>
              <a:ext uri="{FF2B5EF4-FFF2-40B4-BE49-F238E27FC236}">
                <a16:creationId xmlns:a16="http://schemas.microsoft.com/office/drawing/2014/main" id="{C890EFFD-A55D-4489-85F8-35B67443ED75}"/>
              </a:ext>
            </a:extLst>
          </p:cNvPr>
          <p:cNvSpPr>
            <a:spLocks noGrp="1"/>
          </p:cNvSpPr>
          <p:nvPr>
            <p:ph type="title"/>
          </p:nvPr>
        </p:nvSpPr>
        <p:spPr/>
        <p:txBody>
          <a:bodyPr/>
          <a:lstStyle/>
          <a:p>
            <a:pPr algn="ctr"/>
            <a:r>
              <a:rPr lang="en-US">
                <a:solidFill>
                  <a:schemeClr val="bg1"/>
                </a:solidFill>
                <a:ea typeface="+mj-lt"/>
                <a:cs typeface="+mj-lt"/>
              </a:rPr>
              <a:t>South Central Coast Regional Consortium</a:t>
            </a:r>
            <a:br>
              <a:rPr lang="en-US" dirty="0">
                <a:solidFill>
                  <a:schemeClr val="bg1"/>
                </a:solidFill>
                <a:ea typeface="+mj-lt"/>
                <a:cs typeface="+mj-lt"/>
              </a:rPr>
            </a:br>
            <a:r>
              <a:rPr lang="en-US">
                <a:solidFill>
                  <a:schemeClr val="bg1"/>
                </a:solidFill>
                <a:ea typeface="+mj-lt"/>
                <a:cs typeface="+mj-lt"/>
              </a:rPr>
              <a:t>Resources Available:</a:t>
            </a:r>
            <a:endParaRPr lang="en-US" dirty="0">
              <a:solidFill>
                <a:schemeClr val="bg1"/>
              </a:solidFill>
              <a:ea typeface="+mj-lt"/>
              <a:cs typeface="+mj-lt"/>
            </a:endParaRPr>
          </a:p>
          <a:p>
            <a:endParaRPr lang="en-US" dirty="0">
              <a:solidFill>
                <a:schemeClr val="bg1"/>
              </a:solidFill>
            </a:endParaRPr>
          </a:p>
        </p:txBody>
      </p:sp>
    </p:spTree>
    <p:extLst>
      <p:ext uri="{BB962C8B-B14F-4D97-AF65-F5344CB8AC3E}">
        <p14:creationId xmlns:p14="http://schemas.microsoft.com/office/powerpoint/2010/main" val="3500851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17889</TotalTime>
  <Words>1059</Words>
  <Application>Microsoft Office PowerPoint</Application>
  <PresentationFormat>Widescreen</PresentationFormat>
  <Paragraphs>133</Paragraphs>
  <Slides>22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Gill Sans</vt:lpstr>
      <vt:lpstr>Gill Sans MT</vt:lpstr>
      <vt:lpstr>Palatino</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a Regional Career Education Advisory Committee </vt:lpstr>
      <vt:lpstr>South Central Coast Regional Consortium Resources Available: </vt:lpstr>
      <vt:lpstr>Success = Follow-up +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Practices for Working with CTE Advisory Committees</dc:title>
  <dc:subject/>
  <dc:creator>Lynn Shaw</dc:creator>
  <dc:description/>
  <cp:lastModifiedBy>Alan Braggins</cp:lastModifiedBy>
  <cp:revision>663</cp:revision>
  <dcterms:created xsi:type="dcterms:W3CDTF">2020-06-22T20:32:19Z</dcterms:created>
  <dcterms:modified xsi:type="dcterms:W3CDTF">2021-03-19T17:45:37Z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18</vt:i4>
  </property>
</Properties>
</file>