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56" r:id="rId5"/>
    <p:sldId id="283" r:id="rId6"/>
    <p:sldId id="258" r:id="rId7"/>
    <p:sldId id="259" r:id="rId8"/>
    <p:sldId id="280" r:id="rId9"/>
    <p:sldId id="281"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 id="277" r:id="rId29"/>
    <p:sldId id="279" r:id="rId30"/>
    <p:sldId id="278"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6F133-37B6-414D-96A1-D488F472D8C8}" v="2" dt="2021-10-27T19:15:26.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3080" autoAdjust="0"/>
  </p:normalViewPr>
  <p:slideViewPr>
    <p:cSldViewPr snapToGrid="0" snapToObjects="1">
      <p:cViewPr varScale="1">
        <p:scale>
          <a:sx n="70" d="100"/>
          <a:sy n="70" d="100"/>
        </p:scale>
        <p:origin x="948" y="4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4546F133-37B6-414D-96A1-D488F472D8C8}"/>
    <pc:docChg chg="modSld">
      <pc:chgData name="Michelle  Bean" userId="0d8acacb-9479-4755-afc3-7abd1af15332" providerId="ADAL" clId="{4546F133-37B6-414D-96A1-D488F472D8C8}" dt="2021-11-03T03:26:12.090" v="6" actId="6549"/>
      <pc:docMkLst>
        <pc:docMk/>
      </pc:docMkLst>
      <pc:sldChg chg="delSp">
        <pc:chgData name="Michelle  Bean" userId="0d8acacb-9479-4755-afc3-7abd1af15332" providerId="ADAL" clId="{4546F133-37B6-414D-96A1-D488F472D8C8}" dt="2021-10-27T19:13:57.900" v="0" actId="478"/>
        <pc:sldMkLst>
          <pc:docMk/>
          <pc:sldMk cId="0" sldId="258"/>
        </pc:sldMkLst>
        <pc:spChg chg="del">
          <ac:chgData name="Michelle  Bean" userId="0d8acacb-9479-4755-afc3-7abd1af15332" providerId="ADAL" clId="{4546F133-37B6-414D-96A1-D488F472D8C8}" dt="2021-10-27T19:13:57.900" v="0" actId="478"/>
          <ac:spMkLst>
            <pc:docMk/>
            <pc:sldMk cId="0" sldId="258"/>
            <ac:spMk id="68" creationId="{6C862D7D-25F0-4558-A8E0-667706C01FCC}"/>
          </ac:spMkLst>
        </pc:spChg>
      </pc:sldChg>
      <pc:sldChg chg="modNotesTx">
        <pc:chgData name="Michelle  Bean" userId="0d8acacb-9479-4755-afc3-7abd1af15332" providerId="ADAL" clId="{4546F133-37B6-414D-96A1-D488F472D8C8}" dt="2021-11-03T03:26:12.090" v="6" actId="6549"/>
        <pc:sldMkLst>
          <pc:docMk/>
          <pc:sldMk cId="0" sldId="270"/>
        </pc:sldMkLst>
      </pc:sldChg>
      <pc:sldChg chg="modNotesTx">
        <pc:chgData name="Michelle  Bean" userId="0d8acacb-9479-4755-afc3-7abd1af15332" providerId="ADAL" clId="{4546F133-37B6-414D-96A1-D488F472D8C8}" dt="2021-11-03T03:25:33.470" v="3" actId="2711"/>
        <pc:sldMkLst>
          <pc:docMk/>
          <pc:sldMk cId="2491325341" sldId="280"/>
        </pc:sldMkLst>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hyperlink" Target="mailto:info@asccc.org" TargetMode="External"/><Relationship Id="rId5" Type="http://schemas.openxmlformats.org/officeDocument/2006/relationships/image" Target="../media/image15.sv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8" Type="http://schemas.openxmlformats.org/officeDocument/2006/relationships/hyperlink" Target="https://www.asccc.org/content/ethnic-studies-looking-back-looking-forward" TargetMode="External"/><Relationship Id="rId3" Type="http://schemas.openxmlformats.org/officeDocument/2006/relationships/hyperlink" Target="https://www2.calstate.edu/impact-of-the-csu/diversity/advancement-of-ethnic-studies/Documents/final-csuces-core-competencies-oct_8_2020.pdf" TargetMode="External"/><Relationship Id="rId7" Type="http://schemas.openxmlformats.org/officeDocument/2006/relationships/hyperlink" Target="https://www.asccc.org/resolutions/develop-rubric-ethnic-studies-courses-and-ethnic-studies-competencies" TargetMode="External"/><Relationship Id="rId2" Type="http://schemas.openxmlformats.org/officeDocument/2006/relationships/hyperlink" Target="https://www2.calstate.edu/impact-of-the-csu/diversity/advancement-of-ethnic-studies/Documents/CCC%20GE%20Breadth%20Policy%20FAQs.pdf" TargetMode="External"/><Relationship Id="rId1" Type="http://schemas.openxmlformats.org/officeDocument/2006/relationships/hyperlink" Target="https://leginfo.legislature.ca.gov/faces/billTextClient.xhtml?bill_id=201920200AB1460" TargetMode="External"/><Relationship Id="rId6" Type="http://schemas.openxmlformats.org/officeDocument/2006/relationships/hyperlink" Target="https://postsecondarycouncil.ca.gov/wp-content/uploads/sites/18/2021/03/Recovery-with-Equity_2021Mar25-12pm.pdf" TargetMode="External"/><Relationship Id="rId5" Type="http://schemas.openxmlformats.org/officeDocument/2006/relationships/hyperlink" Target="https://ssccc.org/news-events/newsroom/newsroom.html/article/2020/09/06/ssccc-anti-racism-a-student-plan-of-action" TargetMode="External"/><Relationship Id="rId4" Type="http://schemas.openxmlformats.org/officeDocument/2006/relationships/hyperlink" Target="https://www.cccco.edu/-/media/CCCCO-Website/Office-of-General-Counsel/revisions-to-title-5-55063-a11y-1-F.pdf?la=en&amp;hash=11AD1AE4BB269D51C8F3545B1ED1D07476B5FBE0" TargetMode="External"/><Relationship Id="rId9" Type="http://schemas.openxmlformats.org/officeDocument/2006/relationships/hyperlink" Target="https://asccc.org/papers/equivalence-minimum-qualifications-2"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hyperlink" Target="mailto:info@asccc.org" TargetMode="External"/><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hyperlink" Target="https://www.asccc.org/content/ethnic-studies-looking-back-looking-forward" TargetMode="External"/><Relationship Id="rId3" Type="http://schemas.openxmlformats.org/officeDocument/2006/relationships/hyperlink" Target="https://www2.calstate.edu/impact-of-the-csu/diversity/advancement-of-ethnic-studies/Documents/final-csuces-core-competencies-oct_8_2020.pdf" TargetMode="External"/><Relationship Id="rId7" Type="http://schemas.openxmlformats.org/officeDocument/2006/relationships/hyperlink" Target="https://www.asccc.org/resolutions/develop-rubric-ethnic-studies-courses-and-ethnic-studies-competencies" TargetMode="External"/><Relationship Id="rId2" Type="http://schemas.openxmlformats.org/officeDocument/2006/relationships/hyperlink" Target="https://www2.calstate.edu/impact-of-the-csu/diversity/advancement-of-ethnic-studies/Documents/CCC%20GE%20Breadth%20Policy%20FAQs.pdf" TargetMode="External"/><Relationship Id="rId1" Type="http://schemas.openxmlformats.org/officeDocument/2006/relationships/hyperlink" Target="https://leginfo.legislature.ca.gov/faces/billTextClient.xhtml?bill_id=201920200AB1460" TargetMode="External"/><Relationship Id="rId6" Type="http://schemas.openxmlformats.org/officeDocument/2006/relationships/hyperlink" Target="https://postsecondarycouncil.ca.gov/wp-content/uploads/sites/18/2021/03/Recovery-with-Equity_2021Mar25-12pm.pdf" TargetMode="External"/><Relationship Id="rId5" Type="http://schemas.openxmlformats.org/officeDocument/2006/relationships/hyperlink" Target="https://ssccc.org/news-events/newsroom/newsroom.html/article/2020/09/06/ssccc-anti-racism-a-student-plan-of-action" TargetMode="External"/><Relationship Id="rId4" Type="http://schemas.openxmlformats.org/officeDocument/2006/relationships/hyperlink" Target="https://www.cccco.edu/-/media/CCCCO-Website/Office-of-General-Counsel/revisions-to-title-5-55063-a11y-1-F.pdf?la=en&amp;hash=11AD1AE4BB269D51C8F3545B1ED1D07476B5FBE0" TargetMode="External"/><Relationship Id="rId9" Type="http://schemas.openxmlformats.org/officeDocument/2006/relationships/hyperlink" Target="https://asccc.org/papers/equivalence-minimum-qualifications-2"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CADB6-1781-464C-9F18-9D77184ECC02}" type="doc">
      <dgm:prSet loTypeId="urn:microsoft.com/office/officeart/2009/3/layout/HorizontalOrganizationChart" loCatId="hierarchy" qsTypeId="urn:microsoft.com/office/officeart/2005/8/quickstyle/simple5" qsCatId="simple" csTypeId="urn:microsoft.com/office/officeart/2005/8/colors/accent2_2" csCatId="accent2"/>
      <dgm:spPr/>
      <dgm:t>
        <a:bodyPr/>
        <a:lstStyle/>
        <a:p>
          <a:endParaRPr lang="en-US"/>
        </a:p>
      </dgm:t>
    </dgm:pt>
    <dgm:pt modelId="{C9E99BF6-EC7D-4971-8C09-A01BEFE54906}">
      <dgm:prSet/>
      <dgm:spPr/>
      <dgm:t>
        <a:bodyPr/>
        <a:lstStyle/>
        <a:p>
          <a:r>
            <a:rPr lang="en-US"/>
            <a:t>Stephanie Curry, ASCCC Area A Representative</a:t>
          </a:r>
        </a:p>
      </dgm:t>
    </dgm:pt>
    <dgm:pt modelId="{A630545F-4042-4E6D-AEF6-12FE7EDDBBF3}" type="parTrans" cxnId="{31E7A6FB-5E71-452D-B645-304A691D7336}">
      <dgm:prSet/>
      <dgm:spPr/>
      <dgm:t>
        <a:bodyPr/>
        <a:lstStyle/>
        <a:p>
          <a:endParaRPr lang="en-US"/>
        </a:p>
      </dgm:t>
    </dgm:pt>
    <dgm:pt modelId="{2C0D6180-2B46-48E6-BE0A-FCD970AED5EF}" type="sibTrans" cxnId="{31E7A6FB-5E71-452D-B645-304A691D7336}">
      <dgm:prSet/>
      <dgm:spPr/>
      <dgm:t>
        <a:bodyPr/>
        <a:lstStyle/>
        <a:p>
          <a:endParaRPr lang="en-US"/>
        </a:p>
      </dgm:t>
    </dgm:pt>
    <dgm:pt modelId="{23B39E34-9B1C-41E2-A71F-F562653DEC49}">
      <dgm:prSet/>
      <dgm:spPr/>
      <dgm:t>
        <a:bodyPr/>
        <a:lstStyle/>
        <a:p>
          <a:r>
            <a:rPr lang="en-US"/>
            <a:t>Michelle Velasquez Bean, ASCCC Treasurer</a:t>
          </a:r>
        </a:p>
      </dgm:t>
    </dgm:pt>
    <dgm:pt modelId="{722394F1-8C26-4FE2-A330-FACBC1226D88}" type="parTrans" cxnId="{C6A22D99-9A60-4E9F-AFC7-C8EA899D0EA1}">
      <dgm:prSet/>
      <dgm:spPr/>
      <dgm:t>
        <a:bodyPr/>
        <a:lstStyle/>
        <a:p>
          <a:endParaRPr lang="en-US"/>
        </a:p>
      </dgm:t>
    </dgm:pt>
    <dgm:pt modelId="{8736571C-E2FA-4006-87A7-F84D5FE4F408}" type="sibTrans" cxnId="{C6A22D99-9A60-4E9F-AFC7-C8EA899D0EA1}">
      <dgm:prSet/>
      <dgm:spPr/>
      <dgm:t>
        <a:bodyPr/>
        <a:lstStyle/>
        <a:p>
          <a:endParaRPr lang="en-US"/>
        </a:p>
      </dgm:t>
    </dgm:pt>
    <dgm:pt modelId="{6C63C08E-697D-48D0-B272-4540D7DACE3C}">
      <dgm:prSet/>
      <dgm:spPr/>
      <dgm:t>
        <a:bodyPr/>
        <a:lstStyle/>
        <a:p>
          <a:r>
            <a:rPr lang="en-US"/>
            <a:t>Carlos R. Guerrero, ASCCC Ed Policies, LACC</a:t>
          </a:r>
          <a:br>
            <a:rPr lang="en-US"/>
          </a:br>
          <a:endParaRPr lang="en-US"/>
        </a:p>
      </dgm:t>
    </dgm:pt>
    <dgm:pt modelId="{A3C48297-4CCE-44F4-9489-3C58F03D5A95}" type="parTrans" cxnId="{D8F18633-67AB-4E1C-8382-C0788852E068}">
      <dgm:prSet/>
      <dgm:spPr/>
      <dgm:t>
        <a:bodyPr/>
        <a:lstStyle/>
        <a:p>
          <a:endParaRPr lang="en-US"/>
        </a:p>
      </dgm:t>
    </dgm:pt>
    <dgm:pt modelId="{EA7A415F-280D-45F4-B7BC-52F237117304}" type="sibTrans" cxnId="{D8F18633-67AB-4E1C-8382-C0788852E068}">
      <dgm:prSet/>
      <dgm:spPr/>
      <dgm:t>
        <a:bodyPr/>
        <a:lstStyle/>
        <a:p>
          <a:endParaRPr lang="en-US"/>
        </a:p>
      </dgm:t>
    </dgm:pt>
    <dgm:pt modelId="{DFA9B88C-429E-451C-81DE-E657C3965B0E}" type="pres">
      <dgm:prSet presAssocID="{409CADB6-1781-464C-9F18-9D77184ECC02}" presName="hierChild1" presStyleCnt="0">
        <dgm:presLayoutVars>
          <dgm:orgChart val="1"/>
          <dgm:chPref val="1"/>
          <dgm:dir/>
          <dgm:animOne val="branch"/>
          <dgm:animLvl val="lvl"/>
          <dgm:resizeHandles/>
        </dgm:presLayoutVars>
      </dgm:prSet>
      <dgm:spPr/>
    </dgm:pt>
    <dgm:pt modelId="{7F8B7BBD-64C4-4D1D-8E47-680461ADA0A7}" type="pres">
      <dgm:prSet presAssocID="{C9E99BF6-EC7D-4971-8C09-A01BEFE54906}" presName="hierRoot1" presStyleCnt="0">
        <dgm:presLayoutVars>
          <dgm:hierBranch val="init"/>
        </dgm:presLayoutVars>
      </dgm:prSet>
      <dgm:spPr/>
    </dgm:pt>
    <dgm:pt modelId="{066D89A1-CF5D-4685-9E28-4D1043EBB543}" type="pres">
      <dgm:prSet presAssocID="{C9E99BF6-EC7D-4971-8C09-A01BEFE54906}" presName="rootComposite1" presStyleCnt="0"/>
      <dgm:spPr/>
    </dgm:pt>
    <dgm:pt modelId="{BDFD6054-E8DE-49A6-AA94-39D5E2D1F2C7}" type="pres">
      <dgm:prSet presAssocID="{C9E99BF6-EC7D-4971-8C09-A01BEFE54906}" presName="rootText1" presStyleLbl="node0" presStyleIdx="0" presStyleCnt="3">
        <dgm:presLayoutVars>
          <dgm:chPref val="3"/>
        </dgm:presLayoutVars>
      </dgm:prSet>
      <dgm:spPr/>
    </dgm:pt>
    <dgm:pt modelId="{3E57A5C0-DF11-4491-AF60-69EF870D2CFF}" type="pres">
      <dgm:prSet presAssocID="{C9E99BF6-EC7D-4971-8C09-A01BEFE54906}" presName="rootConnector1" presStyleLbl="node1" presStyleIdx="0" presStyleCnt="0"/>
      <dgm:spPr/>
    </dgm:pt>
    <dgm:pt modelId="{8A0E7558-E70B-444F-9F49-F074002FBB2C}" type="pres">
      <dgm:prSet presAssocID="{C9E99BF6-EC7D-4971-8C09-A01BEFE54906}" presName="hierChild2" presStyleCnt="0"/>
      <dgm:spPr/>
    </dgm:pt>
    <dgm:pt modelId="{F7A90D8E-F7E9-44D7-8602-F59AA0B5C7EC}" type="pres">
      <dgm:prSet presAssocID="{C9E99BF6-EC7D-4971-8C09-A01BEFE54906}" presName="hierChild3" presStyleCnt="0"/>
      <dgm:spPr/>
    </dgm:pt>
    <dgm:pt modelId="{9EDD1A26-8C0A-43F0-9AD2-91C7CEB7CD47}" type="pres">
      <dgm:prSet presAssocID="{23B39E34-9B1C-41E2-A71F-F562653DEC49}" presName="hierRoot1" presStyleCnt="0">
        <dgm:presLayoutVars>
          <dgm:hierBranch val="init"/>
        </dgm:presLayoutVars>
      </dgm:prSet>
      <dgm:spPr/>
    </dgm:pt>
    <dgm:pt modelId="{494DF5F3-5811-4CDF-AC7E-AF478F9962E7}" type="pres">
      <dgm:prSet presAssocID="{23B39E34-9B1C-41E2-A71F-F562653DEC49}" presName="rootComposite1" presStyleCnt="0"/>
      <dgm:spPr/>
    </dgm:pt>
    <dgm:pt modelId="{927DAB9D-EEE2-489C-B7E0-F2EB0A96B8B3}" type="pres">
      <dgm:prSet presAssocID="{23B39E34-9B1C-41E2-A71F-F562653DEC49}" presName="rootText1" presStyleLbl="node0" presStyleIdx="1" presStyleCnt="3">
        <dgm:presLayoutVars>
          <dgm:chPref val="3"/>
        </dgm:presLayoutVars>
      </dgm:prSet>
      <dgm:spPr/>
    </dgm:pt>
    <dgm:pt modelId="{D0203EEE-D332-4787-B262-4C45521E3352}" type="pres">
      <dgm:prSet presAssocID="{23B39E34-9B1C-41E2-A71F-F562653DEC49}" presName="rootConnector1" presStyleLbl="node1" presStyleIdx="0" presStyleCnt="0"/>
      <dgm:spPr/>
    </dgm:pt>
    <dgm:pt modelId="{FC9EB10A-F54B-4DB3-A9E0-4B790692AF2A}" type="pres">
      <dgm:prSet presAssocID="{23B39E34-9B1C-41E2-A71F-F562653DEC49}" presName="hierChild2" presStyleCnt="0"/>
      <dgm:spPr/>
    </dgm:pt>
    <dgm:pt modelId="{79995B15-FB33-4341-8707-59568B0A1F56}" type="pres">
      <dgm:prSet presAssocID="{23B39E34-9B1C-41E2-A71F-F562653DEC49}" presName="hierChild3" presStyleCnt="0"/>
      <dgm:spPr/>
    </dgm:pt>
    <dgm:pt modelId="{8EE856A7-FF14-4A97-B529-90D4437B017E}" type="pres">
      <dgm:prSet presAssocID="{6C63C08E-697D-48D0-B272-4540D7DACE3C}" presName="hierRoot1" presStyleCnt="0">
        <dgm:presLayoutVars>
          <dgm:hierBranch val="init"/>
        </dgm:presLayoutVars>
      </dgm:prSet>
      <dgm:spPr/>
    </dgm:pt>
    <dgm:pt modelId="{75B5E525-BB69-4711-8893-B6EE79A47937}" type="pres">
      <dgm:prSet presAssocID="{6C63C08E-697D-48D0-B272-4540D7DACE3C}" presName="rootComposite1" presStyleCnt="0"/>
      <dgm:spPr/>
    </dgm:pt>
    <dgm:pt modelId="{0E84AADB-E329-4BF1-9A67-11C6A96FA5F1}" type="pres">
      <dgm:prSet presAssocID="{6C63C08E-697D-48D0-B272-4540D7DACE3C}" presName="rootText1" presStyleLbl="node0" presStyleIdx="2" presStyleCnt="3">
        <dgm:presLayoutVars>
          <dgm:chPref val="3"/>
        </dgm:presLayoutVars>
      </dgm:prSet>
      <dgm:spPr/>
    </dgm:pt>
    <dgm:pt modelId="{FC037ADF-BD81-4F9F-8537-878CD195F7FB}" type="pres">
      <dgm:prSet presAssocID="{6C63C08E-697D-48D0-B272-4540D7DACE3C}" presName="rootConnector1" presStyleLbl="node1" presStyleIdx="0" presStyleCnt="0"/>
      <dgm:spPr/>
    </dgm:pt>
    <dgm:pt modelId="{26492ADE-04ED-4A65-AB19-8BAEEB0B0FDC}" type="pres">
      <dgm:prSet presAssocID="{6C63C08E-697D-48D0-B272-4540D7DACE3C}" presName="hierChild2" presStyleCnt="0"/>
      <dgm:spPr/>
    </dgm:pt>
    <dgm:pt modelId="{F5DE0B3C-91DB-4FF1-8F52-252D8D1B967D}" type="pres">
      <dgm:prSet presAssocID="{6C63C08E-697D-48D0-B272-4540D7DACE3C}" presName="hierChild3" presStyleCnt="0"/>
      <dgm:spPr/>
    </dgm:pt>
  </dgm:ptLst>
  <dgm:cxnLst>
    <dgm:cxn modelId="{7ECC0D09-400C-428C-86D4-126BC5328278}" type="presOf" srcId="{C9E99BF6-EC7D-4971-8C09-A01BEFE54906}" destId="{3E57A5C0-DF11-4491-AF60-69EF870D2CFF}" srcOrd="1" destOrd="0" presId="urn:microsoft.com/office/officeart/2009/3/layout/HorizontalOrganizationChart"/>
    <dgm:cxn modelId="{D8F18633-67AB-4E1C-8382-C0788852E068}" srcId="{409CADB6-1781-464C-9F18-9D77184ECC02}" destId="{6C63C08E-697D-48D0-B272-4540D7DACE3C}" srcOrd="2" destOrd="0" parTransId="{A3C48297-4CCE-44F4-9489-3C58F03D5A95}" sibTransId="{EA7A415F-280D-45F4-B7BC-52F237117304}"/>
    <dgm:cxn modelId="{6B6EB83E-3FB2-4F83-81D3-7D84CA2690EB}" type="presOf" srcId="{6C63C08E-697D-48D0-B272-4540D7DACE3C}" destId="{0E84AADB-E329-4BF1-9A67-11C6A96FA5F1}" srcOrd="0" destOrd="0" presId="urn:microsoft.com/office/officeart/2009/3/layout/HorizontalOrganizationChart"/>
    <dgm:cxn modelId="{8B35FF6A-26AD-4CBF-B702-28C3AD0F641E}" type="presOf" srcId="{23B39E34-9B1C-41E2-A71F-F562653DEC49}" destId="{927DAB9D-EEE2-489C-B7E0-F2EB0A96B8B3}" srcOrd="0" destOrd="0" presId="urn:microsoft.com/office/officeart/2009/3/layout/HorizontalOrganizationChart"/>
    <dgm:cxn modelId="{C6A22D99-9A60-4E9F-AFC7-C8EA899D0EA1}" srcId="{409CADB6-1781-464C-9F18-9D77184ECC02}" destId="{23B39E34-9B1C-41E2-A71F-F562653DEC49}" srcOrd="1" destOrd="0" parTransId="{722394F1-8C26-4FE2-A330-FACBC1226D88}" sibTransId="{8736571C-E2FA-4006-87A7-F84D5FE4F408}"/>
    <dgm:cxn modelId="{307C76AA-3410-44F7-8D13-769F86914446}" type="presOf" srcId="{C9E99BF6-EC7D-4971-8C09-A01BEFE54906}" destId="{BDFD6054-E8DE-49A6-AA94-39D5E2D1F2C7}" srcOrd="0" destOrd="0" presId="urn:microsoft.com/office/officeart/2009/3/layout/HorizontalOrganizationChart"/>
    <dgm:cxn modelId="{D6EB27B0-03A0-4003-8830-FF77344CEB76}" type="presOf" srcId="{6C63C08E-697D-48D0-B272-4540D7DACE3C}" destId="{FC037ADF-BD81-4F9F-8537-878CD195F7FB}" srcOrd="1" destOrd="0" presId="urn:microsoft.com/office/officeart/2009/3/layout/HorizontalOrganizationChart"/>
    <dgm:cxn modelId="{2EC3E5D1-8F5D-410B-A465-33486DD220EE}" type="presOf" srcId="{409CADB6-1781-464C-9F18-9D77184ECC02}" destId="{DFA9B88C-429E-451C-81DE-E657C3965B0E}" srcOrd="0" destOrd="0" presId="urn:microsoft.com/office/officeart/2009/3/layout/HorizontalOrganizationChart"/>
    <dgm:cxn modelId="{31E7A6FB-5E71-452D-B645-304A691D7336}" srcId="{409CADB6-1781-464C-9F18-9D77184ECC02}" destId="{C9E99BF6-EC7D-4971-8C09-A01BEFE54906}" srcOrd="0" destOrd="0" parTransId="{A630545F-4042-4E6D-AEF6-12FE7EDDBBF3}" sibTransId="{2C0D6180-2B46-48E6-BE0A-FCD970AED5EF}"/>
    <dgm:cxn modelId="{C1CA0FFC-855F-4318-A51C-12E4FE9DF996}" type="presOf" srcId="{23B39E34-9B1C-41E2-A71F-F562653DEC49}" destId="{D0203EEE-D332-4787-B262-4C45521E3352}" srcOrd="1" destOrd="0" presId="urn:microsoft.com/office/officeart/2009/3/layout/HorizontalOrganizationChart"/>
    <dgm:cxn modelId="{BD423EE6-2447-4B18-A50E-FBB4F891C8EF}" type="presParOf" srcId="{DFA9B88C-429E-451C-81DE-E657C3965B0E}" destId="{7F8B7BBD-64C4-4D1D-8E47-680461ADA0A7}" srcOrd="0" destOrd="0" presId="urn:microsoft.com/office/officeart/2009/3/layout/HorizontalOrganizationChart"/>
    <dgm:cxn modelId="{00C6F7E8-C960-4312-B277-6DE99A435EFD}" type="presParOf" srcId="{7F8B7BBD-64C4-4D1D-8E47-680461ADA0A7}" destId="{066D89A1-CF5D-4685-9E28-4D1043EBB543}" srcOrd="0" destOrd="0" presId="urn:microsoft.com/office/officeart/2009/3/layout/HorizontalOrganizationChart"/>
    <dgm:cxn modelId="{A1767594-5240-46B0-B8C6-24B761D4644E}" type="presParOf" srcId="{066D89A1-CF5D-4685-9E28-4D1043EBB543}" destId="{BDFD6054-E8DE-49A6-AA94-39D5E2D1F2C7}" srcOrd="0" destOrd="0" presId="urn:microsoft.com/office/officeart/2009/3/layout/HorizontalOrganizationChart"/>
    <dgm:cxn modelId="{B23E4C1A-5B56-44D8-9F2A-F4F14EB92A40}" type="presParOf" srcId="{066D89A1-CF5D-4685-9E28-4D1043EBB543}" destId="{3E57A5C0-DF11-4491-AF60-69EF870D2CFF}" srcOrd="1" destOrd="0" presId="urn:microsoft.com/office/officeart/2009/3/layout/HorizontalOrganizationChart"/>
    <dgm:cxn modelId="{7138F6FD-3A60-45FA-A1DC-F7287839CA46}" type="presParOf" srcId="{7F8B7BBD-64C4-4D1D-8E47-680461ADA0A7}" destId="{8A0E7558-E70B-444F-9F49-F074002FBB2C}" srcOrd="1" destOrd="0" presId="urn:microsoft.com/office/officeart/2009/3/layout/HorizontalOrganizationChart"/>
    <dgm:cxn modelId="{A2BB9271-2DBE-4D61-8E8F-BF7D89D3A11B}" type="presParOf" srcId="{7F8B7BBD-64C4-4D1D-8E47-680461ADA0A7}" destId="{F7A90D8E-F7E9-44D7-8602-F59AA0B5C7EC}" srcOrd="2" destOrd="0" presId="urn:microsoft.com/office/officeart/2009/3/layout/HorizontalOrganizationChart"/>
    <dgm:cxn modelId="{C1A67075-5EED-4B85-B972-62562577FC1F}" type="presParOf" srcId="{DFA9B88C-429E-451C-81DE-E657C3965B0E}" destId="{9EDD1A26-8C0A-43F0-9AD2-91C7CEB7CD47}" srcOrd="1" destOrd="0" presId="urn:microsoft.com/office/officeart/2009/3/layout/HorizontalOrganizationChart"/>
    <dgm:cxn modelId="{1D3F0F84-FFF0-4A4E-97DF-A77B769F5498}" type="presParOf" srcId="{9EDD1A26-8C0A-43F0-9AD2-91C7CEB7CD47}" destId="{494DF5F3-5811-4CDF-AC7E-AF478F9962E7}" srcOrd="0" destOrd="0" presId="urn:microsoft.com/office/officeart/2009/3/layout/HorizontalOrganizationChart"/>
    <dgm:cxn modelId="{4B842542-15EF-4BD7-96D1-FB361B65DD85}" type="presParOf" srcId="{494DF5F3-5811-4CDF-AC7E-AF478F9962E7}" destId="{927DAB9D-EEE2-489C-B7E0-F2EB0A96B8B3}" srcOrd="0" destOrd="0" presId="urn:microsoft.com/office/officeart/2009/3/layout/HorizontalOrganizationChart"/>
    <dgm:cxn modelId="{A6DFC22B-09AE-4243-9AC3-FD04B72AA2E8}" type="presParOf" srcId="{494DF5F3-5811-4CDF-AC7E-AF478F9962E7}" destId="{D0203EEE-D332-4787-B262-4C45521E3352}" srcOrd="1" destOrd="0" presId="urn:microsoft.com/office/officeart/2009/3/layout/HorizontalOrganizationChart"/>
    <dgm:cxn modelId="{C43FF311-37AB-499D-86C6-2E813DCC6948}" type="presParOf" srcId="{9EDD1A26-8C0A-43F0-9AD2-91C7CEB7CD47}" destId="{FC9EB10A-F54B-4DB3-A9E0-4B790692AF2A}" srcOrd="1" destOrd="0" presId="urn:microsoft.com/office/officeart/2009/3/layout/HorizontalOrganizationChart"/>
    <dgm:cxn modelId="{6858CB8E-51EE-4807-9912-FF9E529D3EA3}" type="presParOf" srcId="{9EDD1A26-8C0A-43F0-9AD2-91C7CEB7CD47}" destId="{79995B15-FB33-4341-8707-59568B0A1F56}" srcOrd="2" destOrd="0" presId="urn:microsoft.com/office/officeart/2009/3/layout/HorizontalOrganizationChart"/>
    <dgm:cxn modelId="{45F81FE0-DAC7-4705-80F7-0EA7348FF2A2}" type="presParOf" srcId="{DFA9B88C-429E-451C-81DE-E657C3965B0E}" destId="{8EE856A7-FF14-4A97-B529-90D4437B017E}" srcOrd="2" destOrd="0" presId="urn:microsoft.com/office/officeart/2009/3/layout/HorizontalOrganizationChart"/>
    <dgm:cxn modelId="{B35807FA-5DA5-462B-A088-5EE53AA2E1F8}" type="presParOf" srcId="{8EE856A7-FF14-4A97-B529-90D4437B017E}" destId="{75B5E525-BB69-4711-8893-B6EE79A47937}" srcOrd="0" destOrd="0" presId="urn:microsoft.com/office/officeart/2009/3/layout/HorizontalOrganizationChart"/>
    <dgm:cxn modelId="{9F2D3592-6DE7-484C-80CD-0AE035A66A8A}" type="presParOf" srcId="{75B5E525-BB69-4711-8893-B6EE79A47937}" destId="{0E84AADB-E329-4BF1-9A67-11C6A96FA5F1}" srcOrd="0" destOrd="0" presId="urn:microsoft.com/office/officeart/2009/3/layout/HorizontalOrganizationChart"/>
    <dgm:cxn modelId="{BC673C62-8303-4FCA-8B97-6D87B8DF2269}" type="presParOf" srcId="{75B5E525-BB69-4711-8893-B6EE79A47937}" destId="{FC037ADF-BD81-4F9F-8537-878CD195F7FB}" srcOrd="1" destOrd="0" presId="urn:microsoft.com/office/officeart/2009/3/layout/HorizontalOrganizationChart"/>
    <dgm:cxn modelId="{0088FCB8-62E6-45CE-BFFA-1737BC42C346}" type="presParOf" srcId="{8EE856A7-FF14-4A97-B529-90D4437B017E}" destId="{26492ADE-04ED-4A65-AB19-8BAEEB0B0FDC}" srcOrd="1" destOrd="0" presId="urn:microsoft.com/office/officeart/2009/3/layout/HorizontalOrganizationChart"/>
    <dgm:cxn modelId="{CDBA43A4-B32F-486C-B595-1349136F945C}" type="presParOf" srcId="{8EE856A7-FF14-4A97-B529-90D4437B017E}" destId="{F5DE0B3C-91DB-4FF1-8F52-252D8D1B967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F2153-8C0E-48B6-80A1-E107B170F8B7}"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A2F70582-6751-4692-AF92-62089E7C1CF8}">
      <dgm:prSet/>
      <dgm:spPr/>
      <dgm:t>
        <a:bodyPr/>
        <a:lstStyle/>
        <a:p>
          <a:r>
            <a:rPr lang="en-US" dirty="0"/>
            <a:t>Review history and definition of Ethnic Studies</a:t>
          </a:r>
        </a:p>
      </dgm:t>
    </dgm:pt>
    <dgm:pt modelId="{3B375A52-531D-4814-A03B-80D5B697C941}" type="parTrans" cxnId="{1B7F8BD6-26E3-4A58-BEDB-F7586A5CCAE8}">
      <dgm:prSet/>
      <dgm:spPr/>
      <dgm:t>
        <a:bodyPr/>
        <a:lstStyle/>
        <a:p>
          <a:endParaRPr lang="en-US"/>
        </a:p>
      </dgm:t>
    </dgm:pt>
    <dgm:pt modelId="{AC6BC6CF-2CBC-497A-8C39-AC7458F53234}" type="sibTrans" cxnId="{1B7F8BD6-26E3-4A58-BEDB-F7586A5CCAE8}">
      <dgm:prSet/>
      <dgm:spPr/>
      <dgm:t>
        <a:bodyPr/>
        <a:lstStyle/>
        <a:p>
          <a:endParaRPr lang="en-US"/>
        </a:p>
      </dgm:t>
    </dgm:pt>
    <dgm:pt modelId="{AACB2973-B7EF-4128-AF30-2892D30A859B}">
      <dgm:prSet/>
      <dgm:spPr/>
      <dgm:t>
        <a:bodyPr/>
        <a:lstStyle/>
        <a:p>
          <a:r>
            <a:rPr lang="en-US" dirty="0"/>
            <a:t>Discuss the reasons why and the legislation</a:t>
          </a:r>
        </a:p>
      </dgm:t>
    </dgm:pt>
    <dgm:pt modelId="{00B39784-5084-440A-9013-1AFA7BCD1EFF}" type="parTrans" cxnId="{7FCC3995-7C62-4E06-867A-F0FF168DC37B}">
      <dgm:prSet/>
      <dgm:spPr/>
      <dgm:t>
        <a:bodyPr/>
        <a:lstStyle/>
        <a:p>
          <a:endParaRPr lang="en-US"/>
        </a:p>
      </dgm:t>
    </dgm:pt>
    <dgm:pt modelId="{9BB03EBE-760E-4436-B3B7-252B884A86B6}" type="sibTrans" cxnId="{7FCC3995-7C62-4E06-867A-F0FF168DC37B}">
      <dgm:prSet/>
      <dgm:spPr/>
      <dgm:t>
        <a:bodyPr/>
        <a:lstStyle/>
        <a:p>
          <a:endParaRPr lang="en-US"/>
        </a:p>
      </dgm:t>
    </dgm:pt>
    <dgm:pt modelId="{A30D668C-3AB2-47B5-BC19-CEA4F086A714}">
      <dgm:prSet/>
      <dgm:spPr/>
      <dgm:t>
        <a:bodyPr/>
        <a:lstStyle/>
        <a:p>
          <a:r>
            <a:rPr lang="en-US" dirty="0"/>
            <a:t>Review impacts on CSU GE and CCC graduation requirements </a:t>
          </a:r>
        </a:p>
      </dgm:t>
    </dgm:pt>
    <dgm:pt modelId="{0650ED92-D9B4-4493-BFEA-33FE35C183DB}" type="parTrans" cxnId="{4A52E1F7-AB6A-42DC-B36F-F69DA75A1FCF}">
      <dgm:prSet/>
      <dgm:spPr/>
      <dgm:t>
        <a:bodyPr/>
        <a:lstStyle/>
        <a:p>
          <a:endParaRPr lang="en-US"/>
        </a:p>
      </dgm:t>
    </dgm:pt>
    <dgm:pt modelId="{EF6FA99F-2624-4035-9F1B-206CFA1CC9EA}" type="sibTrans" cxnId="{4A52E1F7-AB6A-42DC-B36F-F69DA75A1FCF}">
      <dgm:prSet/>
      <dgm:spPr/>
      <dgm:t>
        <a:bodyPr/>
        <a:lstStyle/>
        <a:p>
          <a:endParaRPr lang="en-US"/>
        </a:p>
      </dgm:t>
    </dgm:pt>
    <dgm:pt modelId="{C9AD1178-ED53-4F75-B89C-507DA34AD7A0}">
      <dgm:prSet/>
      <dgm:spPr/>
      <dgm:t>
        <a:bodyPr/>
        <a:lstStyle/>
        <a:p>
          <a:r>
            <a:rPr lang="en-US" dirty="0"/>
            <a:t>Share activities of the CCC Taskforce</a:t>
          </a:r>
        </a:p>
      </dgm:t>
    </dgm:pt>
    <dgm:pt modelId="{720F244A-35B2-4609-BB70-C452953A79A7}" type="parTrans" cxnId="{5BA91AB7-9C76-4C0A-B39F-E4C36845082B}">
      <dgm:prSet/>
      <dgm:spPr/>
      <dgm:t>
        <a:bodyPr/>
        <a:lstStyle/>
        <a:p>
          <a:endParaRPr lang="en-US"/>
        </a:p>
      </dgm:t>
    </dgm:pt>
    <dgm:pt modelId="{54DD00D8-E989-4CB1-9B0E-2444FAA6D2A0}" type="sibTrans" cxnId="{5BA91AB7-9C76-4C0A-B39F-E4C36845082B}">
      <dgm:prSet/>
      <dgm:spPr/>
      <dgm:t>
        <a:bodyPr/>
        <a:lstStyle/>
        <a:p>
          <a:endParaRPr lang="en-US"/>
        </a:p>
      </dgm:t>
    </dgm:pt>
    <dgm:pt modelId="{97A53906-FAD4-4022-86DD-A3F431B81520}">
      <dgm:prSet/>
      <dgm:spPr/>
      <dgm:t>
        <a:bodyPr/>
        <a:lstStyle/>
        <a:p>
          <a:r>
            <a:rPr lang="en-US" dirty="0"/>
            <a:t>Review hiring and equivalency processes</a:t>
          </a:r>
        </a:p>
      </dgm:t>
    </dgm:pt>
    <dgm:pt modelId="{E01391D7-8289-4461-BEFF-2BD14C9EDC27}" type="parTrans" cxnId="{F1F48600-6720-471A-B56C-482DB5AD8BB6}">
      <dgm:prSet/>
      <dgm:spPr/>
      <dgm:t>
        <a:bodyPr/>
        <a:lstStyle/>
        <a:p>
          <a:endParaRPr lang="en-US"/>
        </a:p>
      </dgm:t>
    </dgm:pt>
    <dgm:pt modelId="{FE83247F-B856-49F7-A92E-2C82F868498F}" type="sibTrans" cxnId="{F1F48600-6720-471A-B56C-482DB5AD8BB6}">
      <dgm:prSet/>
      <dgm:spPr/>
      <dgm:t>
        <a:bodyPr/>
        <a:lstStyle/>
        <a:p>
          <a:endParaRPr lang="en-US"/>
        </a:p>
      </dgm:t>
    </dgm:pt>
    <dgm:pt modelId="{FE958F31-626A-4165-9C20-C43CEC0F2836}">
      <dgm:prSet/>
      <dgm:spPr/>
      <dgm:t>
        <a:bodyPr/>
        <a:lstStyle/>
        <a:p>
          <a:r>
            <a:rPr lang="en-US" dirty="0"/>
            <a:t>Provide recommendations for local senates </a:t>
          </a:r>
        </a:p>
      </dgm:t>
    </dgm:pt>
    <dgm:pt modelId="{E35BE4D1-2E38-4315-9198-393745BD791C}" type="parTrans" cxnId="{07E2E6CB-4347-4954-9EDB-EFD7CDF21AEE}">
      <dgm:prSet/>
      <dgm:spPr/>
      <dgm:t>
        <a:bodyPr/>
        <a:lstStyle/>
        <a:p>
          <a:endParaRPr lang="en-US"/>
        </a:p>
      </dgm:t>
    </dgm:pt>
    <dgm:pt modelId="{D9147616-B206-48CE-8E23-1BBFFA2900F4}" type="sibTrans" cxnId="{07E2E6CB-4347-4954-9EDB-EFD7CDF21AEE}">
      <dgm:prSet/>
      <dgm:spPr/>
      <dgm:t>
        <a:bodyPr/>
        <a:lstStyle/>
        <a:p>
          <a:endParaRPr lang="en-US"/>
        </a:p>
      </dgm:t>
    </dgm:pt>
    <dgm:pt modelId="{D6A18908-9251-4103-B549-D73A698BC4FA}">
      <dgm:prSet/>
      <dgm:spPr/>
      <dgm:t>
        <a:bodyPr/>
        <a:lstStyle/>
        <a:p>
          <a:r>
            <a:rPr lang="en-US" dirty="0"/>
            <a:t>Take Questions  </a:t>
          </a:r>
        </a:p>
      </dgm:t>
    </dgm:pt>
    <dgm:pt modelId="{281D2CAC-6BEF-48F5-B1F6-B2F4D34D6BF3}" type="parTrans" cxnId="{39B8C5A1-86C6-4396-811E-E47E9E633DFE}">
      <dgm:prSet/>
      <dgm:spPr/>
      <dgm:t>
        <a:bodyPr/>
        <a:lstStyle/>
        <a:p>
          <a:endParaRPr lang="en-US"/>
        </a:p>
      </dgm:t>
    </dgm:pt>
    <dgm:pt modelId="{708BE186-AC0E-4B2E-B6C2-E1C995871BC1}" type="sibTrans" cxnId="{39B8C5A1-86C6-4396-811E-E47E9E633DFE}">
      <dgm:prSet/>
      <dgm:spPr/>
      <dgm:t>
        <a:bodyPr/>
        <a:lstStyle/>
        <a:p>
          <a:endParaRPr lang="en-US"/>
        </a:p>
      </dgm:t>
    </dgm:pt>
    <dgm:pt modelId="{7F8ECB6D-5489-4C71-A020-EA3FA88FD8F2}" type="pres">
      <dgm:prSet presAssocID="{BDCF2153-8C0E-48B6-80A1-E107B170F8B7}" presName="vert0" presStyleCnt="0">
        <dgm:presLayoutVars>
          <dgm:dir/>
          <dgm:animOne val="branch"/>
          <dgm:animLvl val="lvl"/>
        </dgm:presLayoutVars>
      </dgm:prSet>
      <dgm:spPr/>
    </dgm:pt>
    <dgm:pt modelId="{384A39CB-C3A2-474F-BE1F-73CFE07B819E}" type="pres">
      <dgm:prSet presAssocID="{A2F70582-6751-4692-AF92-62089E7C1CF8}" presName="thickLine" presStyleLbl="alignNode1" presStyleIdx="0" presStyleCnt="7"/>
      <dgm:spPr/>
    </dgm:pt>
    <dgm:pt modelId="{8BE66D66-3B4B-4251-A839-35146523CF12}" type="pres">
      <dgm:prSet presAssocID="{A2F70582-6751-4692-AF92-62089E7C1CF8}" presName="horz1" presStyleCnt="0"/>
      <dgm:spPr/>
    </dgm:pt>
    <dgm:pt modelId="{3F038D5D-9B5B-47F2-8F5A-508FC8178BED}" type="pres">
      <dgm:prSet presAssocID="{A2F70582-6751-4692-AF92-62089E7C1CF8}" presName="tx1" presStyleLbl="revTx" presStyleIdx="0" presStyleCnt="7"/>
      <dgm:spPr/>
    </dgm:pt>
    <dgm:pt modelId="{867AAB4A-4746-416B-981D-9FD9E495AF5F}" type="pres">
      <dgm:prSet presAssocID="{A2F70582-6751-4692-AF92-62089E7C1CF8}" presName="vert1" presStyleCnt="0"/>
      <dgm:spPr/>
    </dgm:pt>
    <dgm:pt modelId="{96B32CA7-D5D3-4F3A-9066-DB4F8E2F9F05}" type="pres">
      <dgm:prSet presAssocID="{AACB2973-B7EF-4128-AF30-2892D30A859B}" presName="thickLine" presStyleLbl="alignNode1" presStyleIdx="1" presStyleCnt="7"/>
      <dgm:spPr/>
    </dgm:pt>
    <dgm:pt modelId="{0496DA1E-EAF4-45F3-9655-666A21D66305}" type="pres">
      <dgm:prSet presAssocID="{AACB2973-B7EF-4128-AF30-2892D30A859B}" presName="horz1" presStyleCnt="0"/>
      <dgm:spPr/>
    </dgm:pt>
    <dgm:pt modelId="{23F786AE-80E1-4F5A-BADA-0DD059754146}" type="pres">
      <dgm:prSet presAssocID="{AACB2973-B7EF-4128-AF30-2892D30A859B}" presName="tx1" presStyleLbl="revTx" presStyleIdx="1" presStyleCnt="7"/>
      <dgm:spPr/>
    </dgm:pt>
    <dgm:pt modelId="{78EFF17B-7F96-450F-B717-95F67BF7BCE4}" type="pres">
      <dgm:prSet presAssocID="{AACB2973-B7EF-4128-AF30-2892D30A859B}" presName="vert1" presStyleCnt="0"/>
      <dgm:spPr/>
    </dgm:pt>
    <dgm:pt modelId="{D1A82922-6A4C-4DBA-AA2A-A134F83C951F}" type="pres">
      <dgm:prSet presAssocID="{A30D668C-3AB2-47B5-BC19-CEA4F086A714}" presName="thickLine" presStyleLbl="alignNode1" presStyleIdx="2" presStyleCnt="7"/>
      <dgm:spPr/>
    </dgm:pt>
    <dgm:pt modelId="{2DABB51C-CE76-41C8-87DD-38C44DB1CC95}" type="pres">
      <dgm:prSet presAssocID="{A30D668C-3AB2-47B5-BC19-CEA4F086A714}" presName="horz1" presStyleCnt="0"/>
      <dgm:spPr/>
    </dgm:pt>
    <dgm:pt modelId="{C3A5D341-E18A-4C7E-81AE-F9456BBA6D11}" type="pres">
      <dgm:prSet presAssocID="{A30D668C-3AB2-47B5-BC19-CEA4F086A714}" presName="tx1" presStyleLbl="revTx" presStyleIdx="2" presStyleCnt="7"/>
      <dgm:spPr/>
    </dgm:pt>
    <dgm:pt modelId="{E51E910C-28E9-44B4-BB40-5034EEC6DB3F}" type="pres">
      <dgm:prSet presAssocID="{A30D668C-3AB2-47B5-BC19-CEA4F086A714}" presName="vert1" presStyleCnt="0"/>
      <dgm:spPr/>
    </dgm:pt>
    <dgm:pt modelId="{D999EE52-3149-40B9-83C7-4E5A5A64E6BB}" type="pres">
      <dgm:prSet presAssocID="{C9AD1178-ED53-4F75-B89C-507DA34AD7A0}" presName="thickLine" presStyleLbl="alignNode1" presStyleIdx="3" presStyleCnt="7"/>
      <dgm:spPr/>
    </dgm:pt>
    <dgm:pt modelId="{E6FAC991-1354-4207-9ED7-0BCA777F61B9}" type="pres">
      <dgm:prSet presAssocID="{C9AD1178-ED53-4F75-B89C-507DA34AD7A0}" presName="horz1" presStyleCnt="0"/>
      <dgm:spPr/>
    </dgm:pt>
    <dgm:pt modelId="{52A4B3F5-FA4F-4C6C-AD7E-905E57C86D4A}" type="pres">
      <dgm:prSet presAssocID="{C9AD1178-ED53-4F75-B89C-507DA34AD7A0}" presName="tx1" presStyleLbl="revTx" presStyleIdx="3" presStyleCnt="7"/>
      <dgm:spPr/>
    </dgm:pt>
    <dgm:pt modelId="{1B7862AC-2CFD-4207-B84D-5593F1B104DB}" type="pres">
      <dgm:prSet presAssocID="{C9AD1178-ED53-4F75-B89C-507DA34AD7A0}" presName="vert1" presStyleCnt="0"/>
      <dgm:spPr/>
    </dgm:pt>
    <dgm:pt modelId="{1E54F985-D34E-42D7-9337-6F4905A668B6}" type="pres">
      <dgm:prSet presAssocID="{97A53906-FAD4-4022-86DD-A3F431B81520}" presName="thickLine" presStyleLbl="alignNode1" presStyleIdx="4" presStyleCnt="7"/>
      <dgm:spPr/>
    </dgm:pt>
    <dgm:pt modelId="{C083C22F-9C7D-4A8F-AAFE-E7C6D54747BB}" type="pres">
      <dgm:prSet presAssocID="{97A53906-FAD4-4022-86DD-A3F431B81520}" presName="horz1" presStyleCnt="0"/>
      <dgm:spPr/>
    </dgm:pt>
    <dgm:pt modelId="{D6EF509D-041E-493D-86C4-240C9F7BB0AA}" type="pres">
      <dgm:prSet presAssocID="{97A53906-FAD4-4022-86DD-A3F431B81520}" presName="tx1" presStyleLbl="revTx" presStyleIdx="4" presStyleCnt="7"/>
      <dgm:spPr/>
    </dgm:pt>
    <dgm:pt modelId="{15F087BD-9989-4F92-858E-9F194A7538B1}" type="pres">
      <dgm:prSet presAssocID="{97A53906-FAD4-4022-86DD-A3F431B81520}" presName="vert1" presStyleCnt="0"/>
      <dgm:spPr/>
    </dgm:pt>
    <dgm:pt modelId="{6369F08C-AA76-4A51-A23E-4ED04D1A5743}" type="pres">
      <dgm:prSet presAssocID="{FE958F31-626A-4165-9C20-C43CEC0F2836}" presName="thickLine" presStyleLbl="alignNode1" presStyleIdx="5" presStyleCnt="7"/>
      <dgm:spPr/>
    </dgm:pt>
    <dgm:pt modelId="{410BF40E-E713-477E-ABD1-A87781674363}" type="pres">
      <dgm:prSet presAssocID="{FE958F31-626A-4165-9C20-C43CEC0F2836}" presName="horz1" presStyleCnt="0"/>
      <dgm:spPr/>
    </dgm:pt>
    <dgm:pt modelId="{098F1B3B-3383-4B6E-844F-4BACDDFE4D98}" type="pres">
      <dgm:prSet presAssocID="{FE958F31-626A-4165-9C20-C43CEC0F2836}" presName="tx1" presStyleLbl="revTx" presStyleIdx="5" presStyleCnt="7"/>
      <dgm:spPr/>
    </dgm:pt>
    <dgm:pt modelId="{3AD2828E-1EEE-4BE0-9263-0031C82EA17E}" type="pres">
      <dgm:prSet presAssocID="{FE958F31-626A-4165-9C20-C43CEC0F2836}" presName="vert1" presStyleCnt="0"/>
      <dgm:spPr/>
    </dgm:pt>
    <dgm:pt modelId="{0B471EE1-7AB4-49F4-9B07-F1DA735330E2}" type="pres">
      <dgm:prSet presAssocID="{D6A18908-9251-4103-B549-D73A698BC4FA}" presName="thickLine" presStyleLbl="alignNode1" presStyleIdx="6" presStyleCnt="7"/>
      <dgm:spPr/>
    </dgm:pt>
    <dgm:pt modelId="{7D97434E-AF9B-493D-9142-9566D7A2789A}" type="pres">
      <dgm:prSet presAssocID="{D6A18908-9251-4103-B549-D73A698BC4FA}" presName="horz1" presStyleCnt="0"/>
      <dgm:spPr/>
    </dgm:pt>
    <dgm:pt modelId="{026BE1E6-4796-466C-A8AB-CD202E9D227A}" type="pres">
      <dgm:prSet presAssocID="{D6A18908-9251-4103-B549-D73A698BC4FA}" presName="tx1" presStyleLbl="revTx" presStyleIdx="6" presStyleCnt="7"/>
      <dgm:spPr/>
    </dgm:pt>
    <dgm:pt modelId="{3D6C534B-508D-4415-93B3-209CAD71CA5B}" type="pres">
      <dgm:prSet presAssocID="{D6A18908-9251-4103-B549-D73A698BC4FA}" presName="vert1" presStyleCnt="0"/>
      <dgm:spPr/>
    </dgm:pt>
  </dgm:ptLst>
  <dgm:cxnLst>
    <dgm:cxn modelId="{F1F48600-6720-471A-B56C-482DB5AD8BB6}" srcId="{BDCF2153-8C0E-48B6-80A1-E107B170F8B7}" destId="{97A53906-FAD4-4022-86DD-A3F431B81520}" srcOrd="4" destOrd="0" parTransId="{E01391D7-8289-4461-BEFF-2BD14C9EDC27}" sibTransId="{FE83247F-B856-49F7-A92E-2C82F868498F}"/>
    <dgm:cxn modelId="{EC226145-6843-42B9-8928-AC4EAFA25766}" type="presOf" srcId="{97A53906-FAD4-4022-86DD-A3F431B81520}" destId="{D6EF509D-041E-493D-86C4-240C9F7BB0AA}" srcOrd="0" destOrd="0" presId="urn:microsoft.com/office/officeart/2008/layout/LinedList"/>
    <dgm:cxn modelId="{6A556F71-422A-4EE9-9A48-69390BE60A3B}" type="presOf" srcId="{A30D668C-3AB2-47B5-BC19-CEA4F086A714}" destId="{C3A5D341-E18A-4C7E-81AE-F9456BBA6D11}" srcOrd="0" destOrd="0" presId="urn:microsoft.com/office/officeart/2008/layout/LinedList"/>
    <dgm:cxn modelId="{691EB074-5AF5-4D21-968B-9A0665C7A26A}" type="presOf" srcId="{C9AD1178-ED53-4F75-B89C-507DA34AD7A0}" destId="{52A4B3F5-FA4F-4C6C-AD7E-905E57C86D4A}" srcOrd="0" destOrd="0" presId="urn:microsoft.com/office/officeart/2008/layout/LinedList"/>
    <dgm:cxn modelId="{7FCC3995-7C62-4E06-867A-F0FF168DC37B}" srcId="{BDCF2153-8C0E-48B6-80A1-E107B170F8B7}" destId="{AACB2973-B7EF-4128-AF30-2892D30A859B}" srcOrd="1" destOrd="0" parTransId="{00B39784-5084-440A-9013-1AFA7BCD1EFF}" sibTransId="{9BB03EBE-760E-4436-B3B7-252B884A86B6}"/>
    <dgm:cxn modelId="{0B06CE9C-E9D8-415B-9B78-59C4CA059700}" type="presOf" srcId="{AACB2973-B7EF-4128-AF30-2892D30A859B}" destId="{23F786AE-80E1-4F5A-BADA-0DD059754146}" srcOrd="0" destOrd="0" presId="urn:microsoft.com/office/officeart/2008/layout/LinedList"/>
    <dgm:cxn modelId="{62D043A0-E8DD-4853-A3CE-AD102335080A}" type="presOf" srcId="{D6A18908-9251-4103-B549-D73A698BC4FA}" destId="{026BE1E6-4796-466C-A8AB-CD202E9D227A}" srcOrd="0" destOrd="0" presId="urn:microsoft.com/office/officeart/2008/layout/LinedList"/>
    <dgm:cxn modelId="{39B8C5A1-86C6-4396-811E-E47E9E633DFE}" srcId="{BDCF2153-8C0E-48B6-80A1-E107B170F8B7}" destId="{D6A18908-9251-4103-B549-D73A698BC4FA}" srcOrd="6" destOrd="0" parTransId="{281D2CAC-6BEF-48F5-B1F6-B2F4D34D6BF3}" sibTransId="{708BE186-AC0E-4B2E-B6C2-E1C995871BC1}"/>
    <dgm:cxn modelId="{5BA91AB7-9C76-4C0A-B39F-E4C36845082B}" srcId="{BDCF2153-8C0E-48B6-80A1-E107B170F8B7}" destId="{C9AD1178-ED53-4F75-B89C-507DA34AD7A0}" srcOrd="3" destOrd="0" parTransId="{720F244A-35B2-4609-BB70-C452953A79A7}" sibTransId="{54DD00D8-E989-4CB1-9B0E-2444FAA6D2A0}"/>
    <dgm:cxn modelId="{07E2E6CB-4347-4954-9EDB-EFD7CDF21AEE}" srcId="{BDCF2153-8C0E-48B6-80A1-E107B170F8B7}" destId="{FE958F31-626A-4165-9C20-C43CEC0F2836}" srcOrd="5" destOrd="0" parTransId="{E35BE4D1-2E38-4315-9198-393745BD791C}" sibTransId="{D9147616-B206-48CE-8E23-1BBFFA2900F4}"/>
    <dgm:cxn modelId="{1B7F8BD6-26E3-4A58-BEDB-F7586A5CCAE8}" srcId="{BDCF2153-8C0E-48B6-80A1-E107B170F8B7}" destId="{A2F70582-6751-4692-AF92-62089E7C1CF8}" srcOrd="0" destOrd="0" parTransId="{3B375A52-531D-4814-A03B-80D5B697C941}" sibTransId="{AC6BC6CF-2CBC-497A-8C39-AC7458F53234}"/>
    <dgm:cxn modelId="{C4CD2CF0-AA21-4078-A021-1359EDDC5926}" type="presOf" srcId="{A2F70582-6751-4692-AF92-62089E7C1CF8}" destId="{3F038D5D-9B5B-47F2-8F5A-508FC8178BED}" srcOrd="0" destOrd="0" presId="urn:microsoft.com/office/officeart/2008/layout/LinedList"/>
    <dgm:cxn modelId="{78CCB9F6-64F8-4FCB-BB52-0DCBC66ECF9E}" type="presOf" srcId="{FE958F31-626A-4165-9C20-C43CEC0F2836}" destId="{098F1B3B-3383-4B6E-844F-4BACDDFE4D98}" srcOrd="0" destOrd="0" presId="urn:microsoft.com/office/officeart/2008/layout/LinedList"/>
    <dgm:cxn modelId="{4A52E1F7-AB6A-42DC-B36F-F69DA75A1FCF}" srcId="{BDCF2153-8C0E-48B6-80A1-E107B170F8B7}" destId="{A30D668C-3AB2-47B5-BC19-CEA4F086A714}" srcOrd="2" destOrd="0" parTransId="{0650ED92-D9B4-4493-BFEA-33FE35C183DB}" sibTransId="{EF6FA99F-2624-4035-9F1B-206CFA1CC9EA}"/>
    <dgm:cxn modelId="{5C9965FC-72F3-48E9-AF28-F6B5CE8352C3}" type="presOf" srcId="{BDCF2153-8C0E-48B6-80A1-E107B170F8B7}" destId="{7F8ECB6D-5489-4C71-A020-EA3FA88FD8F2}" srcOrd="0" destOrd="0" presId="urn:microsoft.com/office/officeart/2008/layout/LinedList"/>
    <dgm:cxn modelId="{D957FE10-C0C0-4FEF-B529-8710F4333419}" type="presParOf" srcId="{7F8ECB6D-5489-4C71-A020-EA3FA88FD8F2}" destId="{384A39CB-C3A2-474F-BE1F-73CFE07B819E}" srcOrd="0" destOrd="0" presId="urn:microsoft.com/office/officeart/2008/layout/LinedList"/>
    <dgm:cxn modelId="{94C91D7C-3334-4AB5-97A5-3E083485CEDD}" type="presParOf" srcId="{7F8ECB6D-5489-4C71-A020-EA3FA88FD8F2}" destId="{8BE66D66-3B4B-4251-A839-35146523CF12}" srcOrd="1" destOrd="0" presId="urn:microsoft.com/office/officeart/2008/layout/LinedList"/>
    <dgm:cxn modelId="{CE818EBB-7DA0-44FA-807A-B6F36F25FE26}" type="presParOf" srcId="{8BE66D66-3B4B-4251-A839-35146523CF12}" destId="{3F038D5D-9B5B-47F2-8F5A-508FC8178BED}" srcOrd="0" destOrd="0" presId="urn:microsoft.com/office/officeart/2008/layout/LinedList"/>
    <dgm:cxn modelId="{B637629D-9EAF-4A0D-8436-67179E37CB06}" type="presParOf" srcId="{8BE66D66-3B4B-4251-A839-35146523CF12}" destId="{867AAB4A-4746-416B-981D-9FD9E495AF5F}" srcOrd="1" destOrd="0" presId="urn:microsoft.com/office/officeart/2008/layout/LinedList"/>
    <dgm:cxn modelId="{EED01B1A-55EE-4F0E-A472-4B81D16FF4E0}" type="presParOf" srcId="{7F8ECB6D-5489-4C71-A020-EA3FA88FD8F2}" destId="{96B32CA7-D5D3-4F3A-9066-DB4F8E2F9F05}" srcOrd="2" destOrd="0" presId="urn:microsoft.com/office/officeart/2008/layout/LinedList"/>
    <dgm:cxn modelId="{9BD44640-F699-4E50-9AE1-9F4879195B0C}" type="presParOf" srcId="{7F8ECB6D-5489-4C71-A020-EA3FA88FD8F2}" destId="{0496DA1E-EAF4-45F3-9655-666A21D66305}" srcOrd="3" destOrd="0" presId="urn:microsoft.com/office/officeart/2008/layout/LinedList"/>
    <dgm:cxn modelId="{5F0D9F20-2568-4D00-A7CD-2D750FFA8A0C}" type="presParOf" srcId="{0496DA1E-EAF4-45F3-9655-666A21D66305}" destId="{23F786AE-80E1-4F5A-BADA-0DD059754146}" srcOrd="0" destOrd="0" presId="urn:microsoft.com/office/officeart/2008/layout/LinedList"/>
    <dgm:cxn modelId="{A6DFDC4D-2A40-4E30-BF18-407C37E26C01}" type="presParOf" srcId="{0496DA1E-EAF4-45F3-9655-666A21D66305}" destId="{78EFF17B-7F96-450F-B717-95F67BF7BCE4}" srcOrd="1" destOrd="0" presId="urn:microsoft.com/office/officeart/2008/layout/LinedList"/>
    <dgm:cxn modelId="{073816DC-097F-4DE2-802C-1751A57F3909}" type="presParOf" srcId="{7F8ECB6D-5489-4C71-A020-EA3FA88FD8F2}" destId="{D1A82922-6A4C-4DBA-AA2A-A134F83C951F}" srcOrd="4" destOrd="0" presId="urn:microsoft.com/office/officeart/2008/layout/LinedList"/>
    <dgm:cxn modelId="{9C024C67-11E1-4780-A2F0-07DCCBC86185}" type="presParOf" srcId="{7F8ECB6D-5489-4C71-A020-EA3FA88FD8F2}" destId="{2DABB51C-CE76-41C8-87DD-38C44DB1CC95}" srcOrd="5" destOrd="0" presId="urn:microsoft.com/office/officeart/2008/layout/LinedList"/>
    <dgm:cxn modelId="{89A71097-D194-458E-80DB-F93BD6F4E88F}" type="presParOf" srcId="{2DABB51C-CE76-41C8-87DD-38C44DB1CC95}" destId="{C3A5D341-E18A-4C7E-81AE-F9456BBA6D11}" srcOrd="0" destOrd="0" presId="urn:microsoft.com/office/officeart/2008/layout/LinedList"/>
    <dgm:cxn modelId="{CFEDABE3-D814-446C-96C2-3435D880FF92}" type="presParOf" srcId="{2DABB51C-CE76-41C8-87DD-38C44DB1CC95}" destId="{E51E910C-28E9-44B4-BB40-5034EEC6DB3F}" srcOrd="1" destOrd="0" presId="urn:microsoft.com/office/officeart/2008/layout/LinedList"/>
    <dgm:cxn modelId="{999B0D72-C2BE-43E6-B658-5CFC111415B4}" type="presParOf" srcId="{7F8ECB6D-5489-4C71-A020-EA3FA88FD8F2}" destId="{D999EE52-3149-40B9-83C7-4E5A5A64E6BB}" srcOrd="6" destOrd="0" presId="urn:microsoft.com/office/officeart/2008/layout/LinedList"/>
    <dgm:cxn modelId="{4B8AF895-0382-460C-95EA-66599895E797}" type="presParOf" srcId="{7F8ECB6D-5489-4C71-A020-EA3FA88FD8F2}" destId="{E6FAC991-1354-4207-9ED7-0BCA777F61B9}" srcOrd="7" destOrd="0" presId="urn:microsoft.com/office/officeart/2008/layout/LinedList"/>
    <dgm:cxn modelId="{F6C52E46-3723-4A80-927F-ADA96841E1C1}" type="presParOf" srcId="{E6FAC991-1354-4207-9ED7-0BCA777F61B9}" destId="{52A4B3F5-FA4F-4C6C-AD7E-905E57C86D4A}" srcOrd="0" destOrd="0" presId="urn:microsoft.com/office/officeart/2008/layout/LinedList"/>
    <dgm:cxn modelId="{E6B97F06-8546-42B6-91F3-92CC5A25CA2C}" type="presParOf" srcId="{E6FAC991-1354-4207-9ED7-0BCA777F61B9}" destId="{1B7862AC-2CFD-4207-B84D-5593F1B104DB}" srcOrd="1" destOrd="0" presId="urn:microsoft.com/office/officeart/2008/layout/LinedList"/>
    <dgm:cxn modelId="{1376AF0E-CA97-47D5-8286-E0DD8B9CCAA6}" type="presParOf" srcId="{7F8ECB6D-5489-4C71-A020-EA3FA88FD8F2}" destId="{1E54F985-D34E-42D7-9337-6F4905A668B6}" srcOrd="8" destOrd="0" presId="urn:microsoft.com/office/officeart/2008/layout/LinedList"/>
    <dgm:cxn modelId="{D103E685-DD28-4C66-9206-6BBE87C57340}" type="presParOf" srcId="{7F8ECB6D-5489-4C71-A020-EA3FA88FD8F2}" destId="{C083C22F-9C7D-4A8F-AAFE-E7C6D54747BB}" srcOrd="9" destOrd="0" presId="urn:microsoft.com/office/officeart/2008/layout/LinedList"/>
    <dgm:cxn modelId="{729315A5-259E-4C2B-94CA-804441A08670}" type="presParOf" srcId="{C083C22F-9C7D-4A8F-AAFE-E7C6D54747BB}" destId="{D6EF509D-041E-493D-86C4-240C9F7BB0AA}" srcOrd="0" destOrd="0" presId="urn:microsoft.com/office/officeart/2008/layout/LinedList"/>
    <dgm:cxn modelId="{887D94CD-2467-4C49-8BF4-3112FFFD73CF}" type="presParOf" srcId="{C083C22F-9C7D-4A8F-AAFE-E7C6D54747BB}" destId="{15F087BD-9989-4F92-858E-9F194A7538B1}" srcOrd="1" destOrd="0" presId="urn:microsoft.com/office/officeart/2008/layout/LinedList"/>
    <dgm:cxn modelId="{D0E87CB3-8DFC-49D5-B79A-919237849FDC}" type="presParOf" srcId="{7F8ECB6D-5489-4C71-A020-EA3FA88FD8F2}" destId="{6369F08C-AA76-4A51-A23E-4ED04D1A5743}" srcOrd="10" destOrd="0" presId="urn:microsoft.com/office/officeart/2008/layout/LinedList"/>
    <dgm:cxn modelId="{6B49E42E-BDC3-47A3-8AD3-B4060D480DEE}" type="presParOf" srcId="{7F8ECB6D-5489-4C71-A020-EA3FA88FD8F2}" destId="{410BF40E-E713-477E-ABD1-A87781674363}" srcOrd="11" destOrd="0" presId="urn:microsoft.com/office/officeart/2008/layout/LinedList"/>
    <dgm:cxn modelId="{FB68A19B-845D-4C02-9EB7-4863DAAEDAE7}" type="presParOf" srcId="{410BF40E-E713-477E-ABD1-A87781674363}" destId="{098F1B3B-3383-4B6E-844F-4BACDDFE4D98}" srcOrd="0" destOrd="0" presId="urn:microsoft.com/office/officeart/2008/layout/LinedList"/>
    <dgm:cxn modelId="{73071A7C-74AC-44D8-B7A8-1C62E2D0D12B}" type="presParOf" srcId="{410BF40E-E713-477E-ABD1-A87781674363}" destId="{3AD2828E-1EEE-4BE0-9263-0031C82EA17E}" srcOrd="1" destOrd="0" presId="urn:microsoft.com/office/officeart/2008/layout/LinedList"/>
    <dgm:cxn modelId="{821E4888-BE1E-4EF6-9C13-9404D6843F47}" type="presParOf" srcId="{7F8ECB6D-5489-4C71-A020-EA3FA88FD8F2}" destId="{0B471EE1-7AB4-49F4-9B07-F1DA735330E2}" srcOrd="12" destOrd="0" presId="urn:microsoft.com/office/officeart/2008/layout/LinedList"/>
    <dgm:cxn modelId="{A42A96FE-F070-438A-9BA0-4BD6B57661EC}" type="presParOf" srcId="{7F8ECB6D-5489-4C71-A020-EA3FA88FD8F2}" destId="{7D97434E-AF9B-493D-9142-9566D7A2789A}" srcOrd="13" destOrd="0" presId="urn:microsoft.com/office/officeart/2008/layout/LinedList"/>
    <dgm:cxn modelId="{0E147841-5EB5-42B2-9B52-E9B19F1C8830}" type="presParOf" srcId="{7D97434E-AF9B-493D-9142-9566D7A2789A}" destId="{026BE1E6-4796-466C-A8AB-CD202E9D227A}" srcOrd="0" destOrd="0" presId="urn:microsoft.com/office/officeart/2008/layout/LinedList"/>
    <dgm:cxn modelId="{8C1F6B9E-355B-4F50-9989-C0B6B8A116B6}" type="presParOf" srcId="{7D97434E-AF9B-493D-9142-9566D7A2789A}" destId="{3D6C534B-508D-4415-93B3-209CAD71CA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785C2-1E01-4996-AD13-4871E62B4E4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BDD038D3-703E-4123-990E-C4A3238780D9}">
      <dgm:prSet/>
      <dgm:spPr/>
      <dgm:t>
        <a:bodyPr/>
        <a:lstStyle/>
        <a:p>
          <a:r>
            <a:rPr lang="en-US" dirty="0"/>
            <a:t>The new ES requirement is placed in the lower-division general education requirement</a:t>
          </a:r>
        </a:p>
      </dgm:t>
    </dgm:pt>
    <dgm:pt modelId="{BC1540BC-75AF-4A7E-8604-C9CB29D7846D}" type="parTrans" cxnId="{A5F7AC94-788F-4F9E-A992-3190B274ABAA}">
      <dgm:prSet/>
      <dgm:spPr/>
      <dgm:t>
        <a:bodyPr/>
        <a:lstStyle/>
        <a:p>
          <a:endParaRPr lang="en-US"/>
        </a:p>
      </dgm:t>
    </dgm:pt>
    <dgm:pt modelId="{8CDA89ED-648D-4BFF-BBCD-E2773A9BDC5A}" type="sibTrans" cxnId="{A5F7AC94-788F-4F9E-A992-3190B274ABAA}">
      <dgm:prSet/>
      <dgm:spPr/>
      <dgm:t>
        <a:bodyPr/>
        <a:lstStyle/>
        <a:p>
          <a:endParaRPr lang="en-US"/>
        </a:p>
      </dgm:t>
    </dgm:pt>
    <dgm:pt modelId="{C8AF3D51-B4A6-43D2-8105-3CD9BFA16525}">
      <dgm:prSet/>
      <dgm:spPr/>
      <dgm:t>
        <a:bodyPr/>
        <a:lstStyle/>
        <a:p>
          <a:r>
            <a:rPr lang="en-US"/>
            <a:t>Pertinent to Associate Degrees for Transfer (ADTs) at the community college  </a:t>
          </a:r>
        </a:p>
      </dgm:t>
    </dgm:pt>
    <dgm:pt modelId="{82F7384D-1A76-4E8E-B52E-224404739BD5}" type="parTrans" cxnId="{A0085176-7C25-4505-ABA4-D628F7EBEAD9}">
      <dgm:prSet/>
      <dgm:spPr/>
      <dgm:t>
        <a:bodyPr/>
        <a:lstStyle/>
        <a:p>
          <a:endParaRPr lang="en-US"/>
        </a:p>
      </dgm:t>
    </dgm:pt>
    <dgm:pt modelId="{2E766D44-D575-435A-BB41-C868769E6B1D}" type="sibTrans" cxnId="{A0085176-7C25-4505-ABA4-D628F7EBEAD9}">
      <dgm:prSet/>
      <dgm:spPr/>
      <dgm:t>
        <a:bodyPr/>
        <a:lstStyle/>
        <a:p>
          <a:endParaRPr lang="en-US"/>
        </a:p>
      </dgm:t>
    </dgm:pt>
    <dgm:pt modelId="{28F05735-A3C5-401A-A8A2-222109A23921}">
      <dgm:prSet/>
      <dgm:spPr/>
      <dgm:t>
        <a:bodyPr/>
        <a:lstStyle/>
        <a:p>
          <a:r>
            <a:rPr lang="en-US"/>
            <a:t>AREA F has been inserted into the CSU General Education Breadth</a:t>
          </a:r>
        </a:p>
      </dgm:t>
    </dgm:pt>
    <dgm:pt modelId="{2C46B3F8-6D23-4E4C-B9E2-114511551CB5}" type="parTrans" cxnId="{7F593655-F395-4128-8864-69F018E6343E}">
      <dgm:prSet/>
      <dgm:spPr/>
      <dgm:t>
        <a:bodyPr/>
        <a:lstStyle/>
        <a:p>
          <a:endParaRPr lang="en-US"/>
        </a:p>
      </dgm:t>
    </dgm:pt>
    <dgm:pt modelId="{DE3D890D-1927-4CD8-AC09-5694A5CAF602}" type="sibTrans" cxnId="{7F593655-F395-4128-8864-69F018E6343E}">
      <dgm:prSet/>
      <dgm:spPr/>
      <dgm:t>
        <a:bodyPr/>
        <a:lstStyle/>
        <a:p>
          <a:endParaRPr lang="en-US"/>
        </a:p>
      </dgm:t>
    </dgm:pt>
    <dgm:pt modelId="{574D9E77-4DBD-45D8-8939-5C6F420BB0B5}">
      <dgm:prSet/>
      <dgm:spPr/>
      <dgm:t>
        <a:bodyPr/>
        <a:lstStyle/>
        <a:p>
          <a:r>
            <a:rPr lang="en-US" dirty="0"/>
            <a:t>Beginning in fall 2021, students at a CCC will be required to meet CSU GE Area F</a:t>
          </a:r>
        </a:p>
      </dgm:t>
    </dgm:pt>
    <dgm:pt modelId="{D0984378-7687-4540-95FC-E8C0B3F9E84B}" type="parTrans" cxnId="{6FADCA52-3FC2-41A8-9180-3D86E09FA74D}">
      <dgm:prSet/>
      <dgm:spPr/>
      <dgm:t>
        <a:bodyPr/>
        <a:lstStyle/>
        <a:p>
          <a:endParaRPr lang="en-US"/>
        </a:p>
      </dgm:t>
    </dgm:pt>
    <dgm:pt modelId="{C568A3FE-B990-4F5D-8229-22725ED39140}" type="sibTrans" cxnId="{6FADCA52-3FC2-41A8-9180-3D86E09FA74D}">
      <dgm:prSet/>
      <dgm:spPr/>
      <dgm:t>
        <a:bodyPr/>
        <a:lstStyle/>
        <a:p>
          <a:endParaRPr lang="en-US"/>
        </a:p>
      </dgm:t>
    </dgm:pt>
    <dgm:pt modelId="{E212F8E5-E805-4330-9DA0-91D271F5CD99}">
      <dgm:prSet/>
      <dgm:spPr/>
      <dgm:t>
        <a:bodyPr/>
        <a:lstStyle/>
        <a:p>
          <a:r>
            <a:rPr lang="en-US"/>
            <a:t>Courses will need to meet the same CSU standards to be approved for Area F</a:t>
          </a:r>
        </a:p>
      </dgm:t>
    </dgm:pt>
    <dgm:pt modelId="{B5804FAA-F6DC-4446-8C31-15B983BB834C}" type="parTrans" cxnId="{F6140019-EFDE-4619-A3CB-0E4C52077D70}">
      <dgm:prSet/>
      <dgm:spPr/>
      <dgm:t>
        <a:bodyPr/>
        <a:lstStyle/>
        <a:p>
          <a:endParaRPr lang="en-US"/>
        </a:p>
      </dgm:t>
    </dgm:pt>
    <dgm:pt modelId="{55762C0E-B979-42CF-A534-D646014E1858}" type="sibTrans" cxnId="{F6140019-EFDE-4619-A3CB-0E4C52077D70}">
      <dgm:prSet/>
      <dgm:spPr/>
      <dgm:t>
        <a:bodyPr/>
        <a:lstStyle/>
        <a:p>
          <a:endParaRPr lang="en-US"/>
        </a:p>
      </dgm:t>
    </dgm:pt>
    <dgm:pt modelId="{87847088-960F-420C-8235-579367011A75}">
      <dgm:prSet/>
      <dgm:spPr/>
      <dgm:t>
        <a:bodyPr/>
        <a:lstStyle/>
        <a:p>
          <a:r>
            <a:rPr lang="en-US" dirty="0"/>
            <a:t>CSU Core Competencies for Ethnic Studies </a:t>
          </a:r>
        </a:p>
      </dgm:t>
    </dgm:pt>
    <dgm:pt modelId="{09EAEBC1-0570-4C88-9180-5D2F0BE1B79C}" type="parTrans" cxnId="{257E427F-A2D5-4155-9172-652291AD62D9}">
      <dgm:prSet/>
      <dgm:spPr/>
      <dgm:t>
        <a:bodyPr/>
        <a:lstStyle/>
        <a:p>
          <a:endParaRPr lang="en-US"/>
        </a:p>
      </dgm:t>
    </dgm:pt>
    <dgm:pt modelId="{BF8CB9C3-7758-4160-848C-691F321F747A}" type="sibTrans" cxnId="{257E427F-A2D5-4155-9172-652291AD62D9}">
      <dgm:prSet/>
      <dgm:spPr/>
      <dgm:t>
        <a:bodyPr/>
        <a:lstStyle/>
        <a:p>
          <a:endParaRPr lang="en-US"/>
        </a:p>
      </dgm:t>
    </dgm:pt>
    <dgm:pt modelId="{16C08891-21BD-4773-BBB6-B800DF1BAA5B}">
      <dgm:prSet/>
      <dgm:spPr/>
      <dgm:t>
        <a:bodyPr/>
        <a:lstStyle/>
        <a:p>
          <a:r>
            <a:rPr lang="en-US"/>
            <a:t>Three of five competencies are required for AREA F approval</a:t>
          </a:r>
        </a:p>
      </dgm:t>
    </dgm:pt>
    <dgm:pt modelId="{5232B527-A0DA-4960-AE35-EC2DB67CEC9A}" type="parTrans" cxnId="{425ECD84-B264-4EA5-BEAA-36F6B04BFA82}">
      <dgm:prSet/>
      <dgm:spPr/>
      <dgm:t>
        <a:bodyPr/>
        <a:lstStyle/>
        <a:p>
          <a:endParaRPr lang="en-US"/>
        </a:p>
      </dgm:t>
    </dgm:pt>
    <dgm:pt modelId="{AA54B4F7-7C8B-46C2-B7D6-80C82B5F72BA}" type="sibTrans" cxnId="{425ECD84-B264-4EA5-BEAA-36F6B04BFA82}">
      <dgm:prSet/>
      <dgm:spPr/>
      <dgm:t>
        <a:bodyPr/>
        <a:lstStyle/>
        <a:p>
          <a:endParaRPr lang="en-US"/>
        </a:p>
      </dgm:t>
    </dgm:pt>
    <dgm:pt modelId="{46C114AF-0234-4453-8475-341301B282A2}">
      <dgm:prSet/>
      <dgm:spPr/>
      <dgm:t>
        <a:bodyPr/>
        <a:lstStyle/>
        <a:p>
          <a:r>
            <a:rPr lang="en-US" dirty="0"/>
            <a:t>IGETC does not require an ethnic studies requirement for 2021-2022  </a:t>
          </a:r>
        </a:p>
      </dgm:t>
    </dgm:pt>
    <dgm:pt modelId="{00790FA8-DD74-4EDC-9080-A58E246BA77C}" type="parTrans" cxnId="{141B2D20-320D-4A7E-961E-F79D2727E8FB}">
      <dgm:prSet/>
      <dgm:spPr/>
      <dgm:t>
        <a:bodyPr/>
        <a:lstStyle/>
        <a:p>
          <a:endParaRPr lang="en-US"/>
        </a:p>
      </dgm:t>
    </dgm:pt>
    <dgm:pt modelId="{7BA1DF7C-A990-48D2-9E84-6B6C87333C15}" type="sibTrans" cxnId="{141B2D20-320D-4A7E-961E-F79D2727E8FB}">
      <dgm:prSet/>
      <dgm:spPr/>
      <dgm:t>
        <a:bodyPr/>
        <a:lstStyle/>
        <a:p>
          <a:endParaRPr lang="en-US"/>
        </a:p>
      </dgm:t>
    </dgm:pt>
    <dgm:pt modelId="{4A13CF0F-62ED-4D4E-9F04-0B86AC0BA949}">
      <dgm:prSet/>
      <dgm:spPr/>
      <dgm:t>
        <a:bodyPr/>
        <a:lstStyle/>
        <a:p>
          <a:r>
            <a:rPr lang="en-US"/>
            <a:t>The CSUCO is waiting on concurrence from the UC </a:t>
          </a:r>
        </a:p>
      </dgm:t>
    </dgm:pt>
    <dgm:pt modelId="{417CBA4D-1565-4494-B8FC-920A1A48B99F}" type="parTrans" cxnId="{8E9E76E2-E03F-49D2-97E2-84E8606DCEB8}">
      <dgm:prSet/>
      <dgm:spPr/>
      <dgm:t>
        <a:bodyPr/>
        <a:lstStyle/>
        <a:p>
          <a:endParaRPr lang="en-US"/>
        </a:p>
      </dgm:t>
    </dgm:pt>
    <dgm:pt modelId="{85ECF9B6-7AEA-49CF-89E3-5CF50FA08F7D}" type="sibTrans" cxnId="{8E9E76E2-E03F-49D2-97E2-84E8606DCEB8}">
      <dgm:prSet/>
      <dgm:spPr/>
      <dgm:t>
        <a:bodyPr/>
        <a:lstStyle/>
        <a:p>
          <a:endParaRPr lang="en-US"/>
        </a:p>
      </dgm:t>
    </dgm:pt>
    <dgm:pt modelId="{ED461F5A-A979-4DF4-98A5-88CC4EE2F1F8}">
      <dgm:prSet/>
      <dgm:spPr/>
      <dgm:t>
        <a:bodyPr/>
        <a:lstStyle/>
        <a:p>
          <a:r>
            <a:rPr lang="en-US"/>
            <a:t>Anticipated/proposed change to add AREA 7 Ethnic Studies</a:t>
          </a:r>
        </a:p>
      </dgm:t>
    </dgm:pt>
    <dgm:pt modelId="{91BE8A45-2B6A-4FD7-874D-9F9AF2451471}" type="parTrans" cxnId="{589FA8F5-B2BD-4A63-A4C1-BE0DB301E2B6}">
      <dgm:prSet/>
      <dgm:spPr/>
      <dgm:t>
        <a:bodyPr/>
        <a:lstStyle/>
        <a:p>
          <a:endParaRPr lang="en-US"/>
        </a:p>
      </dgm:t>
    </dgm:pt>
    <dgm:pt modelId="{460E3606-5FE5-4C81-9D28-3844C1438953}" type="sibTrans" cxnId="{589FA8F5-B2BD-4A63-A4C1-BE0DB301E2B6}">
      <dgm:prSet/>
      <dgm:spPr/>
      <dgm:t>
        <a:bodyPr/>
        <a:lstStyle/>
        <a:p>
          <a:endParaRPr lang="en-US"/>
        </a:p>
      </dgm:t>
    </dgm:pt>
    <dgm:pt modelId="{FAAACE4F-AE7E-47F8-BA25-CF6EBE4D33C1}">
      <dgm:prSet/>
      <dgm:spPr/>
      <dgm:t>
        <a:bodyPr/>
        <a:lstStyle/>
        <a:p>
          <a:r>
            <a:rPr lang="en-US"/>
            <a:t>Likely to occur around or after December 2021</a:t>
          </a:r>
        </a:p>
      </dgm:t>
    </dgm:pt>
    <dgm:pt modelId="{F95A4457-66C8-4360-B7B7-701599EFEA12}" type="parTrans" cxnId="{AEADE185-C8A9-48FB-BBD5-3AA496B91580}">
      <dgm:prSet/>
      <dgm:spPr/>
      <dgm:t>
        <a:bodyPr/>
        <a:lstStyle/>
        <a:p>
          <a:endParaRPr lang="en-US"/>
        </a:p>
      </dgm:t>
    </dgm:pt>
    <dgm:pt modelId="{7ED011AA-712E-4D66-A315-892EA35E04EF}" type="sibTrans" cxnId="{AEADE185-C8A9-48FB-BBD5-3AA496B91580}">
      <dgm:prSet/>
      <dgm:spPr/>
      <dgm:t>
        <a:bodyPr/>
        <a:lstStyle/>
        <a:p>
          <a:endParaRPr lang="en-US"/>
        </a:p>
      </dgm:t>
    </dgm:pt>
    <dgm:pt modelId="{D6C95192-4C4F-4963-8D8C-6C86CE11E94E}" type="pres">
      <dgm:prSet presAssocID="{0B9785C2-1E01-4996-AD13-4871E62B4E4B}" presName="linear" presStyleCnt="0">
        <dgm:presLayoutVars>
          <dgm:animLvl val="lvl"/>
          <dgm:resizeHandles val="exact"/>
        </dgm:presLayoutVars>
      </dgm:prSet>
      <dgm:spPr/>
    </dgm:pt>
    <dgm:pt modelId="{ECB3D5A0-2BB0-416A-B0E3-8A4F041DFF8F}" type="pres">
      <dgm:prSet presAssocID="{BDD038D3-703E-4123-990E-C4A3238780D9}" presName="parentText" presStyleLbl="node1" presStyleIdx="0" presStyleCnt="4">
        <dgm:presLayoutVars>
          <dgm:chMax val="0"/>
          <dgm:bulletEnabled val="1"/>
        </dgm:presLayoutVars>
      </dgm:prSet>
      <dgm:spPr/>
    </dgm:pt>
    <dgm:pt modelId="{8459B0C4-53E6-4A0D-973C-B8778864B80E}" type="pres">
      <dgm:prSet presAssocID="{BDD038D3-703E-4123-990E-C4A3238780D9}" presName="childText" presStyleLbl="revTx" presStyleIdx="0" presStyleCnt="4">
        <dgm:presLayoutVars>
          <dgm:bulletEnabled val="1"/>
        </dgm:presLayoutVars>
      </dgm:prSet>
      <dgm:spPr/>
    </dgm:pt>
    <dgm:pt modelId="{3DDA21B7-A8D0-46B1-8D5D-16F44074C242}" type="pres">
      <dgm:prSet presAssocID="{574D9E77-4DBD-45D8-8939-5C6F420BB0B5}" presName="parentText" presStyleLbl="node1" presStyleIdx="1" presStyleCnt="4">
        <dgm:presLayoutVars>
          <dgm:chMax val="0"/>
          <dgm:bulletEnabled val="1"/>
        </dgm:presLayoutVars>
      </dgm:prSet>
      <dgm:spPr/>
    </dgm:pt>
    <dgm:pt modelId="{9421BA55-18E5-4451-81A1-270AD3064B07}" type="pres">
      <dgm:prSet presAssocID="{574D9E77-4DBD-45D8-8939-5C6F420BB0B5}" presName="childText" presStyleLbl="revTx" presStyleIdx="1" presStyleCnt="4">
        <dgm:presLayoutVars>
          <dgm:bulletEnabled val="1"/>
        </dgm:presLayoutVars>
      </dgm:prSet>
      <dgm:spPr/>
    </dgm:pt>
    <dgm:pt modelId="{7C8EDE5A-BA8A-4055-A7DD-4C4A80E50606}" type="pres">
      <dgm:prSet presAssocID="{87847088-960F-420C-8235-579367011A75}" presName="parentText" presStyleLbl="node1" presStyleIdx="2" presStyleCnt="4">
        <dgm:presLayoutVars>
          <dgm:chMax val="0"/>
          <dgm:bulletEnabled val="1"/>
        </dgm:presLayoutVars>
      </dgm:prSet>
      <dgm:spPr/>
    </dgm:pt>
    <dgm:pt modelId="{8F03B558-8607-442F-A74C-8E182D07C9F4}" type="pres">
      <dgm:prSet presAssocID="{87847088-960F-420C-8235-579367011A75}" presName="childText" presStyleLbl="revTx" presStyleIdx="2" presStyleCnt="4">
        <dgm:presLayoutVars>
          <dgm:bulletEnabled val="1"/>
        </dgm:presLayoutVars>
      </dgm:prSet>
      <dgm:spPr/>
    </dgm:pt>
    <dgm:pt modelId="{9FE5A1A0-3629-4D58-8F66-A30D24B249A9}" type="pres">
      <dgm:prSet presAssocID="{46C114AF-0234-4453-8475-341301B282A2}" presName="parentText" presStyleLbl="node1" presStyleIdx="3" presStyleCnt="4">
        <dgm:presLayoutVars>
          <dgm:chMax val="0"/>
          <dgm:bulletEnabled val="1"/>
        </dgm:presLayoutVars>
      </dgm:prSet>
      <dgm:spPr/>
    </dgm:pt>
    <dgm:pt modelId="{D7C25F83-61B5-4B0F-A50C-1B96F20C72D5}" type="pres">
      <dgm:prSet presAssocID="{46C114AF-0234-4453-8475-341301B282A2}" presName="childText" presStyleLbl="revTx" presStyleIdx="3" presStyleCnt="4">
        <dgm:presLayoutVars>
          <dgm:bulletEnabled val="1"/>
        </dgm:presLayoutVars>
      </dgm:prSet>
      <dgm:spPr/>
    </dgm:pt>
  </dgm:ptLst>
  <dgm:cxnLst>
    <dgm:cxn modelId="{AAE62904-EDE0-44E8-8719-3C7A55259B8A}" type="presOf" srcId="{16C08891-21BD-4773-BBB6-B800DF1BAA5B}" destId="{8F03B558-8607-442F-A74C-8E182D07C9F4}" srcOrd="0" destOrd="0" presId="urn:microsoft.com/office/officeart/2005/8/layout/vList2"/>
    <dgm:cxn modelId="{B431190C-C681-4A18-ACFB-3ACF56DDCD62}" type="presOf" srcId="{BDD038D3-703E-4123-990E-C4A3238780D9}" destId="{ECB3D5A0-2BB0-416A-B0E3-8A4F041DFF8F}" srcOrd="0" destOrd="0" presId="urn:microsoft.com/office/officeart/2005/8/layout/vList2"/>
    <dgm:cxn modelId="{E8234F14-EE4F-4BE6-BFF8-B8E6F6E83968}" type="presOf" srcId="{46C114AF-0234-4453-8475-341301B282A2}" destId="{9FE5A1A0-3629-4D58-8F66-A30D24B249A9}" srcOrd="0" destOrd="0" presId="urn:microsoft.com/office/officeart/2005/8/layout/vList2"/>
    <dgm:cxn modelId="{F6140019-EFDE-4619-A3CB-0E4C52077D70}" srcId="{574D9E77-4DBD-45D8-8939-5C6F420BB0B5}" destId="{E212F8E5-E805-4330-9DA0-91D271F5CD99}" srcOrd="0" destOrd="0" parTransId="{B5804FAA-F6DC-4446-8C31-15B983BB834C}" sibTransId="{55762C0E-B979-42CF-A534-D646014E1858}"/>
    <dgm:cxn modelId="{141B2D20-320D-4A7E-961E-F79D2727E8FB}" srcId="{0B9785C2-1E01-4996-AD13-4871E62B4E4B}" destId="{46C114AF-0234-4453-8475-341301B282A2}" srcOrd="3" destOrd="0" parTransId="{00790FA8-DD74-4EDC-9080-A58E246BA77C}" sibTransId="{7BA1DF7C-A990-48D2-9E84-6B6C87333C15}"/>
    <dgm:cxn modelId="{92119461-27EB-489F-82A0-4A8A1EE6EE49}" type="presOf" srcId="{C8AF3D51-B4A6-43D2-8105-3CD9BFA16525}" destId="{8459B0C4-53E6-4A0D-973C-B8778864B80E}" srcOrd="0" destOrd="0" presId="urn:microsoft.com/office/officeart/2005/8/layout/vList2"/>
    <dgm:cxn modelId="{4026556C-C3A5-4BE1-A8B9-0136FF7006DD}" type="presOf" srcId="{4A13CF0F-62ED-4D4E-9F04-0B86AC0BA949}" destId="{D7C25F83-61B5-4B0F-A50C-1B96F20C72D5}" srcOrd="0" destOrd="0" presId="urn:microsoft.com/office/officeart/2005/8/layout/vList2"/>
    <dgm:cxn modelId="{6A93DC4D-EEC3-4CC3-81C5-3BD54972BD30}" type="presOf" srcId="{0B9785C2-1E01-4996-AD13-4871E62B4E4B}" destId="{D6C95192-4C4F-4963-8D8C-6C86CE11E94E}" srcOrd="0" destOrd="0" presId="urn:microsoft.com/office/officeart/2005/8/layout/vList2"/>
    <dgm:cxn modelId="{6FADCA52-3FC2-41A8-9180-3D86E09FA74D}" srcId="{0B9785C2-1E01-4996-AD13-4871E62B4E4B}" destId="{574D9E77-4DBD-45D8-8939-5C6F420BB0B5}" srcOrd="1" destOrd="0" parTransId="{D0984378-7687-4540-95FC-E8C0B3F9E84B}" sibTransId="{C568A3FE-B990-4F5D-8229-22725ED39140}"/>
    <dgm:cxn modelId="{7F593655-F395-4128-8864-69F018E6343E}" srcId="{BDD038D3-703E-4123-990E-C4A3238780D9}" destId="{28F05735-A3C5-401A-A8A2-222109A23921}" srcOrd="1" destOrd="0" parTransId="{2C46B3F8-6D23-4E4C-B9E2-114511551CB5}" sibTransId="{DE3D890D-1927-4CD8-AC09-5694A5CAF602}"/>
    <dgm:cxn modelId="{A0085176-7C25-4505-ABA4-D628F7EBEAD9}" srcId="{BDD038D3-703E-4123-990E-C4A3238780D9}" destId="{C8AF3D51-B4A6-43D2-8105-3CD9BFA16525}" srcOrd="0" destOrd="0" parTransId="{82F7384D-1A76-4E8E-B52E-224404739BD5}" sibTransId="{2E766D44-D575-435A-BB41-C868769E6B1D}"/>
    <dgm:cxn modelId="{257E427F-A2D5-4155-9172-652291AD62D9}" srcId="{0B9785C2-1E01-4996-AD13-4871E62B4E4B}" destId="{87847088-960F-420C-8235-579367011A75}" srcOrd="2" destOrd="0" parTransId="{09EAEBC1-0570-4C88-9180-5D2F0BE1B79C}" sibTransId="{BF8CB9C3-7758-4160-848C-691F321F747A}"/>
    <dgm:cxn modelId="{E9BFF380-3DA3-4625-8564-95CB62DD0E87}" type="presOf" srcId="{87847088-960F-420C-8235-579367011A75}" destId="{7C8EDE5A-BA8A-4055-A7DD-4C4A80E50606}" srcOrd="0" destOrd="0" presId="urn:microsoft.com/office/officeart/2005/8/layout/vList2"/>
    <dgm:cxn modelId="{425ECD84-B264-4EA5-BEAA-36F6B04BFA82}" srcId="{87847088-960F-420C-8235-579367011A75}" destId="{16C08891-21BD-4773-BBB6-B800DF1BAA5B}" srcOrd="0" destOrd="0" parTransId="{5232B527-A0DA-4960-AE35-EC2DB67CEC9A}" sibTransId="{AA54B4F7-7C8B-46C2-B7D6-80C82B5F72BA}"/>
    <dgm:cxn modelId="{AEADE185-C8A9-48FB-BBD5-3AA496B91580}" srcId="{46C114AF-0234-4453-8475-341301B282A2}" destId="{FAAACE4F-AE7E-47F8-BA25-CF6EBE4D33C1}" srcOrd="2" destOrd="0" parTransId="{F95A4457-66C8-4360-B7B7-701599EFEA12}" sibTransId="{7ED011AA-712E-4D66-A315-892EA35E04EF}"/>
    <dgm:cxn modelId="{A5F7AC94-788F-4F9E-A992-3190B274ABAA}" srcId="{0B9785C2-1E01-4996-AD13-4871E62B4E4B}" destId="{BDD038D3-703E-4123-990E-C4A3238780D9}" srcOrd="0" destOrd="0" parTransId="{BC1540BC-75AF-4A7E-8604-C9CB29D7846D}" sibTransId="{8CDA89ED-648D-4BFF-BBCD-E2773A9BDC5A}"/>
    <dgm:cxn modelId="{8A5C00BF-FA75-4149-B601-83EE29057BCB}" type="presOf" srcId="{ED461F5A-A979-4DF4-98A5-88CC4EE2F1F8}" destId="{D7C25F83-61B5-4B0F-A50C-1B96F20C72D5}" srcOrd="0" destOrd="1" presId="urn:microsoft.com/office/officeart/2005/8/layout/vList2"/>
    <dgm:cxn modelId="{EA4518C5-A5B1-4470-A33F-613018D3F424}" type="presOf" srcId="{E212F8E5-E805-4330-9DA0-91D271F5CD99}" destId="{9421BA55-18E5-4451-81A1-270AD3064B07}" srcOrd="0" destOrd="0" presId="urn:microsoft.com/office/officeart/2005/8/layout/vList2"/>
    <dgm:cxn modelId="{837162D0-2E30-49AB-9BD6-45BACAF1951F}" type="presOf" srcId="{FAAACE4F-AE7E-47F8-BA25-CF6EBE4D33C1}" destId="{D7C25F83-61B5-4B0F-A50C-1B96F20C72D5}" srcOrd="0" destOrd="2" presId="urn:microsoft.com/office/officeart/2005/8/layout/vList2"/>
    <dgm:cxn modelId="{EE03F8DE-4F17-4A1E-89F8-7A622D292DE3}" type="presOf" srcId="{574D9E77-4DBD-45D8-8939-5C6F420BB0B5}" destId="{3DDA21B7-A8D0-46B1-8D5D-16F44074C242}" srcOrd="0" destOrd="0" presId="urn:microsoft.com/office/officeart/2005/8/layout/vList2"/>
    <dgm:cxn modelId="{8E9E76E2-E03F-49D2-97E2-84E8606DCEB8}" srcId="{46C114AF-0234-4453-8475-341301B282A2}" destId="{4A13CF0F-62ED-4D4E-9F04-0B86AC0BA949}" srcOrd="0" destOrd="0" parTransId="{417CBA4D-1565-4494-B8FC-920A1A48B99F}" sibTransId="{85ECF9B6-7AEA-49CF-89E3-5CF50FA08F7D}"/>
    <dgm:cxn modelId="{6DAE34E3-EB6B-4378-B123-0D2A022D7DB8}" type="presOf" srcId="{28F05735-A3C5-401A-A8A2-222109A23921}" destId="{8459B0C4-53E6-4A0D-973C-B8778864B80E}" srcOrd="0" destOrd="1" presId="urn:microsoft.com/office/officeart/2005/8/layout/vList2"/>
    <dgm:cxn modelId="{589FA8F5-B2BD-4A63-A4C1-BE0DB301E2B6}" srcId="{46C114AF-0234-4453-8475-341301B282A2}" destId="{ED461F5A-A979-4DF4-98A5-88CC4EE2F1F8}" srcOrd="1" destOrd="0" parTransId="{91BE8A45-2B6A-4FD7-874D-9F9AF2451471}" sibTransId="{460E3606-5FE5-4C81-9D28-3844C1438953}"/>
    <dgm:cxn modelId="{6EDD4DFB-951B-40B0-8E15-8CE2A9A7984C}" type="presParOf" srcId="{D6C95192-4C4F-4963-8D8C-6C86CE11E94E}" destId="{ECB3D5A0-2BB0-416A-B0E3-8A4F041DFF8F}" srcOrd="0" destOrd="0" presId="urn:microsoft.com/office/officeart/2005/8/layout/vList2"/>
    <dgm:cxn modelId="{723DA3AC-A622-48F3-BA06-27ABB29D2E15}" type="presParOf" srcId="{D6C95192-4C4F-4963-8D8C-6C86CE11E94E}" destId="{8459B0C4-53E6-4A0D-973C-B8778864B80E}" srcOrd="1" destOrd="0" presId="urn:microsoft.com/office/officeart/2005/8/layout/vList2"/>
    <dgm:cxn modelId="{58CEB71F-FAEB-4AD8-8C35-6215EB62C574}" type="presParOf" srcId="{D6C95192-4C4F-4963-8D8C-6C86CE11E94E}" destId="{3DDA21B7-A8D0-46B1-8D5D-16F44074C242}" srcOrd="2" destOrd="0" presId="urn:microsoft.com/office/officeart/2005/8/layout/vList2"/>
    <dgm:cxn modelId="{9442CBD9-3EAE-4C45-987C-E4009B3780F9}" type="presParOf" srcId="{D6C95192-4C4F-4963-8D8C-6C86CE11E94E}" destId="{9421BA55-18E5-4451-81A1-270AD3064B07}" srcOrd="3" destOrd="0" presId="urn:microsoft.com/office/officeart/2005/8/layout/vList2"/>
    <dgm:cxn modelId="{073F962E-CAAB-4D40-8B0B-A9A30789CC02}" type="presParOf" srcId="{D6C95192-4C4F-4963-8D8C-6C86CE11E94E}" destId="{7C8EDE5A-BA8A-4055-A7DD-4C4A80E50606}" srcOrd="4" destOrd="0" presId="urn:microsoft.com/office/officeart/2005/8/layout/vList2"/>
    <dgm:cxn modelId="{DA9E86AA-61D0-4893-A6DB-99D250E2C0C2}" type="presParOf" srcId="{D6C95192-4C4F-4963-8D8C-6C86CE11E94E}" destId="{8F03B558-8607-442F-A74C-8E182D07C9F4}" srcOrd="5" destOrd="0" presId="urn:microsoft.com/office/officeart/2005/8/layout/vList2"/>
    <dgm:cxn modelId="{B89ADA0F-F5A4-468D-8C87-85F4CC376EBB}" type="presParOf" srcId="{D6C95192-4C4F-4963-8D8C-6C86CE11E94E}" destId="{9FE5A1A0-3629-4D58-8F66-A30D24B249A9}" srcOrd="6" destOrd="0" presId="urn:microsoft.com/office/officeart/2005/8/layout/vList2"/>
    <dgm:cxn modelId="{EF2B0E94-1096-4C5F-B51F-DC5C98F38010}" type="presParOf" srcId="{D6C95192-4C4F-4963-8D8C-6C86CE11E94E}" destId="{D7C25F83-61B5-4B0F-A50C-1B96F20C72D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CA5988-EF81-4629-83CB-83362D1F8396}"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A62FA43-7529-4E32-9857-E26AAE3DE17F}">
      <dgm:prSet/>
      <dgm:spPr/>
      <dgm:t>
        <a:bodyPr/>
        <a:lstStyle/>
        <a:p>
          <a:r>
            <a:rPr lang="en-US"/>
            <a:t>Students entering the system in 2021 and want to transfer to CSU are already under this requirement </a:t>
          </a:r>
        </a:p>
      </dgm:t>
    </dgm:pt>
    <dgm:pt modelId="{A3641123-AB13-47B9-9A4E-91C35DC927B6}" type="parTrans" cxnId="{6D173956-89F8-45C1-AEDB-208A8CB8B389}">
      <dgm:prSet/>
      <dgm:spPr/>
      <dgm:t>
        <a:bodyPr/>
        <a:lstStyle/>
        <a:p>
          <a:endParaRPr lang="en-US"/>
        </a:p>
      </dgm:t>
    </dgm:pt>
    <dgm:pt modelId="{3D06DD6B-E126-426D-B8E7-196A4830E839}" type="sibTrans" cxnId="{6D173956-89F8-45C1-AEDB-208A8CB8B389}">
      <dgm:prSet/>
      <dgm:spPr/>
      <dgm:t>
        <a:bodyPr/>
        <a:lstStyle/>
        <a:p>
          <a:endParaRPr lang="en-US"/>
        </a:p>
      </dgm:t>
    </dgm:pt>
    <dgm:pt modelId="{62A7E8B8-CF63-4FD8-BF61-AD81ED655F2C}">
      <dgm:prSet/>
      <dgm:spPr/>
      <dgm:t>
        <a:bodyPr/>
        <a:lstStyle/>
        <a:p>
          <a:r>
            <a:rPr lang="en-US"/>
            <a:t>Community colleges may not have ethnic studies courses or programs </a:t>
          </a:r>
        </a:p>
      </dgm:t>
    </dgm:pt>
    <dgm:pt modelId="{9F390EA0-98EE-4DB6-98D9-732F7035BA5D}" type="parTrans" cxnId="{4D27F2E1-F8E9-43F8-B401-5F36DB18DEE7}">
      <dgm:prSet/>
      <dgm:spPr/>
      <dgm:t>
        <a:bodyPr/>
        <a:lstStyle/>
        <a:p>
          <a:endParaRPr lang="en-US"/>
        </a:p>
      </dgm:t>
    </dgm:pt>
    <dgm:pt modelId="{79FC9BCB-3868-4B88-A82A-555ED8BC61EF}" type="sibTrans" cxnId="{4D27F2E1-F8E9-43F8-B401-5F36DB18DEE7}">
      <dgm:prSet/>
      <dgm:spPr/>
      <dgm:t>
        <a:bodyPr/>
        <a:lstStyle/>
        <a:p>
          <a:endParaRPr lang="en-US"/>
        </a:p>
      </dgm:t>
    </dgm:pt>
    <dgm:pt modelId="{3F8F1E6B-E9CF-44F5-AB56-B53CCF1C60E7}">
      <dgm:prSet/>
      <dgm:spPr/>
      <dgm:t>
        <a:bodyPr/>
        <a:lstStyle/>
        <a:p>
          <a:r>
            <a:rPr lang="en-US"/>
            <a:t>Students who are taking ethnic studies classes need to be supported in finding the classes that articulate to Area F </a:t>
          </a:r>
        </a:p>
      </dgm:t>
    </dgm:pt>
    <dgm:pt modelId="{59831F0C-6D46-47A1-A86B-3181E9F462CC}" type="parTrans" cxnId="{D4257118-A9F1-41C9-8A52-0F145317D4A5}">
      <dgm:prSet/>
      <dgm:spPr/>
      <dgm:t>
        <a:bodyPr/>
        <a:lstStyle/>
        <a:p>
          <a:endParaRPr lang="en-US"/>
        </a:p>
      </dgm:t>
    </dgm:pt>
    <dgm:pt modelId="{4BAF2D73-08ED-4ACA-8176-2CFD27E3A5F8}" type="sibTrans" cxnId="{D4257118-A9F1-41C9-8A52-0F145317D4A5}">
      <dgm:prSet/>
      <dgm:spPr/>
      <dgm:t>
        <a:bodyPr/>
        <a:lstStyle/>
        <a:p>
          <a:endParaRPr lang="en-US"/>
        </a:p>
      </dgm:t>
    </dgm:pt>
    <dgm:pt modelId="{A7DC95F3-EE3B-4501-81FB-91F0E1C4D106}">
      <dgm:prSet/>
      <dgm:spPr/>
      <dgm:t>
        <a:bodyPr/>
        <a:lstStyle/>
        <a:p>
          <a:r>
            <a:rPr lang="en-US"/>
            <a:t>Support students in completing the Area F requirement in their pathways without taking extra units </a:t>
          </a:r>
        </a:p>
      </dgm:t>
    </dgm:pt>
    <dgm:pt modelId="{FE59A4E1-8443-4E2E-8941-97042D98D99B}" type="parTrans" cxnId="{30CAA59E-1120-4914-83E3-34C65817C967}">
      <dgm:prSet/>
      <dgm:spPr/>
      <dgm:t>
        <a:bodyPr/>
        <a:lstStyle/>
        <a:p>
          <a:endParaRPr lang="en-US"/>
        </a:p>
      </dgm:t>
    </dgm:pt>
    <dgm:pt modelId="{0CFF470C-FBD7-4D6A-96FB-303C1D5B04D8}" type="sibTrans" cxnId="{30CAA59E-1120-4914-83E3-34C65817C967}">
      <dgm:prSet/>
      <dgm:spPr/>
      <dgm:t>
        <a:bodyPr/>
        <a:lstStyle/>
        <a:p>
          <a:endParaRPr lang="en-US"/>
        </a:p>
      </dgm:t>
    </dgm:pt>
    <dgm:pt modelId="{696AE093-9C22-474D-956E-BE2CFA6F982A}">
      <dgm:prSet/>
      <dgm:spPr/>
      <dgm:t>
        <a:bodyPr/>
        <a:lstStyle/>
        <a:p>
          <a:r>
            <a:rPr lang="en-US"/>
            <a:t>There will be impacts of AB 928 in the future</a:t>
          </a:r>
        </a:p>
      </dgm:t>
    </dgm:pt>
    <dgm:pt modelId="{3D984EE9-EA06-47BF-B847-7B0E8F396088}" type="parTrans" cxnId="{F5AD290B-8904-42D0-BAA1-1BAE837E7B53}">
      <dgm:prSet/>
      <dgm:spPr/>
      <dgm:t>
        <a:bodyPr/>
        <a:lstStyle/>
        <a:p>
          <a:endParaRPr lang="en-US"/>
        </a:p>
      </dgm:t>
    </dgm:pt>
    <dgm:pt modelId="{5DF6CF94-B5E1-4399-8465-40E3B4775A20}" type="sibTrans" cxnId="{F5AD290B-8904-42D0-BAA1-1BAE837E7B53}">
      <dgm:prSet/>
      <dgm:spPr/>
      <dgm:t>
        <a:bodyPr/>
        <a:lstStyle/>
        <a:p>
          <a:endParaRPr lang="en-US"/>
        </a:p>
      </dgm:t>
    </dgm:pt>
    <dgm:pt modelId="{77A7B1F0-F3B2-4397-B737-D0CC0D6717C0}" type="pres">
      <dgm:prSet presAssocID="{12CA5988-EF81-4629-83CB-83362D1F8396}" presName="vert0" presStyleCnt="0">
        <dgm:presLayoutVars>
          <dgm:dir/>
          <dgm:animOne val="branch"/>
          <dgm:animLvl val="lvl"/>
        </dgm:presLayoutVars>
      </dgm:prSet>
      <dgm:spPr/>
    </dgm:pt>
    <dgm:pt modelId="{346CCA0A-C287-4AC4-AD06-62EAC675BDC7}" type="pres">
      <dgm:prSet presAssocID="{0A62FA43-7529-4E32-9857-E26AAE3DE17F}" presName="thickLine" presStyleLbl="alignNode1" presStyleIdx="0" presStyleCnt="5"/>
      <dgm:spPr/>
    </dgm:pt>
    <dgm:pt modelId="{8E9C71D7-107B-4DB0-B342-770F1319EBBF}" type="pres">
      <dgm:prSet presAssocID="{0A62FA43-7529-4E32-9857-E26AAE3DE17F}" presName="horz1" presStyleCnt="0"/>
      <dgm:spPr/>
    </dgm:pt>
    <dgm:pt modelId="{38F59D1A-D6CC-466C-8470-652A6E027236}" type="pres">
      <dgm:prSet presAssocID="{0A62FA43-7529-4E32-9857-E26AAE3DE17F}" presName="tx1" presStyleLbl="revTx" presStyleIdx="0" presStyleCnt="5"/>
      <dgm:spPr/>
    </dgm:pt>
    <dgm:pt modelId="{F5A56262-A9B2-4123-88A1-40E4A01DEAEB}" type="pres">
      <dgm:prSet presAssocID="{0A62FA43-7529-4E32-9857-E26AAE3DE17F}" presName="vert1" presStyleCnt="0"/>
      <dgm:spPr/>
    </dgm:pt>
    <dgm:pt modelId="{ED91ECD6-2CC8-4265-A353-E899D8F74086}" type="pres">
      <dgm:prSet presAssocID="{62A7E8B8-CF63-4FD8-BF61-AD81ED655F2C}" presName="thickLine" presStyleLbl="alignNode1" presStyleIdx="1" presStyleCnt="5"/>
      <dgm:spPr/>
    </dgm:pt>
    <dgm:pt modelId="{6F55FC4F-78B7-4BEF-9FFC-B92911E55D91}" type="pres">
      <dgm:prSet presAssocID="{62A7E8B8-CF63-4FD8-BF61-AD81ED655F2C}" presName="horz1" presStyleCnt="0"/>
      <dgm:spPr/>
    </dgm:pt>
    <dgm:pt modelId="{C4C05962-72DF-4B3F-9E81-6680EA86A83B}" type="pres">
      <dgm:prSet presAssocID="{62A7E8B8-CF63-4FD8-BF61-AD81ED655F2C}" presName="tx1" presStyleLbl="revTx" presStyleIdx="1" presStyleCnt="5"/>
      <dgm:spPr/>
    </dgm:pt>
    <dgm:pt modelId="{C8C87792-FB68-41AE-B214-EA3C2B22D8E9}" type="pres">
      <dgm:prSet presAssocID="{62A7E8B8-CF63-4FD8-BF61-AD81ED655F2C}" presName="vert1" presStyleCnt="0"/>
      <dgm:spPr/>
    </dgm:pt>
    <dgm:pt modelId="{E7F11BB2-3A5E-42DB-926C-C5B8A6BA8D26}" type="pres">
      <dgm:prSet presAssocID="{3F8F1E6B-E9CF-44F5-AB56-B53CCF1C60E7}" presName="thickLine" presStyleLbl="alignNode1" presStyleIdx="2" presStyleCnt="5"/>
      <dgm:spPr/>
    </dgm:pt>
    <dgm:pt modelId="{42708DD4-8C4F-4A48-8F23-0BFF5872586A}" type="pres">
      <dgm:prSet presAssocID="{3F8F1E6B-E9CF-44F5-AB56-B53CCF1C60E7}" presName="horz1" presStyleCnt="0"/>
      <dgm:spPr/>
    </dgm:pt>
    <dgm:pt modelId="{8D40A9E5-103E-4669-B5E4-2130DBFC4807}" type="pres">
      <dgm:prSet presAssocID="{3F8F1E6B-E9CF-44F5-AB56-B53CCF1C60E7}" presName="tx1" presStyleLbl="revTx" presStyleIdx="2" presStyleCnt="5"/>
      <dgm:spPr/>
    </dgm:pt>
    <dgm:pt modelId="{CCA29393-65BB-4054-9375-C3C758695ED4}" type="pres">
      <dgm:prSet presAssocID="{3F8F1E6B-E9CF-44F5-AB56-B53CCF1C60E7}" presName="vert1" presStyleCnt="0"/>
      <dgm:spPr/>
    </dgm:pt>
    <dgm:pt modelId="{CB679010-EF85-4EB0-82B7-CFE4B5CDEF2F}" type="pres">
      <dgm:prSet presAssocID="{A7DC95F3-EE3B-4501-81FB-91F0E1C4D106}" presName="thickLine" presStyleLbl="alignNode1" presStyleIdx="3" presStyleCnt="5"/>
      <dgm:spPr/>
    </dgm:pt>
    <dgm:pt modelId="{F785B2FF-0BF4-40A7-ADF8-DD86BFEB99E4}" type="pres">
      <dgm:prSet presAssocID="{A7DC95F3-EE3B-4501-81FB-91F0E1C4D106}" presName="horz1" presStyleCnt="0"/>
      <dgm:spPr/>
    </dgm:pt>
    <dgm:pt modelId="{7B1824DB-7DDD-4D2A-9B08-113CA848E083}" type="pres">
      <dgm:prSet presAssocID="{A7DC95F3-EE3B-4501-81FB-91F0E1C4D106}" presName="tx1" presStyleLbl="revTx" presStyleIdx="3" presStyleCnt="5"/>
      <dgm:spPr/>
    </dgm:pt>
    <dgm:pt modelId="{8F04CEFF-BEEE-4C55-A6E8-940D117A48E3}" type="pres">
      <dgm:prSet presAssocID="{A7DC95F3-EE3B-4501-81FB-91F0E1C4D106}" presName="vert1" presStyleCnt="0"/>
      <dgm:spPr/>
    </dgm:pt>
    <dgm:pt modelId="{0723C67B-2718-4974-B240-B7E1DD217469}" type="pres">
      <dgm:prSet presAssocID="{696AE093-9C22-474D-956E-BE2CFA6F982A}" presName="thickLine" presStyleLbl="alignNode1" presStyleIdx="4" presStyleCnt="5"/>
      <dgm:spPr/>
    </dgm:pt>
    <dgm:pt modelId="{32D7EEE0-3125-4621-8D95-0322AE6A8769}" type="pres">
      <dgm:prSet presAssocID="{696AE093-9C22-474D-956E-BE2CFA6F982A}" presName="horz1" presStyleCnt="0"/>
      <dgm:spPr/>
    </dgm:pt>
    <dgm:pt modelId="{FCFB8442-DCDB-47B9-9594-5570B2E7164B}" type="pres">
      <dgm:prSet presAssocID="{696AE093-9C22-474D-956E-BE2CFA6F982A}" presName="tx1" presStyleLbl="revTx" presStyleIdx="4" presStyleCnt="5"/>
      <dgm:spPr/>
    </dgm:pt>
    <dgm:pt modelId="{1E53BAA2-3CD9-4A60-BEBA-5F82ED7DA284}" type="pres">
      <dgm:prSet presAssocID="{696AE093-9C22-474D-956E-BE2CFA6F982A}" presName="vert1" presStyleCnt="0"/>
      <dgm:spPr/>
    </dgm:pt>
  </dgm:ptLst>
  <dgm:cxnLst>
    <dgm:cxn modelId="{F5AD290B-8904-42D0-BAA1-1BAE837E7B53}" srcId="{12CA5988-EF81-4629-83CB-83362D1F8396}" destId="{696AE093-9C22-474D-956E-BE2CFA6F982A}" srcOrd="4" destOrd="0" parTransId="{3D984EE9-EA06-47BF-B847-7B0E8F396088}" sibTransId="{5DF6CF94-B5E1-4399-8465-40E3B4775A20}"/>
    <dgm:cxn modelId="{D4257118-A9F1-41C9-8A52-0F145317D4A5}" srcId="{12CA5988-EF81-4629-83CB-83362D1F8396}" destId="{3F8F1E6B-E9CF-44F5-AB56-B53CCF1C60E7}" srcOrd="2" destOrd="0" parTransId="{59831F0C-6D46-47A1-A86B-3181E9F462CC}" sibTransId="{4BAF2D73-08ED-4ACA-8176-2CFD27E3A5F8}"/>
    <dgm:cxn modelId="{BEDA861A-D124-408E-BFBA-F931BF953C91}" type="presOf" srcId="{A7DC95F3-EE3B-4501-81FB-91F0E1C4D106}" destId="{7B1824DB-7DDD-4D2A-9B08-113CA848E083}" srcOrd="0" destOrd="0" presId="urn:microsoft.com/office/officeart/2008/layout/LinedList"/>
    <dgm:cxn modelId="{850D2447-314A-4AA6-BE92-0AF03FA86BCF}" type="presOf" srcId="{3F8F1E6B-E9CF-44F5-AB56-B53CCF1C60E7}" destId="{8D40A9E5-103E-4669-B5E4-2130DBFC4807}" srcOrd="0" destOrd="0" presId="urn:microsoft.com/office/officeart/2008/layout/LinedList"/>
    <dgm:cxn modelId="{F42D4370-D7C9-44E3-BB3B-18A4250F2F06}" type="presOf" srcId="{696AE093-9C22-474D-956E-BE2CFA6F982A}" destId="{FCFB8442-DCDB-47B9-9594-5570B2E7164B}" srcOrd="0" destOrd="0" presId="urn:microsoft.com/office/officeart/2008/layout/LinedList"/>
    <dgm:cxn modelId="{80BA4953-1CEB-4FAF-8D44-2ECE53455B41}" type="presOf" srcId="{0A62FA43-7529-4E32-9857-E26AAE3DE17F}" destId="{38F59D1A-D6CC-466C-8470-652A6E027236}" srcOrd="0" destOrd="0" presId="urn:microsoft.com/office/officeart/2008/layout/LinedList"/>
    <dgm:cxn modelId="{6D173956-89F8-45C1-AEDB-208A8CB8B389}" srcId="{12CA5988-EF81-4629-83CB-83362D1F8396}" destId="{0A62FA43-7529-4E32-9857-E26AAE3DE17F}" srcOrd="0" destOrd="0" parTransId="{A3641123-AB13-47B9-9A4E-91C35DC927B6}" sibTransId="{3D06DD6B-E126-426D-B8E7-196A4830E839}"/>
    <dgm:cxn modelId="{EA38557F-D7D4-4433-9B3A-F083101949ED}" type="presOf" srcId="{62A7E8B8-CF63-4FD8-BF61-AD81ED655F2C}" destId="{C4C05962-72DF-4B3F-9E81-6680EA86A83B}" srcOrd="0" destOrd="0" presId="urn:microsoft.com/office/officeart/2008/layout/LinedList"/>
    <dgm:cxn modelId="{30CAA59E-1120-4914-83E3-34C65817C967}" srcId="{12CA5988-EF81-4629-83CB-83362D1F8396}" destId="{A7DC95F3-EE3B-4501-81FB-91F0E1C4D106}" srcOrd="3" destOrd="0" parTransId="{FE59A4E1-8443-4E2E-8941-97042D98D99B}" sibTransId="{0CFF470C-FBD7-4D6A-96FB-303C1D5B04D8}"/>
    <dgm:cxn modelId="{4D27F2E1-F8E9-43F8-B401-5F36DB18DEE7}" srcId="{12CA5988-EF81-4629-83CB-83362D1F8396}" destId="{62A7E8B8-CF63-4FD8-BF61-AD81ED655F2C}" srcOrd="1" destOrd="0" parTransId="{9F390EA0-98EE-4DB6-98D9-732F7035BA5D}" sibTransId="{79FC9BCB-3868-4B88-A82A-555ED8BC61EF}"/>
    <dgm:cxn modelId="{AAAEDDF8-2B88-4969-9D18-E2AF14EB9B4E}" type="presOf" srcId="{12CA5988-EF81-4629-83CB-83362D1F8396}" destId="{77A7B1F0-F3B2-4397-B737-D0CC0D6717C0}" srcOrd="0" destOrd="0" presId="urn:microsoft.com/office/officeart/2008/layout/LinedList"/>
    <dgm:cxn modelId="{A8A89BFC-0BEC-49E9-B28C-FF033C4B9EFF}" type="presParOf" srcId="{77A7B1F0-F3B2-4397-B737-D0CC0D6717C0}" destId="{346CCA0A-C287-4AC4-AD06-62EAC675BDC7}" srcOrd="0" destOrd="0" presId="urn:microsoft.com/office/officeart/2008/layout/LinedList"/>
    <dgm:cxn modelId="{B99BB8DD-06F6-4DAA-80CC-F3534B4DA9A1}" type="presParOf" srcId="{77A7B1F0-F3B2-4397-B737-D0CC0D6717C0}" destId="{8E9C71D7-107B-4DB0-B342-770F1319EBBF}" srcOrd="1" destOrd="0" presId="urn:microsoft.com/office/officeart/2008/layout/LinedList"/>
    <dgm:cxn modelId="{2A78D157-2268-44B4-B534-F23DDA4C8ABF}" type="presParOf" srcId="{8E9C71D7-107B-4DB0-B342-770F1319EBBF}" destId="{38F59D1A-D6CC-466C-8470-652A6E027236}" srcOrd="0" destOrd="0" presId="urn:microsoft.com/office/officeart/2008/layout/LinedList"/>
    <dgm:cxn modelId="{9DF3CD29-005C-41BE-8ACA-A27118DED0DF}" type="presParOf" srcId="{8E9C71D7-107B-4DB0-B342-770F1319EBBF}" destId="{F5A56262-A9B2-4123-88A1-40E4A01DEAEB}" srcOrd="1" destOrd="0" presId="urn:microsoft.com/office/officeart/2008/layout/LinedList"/>
    <dgm:cxn modelId="{AD1C15DE-FAC8-4092-92A9-1FA835995202}" type="presParOf" srcId="{77A7B1F0-F3B2-4397-B737-D0CC0D6717C0}" destId="{ED91ECD6-2CC8-4265-A353-E899D8F74086}" srcOrd="2" destOrd="0" presId="urn:microsoft.com/office/officeart/2008/layout/LinedList"/>
    <dgm:cxn modelId="{DD7724D7-127F-4C3E-9128-852DE9595887}" type="presParOf" srcId="{77A7B1F0-F3B2-4397-B737-D0CC0D6717C0}" destId="{6F55FC4F-78B7-4BEF-9FFC-B92911E55D91}" srcOrd="3" destOrd="0" presId="urn:microsoft.com/office/officeart/2008/layout/LinedList"/>
    <dgm:cxn modelId="{3A75A03D-6A8A-4000-93E1-3D3AA2BFE3EA}" type="presParOf" srcId="{6F55FC4F-78B7-4BEF-9FFC-B92911E55D91}" destId="{C4C05962-72DF-4B3F-9E81-6680EA86A83B}" srcOrd="0" destOrd="0" presId="urn:microsoft.com/office/officeart/2008/layout/LinedList"/>
    <dgm:cxn modelId="{87B8A1DE-0FBC-4A53-A802-09506034D113}" type="presParOf" srcId="{6F55FC4F-78B7-4BEF-9FFC-B92911E55D91}" destId="{C8C87792-FB68-41AE-B214-EA3C2B22D8E9}" srcOrd="1" destOrd="0" presId="urn:microsoft.com/office/officeart/2008/layout/LinedList"/>
    <dgm:cxn modelId="{B6F7A58E-9942-4C30-9209-A55134BD6BCF}" type="presParOf" srcId="{77A7B1F0-F3B2-4397-B737-D0CC0D6717C0}" destId="{E7F11BB2-3A5E-42DB-926C-C5B8A6BA8D26}" srcOrd="4" destOrd="0" presId="urn:microsoft.com/office/officeart/2008/layout/LinedList"/>
    <dgm:cxn modelId="{093BBB44-ADE0-4AF5-BF9F-31FAAADE5636}" type="presParOf" srcId="{77A7B1F0-F3B2-4397-B737-D0CC0D6717C0}" destId="{42708DD4-8C4F-4A48-8F23-0BFF5872586A}" srcOrd="5" destOrd="0" presId="urn:microsoft.com/office/officeart/2008/layout/LinedList"/>
    <dgm:cxn modelId="{186965C0-5450-4612-955D-DA2FBE8C98D7}" type="presParOf" srcId="{42708DD4-8C4F-4A48-8F23-0BFF5872586A}" destId="{8D40A9E5-103E-4669-B5E4-2130DBFC4807}" srcOrd="0" destOrd="0" presId="urn:microsoft.com/office/officeart/2008/layout/LinedList"/>
    <dgm:cxn modelId="{954F8228-C71C-42B9-A829-7A788CFF0325}" type="presParOf" srcId="{42708DD4-8C4F-4A48-8F23-0BFF5872586A}" destId="{CCA29393-65BB-4054-9375-C3C758695ED4}" srcOrd="1" destOrd="0" presId="urn:microsoft.com/office/officeart/2008/layout/LinedList"/>
    <dgm:cxn modelId="{1B8CA99B-E33F-4830-B997-349580371680}" type="presParOf" srcId="{77A7B1F0-F3B2-4397-B737-D0CC0D6717C0}" destId="{CB679010-EF85-4EB0-82B7-CFE4B5CDEF2F}" srcOrd="6" destOrd="0" presId="urn:microsoft.com/office/officeart/2008/layout/LinedList"/>
    <dgm:cxn modelId="{69DB4335-01B1-4415-8DC1-C7E1CAAEED11}" type="presParOf" srcId="{77A7B1F0-F3B2-4397-B737-D0CC0D6717C0}" destId="{F785B2FF-0BF4-40A7-ADF8-DD86BFEB99E4}" srcOrd="7" destOrd="0" presId="urn:microsoft.com/office/officeart/2008/layout/LinedList"/>
    <dgm:cxn modelId="{34AED35B-3239-458D-B3B7-B449FFFC09D2}" type="presParOf" srcId="{F785B2FF-0BF4-40A7-ADF8-DD86BFEB99E4}" destId="{7B1824DB-7DDD-4D2A-9B08-113CA848E083}" srcOrd="0" destOrd="0" presId="urn:microsoft.com/office/officeart/2008/layout/LinedList"/>
    <dgm:cxn modelId="{E525FCEE-D743-4E0B-84B6-3D4F76C11161}" type="presParOf" srcId="{F785B2FF-0BF4-40A7-ADF8-DD86BFEB99E4}" destId="{8F04CEFF-BEEE-4C55-A6E8-940D117A48E3}" srcOrd="1" destOrd="0" presId="urn:microsoft.com/office/officeart/2008/layout/LinedList"/>
    <dgm:cxn modelId="{6A821318-3518-413A-9EB2-17B1EEE2CA49}" type="presParOf" srcId="{77A7B1F0-F3B2-4397-B737-D0CC0D6717C0}" destId="{0723C67B-2718-4974-B240-B7E1DD217469}" srcOrd="8" destOrd="0" presId="urn:microsoft.com/office/officeart/2008/layout/LinedList"/>
    <dgm:cxn modelId="{A38F8FEA-8741-4D5A-908E-BD9F239D712B}" type="presParOf" srcId="{77A7B1F0-F3B2-4397-B737-D0CC0D6717C0}" destId="{32D7EEE0-3125-4621-8D95-0322AE6A8769}" srcOrd="9" destOrd="0" presId="urn:microsoft.com/office/officeart/2008/layout/LinedList"/>
    <dgm:cxn modelId="{27DD30BB-80E1-415F-B003-FA83ADD0A3D1}" type="presParOf" srcId="{32D7EEE0-3125-4621-8D95-0322AE6A8769}" destId="{FCFB8442-DCDB-47B9-9594-5570B2E7164B}" srcOrd="0" destOrd="0" presId="urn:microsoft.com/office/officeart/2008/layout/LinedList"/>
    <dgm:cxn modelId="{90DBF9AE-FF30-4FBC-8238-4C97CDA7F1EB}" type="presParOf" srcId="{32D7EEE0-3125-4621-8D95-0322AE6A8769}" destId="{1E53BAA2-3CD9-4A60-BEBA-5F82ED7DA2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265CD0-B0B2-4216-986E-55C4B64733D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2203691-8B67-40D9-AA84-DBF3833D05DE}">
      <dgm:prSet/>
      <dgm:spPr/>
      <dgm:t>
        <a:bodyPr/>
        <a:lstStyle/>
        <a:p>
          <a:r>
            <a:rPr lang="en-US"/>
            <a:t>Currently Ethnic Studies courses are embedded in the TMC for Social Justice Studies </a:t>
          </a:r>
        </a:p>
      </dgm:t>
    </dgm:pt>
    <dgm:pt modelId="{6B318C45-E02F-4B15-A3CC-9BF01183E872}" type="parTrans" cxnId="{455123C0-D230-4521-85DB-E488EFF23632}">
      <dgm:prSet/>
      <dgm:spPr/>
      <dgm:t>
        <a:bodyPr/>
        <a:lstStyle/>
        <a:p>
          <a:endParaRPr lang="en-US"/>
        </a:p>
      </dgm:t>
    </dgm:pt>
    <dgm:pt modelId="{42DFCE1D-0166-4E2B-BA15-E4132271563D}" type="sibTrans" cxnId="{455123C0-D230-4521-85DB-E488EFF23632}">
      <dgm:prSet/>
      <dgm:spPr/>
      <dgm:t>
        <a:bodyPr/>
        <a:lstStyle/>
        <a:p>
          <a:endParaRPr lang="en-US"/>
        </a:p>
      </dgm:t>
    </dgm:pt>
    <dgm:pt modelId="{7D859B48-611D-47AF-805D-A7B01D3D3B52}">
      <dgm:prSet/>
      <dgm:spPr/>
      <dgm:t>
        <a:bodyPr/>
        <a:lstStyle/>
        <a:p>
          <a:r>
            <a:rPr lang="en-US"/>
            <a:t>CID- Recognizes the need for new Ethnic Studies TMC and for CID alignment with Ethnic Studies Courses </a:t>
          </a:r>
        </a:p>
      </dgm:t>
    </dgm:pt>
    <dgm:pt modelId="{12F42CDC-8E5F-4CE6-96C9-F76ACED76647}" type="parTrans" cxnId="{95BAC430-61FC-435E-8D22-968227D21212}">
      <dgm:prSet/>
      <dgm:spPr/>
      <dgm:t>
        <a:bodyPr/>
        <a:lstStyle/>
        <a:p>
          <a:endParaRPr lang="en-US"/>
        </a:p>
      </dgm:t>
    </dgm:pt>
    <dgm:pt modelId="{86CE4F4E-0D77-4F5A-B9B9-AB5D299A00DA}" type="sibTrans" cxnId="{95BAC430-61FC-435E-8D22-968227D21212}">
      <dgm:prSet/>
      <dgm:spPr/>
      <dgm:t>
        <a:bodyPr/>
        <a:lstStyle/>
        <a:p>
          <a:endParaRPr lang="en-US"/>
        </a:p>
      </dgm:t>
    </dgm:pt>
    <dgm:pt modelId="{339F52E2-27D2-4FAE-9597-734B70793FC0}">
      <dgm:prSet/>
      <dgm:spPr/>
      <dgm:t>
        <a:bodyPr/>
        <a:lstStyle/>
        <a:p>
          <a:r>
            <a:rPr lang="en-US"/>
            <a:t>CID is working with Discipline Experts through the Ethic Studies Council to create TMC and CID descriptors </a:t>
          </a:r>
        </a:p>
      </dgm:t>
    </dgm:pt>
    <dgm:pt modelId="{B977F5D6-381C-4DCF-A360-16F0C26FBC72}" type="parTrans" cxnId="{B7C9003B-81DF-4DFE-8CF0-D589E0C686BD}">
      <dgm:prSet/>
      <dgm:spPr/>
      <dgm:t>
        <a:bodyPr/>
        <a:lstStyle/>
        <a:p>
          <a:endParaRPr lang="en-US"/>
        </a:p>
      </dgm:t>
    </dgm:pt>
    <dgm:pt modelId="{83E87C51-67D2-46F1-8F52-1C0E9F4FB6A3}" type="sibTrans" cxnId="{B7C9003B-81DF-4DFE-8CF0-D589E0C686BD}">
      <dgm:prSet/>
      <dgm:spPr/>
      <dgm:t>
        <a:bodyPr/>
        <a:lstStyle/>
        <a:p>
          <a:endParaRPr lang="en-US"/>
        </a:p>
      </dgm:t>
    </dgm:pt>
    <dgm:pt modelId="{BA63A8DB-D865-4333-A02D-30A8B32DE5F6}" type="pres">
      <dgm:prSet presAssocID="{6A265CD0-B0B2-4216-986E-55C4B64733D6}" presName="vert0" presStyleCnt="0">
        <dgm:presLayoutVars>
          <dgm:dir/>
          <dgm:animOne val="branch"/>
          <dgm:animLvl val="lvl"/>
        </dgm:presLayoutVars>
      </dgm:prSet>
      <dgm:spPr/>
    </dgm:pt>
    <dgm:pt modelId="{D6280DC0-2B2F-4374-A871-672E64AB2D25}" type="pres">
      <dgm:prSet presAssocID="{42203691-8B67-40D9-AA84-DBF3833D05DE}" presName="thickLine" presStyleLbl="alignNode1" presStyleIdx="0" presStyleCnt="3"/>
      <dgm:spPr/>
    </dgm:pt>
    <dgm:pt modelId="{D6420B57-D0C2-4134-89E9-3C4C41725888}" type="pres">
      <dgm:prSet presAssocID="{42203691-8B67-40D9-AA84-DBF3833D05DE}" presName="horz1" presStyleCnt="0"/>
      <dgm:spPr/>
    </dgm:pt>
    <dgm:pt modelId="{AFFFBF4D-5A9A-47E7-B6C9-B3CD1FC5B5BB}" type="pres">
      <dgm:prSet presAssocID="{42203691-8B67-40D9-AA84-DBF3833D05DE}" presName="tx1" presStyleLbl="revTx" presStyleIdx="0" presStyleCnt="3"/>
      <dgm:spPr/>
    </dgm:pt>
    <dgm:pt modelId="{E4D7D055-FD6B-4F35-A036-151FAF722BA9}" type="pres">
      <dgm:prSet presAssocID="{42203691-8B67-40D9-AA84-DBF3833D05DE}" presName="vert1" presStyleCnt="0"/>
      <dgm:spPr/>
    </dgm:pt>
    <dgm:pt modelId="{DFFBFF4A-2FA8-4665-9AFB-6104896B266E}" type="pres">
      <dgm:prSet presAssocID="{7D859B48-611D-47AF-805D-A7B01D3D3B52}" presName="thickLine" presStyleLbl="alignNode1" presStyleIdx="1" presStyleCnt="3"/>
      <dgm:spPr/>
    </dgm:pt>
    <dgm:pt modelId="{B4FE8170-5936-4349-B09D-E1D2750E56D1}" type="pres">
      <dgm:prSet presAssocID="{7D859B48-611D-47AF-805D-A7B01D3D3B52}" presName="horz1" presStyleCnt="0"/>
      <dgm:spPr/>
    </dgm:pt>
    <dgm:pt modelId="{845CFB8C-AC31-497A-9585-15208804DF4A}" type="pres">
      <dgm:prSet presAssocID="{7D859B48-611D-47AF-805D-A7B01D3D3B52}" presName="tx1" presStyleLbl="revTx" presStyleIdx="1" presStyleCnt="3"/>
      <dgm:spPr/>
    </dgm:pt>
    <dgm:pt modelId="{F67A543B-35D2-473C-AF65-3C698988EA0B}" type="pres">
      <dgm:prSet presAssocID="{7D859B48-611D-47AF-805D-A7B01D3D3B52}" presName="vert1" presStyleCnt="0"/>
      <dgm:spPr/>
    </dgm:pt>
    <dgm:pt modelId="{66CC71C4-ED0F-478A-A1A1-52F177A935CA}" type="pres">
      <dgm:prSet presAssocID="{339F52E2-27D2-4FAE-9597-734B70793FC0}" presName="thickLine" presStyleLbl="alignNode1" presStyleIdx="2" presStyleCnt="3"/>
      <dgm:spPr/>
    </dgm:pt>
    <dgm:pt modelId="{D51B2623-87A8-4739-AC7C-C809FA30B581}" type="pres">
      <dgm:prSet presAssocID="{339F52E2-27D2-4FAE-9597-734B70793FC0}" presName="horz1" presStyleCnt="0"/>
      <dgm:spPr/>
    </dgm:pt>
    <dgm:pt modelId="{7348EE83-5079-4B5A-AEA6-22A4E75683E9}" type="pres">
      <dgm:prSet presAssocID="{339F52E2-27D2-4FAE-9597-734B70793FC0}" presName="tx1" presStyleLbl="revTx" presStyleIdx="2" presStyleCnt="3"/>
      <dgm:spPr/>
    </dgm:pt>
    <dgm:pt modelId="{8F19D8CB-ADAC-4641-86B5-9F9B30F3881E}" type="pres">
      <dgm:prSet presAssocID="{339F52E2-27D2-4FAE-9597-734B70793FC0}" presName="vert1" presStyleCnt="0"/>
      <dgm:spPr/>
    </dgm:pt>
  </dgm:ptLst>
  <dgm:cxnLst>
    <dgm:cxn modelId="{7A24B703-6BAE-4E9B-A204-9043FAB3797E}" type="presOf" srcId="{42203691-8B67-40D9-AA84-DBF3833D05DE}" destId="{AFFFBF4D-5A9A-47E7-B6C9-B3CD1FC5B5BB}" srcOrd="0" destOrd="0" presId="urn:microsoft.com/office/officeart/2008/layout/LinedList"/>
    <dgm:cxn modelId="{87965105-07D9-4987-85F5-A86304496027}" type="presOf" srcId="{6A265CD0-B0B2-4216-986E-55C4B64733D6}" destId="{BA63A8DB-D865-4333-A02D-30A8B32DE5F6}" srcOrd="0" destOrd="0" presId="urn:microsoft.com/office/officeart/2008/layout/LinedList"/>
    <dgm:cxn modelId="{9075D32A-B9B1-48F3-A0EA-83AA860893FC}" type="presOf" srcId="{339F52E2-27D2-4FAE-9597-734B70793FC0}" destId="{7348EE83-5079-4B5A-AEA6-22A4E75683E9}" srcOrd="0" destOrd="0" presId="urn:microsoft.com/office/officeart/2008/layout/LinedList"/>
    <dgm:cxn modelId="{95BAC430-61FC-435E-8D22-968227D21212}" srcId="{6A265CD0-B0B2-4216-986E-55C4B64733D6}" destId="{7D859B48-611D-47AF-805D-A7B01D3D3B52}" srcOrd="1" destOrd="0" parTransId="{12F42CDC-8E5F-4CE6-96C9-F76ACED76647}" sibTransId="{86CE4F4E-0D77-4F5A-B9B9-AB5D299A00DA}"/>
    <dgm:cxn modelId="{DCA0803A-2DCB-4924-8089-5CE5051BEE31}" type="presOf" srcId="{7D859B48-611D-47AF-805D-A7B01D3D3B52}" destId="{845CFB8C-AC31-497A-9585-15208804DF4A}" srcOrd="0" destOrd="0" presId="urn:microsoft.com/office/officeart/2008/layout/LinedList"/>
    <dgm:cxn modelId="{B7C9003B-81DF-4DFE-8CF0-D589E0C686BD}" srcId="{6A265CD0-B0B2-4216-986E-55C4B64733D6}" destId="{339F52E2-27D2-4FAE-9597-734B70793FC0}" srcOrd="2" destOrd="0" parTransId="{B977F5D6-381C-4DCF-A360-16F0C26FBC72}" sibTransId="{83E87C51-67D2-46F1-8F52-1C0E9F4FB6A3}"/>
    <dgm:cxn modelId="{455123C0-D230-4521-85DB-E488EFF23632}" srcId="{6A265CD0-B0B2-4216-986E-55C4B64733D6}" destId="{42203691-8B67-40D9-AA84-DBF3833D05DE}" srcOrd="0" destOrd="0" parTransId="{6B318C45-E02F-4B15-A3CC-9BF01183E872}" sibTransId="{42DFCE1D-0166-4E2B-BA15-E4132271563D}"/>
    <dgm:cxn modelId="{4E2C3301-3A71-4CE3-8CC5-AD6BD62CDB95}" type="presParOf" srcId="{BA63A8DB-D865-4333-A02D-30A8B32DE5F6}" destId="{D6280DC0-2B2F-4374-A871-672E64AB2D25}" srcOrd="0" destOrd="0" presId="urn:microsoft.com/office/officeart/2008/layout/LinedList"/>
    <dgm:cxn modelId="{C311A969-65F5-43B7-9A45-8634E41D48AD}" type="presParOf" srcId="{BA63A8DB-D865-4333-A02D-30A8B32DE5F6}" destId="{D6420B57-D0C2-4134-89E9-3C4C41725888}" srcOrd="1" destOrd="0" presId="urn:microsoft.com/office/officeart/2008/layout/LinedList"/>
    <dgm:cxn modelId="{8B923708-0261-4F05-BB66-5D76464FCE32}" type="presParOf" srcId="{D6420B57-D0C2-4134-89E9-3C4C41725888}" destId="{AFFFBF4D-5A9A-47E7-B6C9-B3CD1FC5B5BB}" srcOrd="0" destOrd="0" presId="urn:microsoft.com/office/officeart/2008/layout/LinedList"/>
    <dgm:cxn modelId="{68312CB6-0A8E-4428-B738-DCCDBCAB3F69}" type="presParOf" srcId="{D6420B57-D0C2-4134-89E9-3C4C41725888}" destId="{E4D7D055-FD6B-4F35-A036-151FAF722BA9}" srcOrd="1" destOrd="0" presId="urn:microsoft.com/office/officeart/2008/layout/LinedList"/>
    <dgm:cxn modelId="{7FA21C04-4187-453D-AC72-19CCDDA90C30}" type="presParOf" srcId="{BA63A8DB-D865-4333-A02D-30A8B32DE5F6}" destId="{DFFBFF4A-2FA8-4665-9AFB-6104896B266E}" srcOrd="2" destOrd="0" presId="urn:microsoft.com/office/officeart/2008/layout/LinedList"/>
    <dgm:cxn modelId="{2C85285A-A974-41AB-B8BC-A5D8AC59DBE4}" type="presParOf" srcId="{BA63A8DB-D865-4333-A02D-30A8B32DE5F6}" destId="{B4FE8170-5936-4349-B09D-E1D2750E56D1}" srcOrd="3" destOrd="0" presId="urn:microsoft.com/office/officeart/2008/layout/LinedList"/>
    <dgm:cxn modelId="{622813EE-B173-446A-A338-C43B9A693F8A}" type="presParOf" srcId="{B4FE8170-5936-4349-B09D-E1D2750E56D1}" destId="{845CFB8C-AC31-497A-9585-15208804DF4A}" srcOrd="0" destOrd="0" presId="urn:microsoft.com/office/officeart/2008/layout/LinedList"/>
    <dgm:cxn modelId="{FA73C042-3B30-4F22-974E-8FF959F882B1}" type="presParOf" srcId="{B4FE8170-5936-4349-B09D-E1D2750E56D1}" destId="{F67A543B-35D2-473C-AF65-3C698988EA0B}" srcOrd="1" destOrd="0" presId="urn:microsoft.com/office/officeart/2008/layout/LinedList"/>
    <dgm:cxn modelId="{1F4A6D57-781F-467A-9674-7A05C353EDF4}" type="presParOf" srcId="{BA63A8DB-D865-4333-A02D-30A8B32DE5F6}" destId="{66CC71C4-ED0F-478A-A1A1-52F177A935CA}" srcOrd="4" destOrd="0" presId="urn:microsoft.com/office/officeart/2008/layout/LinedList"/>
    <dgm:cxn modelId="{905F4F43-0311-4401-AD38-367716FA7232}" type="presParOf" srcId="{BA63A8DB-D865-4333-A02D-30A8B32DE5F6}" destId="{D51B2623-87A8-4739-AC7C-C809FA30B581}" srcOrd="5" destOrd="0" presId="urn:microsoft.com/office/officeart/2008/layout/LinedList"/>
    <dgm:cxn modelId="{96AEA170-5A88-4DAF-A7FC-097B9E83C7CB}" type="presParOf" srcId="{D51B2623-87A8-4739-AC7C-C809FA30B581}" destId="{7348EE83-5079-4B5A-AEA6-22A4E75683E9}" srcOrd="0" destOrd="0" presId="urn:microsoft.com/office/officeart/2008/layout/LinedList"/>
    <dgm:cxn modelId="{779BB92D-50F2-491F-BE0A-8390A259D0E8}" type="presParOf" srcId="{D51B2623-87A8-4739-AC7C-C809FA30B581}" destId="{8F19D8CB-ADAC-4641-86B5-9F9B30F388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20F041-35CA-48C4-AA13-F3B7BF0AA5B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2E0099-C8AD-41F0-9584-D0A0B76410A4}">
      <dgm:prSet/>
      <dgm:spPr/>
      <dgm:t>
        <a:bodyPr/>
        <a:lstStyle/>
        <a:p>
          <a:r>
            <a:rPr lang="en-US"/>
            <a:t>Coordinate ethnic studies graduation requirement planning and implementation </a:t>
          </a:r>
        </a:p>
      </dgm:t>
    </dgm:pt>
    <dgm:pt modelId="{C9B12296-77AA-46C9-ABFC-E28F5358F3DE}" type="parTrans" cxnId="{96DD2CD4-AD52-4589-BDA8-1774AEDB2DA0}">
      <dgm:prSet/>
      <dgm:spPr/>
      <dgm:t>
        <a:bodyPr/>
        <a:lstStyle/>
        <a:p>
          <a:endParaRPr lang="en-US"/>
        </a:p>
      </dgm:t>
    </dgm:pt>
    <dgm:pt modelId="{15A8B847-D9BE-40AE-B0B6-C421C07A4156}" type="sibTrans" cxnId="{96DD2CD4-AD52-4589-BDA8-1774AEDB2DA0}">
      <dgm:prSet/>
      <dgm:spPr/>
      <dgm:t>
        <a:bodyPr/>
        <a:lstStyle/>
        <a:p>
          <a:endParaRPr lang="en-US"/>
        </a:p>
      </dgm:t>
    </dgm:pt>
    <dgm:pt modelId="{03B36F83-A437-4598-84B7-60396441C97B}">
      <dgm:prSet/>
      <dgm:spPr/>
      <dgm:t>
        <a:bodyPr/>
        <a:lstStyle/>
        <a:p>
          <a:r>
            <a:rPr lang="en-US"/>
            <a:t>Curriculum committee/senate has purview over degree requirements </a:t>
          </a:r>
        </a:p>
      </dgm:t>
    </dgm:pt>
    <dgm:pt modelId="{FAE43C23-2F48-4AEA-9ED2-129FC7C93D02}" type="parTrans" cxnId="{5FEB4F44-2469-4B06-A864-4BE2154EF142}">
      <dgm:prSet/>
      <dgm:spPr/>
      <dgm:t>
        <a:bodyPr/>
        <a:lstStyle/>
        <a:p>
          <a:endParaRPr lang="en-US"/>
        </a:p>
      </dgm:t>
    </dgm:pt>
    <dgm:pt modelId="{EE029FD9-82DE-4B7E-B135-47C5B29A03FA}" type="sibTrans" cxnId="{5FEB4F44-2469-4B06-A864-4BE2154EF142}">
      <dgm:prSet/>
      <dgm:spPr/>
      <dgm:t>
        <a:bodyPr/>
        <a:lstStyle/>
        <a:p>
          <a:endParaRPr lang="en-US"/>
        </a:p>
      </dgm:t>
    </dgm:pt>
    <dgm:pt modelId="{43C5AABA-9984-4470-A697-C302AB2A3096}">
      <dgm:prSet/>
      <dgm:spPr/>
      <dgm:t>
        <a:bodyPr/>
        <a:lstStyle/>
        <a:p>
          <a:r>
            <a:rPr lang="en-US"/>
            <a:t>Collaboration with ethnic studies discipline experts for new and revised courses and programs </a:t>
          </a:r>
        </a:p>
      </dgm:t>
    </dgm:pt>
    <dgm:pt modelId="{695725A0-A873-47A6-8A16-9D2C177B4A24}" type="parTrans" cxnId="{A7AC003F-A1F3-4271-80CE-F6A6D8E501F3}">
      <dgm:prSet/>
      <dgm:spPr/>
      <dgm:t>
        <a:bodyPr/>
        <a:lstStyle/>
        <a:p>
          <a:endParaRPr lang="en-US"/>
        </a:p>
      </dgm:t>
    </dgm:pt>
    <dgm:pt modelId="{8F2171EC-E2DF-4AAE-B53E-A1D3C72BDD74}" type="sibTrans" cxnId="{A7AC003F-A1F3-4271-80CE-F6A6D8E501F3}">
      <dgm:prSet/>
      <dgm:spPr/>
      <dgm:t>
        <a:bodyPr/>
        <a:lstStyle/>
        <a:p>
          <a:endParaRPr lang="en-US"/>
        </a:p>
      </dgm:t>
    </dgm:pt>
    <dgm:pt modelId="{F82180C0-2104-48EC-B2FB-B3A11A5F60FC}">
      <dgm:prSet/>
      <dgm:spPr/>
      <dgm:t>
        <a:bodyPr/>
        <a:lstStyle/>
        <a:p>
          <a:r>
            <a:rPr lang="en-US"/>
            <a:t>Local senates use collective power to support development/expansion of ethnic studies programs and hiring of faculty</a:t>
          </a:r>
        </a:p>
      </dgm:t>
    </dgm:pt>
    <dgm:pt modelId="{44B13988-1DF5-465B-8F2A-8D56D73088F6}" type="parTrans" cxnId="{54E38F76-D2A2-42BC-A47B-2F16FBE04122}">
      <dgm:prSet/>
      <dgm:spPr/>
      <dgm:t>
        <a:bodyPr/>
        <a:lstStyle/>
        <a:p>
          <a:endParaRPr lang="en-US"/>
        </a:p>
      </dgm:t>
    </dgm:pt>
    <dgm:pt modelId="{A9CFDBC9-34A2-40D4-8D09-804CD5E7EF39}" type="sibTrans" cxnId="{54E38F76-D2A2-42BC-A47B-2F16FBE04122}">
      <dgm:prSet/>
      <dgm:spPr/>
      <dgm:t>
        <a:bodyPr/>
        <a:lstStyle/>
        <a:p>
          <a:endParaRPr lang="en-US"/>
        </a:p>
      </dgm:t>
    </dgm:pt>
    <dgm:pt modelId="{9CE52248-56E4-493D-8E1C-0A5B1E914D88}">
      <dgm:prSet/>
      <dgm:spPr/>
      <dgm:t>
        <a:bodyPr/>
        <a:lstStyle/>
        <a:p>
          <a:r>
            <a:rPr lang="en-US"/>
            <a:t>Review courses for CSU core competencies for transfer</a:t>
          </a:r>
        </a:p>
      </dgm:t>
    </dgm:pt>
    <dgm:pt modelId="{ED5205D0-67A2-4CEC-B0CA-7AE8E75B55D3}" type="parTrans" cxnId="{3BDBBF1B-8792-4682-9339-0D20BEC19D9B}">
      <dgm:prSet/>
      <dgm:spPr/>
      <dgm:t>
        <a:bodyPr/>
        <a:lstStyle/>
        <a:p>
          <a:endParaRPr lang="en-US"/>
        </a:p>
      </dgm:t>
    </dgm:pt>
    <dgm:pt modelId="{A674973A-C5C4-40CC-8DED-5B8972A98FB7}" type="sibTrans" cxnId="{3BDBBF1B-8792-4682-9339-0D20BEC19D9B}">
      <dgm:prSet/>
      <dgm:spPr/>
      <dgm:t>
        <a:bodyPr/>
        <a:lstStyle/>
        <a:p>
          <a:endParaRPr lang="en-US"/>
        </a:p>
      </dgm:t>
    </dgm:pt>
    <dgm:pt modelId="{2F30FECB-3E3C-4AE7-A1EA-EFA8DFCF42C2}">
      <dgm:prSet/>
      <dgm:spPr/>
      <dgm:t>
        <a:bodyPr/>
        <a:lstStyle/>
        <a:p>
          <a:r>
            <a:rPr lang="en-US"/>
            <a:t>Discuss and agendize DEI in curriculum committees</a:t>
          </a:r>
        </a:p>
      </dgm:t>
    </dgm:pt>
    <dgm:pt modelId="{FF3C31B0-4EDF-4093-93DB-58BE016B773B}" type="parTrans" cxnId="{91D011D6-A9B8-4058-B28D-2EBABCB8F84B}">
      <dgm:prSet/>
      <dgm:spPr/>
      <dgm:t>
        <a:bodyPr/>
        <a:lstStyle/>
        <a:p>
          <a:endParaRPr lang="en-US"/>
        </a:p>
      </dgm:t>
    </dgm:pt>
    <dgm:pt modelId="{E2434026-43C2-4701-9DFC-5D4E0593FEC7}" type="sibTrans" cxnId="{91D011D6-A9B8-4058-B28D-2EBABCB8F84B}">
      <dgm:prSet/>
      <dgm:spPr/>
      <dgm:t>
        <a:bodyPr/>
        <a:lstStyle/>
        <a:p>
          <a:endParaRPr lang="en-US"/>
        </a:p>
      </dgm:t>
    </dgm:pt>
    <dgm:pt modelId="{F34965CA-B789-45A3-8DCF-D5048FC98BD2}">
      <dgm:prSet/>
      <dgm:spPr/>
      <dgm:t>
        <a:bodyPr/>
        <a:lstStyle/>
        <a:p>
          <a:r>
            <a:rPr lang="en-US"/>
            <a:t>Include a diversity requirement in your CORs </a:t>
          </a:r>
        </a:p>
      </dgm:t>
    </dgm:pt>
    <dgm:pt modelId="{DB64ADF8-3550-463A-BBBF-B632413FECF4}" type="parTrans" cxnId="{42C1612B-CE0A-4DCA-B1DB-9FDBD8B36E74}">
      <dgm:prSet/>
      <dgm:spPr/>
      <dgm:t>
        <a:bodyPr/>
        <a:lstStyle/>
        <a:p>
          <a:endParaRPr lang="en-US"/>
        </a:p>
      </dgm:t>
    </dgm:pt>
    <dgm:pt modelId="{DD9A9E65-2FBE-4732-A6D6-6260875822FB}" type="sibTrans" cxnId="{42C1612B-CE0A-4DCA-B1DB-9FDBD8B36E74}">
      <dgm:prSet/>
      <dgm:spPr/>
      <dgm:t>
        <a:bodyPr/>
        <a:lstStyle/>
        <a:p>
          <a:endParaRPr lang="en-US"/>
        </a:p>
      </dgm:t>
    </dgm:pt>
    <dgm:pt modelId="{CB19E5C8-057F-478C-8915-4BB5CA686E5E}" type="pres">
      <dgm:prSet presAssocID="{1220F041-35CA-48C4-AA13-F3B7BF0AA5BE}" presName="vert0" presStyleCnt="0">
        <dgm:presLayoutVars>
          <dgm:dir/>
          <dgm:animOne val="branch"/>
          <dgm:animLvl val="lvl"/>
        </dgm:presLayoutVars>
      </dgm:prSet>
      <dgm:spPr/>
    </dgm:pt>
    <dgm:pt modelId="{11BFB905-456D-4136-9C7F-5A933C97E1C7}" type="pres">
      <dgm:prSet presAssocID="{4E2E0099-C8AD-41F0-9584-D0A0B76410A4}" presName="thickLine" presStyleLbl="alignNode1" presStyleIdx="0" presStyleCnt="7"/>
      <dgm:spPr/>
    </dgm:pt>
    <dgm:pt modelId="{69FEBD90-BD59-4AC1-9155-9A69FF8A742A}" type="pres">
      <dgm:prSet presAssocID="{4E2E0099-C8AD-41F0-9584-D0A0B76410A4}" presName="horz1" presStyleCnt="0"/>
      <dgm:spPr/>
    </dgm:pt>
    <dgm:pt modelId="{72BA8A9D-DACF-4099-8893-9B4FB01D0D61}" type="pres">
      <dgm:prSet presAssocID="{4E2E0099-C8AD-41F0-9584-D0A0B76410A4}" presName="tx1" presStyleLbl="revTx" presStyleIdx="0" presStyleCnt="7"/>
      <dgm:spPr/>
    </dgm:pt>
    <dgm:pt modelId="{58B7547A-9623-45BF-8182-3435C627F853}" type="pres">
      <dgm:prSet presAssocID="{4E2E0099-C8AD-41F0-9584-D0A0B76410A4}" presName="vert1" presStyleCnt="0"/>
      <dgm:spPr/>
    </dgm:pt>
    <dgm:pt modelId="{A0A068FE-B7BD-4A9D-B2A8-0DC16FC389B0}" type="pres">
      <dgm:prSet presAssocID="{03B36F83-A437-4598-84B7-60396441C97B}" presName="thickLine" presStyleLbl="alignNode1" presStyleIdx="1" presStyleCnt="7"/>
      <dgm:spPr/>
    </dgm:pt>
    <dgm:pt modelId="{A4010E1A-D53F-4564-A372-D2B0FAA8735B}" type="pres">
      <dgm:prSet presAssocID="{03B36F83-A437-4598-84B7-60396441C97B}" presName="horz1" presStyleCnt="0"/>
      <dgm:spPr/>
    </dgm:pt>
    <dgm:pt modelId="{ADE3585C-407F-409E-B5F3-7B9C9971DA75}" type="pres">
      <dgm:prSet presAssocID="{03B36F83-A437-4598-84B7-60396441C97B}" presName="tx1" presStyleLbl="revTx" presStyleIdx="1" presStyleCnt="7"/>
      <dgm:spPr/>
    </dgm:pt>
    <dgm:pt modelId="{64357D6A-8167-4F00-8843-F76235E1A654}" type="pres">
      <dgm:prSet presAssocID="{03B36F83-A437-4598-84B7-60396441C97B}" presName="vert1" presStyleCnt="0"/>
      <dgm:spPr/>
    </dgm:pt>
    <dgm:pt modelId="{44CAF5F8-4A15-4527-BB2D-58882E36D1E5}" type="pres">
      <dgm:prSet presAssocID="{43C5AABA-9984-4470-A697-C302AB2A3096}" presName="thickLine" presStyleLbl="alignNode1" presStyleIdx="2" presStyleCnt="7"/>
      <dgm:spPr/>
    </dgm:pt>
    <dgm:pt modelId="{37A7B883-5CFC-4402-BC69-467C4CA4E74A}" type="pres">
      <dgm:prSet presAssocID="{43C5AABA-9984-4470-A697-C302AB2A3096}" presName="horz1" presStyleCnt="0"/>
      <dgm:spPr/>
    </dgm:pt>
    <dgm:pt modelId="{AFFF4CF7-4656-49EA-A1F2-8EED05C5B77A}" type="pres">
      <dgm:prSet presAssocID="{43C5AABA-9984-4470-A697-C302AB2A3096}" presName="tx1" presStyleLbl="revTx" presStyleIdx="2" presStyleCnt="7"/>
      <dgm:spPr/>
    </dgm:pt>
    <dgm:pt modelId="{5EF2F173-1B64-483E-8F39-6FF3DAC18A7C}" type="pres">
      <dgm:prSet presAssocID="{43C5AABA-9984-4470-A697-C302AB2A3096}" presName="vert1" presStyleCnt="0"/>
      <dgm:spPr/>
    </dgm:pt>
    <dgm:pt modelId="{9DF59124-DAC8-4F3F-85CE-8A5316E6BDFF}" type="pres">
      <dgm:prSet presAssocID="{F82180C0-2104-48EC-B2FB-B3A11A5F60FC}" presName="thickLine" presStyleLbl="alignNode1" presStyleIdx="3" presStyleCnt="7"/>
      <dgm:spPr/>
    </dgm:pt>
    <dgm:pt modelId="{5002893C-4292-4FFB-9C58-460C5676307C}" type="pres">
      <dgm:prSet presAssocID="{F82180C0-2104-48EC-B2FB-B3A11A5F60FC}" presName="horz1" presStyleCnt="0"/>
      <dgm:spPr/>
    </dgm:pt>
    <dgm:pt modelId="{D40CB9E0-5DCA-4F05-AFF4-3CA2C4279FBC}" type="pres">
      <dgm:prSet presAssocID="{F82180C0-2104-48EC-B2FB-B3A11A5F60FC}" presName="tx1" presStyleLbl="revTx" presStyleIdx="3" presStyleCnt="7"/>
      <dgm:spPr/>
    </dgm:pt>
    <dgm:pt modelId="{C896D0BB-CC28-4EBD-9B65-9978C6240482}" type="pres">
      <dgm:prSet presAssocID="{F82180C0-2104-48EC-B2FB-B3A11A5F60FC}" presName="vert1" presStyleCnt="0"/>
      <dgm:spPr/>
    </dgm:pt>
    <dgm:pt modelId="{CFF87BE6-7FE6-4742-A997-BAAD44EF7F8D}" type="pres">
      <dgm:prSet presAssocID="{9CE52248-56E4-493D-8E1C-0A5B1E914D88}" presName="thickLine" presStyleLbl="alignNode1" presStyleIdx="4" presStyleCnt="7"/>
      <dgm:spPr/>
    </dgm:pt>
    <dgm:pt modelId="{3C1A6B03-0886-449B-8660-F34A88AC75D5}" type="pres">
      <dgm:prSet presAssocID="{9CE52248-56E4-493D-8E1C-0A5B1E914D88}" presName="horz1" presStyleCnt="0"/>
      <dgm:spPr/>
    </dgm:pt>
    <dgm:pt modelId="{2B18E602-FE2E-424C-A353-93F0A2FE8DDE}" type="pres">
      <dgm:prSet presAssocID="{9CE52248-56E4-493D-8E1C-0A5B1E914D88}" presName="tx1" presStyleLbl="revTx" presStyleIdx="4" presStyleCnt="7"/>
      <dgm:spPr/>
    </dgm:pt>
    <dgm:pt modelId="{16314C19-4208-4D38-BA8C-093F3E8E2872}" type="pres">
      <dgm:prSet presAssocID="{9CE52248-56E4-493D-8E1C-0A5B1E914D88}" presName="vert1" presStyleCnt="0"/>
      <dgm:spPr/>
    </dgm:pt>
    <dgm:pt modelId="{DF586370-4423-4A39-9545-0FB3778782D6}" type="pres">
      <dgm:prSet presAssocID="{2F30FECB-3E3C-4AE7-A1EA-EFA8DFCF42C2}" presName="thickLine" presStyleLbl="alignNode1" presStyleIdx="5" presStyleCnt="7"/>
      <dgm:spPr/>
    </dgm:pt>
    <dgm:pt modelId="{811FD528-A676-4DD1-BBC0-8B432A54FA25}" type="pres">
      <dgm:prSet presAssocID="{2F30FECB-3E3C-4AE7-A1EA-EFA8DFCF42C2}" presName="horz1" presStyleCnt="0"/>
      <dgm:spPr/>
    </dgm:pt>
    <dgm:pt modelId="{8AA726D9-9299-4A38-9FD4-50039B43908D}" type="pres">
      <dgm:prSet presAssocID="{2F30FECB-3E3C-4AE7-A1EA-EFA8DFCF42C2}" presName="tx1" presStyleLbl="revTx" presStyleIdx="5" presStyleCnt="7"/>
      <dgm:spPr/>
    </dgm:pt>
    <dgm:pt modelId="{70903C80-15A1-44B2-A41E-3CE258564EE6}" type="pres">
      <dgm:prSet presAssocID="{2F30FECB-3E3C-4AE7-A1EA-EFA8DFCF42C2}" presName="vert1" presStyleCnt="0"/>
      <dgm:spPr/>
    </dgm:pt>
    <dgm:pt modelId="{2B2D4BDB-318A-4AD5-B3A7-963A4AD12A62}" type="pres">
      <dgm:prSet presAssocID="{F34965CA-B789-45A3-8DCF-D5048FC98BD2}" presName="thickLine" presStyleLbl="alignNode1" presStyleIdx="6" presStyleCnt="7"/>
      <dgm:spPr/>
    </dgm:pt>
    <dgm:pt modelId="{E07069E9-97C7-4746-8CF5-4AC8E93C961E}" type="pres">
      <dgm:prSet presAssocID="{F34965CA-B789-45A3-8DCF-D5048FC98BD2}" presName="horz1" presStyleCnt="0"/>
      <dgm:spPr/>
    </dgm:pt>
    <dgm:pt modelId="{2DE6E017-3E2F-4EC7-8977-F15807126536}" type="pres">
      <dgm:prSet presAssocID="{F34965CA-B789-45A3-8DCF-D5048FC98BD2}" presName="tx1" presStyleLbl="revTx" presStyleIdx="6" presStyleCnt="7"/>
      <dgm:spPr/>
    </dgm:pt>
    <dgm:pt modelId="{FA8B15CE-2EDF-488A-A5FB-392272180D34}" type="pres">
      <dgm:prSet presAssocID="{F34965CA-B789-45A3-8DCF-D5048FC98BD2}" presName="vert1" presStyleCnt="0"/>
      <dgm:spPr/>
    </dgm:pt>
  </dgm:ptLst>
  <dgm:cxnLst>
    <dgm:cxn modelId="{770B0012-0496-4148-8C0C-3E56F3A93A53}" type="presOf" srcId="{43C5AABA-9984-4470-A697-C302AB2A3096}" destId="{AFFF4CF7-4656-49EA-A1F2-8EED05C5B77A}" srcOrd="0" destOrd="0" presId="urn:microsoft.com/office/officeart/2008/layout/LinedList"/>
    <dgm:cxn modelId="{FF2ACB14-05F3-4DE4-951E-FD2958540421}" type="presOf" srcId="{2F30FECB-3E3C-4AE7-A1EA-EFA8DFCF42C2}" destId="{8AA726D9-9299-4A38-9FD4-50039B43908D}" srcOrd="0" destOrd="0" presId="urn:microsoft.com/office/officeart/2008/layout/LinedList"/>
    <dgm:cxn modelId="{3BDBBF1B-8792-4682-9339-0D20BEC19D9B}" srcId="{1220F041-35CA-48C4-AA13-F3B7BF0AA5BE}" destId="{9CE52248-56E4-493D-8E1C-0A5B1E914D88}" srcOrd="4" destOrd="0" parTransId="{ED5205D0-67A2-4CEC-B0CA-7AE8E75B55D3}" sibTransId="{A674973A-C5C4-40CC-8DED-5B8972A98FB7}"/>
    <dgm:cxn modelId="{42C1612B-CE0A-4DCA-B1DB-9FDBD8B36E74}" srcId="{1220F041-35CA-48C4-AA13-F3B7BF0AA5BE}" destId="{F34965CA-B789-45A3-8DCF-D5048FC98BD2}" srcOrd="6" destOrd="0" parTransId="{DB64ADF8-3550-463A-BBBF-B632413FECF4}" sibTransId="{DD9A9E65-2FBE-4732-A6D6-6260875822FB}"/>
    <dgm:cxn modelId="{A7AC003F-A1F3-4271-80CE-F6A6D8E501F3}" srcId="{1220F041-35CA-48C4-AA13-F3B7BF0AA5BE}" destId="{43C5AABA-9984-4470-A697-C302AB2A3096}" srcOrd="2" destOrd="0" parTransId="{695725A0-A873-47A6-8A16-9D2C177B4A24}" sibTransId="{8F2171EC-E2DF-4AAE-B53E-A1D3C72BDD74}"/>
    <dgm:cxn modelId="{5FEB4F44-2469-4B06-A864-4BE2154EF142}" srcId="{1220F041-35CA-48C4-AA13-F3B7BF0AA5BE}" destId="{03B36F83-A437-4598-84B7-60396441C97B}" srcOrd="1" destOrd="0" parTransId="{FAE43C23-2F48-4AEA-9ED2-129FC7C93D02}" sibTransId="{EE029FD9-82DE-4B7E-B135-47C5B29A03FA}"/>
    <dgm:cxn modelId="{958D486F-B317-4800-AA82-DA68AF375621}" type="presOf" srcId="{9CE52248-56E4-493D-8E1C-0A5B1E914D88}" destId="{2B18E602-FE2E-424C-A353-93F0A2FE8DDE}" srcOrd="0" destOrd="0" presId="urn:microsoft.com/office/officeart/2008/layout/LinedList"/>
    <dgm:cxn modelId="{4EE46550-C66A-40B8-9809-FE783D465C7F}" type="presOf" srcId="{03B36F83-A437-4598-84B7-60396441C97B}" destId="{ADE3585C-407F-409E-B5F3-7B9C9971DA75}" srcOrd="0" destOrd="0" presId="urn:microsoft.com/office/officeart/2008/layout/LinedList"/>
    <dgm:cxn modelId="{54E38F76-D2A2-42BC-A47B-2F16FBE04122}" srcId="{1220F041-35CA-48C4-AA13-F3B7BF0AA5BE}" destId="{F82180C0-2104-48EC-B2FB-B3A11A5F60FC}" srcOrd="3" destOrd="0" parTransId="{44B13988-1DF5-465B-8F2A-8D56D73088F6}" sibTransId="{A9CFDBC9-34A2-40D4-8D09-804CD5E7EF39}"/>
    <dgm:cxn modelId="{7222A385-847F-4B72-8D2D-A6A88F4A8B8A}" type="presOf" srcId="{4E2E0099-C8AD-41F0-9584-D0A0B76410A4}" destId="{72BA8A9D-DACF-4099-8893-9B4FB01D0D61}" srcOrd="0" destOrd="0" presId="urn:microsoft.com/office/officeart/2008/layout/LinedList"/>
    <dgm:cxn modelId="{5C4A3D86-34B5-4188-A951-B6E3B2415874}" type="presOf" srcId="{F34965CA-B789-45A3-8DCF-D5048FC98BD2}" destId="{2DE6E017-3E2F-4EC7-8977-F15807126536}" srcOrd="0" destOrd="0" presId="urn:microsoft.com/office/officeart/2008/layout/LinedList"/>
    <dgm:cxn modelId="{D19C3EBE-E4A8-4787-8D7D-DC35AAB3799B}" type="presOf" srcId="{1220F041-35CA-48C4-AA13-F3B7BF0AA5BE}" destId="{CB19E5C8-057F-478C-8915-4BB5CA686E5E}" srcOrd="0" destOrd="0" presId="urn:microsoft.com/office/officeart/2008/layout/LinedList"/>
    <dgm:cxn modelId="{291D69BE-F61B-4D3C-A3C9-FBAB4FAF7372}" type="presOf" srcId="{F82180C0-2104-48EC-B2FB-B3A11A5F60FC}" destId="{D40CB9E0-5DCA-4F05-AFF4-3CA2C4279FBC}" srcOrd="0" destOrd="0" presId="urn:microsoft.com/office/officeart/2008/layout/LinedList"/>
    <dgm:cxn modelId="{96DD2CD4-AD52-4589-BDA8-1774AEDB2DA0}" srcId="{1220F041-35CA-48C4-AA13-F3B7BF0AA5BE}" destId="{4E2E0099-C8AD-41F0-9584-D0A0B76410A4}" srcOrd="0" destOrd="0" parTransId="{C9B12296-77AA-46C9-ABFC-E28F5358F3DE}" sibTransId="{15A8B847-D9BE-40AE-B0B6-C421C07A4156}"/>
    <dgm:cxn modelId="{91D011D6-A9B8-4058-B28D-2EBABCB8F84B}" srcId="{1220F041-35CA-48C4-AA13-F3B7BF0AA5BE}" destId="{2F30FECB-3E3C-4AE7-A1EA-EFA8DFCF42C2}" srcOrd="5" destOrd="0" parTransId="{FF3C31B0-4EDF-4093-93DB-58BE016B773B}" sibTransId="{E2434026-43C2-4701-9DFC-5D4E0593FEC7}"/>
    <dgm:cxn modelId="{760A9F94-62B5-4123-8298-83D881D8430C}" type="presParOf" srcId="{CB19E5C8-057F-478C-8915-4BB5CA686E5E}" destId="{11BFB905-456D-4136-9C7F-5A933C97E1C7}" srcOrd="0" destOrd="0" presId="urn:microsoft.com/office/officeart/2008/layout/LinedList"/>
    <dgm:cxn modelId="{13FB01A2-D83D-4959-9510-097D4C5ABD47}" type="presParOf" srcId="{CB19E5C8-057F-478C-8915-4BB5CA686E5E}" destId="{69FEBD90-BD59-4AC1-9155-9A69FF8A742A}" srcOrd="1" destOrd="0" presId="urn:microsoft.com/office/officeart/2008/layout/LinedList"/>
    <dgm:cxn modelId="{50BD4454-E826-4E24-A000-2381A238C29D}" type="presParOf" srcId="{69FEBD90-BD59-4AC1-9155-9A69FF8A742A}" destId="{72BA8A9D-DACF-4099-8893-9B4FB01D0D61}" srcOrd="0" destOrd="0" presId="urn:microsoft.com/office/officeart/2008/layout/LinedList"/>
    <dgm:cxn modelId="{8957ED2F-2BA8-4545-AC99-F9E642838438}" type="presParOf" srcId="{69FEBD90-BD59-4AC1-9155-9A69FF8A742A}" destId="{58B7547A-9623-45BF-8182-3435C627F853}" srcOrd="1" destOrd="0" presId="urn:microsoft.com/office/officeart/2008/layout/LinedList"/>
    <dgm:cxn modelId="{4ECB146B-8B44-484E-A705-0E57FC1DCE8F}" type="presParOf" srcId="{CB19E5C8-057F-478C-8915-4BB5CA686E5E}" destId="{A0A068FE-B7BD-4A9D-B2A8-0DC16FC389B0}" srcOrd="2" destOrd="0" presId="urn:microsoft.com/office/officeart/2008/layout/LinedList"/>
    <dgm:cxn modelId="{FB311B70-8F90-4879-BCC6-080DC9BC7AF0}" type="presParOf" srcId="{CB19E5C8-057F-478C-8915-4BB5CA686E5E}" destId="{A4010E1A-D53F-4564-A372-D2B0FAA8735B}" srcOrd="3" destOrd="0" presId="urn:microsoft.com/office/officeart/2008/layout/LinedList"/>
    <dgm:cxn modelId="{6C2F3391-0DEE-4A39-8EDB-6CF9C2A896C1}" type="presParOf" srcId="{A4010E1A-D53F-4564-A372-D2B0FAA8735B}" destId="{ADE3585C-407F-409E-B5F3-7B9C9971DA75}" srcOrd="0" destOrd="0" presId="urn:microsoft.com/office/officeart/2008/layout/LinedList"/>
    <dgm:cxn modelId="{2A5BC701-0297-4C9F-AF4E-5B2F602DD32B}" type="presParOf" srcId="{A4010E1A-D53F-4564-A372-D2B0FAA8735B}" destId="{64357D6A-8167-4F00-8843-F76235E1A654}" srcOrd="1" destOrd="0" presId="urn:microsoft.com/office/officeart/2008/layout/LinedList"/>
    <dgm:cxn modelId="{BFEBDD20-7552-4091-A07F-8E6E841BD160}" type="presParOf" srcId="{CB19E5C8-057F-478C-8915-4BB5CA686E5E}" destId="{44CAF5F8-4A15-4527-BB2D-58882E36D1E5}" srcOrd="4" destOrd="0" presId="urn:microsoft.com/office/officeart/2008/layout/LinedList"/>
    <dgm:cxn modelId="{FFE191FD-9B0B-4E42-87D8-2E6BEF0F86BC}" type="presParOf" srcId="{CB19E5C8-057F-478C-8915-4BB5CA686E5E}" destId="{37A7B883-5CFC-4402-BC69-467C4CA4E74A}" srcOrd="5" destOrd="0" presId="urn:microsoft.com/office/officeart/2008/layout/LinedList"/>
    <dgm:cxn modelId="{B09D56FA-8E78-44BE-944C-269548BBEDBC}" type="presParOf" srcId="{37A7B883-5CFC-4402-BC69-467C4CA4E74A}" destId="{AFFF4CF7-4656-49EA-A1F2-8EED05C5B77A}" srcOrd="0" destOrd="0" presId="urn:microsoft.com/office/officeart/2008/layout/LinedList"/>
    <dgm:cxn modelId="{B764A4D6-6C3F-463A-B5AA-31D53367FC12}" type="presParOf" srcId="{37A7B883-5CFC-4402-BC69-467C4CA4E74A}" destId="{5EF2F173-1B64-483E-8F39-6FF3DAC18A7C}" srcOrd="1" destOrd="0" presId="urn:microsoft.com/office/officeart/2008/layout/LinedList"/>
    <dgm:cxn modelId="{916333CB-CB0F-4AF7-844D-82E64350AA9D}" type="presParOf" srcId="{CB19E5C8-057F-478C-8915-4BB5CA686E5E}" destId="{9DF59124-DAC8-4F3F-85CE-8A5316E6BDFF}" srcOrd="6" destOrd="0" presId="urn:microsoft.com/office/officeart/2008/layout/LinedList"/>
    <dgm:cxn modelId="{7C9DDF0A-822B-48DC-9384-BEFAF9A1FC3C}" type="presParOf" srcId="{CB19E5C8-057F-478C-8915-4BB5CA686E5E}" destId="{5002893C-4292-4FFB-9C58-460C5676307C}" srcOrd="7" destOrd="0" presId="urn:microsoft.com/office/officeart/2008/layout/LinedList"/>
    <dgm:cxn modelId="{E29B09C6-0EB9-474B-BF6F-7D739507D7F0}" type="presParOf" srcId="{5002893C-4292-4FFB-9C58-460C5676307C}" destId="{D40CB9E0-5DCA-4F05-AFF4-3CA2C4279FBC}" srcOrd="0" destOrd="0" presId="urn:microsoft.com/office/officeart/2008/layout/LinedList"/>
    <dgm:cxn modelId="{EBEE5C2C-3CE2-434F-9D51-439EE6D15DE7}" type="presParOf" srcId="{5002893C-4292-4FFB-9C58-460C5676307C}" destId="{C896D0BB-CC28-4EBD-9B65-9978C6240482}" srcOrd="1" destOrd="0" presId="urn:microsoft.com/office/officeart/2008/layout/LinedList"/>
    <dgm:cxn modelId="{875FA473-96EA-4594-A923-8ABE213DCC43}" type="presParOf" srcId="{CB19E5C8-057F-478C-8915-4BB5CA686E5E}" destId="{CFF87BE6-7FE6-4742-A997-BAAD44EF7F8D}" srcOrd="8" destOrd="0" presId="urn:microsoft.com/office/officeart/2008/layout/LinedList"/>
    <dgm:cxn modelId="{17A5CF77-85C9-4C92-AC08-648C5A704BDE}" type="presParOf" srcId="{CB19E5C8-057F-478C-8915-4BB5CA686E5E}" destId="{3C1A6B03-0886-449B-8660-F34A88AC75D5}" srcOrd="9" destOrd="0" presId="urn:microsoft.com/office/officeart/2008/layout/LinedList"/>
    <dgm:cxn modelId="{E499B5E4-673C-41D7-AF01-D795824542DE}" type="presParOf" srcId="{3C1A6B03-0886-449B-8660-F34A88AC75D5}" destId="{2B18E602-FE2E-424C-A353-93F0A2FE8DDE}" srcOrd="0" destOrd="0" presId="urn:microsoft.com/office/officeart/2008/layout/LinedList"/>
    <dgm:cxn modelId="{B7F6C539-81E2-45F1-A8C9-CC767FE04B46}" type="presParOf" srcId="{3C1A6B03-0886-449B-8660-F34A88AC75D5}" destId="{16314C19-4208-4D38-BA8C-093F3E8E2872}" srcOrd="1" destOrd="0" presId="urn:microsoft.com/office/officeart/2008/layout/LinedList"/>
    <dgm:cxn modelId="{97099723-AC5A-4C84-81C8-93C9262D2470}" type="presParOf" srcId="{CB19E5C8-057F-478C-8915-4BB5CA686E5E}" destId="{DF586370-4423-4A39-9545-0FB3778782D6}" srcOrd="10" destOrd="0" presId="urn:microsoft.com/office/officeart/2008/layout/LinedList"/>
    <dgm:cxn modelId="{B8857A14-9F77-4890-AB2E-85845072096A}" type="presParOf" srcId="{CB19E5C8-057F-478C-8915-4BB5CA686E5E}" destId="{811FD528-A676-4DD1-BBC0-8B432A54FA25}" srcOrd="11" destOrd="0" presId="urn:microsoft.com/office/officeart/2008/layout/LinedList"/>
    <dgm:cxn modelId="{01C77275-BCDD-4567-B91D-A66CE2640A85}" type="presParOf" srcId="{811FD528-A676-4DD1-BBC0-8B432A54FA25}" destId="{8AA726D9-9299-4A38-9FD4-50039B43908D}" srcOrd="0" destOrd="0" presId="urn:microsoft.com/office/officeart/2008/layout/LinedList"/>
    <dgm:cxn modelId="{E605AD7D-A1B2-43DA-8BEA-C031D035905B}" type="presParOf" srcId="{811FD528-A676-4DD1-BBC0-8B432A54FA25}" destId="{70903C80-15A1-44B2-A41E-3CE258564EE6}" srcOrd="1" destOrd="0" presId="urn:microsoft.com/office/officeart/2008/layout/LinedList"/>
    <dgm:cxn modelId="{F8D8B0F8-D525-406A-BCEE-81A5ECE01836}" type="presParOf" srcId="{CB19E5C8-057F-478C-8915-4BB5CA686E5E}" destId="{2B2D4BDB-318A-4AD5-B3A7-963A4AD12A62}" srcOrd="12" destOrd="0" presId="urn:microsoft.com/office/officeart/2008/layout/LinedList"/>
    <dgm:cxn modelId="{692CDF98-E468-4D87-B6CF-D0F60D2D41FD}" type="presParOf" srcId="{CB19E5C8-057F-478C-8915-4BB5CA686E5E}" destId="{E07069E9-97C7-4746-8CF5-4AC8E93C961E}" srcOrd="13" destOrd="0" presId="urn:microsoft.com/office/officeart/2008/layout/LinedList"/>
    <dgm:cxn modelId="{6E9C0C4F-B5BC-4717-AEB8-04AAB0A7CA4D}" type="presParOf" srcId="{E07069E9-97C7-4746-8CF5-4AC8E93C961E}" destId="{2DE6E017-3E2F-4EC7-8977-F15807126536}" srcOrd="0" destOrd="0" presId="urn:microsoft.com/office/officeart/2008/layout/LinedList"/>
    <dgm:cxn modelId="{54736FB5-2F09-4AE7-968A-A8CA79F10734}" type="presParOf" srcId="{E07069E9-97C7-4746-8CF5-4AC8E93C961E}" destId="{FA8B15CE-2EDF-488A-A5FB-392272180D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7EB322-0CA4-4DC5-B966-7F77A9C0D4C4}"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92FE3E56-8ADB-4867-B551-81BBF975334A}">
      <dgm:prSet/>
      <dgm:spPr/>
      <dgm:t>
        <a:bodyPr/>
        <a:lstStyle/>
        <a:p>
          <a:pPr>
            <a:lnSpc>
              <a:spcPct val="100000"/>
            </a:lnSpc>
            <a:defRPr cap="all"/>
          </a:pPr>
          <a:r>
            <a:rPr lang="en-US"/>
            <a:t>Any questions?</a:t>
          </a:r>
        </a:p>
      </dgm:t>
    </dgm:pt>
    <dgm:pt modelId="{8DD070A4-F64F-4E4B-B8EC-A0C79FC2447B}" type="parTrans" cxnId="{58E38EC1-7977-4F13-8F7B-8AD229783734}">
      <dgm:prSet/>
      <dgm:spPr/>
      <dgm:t>
        <a:bodyPr/>
        <a:lstStyle/>
        <a:p>
          <a:endParaRPr lang="en-US"/>
        </a:p>
      </dgm:t>
    </dgm:pt>
    <dgm:pt modelId="{9E6D24FD-311C-4145-993F-F43913851DF0}" type="sibTrans" cxnId="{58E38EC1-7977-4F13-8F7B-8AD229783734}">
      <dgm:prSet/>
      <dgm:spPr/>
      <dgm:t>
        <a:bodyPr/>
        <a:lstStyle/>
        <a:p>
          <a:endParaRPr lang="en-US"/>
        </a:p>
      </dgm:t>
    </dgm:pt>
    <dgm:pt modelId="{CF4EB501-2B5B-4BE4-B240-05AC0844684A}">
      <dgm:prSet/>
      <dgm:spPr/>
      <dgm:t>
        <a:bodyPr/>
        <a:lstStyle/>
        <a:p>
          <a:pPr>
            <a:lnSpc>
              <a:spcPct val="100000"/>
            </a:lnSpc>
            <a:defRPr cap="all"/>
          </a:pPr>
          <a:r>
            <a:rPr lang="en-US"/>
            <a:t>Contact </a:t>
          </a:r>
          <a:r>
            <a:rPr lang="en-US">
              <a:hlinkClick xmlns:r="http://schemas.openxmlformats.org/officeDocument/2006/relationships" r:id="rId1"/>
            </a:rPr>
            <a:t>info@asccc.org</a:t>
          </a:r>
          <a:r>
            <a:rPr lang="en-US"/>
            <a:t> </a:t>
          </a:r>
        </a:p>
      </dgm:t>
    </dgm:pt>
    <dgm:pt modelId="{04A67A4F-0784-43E0-817A-6ECA19A8AC8C}" type="parTrans" cxnId="{8912B6DE-DB74-47FE-9C06-80583608A55E}">
      <dgm:prSet/>
      <dgm:spPr/>
      <dgm:t>
        <a:bodyPr/>
        <a:lstStyle/>
        <a:p>
          <a:endParaRPr lang="en-US"/>
        </a:p>
      </dgm:t>
    </dgm:pt>
    <dgm:pt modelId="{BF7A46BC-BFFE-43F2-A984-C1B70EDD9082}" type="sibTrans" cxnId="{8912B6DE-DB74-47FE-9C06-80583608A55E}">
      <dgm:prSet/>
      <dgm:spPr/>
      <dgm:t>
        <a:bodyPr/>
        <a:lstStyle/>
        <a:p>
          <a:endParaRPr lang="en-US"/>
        </a:p>
      </dgm:t>
    </dgm:pt>
    <dgm:pt modelId="{E9F05090-0F4B-4231-ABCF-6C8098C02A8D}" type="pres">
      <dgm:prSet presAssocID="{397EB322-0CA4-4DC5-B966-7F77A9C0D4C4}" presName="root" presStyleCnt="0">
        <dgm:presLayoutVars>
          <dgm:dir/>
          <dgm:resizeHandles val="exact"/>
        </dgm:presLayoutVars>
      </dgm:prSet>
      <dgm:spPr/>
    </dgm:pt>
    <dgm:pt modelId="{0202E762-F6CF-4523-BDC6-A5AD99049493}" type="pres">
      <dgm:prSet presAssocID="{92FE3E56-8ADB-4867-B551-81BBF975334A}" presName="compNode" presStyleCnt="0"/>
      <dgm:spPr/>
    </dgm:pt>
    <dgm:pt modelId="{750BBF07-AF8A-4B51-BB56-5BD5AB85F270}" type="pres">
      <dgm:prSet presAssocID="{92FE3E56-8ADB-4867-B551-81BBF975334A}" presName="iconBgRect" presStyleLbl="bgShp" presStyleIdx="0" presStyleCnt="2"/>
      <dgm:spPr/>
    </dgm:pt>
    <dgm:pt modelId="{EC8186DC-E887-45E0-A982-2941E81F8989}" type="pres">
      <dgm:prSet presAssocID="{92FE3E56-8ADB-4867-B551-81BBF975334A}"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9ECCA8B8-8FC1-41C7-9F65-C1843EC65773}" type="pres">
      <dgm:prSet presAssocID="{92FE3E56-8ADB-4867-B551-81BBF975334A}" presName="spaceRect" presStyleCnt="0"/>
      <dgm:spPr/>
    </dgm:pt>
    <dgm:pt modelId="{A5AB68F3-769F-48A8-AA65-9BE8578BE9F3}" type="pres">
      <dgm:prSet presAssocID="{92FE3E56-8ADB-4867-B551-81BBF975334A}" presName="textRect" presStyleLbl="revTx" presStyleIdx="0" presStyleCnt="2">
        <dgm:presLayoutVars>
          <dgm:chMax val="1"/>
          <dgm:chPref val="1"/>
        </dgm:presLayoutVars>
      </dgm:prSet>
      <dgm:spPr/>
    </dgm:pt>
    <dgm:pt modelId="{9D56D4A5-031A-4B68-97CE-6EF822A1C2EC}" type="pres">
      <dgm:prSet presAssocID="{9E6D24FD-311C-4145-993F-F43913851DF0}" presName="sibTrans" presStyleCnt="0"/>
      <dgm:spPr/>
    </dgm:pt>
    <dgm:pt modelId="{06931E3B-C497-4995-914C-0B9773B37A99}" type="pres">
      <dgm:prSet presAssocID="{CF4EB501-2B5B-4BE4-B240-05AC0844684A}" presName="compNode" presStyleCnt="0"/>
      <dgm:spPr/>
    </dgm:pt>
    <dgm:pt modelId="{5D0AE21F-0ABE-40F9-92FD-F9B6F0278511}" type="pres">
      <dgm:prSet presAssocID="{CF4EB501-2B5B-4BE4-B240-05AC0844684A}" presName="iconBgRect" presStyleLbl="bgShp" presStyleIdx="1" presStyleCnt="2"/>
      <dgm:spPr/>
    </dgm:pt>
    <dgm:pt modelId="{5C78F8B1-F648-41C5-9D7D-5536A396EC69}" type="pres">
      <dgm:prSet presAssocID="{CF4EB501-2B5B-4BE4-B240-05AC0844684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DA5ACF20-4ADB-4F91-A567-7D1B1B49DE69}" type="pres">
      <dgm:prSet presAssocID="{CF4EB501-2B5B-4BE4-B240-05AC0844684A}" presName="spaceRect" presStyleCnt="0"/>
      <dgm:spPr/>
    </dgm:pt>
    <dgm:pt modelId="{F9C21E9F-CC95-411C-B52D-0D1ABF1528E1}" type="pres">
      <dgm:prSet presAssocID="{CF4EB501-2B5B-4BE4-B240-05AC0844684A}" presName="textRect" presStyleLbl="revTx" presStyleIdx="1" presStyleCnt="2">
        <dgm:presLayoutVars>
          <dgm:chMax val="1"/>
          <dgm:chPref val="1"/>
        </dgm:presLayoutVars>
      </dgm:prSet>
      <dgm:spPr/>
    </dgm:pt>
  </dgm:ptLst>
  <dgm:cxnLst>
    <dgm:cxn modelId="{7EAB1162-76E6-491E-BDC4-B3F840BDCA2B}" type="presOf" srcId="{CF4EB501-2B5B-4BE4-B240-05AC0844684A}" destId="{F9C21E9F-CC95-411C-B52D-0D1ABF1528E1}" srcOrd="0" destOrd="0" presId="urn:microsoft.com/office/officeart/2018/5/layout/IconCircleLabelList"/>
    <dgm:cxn modelId="{9944728E-4DF7-4C0C-A1E5-082983010045}" type="presOf" srcId="{397EB322-0CA4-4DC5-B966-7F77A9C0D4C4}" destId="{E9F05090-0F4B-4231-ABCF-6C8098C02A8D}" srcOrd="0" destOrd="0" presId="urn:microsoft.com/office/officeart/2018/5/layout/IconCircleLabelList"/>
    <dgm:cxn modelId="{313CEC9B-80EA-4AC4-BE35-0749269E369D}" type="presOf" srcId="{92FE3E56-8ADB-4867-B551-81BBF975334A}" destId="{A5AB68F3-769F-48A8-AA65-9BE8578BE9F3}" srcOrd="0" destOrd="0" presId="urn:microsoft.com/office/officeart/2018/5/layout/IconCircleLabelList"/>
    <dgm:cxn modelId="{58E38EC1-7977-4F13-8F7B-8AD229783734}" srcId="{397EB322-0CA4-4DC5-B966-7F77A9C0D4C4}" destId="{92FE3E56-8ADB-4867-B551-81BBF975334A}" srcOrd="0" destOrd="0" parTransId="{8DD070A4-F64F-4E4B-B8EC-A0C79FC2447B}" sibTransId="{9E6D24FD-311C-4145-993F-F43913851DF0}"/>
    <dgm:cxn modelId="{8912B6DE-DB74-47FE-9C06-80583608A55E}" srcId="{397EB322-0CA4-4DC5-B966-7F77A9C0D4C4}" destId="{CF4EB501-2B5B-4BE4-B240-05AC0844684A}" srcOrd="1" destOrd="0" parTransId="{04A67A4F-0784-43E0-817A-6ECA19A8AC8C}" sibTransId="{BF7A46BC-BFFE-43F2-A984-C1B70EDD9082}"/>
    <dgm:cxn modelId="{8DE57F53-6313-4289-9773-9AFC5DF51A0B}" type="presParOf" srcId="{E9F05090-0F4B-4231-ABCF-6C8098C02A8D}" destId="{0202E762-F6CF-4523-BDC6-A5AD99049493}" srcOrd="0" destOrd="0" presId="urn:microsoft.com/office/officeart/2018/5/layout/IconCircleLabelList"/>
    <dgm:cxn modelId="{E02C5AA1-598F-4461-B7C4-D3E1497070F9}" type="presParOf" srcId="{0202E762-F6CF-4523-BDC6-A5AD99049493}" destId="{750BBF07-AF8A-4B51-BB56-5BD5AB85F270}" srcOrd="0" destOrd="0" presId="urn:microsoft.com/office/officeart/2018/5/layout/IconCircleLabelList"/>
    <dgm:cxn modelId="{181DD3B8-E0B5-4653-A94E-54B31E905C1A}" type="presParOf" srcId="{0202E762-F6CF-4523-BDC6-A5AD99049493}" destId="{EC8186DC-E887-45E0-A982-2941E81F8989}" srcOrd="1" destOrd="0" presId="urn:microsoft.com/office/officeart/2018/5/layout/IconCircleLabelList"/>
    <dgm:cxn modelId="{1C473319-C404-4223-A0D9-FE9950EA42B0}" type="presParOf" srcId="{0202E762-F6CF-4523-BDC6-A5AD99049493}" destId="{9ECCA8B8-8FC1-41C7-9F65-C1843EC65773}" srcOrd="2" destOrd="0" presId="urn:microsoft.com/office/officeart/2018/5/layout/IconCircleLabelList"/>
    <dgm:cxn modelId="{BB14CFF7-C663-4F6B-A173-9C755E87684F}" type="presParOf" srcId="{0202E762-F6CF-4523-BDC6-A5AD99049493}" destId="{A5AB68F3-769F-48A8-AA65-9BE8578BE9F3}" srcOrd="3" destOrd="0" presId="urn:microsoft.com/office/officeart/2018/5/layout/IconCircleLabelList"/>
    <dgm:cxn modelId="{EE593A26-8D18-400A-A8B5-0A543D25DF0D}" type="presParOf" srcId="{E9F05090-0F4B-4231-ABCF-6C8098C02A8D}" destId="{9D56D4A5-031A-4B68-97CE-6EF822A1C2EC}" srcOrd="1" destOrd="0" presId="urn:microsoft.com/office/officeart/2018/5/layout/IconCircleLabelList"/>
    <dgm:cxn modelId="{34F650BC-4C3F-4DFB-97C4-807807FFCBCB}" type="presParOf" srcId="{E9F05090-0F4B-4231-ABCF-6C8098C02A8D}" destId="{06931E3B-C497-4995-914C-0B9773B37A99}" srcOrd="2" destOrd="0" presId="urn:microsoft.com/office/officeart/2018/5/layout/IconCircleLabelList"/>
    <dgm:cxn modelId="{26FB4D18-F94B-42AB-9F24-CA268A1A1649}" type="presParOf" srcId="{06931E3B-C497-4995-914C-0B9773B37A99}" destId="{5D0AE21F-0ABE-40F9-92FD-F9B6F0278511}" srcOrd="0" destOrd="0" presId="urn:microsoft.com/office/officeart/2018/5/layout/IconCircleLabelList"/>
    <dgm:cxn modelId="{D6B817C7-2F42-4DA9-8CD7-D21E58BE779C}" type="presParOf" srcId="{06931E3B-C497-4995-914C-0B9773B37A99}" destId="{5C78F8B1-F648-41C5-9D7D-5536A396EC69}" srcOrd="1" destOrd="0" presId="urn:microsoft.com/office/officeart/2018/5/layout/IconCircleLabelList"/>
    <dgm:cxn modelId="{BE3C7BAD-93E3-4F17-8D76-2650A6D1B269}" type="presParOf" srcId="{06931E3B-C497-4995-914C-0B9773B37A99}" destId="{DA5ACF20-4ADB-4F91-A567-7D1B1B49DE69}" srcOrd="2" destOrd="0" presId="urn:microsoft.com/office/officeart/2018/5/layout/IconCircleLabelList"/>
    <dgm:cxn modelId="{7647F6E6-EC3F-4673-BB4D-3A1BE9AA1898}" type="presParOf" srcId="{06931E3B-C497-4995-914C-0B9773B37A99}" destId="{F9C21E9F-CC95-411C-B52D-0D1ABF1528E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5010DD-8B0C-43C5-9976-A4502556EE91}"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4B2769C8-471E-4584-886B-68AEFD927E8B}">
      <dgm:prSet/>
      <dgm:spPr/>
      <dgm:t>
        <a:bodyPr/>
        <a:lstStyle/>
        <a:p>
          <a:r>
            <a:rPr lang="en-US" u="sng">
              <a:hlinkClick xmlns:r="http://schemas.openxmlformats.org/officeDocument/2006/relationships" r:id="rId1"/>
            </a:rPr>
            <a:t>AB 1460</a:t>
          </a:r>
          <a:endParaRPr lang="en-US"/>
        </a:p>
      </dgm:t>
    </dgm:pt>
    <dgm:pt modelId="{6F456628-0FD4-4BAF-9586-10C055EABC7F}" type="parTrans" cxnId="{9A7D5AF0-2AEE-4287-8700-6F04A48DCC86}">
      <dgm:prSet/>
      <dgm:spPr/>
      <dgm:t>
        <a:bodyPr/>
        <a:lstStyle/>
        <a:p>
          <a:endParaRPr lang="en-US"/>
        </a:p>
      </dgm:t>
    </dgm:pt>
    <dgm:pt modelId="{3FC536D0-6A17-4C32-AD3D-7AA8F15B3968}" type="sibTrans" cxnId="{9A7D5AF0-2AEE-4287-8700-6F04A48DCC86}">
      <dgm:prSet/>
      <dgm:spPr/>
      <dgm:t>
        <a:bodyPr/>
        <a:lstStyle/>
        <a:p>
          <a:endParaRPr lang="en-US"/>
        </a:p>
      </dgm:t>
    </dgm:pt>
    <dgm:pt modelId="{B411C938-9992-42B8-973F-902C13556638}">
      <dgm:prSet/>
      <dgm:spPr/>
      <dgm:t>
        <a:bodyPr/>
        <a:lstStyle/>
        <a:p>
          <a:r>
            <a:rPr lang="en-US" u="sng">
              <a:hlinkClick xmlns:r="http://schemas.openxmlformats.org/officeDocument/2006/relationships" r:id="rId2"/>
            </a:rPr>
            <a:t>CCC FAQs on CSU GE Breadth Policy</a:t>
          </a:r>
          <a:endParaRPr lang="en-US"/>
        </a:p>
      </dgm:t>
    </dgm:pt>
    <dgm:pt modelId="{5F3488F5-1BA1-44FE-A53D-8B6F4FB5637B}" type="parTrans" cxnId="{FAA26C11-704E-416A-B9EB-618711DC112F}">
      <dgm:prSet/>
      <dgm:spPr/>
      <dgm:t>
        <a:bodyPr/>
        <a:lstStyle/>
        <a:p>
          <a:endParaRPr lang="en-US"/>
        </a:p>
      </dgm:t>
    </dgm:pt>
    <dgm:pt modelId="{E7A371B5-6B7B-4C49-8BC1-75B4759A8C26}" type="sibTrans" cxnId="{FAA26C11-704E-416A-B9EB-618711DC112F}">
      <dgm:prSet/>
      <dgm:spPr/>
      <dgm:t>
        <a:bodyPr/>
        <a:lstStyle/>
        <a:p>
          <a:endParaRPr lang="en-US"/>
        </a:p>
      </dgm:t>
    </dgm:pt>
    <dgm:pt modelId="{E6942C3C-6570-4BD4-AA4A-6379DA8F8D27}">
      <dgm:prSet/>
      <dgm:spPr/>
      <dgm:t>
        <a:bodyPr/>
        <a:lstStyle/>
        <a:p>
          <a:r>
            <a:rPr lang="en-US" u="sng">
              <a:hlinkClick xmlns:r="http://schemas.openxmlformats.org/officeDocument/2006/relationships" r:id="rId3"/>
            </a:rPr>
            <a:t>CSU Ethnic Studies Core Competencies</a:t>
          </a:r>
          <a:endParaRPr lang="en-US"/>
        </a:p>
      </dgm:t>
    </dgm:pt>
    <dgm:pt modelId="{4A09EDD9-10A3-4610-9B58-306F2684C7CF}" type="parTrans" cxnId="{B0CAAE1B-DE81-4916-9559-14DC2DF1198F}">
      <dgm:prSet/>
      <dgm:spPr/>
      <dgm:t>
        <a:bodyPr/>
        <a:lstStyle/>
        <a:p>
          <a:endParaRPr lang="en-US"/>
        </a:p>
      </dgm:t>
    </dgm:pt>
    <dgm:pt modelId="{A00153AC-F7CB-437D-9D72-4C72A44D2ABE}" type="sibTrans" cxnId="{B0CAAE1B-DE81-4916-9559-14DC2DF1198F}">
      <dgm:prSet/>
      <dgm:spPr/>
      <dgm:t>
        <a:bodyPr/>
        <a:lstStyle/>
        <a:p>
          <a:endParaRPr lang="en-US"/>
        </a:p>
      </dgm:t>
    </dgm:pt>
    <dgm:pt modelId="{B132B5A1-4AAD-4A57-8E89-04159BFDCD34}">
      <dgm:prSet/>
      <dgm:spPr/>
      <dgm:t>
        <a:bodyPr/>
        <a:lstStyle/>
        <a:p>
          <a:r>
            <a:rPr lang="en-US" u="sng">
              <a:hlinkClick xmlns:r="http://schemas.openxmlformats.org/officeDocument/2006/relationships" r:id="rId4"/>
            </a:rPr>
            <a:t>Title 5, 55063</a:t>
          </a:r>
          <a:endParaRPr lang="en-US"/>
        </a:p>
      </dgm:t>
    </dgm:pt>
    <dgm:pt modelId="{EE1BCE71-9089-4A85-A1A6-CC185700D761}" type="parTrans" cxnId="{9416EB54-228C-4804-A6B5-E290E0990445}">
      <dgm:prSet/>
      <dgm:spPr/>
      <dgm:t>
        <a:bodyPr/>
        <a:lstStyle/>
        <a:p>
          <a:endParaRPr lang="en-US"/>
        </a:p>
      </dgm:t>
    </dgm:pt>
    <dgm:pt modelId="{8A4A2700-82BB-40C5-94AB-405A6990B519}" type="sibTrans" cxnId="{9416EB54-228C-4804-A6B5-E290E0990445}">
      <dgm:prSet/>
      <dgm:spPr/>
      <dgm:t>
        <a:bodyPr/>
        <a:lstStyle/>
        <a:p>
          <a:endParaRPr lang="en-US"/>
        </a:p>
      </dgm:t>
    </dgm:pt>
    <dgm:pt modelId="{CB3EDFF2-3ECE-4DAF-A024-8605B4CFAC7D}">
      <dgm:prSet/>
      <dgm:spPr/>
      <dgm:t>
        <a:bodyPr/>
        <a:lstStyle/>
        <a:p>
          <a:r>
            <a:rPr lang="en-US" u="sng">
              <a:hlinkClick xmlns:r="http://schemas.openxmlformats.org/officeDocument/2006/relationships" r:id="rId5"/>
            </a:rPr>
            <a:t>Student Senate Anti-Racism Plan</a:t>
          </a:r>
          <a:endParaRPr lang="en-US"/>
        </a:p>
      </dgm:t>
    </dgm:pt>
    <dgm:pt modelId="{31FB599B-2209-4567-95F7-44040991365D}" type="parTrans" cxnId="{E44E4649-BC28-4E66-AC30-77C1348960C1}">
      <dgm:prSet/>
      <dgm:spPr/>
      <dgm:t>
        <a:bodyPr/>
        <a:lstStyle/>
        <a:p>
          <a:endParaRPr lang="en-US"/>
        </a:p>
      </dgm:t>
    </dgm:pt>
    <dgm:pt modelId="{EDBFBAD3-D335-4A8C-AE6A-8B517D7CB126}" type="sibTrans" cxnId="{E44E4649-BC28-4E66-AC30-77C1348960C1}">
      <dgm:prSet/>
      <dgm:spPr/>
      <dgm:t>
        <a:bodyPr/>
        <a:lstStyle/>
        <a:p>
          <a:endParaRPr lang="en-US"/>
        </a:p>
      </dgm:t>
    </dgm:pt>
    <dgm:pt modelId="{E755A043-BF44-4915-B67A-FD12BE84F752}">
      <dgm:prSet/>
      <dgm:spPr/>
      <dgm:t>
        <a:bodyPr/>
        <a:lstStyle/>
        <a:p>
          <a:r>
            <a:rPr lang="en-US" u="sng">
              <a:hlinkClick xmlns:r="http://schemas.openxmlformats.org/officeDocument/2006/relationships" r:id="rId6"/>
            </a:rPr>
            <a:t>Recovery with Equity </a:t>
          </a:r>
          <a:endParaRPr lang="en-US"/>
        </a:p>
      </dgm:t>
    </dgm:pt>
    <dgm:pt modelId="{5D56F802-3174-46B8-B10C-C1FDD02FB4F3}" type="parTrans" cxnId="{FADDBC48-F632-40C0-88DB-C586118521C6}">
      <dgm:prSet/>
      <dgm:spPr/>
      <dgm:t>
        <a:bodyPr/>
        <a:lstStyle/>
        <a:p>
          <a:endParaRPr lang="en-US"/>
        </a:p>
      </dgm:t>
    </dgm:pt>
    <dgm:pt modelId="{334E8B80-EDE0-4881-93C2-7DDD07D57473}" type="sibTrans" cxnId="{FADDBC48-F632-40C0-88DB-C586118521C6}">
      <dgm:prSet/>
      <dgm:spPr/>
      <dgm:t>
        <a:bodyPr/>
        <a:lstStyle/>
        <a:p>
          <a:endParaRPr lang="en-US"/>
        </a:p>
      </dgm:t>
    </dgm:pt>
    <dgm:pt modelId="{5BB22107-117B-42AF-A2BC-DAC0E7218A9F}">
      <dgm:prSet/>
      <dgm:spPr/>
      <dgm:t>
        <a:bodyPr/>
        <a:lstStyle/>
        <a:p>
          <a:r>
            <a:rPr lang="en-US" u="sng">
              <a:hlinkClick xmlns:r="http://schemas.openxmlformats.org/officeDocument/2006/relationships" r:id="rId7"/>
            </a:rPr>
            <a:t>ASCCC Resolutions</a:t>
          </a:r>
          <a:endParaRPr lang="en-US"/>
        </a:p>
      </dgm:t>
    </dgm:pt>
    <dgm:pt modelId="{E09B50DE-B9C0-453E-B18D-408D28720617}" type="parTrans" cxnId="{12687F34-FC37-4C25-AB0E-C888EB6FA8CD}">
      <dgm:prSet/>
      <dgm:spPr/>
      <dgm:t>
        <a:bodyPr/>
        <a:lstStyle/>
        <a:p>
          <a:endParaRPr lang="en-US"/>
        </a:p>
      </dgm:t>
    </dgm:pt>
    <dgm:pt modelId="{8ED1124B-1948-4AC5-93C1-69E3B3AD66B1}" type="sibTrans" cxnId="{12687F34-FC37-4C25-AB0E-C888EB6FA8CD}">
      <dgm:prSet/>
      <dgm:spPr/>
      <dgm:t>
        <a:bodyPr/>
        <a:lstStyle/>
        <a:p>
          <a:endParaRPr lang="en-US"/>
        </a:p>
      </dgm:t>
    </dgm:pt>
    <dgm:pt modelId="{1C2F943F-0794-4CA1-BA24-8C7E78A35F29}">
      <dgm:prSet/>
      <dgm:spPr/>
      <dgm:t>
        <a:bodyPr/>
        <a:lstStyle/>
        <a:p>
          <a:r>
            <a:rPr lang="en-US" u="sng">
              <a:hlinkClick xmlns:r="http://schemas.openxmlformats.org/officeDocument/2006/relationships" r:id="rId8"/>
            </a:rPr>
            <a:t>Ethnic Studies- Looking Back-Looking Forward Article</a:t>
          </a:r>
          <a:endParaRPr lang="en-US"/>
        </a:p>
      </dgm:t>
    </dgm:pt>
    <dgm:pt modelId="{0DFFAF71-0700-4274-B1CA-6F6A710216F9}" type="parTrans" cxnId="{7D290C7A-FC89-41ED-B319-6F2BA8ECC3E3}">
      <dgm:prSet/>
      <dgm:spPr/>
      <dgm:t>
        <a:bodyPr/>
        <a:lstStyle/>
        <a:p>
          <a:endParaRPr lang="en-US"/>
        </a:p>
      </dgm:t>
    </dgm:pt>
    <dgm:pt modelId="{8F1242F7-4E7B-4E51-B625-EF5B27D30825}" type="sibTrans" cxnId="{7D290C7A-FC89-41ED-B319-6F2BA8ECC3E3}">
      <dgm:prSet/>
      <dgm:spPr/>
      <dgm:t>
        <a:bodyPr/>
        <a:lstStyle/>
        <a:p>
          <a:endParaRPr lang="en-US"/>
        </a:p>
      </dgm:t>
    </dgm:pt>
    <dgm:pt modelId="{D5680E77-F468-446C-8161-24B3AC06BB6F}">
      <dgm:prSet/>
      <dgm:spPr/>
      <dgm:t>
        <a:bodyPr/>
        <a:lstStyle/>
        <a:p>
          <a:r>
            <a:rPr lang="en-US" u="sng">
              <a:hlinkClick xmlns:r="http://schemas.openxmlformats.org/officeDocument/2006/relationships" r:id="rId9"/>
            </a:rPr>
            <a:t>Equivalency Paper </a:t>
          </a:r>
          <a:endParaRPr lang="en-US"/>
        </a:p>
      </dgm:t>
    </dgm:pt>
    <dgm:pt modelId="{D5116B71-9937-4710-8BCD-00C2B0B6263B}" type="parTrans" cxnId="{DA8D1D7C-722E-4F59-975C-005EB858EC34}">
      <dgm:prSet/>
      <dgm:spPr/>
      <dgm:t>
        <a:bodyPr/>
        <a:lstStyle/>
        <a:p>
          <a:endParaRPr lang="en-US"/>
        </a:p>
      </dgm:t>
    </dgm:pt>
    <dgm:pt modelId="{6550EE30-1418-456B-9875-439531C5BE25}" type="sibTrans" cxnId="{DA8D1D7C-722E-4F59-975C-005EB858EC34}">
      <dgm:prSet/>
      <dgm:spPr/>
      <dgm:t>
        <a:bodyPr/>
        <a:lstStyle/>
        <a:p>
          <a:endParaRPr lang="en-US"/>
        </a:p>
      </dgm:t>
    </dgm:pt>
    <dgm:pt modelId="{6D4456BA-4D23-444B-B029-F6709EEA8117}" type="pres">
      <dgm:prSet presAssocID="{BD5010DD-8B0C-43C5-9976-A4502556EE91}" presName="linear" presStyleCnt="0">
        <dgm:presLayoutVars>
          <dgm:animLvl val="lvl"/>
          <dgm:resizeHandles val="exact"/>
        </dgm:presLayoutVars>
      </dgm:prSet>
      <dgm:spPr/>
    </dgm:pt>
    <dgm:pt modelId="{539611F1-A443-4D79-8406-1A56DE3D4C7C}" type="pres">
      <dgm:prSet presAssocID="{4B2769C8-471E-4584-886B-68AEFD927E8B}" presName="parentText" presStyleLbl="node1" presStyleIdx="0" presStyleCnt="9">
        <dgm:presLayoutVars>
          <dgm:chMax val="0"/>
          <dgm:bulletEnabled val="1"/>
        </dgm:presLayoutVars>
      </dgm:prSet>
      <dgm:spPr/>
    </dgm:pt>
    <dgm:pt modelId="{B051DFE2-3829-4D3A-B8A1-B12CA51A9936}" type="pres">
      <dgm:prSet presAssocID="{3FC536D0-6A17-4C32-AD3D-7AA8F15B3968}" presName="spacer" presStyleCnt="0"/>
      <dgm:spPr/>
    </dgm:pt>
    <dgm:pt modelId="{1A377F6D-8C07-49A5-8BC8-B200F903A0D4}" type="pres">
      <dgm:prSet presAssocID="{B411C938-9992-42B8-973F-902C13556638}" presName="parentText" presStyleLbl="node1" presStyleIdx="1" presStyleCnt="9">
        <dgm:presLayoutVars>
          <dgm:chMax val="0"/>
          <dgm:bulletEnabled val="1"/>
        </dgm:presLayoutVars>
      </dgm:prSet>
      <dgm:spPr/>
    </dgm:pt>
    <dgm:pt modelId="{89584119-EA9D-4710-81D5-4224A1C85CAF}" type="pres">
      <dgm:prSet presAssocID="{E7A371B5-6B7B-4C49-8BC1-75B4759A8C26}" presName="spacer" presStyleCnt="0"/>
      <dgm:spPr/>
    </dgm:pt>
    <dgm:pt modelId="{4EA30B45-0DB2-4219-8841-873F8699310C}" type="pres">
      <dgm:prSet presAssocID="{E6942C3C-6570-4BD4-AA4A-6379DA8F8D27}" presName="parentText" presStyleLbl="node1" presStyleIdx="2" presStyleCnt="9">
        <dgm:presLayoutVars>
          <dgm:chMax val="0"/>
          <dgm:bulletEnabled val="1"/>
        </dgm:presLayoutVars>
      </dgm:prSet>
      <dgm:spPr/>
    </dgm:pt>
    <dgm:pt modelId="{7D31DE15-AA3F-4DB0-B73C-88EA63DE2204}" type="pres">
      <dgm:prSet presAssocID="{A00153AC-F7CB-437D-9D72-4C72A44D2ABE}" presName="spacer" presStyleCnt="0"/>
      <dgm:spPr/>
    </dgm:pt>
    <dgm:pt modelId="{BBDC09DA-4329-458F-8C94-3D232CC5F4C8}" type="pres">
      <dgm:prSet presAssocID="{B132B5A1-4AAD-4A57-8E89-04159BFDCD34}" presName="parentText" presStyleLbl="node1" presStyleIdx="3" presStyleCnt="9">
        <dgm:presLayoutVars>
          <dgm:chMax val="0"/>
          <dgm:bulletEnabled val="1"/>
        </dgm:presLayoutVars>
      </dgm:prSet>
      <dgm:spPr/>
    </dgm:pt>
    <dgm:pt modelId="{C53AAAC3-DBFB-4DEC-BE2B-8BE2DF86A780}" type="pres">
      <dgm:prSet presAssocID="{8A4A2700-82BB-40C5-94AB-405A6990B519}" presName="spacer" presStyleCnt="0"/>
      <dgm:spPr/>
    </dgm:pt>
    <dgm:pt modelId="{5935F925-DBE3-4C04-88DD-EB58C2FD963B}" type="pres">
      <dgm:prSet presAssocID="{CB3EDFF2-3ECE-4DAF-A024-8605B4CFAC7D}" presName="parentText" presStyleLbl="node1" presStyleIdx="4" presStyleCnt="9">
        <dgm:presLayoutVars>
          <dgm:chMax val="0"/>
          <dgm:bulletEnabled val="1"/>
        </dgm:presLayoutVars>
      </dgm:prSet>
      <dgm:spPr/>
    </dgm:pt>
    <dgm:pt modelId="{A0844D85-4823-4866-A093-564899DA5F98}" type="pres">
      <dgm:prSet presAssocID="{EDBFBAD3-D335-4A8C-AE6A-8B517D7CB126}" presName="spacer" presStyleCnt="0"/>
      <dgm:spPr/>
    </dgm:pt>
    <dgm:pt modelId="{17E1E75D-C88F-4AD3-B7D9-CF4C24B72F12}" type="pres">
      <dgm:prSet presAssocID="{E755A043-BF44-4915-B67A-FD12BE84F752}" presName="parentText" presStyleLbl="node1" presStyleIdx="5" presStyleCnt="9">
        <dgm:presLayoutVars>
          <dgm:chMax val="0"/>
          <dgm:bulletEnabled val="1"/>
        </dgm:presLayoutVars>
      </dgm:prSet>
      <dgm:spPr/>
    </dgm:pt>
    <dgm:pt modelId="{22DAAC9C-A32F-43D3-B451-B921F1E7578D}" type="pres">
      <dgm:prSet presAssocID="{334E8B80-EDE0-4881-93C2-7DDD07D57473}" presName="spacer" presStyleCnt="0"/>
      <dgm:spPr/>
    </dgm:pt>
    <dgm:pt modelId="{C0D41839-3F06-4297-88CC-AD24BD6E8510}" type="pres">
      <dgm:prSet presAssocID="{5BB22107-117B-42AF-A2BC-DAC0E7218A9F}" presName="parentText" presStyleLbl="node1" presStyleIdx="6" presStyleCnt="9">
        <dgm:presLayoutVars>
          <dgm:chMax val="0"/>
          <dgm:bulletEnabled val="1"/>
        </dgm:presLayoutVars>
      </dgm:prSet>
      <dgm:spPr/>
    </dgm:pt>
    <dgm:pt modelId="{C0F6BDD8-EF25-460C-982E-1CCA236616D4}" type="pres">
      <dgm:prSet presAssocID="{8ED1124B-1948-4AC5-93C1-69E3B3AD66B1}" presName="spacer" presStyleCnt="0"/>
      <dgm:spPr/>
    </dgm:pt>
    <dgm:pt modelId="{57BF7719-AF23-470E-A144-0A1056C29E73}" type="pres">
      <dgm:prSet presAssocID="{1C2F943F-0794-4CA1-BA24-8C7E78A35F29}" presName="parentText" presStyleLbl="node1" presStyleIdx="7" presStyleCnt="9">
        <dgm:presLayoutVars>
          <dgm:chMax val="0"/>
          <dgm:bulletEnabled val="1"/>
        </dgm:presLayoutVars>
      </dgm:prSet>
      <dgm:spPr/>
    </dgm:pt>
    <dgm:pt modelId="{6BBDB41F-D50A-4EEA-8A71-D66B99221839}" type="pres">
      <dgm:prSet presAssocID="{8F1242F7-4E7B-4E51-B625-EF5B27D30825}" presName="spacer" presStyleCnt="0"/>
      <dgm:spPr/>
    </dgm:pt>
    <dgm:pt modelId="{AE8F008D-645F-4A8A-BE92-9CE87EF81CC3}" type="pres">
      <dgm:prSet presAssocID="{D5680E77-F468-446C-8161-24B3AC06BB6F}" presName="parentText" presStyleLbl="node1" presStyleIdx="8" presStyleCnt="9">
        <dgm:presLayoutVars>
          <dgm:chMax val="0"/>
          <dgm:bulletEnabled val="1"/>
        </dgm:presLayoutVars>
      </dgm:prSet>
      <dgm:spPr/>
    </dgm:pt>
  </dgm:ptLst>
  <dgm:cxnLst>
    <dgm:cxn modelId="{FAA26C11-704E-416A-B9EB-618711DC112F}" srcId="{BD5010DD-8B0C-43C5-9976-A4502556EE91}" destId="{B411C938-9992-42B8-973F-902C13556638}" srcOrd="1" destOrd="0" parTransId="{5F3488F5-1BA1-44FE-A53D-8B6F4FB5637B}" sibTransId="{E7A371B5-6B7B-4C49-8BC1-75B4759A8C26}"/>
    <dgm:cxn modelId="{4663BF18-EDC4-4FED-B6A4-921E024E9924}" type="presOf" srcId="{E755A043-BF44-4915-B67A-FD12BE84F752}" destId="{17E1E75D-C88F-4AD3-B7D9-CF4C24B72F12}" srcOrd="0" destOrd="0" presId="urn:microsoft.com/office/officeart/2005/8/layout/vList2"/>
    <dgm:cxn modelId="{B0CAAE1B-DE81-4916-9559-14DC2DF1198F}" srcId="{BD5010DD-8B0C-43C5-9976-A4502556EE91}" destId="{E6942C3C-6570-4BD4-AA4A-6379DA8F8D27}" srcOrd="2" destOrd="0" parTransId="{4A09EDD9-10A3-4610-9B58-306F2684C7CF}" sibTransId="{A00153AC-F7CB-437D-9D72-4C72A44D2ABE}"/>
    <dgm:cxn modelId="{B7B13328-0CB5-4341-A3CB-1CC8C129353C}" type="presOf" srcId="{5BB22107-117B-42AF-A2BC-DAC0E7218A9F}" destId="{C0D41839-3F06-4297-88CC-AD24BD6E8510}" srcOrd="0" destOrd="0" presId="urn:microsoft.com/office/officeart/2005/8/layout/vList2"/>
    <dgm:cxn modelId="{12687F34-FC37-4C25-AB0E-C888EB6FA8CD}" srcId="{BD5010DD-8B0C-43C5-9976-A4502556EE91}" destId="{5BB22107-117B-42AF-A2BC-DAC0E7218A9F}" srcOrd="6" destOrd="0" parTransId="{E09B50DE-B9C0-453E-B18D-408D28720617}" sibTransId="{8ED1124B-1948-4AC5-93C1-69E3B3AD66B1}"/>
    <dgm:cxn modelId="{2A39653C-21EF-4BB9-920D-C1BF5D29CE24}" type="presOf" srcId="{CB3EDFF2-3ECE-4DAF-A024-8605B4CFAC7D}" destId="{5935F925-DBE3-4C04-88DD-EB58C2FD963B}" srcOrd="0" destOrd="0" presId="urn:microsoft.com/office/officeart/2005/8/layout/vList2"/>
    <dgm:cxn modelId="{2EEFD53C-4AEF-4FFE-A8FB-12BB1FB1D69E}" type="presOf" srcId="{4B2769C8-471E-4584-886B-68AEFD927E8B}" destId="{539611F1-A443-4D79-8406-1A56DE3D4C7C}" srcOrd="0" destOrd="0" presId="urn:microsoft.com/office/officeart/2005/8/layout/vList2"/>
    <dgm:cxn modelId="{9BF8C95B-079B-488B-83C1-AB96C3A7D047}" type="presOf" srcId="{E6942C3C-6570-4BD4-AA4A-6379DA8F8D27}" destId="{4EA30B45-0DB2-4219-8841-873F8699310C}" srcOrd="0" destOrd="0" presId="urn:microsoft.com/office/officeart/2005/8/layout/vList2"/>
    <dgm:cxn modelId="{FADDBC48-F632-40C0-88DB-C586118521C6}" srcId="{BD5010DD-8B0C-43C5-9976-A4502556EE91}" destId="{E755A043-BF44-4915-B67A-FD12BE84F752}" srcOrd="5" destOrd="0" parTransId="{5D56F802-3174-46B8-B10C-C1FDD02FB4F3}" sibTransId="{334E8B80-EDE0-4881-93C2-7DDD07D57473}"/>
    <dgm:cxn modelId="{E44E4649-BC28-4E66-AC30-77C1348960C1}" srcId="{BD5010DD-8B0C-43C5-9976-A4502556EE91}" destId="{CB3EDFF2-3ECE-4DAF-A024-8605B4CFAC7D}" srcOrd="4" destOrd="0" parTransId="{31FB599B-2209-4567-95F7-44040991365D}" sibTransId="{EDBFBAD3-D335-4A8C-AE6A-8B517D7CB126}"/>
    <dgm:cxn modelId="{501F4E4B-9F99-41D0-96DE-4DA7734E5410}" type="presOf" srcId="{D5680E77-F468-446C-8161-24B3AC06BB6F}" destId="{AE8F008D-645F-4A8A-BE92-9CE87EF81CC3}" srcOrd="0" destOrd="0" presId="urn:microsoft.com/office/officeart/2005/8/layout/vList2"/>
    <dgm:cxn modelId="{45AB0753-9B18-4C5B-9650-A4A2D2912B82}" type="presOf" srcId="{1C2F943F-0794-4CA1-BA24-8C7E78A35F29}" destId="{57BF7719-AF23-470E-A144-0A1056C29E73}" srcOrd="0" destOrd="0" presId="urn:microsoft.com/office/officeart/2005/8/layout/vList2"/>
    <dgm:cxn modelId="{9416EB54-228C-4804-A6B5-E290E0990445}" srcId="{BD5010DD-8B0C-43C5-9976-A4502556EE91}" destId="{B132B5A1-4AAD-4A57-8E89-04159BFDCD34}" srcOrd="3" destOrd="0" parTransId="{EE1BCE71-9089-4A85-A1A6-CC185700D761}" sibTransId="{8A4A2700-82BB-40C5-94AB-405A6990B519}"/>
    <dgm:cxn modelId="{7D290C7A-FC89-41ED-B319-6F2BA8ECC3E3}" srcId="{BD5010DD-8B0C-43C5-9976-A4502556EE91}" destId="{1C2F943F-0794-4CA1-BA24-8C7E78A35F29}" srcOrd="7" destOrd="0" parTransId="{0DFFAF71-0700-4274-B1CA-6F6A710216F9}" sibTransId="{8F1242F7-4E7B-4E51-B625-EF5B27D30825}"/>
    <dgm:cxn modelId="{DA8D1D7C-722E-4F59-975C-005EB858EC34}" srcId="{BD5010DD-8B0C-43C5-9976-A4502556EE91}" destId="{D5680E77-F468-446C-8161-24B3AC06BB6F}" srcOrd="8" destOrd="0" parTransId="{D5116B71-9937-4710-8BCD-00C2B0B6263B}" sibTransId="{6550EE30-1418-456B-9875-439531C5BE25}"/>
    <dgm:cxn modelId="{672ECEAA-18D3-40A3-A47D-188C3DE4BB51}" type="presOf" srcId="{B411C938-9992-42B8-973F-902C13556638}" destId="{1A377F6D-8C07-49A5-8BC8-B200F903A0D4}" srcOrd="0" destOrd="0" presId="urn:microsoft.com/office/officeart/2005/8/layout/vList2"/>
    <dgm:cxn modelId="{690A73CB-507D-4EEC-91E7-9AAA9C82F4ED}" type="presOf" srcId="{BD5010DD-8B0C-43C5-9976-A4502556EE91}" destId="{6D4456BA-4D23-444B-B029-F6709EEA8117}" srcOrd="0" destOrd="0" presId="urn:microsoft.com/office/officeart/2005/8/layout/vList2"/>
    <dgm:cxn modelId="{9A7D5AF0-2AEE-4287-8700-6F04A48DCC86}" srcId="{BD5010DD-8B0C-43C5-9976-A4502556EE91}" destId="{4B2769C8-471E-4584-886B-68AEFD927E8B}" srcOrd="0" destOrd="0" parTransId="{6F456628-0FD4-4BAF-9586-10C055EABC7F}" sibTransId="{3FC536D0-6A17-4C32-AD3D-7AA8F15B3968}"/>
    <dgm:cxn modelId="{3F2BB3F2-79B5-4964-8D8C-AFB0B5B1CAE3}" type="presOf" srcId="{B132B5A1-4AAD-4A57-8E89-04159BFDCD34}" destId="{BBDC09DA-4329-458F-8C94-3D232CC5F4C8}" srcOrd="0" destOrd="0" presId="urn:microsoft.com/office/officeart/2005/8/layout/vList2"/>
    <dgm:cxn modelId="{6281EC09-9608-40F5-9E88-84186FCC67BF}" type="presParOf" srcId="{6D4456BA-4D23-444B-B029-F6709EEA8117}" destId="{539611F1-A443-4D79-8406-1A56DE3D4C7C}" srcOrd="0" destOrd="0" presId="urn:microsoft.com/office/officeart/2005/8/layout/vList2"/>
    <dgm:cxn modelId="{F53273ED-E6D5-4A6D-8FEE-8BAB3A0F8073}" type="presParOf" srcId="{6D4456BA-4D23-444B-B029-F6709EEA8117}" destId="{B051DFE2-3829-4D3A-B8A1-B12CA51A9936}" srcOrd="1" destOrd="0" presId="urn:microsoft.com/office/officeart/2005/8/layout/vList2"/>
    <dgm:cxn modelId="{B68F2D8E-3CA9-4CC5-8128-8A51E9DB2DD4}" type="presParOf" srcId="{6D4456BA-4D23-444B-B029-F6709EEA8117}" destId="{1A377F6D-8C07-49A5-8BC8-B200F903A0D4}" srcOrd="2" destOrd="0" presId="urn:microsoft.com/office/officeart/2005/8/layout/vList2"/>
    <dgm:cxn modelId="{7ADB8A11-809F-4323-BA83-328CA40C04BE}" type="presParOf" srcId="{6D4456BA-4D23-444B-B029-F6709EEA8117}" destId="{89584119-EA9D-4710-81D5-4224A1C85CAF}" srcOrd="3" destOrd="0" presId="urn:microsoft.com/office/officeart/2005/8/layout/vList2"/>
    <dgm:cxn modelId="{EF97D9D3-D977-498C-87EC-353090ACC4FC}" type="presParOf" srcId="{6D4456BA-4D23-444B-B029-F6709EEA8117}" destId="{4EA30B45-0DB2-4219-8841-873F8699310C}" srcOrd="4" destOrd="0" presId="urn:microsoft.com/office/officeart/2005/8/layout/vList2"/>
    <dgm:cxn modelId="{31399094-27FF-49B7-8E03-244073329171}" type="presParOf" srcId="{6D4456BA-4D23-444B-B029-F6709EEA8117}" destId="{7D31DE15-AA3F-4DB0-B73C-88EA63DE2204}" srcOrd="5" destOrd="0" presId="urn:microsoft.com/office/officeart/2005/8/layout/vList2"/>
    <dgm:cxn modelId="{C15C27AE-3E60-4A9F-9A42-62B32033CA60}" type="presParOf" srcId="{6D4456BA-4D23-444B-B029-F6709EEA8117}" destId="{BBDC09DA-4329-458F-8C94-3D232CC5F4C8}" srcOrd="6" destOrd="0" presId="urn:microsoft.com/office/officeart/2005/8/layout/vList2"/>
    <dgm:cxn modelId="{38A1A61F-E973-4311-A856-26CE27D35877}" type="presParOf" srcId="{6D4456BA-4D23-444B-B029-F6709EEA8117}" destId="{C53AAAC3-DBFB-4DEC-BE2B-8BE2DF86A780}" srcOrd="7" destOrd="0" presId="urn:microsoft.com/office/officeart/2005/8/layout/vList2"/>
    <dgm:cxn modelId="{3E44F4B9-87FB-46EF-A2FA-7AC35C9ADC6C}" type="presParOf" srcId="{6D4456BA-4D23-444B-B029-F6709EEA8117}" destId="{5935F925-DBE3-4C04-88DD-EB58C2FD963B}" srcOrd="8" destOrd="0" presId="urn:microsoft.com/office/officeart/2005/8/layout/vList2"/>
    <dgm:cxn modelId="{35D22C7D-6FF3-45EA-BA52-2350258767B5}" type="presParOf" srcId="{6D4456BA-4D23-444B-B029-F6709EEA8117}" destId="{A0844D85-4823-4866-A093-564899DA5F98}" srcOrd="9" destOrd="0" presId="urn:microsoft.com/office/officeart/2005/8/layout/vList2"/>
    <dgm:cxn modelId="{7D09DCA0-7E5E-4C9E-AF20-C14FB325BD9A}" type="presParOf" srcId="{6D4456BA-4D23-444B-B029-F6709EEA8117}" destId="{17E1E75D-C88F-4AD3-B7D9-CF4C24B72F12}" srcOrd="10" destOrd="0" presId="urn:microsoft.com/office/officeart/2005/8/layout/vList2"/>
    <dgm:cxn modelId="{E9688975-E56A-465D-A754-FD23D4E52ED9}" type="presParOf" srcId="{6D4456BA-4D23-444B-B029-F6709EEA8117}" destId="{22DAAC9C-A32F-43D3-B451-B921F1E7578D}" srcOrd="11" destOrd="0" presId="urn:microsoft.com/office/officeart/2005/8/layout/vList2"/>
    <dgm:cxn modelId="{764BFEC3-CCE4-4C9B-B8F0-184BEE3FE3C8}" type="presParOf" srcId="{6D4456BA-4D23-444B-B029-F6709EEA8117}" destId="{C0D41839-3F06-4297-88CC-AD24BD6E8510}" srcOrd="12" destOrd="0" presId="urn:microsoft.com/office/officeart/2005/8/layout/vList2"/>
    <dgm:cxn modelId="{55D558CA-DE27-4082-A878-ED6AE5BD2508}" type="presParOf" srcId="{6D4456BA-4D23-444B-B029-F6709EEA8117}" destId="{C0F6BDD8-EF25-460C-982E-1CCA236616D4}" srcOrd="13" destOrd="0" presId="urn:microsoft.com/office/officeart/2005/8/layout/vList2"/>
    <dgm:cxn modelId="{D1A02C98-027E-43ED-BA94-8F48206CEA80}" type="presParOf" srcId="{6D4456BA-4D23-444B-B029-F6709EEA8117}" destId="{57BF7719-AF23-470E-A144-0A1056C29E73}" srcOrd="14" destOrd="0" presId="urn:microsoft.com/office/officeart/2005/8/layout/vList2"/>
    <dgm:cxn modelId="{6C1F52D5-BD5A-4FB2-B1B5-E9DD146AB98F}" type="presParOf" srcId="{6D4456BA-4D23-444B-B029-F6709EEA8117}" destId="{6BBDB41F-D50A-4EEA-8A71-D66B99221839}" srcOrd="15" destOrd="0" presId="urn:microsoft.com/office/officeart/2005/8/layout/vList2"/>
    <dgm:cxn modelId="{9C9ACF57-9FBD-4265-9236-D5FB7123B79C}" type="presParOf" srcId="{6D4456BA-4D23-444B-B029-F6709EEA8117}" destId="{AE8F008D-645F-4A8A-BE92-9CE87EF81CC3}"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D6054-E8DE-49A6-AA94-39D5E2D1F2C7}">
      <dsp:nvSpPr>
        <dsp:cNvPr id="0" name=""/>
        <dsp:cNvSpPr/>
      </dsp:nvSpPr>
      <dsp:spPr>
        <a:xfrm>
          <a:off x="1238903" y="1569"/>
          <a:ext cx="4194840" cy="12794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Stephanie Curry, ASCCC Area A Representative</a:t>
          </a:r>
        </a:p>
      </dsp:txBody>
      <dsp:txXfrm>
        <a:off x="1238903" y="1569"/>
        <a:ext cx="4194840" cy="1279426"/>
      </dsp:txXfrm>
    </dsp:sp>
    <dsp:sp modelId="{927DAB9D-EEE2-489C-B7E0-F2EB0A96B8B3}">
      <dsp:nvSpPr>
        <dsp:cNvPr id="0" name=""/>
        <dsp:cNvSpPr/>
      </dsp:nvSpPr>
      <dsp:spPr>
        <a:xfrm>
          <a:off x="1238903" y="1805350"/>
          <a:ext cx="4194840" cy="12794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Michelle Velasquez Bean, ASCCC Treasurer</a:t>
          </a:r>
        </a:p>
      </dsp:txBody>
      <dsp:txXfrm>
        <a:off x="1238903" y="1805350"/>
        <a:ext cx="4194840" cy="1279426"/>
      </dsp:txXfrm>
    </dsp:sp>
    <dsp:sp modelId="{0E84AADB-E329-4BF1-9A67-11C6A96FA5F1}">
      <dsp:nvSpPr>
        <dsp:cNvPr id="0" name=""/>
        <dsp:cNvSpPr/>
      </dsp:nvSpPr>
      <dsp:spPr>
        <a:xfrm>
          <a:off x="1238903" y="3609132"/>
          <a:ext cx="4194840" cy="12794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Carlos R. Guerrero, ASCCC Ed Policies, LACC</a:t>
          </a:r>
          <a:br>
            <a:rPr lang="en-US" sz="2700" kern="1200"/>
          </a:br>
          <a:endParaRPr lang="en-US" sz="2700" kern="1200"/>
        </a:p>
      </dsp:txBody>
      <dsp:txXfrm>
        <a:off x="1238903" y="3609132"/>
        <a:ext cx="4194840" cy="127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39CB-C3A2-474F-BE1F-73CFE07B819E}">
      <dsp:nvSpPr>
        <dsp:cNvPr id="0" name=""/>
        <dsp:cNvSpPr/>
      </dsp:nvSpPr>
      <dsp:spPr>
        <a:xfrm>
          <a:off x="0" y="596"/>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038D5D-9B5B-47F2-8F5A-508FC8178BED}">
      <dsp:nvSpPr>
        <dsp:cNvPr id="0" name=""/>
        <dsp:cNvSpPr/>
      </dsp:nvSpPr>
      <dsp:spPr>
        <a:xfrm>
          <a:off x="0" y="596"/>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Review history and definition of Ethnic Studies</a:t>
          </a:r>
        </a:p>
      </dsp:txBody>
      <dsp:txXfrm>
        <a:off x="0" y="596"/>
        <a:ext cx="6672648" cy="698419"/>
      </dsp:txXfrm>
    </dsp:sp>
    <dsp:sp modelId="{96B32CA7-D5D3-4F3A-9066-DB4F8E2F9F05}">
      <dsp:nvSpPr>
        <dsp:cNvPr id="0" name=""/>
        <dsp:cNvSpPr/>
      </dsp:nvSpPr>
      <dsp:spPr>
        <a:xfrm>
          <a:off x="0" y="699016"/>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3F786AE-80E1-4F5A-BADA-0DD059754146}">
      <dsp:nvSpPr>
        <dsp:cNvPr id="0" name=""/>
        <dsp:cNvSpPr/>
      </dsp:nvSpPr>
      <dsp:spPr>
        <a:xfrm>
          <a:off x="0" y="699016"/>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Discuss the reasons why and the legislation</a:t>
          </a:r>
        </a:p>
      </dsp:txBody>
      <dsp:txXfrm>
        <a:off x="0" y="699016"/>
        <a:ext cx="6672648" cy="698419"/>
      </dsp:txXfrm>
    </dsp:sp>
    <dsp:sp modelId="{D1A82922-6A4C-4DBA-AA2A-A134F83C951F}">
      <dsp:nvSpPr>
        <dsp:cNvPr id="0" name=""/>
        <dsp:cNvSpPr/>
      </dsp:nvSpPr>
      <dsp:spPr>
        <a:xfrm>
          <a:off x="0" y="1397435"/>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A5D341-E18A-4C7E-81AE-F9456BBA6D11}">
      <dsp:nvSpPr>
        <dsp:cNvPr id="0" name=""/>
        <dsp:cNvSpPr/>
      </dsp:nvSpPr>
      <dsp:spPr>
        <a:xfrm>
          <a:off x="0" y="1397435"/>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Review impacts on CSU GE and CCC graduation requirements </a:t>
          </a:r>
        </a:p>
      </dsp:txBody>
      <dsp:txXfrm>
        <a:off x="0" y="1397435"/>
        <a:ext cx="6672648" cy="698419"/>
      </dsp:txXfrm>
    </dsp:sp>
    <dsp:sp modelId="{D999EE52-3149-40B9-83C7-4E5A5A64E6BB}">
      <dsp:nvSpPr>
        <dsp:cNvPr id="0" name=""/>
        <dsp:cNvSpPr/>
      </dsp:nvSpPr>
      <dsp:spPr>
        <a:xfrm>
          <a:off x="0" y="2095854"/>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A4B3F5-FA4F-4C6C-AD7E-905E57C86D4A}">
      <dsp:nvSpPr>
        <dsp:cNvPr id="0" name=""/>
        <dsp:cNvSpPr/>
      </dsp:nvSpPr>
      <dsp:spPr>
        <a:xfrm>
          <a:off x="0" y="2095854"/>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Share activities of the CCC Taskforce</a:t>
          </a:r>
        </a:p>
      </dsp:txBody>
      <dsp:txXfrm>
        <a:off x="0" y="2095854"/>
        <a:ext cx="6672648" cy="698419"/>
      </dsp:txXfrm>
    </dsp:sp>
    <dsp:sp modelId="{1E54F985-D34E-42D7-9337-6F4905A668B6}">
      <dsp:nvSpPr>
        <dsp:cNvPr id="0" name=""/>
        <dsp:cNvSpPr/>
      </dsp:nvSpPr>
      <dsp:spPr>
        <a:xfrm>
          <a:off x="0" y="2794273"/>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EF509D-041E-493D-86C4-240C9F7BB0AA}">
      <dsp:nvSpPr>
        <dsp:cNvPr id="0" name=""/>
        <dsp:cNvSpPr/>
      </dsp:nvSpPr>
      <dsp:spPr>
        <a:xfrm>
          <a:off x="0" y="2794273"/>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Review hiring and equivalency processes</a:t>
          </a:r>
        </a:p>
      </dsp:txBody>
      <dsp:txXfrm>
        <a:off x="0" y="2794273"/>
        <a:ext cx="6672648" cy="698419"/>
      </dsp:txXfrm>
    </dsp:sp>
    <dsp:sp modelId="{6369F08C-AA76-4A51-A23E-4ED04D1A5743}">
      <dsp:nvSpPr>
        <dsp:cNvPr id="0" name=""/>
        <dsp:cNvSpPr/>
      </dsp:nvSpPr>
      <dsp:spPr>
        <a:xfrm>
          <a:off x="0" y="3492692"/>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8F1B3B-3383-4B6E-844F-4BACDDFE4D98}">
      <dsp:nvSpPr>
        <dsp:cNvPr id="0" name=""/>
        <dsp:cNvSpPr/>
      </dsp:nvSpPr>
      <dsp:spPr>
        <a:xfrm>
          <a:off x="0" y="3492692"/>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Provide recommendations for local senates </a:t>
          </a:r>
        </a:p>
      </dsp:txBody>
      <dsp:txXfrm>
        <a:off x="0" y="3492692"/>
        <a:ext cx="6672648" cy="698419"/>
      </dsp:txXfrm>
    </dsp:sp>
    <dsp:sp modelId="{0B471EE1-7AB4-49F4-9B07-F1DA735330E2}">
      <dsp:nvSpPr>
        <dsp:cNvPr id="0" name=""/>
        <dsp:cNvSpPr/>
      </dsp:nvSpPr>
      <dsp:spPr>
        <a:xfrm>
          <a:off x="0" y="4191111"/>
          <a:ext cx="66726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6BE1E6-4796-466C-A8AB-CD202E9D227A}">
      <dsp:nvSpPr>
        <dsp:cNvPr id="0" name=""/>
        <dsp:cNvSpPr/>
      </dsp:nvSpPr>
      <dsp:spPr>
        <a:xfrm>
          <a:off x="0" y="4191111"/>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Take Questions  </a:t>
          </a:r>
        </a:p>
      </dsp:txBody>
      <dsp:txXfrm>
        <a:off x="0" y="4191111"/>
        <a:ext cx="6672648" cy="698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D5A0-2BB0-416A-B0E3-8A4F041DFF8F}">
      <dsp:nvSpPr>
        <dsp:cNvPr id="0" name=""/>
        <dsp:cNvSpPr/>
      </dsp:nvSpPr>
      <dsp:spPr>
        <a:xfrm>
          <a:off x="0" y="23010"/>
          <a:ext cx="6672648"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new ES requirement is placed in the lower-division general education requirement</a:t>
          </a:r>
        </a:p>
      </dsp:txBody>
      <dsp:txXfrm>
        <a:off x="39580" y="62590"/>
        <a:ext cx="6593488" cy="731649"/>
      </dsp:txXfrm>
    </dsp:sp>
    <dsp:sp modelId="{8459B0C4-53E6-4A0D-973C-B8778864B80E}">
      <dsp:nvSpPr>
        <dsp:cNvPr id="0" name=""/>
        <dsp:cNvSpPr/>
      </dsp:nvSpPr>
      <dsp:spPr>
        <a:xfrm>
          <a:off x="0" y="833820"/>
          <a:ext cx="6672648"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Pertinent to Associate Degrees for Transfer (ADTs) at the community college  </a:t>
          </a:r>
        </a:p>
        <a:p>
          <a:pPr marL="171450" lvl="1" indent="-171450" algn="l" defTabSz="711200">
            <a:lnSpc>
              <a:spcPct val="90000"/>
            </a:lnSpc>
            <a:spcBef>
              <a:spcPct val="0"/>
            </a:spcBef>
            <a:spcAft>
              <a:spcPct val="20000"/>
            </a:spcAft>
            <a:buChar char="•"/>
          </a:pPr>
          <a:r>
            <a:rPr lang="en-US" sz="1600" kern="1200"/>
            <a:t>AREA F has been inserted into the CSU General Education Breadth</a:t>
          </a:r>
        </a:p>
      </dsp:txBody>
      <dsp:txXfrm>
        <a:off x="0" y="833820"/>
        <a:ext cx="6672648" cy="738990"/>
      </dsp:txXfrm>
    </dsp:sp>
    <dsp:sp modelId="{3DDA21B7-A8D0-46B1-8D5D-16F44074C242}">
      <dsp:nvSpPr>
        <dsp:cNvPr id="0" name=""/>
        <dsp:cNvSpPr/>
      </dsp:nvSpPr>
      <dsp:spPr>
        <a:xfrm>
          <a:off x="0" y="1572810"/>
          <a:ext cx="6672648"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Beginning in fall 2021, students at a CCC will be required to meet CSU GE Area F</a:t>
          </a:r>
        </a:p>
      </dsp:txBody>
      <dsp:txXfrm>
        <a:off x="39580" y="1612390"/>
        <a:ext cx="6593488" cy="731649"/>
      </dsp:txXfrm>
    </dsp:sp>
    <dsp:sp modelId="{9421BA55-18E5-4451-81A1-270AD3064B07}">
      <dsp:nvSpPr>
        <dsp:cNvPr id="0" name=""/>
        <dsp:cNvSpPr/>
      </dsp:nvSpPr>
      <dsp:spPr>
        <a:xfrm>
          <a:off x="0" y="2383620"/>
          <a:ext cx="6672648"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Courses will need to meet the same CSU standards to be approved for Area F</a:t>
          </a:r>
        </a:p>
      </dsp:txBody>
      <dsp:txXfrm>
        <a:off x="0" y="2383620"/>
        <a:ext cx="6672648" cy="478170"/>
      </dsp:txXfrm>
    </dsp:sp>
    <dsp:sp modelId="{7C8EDE5A-BA8A-4055-A7DD-4C4A80E50606}">
      <dsp:nvSpPr>
        <dsp:cNvPr id="0" name=""/>
        <dsp:cNvSpPr/>
      </dsp:nvSpPr>
      <dsp:spPr>
        <a:xfrm>
          <a:off x="0" y="2861790"/>
          <a:ext cx="6672648"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CSU Core Competencies for Ethnic Studies </a:t>
          </a:r>
        </a:p>
      </dsp:txBody>
      <dsp:txXfrm>
        <a:off x="39580" y="2901370"/>
        <a:ext cx="6593488" cy="731649"/>
      </dsp:txXfrm>
    </dsp:sp>
    <dsp:sp modelId="{8F03B558-8607-442F-A74C-8E182D07C9F4}">
      <dsp:nvSpPr>
        <dsp:cNvPr id="0" name=""/>
        <dsp:cNvSpPr/>
      </dsp:nvSpPr>
      <dsp:spPr>
        <a:xfrm>
          <a:off x="0" y="3672600"/>
          <a:ext cx="667264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Three of five competencies are required for AREA F approval</a:t>
          </a:r>
        </a:p>
      </dsp:txBody>
      <dsp:txXfrm>
        <a:off x="0" y="3672600"/>
        <a:ext cx="6672648" cy="347760"/>
      </dsp:txXfrm>
    </dsp:sp>
    <dsp:sp modelId="{9FE5A1A0-3629-4D58-8F66-A30D24B249A9}">
      <dsp:nvSpPr>
        <dsp:cNvPr id="0" name=""/>
        <dsp:cNvSpPr/>
      </dsp:nvSpPr>
      <dsp:spPr>
        <a:xfrm>
          <a:off x="0" y="4020360"/>
          <a:ext cx="6672648"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IGETC does not require an ethnic studies requirement for 2021-2022  </a:t>
          </a:r>
        </a:p>
      </dsp:txBody>
      <dsp:txXfrm>
        <a:off x="39580" y="4059940"/>
        <a:ext cx="6593488" cy="731649"/>
      </dsp:txXfrm>
    </dsp:sp>
    <dsp:sp modelId="{D7C25F83-61B5-4B0F-A50C-1B96F20C72D5}">
      <dsp:nvSpPr>
        <dsp:cNvPr id="0" name=""/>
        <dsp:cNvSpPr/>
      </dsp:nvSpPr>
      <dsp:spPr>
        <a:xfrm>
          <a:off x="0" y="4831169"/>
          <a:ext cx="6672648"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CSUCO is waiting on concurrence from the UC </a:t>
          </a:r>
        </a:p>
        <a:p>
          <a:pPr marL="171450" lvl="1" indent="-171450" algn="l" defTabSz="711200">
            <a:lnSpc>
              <a:spcPct val="90000"/>
            </a:lnSpc>
            <a:spcBef>
              <a:spcPct val="0"/>
            </a:spcBef>
            <a:spcAft>
              <a:spcPct val="20000"/>
            </a:spcAft>
            <a:buChar char="•"/>
          </a:pPr>
          <a:r>
            <a:rPr lang="en-US" sz="1600" kern="1200"/>
            <a:t>Anticipated/proposed change to add AREA 7 Ethnic Studies</a:t>
          </a:r>
        </a:p>
        <a:p>
          <a:pPr marL="171450" lvl="1" indent="-171450" algn="l" defTabSz="711200">
            <a:lnSpc>
              <a:spcPct val="90000"/>
            </a:lnSpc>
            <a:spcBef>
              <a:spcPct val="0"/>
            </a:spcBef>
            <a:spcAft>
              <a:spcPct val="20000"/>
            </a:spcAft>
            <a:buChar char="•"/>
          </a:pPr>
          <a:r>
            <a:rPr lang="en-US" sz="1600" kern="1200"/>
            <a:t>Likely to occur around or after December 2021</a:t>
          </a:r>
        </a:p>
      </dsp:txBody>
      <dsp:txXfrm>
        <a:off x="0" y="4831169"/>
        <a:ext cx="6672648" cy="782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CA0A-C287-4AC4-AD06-62EAC675BDC7}">
      <dsp:nvSpPr>
        <dsp:cNvPr id="0" name=""/>
        <dsp:cNvSpPr/>
      </dsp:nvSpPr>
      <dsp:spPr>
        <a:xfrm>
          <a:off x="0" y="596"/>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F59D1A-D6CC-466C-8470-652A6E027236}">
      <dsp:nvSpPr>
        <dsp:cNvPr id="0" name=""/>
        <dsp:cNvSpPr/>
      </dsp:nvSpPr>
      <dsp:spPr>
        <a:xfrm>
          <a:off x="0" y="596"/>
          <a:ext cx="6672648" cy="9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entering the system in 2021 and want to transfer to CSU are already under this requirement </a:t>
          </a:r>
        </a:p>
      </dsp:txBody>
      <dsp:txXfrm>
        <a:off x="0" y="596"/>
        <a:ext cx="6672648" cy="977786"/>
      </dsp:txXfrm>
    </dsp:sp>
    <dsp:sp modelId="{ED91ECD6-2CC8-4265-A353-E899D8F74086}">
      <dsp:nvSpPr>
        <dsp:cNvPr id="0" name=""/>
        <dsp:cNvSpPr/>
      </dsp:nvSpPr>
      <dsp:spPr>
        <a:xfrm>
          <a:off x="0" y="978383"/>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4C05962-72DF-4B3F-9E81-6680EA86A83B}">
      <dsp:nvSpPr>
        <dsp:cNvPr id="0" name=""/>
        <dsp:cNvSpPr/>
      </dsp:nvSpPr>
      <dsp:spPr>
        <a:xfrm>
          <a:off x="0" y="978383"/>
          <a:ext cx="6672648" cy="9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Community colleges may not have ethnic studies courses or programs </a:t>
          </a:r>
        </a:p>
      </dsp:txBody>
      <dsp:txXfrm>
        <a:off x="0" y="978383"/>
        <a:ext cx="6672648" cy="977786"/>
      </dsp:txXfrm>
    </dsp:sp>
    <dsp:sp modelId="{E7F11BB2-3A5E-42DB-926C-C5B8A6BA8D26}">
      <dsp:nvSpPr>
        <dsp:cNvPr id="0" name=""/>
        <dsp:cNvSpPr/>
      </dsp:nvSpPr>
      <dsp:spPr>
        <a:xfrm>
          <a:off x="0" y="1956170"/>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40A9E5-103E-4669-B5E4-2130DBFC4807}">
      <dsp:nvSpPr>
        <dsp:cNvPr id="0" name=""/>
        <dsp:cNvSpPr/>
      </dsp:nvSpPr>
      <dsp:spPr>
        <a:xfrm>
          <a:off x="0" y="1956170"/>
          <a:ext cx="6672648" cy="9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who are taking ethnic studies classes need to be supported in finding the classes that articulate to Area F </a:t>
          </a:r>
        </a:p>
      </dsp:txBody>
      <dsp:txXfrm>
        <a:off x="0" y="1956170"/>
        <a:ext cx="6672648" cy="977786"/>
      </dsp:txXfrm>
    </dsp:sp>
    <dsp:sp modelId="{CB679010-EF85-4EB0-82B7-CFE4B5CDEF2F}">
      <dsp:nvSpPr>
        <dsp:cNvPr id="0" name=""/>
        <dsp:cNvSpPr/>
      </dsp:nvSpPr>
      <dsp:spPr>
        <a:xfrm>
          <a:off x="0" y="2933957"/>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1824DB-7DDD-4D2A-9B08-113CA848E083}">
      <dsp:nvSpPr>
        <dsp:cNvPr id="0" name=""/>
        <dsp:cNvSpPr/>
      </dsp:nvSpPr>
      <dsp:spPr>
        <a:xfrm>
          <a:off x="0" y="2933957"/>
          <a:ext cx="6672648" cy="9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Support students in completing the Area F requirement in their pathways without taking extra units </a:t>
          </a:r>
        </a:p>
      </dsp:txBody>
      <dsp:txXfrm>
        <a:off x="0" y="2933957"/>
        <a:ext cx="6672648" cy="977786"/>
      </dsp:txXfrm>
    </dsp:sp>
    <dsp:sp modelId="{0723C67B-2718-4974-B240-B7E1DD217469}">
      <dsp:nvSpPr>
        <dsp:cNvPr id="0" name=""/>
        <dsp:cNvSpPr/>
      </dsp:nvSpPr>
      <dsp:spPr>
        <a:xfrm>
          <a:off x="0" y="3911744"/>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FB8442-DCDB-47B9-9594-5570B2E7164B}">
      <dsp:nvSpPr>
        <dsp:cNvPr id="0" name=""/>
        <dsp:cNvSpPr/>
      </dsp:nvSpPr>
      <dsp:spPr>
        <a:xfrm>
          <a:off x="0" y="3911744"/>
          <a:ext cx="6672648" cy="9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There will be impacts of AB 928 in the future</a:t>
          </a:r>
        </a:p>
      </dsp:txBody>
      <dsp:txXfrm>
        <a:off x="0" y="3911744"/>
        <a:ext cx="6672648" cy="977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80DC0-2B2F-4374-A871-672E64AB2D25}">
      <dsp:nvSpPr>
        <dsp:cNvPr id="0" name=""/>
        <dsp:cNvSpPr/>
      </dsp:nvSpPr>
      <dsp:spPr>
        <a:xfrm>
          <a:off x="0" y="2387"/>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FBF4D-5A9A-47E7-B6C9-B3CD1FC5B5BB}">
      <dsp:nvSpPr>
        <dsp:cNvPr id="0" name=""/>
        <dsp:cNvSpPr/>
      </dsp:nvSpPr>
      <dsp:spPr>
        <a:xfrm>
          <a:off x="0" y="2387"/>
          <a:ext cx="6672648" cy="1628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Currently Ethnic Studies courses are embedded in the TMC for Social Justice Studies </a:t>
          </a:r>
        </a:p>
      </dsp:txBody>
      <dsp:txXfrm>
        <a:off x="0" y="2387"/>
        <a:ext cx="6672648" cy="1628450"/>
      </dsp:txXfrm>
    </dsp:sp>
    <dsp:sp modelId="{DFFBFF4A-2FA8-4665-9AFB-6104896B266E}">
      <dsp:nvSpPr>
        <dsp:cNvPr id="0" name=""/>
        <dsp:cNvSpPr/>
      </dsp:nvSpPr>
      <dsp:spPr>
        <a:xfrm>
          <a:off x="0" y="1630838"/>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CFB8C-AC31-497A-9585-15208804DF4A}">
      <dsp:nvSpPr>
        <dsp:cNvPr id="0" name=""/>
        <dsp:cNvSpPr/>
      </dsp:nvSpPr>
      <dsp:spPr>
        <a:xfrm>
          <a:off x="0" y="1630838"/>
          <a:ext cx="6672648" cy="1628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CID- Recognizes the need for new Ethnic Studies TMC and for CID alignment with Ethnic Studies Courses </a:t>
          </a:r>
        </a:p>
      </dsp:txBody>
      <dsp:txXfrm>
        <a:off x="0" y="1630838"/>
        <a:ext cx="6672648" cy="1628450"/>
      </dsp:txXfrm>
    </dsp:sp>
    <dsp:sp modelId="{66CC71C4-ED0F-478A-A1A1-52F177A935CA}">
      <dsp:nvSpPr>
        <dsp:cNvPr id="0" name=""/>
        <dsp:cNvSpPr/>
      </dsp:nvSpPr>
      <dsp:spPr>
        <a:xfrm>
          <a:off x="0" y="3259289"/>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8EE83-5079-4B5A-AEA6-22A4E75683E9}">
      <dsp:nvSpPr>
        <dsp:cNvPr id="0" name=""/>
        <dsp:cNvSpPr/>
      </dsp:nvSpPr>
      <dsp:spPr>
        <a:xfrm>
          <a:off x="0" y="3259289"/>
          <a:ext cx="6672648" cy="1628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CID is working with Discipline Experts through the Ethic Studies Council to create TMC and CID descriptors </a:t>
          </a:r>
        </a:p>
      </dsp:txBody>
      <dsp:txXfrm>
        <a:off x="0" y="3259289"/>
        <a:ext cx="6672648" cy="1628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FB905-456D-4136-9C7F-5A933C97E1C7}">
      <dsp:nvSpPr>
        <dsp:cNvPr id="0" name=""/>
        <dsp:cNvSpPr/>
      </dsp:nvSpPr>
      <dsp:spPr>
        <a:xfrm>
          <a:off x="0" y="596"/>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A8A9D-DACF-4099-8893-9B4FB01D0D61}">
      <dsp:nvSpPr>
        <dsp:cNvPr id="0" name=""/>
        <dsp:cNvSpPr/>
      </dsp:nvSpPr>
      <dsp:spPr>
        <a:xfrm>
          <a:off x="0" y="596"/>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Coordinate ethnic studies graduation requirement planning and implementation </a:t>
          </a:r>
        </a:p>
      </dsp:txBody>
      <dsp:txXfrm>
        <a:off x="0" y="596"/>
        <a:ext cx="6672648" cy="698419"/>
      </dsp:txXfrm>
    </dsp:sp>
    <dsp:sp modelId="{A0A068FE-B7BD-4A9D-B2A8-0DC16FC389B0}">
      <dsp:nvSpPr>
        <dsp:cNvPr id="0" name=""/>
        <dsp:cNvSpPr/>
      </dsp:nvSpPr>
      <dsp:spPr>
        <a:xfrm>
          <a:off x="0" y="699016"/>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3585C-407F-409E-B5F3-7B9C9971DA75}">
      <dsp:nvSpPr>
        <dsp:cNvPr id="0" name=""/>
        <dsp:cNvSpPr/>
      </dsp:nvSpPr>
      <dsp:spPr>
        <a:xfrm>
          <a:off x="0" y="699016"/>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Curriculum committee/senate has purview over degree requirements </a:t>
          </a:r>
        </a:p>
      </dsp:txBody>
      <dsp:txXfrm>
        <a:off x="0" y="699016"/>
        <a:ext cx="6672648" cy="698419"/>
      </dsp:txXfrm>
    </dsp:sp>
    <dsp:sp modelId="{44CAF5F8-4A15-4527-BB2D-58882E36D1E5}">
      <dsp:nvSpPr>
        <dsp:cNvPr id="0" name=""/>
        <dsp:cNvSpPr/>
      </dsp:nvSpPr>
      <dsp:spPr>
        <a:xfrm>
          <a:off x="0" y="1397435"/>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F4CF7-4656-49EA-A1F2-8EED05C5B77A}">
      <dsp:nvSpPr>
        <dsp:cNvPr id="0" name=""/>
        <dsp:cNvSpPr/>
      </dsp:nvSpPr>
      <dsp:spPr>
        <a:xfrm>
          <a:off x="0" y="1397435"/>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Collaboration with ethnic studies discipline experts for new and revised courses and programs </a:t>
          </a:r>
        </a:p>
      </dsp:txBody>
      <dsp:txXfrm>
        <a:off x="0" y="1397435"/>
        <a:ext cx="6672648" cy="698419"/>
      </dsp:txXfrm>
    </dsp:sp>
    <dsp:sp modelId="{9DF59124-DAC8-4F3F-85CE-8A5316E6BDFF}">
      <dsp:nvSpPr>
        <dsp:cNvPr id="0" name=""/>
        <dsp:cNvSpPr/>
      </dsp:nvSpPr>
      <dsp:spPr>
        <a:xfrm>
          <a:off x="0" y="2095854"/>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CB9E0-5DCA-4F05-AFF4-3CA2C4279FBC}">
      <dsp:nvSpPr>
        <dsp:cNvPr id="0" name=""/>
        <dsp:cNvSpPr/>
      </dsp:nvSpPr>
      <dsp:spPr>
        <a:xfrm>
          <a:off x="0" y="2095854"/>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Local senates use collective power to support development/expansion of ethnic studies programs and hiring of faculty</a:t>
          </a:r>
        </a:p>
      </dsp:txBody>
      <dsp:txXfrm>
        <a:off x="0" y="2095854"/>
        <a:ext cx="6672648" cy="698419"/>
      </dsp:txXfrm>
    </dsp:sp>
    <dsp:sp modelId="{CFF87BE6-7FE6-4742-A997-BAAD44EF7F8D}">
      <dsp:nvSpPr>
        <dsp:cNvPr id="0" name=""/>
        <dsp:cNvSpPr/>
      </dsp:nvSpPr>
      <dsp:spPr>
        <a:xfrm>
          <a:off x="0" y="2794273"/>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8E602-FE2E-424C-A353-93F0A2FE8DDE}">
      <dsp:nvSpPr>
        <dsp:cNvPr id="0" name=""/>
        <dsp:cNvSpPr/>
      </dsp:nvSpPr>
      <dsp:spPr>
        <a:xfrm>
          <a:off x="0" y="2794273"/>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Review courses for CSU core competencies for transfer</a:t>
          </a:r>
        </a:p>
      </dsp:txBody>
      <dsp:txXfrm>
        <a:off x="0" y="2794273"/>
        <a:ext cx="6672648" cy="698419"/>
      </dsp:txXfrm>
    </dsp:sp>
    <dsp:sp modelId="{DF586370-4423-4A39-9545-0FB3778782D6}">
      <dsp:nvSpPr>
        <dsp:cNvPr id="0" name=""/>
        <dsp:cNvSpPr/>
      </dsp:nvSpPr>
      <dsp:spPr>
        <a:xfrm>
          <a:off x="0" y="3492692"/>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726D9-9299-4A38-9FD4-50039B43908D}">
      <dsp:nvSpPr>
        <dsp:cNvPr id="0" name=""/>
        <dsp:cNvSpPr/>
      </dsp:nvSpPr>
      <dsp:spPr>
        <a:xfrm>
          <a:off x="0" y="3492692"/>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Discuss and agendize DEI in curriculum committees</a:t>
          </a:r>
        </a:p>
      </dsp:txBody>
      <dsp:txXfrm>
        <a:off x="0" y="3492692"/>
        <a:ext cx="6672648" cy="698419"/>
      </dsp:txXfrm>
    </dsp:sp>
    <dsp:sp modelId="{2B2D4BDB-318A-4AD5-B3A7-963A4AD12A62}">
      <dsp:nvSpPr>
        <dsp:cNvPr id="0" name=""/>
        <dsp:cNvSpPr/>
      </dsp:nvSpPr>
      <dsp:spPr>
        <a:xfrm>
          <a:off x="0" y="4191111"/>
          <a:ext cx="66726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6E017-3E2F-4EC7-8977-F15807126536}">
      <dsp:nvSpPr>
        <dsp:cNvPr id="0" name=""/>
        <dsp:cNvSpPr/>
      </dsp:nvSpPr>
      <dsp:spPr>
        <a:xfrm>
          <a:off x="0" y="4191111"/>
          <a:ext cx="6672648" cy="69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Include a diversity requirement in your CORs </a:t>
          </a:r>
        </a:p>
      </dsp:txBody>
      <dsp:txXfrm>
        <a:off x="0" y="4191111"/>
        <a:ext cx="6672648" cy="698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BF07-AF8A-4B51-BB56-5BD5AB85F270}">
      <dsp:nvSpPr>
        <dsp:cNvPr id="0" name=""/>
        <dsp:cNvSpPr/>
      </dsp:nvSpPr>
      <dsp:spPr>
        <a:xfrm>
          <a:off x="625355" y="870063"/>
          <a:ext cx="1852875" cy="18528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186DC-E887-45E0-A982-2941E81F8989}">
      <dsp:nvSpPr>
        <dsp:cNvPr id="0" name=""/>
        <dsp:cNvSpPr/>
      </dsp:nvSpPr>
      <dsp:spPr>
        <a:xfrm>
          <a:off x="1020230" y="1264938"/>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B68F3-769F-48A8-AA65-9BE8578BE9F3}">
      <dsp:nvSpPr>
        <dsp:cNvPr id="0" name=""/>
        <dsp:cNvSpPr/>
      </dsp:nvSpPr>
      <dsp:spPr>
        <a:xfrm>
          <a:off x="33042" y="330006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Any questions?</a:t>
          </a:r>
        </a:p>
      </dsp:txBody>
      <dsp:txXfrm>
        <a:off x="33042" y="3300064"/>
        <a:ext cx="3037500" cy="720000"/>
      </dsp:txXfrm>
    </dsp:sp>
    <dsp:sp modelId="{5D0AE21F-0ABE-40F9-92FD-F9B6F0278511}">
      <dsp:nvSpPr>
        <dsp:cNvPr id="0" name=""/>
        <dsp:cNvSpPr/>
      </dsp:nvSpPr>
      <dsp:spPr>
        <a:xfrm>
          <a:off x="4194417" y="870063"/>
          <a:ext cx="1852875" cy="18528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8F8B1-F648-41C5-9D7D-5536A396EC69}">
      <dsp:nvSpPr>
        <dsp:cNvPr id="0" name=""/>
        <dsp:cNvSpPr/>
      </dsp:nvSpPr>
      <dsp:spPr>
        <a:xfrm>
          <a:off x="4589292" y="1264938"/>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21E9F-CC95-411C-B52D-0D1ABF1528E1}">
      <dsp:nvSpPr>
        <dsp:cNvPr id="0" name=""/>
        <dsp:cNvSpPr/>
      </dsp:nvSpPr>
      <dsp:spPr>
        <a:xfrm>
          <a:off x="3602105" y="330006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Contact </a:t>
          </a:r>
          <a:r>
            <a:rPr lang="en-US" sz="2400" kern="1200">
              <a:hlinkClick xmlns:r="http://schemas.openxmlformats.org/officeDocument/2006/relationships" r:id="rId5"/>
            </a:rPr>
            <a:t>info@asccc.org</a:t>
          </a:r>
          <a:r>
            <a:rPr lang="en-US" sz="2400" kern="1200"/>
            <a:t> </a:t>
          </a:r>
        </a:p>
      </dsp:txBody>
      <dsp:txXfrm>
        <a:off x="3602105" y="3300064"/>
        <a:ext cx="30375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611F1-A443-4D79-8406-1A56DE3D4C7C}">
      <dsp:nvSpPr>
        <dsp:cNvPr id="0" name=""/>
        <dsp:cNvSpPr/>
      </dsp:nvSpPr>
      <dsp:spPr>
        <a:xfrm>
          <a:off x="0" y="1086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1"/>
            </a:rPr>
            <a:t>AB 1460</a:t>
          </a:r>
          <a:endParaRPr lang="en-US" sz="2000" kern="1200"/>
        </a:p>
      </dsp:txBody>
      <dsp:txXfrm>
        <a:off x="22846" y="131510"/>
        <a:ext cx="6626956" cy="422308"/>
      </dsp:txXfrm>
    </dsp:sp>
    <dsp:sp modelId="{1A377F6D-8C07-49A5-8BC8-B200F903A0D4}">
      <dsp:nvSpPr>
        <dsp:cNvPr id="0" name=""/>
        <dsp:cNvSpPr/>
      </dsp:nvSpPr>
      <dsp:spPr>
        <a:xfrm>
          <a:off x="0" y="6342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2"/>
            </a:rPr>
            <a:t>CCC FAQs on CSU GE Breadth Policy</a:t>
          </a:r>
          <a:endParaRPr lang="en-US" sz="2000" kern="1200"/>
        </a:p>
      </dsp:txBody>
      <dsp:txXfrm>
        <a:off x="22846" y="657110"/>
        <a:ext cx="6626956" cy="422308"/>
      </dsp:txXfrm>
    </dsp:sp>
    <dsp:sp modelId="{4EA30B45-0DB2-4219-8841-873F8699310C}">
      <dsp:nvSpPr>
        <dsp:cNvPr id="0" name=""/>
        <dsp:cNvSpPr/>
      </dsp:nvSpPr>
      <dsp:spPr>
        <a:xfrm>
          <a:off x="0" y="11598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3"/>
            </a:rPr>
            <a:t>CSU Ethnic Studies Core Competencies</a:t>
          </a:r>
          <a:endParaRPr lang="en-US" sz="2000" kern="1200"/>
        </a:p>
      </dsp:txBody>
      <dsp:txXfrm>
        <a:off x="22846" y="1182710"/>
        <a:ext cx="6626956" cy="422308"/>
      </dsp:txXfrm>
    </dsp:sp>
    <dsp:sp modelId="{BBDC09DA-4329-458F-8C94-3D232CC5F4C8}">
      <dsp:nvSpPr>
        <dsp:cNvPr id="0" name=""/>
        <dsp:cNvSpPr/>
      </dsp:nvSpPr>
      <dsp:spPr>
        <a:xfrm>
          <a:off x="0" y="16854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4"/>
            </a:rPr>
            <a:t>Title 5, 55063</a:t>
          </a:r>
          <a:endParaRPr lang="en-US" sz="2000" kern="1200"/>
        </a:p>
      </dsp:txBody>
      <dsp:txXfrm>
        <a:off x="22846" y="1708310"/>
        <a:ext cx="6626956" cy="422308"/>
      </dsp:txXfrm>
    </dsp:sp>
    <dsp:sp modelId="{5935F925-DBE3-4C04-88DD-EB58C2FD963B}">
      <dsp:nvSpPr>
        <dsp:cNvPr id="0" name=""/>
        <dsp:cNvSpPr/>
      </dsp:nvSpPr>
      <dsp:spPr>
        <a:xfrm>
          <a:off x="0" y="22110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5"/>
            </a:rPr>
            <a:t>Student Senate Anti-Racism Plan</a:t>
          </a:r>
          <a:endParaRPr lang="en-US" sz="2000" kern="1200"/>
        </a:p>
      </dsp:txBody>
      <dsp:txXfrm>
        <a:off x="22846" y="2233910"/>
        <a:ext cx="6626956" cy="422308"/>
      </dsp:txXfrm>
    </dsp:sp>
    <dsp:sp modelId="{17E1E75D-C88F-4AD3-B7D9-CF4C24B72F12}">
      <dsp:nvSpPr>
        <dsp:cNvPr id="0" name=""/>
        <dsp:cNvSpPr/>
      </dsp:nvSpPr>
      <dsp:spPr>
        <a:xfrm>
          <a:off x="0" y="27366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6"/>
            </a:rPr>
            <a:t>Recovery with Equity </a:t>
          </a:r>
          <a:endParaRPr lang="en-US" sz="2000" kern="1200"/>
        </a:p>
      </dsp:txBody>
      <dsp:txXfrm>
        <a:off x="22846" y="2759510"/>
        <a:ext cx="6626956" cy="422308"/>
      </dsp:txXfrm>
    </dsp:sp>
    <dsp:sp modelId="{C0D41839-3F06-4297-88CC-AD24BD6E8510}">
      <dsp:nvSpPr>
        <dsp:cNvPr id="0" name=""/>
        <dsp:cNvSpPr/>
      </dsp:nvSpPr>
      <dsp:spPr>
        <a:xfrm>
          <a:off x="0" y="32622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7"/>
            </a:rPr>
            <a:t>ASCCC Resolutions</a:t>
          </a:r>
          <a:endParaRPr lang="en-US" sz="2000" kern="1200"/>
        </a:p>
      </dsp:txBody>
      <dsp:txXfrm>
        <a:off x="22846" y="3285110"/>
        <a:ext cx="6626956" cy="422308"/>
      </dsp:txXfrm>
    </dsp:sp>
    <dsp:sp modelId="{57BF7719-AF23-470E-A144-0A1056C29E73}">
      <dsp:nvSpPr>
        <dsp:cNvPr id="0" name=""/>
        <dsp:cNvSpPr/>
      </dsp:nvSpPr>
      <dsp:spPr>
        <a:xfrm>
          <a:off x="0" y="37878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8"/>
            </a:rPr>
            <a:t>Ethnic Studies- Looking Back-Looking Forward Article</a:t>
          </a:r>
          <a:endParaRPr lang="en-US" sz="2000" kern="1200"/>
        </a:p>
      </dsp:txBody>
      <dsp:txXfrm>
        <a:off x="22846" y="3810710"/>
        <a:ext cx="6626956" cy="422308"/>
      </dsp:txXfrm>
    </dsp:sp>
    <dsp:sp modelId="{AE8F008D-645F-4A8A-BE92-9CE87EF81CC3}">
      <dsp:nvSpPr>
        <dsp:cNvPr id="0" name=""/>
        <dsp:cNvSpPr/>
      </dsp:nvSpPr>
      <dsp:spPr>
        <a:xfrm>
          <a:off x="0" y="4313464"/>
          <a:ext cx="6672648"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9"/>
            </a:rPr>
            <a:t>Equivalency Paper </a:t>
          </a:r>
          <a:endParaRPr lang="en-US" sz="2000" kern="1200"/>
        </a:p>
      </dsp:txBody>
      <dsp:txXfrm>
        <a:off x="22846" y="4336310"/>
        <a:ext cx="6626956" cy="42230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11/2/2021</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11/2/2021</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b329dc689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3" name="Google Shape;93;gcb329dc689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2" name="Google Shape;1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9" name="Google Shape;1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6" name="Google Shape;1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b329dc68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3" name="Google Shape;133;gcb329dc68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b329dc689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r>
              <a:rPr lang="en-US" sz="1100" dirty="0">
                <a:solidFill>
                  <a:srgbClr val="404040"/>
                </a:solidFill>
                <a:latin typeface="+mn-lt"/>
                <a:ea typeface="Arial"/>
                <a:cs typeface="Arial"/>
                <a:sym typeface="Arial"/>
              </a:rPr>
              <a:t>The primary issues found with courses that were </a:t>
            </a:r>
            <a:r>
              <a:rPr lang="en-US" sz="1100" b="1" u="sng" dirty="0">
                <a:solidFill>
                  <a:srgbClr val="404040"/>
                </a:solidFill>
                <a:latin typeface="+mn-lt"/>
                <a:ea typeface="Arial"/>
                <a:cs typeface="Arial"/>
                <a:sym typeface="Arial"/>
              </a:rPr>
              <a:t>not</a:t>
            </a:r>
            <a:r>
              <a:rPr lang="en-US" sz="1100" dirty="0">
                <a:solidFill>
                  <a:srgbClr val="404040"/>
                </a:solidFill>
                <a:latin typeface="+mn-lt"/>
                <a:ea typeface="Arial"/>
                <a:cs typeface="Arial"/>
                <a:sym typeface="Arial"/>
              </a:rPr>
              <a:t> approved:</a:t>
            </a:r>
            <a:endParaRPr sz="1100" dirty="0">
              <a:solidFill>
                <a:srgbClr val="404040"/>
              </a:solidFill>
              <a:latin typeface="+mn-lt"/>
              <a:ea typeface="Arial"/>
              <a:cs typeface="Arial"/>
              <a:sym typeface="Arial"/>
            </a:endParaRPr>
          </a:p>
          <a:p>
            <a:pPr marL="457200" lvl="0" indent="-330200" algn="l" rtl="0">
              <a:lnSpc>
                <a:spcPct val="105000"/>
              </a:lnSpc>
              <a:spcBef>
                <a:spcPts val="800"/>
              </a:spcBef>
              <a:spcAft>
                <a:spcPts val="0"/>
              </a:spcAft>
              <a:buClr>
                <a:srgbClr val="404040"/>
              </a:buClr>
              <a:buSzPts val="1600"/>
              <a:buChar char="●"/>
            </a:pPr>
            <a:r>
              <a:rPr lang="en-US" sz="1100" dirty="0">
                <a:solidFill>
                  <a:srgbClr val="404040"/>
                </a:solidFill>
                <a:latin typeface="+mn-lt"/>
                <a:ea typeface="Arial"/>
                <a:cs typeface="Arial"/>
                <a:sym typeface="Arial"/>
              </a:rPr>
              <a:t>The competencies were </a:t>
            </a:r>
            <a:r>
              <a:rPr lang="en-US" sz="1100" b="1" u="sng" dirty="0">
                <a:solidFill>
                  <a:srgbClr val="404040"/>
                </a:solidFill>
                <a:latin typeface="+mn-lt"/>
                <a:ea typeface="Arial"/>
                <a:cs typeface="Arial"/>
                <a:sym typeface="Arial"/>
              </a:rPr>
              <a:t>not</a:t>
            </a:r>
            <a:r>
              <a:rPr lang="en-US" sz="1100" dirty="0">
                <a:solidFill>
                  <a:srgbClr val="404040"/>
                </a:solidFill>
                <a:latin typeface="+mn-lt"/>
                <a:ea typeface="Arial"/>
                <a:cs typeface="Arial"/>
                <a:sym typeface="Arial"/>
              </a:rPr>
              <a:t> listed within the Course Outline of Record (COR). Some campuses were not changing the COR, campuses instead included an attachment that claimed to meet the competencies. Even if the course submission met the competencies, CSUCO’s feedback (as well as the instructions given throughout the process) clearly stated that this information must be in the COR. The CSUCO is bound by the COR as the official document for the course.</a:t>
            </a:r>
            <a:endParaRPr sz="1100" dirty="0">
              <a:solidFill>
                <a:srgbClr val="404040"/>
              </a:solidFill>
              <a:latin typeface="+mn-lt"/>
              <a:ea typeface="Arial"/>
              <a:cs typeface="Arial"/>
              <a:sym typeface="Arial"/>
            </a:endParaRPr>
          </a:p>
          <a:p>
            <a:pPr marL="457200" lvl="0" indent="-330200" algn="l" rtl="0">
              <a:lnSpc>
                <a:spcPct val="105000"/>
              </a:lnSpc>
              <a:spcBef>
                <a:spcPts val="0"/>
              </a:spcBef>
              <a:spcAft>
                <a:spcPts val="0"/>
              </a:spcAft>
              <a:buClr>
                <a:srgbClr val="404040"/>
              </a:buClr>
              <a:buSzPts val="1600"/>
              <a:buChar char="●"/>
            </a:pPr>
            <a:r>
              <a:rPr lang="en-US" sz="1100" dirty="0">
                <a:solidFill>
                  <a:srgbClr val="404040"/>
                </a:solidFill>
                <a:latin typeface="+mn-lt"/>
                <a:ea typeface="Arial"/>
                <a:cs typeface="Arial"/>
                <a:sym typeface="Arial"/>
              </a:rPr>
              <a:t>The competencies </a:t>
            </a:r>
            <a:r>
              <a:rPr lang="en-US" sz="1100" b="1" u="sng" dirty="0">
                <a:solidFill>
                  <a:srgbClr val="404040"/>
                </a:solidFill>
                <a:latin typeface="+mn-lt"/>
                <a:ea typeface="Arial"/>
                <a:cs typeface="Arial"/>
                <a:sym typeface="Arial"/>
              </a:rPr>
              <a:t>were</a:t>
            </a:r>
            <a:r>
              <a:rPr lang="en-US" sz="1100" dirty="0">
                <a:solidFill>
                  <a:srgbClr val="404040"/>
                </a:solidFill>
                <a:latin typeface="+mn-lt"/>
                <a:ea typeface="Arial"/>
                <a:cs typeface="Arial"/>
                <a:sym typeface="Arial"/>
              </a:rPr>
              <a:t> included in the COR, however, there was no clear link to the competencies on the course content described in the COR. In those instances, the CSUCO explicitly responded via feedback that colleges must make this connection clearer.</a:t>
            </a:r>
            <a:endParaRPr sz="1100" dirty="0">
              <a:solidFill>
                <a:srgbClr val="404040"/>
              </a:solidFill>
              <a:latin typeface="+mn-lt"/>
              <a:ea typeface="Arial"/>
              <a:cs typeface="Arial"/>
              <a:sym typeface="Arial"/>
            </a:endParaRPr>
          </a:p>
          <a:p>
            <a:pPr marL="457200" lvl="0" indent="-330200" algn="l" rtl="0">
              <a:lnSpc>
                <a:spcPct val="105000"/>
              </a:lnSpc>
              <a:spcBef>
                <a:spcPts val="0"/>
              </a:spcBef>
              <a:spcAft>
                <a:spcPts val="0"/>
              </a:spcAft>
              <a:buClr>
                <a:srgbClr val="404040"/>
              </a:buClr>
              <a:buSzPts val="1600"/>
              <a:buChar char="●"/>
            </a:pPr>
            <a:r>
              <a:rPr lang="en-US" sz="1100" dirty="0">
                <a:solidFill>
                  <a:srgbClr val="404040"/>
                </a:solidFill>
                <a:latin typeface="+mn-lt"/>
                <a:ea typeface="Arial"/>
                <a:cs typeface="Arial"/>
                <a:sym typeface="Arial"/>
              </a:rPr>
              <a:t>The COR is the key document—an annotated document/attachment is not appropriate. Many colleges spent significant time on the justification and attachments rather than updating the COR.</a:t>
            </a:r>
            <a:endParaRPr sz="1100" dirty="0">
              <a:latin typeface="+mn-lt"/>
            </a:endParaRPr>
          </a:p>
        </p:txBody>
      </p:sp>
      <p:sp>
        <p:nvSpPr>
          <p:cNvPr id="140" name="Google Shape;140;gcb329dc689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7" name="Google Shape;1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4" name="Google Shape;1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2</a:t>
            </a:fld>
            <a:endParaRPr lang="en-US" altLang="en-US"/>
          </a:p>
        </p:txBody>
      </p:sp>
    </p:spTree>
    <p:extLst>
      <p:ext uri="{BB962C8B-B14F-4D97-AF65-F5344CB8AC3E}">
        <p14:creationId xmlns:p14="http://schemas.microsoft.com/office/powerpoint/2010/main" val="23527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1" name="Google Shape;1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9" name="Google Shape;1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6" name="Google Shape;1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1216c832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1216c832e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Example from LACC: </a:t>
            </a:r>
          </a:p>
          <a:p>
            <a:pPr marL="0" lvl="0" indent="0" algn="l" rtl="0">
              <a:spcBef>
                <a:spcPts val="360"/>
              </a:spcBef>
              <a:spcAft>
                <a:spcPts val="0"/>
              </a:spcAft>
              <a:buNone/>
            </a:pPr>
            <a:r>
              <a:rPr lang="en-US" dirty="0"/>
              <a:t>The course strives to provide content to examine the intersectionality of gender, sexuality, class and race within the context of the Chicana/o Studies Discipline. Learning from the many perspectives allows students is to comprehend how the American culture is experienced through its diverse backgrounds, beliefs, and communities. As a learning community, the course aims to examine how age, color, disability, gender, gender identity, gender expression, national origin, political affiliation, race, religion, and sexual orientation informs the interdisciplinary methodology of Chicana/o/Ethnic Studies.  Faculty and students are expected to commit to creating an environment that facilitates inquiry and self-expression, while also demonstrating diligence in understanding how others’ viewpoints may be different from their own.</a:t>
            </a:r>
          </a:p>
          <a:p>
            <a:pPr marL="0" lvl="0" indent="0" algn="l" rtl="0">
              <a:spcBef>
                <a:spcPts val="360"/>
              </a:spcBef>
              <a:spcAft>
                <a:spcPts val="0"/>
              </a:spcAft>
              <a:buNone/>
            </a:pPr>
            <a:endParaRPr dirty="0"/>
          </a:p>
        </p:txBody>
      </p:sp>
      <p:sp>
        <p:nvSpPr>
          <p:cNvPr id="184" name="Google Shape;184;gf1216c832e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24</a:t>
            </a:fld>
            <a:endParaRPr lang="en-US" altLang="en-US"/>
          </a:p>
        </p:txBody>
      </p:sp>
    </p:spTree>
    <p:extLst>
      <p:ext uri="{BB962C8B-B14F-4D97-AF65-F5344CB8AC3E}">
        <p14:creationId xmlns:p14="http://schemas.microsoft.com/office/powerpoint/2010/main" val="4012738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1" name="Google Shape;1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26</a:t>
            </a:fld>
            <a:endParaRPr lang="en-US" altLang="en-US"/>
          </a:p>
        </p:txBody>
      </p:sp>
    </p:spTree>
    <p:extLst>
      <p:ext uri="{BB962C8B-B14F-4D97-AF65-F5344CB8AC3E}">
        <p14:creationId xmlns:p14="http://schemas.microsoft.com/office/powerpoint/2010/main" val="3816851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8" name="Google Shape;1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Bef>
                <a:spcPts val="432"/>
              </a:spcBef>
              <a:spcAft>
                <a:spcPts val="0"/>
              </a:spcAft>
            </a:pPr>
            <a:r>
              <a:rPr lang="en-US" sz="1200" b="0" i="0" dirty="0">
                <a:solidFill>
                  <a:srgbClr val="000000"/>
                </a:solidFill>
                <a:effectLst/>
                <a:latin typeface="+mn-lt"/>
              </a:rPr>
              <a:t>•Open the session (Michelle) 5 min</a:t>
            </a:r>
          </a:p>
          <a:p>
            <a:pPr algn="l" fontAlgn="base">
              <a:spcBef>
                <a:spcPts val="432"/>
              </a:spcBef>
              <a:spcAft>
                <a:spcPts val="0"/>
              </a:spcAft>
            </a:pPr>
            <a:r>
              <a:rPr lang="en-US" sz="1200" b="0" i="0" dirty="0">
                <a:solidFill>
                  <a:srgbClr val="000000"/>
                </a:solidFill>
                <a:effectLst/>
                <a:latin typeface="+mn-lt"/>
              </a:rPr>
              <a:t>•Review history and definition of Ethnic Studies (Carlos) 5 min</a:t>
            </a:r>
          </a:p>
          <a:p>
            <a:pPr algn="l" fontAlgn="base">
              <a:spcBef>
                <a:spcPts val="432"/>
              </a:spcBef>
              <a:spcAft>
                <a:spcPts val="0"/>
              </a:spcAft>
            </a:pPr>
            <a:r>
              <a:rPr lang="en-US" sz="1200" b="0" i="0" dirty="0">
                <a:solidFill>
                  <a:srgbClr val="000000"/>
                </a:solidFill>
                <a:effectLst/>
                <a:latin typeface="+mn-lt"/>
              </a:rPr>
              <a:t>•Discuss the reasons why and the legislation (Michelle) 5 min</a:t>
            </a:r>
          </a:p>
          <a:p>
            <a:pPr algn="l" fontAlgn="base">
              <a:spcBef>
                <a:spcPts val="432"/>
              </a:spcBef>
              <a:spcAft>
                <a:spcPts val="0"/>
              </a:spcAft>
            </a:pPr>
            <a:r>
              <a:rPr lang="en-US" sz="1200" b="0" i="0" dirty="0">
                <a:solidFill>
                  <a:srgbClr val="000000"/>
                </a:solidFill>
                <a:effectLst/>
                <a:latin typeface="+mn-lt"/>
              </a:rPr>
              <a:t>•Impacts on CSU GE and CCC graduation requirements (Michelle and Carlos) 15 min</a:t>
            </a:r>
          </a:p>
          <a:p>
            <a:pPr algn="l" fontAlgn="base">
              <a:spcBef>
                <a:spcPts val="432"/>
              </a:spcBef>
              <a:spcAft>
                <a:spcPts val="0"/>
              </a:spcAft>
            </a:pPr>
            <a:r>
              <a:rPr lang="en-US" sz="1200" b="0" i="0" dirty="0">
                <a:solidFill>
                  <a:srgbClr val="000000"/>
                </a:solidFill>
                <a:effectLst/>
                <a:latin typeface="+mn-lt"/>
              </a:rPr>
              <a:t>•Share activities of the CCC Taskforce (Carlos) 10 min</a:t>
            </a:r>
          </a:p>
          <a:p>
            <a:pPr algn="l" fontAlgn="base">
              <a:spcBef>
                <a:spcPts val="432"/>
              </a:spcBef>
              <a:spcAft>
                <a:spcPts val="0"/>
              </a:spcAft>
            </a:pPr>
            <a:r>
              <a:rPr lang="en-US" sz="1200" b="0" i="0" dirty="0">
                <a:solidFill>
                  <a:srgbClr val="000000"/>
                </a:solidFill>
                <a:effectLst/>
                <a:latin typeface="+mn-lt"/>
              </a:rPr>
              <a:t>•Review hiring and equivalency processes (Stephanie) 5 min</a:t>
            </a:r>
          </a:p>
          <a:p>
            <a:pPr algn="l" fontAlgn="base">
              <a:spcBef>
                <a:spcPts val="432"/>
              </a:spcBef>
              <a:spcAft>
                <a:spcPts val="0"/>
              </a:spcAft>
            </a:pPr>
            <a:r>
              <a:rPr lang="en-US" sz="1200" b="0" i="0" dirty="0">
                <a:solidFill>
                  <a:srgbClr val="000000"/>
                </a:solidFill>
                <a:effectLst/>
                <a:latin typeface="+mn-lt"/>
              </a:rPr>
              <a:t>•Provide recommendations for local senates (Stephanie) 10 min</a:t>
            </a:r>
          </a:p>
          <a:p>
            <a:pPr algn="l" fontAlgn="base">
              <a:spcBef>
                <a:spcPts val="432"/>
              </a:spcBef>
              <a:spcAft>
                <a:spcPts val="0"/>
              </a:spcAft>
            </a:pPr>
            <a:r>
              <a:rPr lang="en-US" sz="1200" b="0" i="0" dirty="0">
                <a:solidFill>
                  <a:srgbClr val="000000"/>
                </a:solidFill>
                <a:effectLst/>
                <a:latin typeface="+mn-lt"/>
              </a:rPr>
              <a:t>•Q&amp;A (Stephanie) 15 min</a:t>
            </a:r>
          </a:p>
          <a:p>
            <a:pPr algn="l" fontAlgn="base">
              <a:spcBef>
                <a:spcPts val="432"/>
              </a:spcBef>
              <a:spcAft>
                <a:spcPts val="0"/>
              </a:spcAft>
            </a:pPr>
            <a:r>
              <a:rPr lang="en-US" sz="1200" b="0" i="0" dirty="0">
                <a:solidFill>
                  <a:srgbClr val="000000"/>
                </a:solidFill>
                <a:effectLst/>
                <a:latin typeface="+mn-lt"/>
              </a:rPr>
              <a:t>•Resources and closing (Michelle) 5 min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5</a:t>
            </a:fld>
            <a:endParaRPr lang="en-US" altLang="en-US"/>
          </a:p>
        </p:txBody>
      </p:sp>
    </p:spTree>
    <p:extLst>
      <p:ext uri="{BB962C8B-B14F-4D97-AF65-F5344CB8AC3E}">
        <p14:creationId xmlns:p14="http://schemas.microsoft.com/office/powerpoint/2010/main" val="200152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5" name="Google Shape;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2efc4142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9" name="Google Shape;79;gf2efc4142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2 Column Slide">
  <p:cSld name="1_Content 2 Column Slide">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4" name="Google Shape;24;p4"/>
          <p:cNvPicPr preferRelativeResize="0"/>
          <p:nvPr/>
        </p:nvPicPr>
        <p:blipFill rotWithShape="1">
          <a:blip r:embed="rId3">
            <a:alphaModFix/>
          </a:blip>
          <a:srcRect/>
          <a:stretch/>
        </p:blipFill>
        <p:spPr>
          <a:xfrm>
            <a:off x="0" y="0"/>
            <a:ext cx="822325" cy="6858000"/>
          </a:xfrm>
          <a:prstGeom prst="rect">
            <a:avLst/>
          </a:prstGeom>
          <a:noFill/>
          <a:ln>
            <a:noFill/>
          </a:ln>
          <a:effectLst>
            <a:outerShdw blurRad="190500" dist="38100" algn="ctr" rotWithShape="0">
              <a:srgbClr val="000000">
                <a:alpha val="40000"/>
              </a:srgbClr>
            </a:outerShdw>
          </a:effectLst>
        </p:spPr>
      </p:pic>
      <p:sp>
        <p:nvSpPr>
          <p:cNvPr id="25" name="Google Shape;25;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26" name="Google Shape;26;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7" name="Google Shape;27;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8" name="Google Shape;28;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025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1886" y="947057"/>
            <a:ext cx="4359729" cy="5535386"/>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9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accent5">
              <a:alpha val="25000"/>
            </a:schemeClr>
          </a:solidFill>
          <a:ln>
            <a:noFill/>
          </a:ln>
          <a:effectLst>
            <a:outerShdw blurRad="393700" dir="11400000" sx="1000" sy="1000" algn="ctr" rotWithShape="0">
              <a:schemeClr val="tx2"/>
            </a:outerShdw>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sp>
        <p:nvSpPr>
          <p:cNvPr id="10" name="Rectangle 9">
            <a:extLst>
              <a:ext uri="{FF2B5EF4-FFF2-40B4-BE49-F238E27FC236}">
                <a16:creationId xmlns:a16="http://schemas.microsoft.com/office/drawing/2014/main" id="{E6D6B82C-039A-6E43-97A5-CAA12C1E5213}"/>
              </a:ext>
            </a:extLst>
          </p:cNvPr>
          <p:cNvSpPr/>
          <p:nvPr userDrawn="1"/>
        </p:nvSpPr>
        <p:spPr>
          <a:xfrm>
            <a:off x="11377991" y="0"/>
            <a:ext cx="814010" cy="6858000"/>
          </a:xfrm>
          <a:prstGeom prst="rect">
            <a:avLst/>
          </a:prstGeom>
          <a:gradFill flip="none" rotWithShape="1">
            <a:gsLst>
              <a:gs pos="77000">
                <a:srgbClr val="B4E4E0"/>
              </a:gs>
              <a:gs pos="25000">
                <a:srgbClr val="6DD5E5"/>
              </a:gs>
              <a:gs pos="100000">
                <a:srgbClr val="F0F1DC"/>
              </a:gs>
            </a:gsLst>
            <a:lin ang="19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69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bg>
      <p:bgPr>
        <a:gradFill>
          <a:gsLst>
            <a:gs pos="50000">
              <a:schemeClr val="accent4"/>
            </a:gs>
            <a:gs pos="81000">
              <a:srgbClr val="B4E4E0">
                <a:alpha val="99000"/>
              </a:srgbClr>
            </a:gs>
            <a:gs pos="100000">
              <a:srgbClr val="F0F1DC"/>
            </a:gs>
          </a:gsLst>
          <a:lin ang="19800000" scaled="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76150" cy="1325563"/>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76150" cy="44196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spTree>
    <p:extLst>
      <p:ext uri="{BB962C8B-B14F-4D97-AF65-F5344CB8AC3E}">
        <p14:creationId xmlns:p14="http://schemas.microsoft.com/office/powerpoint/2010/main" val="356335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12178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3"/>
          <p:cNvSpPr/>
          <p:nvPr/>
        </p:nvSpPr>
        <p:spPr>
          <a:xfrm>
            <a:off x="4241800" y="0"/>
            <a:ext cx="7950200" cy="2355850"/>
          </a:xfrm>
          <a:prstGeom prst="rect">
            <a:avLst/>
          </a:prstGeom>
          <a:solidFill>
            <a:srgbClr val="051D56"/>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60325" y="0"/>
            <a:ext cx="4743450" cy="2360613"/>
          </a:xfrm>
          <a:prstGeom prst="rect">
            <a:avLst/>
          </a:prstGeom>
          <a:noFill/>
          <a:ln>
            <a:noFill/>
          </a:ln>
        </p:spPr>
      </p:pic>
      <p:pic>
        <p:nvPicPr>
          <p:cNvPr id="18" name="Google Shape;18;p3"/>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3"/>
          <p:cNvSpPr txBox="1">
            <a:spLocks noGrp="1"/>
          </p:cNvSpPr>
          <p:nvPr>
            <p:ph type="title"/>
          </p:nvPr>
        </p:nvSpPr>
        <p:spPr>
          <a:xfrm>
            <a:off x="2955235" y="403412"/>
            <a:ext cx="839856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21" name="Google Shape;21;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6319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4" r:id="rId2"/>
    <p:sldLayoutId id="2147483785" r:id="rId3"/>
    <p:sldLayoutId id="2147483786" r:id="rId4"/>
    <p:sldLayoutId id="2147483787" r:id="rId5"/>
    <p:sldLayoutId id="2147483790" r:id="rId6"/>
    <p:sldLayoutId id="2147483788" r:id="rId7"/>
    <p:sldLayoutId id="2147483791" r:id="rId8"/>
    <p:sldLayoutId id="2147483792" r:id="rId9"/>
    <p:sldLayoutId id="2147483793" r:id="rId10"/>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senateccc.org/what-we-do/ssccc-resolut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cccesfcouncil.org/" TargetMode="External"/><Relationship Id="rId4" Type="http://schemas.openxmlformats.org/officeDocument/2006/relationships/hyperlink" Target="https://asccc.org/sites/default/files/Fall%202020%20Adopted%20Resolutions%2011.9.2020%20FINAL_0.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smdc.org/press-releases/california-state-senate-passes-ab-1460%C2%A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91886" y="947057"/>
            <a:ext cx="4359729" cy="5535386"/>
          </a:xfrm>
        </p:spPr>
        <p:txBody>
          <a:bodyPr spcFirstLastPara="1" wrap="square" lIns="91425" tIns="45700" rIns="91425" bIns="45700" anchor="ctr" anchorCtr="0">
            <a:normAutofit/>
          </a:bodyPr>
          <a:lstStyle/>
          <a:p>
            <a:pPr marL="0" lvl="0" indent="0" rtl="0">
              <a:spcBef>
                <a:spcPts val="0"/>
              </a:spcBef>
              <a:spcAft>
                <a:spcPts val="0"/>
              </a:spcAft>
              <a:buNone/>
            </a:pPr>
            <a:r>
              <a:rPr lang="en-US" dirty="0"/>
              <a:t>All Things Ethnic Studies</a:t>
            </a:r>
            <a:br>
              <a:rPr lang="en-US" dirty="0"/>
            </a:br>
            <a:br>
              <a:rPr lang="en-US" dirty="0"/>
            </a:br>
            <a:r>
              <a:rPr lang="en-US" sz="2400" i="0" dirty="0">
                <a:effectLst/>
              </a:rPr>
              <a:t>Thursday, November 4 </a:t>
            </a:r>
            <a:br>
              <a:rPr lang="en-US" sz="2400" i="0" dirty="0">
                <a:effectLst/>
              </a:rPr>
            </a:br>
            <a:r>
              <a:rPr lang="en-US" sz="2400" i="0" dirty="0">
                <a:effectLst/>
              </a:rPr>
              <a:t>1:00 p.m.--2:15 p.m.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27885" y="1335091"/>
            <a:ext cx="3583461" cy="3436606"/>
          </a:xfrm>
        </p:spPr>
        <p:txBody>
          <a:bodyPr spcFirstLastPara="1" wrap="square" lIns="91425" tIns="45700" rIns="91425" bIns="45700" anchor="b" anchorCtr="0">
            <a:normAutofit fontScale="90000"/>
          </a:bodyPr>
          <a:lstStyle/>
          <a:p>
            <a:pPr marL="0" lvl="0" indent="0" rtl="0">
              <a:spcBef>
                <a:spcPts val="0"/>
              </a:spcBef>
              <a:spcAft>
                <a:spcPts val="0"/>
              </a:spcAft>
              <a:buNone/>
            </a:pPr>
            <a:r>
              <a:rPr lang="en-US" dirty="0"/>
              <a:t>Ethnic Studies Requirement Aligns with Vision and Goals of Student Senate and the ASCCC </a:t>
            </a:r>
          </a:p>
        </p:txBody>
      </p:sp>
      <p:sp>
        <p:nvSpPr>
          <p:cNvPr id="96" name="Google Shape;96;p15"/>
          <p:cNvSpPr txBox="1">
            <a:spLocks noGrp="1"/>
          </p:cNvSpPr>
          <p:nvPr>
            <p:ph idx="1"/>
          </p:nvPr>
        </p:nvSpPr>
        <p:spPr>
          <a:xfrm>
            <a:off x="4356705" y="564183"/>
            <a:ext cx="6672648" cy="5559973"/>
          </a:xfrm>
        </p:spPr>
        <p:txBody>
          <a:bodyPr spcFirstLastPara="1" wrap="square" lIns="91425" tIns="45700" rIns="91425" bIns="45700" anchor="t" anchorCtr="0">
            <a:normAutofit fontScale="77500" lnSpcReduction="20000"/>
          </a:bodyPr>
          <a:lstStyle/>
          <a:p>
            <a:pPr marL="457200" lvl="0" indent="-361950" rtl="0">
              <a:lnSpc>
                <a:spcPct val="120000"/>
              </a:lnSpc>
              <a:spcBef>
                <a:spcPts val="1000"/>
              </a:spcBef>
              <a:spcAft>
                <a:spcPts val="600"/>
              </a:spcAft>
              <a:buSzPts val="2100"/>
              <a:buChar char="●"/>
            </a:pPr>
            <a:r>
              <a:rPr lang="en-US" sz="2200" dirty="0"/>
              <a:t>Student Senate for California Community College (SSCCC):</a:t>
            </a:r>
          </a:p>
          <a:p>
            <a:pPr marL="914400" lvl="1" indent="-361950" rtl="0">
              <a:lnSpc>
                <a:spcPct val="120000"/>
              </a:lnSpc>
              <a:spcBef>
                <a:spcPts val="0"/>
              </a:spcBef>
              <a:spcAft>
                <a:spcPts val="600"/>
              </a:spcAft>
              <a:buSzPts val="2100"/>
              <a:buChar char="○"/>
            </a:pPr>
            <a:r>
              <a:rPr lang="en-US" dirty="0"/>
              <a:t>Anti-Racism Plan of Action: “Ensure that the community college curriculum is responsive to all cultures in an effort to foster cultural appreciation, awareness, and value”</a:t>
            </a:r>
          </a:p>
          <a:p>
            <a:pPr marL="914400" lvl="1" indent="-361950" rtl="0">
              <a:lnSpc>
                <a:spcPct val="120000"/>
              </a:lnSpc>
              <a:spcBef>
                <a:spcPts val="0"/>
              </a:spcBef>
              <a:spcAft>
                <a:spcPts val="600"/>
              </a:spcAft>
              <a:buSzPts val="2100"/>
              <a:buChar char="○"/>
            </a:pPr>
            <a:r>
              <a:rPr lang="en-US" dirty="0"/>
              <a:t>Adopted</a:t>
            </a:r>
            <a:r>
              <a:rPr lang="en-US" dirty="0">
                <a:uFill>
                  <a:noFill/>
                </a:uFill>
                <a:hlinkClick r:id="rId3"/>
              </a:rPr>
              <a:t> </a:t>
            </a:r>
            <a:r>
              <a:rPr lang="en-US" u="sng" dirty="0">
                <a:hlinkClick r:id="rId3"/>
              </a:rPr>
              <a:t>resolution S21.01.05</a:t>
            </a:r>
            <a:r>
              <a:rPr lang="en-US" dirty="0"/>
              <a:t>  advocating for an ethnic studies graduation requirement</a:t>
            </a:r>
          </a:p>
          <a:p>
            <a:pPr marL="457200" lvl="0" indent="-361950" rtl="0">
              <a:lnSpc>
                <a:spcPct val="120000"/>
              </a:lnSpc>
              <a:spcBef>
                <a:spcPts val="0"/>
              </a:spcBef>
              <a:spcAft>
                <a:spcPts val="600"/>
              </a:spcAft>
              <a:buSzPts val="2100"/>
              <a:buChar char="●"/>
            </a:pPr>
            <a:r>
              <a:rPr lang="en-US" sz="2200" dirty="0"/>
              <a:t>Academic Senate for California Community College (ASCCC): </a:t>
            </a:r>
          </a:p>
          <a:p>
            <a:pPr marL="914400" lvl="1" indent="-361950" rtl="0">
              <a:lnSpc>
                <a:spcPct val="120000"/>
              </a:lnSpc>
              <a:spcBef>
                <a:spcPts val="0"/>
              </a:spcBef>
              <a:spcAft>
                <a:spcPts val="600"/>
              </a:spcAft>
              <a:buSzPts val="2100"/>
              <a:buChar char="○"/>
            </a:pPr>
            <a:r>
              <a:rPr lang="en-US" i="1" dirty="0"/>
              <a:t>Rostrum</a:t>
            </a:r>
            <a:r>
              <a:rPr lang="en-US" dirty="0"/>
              <a:t>: “Ethnic studies courses bring to the forefront the complete histories of historically-marginalized groups that were overlooked or hidden, and students from all backgrounds who take ethnic studies courses are better equipped for real world diversity.”</a:t>
            </a:r>
          </a:p>
          <a:p>
            <a:pPr marL="914400" lvl="1" indent="-361950" rtl="0">
              <a:lnSpc>
                <a:spcPct val="120000"/>
              </a:lnSpc>
              <a:spcBef>
                <a:spcPts val="0"/>
              </a:spcBef>
              <a:spcAft>
                <a:spcPts val="600"/>
              </a:spcAft>
              <a:buSzPts val="2100"/>
              <a:buChar char="○"/>
            </a:pPr>
            <a:r>
              <a:rPr lang="en-US" dirty="0"/>
              <a:t>Adopted</a:t>
            </a:r>
            <a:r>
              <a:rPr lang="en-US" dirty="0">
                <a:uFill>
                  <a:noFill/>
                </a:uFill>
                <a:hlinkClick r:id="rId4"/>
              </a:rPr>
              <a:t> </a:t>
            </a:r>
            <a:r>
              <a:rPr lang="en-US" u="sng" dirty="0">
                <a:hlinkClick r:id="rId4"/>
              </a:rPr>
              <a:t>resolution 9.03</a:t>
            </a:r>
            <a:r>
              <a:rPr lang="en-US" dirty="0"/>
              <a:t> calling for an ethnic studies graduation requirement</a:t>
            </a:r>
          </a:p>
          <a:p>
            <a:pPr marL="457200" lvl="0" indent="-361950" rtl="0">
              <a:lnSpc>
                <a:spcPct val="120000"/>
              </a:lnSpc>
              <a:spcBef>
                <a:spcPts val="0"/>
              </a:spcBef>
              <a:spcAft>
                <a:spcPts val="600"/>
              </a:spcAft>
              <a:buSzPts val="2100"/>
              <a:buChar char="●"/>
            </a:pPr>
            <a:r>
              <a:rPr lang="en-US" sz="2200" dirty="0"/>
              <a:t>The California Community Colleges</a:t>
            </a:r>
            <a:r>
              <a:rPr lang="en-US" sz="2200" dirty="0">
                <a:uFill>
                  <a:noFill/>
                </a:uFill>
                <a:hlinkClick r:id="rId5"/>
              </a:rPr>
              <a:t> </a:t>
            </a:r>
            <a:r>
              <a:rPr lang="en-US" sz="2200" u="sng" dirty="0">
                <a:hlinkClick r:id="rId5"/>
              </a:rPr>
              <a:t>Ethnic Studies Faculty Council</a:t>
            </a:r>
            <a:r>
              <a:rPr lang="en-US" sz="2200" dirty="0"/>
              <a:t>, consisting of 200 ethnic studies faculty from across the CCC system, advocated for this (and other) ethnic studies reform and hosted two CCC Ethnic Studies Summits.</a:t>
            </a:r>
          </a:p>
          <a:p>
            <a:pPr marL="342900" lvl="0" indent="-190500" rtl="0">
              <a:spcBef>
                <a:spcPts val="1000"/>
              </a:spcBef>
              <a:spcAft>
                <a:spcPts val="0"/>
              </a:spcAft>
              <a:buClr>
                <a:srgbClr val="404040"/>
              </a:buClr>
              <a:buSzPts val="2400"/>
              <a:buFont typeface="Arial"/>
              <a:buNone/>
            </a:pPr>
            <a:endParaRPr lang="en-US" sz="1700" dirty="0"/>
          </a:p>
          <a:p>
            <a:pPr marL="342900" lvl="0" indent="-190500" rtl="0">
              <a:spcBef>
                <a:spcPts val="1000"/>
              </a:spcBef>
              <a:spcAft>
                <a:spcPts val="0"/>
              </a:spcAft>
              <a:buClr>
                <a:srgbClr val="404040"/>
              </a:buClr>
              <a:buSzPts val="2400"/>
              <a:buFont typeface="Arial"/>
              <a:buNone/>
            </a:pPr>
            <a:endParaRPr lang="en-US" sz="1700" dirty="0"/>
          </a:p>
        </p:txBody>
      </p:sp>
      <p:sp>
        <p:nvSpPr>
          <p:cNvPr id="97" name="Google Shape;97;p15"/>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AB 1460 </a:t>
            </a:r>
            <a:br>
              <a:rPr lang="en-US"/>
            </a:br>
            <a:r>
              <a:rPr lang="en-US"/>
              <a:t>CSU Graduation Requirement</a:t>
            </a:r>
          </a:p>
        </p:txBody>
      </p:sp>
      <p:sp>
        <p:nvSpPr>
          <p:cNvPr id="115" name="Google Shape;103;p16"/>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lvl="0" indent="0" rtl="0">
              <a:spcBef>
                <a:spcPts val="0"/>
              </a:spcBef>
              <a:spcAft>
                <a:spcPts val="0"/>
              </a:spcAft>
              <a:buClr>
                <a:srgbClr val="404040"/>
              </a:buClr>
              <a:buSzPts val="1600"/>
              <a:buNone/>
            </a:pPr>
            <a:r>
              <a:rPr lang="en-US" sz="2000" b="1"/>
              <a:t>SEC. 2.</a:t>
            </a:r>
            <a:r>
              <a:rPr lang="en-US" sz="2000"/>
              <a:t> Section 89032 is added to the Education Code, to read:</a:t>
            </a:r>
            <a:endParaRPr sz="2000"/>
          </a:p>
          <a:p>
            <a:pPr marL="0" lvl="0" indent="0" rtl="0">
              <a:spcBef>
                <a:spcPts val="1000"/>
              </a:spcBef>
              <a:spcAft>
                <a:spcPts val="0"/>
              </a:spcAft>
              <a:buClr>
                <a:srgbClr val="404040"/>
              </a:buClr>
              <a:buSzPts val="1600"/>
              <a:buNone/>
            </a:pPr>
            <a:r>
              <a:rPr lang="en-US" sz="2000" b="1"/>
              <a:t>89032.</a:t>
            </a:r>
            <a:r>
              <a:rPr lang="en-US" sz="2000"/>
              <a:t> (a) It is the intent of the Legislature that students of the California State University acquire the knowledge and skills that will help them comprehend the diversity and social justice history of the United States and of the society in which they live to enable them to contribute to that society as responsible and constructive citizens.</a:t>
            </a:r>
            <a:endParaRPr sz="2000"/>
          </a:p>
          <a:p>
            <a:pPr marL="0" marR="0" lvl="0" indent="0" rtl="0">
              <a:spcBef>
                <a:spcPts val="1000"/>
              </a:spcBef>
              <a:spcAft>
                <a:spcPts val="0"/>
              </a:spcAft>
              <a:buClr>
                <a:srgbClr val="404040"/>
              </a:buClr>
              <a:buSzPts val="1600"/>
              <a:buFont typeface="Arial"/>
              <a:buNone/>
            </a:pPr>
            <a:r>
              <a:rPr lang="en-US" sz="2000"/>
              <a:t>(b) Commencing with the 2021–22 academic year, the California State University shall provide for courses in ethnic studies at each of its campuses.</a:t>
            </a:r>
            <a:endParaRPr sz="2000"/>
          </a:p>
          <a:p>
            <a:pPr marL="0" marR="0" lvl="0" indent="0" rtl="0">
              <a:spcBef>
                <a:spcPts val="1000"/>
              </a:spcBef>
              <a:spcAft>
                <a:spcPts val="0"/>
              </a:spcAft>
              <a:buClr>
                <a:srgbClr val="404040"/>
              </a:buClr>
              <a:buSzPts val="1600"/>
              <a:buFont typeface="Arial"/>
              <a:buNone/>
            </a:pPr>
            <a:r>
              <a:rPr lang="en-US" sz="2000"/>
              <a:t>Commencing with students graduating in the 2024–25 academic year, the California State University shall require, as an undergraduate graduation requirement, the completion of, at minimum, one three-unit course in ethnic studies.</a:t>
            </a:r>
            <a:endParaRPr sz="2000"/>
          </a:p>
          <a:p>
            <a:pPr marL="0" marR="0" lvl="0" indent="0" rtl="0">
              <a:spcBef>
                <a:spcPts val="1000"/>
              </a:spcBef>
              <a:spcAft>
                <a:spcPts val="0"/>
              </a:spcAft>
              <a:buClr>
                <a:srgbClr val="404040"/>
              </a:buClr>
              <a:buSzPts val="1600"/>
              <a:buFont typeface="Arial"/>
              <a:buNone/>
            </a:pPr>
            <a:r>
              <a:rPr lang="en-US" sz="2000"/>
              <a:t>Students must complete the requirement by taking a class in one of four ethnic studies disciplines: Native American studies, African American studies, Asian American studies or Latinx studies.</a:t>
            </a:r>
            <a:endParaRPr sz="2000"/>
          </a:p>
          <a:p>
            <a:pPr marL="0" marR="0" lvl="0" indent="0" rtl="0">
              <a:spcBef>
                <a:spcPts val="1000"/>
              </a:spcBef>
              <a:spcAft>
                <a:spcPts val="0"/>
              </a:spcAft>
              <a:buClr>
                <a:srgbClr val="404040"/>
              </a:buClr>
              <a:buSzPts val="1600"/>
              <a:buFont typeface="Arial"/>
              <a:buNone/>
            </a:pPr>
            <a:endParaRPr sz="2000"/>
          </a:p>
          <a:p>
            <a:pPr marL="0" marR="0" lvl="0" indent="0" rtl="0">
              <a:spcBef>
                <a:spcPts val="1000"/>
              </a:spcBef>
              <a:spcAft>
                <a:spcPts val="0"/>
              </a:spcAft>
              <a:buClr>
                <a:srgbClr val="404040"/>
              </a:buClr>
              <a:buSzPts val="1100"/>
              <a:buFont typeface="Arial"/>
              <a:buNone/>
            </a:pPr>
            <a:endParaRPr sz="2000"/>
          </a:p>
        </p:txBody>
      </p:sp>
      <p:sp>
        <p:nvSpPr>
          <p:cNvPr id="116" name="Slide Number Placeholder 3">
            <a:extLst>
              <a:ext uri="{FF2B5EF4-FFF2-40B4-BE49-F238E27FC236}">
                <a16:creationId xmlns:a16="http://schemas.microsoft.com/office/drawing/2014/main" id="{D18E6FD3-3626-49D6-A216-90686AD8C2C1}"/>
              </a:ext>
            </a:extLst>
          </p:cNvPr>
          <p:cNvSpPr>
            <a:spLocks noGrp="1"/>
          </p:cNvSpPr>
          <p:nvPr>
            <p:ph type="sldNum" sz="quarter" idx="10"/>
          </p:nvPr>
        </p:nvSpPr>
        <p:spPr>
          <a:xfrm>
            <a:off x="10437813" y="6356350"/>
            <a:ext cx="915987" cy="365125"/>
          </a:xfrm>
        </p:spPr>
        <p:txBody>
          <a:bodyPr/>
          <a:lstStyle/>
          <a:p>
            <a:pPr>
              <a:spcAft>
                <a:spcPts val="600"/>
              </a:spcAft>
              <a:defRPr/>
            </a:pPr>
            <a:fld id="{B3DECD38-FFDC-B946-A4F7-DDE361C58630}" type="slidenum">
              <a:rPr lang="en-US" altLang="en-US"/>
              <a:pPr>
                <a:spcAft>
                  <a:spcPts val="600"/>
                </a:spcAft>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227885" y="1817005"/>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sz="3300" dirty="0"/>
              <a:t>AB 1460 </a:t>
            </a:r>
            <a:br>
              <a:rPr lang="en-US" sz="3300" dirty="0"/>
            </a:br>
            <a:r>
              <a:rPr lang="en-US" sz="3300" dirty="0"/>
              <a:t>CA Community College Students</a:t>
            </a:r>
          </a:p>
        </p:txBody>
      </p:sp>
      <p:sp>
        <p:nvSpPr>
          <p:cNvPr id="117" name="Slide Number Placeholder 4">
            <a:extLst>
              <a:ext uri="{FF2B5EF4-FFF2-40B4-BE49-F238E27FC236}">
                <a16:creationId xmlns:a16="http://schemas.microsoft.com/office/drawing/2014/main" id="{3122D2B8-5F1E-413E-9117-043FB50AA107}"/>
              </a:ext>
            </a:extLst>
          </p:cNvPr>
          <p:cNvSpPr>
            <a:spLocks noGrp="1"/>
          </p:cNvSpPr>
          <p:nvPr>
            <p:ph type="sldNum" sz="quarter" idx="10"/>
          </p:nvPr>
        </p:nvSpPr>
        <p:spPr>
          <a:xfrm>
            <a:off x="9890125" y="6356350"/>
            <a:ext cx="1143000" cy="368300"/>
          </a:xfrm>
        </p:spPr>
        <p:txBody>
          <a:bodyPr/>
          <a:lstStyle/>
          <a:p>
            <a:pPr>
              <a:spcAft>
                <a:spcPts val="600"/>
              </a:spcAft>
              <a:defRPr/>
            </a:pPr>
            <a:fld id="{BA612EA7-8AF5-6D4A-BB65-EDB273F44EC3}" type="slidenum">
              <a:rPr lang="en-US" altLang="en-US"/>
              <a:pPr>
                <a:spcAft>
                  <a:spcPts val="600"/>
                </a:spcAft>
                <a:defRPr/>
              </a:pPr>
              <a:t>12</a:t>
            </a:fld>
            <a:endParaRPr lang="en-US" altLang="en-US"/>
          </a:p>
        </p:txBody>
      </p:sp>
      <p:graphicFrame>
        <p:nvGraphicFramePr>
          <p:cNvPr id="111" name="Google Shape;109;p17">
            <a:extLst>
              <a:ext uri="{FF2B5EF4-FFF2-40B4-BE49-F238E27FC236}">
                <a16:creationId xmlns:a16="http://schemas.microsoft.com/office/drawing/2014/main" id="{242B80C6-ADB0-41D5-884E-34B9D4476545}"/>
              </a:ext>
            </a:extLst>
          </p:cNvPr>
          <p:cNvGraphicFramePr/>
          <p:nvPr>
            <p:extLst>
              <p:ext uri="{D42A27DB-BD31-4B8C-83A1-F6EECF244321}">
                <p14:modId xmlns:p14="http://schemas.microsoft.com/office/powerpoint/2010/main" val="2854243714"/>
              </p:ext>
            </p:extLst>
          </p:nvPr>
        </p:nvGraphicFramePr>
        <p:xfrm>
          <a:off x="4356705" y="588580"/>
          <a:ext cx="6672648" cy="563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27885" y="1335091"/>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dirty="0"/>
              <a:t>CSU Area F </a:t>
            </a:r>
            <a:endParaRPr lang="en-US"/>
          </a:p>
        </p:txBody>
      </p:sp>
      <p:sp>
        <p:nvSpPr>
          <p:cNvPr id="115" name="Google Shape;115;p18"/>
          <p:cNvSpPr txBox="1">
            <a:spLocks noGrp="1"/>
          </p:cNvSpPr>
          <p:nvPr>
            <p:ph idx="1"/>
          </p:nvPr>
        </p:nvSpPr>
        <p:spPr>
          <a:xfrm>
            <a:off x="4356705" y="1335091"/>
            <a:ext cx="6672648" cy="4890128"/>
          </a:xfrm>
        </p:spPr>
        <p:txBody>
          <a:bodyPr spcFirstLastPara="1" wrap="square" lIns="91425" tIns="45700" rIns="91425" bIns="45700" anchor="t" anchorCtr="0">
            <a:normAutofit/>
          </a:bodyPr>
          <a:lstStyle/>
          <a:p>
            <a:pPr marL="0" marR="0" lvl="0" indent="0" rtl="0">
              <a:spcBef>
                <a:spcPts val="0"/>
              </a:spcBef>
              <a:spcAft>
                <a:spcPts val="0"/>
              </a:spcAft>
              <a:buClr>
                <a:srgbClr val="333333"/>
              </a:buClr>
              <a:buSzPts val="2400"/>
              <a:buFont typeface="Arial"/>
              <a:buNone/>
            </a:pPr>
            <a:r>
              <a:rPr lang="en-US" b="1"/>
              <a:t>3 semester units (4 quarter units)</a:t>
            </a:r>
            <a:endParaRPr lang="en-US"/>
          </a:p>
          <a:p>
            <a:pPr marL="0" marR="0" lvl="0" indent="0" rtl="0">
              <a:spcBef>
                <a:spcPts val="1000"/>
              </a:spcBef>
              <a:spcAft>
                <a:spcPts val="0"/>
              </a:spcAft>
              <a:buClr>
                <a:srgbClr val="333333"/>
              </a:buClr>
              <a:buSzPts val="2400"/>
              <a:buFont typeface="Arial"/>
              <a:buNone/>
            </a:pPr>
            <a:r>
              <a:rPr lang="en-US"/>
              <a:t>This lower-division, 3 semester (4 quarter) unit requirement fulfills Education Code Section 89032. The requirement to take a 3 semester (4 quarter) unit course in Area F shall not be waived or substituted. </a:t>
            </a:r>
          </a:p>
          <a:p>
            <a:pPr marL="0" marR="0" lvl="0" indent="0" rtl="0">
              <a:spcBef>
                <a:spcPts val="1000"/>
              </a:spcBef>
              <a:spcAft>
                <a:spcPts val="0"/>
              </a:spcAft>
              <a:buClr>
                <a:srgbClr val="333333"/>
              </a:buClr>
              <a:buSzPts val="2400"/>
              <a:buFont typeface="Arial"/>
              <a:buNone/>
            </a:pPr>
            <a:r>
              <a:rPr lang="en-US"/>
              <a:t>To be approved for this requirement, courses shall have the following course prefixes: African American, Asian American, Latina/o American or Native American Studies. Similar course prefixes (e.g., Pan-African Studies, American Indian Studies, Chicana/o Studies, Ethnic Studies) shall also meet this requirement. </a:t>
            </a:r>
          </a:p>
          <a:p>
            <a:pPr marL="0" marR="0" lvl="0" indent="0" rtl="0">
              <a:spcBef>
                <a:spcPts val="1000"/>
              </a:spcBef>
              <a:spcAft>
                <a:spcPts val="0"/>
              </a:spcAft>
              <a:buClr>
                <a:srgbClr val="404040"/>
              </a:buClr>
              <a:buSzPts val="2400"/>
              <a:buFont typeface="Arial"/>
              <a:buNone/>
            </a:pPr>
            <a:endParaRPr lang="en-US"/>
          </a:p>
        </p:txBody>
      </p:sp>
      <p:sp>
        <p:nvSpPr>
          <p:cNvPr id="116" name="Google Shape;116;p18"/>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Core Competencies </a:t>
            </a:r>
            <a:endParaRPr lang="en-US"/>
          </a:p>
        </p:txBody>
      </p:sp>
      <p:sp>
        <p:nvSpPr>
          <p:cNvPr id="122" name="Google Shape;122;p19"/>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342900" lvl="0" indent="-342900" rtl="0">
              <a:spcBef>
                <a:spcPts val="0"/>
              </a:spcBef>
              <a:spcAft>
                <a:spcPts val="0"/>
              </a:spcAft>
              <a:buClr>
                <a:srgbClr val="404040"/>
              </a:buClr>
              <a:buSzPts val="1600"/>
              <a:buFont typeface="Arial"/>
              <a:buAutoNum type="arabicPeriod"/>
            </a:pPr>
            <a:r>
              <a:rPr lang="en-US" sz="1500"/>
              <a:t>Analyze and articulate concepts such as race and racism, racialization, ethnicity, equity, ethno-centrism, eurocentrism, white supremacy, self-determination, liberation, decolonization, sovereignty, imperialism, settler colonialism, and anti-racism as analyzed in any one or more of the following: Native American Studies, African American Studies, Asian American Studies, and Latina and Latino American Studies.</a:t>
            </a:r>
          </a:p>
          <a:p>
            <a:pPr marL="342900" lvl="0" indent="-342900" rtl="0">
              <a:spcBef>
                <a:spcPts val="1000"/>
              </a:spcBef>
              <a:spcAft>
                <a:spcPts val="0"/>
              </a:spcAft>
              <a:buClr>
                <a:srgbClr val="404040"/>
              </a:buClr>
              <a:buSzPts val="1600"/>
              <a:buFont typeface="Arial"/>
              <a:buAutoNum type="arabicPeriod"/>
            </a:pPr>
            <a:r>
              <a:rPr lang="en-US" sz="1500"/>
              <a:t>Apply theory and knowledge produced by Native American, African American, Asian American, and/or Latina and Latino American communities to describe the critical events, histories, cultures, intellectual traditions, contributions, lived-experiences and social struggles of those groups with a particular emphasis on agency and group-affirmation.</a:t>
            </a:r>
          </a:p>
          <a:p>
            <a:pPr marL="342900" lvl="0" indent="-342900" rtl="0">
              <a:spcBef>
                <a:spcPts val="1000"/>
              </a:spcBef>
              <a:spcAft>
                <a:spcPts val="0"/>
              </a:spcAft>
              <a:buClr>
                <a:srgbClr val="404040"/>
              </a:buClr>
              <a:buSzPts val="1600"/>
              <a:buFont typeface="Arial"/>
              <a:buAutoNum type="arabicPeriod"/>
            </a:pPr>
            <a:r>
              <a:rPr lang="en-US" sz="1500"/>
              <a:t>Critically analyze the intersection of race and racism as they relate to class, gender, sexuality, religion, spirituality, national origin, immigration status, ability, tribal citizenship, sovereignty, language, and/or age in Native American, African American, Asian American, and/or Latina and Latino American communities.</a:t>
            </a:r>
          </a:p>
          <a:p>
            <a:pPr marL="342900" lvl="0" indent="-342900" rtl="0">
              <a:spcBef>
                <a:spcPts val="1000"/>
              </a:spcBef>
              <a:spcAft>
                <a:spcPts val="0"/>
              </a:spcAft>
              <a:buClr>
                <a:srgbClr val="404040"/>
              </a:buClr>
              <a:buSzPts val="1600"/>
              <a:buFont typeface="Arial"/>
              <a:buAutoNum type="arabicPeriod"/>
            </a:pPr>
            <a:r>
              <a:rPr lang="en-US" sz="1500"/>
              <a:t>Critically review how struggle, resistance, racial and social justice, solidarity, and liberation, as experienced and enacted by Native Americans, African Americans, Asian Americans and/or Latina and Latino Americans are relevant to current and structural issues such as communal, national, international, and transnational politics as, for example, in immigration, reparations, settler-colonialism, multiculturalism, language policies.</a:t>
            </a:r>
          </a:p>
          <a:p>
            <a:pPr marL="342900" lvl="0" indent="-342900" rtl="0">
              <a:spcBef>
                <a:spcPts val="1000"/>
              </a:spcBef>
              <a:spcAft>
                <a:spcPts val="0"/>
              </a:spcAft>
              <a:buClr>
                <a:srgbClr val="404040"/>
              </a:buClr>
              <a:buSzPts val="1600"/>
              <a:buFont typeface="Arial"/>
              <a:buAutoNum type="arabicPeriod"/>
            </a:pPr>
            <a:r>
              <a:rPr lang="en-US" sz="1500"/>
              <a:t>Describe and actively engage with anti-racist and anti-colonial issues and the practices and movements in Native American, African American, Asian American and/or Latina and Latino communities and a just and equitable society.</a:t>
            </a:r>
          </a:p>
          <a:p>
            <a:pPr marL="0" marR="0" lvl="0" indent="0" rtl="0">
              <a:spcBef>
                <a:spcPts val="1000"/>
              </a:spcBef>
              <a:spcAft>
                <a:spcPts val="0"/>
              </a:spcAft>
              <a:buClr>
                <a:srgbClr val="404040"/>
              </a:buClr>
              <a:buSzPts val="1400"/>
              <a:buFont typeface="Arial"/>
              <a:buNone/>
            </a:pPr>
            <a:endParaRPr lang="en-US" sz="1500"/>
          </a:p>
        </p:txBody>
      </p:sp>
      <p:sp>
        <p:nvSpPr>
          <p:cNvPr id="123" name="Google Shape;123;p19"/>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CSU Acceptance of CCC Ethnic Studies Courses </a:t>
            </a:r>
            <a:endParaRPr lang="en-US"/>
          </a:p>
        </p:txBody>
      </p:sp>
      <p:sp>
        <p:nvSpPr>
          <p:cNvPr id="129" name="Google Shape;129;p20"/>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57200" marR="0" lvl="0" indent="-368300" rtl="0">
              <a:spcBef>
                <a:spcPts val="0"/>
              </a:spcBef>
              <a:spcAft>
                <a:spcPts val="600"/>
              </a:spcAft>
              <a:buSzPts val="2200"/>
              <a:buChar char="●"/>
            </a:pPr>
            <a:r>
              <a:rPr lang="en-US" sz="2000"/>
              <a:t>The new General Education policy is effective fall 2021. In general, any student who begins their academic work at either a CCC or CSU fall 2021 and beyond will be required to complete the new general education requirements.</a:t>
            </a:r>
          </a:p>
          <a:p>
            <a:pPr marL="457200" marR="0" lvl="0" indent="-368300" rtl="0">
              <a:spcBef>
                <a:spcPts val="0"/>
              </a:spcBef>
              <a:spcAft>
                <a:spcPts val="600"/>
              </a:spcAft>
              <a:buSzPts val="2200"/>
              <a:buChar char="●"/>
            </a:pPr>
            <a:r>
              <a:rPr lang="en-US" sz="2000"/>
              <a:t>Students who began at a CCC or CSU prior to fall 2021, and maintained continuous enrollment, will not be held to the Ethnic Studies requirement due to their pre-2021 catalog rights.</a:t>
            </a:r>
          </a:p>
          <a:p>
            <a:pPr marL="457200" marR="0" lvl="0" indent="-368300" rtl="0">
              <a:spcBef>
                <a:spcPts val="0"/>
              </a:spcBef>
              <a:spcAft>
                <a:spcPts val="600"/>
              </a:spcAft>
              <a:buSzPts val="2200"/>
              <a:buChar char="●"/>
            </a:pPr>
            <a:r>
              <a:rPr lang="en-US" sz="2000"/>
              <a:t>For student who did not maintain continuous enrollment. If a transcript indicates completion of any of the following, the student is NOT required to complete a course in Ethnic Studies prior to graduation:</a:t>
            </a:r>
          </a:p>
          <a:p>
            <a:pPr marL="914400" marR="0" lvl="1" indent="-368300" rtl="0">
              <a:spcBef>
                <a:spcPts val="0"/>
              </a:spcBef>
              <a:spcAft>
                <a:spcPts val="600"/>
              </a:spcAft>
              <a:buSzPts val="2200"/>
              <a:buChar char="○"/>
            </a:pPr>
            <a:r>
              <a:rPr lang="en-US" sz="2000"/>
              <a:t>Conferral of an Associate Degree for Transfer (ADT)</a:t>
            </a:r>
          </a:p>
          <a:p>
            <a:pPr marL="914400" marR="0" lvl="1" indent="-368300" rtl="0">
              <a:spcBef>
                <a:spcPts val="0"/>
              </a:spcBef>
              <a:spcAft>
                <a:spcPts val="600"/>
              </a:spcAft>
              <a:buSzPts val="2200"/>
              <a:buChar char="○"/>
            </a:pPr>
            <a:r>
              <a:rPr lang="en-US" sz="2000"/>
              <a:t>Fully CSU GE Breadth certified</a:t>
            </a:r>
          </a:p>
          <a:p>
            <a:pPr marL="914400" marR="0" lvl="1" indent="-368300" rtl="0">
              <a:spcBef>
                <a:spcPts val="0"/>
              </a:spcBef>
              <a:spcAft>
                <a:spcPts val="600"/>
              </a:spcAft>
              <a:buSzPts val="2200"/>
              <a:buChar char="○"/>
            </a:pPr>
            <a:r>
              <a:rPr lang="en-US" sz="2000"/>
              <a:t>Intersegmental General Education Transfer Curriculum (IGETC) certified</a:t>
            </a:r>
          </a:p>
          <a:p>
            <a:pPr marL="0" marR="0" lvl="0" indent="0" rtl="0">
              <a:spcBef>
                <a:spcPts val="0"/>
              </a:spcBef>
              <a:spcAft>
                <a:spcPts val="600"/>
              </a:spcAft>
              <a:buClr>
                <a:srgbClr val="404040"/>
              </a:buClr>
              <a:buSzPts val="2400"/>
              <a:buFont typeface="Arial"/>
              <a:buNone/>
            </a:pPr>
            <a:endParaRPr lang="en-US" sz="2000"/>
          </a:p>
        </p:txBody>
      </p:sp>
      <p:sp>
        <p:nvSpPr>
          <p:cNvPr id="130" name="Google Shape;130;p2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227885" y="2168160"/>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sz="2800" dirty="0"/>
              <a:t>CSU Acceptance of CCC Ethnic Studies Courses (cont’d)</a:t>
            </a:r>
          </a:p>
        </p:txBody>
      </p:sp>
      <p:sp>
        <p:nvSpPr>
          <p:cNvPr id="136" name="Google Shape;136;p21"/>
          <p:cNvSpPr txBox="1">
            <a:spLocks noGrp="1"/>
          </p:cNvSpPr>
          <p:nvPr>
            <p:ph idx="1"/>
          </p:nvPr>
        </p:nvSpPr>
        <p:spPr>
          <a:xfrm>
            <a:off x="4356705" y="1335091"/>
            <a:ext cx="6672648" cy="4890128"/>
          </a:xfrm>
        </p:spPr>
        <p:txBody>
          <a:bodyPr spcFirstLastPara="1" wrap="square" lIns="91425" tIns="45700" rIns="91425" bIns="45700" anchor="t" anchorCtr="0">
            <a:normAutofit/>
          </a:bodyPr>
          <a:lstStyle/>
          <a:p>
            <a:pPr marL="457200" marR="0" lvl="0" indent="-368300" rtl="0">
              <a:spcBef>
                <a:spcPts val="0"/>
              </a:spcBef>
              <a:spcAft>
                <a:spcPts val="0"/>
              </a:spcAft>
              <a:buSzPts val="2200"/>
              <a:buChar char="●"/>
            </a:pPr>
            <a:r>
              <a:rPr lang="en-US" sz="2000"/>
              <a:t>Beginning fall 2023 – If a student’s transcript indicates CSUGE fully certified, Ethnic Studies is expected and required; it should be completed before transfer as part of CSU GE-certification.</a:t>
            </a:r>
          </a:p>
          <a:p>
            <a:pPr marL="457200" marR="0" lvl="0" indent="-368300" rtl="0">
              <a:spcBef>
                <a:spcPts val="0"/>
              </a:spcBef>
              <a:spcAft>
                <a:spcPts val="0"/>
              </a:spcAft>
              <a:buSzPts val="2200"/>
              <a:buChar char="●"/>
            </a:pPr>
            <a:r>
              <a:rPr lang="en-US" sz="2000"/>
              <a:t>Beginning fall 2024 – If a student’s transcript indicates full IGETC certification, Ethnic Studies is expected and required be completed before transfer.</a:t>
            </a:r>
          </a:p>
          <a:p>
            <a:pPr marL="0" marR="0" lvl="0" indent="0" rtl="0">
              <a:spcBef>
                <a:spcPts val="0"/>
              </a:spcBef>
              <a:spcAft>
                <a:spcPts val="0"/>
              </a:spcAft>
              <a:buNone/>
            </a:pPr>
            <a:endParaRPr lang="en-US" sz="2000"/>
          </a:p>
          <a:p>
            <a:pPr marL="0" lvl="0" indent="0" rtl="0">
              <a:spcBef>
                <a:spcPts val="1200"/>
              </a:spcBef>
              <a:spcAft>
                <a:spcPts val="1200"/>
              </a:spcAft>
              <a:buNone/>
            </a:pPr>
            <a:r>
              <a:rPr lang="en-US" sz="2000" dirty="0"/>
              <a:t>During the CSUCO course review process of the courses submitted by the February 5, 2021 deadline, many of the courses submitted by CC colleges where not approved. For those courses that were denied, colleges had an opportunity to resubmit courses for re-review. During the re-review process, colleges continued to face high levels of course disapprovals.</a:t>
            </a:r>
            <a:endParaRPr lang="en-US" sz="2000"/>
          </a:p>
        </p:txBody>
      </p:sp>
      <p:sp>
        <p:nvSpPr>
          <p:cNvPr id="137" name="Google Shape;137;p21"/>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CSU Acceptance of CCC Ethnic Studies Courses </a:t>
            </a:r>
            <a:endParaRPr lang="en-US"/>
          </a:p>
        </p:txBody>
      </p:sp>
      <p:sp>
        <p:nvSpPr>
          <p:cNvPr id="143" name="Google Shape;143;p22"/>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lvl="0" indent="0" rtl="0">
              <a:spcBef>
                <a:spcPts val="1200"/>
              </a:spcBef>
              <a:spcAft>
                <a:spcPts val="0"/>
              </a:spcAft>
              <a:buNone/>
            </a:pPr>
            <a:r>
              <a:rPr lang="en-US" sz="2200"/>
              <a:t>The primary issues found with courses that were </a:t>
            </a:r>
            <a:r>
              <a:rPr lang="en-US" sz="2200" b="1" u="sng"/>
              <a:t>not</a:t>
            </a:r>
            <a:r>
              <a:rPr lang="en-US" sz="2200"/>
              <a:t> approved:</a:t>
            </a:r>
          </a:p>
          <a:p>
            <a:pPr marL="457200" lvl="0" indent="-355600" rtl="0">
              <a:spcBef>
                <a:spcPts val="800"/>
              </a:spcBef>
              <a:spcAft>
                <a:spcPts val="0"/>
              </a:spcAft>
              <a:buClr>
                <a:srgbClr val="404040"/>
              </a:buClr>
              <a:buSzPts val="2000"/>
              <a:buChar char="●"/>
            </a:pPr>
            <a:r>
              <a:rPr lang="en-US" sz="2200"/>
              <a:t>The competencies were </a:t>
            </a:r>
            <a:r>
              <a:rPr lang="en-US" sz="2200" b="1" u="sng"/>
              <a:t>not</a:t>
            </a:r>
            <a:r>
              <a:rPr lang="en-US" sz="2200"/>
              <a:t> listed within the Course Outline of Record (COR).</a:t>
            </a:r>
          </a:p>
          <a:p>
            <a:pPr marL="457200" lvl="0" indent="-355600" rtl="0">
              <a:spcBef>
                <a:spcPts val="0"/>
              </a:spcBef>
              <a:spcAft>
                <a:spcPts val="0"/>
              </a:spcAft>
              <a:buClr>
                <a:srgbClr val="404040"/>
              </a:buClr>
              <a:buSzPts val="2000"/>
              <a:buChar char="●"/>
            </a:pPr>
            <a:r>
              <a:rPr lang="en-US" sz="2200"/>
              <a:t>The competencies </a:t>
            </a:r>
            <a:r>
              <a:rPr lang="en-US" sz="2200" b="1" u="sng"/>
              <a:t>were</a:t>
            </a:r>
            <a:r>
              <a:rPr lang="en-US" sz="2200"/>
              <a:t> included in the COR, however, there was no clear link to the competencies in the course content described in the COR.</a:t>
            </a:r>
          </a:p>
          <a:p>
            <a:pPr marL="457200" lvl="0" indent="0" rtl="0">
              <a:spcBef>
                <a:spcPts val="1200"/>
              </a:spcBef>
              <a:spcAft>
                <a:spcPts val="0"/>
              </a:spcAft>
              <a:buNone/>
            </a:pPr>
            <a:r>
              <a:rPr lang="en-US" sz="2200"/>
              <a:t>The COR is the key document (an annotated document/attachment is not appropriate). Colleges must update the COR to include the core competencies and reflect the core competencies in the content (including courses previously approved and/or articulated with CSU campuses). </a:t>
            </a:r>
          </a:p>
          <a:p>
            <a:pPr marL="800100" lvl="0" indent="-342900" rtl="0">
              <a:spcBef>
                <a:spcPts val="1200"/>
              </a:spcBef>
              <a:spcAft>
                <a:spcPts val="0"/>
              </a:spcAft>
              <a:buFont typeface="Wingdings" panose="05000000000000000000" pitchFamily="2" charset="2"/>
              <a:buChar char="Ø"/>
            </a:pPr>
            <a:r>
              <a:rPr lang="en-US" sz="2200"/>
              <a:t>Next review cycle: December 2021 (with a late spring 2022 re-review opportunity)</a:t>
            </a:r>
          </a:p>
          <a:p>
            <a:pPr marL="0" lvl="0" indent="0" rtl="0">
              <a:spcBef>
                <a:spcPts val="1200"/>
              </a:spcBef>
              <a:spcAft>
                <a:spcPts val="1200"/>
              </a:spcAft>
              <a:buNone/>
            </a:pPr>
            <a:endParaRPr lang="en-US" sz="2200"/>
          </a:p>
        </p:txBody>
      </p:sp>
      <p:sp>
        <p:nvSpPr>
          <p:cNvPr id="144" name="Google Shape;144;p22"/>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227885" y="2168160"/>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sz="3300"/>
              <a:t>What does this mean for students transferring now?</a:t>
            </a:r>
          </a:p>
        </p:txBody>
      </p:sp>
      <p:sp>
        <p:nvSpPr>
          <p:cNvPr id="151" name="Google Shape;151;p23"/>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18</a:t>
            </a:fld>
            <a:endParaRPr lang="en-US"/>
          </a:p>
        </p:txBody>
      </p:sp>
      <p:graphicFrame>
        <p:nvGraphicFramePr>
          <p:cNvPr id="153" name="Google Shape;150;p23">
            <a:extLst>
              <a:ext uri="{FF2B5EF4-FFF2-40B4-BE49-F238E27FC236}">
                <a16:creationId xmlns:a16="http://schemas.microsoft.com/office/drawing/2014/main" id="{24C3C6E2-C680-4FC9-9C26-A1746B883A30}"/>
              </a:ext>
            </a:extLst>
          </p:cNvPr>
          <p:cNvGraphicFramePr/>
          <p:nvPr>
            <p:extLst>
              <p:ext uri="{D42A27DB-BD31-4B8C-83A1-F6EECF244321}">
                <p14:modId xmlns:p14="http://schemas.microsoft.com/office/powerpoint/2010/main" val="2736825635"/>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CCC Ethnic Studies Requirement </a:t>
            </a:r>
            <a:endParaRPr lang="en-US"/>
          </a:p>
        </p:txBody>
      </p:sp>
      <p:sp>
        <p:nvSpPr>
          <p:cNvPr id="157" name="Google Shape;157;p24"/>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marR="0" lvl="0" indent="0" rtl="0">
              <a:spcBef>
                <a:spcPts val="0"/>
              </a:spcBef>
              <a:spcAft>
                <a:spcPts val="0"/>
              </a:spcAft>
              <a:buClr>
                <a:srgbClr val="404040"/>
              </a:buClr>
              <a:buSzPts val="2400"/>
              <a:buFont typeface="Arial"/>
              <a:buNone/>
            </a:pPr>
            <a:r>
              <a:rPr lang="en-US" dirty="0"/>
              <a:t>Title 5, Section 55063 –Minimum requirements for the Associate Degree </a:t>
            </a:r>
            <a:endParaRPr lang="en-US"/>
          </a:p>
          <a:p>
            <a:pPr marL="685800" lvl="1" indent="-228600" rtl="0">
              <a:spcBef>
                <a:spcPts val="500"/>
              </a:spcBef>
              <a:spcAft>
                <a:spcPts val="0"/>
              </a:spcAft>
              <a:buClr>
                <a:srgbClr val="404040"/>
              </a:buClr>
              <a:buSzPts val="2400"/>
              <a:buChar char="•"/>
            </a:pPr>
            <a:r>
              <a:rPr lang="en-US" sz="2400"/>
              <a:t>(d) Additional Requirements. The associate degree also requires demonstrated competence in reading, written expression, and mathematics, and satisfactory completion of a course in </a:t>
            </a:r>
            <a:r>
              <a:rPr lang="en-US" sz="2400">
                <a:highlight>
                  <a:srgbClr val="FFFF00"/>
                </a:highlight>
              </a:rPr>
              <a:t>ethnic studies</a:t>
            </a:r>
            <a:r>
              <a:rPr lang="en-US" sz="2400"/>
              <a:t>, as follows: </a:t>
            </a:r>
          </a:p>
          <a:p>
            <a:pPr marL="685800" lvl="1" indent="-228600" rtl="0">
              <a:spcBef>
                <a:spcPts val="500"/>
              </a:spcBef>
              <a:spcAft>
                <a:spcPts val="0"/>
              </a:spcAft>
              <a:buClr>
                <a:srgbClr val="404040"/>
              </a:buClr>
              <a:buSzPts val="2400"/>
              <a:buChar char="•"/>
            </a:pPr>
            <a:r>
              <a:rPr lang="en-US" sz="2400"/>
              <a:t>(3) Satisfactory completion of a transfer-level course (minimum of three semester units or four quarter units) in ethnic studies. This requirement may be satisfied by obtaining a satisfactory grade in a course in ethnic studies taught in or on behalf of other departments and disciplines.</a:t>
            </a:r>
          </a:p>
          <a:p>
            <a:pPr marL="685800" lvl="1" indent="-76200" rtl="0">
              <a:spcBef>
                <a:spcPts val="500"/>
              </a:spcBef>
              <a:spcAft>
                <a:spcPts val="0"/>
              </a:spcAft>
              <a:buClr>
                <a:srgbClr val="404040"/>
              </a:buClr>
              <a:buSzPts val="2400"/>
              <a:buNone/>
            </a:pPr>
            <a:endParaRPr lang="en-US" sz="2400"/>
          </a:p>
          <a:p>
            <a:pPr marL="0" marR="0" lvl="0" indent="0" rtl="0">
              <a:spcBef>
                <a:spcPts val="1000"/>
              </a:spcBef>
              <a:spcAft>
                <a:spcPts val="0"/>
              </a:spcAft>
              <a:buClr>
                <a:srgbClr val="404040"/>
              </a:buClr>
              <a:buSzPts val="2400"/>
              <a:buFont typeface="Arial"/>
              <a:buNone/>
            </a:pPr>
            <a:endParaRPr lang="en-US"/>
          </a:p>
        </p:txBody>
      </p:sp>
      <p:sp>
        <p:nvSpPr>
          <p:cNvPr id="158" name="Google Shape;158;p24"/>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39668B-759B-EC49-8697-931C01175DDA}"/>
              </a:ext>
            </a:extLst>
          </p:cNvPr>
          <p:cNvPicPr>
            <a:picLocks noChangeAspect="1"/>
          </p:cNvPicPr>
          <p:nvPr/>
        </p:nvPicPr>
        <p:blipFill>
          <a:blip r:embed="rId3"/>
          <a:stretch>
            <a:fillRect/>
          </a:stretch>
        </p:blipFill>
        <p:spPr>
          <a:xfrm>
            <a:off x="5963056" y="3756301"/>
            <a:ext cx="5889420" cy="2877963"/>
          </a:xfrm>
          <a:prstGeom prst="rect">
            <a:avLst/>
          </a:prstGeom>
        </p:spPr>
      </p:pic>
      <p:sp>
        <p:nvSpPr>
          <p:cNvPr id="2" name="Title 1">
            <a:extLst>
              <a:ext uri="{FF2B5EF4-FFF2-40B4-BE49-F238E27FC236}">
                <a16:creationId xmlns:a16="http://schemas.microsoft.com/office/drawing/2014/main" id="{DFCDACEF-DC26-5146-B28A-DB3489C1766A}"/>
              </a:ext>
            </a:extLst>
          </p:cNvPr>
          <p:cNvSpPr>
            <a:spLocks noGrp="1"/>
          </p:cNvSpPr>
          <p:nvPr>
            <p:ph type="title"/>
          </p:nvPr>
        </p:nvSpPr>
        <p:spPr/>
        <p:txBody>
          <a:bodyPr/>
          <a:lstStyle/>
          <a:p>
            <a:r>
              <a:rPr lang="en-US" dirty="0"/>
              <a:t>Event </a:t>
            </a:r>
            <a:r>
              <a:rPr lang="en-US"/>
              <a:t>Mask Guidelines</a:t>
            </a:r>
          </a:p>
        </p:txBody>
      </p:sp>
      <p:sp>
        <p:nvSpPr>
          <p:cNvPr id="3" name="Content Placeholder 2">
            <a:extLst>
              <a:ext uri="{FF2B5EF4-FFF2-40B4-BE49-F238E27FC236}">
                <a16:creationId xmlns:a16="http://schemas.microsoft.com/office/drawing/2014/main" id="{61250FF5-5795-D74E-BD46-B1A3262D3FB1}"/>
              </a:ext>
            </a:extLst>
          </p:cNvPr>
          <p:cNvSpPr>
            <a:spLocks noGrp="1"/>
          </p:cNvSpPr>
          <p:nvPr>
            <p:ph sz="half" idx="1"/>
          </p:nvPr>
        </p:nvSpPr>
        <p:spPr>
          <a:xfrm>
            <a:off x="1277650" y="1798320"/>
            <a:ext cx="10046043" cy="4419600"/>
          </a:xfrm>
        </p:spPr>
        <p:txBody>
          <a:bodyPr/>
          <a:lstStyle/>
          <a:p>
            <a:pPr marL="0" indent="0">
              <a:buNone/>
            </a:pPr>
            <a:r>
              <a:rPr lang="en-US" dirty="0"/>
              <a:t>The Westin Long Beach continues to follow all city and state guidelines regarding safety and mask requirements. At this time, the hotel is enforcing the mask mandate, and all guests and employees are required to wear a mask when in public spaces throughout the hotel (except when actively eating or drinking in the hotel restaurant or event space). There are signs posted throughout the property to remind people of the mask requirement and masks are available </a:t>
            </a:r>
            <a:br>
              <a:rPr lang="en-US" dirty="0"/>
            </a:br>
            <a:r>
              <a:rPr lang="en-US" dirty="0"/>
              <a:t>at the Westin Long Beach front counter </a:t>
            </a:r>
            <a:br>
              <a:rPr lang="en-US" dirty="0"/>
            </a:br>
            <a:r>
              <a:rPr lang="en-US" dirty="0"/>
              <a:t>or the ASCCC Registration Desk. </a:t>
            </a:r>
          </a:p>
        </p:txBody>
      </p:sp>
      <p:sp>
        <p:nvSpPr>
          <p:cNvPr id="4" name="Slide Number Placeholder 3">
            <a:extLst>
              <a:ext uri="{FF2B5EF4-FFF2-40B4-BE49-F238E27FC236}">
                <a16:creationId xmlns:a16="http://schemas.microsoft.com/office/drawing/2014/main" id="{32ED152D-F4C9-B14F-AB7A-B29C4FE33940}"/>
              </a:ext>
            </a:extLst>
          </p:cNvPr>
          <p:cNvSpPr>
            <a:spLocks noGrp="1"/>
          </p:cNvSpPr>
          <p:nvPr>
            <p:ph type="sldNum" sz="quarter" idx="10"/>
          </p:nvPr>
        </p:nvSpPr>
        <p:spPr/>
        <p:txBody>
          <a:bodyPr/>
          <a:lstStyle/>
          <a:p>
            <a:pPr>
              <a:defRPr/>
            </a:pPr>
            <a:fld id="{0154297E-07AE-1449-BCEE-4C04EBDD19BF}" type="slidenum">
              <a:rPr lang="en-US" altLang="en-US" smtClean="0"/>
              <a:pPr>
                <a:defRPr/>
              </a:pPr>
              <a:t>2</a:t>
            </a:fld>
            <a:endParaRPr lang="en-US" altLang="en-US"/>
          </a:p>
        </p:txBody>
      </p:sp>
    </p:spTree>
    <p:extLst>
      <p:ext uri="{BB962C8B-B14F-4D97-AF65-F5344CB8AC3E}">
        <p14:creationId xmlns:p14="http://schemas.microsoft.com/office/powerpoint/2010/main" val="283369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1277650" y="365125"/>
            <a:ext cx="10046043" cy="84356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CCC Ethnic Studies Task Force </a:t>
            </a:r>
            <a:endParaRPr dirty="0"/>
          </a:p>
        </p:txBody>
      </p:sp>
      <p:sp>
        <p:nvSpPr>
          <p:cNvPr id="164" name="Google Shape;164;p25"/>
          <p:cNvSpPr txBox="1">
            <a:spLocks noGrp="1"/>
          </p:cNvSpPr>
          <p:nvPr>
            <p:ph sz="half" idx="2"/>
          </p:nvPr>
        </p:nvSpPr>
        <p:spPr>
          <a:xfrm>
            <a:off x="1277650" y="1524000"/>
            <a:ext cx="4922537" cy="46656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000"/>
              <a:buChar char="•"/>
            </a:pPr>
            <a:r>
              <a:rPr lang="en-US" sz="2000" dirty="0"/>
              <a:t>The goals of the Ethnic Studies Taskforce are as follows: </a:t>
            </a:r>
            <a:endParaRPr dirty="0"/>
          </a:p>
          <a:p>
            <a:pPr marL="685800" lvl="1" indent="-228600" algn="l" rtl="0">
              <a:lnSpc>
                <a:spcPct val="90000"/>
              </a:lnSpc>
              <a:spcBef>
                <a:spcPts val="500"/>
              </a:spcBef>
              <a:spcAft>
                <a:spcPts val="0"/>
              </a:spcAft>
              <a:buClr>
                <a:srgbClr val="404040"/>
              </a:buClr>
              <a:buSzPts val="1800"/>
              <a:buChar char="•"/>
            </a:pPr>
            <a:r>
              <a:rPr lang="en-US" sz="1800" dirty="0"/>
              <a:t>To determine an implementation date for the new requirement</a:t>
            </a:r>
            <a:endParaRPr dirty="0"/>
          </a:p>
          <a:p>
            <a:pPr marL="685800" lvl="1" indent="-228600" algn="l" rtl="0">
              <a:lnSpc>
                <a:spcPct val="90000"/>
              </a:lnSpc>
              <a:spcBef>
                <a:spcPts val="500"/>
              </a:spcBef>
              <a:spcAft>
                <a:spcPts val="0"/>
              </a:spcAft>
              <a:buClr>
                <a:srgbClr val="404040"/>
              </a:buClr>
              <a:buSzPts val="1800"/>
              <a:buChar char="•"/>
            </a:pPr>
            <a:r>
              <a:rPr lang="en-US" sz="1800" dirty="0"/>
              <a:t>To determine if and how to establish a unified definition of Ethnic Studies and/or core competencies for the California Community Colleges </a:t>
            </a:r>
            <a:endParaRPr dirty="0"/>
          </a:p>
          <a:p>
            <a:pPr marL="685800" lvl="1" indent="-228600" algn="l" rtl="0">
              <a:lnSpc>
                <a:spcPct val="90000"/>
              </a:lnSpc>
              <a:spcBef>
                <a:spcPts val="500"/>
              </a:spcBef>
              <a:spcAft>
                <a:spcPts val="0"/>
              </a:spcAft>
              <a:buClr>
                <a:srgbClr val="404040"/>
              </a:buClr>
              <a:buSzPts val="1800"/>
              <a:buChar char="•"/>
            </a:pPr>
            <a:r>
              <a:rPr lang="en-US" sz="1800" dirty="0"/>
              <a:t>To help coordinate professional development and technical assistance for CCCs to ensure ethnic studies is implemented with fidelity to the discipline</a:t>
            </a:r>
            <a:endParaRPr dirty="0"/>
          </a:p>
          <a:p>
            <a:pPr marL="685800" lvl="1" indent="-228600" algn="l" rtl="0">
              <a:lnSpc>
                <a:spcPct val="90000"/>
              </a:lnSpc>
              <a:spcBef>
                <a:spcPts val="500"/>
              </a:spcBef>
              <a:spcAft>
                <a:spcPts val="0"/>
              </a:spcAft>
              <a:buClr>
                <a:srgbClr val="404040"/>
              </a:buClr>
              <a:buSzPts val="1800"/>
              <a:buChar char="•"/>
            </a:pPr>
            <a:r>
              <a:rPr lang="en-US" sz="1800" dirty="0"/>
              <a:t>To coordinate with CSU for intersegmental alignment </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65" name="Google Shape;165;p25"/>
          <p:cNvSpPr txBox="1">
            <a:spLocks noGrp="1"/>
          </p:cNvSpPr>
          <p:nvPr>
            <p:ph sz="quarter" idx="4"/>
          </p:nvPr>
        </p:nvSpPr>
        <p:spPr>
          <a:xfrm>
            <a:off x="6388259" y="1208690"/>
            <a:ext cx="5456900" cy="55127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1800"/>
              <a:buNone/>
            </a:pPr>
            <a:r>
              <a:rPr lang="en-US" sz="1800" b="1" cap="none" dirty="0"/>
              <a:t>MEMBERSHIP</a:t>
            </a:r>
            <a:endParaRPr dirty="0"/>
          </a:p>
          <a:p>
            <a:pPr marL="228600" lvl="0" indent="-228600" algn="l" rtl="0">
              <a:lnSpc>
                <a:spcPct val="90000"/>
              </a:lnSpc>
              <a:spcBef>
                <a:spcPts val="1000"/>
              </a:spcBef>
              <a:spcAft>
                <a:spcPts val="0"/>
              </a:spcAft>
              <a:buClr>
                <a:srgbClr val="404040"/>
              </a:buClr>
              <a:buSzPts val="1200"/>
              <a:buChar char="•"/>
            </a:pPr>
            <a:r>
              <a:rPr lang="en-US" sz="1200" dirty="0"/>
              <a:t>Two representatives from the Educational Services and Support Division of the Chancellor’s Office </a:t>
            </a:r>
            <a:endParaRPr dirty="0"/>
          </a:p>
          <a:p>
            <a:pPr marL="228600" lvl="0" indent="-228600" algn="l" rtl="0">
              <a:lnSpc>
                <a:spcPct val="90000"/>
              </a:lnSpc>
              <a:spcBef>
                <a:spcPts val="1000"/>
              </a:spcBef>
              <a:spcAft>
                <a:spcPts val="0"/>
              </a:spcAft>
              <a:buClr>
                <a:srgbClr val="404040"/>
              </a:buClr>
              <a:buSzPts val="1200"/>
              <a:buChar char="•"/>
            </a:pPr>
            <a:r>
              <a:rPr lang="en-US" sz="1200" dirty="0"/>
              <a:t>Two representatives from the Academic Senate for California Community Colleges </a:t>
            </a:r>
            <a:endParaRPr dirty="0"/>
          </a:p>
          <a:p>
            <a:pPr marL="228600" lvl="0" indent="-228600" algn="l" rtl="0">
              <a:lnSpc>
                <a:spcPct val="90000"/>
              </a:lnSpc>
              <a:spcBef>
                <a:spcPts val="1000"/>
              </a:spcBef>
              <a:spcAft>
                <a:spcPts val="0"/>
              </a:spcAft>
              <a:buClr>
                <a:srgbClr val="404040"/>
              </a:buClr>
              <a:buSzPts val="1200"/>
              <a:buChar char="•"/>
            </a:pPr>
            <a:r>
              <a:rPr lang="en-US" sz="1200" dirty="0"/>
              <a:t>One representative from the California Community Colleges Ethnic Studies Faculty Council</a:t>
            </a:r>
            <a:endParaRPr dirty="0"/>
          </a:p>
          <a:p>
            <a:pPr marL="228600" lvl="0" indent="-228600" algn="l" rtl="0">
              <a:lnSpc>
                <a:spcPct val="90000"/>
              </a:lnSpc>
              <a:spcBef>
                <a:spcPts val="1000"/>
              </a:spcBef>
              <a:spcAft>
                <a:spcPts val="0"/>
              </a:spcAft>
              <a:buClr>
                <a:srgbClr val="404040"/>
              </a:buClr>
              <a:buSzPts val="1200"/>
              <a:buChar char="•"/>
            </a:pPr>
            <a:r>
              <a:rPr lang="en-US" sz="1200" dirty="0"/>
              <a:t>Four Ethnic Studies faculty from the four core Ethnic Studies disciplines (appointed by the ASCCC)</a:t>
            </a:r>
            <a:endParaRPr dirty="0"/>
          </a:p>
          <a:p>
            <a:pPr marL="228600" lvl="0" indent="-228600" algn="l" rtl="0">
              <a:lnSpc>
                <a:spcPct val="90000"/>
              </a:lnSpc>
              <a:spcBef>
                <a:spcPts val="1000"/>
              </a:spcBef>
              <a:spcAft>
                <a:spcPts val="0"/>
              </a:spcAft>
              <a:buClr>
                <a:srgbClr val="404040"/>
              </a:buClr>
              <a:buSzPts val="1200"/>
              <a:buChar char="•"/>
            </a:pPr>
            <a:r>
              <a:rPr lang="en-US" sz="1200" dirty="0"/>
              <a:t>One representative from the California Community Colleges Curriculum Committee (5C)</a:t>
            </a:r>
            <a:endParaRPr dirty="0"/>
          </a:p>
          <a:p>
            <a:pPr marL="228600" lvl="0" indent="-228600" algn="l" rtl="0">
              <a:lnSpc>
                <a:spcPct val="90000"/>
              </a:lnSpc>
              <a:spcBef>
                <a:spcPts val="1000"/>
              </a:spcBef>
              <a:spcAft>
                <a:spcPts val="0"/>
              </a:spcAft>
              <a:buClr>
                <a:srgbClr val="404040"/>
              </a:buClr>
              <a:buSzPts val="1200"/>
              <a:buChar char="•"/>
            </a:pPr>
            <a:r>
              <a:rPr lang="en-US" sz="1200" dirty="0"/>
              <a:t>One student representative and one alternate (appointed by the Student Senate for California Community Colleges)</a:t>
            </a:r>
            <a:endParaRPr dirty="0"/>
          </a:p>
          <a:p>
            <a:pPr marL="228600" lvl="0" indent="-228600" algn="l" rtl="0">
              <a:lnSpc>
                <a:spcPct val="90000"/>
              </a:lnSpc>
              <a:spcBef>
                <a:spcPts val="1000"/>
              </a:spcBef>
              <a:spcAft>
                <a:spcPts val="0"/>
              </a:spcAft>
              <a:buClr>
                <a:srgbClr val="404040"/>
              </a:buClr>
              <a:buSzPts val="1200"/>
              <a:buChar char="•"/>
            </a:pPr>
            <a:r>
              <a:rPr lang="en-US" sz="1200" dirty="0"/>
              <a:t>One Articulation Officer (appointed by the ASCCC)</a:t>
            </a:r>
            <a:endParaRPr dirty="0"/>
          </a:p>
          <a:p>
            <a:pPr marL="228600" lvl="0" indent="-228600" algn="l" rtl="0">
              <a:lnSpc>
                <a:spcPct val="90000"/>
              </a:lnSpc>
              <a:spcBef>
                <a:spcPts val="1000"/>
              </a:spcBef>
              <a:spcAft>
                <a:spcPts val="0"/>
              </a:spcAft>
              <a:buClr>
                <a:srgbClr val="404040"/>
              </a:buClr>
              <a:buSzPts val="1200"/>
              <a:buChar char="•"/>
            </a:pPr>
            <a:r>
              <a:rPr lang="en-US" sz="1200" dirty="0"/>
              <a:t>One Admission &amp; Records representative (appointed by the California Association of Community College Registrars and Admissions Officers)</a:t>
            </a:r>
            <a:endParaRPr dirty="0"/>
          </a:p>
          <a:p>
            <a:pPr marL="228600" lvl="0" indent="-228600" algn="l" rtl="0">
              <a:lnSpc>
                <a:spcPct val="90000"/>
              </a:lnSpc>
              <a:spcBef>
                <a:spcPts val="1000"/>
              </a:spcBef>
              <a:spcAft>
                <a:spcPts val="0"/>
              </a:spcAft>
              <a:buClr>
                <a:srgbClr val="404040"/>
              </a:buClr>
              <a:buSzPts val="1200"/>
              <a:buChar char="•"/>
            </a:pPr>
            <a:r>
              <a:rPr lang="en-US" sz="1200" dirty="0"/>
              <a:t>One Chief Instructional Officer/Vice President of Instruction/Vice President of Academic Affairs (appointed by the California Community Colleges Chief Instructional Officers organization)</a:t>
            </a:r>
            <a:endParaRPr dirty="0"/>
          </a:p>
          <a:p>
            <a:pPr marL="228600" lvl="0" indent="-228600" algn="l" rtl="0">
              <a:lnSpc>
                <a:spcPct val="90000"/>
              </a:lnSpc>
              <a:spcBef>
                <a:spcPts val="1000"/>
              </a:spcBef>
              <a:spcAft>
                <a:spcPts val="0"/>
              </a:spcAft>
              <a:buClr>
                <a:srgbClr val="404040"/>
              </a:buClr>
              <a:buSzPts val="1200"/>
              <a:buChar char="•"/>
            </a:pPr>
            <a:r>
              <a:rPr lang="en-US" sz="1200" dirty="0"/>
              <a:t>One Chief Student Services Officer/Vice President of Student Services (appointed by the Chief Student Services Officers Association)</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66" name="Google Shape;166;p25"/>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227885" y="1335091"/>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dirty="0"/>
              <a:t>What does this mean for CCCs?</a:t>
            </a:r>
            <a:endParaRPr lang="en-US"/>
          </a:p>
        </p:txBody>
      </p:sp>
      <p:sp>
        <p:nvSpPr>
          <p:cNvPr id="172" name="Google Shape;172;p26"/>
          <p:cNvSpPr txBox="1">
            <a:spLocks noGrp="1"/>
          </p:cNvSpPr>
          <p:nvPr>
            <p:ph idx="1"/>
          </p:nvPr>
        </p:nvSpPr>
        <p:spPr>
          <a:xfrm>
            <a:off x="4356705" y="1335091"/>
            <a:ext cx="6672648" cy="4890128"/>
          </a:xfrm>
        </p:spPr>
        <p:txBody>
          <a:bodyPr spcFirstLastPara="1" wrap="square" lIns="91425" tIns="45700" rIns="91425" bIns="45700" anchor="t" anchorCtr="0">
            <a:normAutofit/>
          </a:bodyPr>
          <a:lstStyle/>
          <a:p>
            <a:pPr marL="342900" marR="0" lvl="0" indent="-342900" rtl="0">
              <a:spcBef>
                <a:spcPts val="0"/>
              </a:spcBef>
              <a:spcAft>
                <a:spcPts val="1200"/>
              </a:spcAft>
              <a:buClr>
                <a:srgbClr val="404040"/>
              </a:buClr>
              <a:buSzPts val="2400"/>
              <a:buFont typeface="Arial" panose="020B0604020202020204" pitchFamily="34" charset="0"/>
              <a:buChar char="•"/>
            </a:pPr>
            <a:r>
              <a:rPr lang="en-US" sz="2200"/>
              <a:t>Associate degree graduation requirements will be updated. </a:t>
            </a:r>
          </a:p>
          <a:p>
            <a:pPr marL="800100" lvl="1" indent="-342900">
              <a:spcBef>
                <a:spcPts val="0"/>
              </a:spcBef>
              <a:spcAft>
                <a:spcPts val="1200"/>
              </a:spcAft>
              <a:buFont typeface="Arial" panose="020B0604020202020204" pitchFamily="34" charset="0"/>
              <a:buChar char="•"/>
            </a:pPr>
            <a:r>
              <a:rPr lang="en-US" dirty="0"/>
              <a:t>Make sure students are part of this process. </a:t>
            </a:r>
            <a:endParaRPr dirty="0"/>
          </a:p>
          <a:p>
            <a:pPr marL="800100" lvl="1" indent="-342900">
              <a:spcBef>
                <a:spcPts val="0"/>
              </a:spcBef>
              <a:spcAft>
                <a:spcPts val="1200"/>
              </a:spcAft>
              <a:buFont typeface="Arial" panose="020B0604020202020204" pitchFamily="34" charset="0"/>
              <a:buChar char="•"/>
            </a:pPr>
            <a:r>
              <a:rPr lang="en-US" dirty="0"/>
              <a:t>Ensure that all public information is updated and current and easily available to students. </a:t>
            </a:r>
            <a:endParaRPr dirty="0"/>
          </a:p>
          <a:p>
            <a:pPr marL="342900" marR="0" lvl="0" indent="-342900" rtl="0">
              <a:spcBef>
                <a:spcPts val="0"/>
              </a:spcBef>
              <a:spcAft>
                <a:spcPts val="1200"/>
              </a:spcAft>
              <a:buClr>
                <a:srgbClr val="404040"/>
              </a:buClr>
              <a:buSzPts val="2400"/>
              <a:buFont typeface="Arial" panose="020B0604020202020204" pitchFamily="34" charset="0"/>
              <a:buChar char="•"/>
            </a:pPr>
            <a:r>
              <a:rPr lang="en-US" sz="2200"/>
              <a:t>Clearly indicate ethnic studies courses that meet Area F (CSU) and those that meet the local requirement. </a:t>
            </a:r>
          </a:p>
          <a:p>
            <a:pPr marL="800100" lvl="1" indent="-342900">
              <a:spcBef>
                <a:spcPts val="0"/>
              </a:spcBef>
              <a:spcAft>
                <a:spcPts val="1200"/>
              </a:spcAft>
              <a:buFont typeface="Arial" panose="020B0604020202020204" pitchFamily="34" charset="0"/>
              <a:buChar char="•"/>
            </a:pPr>
            <a:r>
              <a:rPr lang="en-US" dirty="0"/>
              <a:t>Align as much as possible. </a:t>
            </a:r>
          </a:p>
          <a:p>
            <a:pPr marL="800100" lvl="1" indent="-342900">
              <a:spcBef>
                <a:spcPts val="0"/>
              </a:spcBef>
              <a:spcAft>
                <a:spcPts val="1200"/>
              </a:spcAft>
              <a:buFont typeface="Arial" panose="020B0604020202020204" pitchFamily="34" charset="0"/>
              <a:buChar char="•"/>
            </a:pPr>
            <a:r>
              <a:rPr lang="en-US" dirty="0"/>
              <a:t>Discuss the recommendations from the CCC Ethnic Studies Taskforce defining ethnic studies.</a:t>
            </a:r>
            <a:endParaRPr dirty="0"/>
          </a:p>
          <a:p>
            <a:pPr marL="0" marR="0" lvl="0" indent="0" rtl="0">
              <a:spcBef>
                <a:spcPts val="0"/>
              </a:spcBef>
              <a:spcAft>
                <a:spcPts val="0"/>
              </a:spcAft>
              <a:buClr>
                <a:srgbClr val="404040"/>
              </a:buClr>
              <a:buSzPts val="2400"/>
              <a:buFont typeface="Arial"/>
              <a:buNone/>
            </a:pPr>
            <a:endParaRPr lang="en-US" sz="2200"/>
          </a:p>
        </p:txBody>
      </p:sp>
      <p:sp>
        <p:nvSpPr>
          <p:cNvPr id="173" name="Google Shape;173;p26"/>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227885" y="2270511"/>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dirty="0"/>
              <a:t>Ethnic Studies- TMC (Forthcoming) </a:t>
            </a:r>
          </a:p>
        </p:txBody>
      </p:sp>
      <p:sp>
        <p:nvSpPr>
          <p:cNvPr id="180" name="Google Shape;180;p27"/>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22</a:t>
            </a:fld>
            <a:endParaRPr lang="en-US"/>
          </a:p>
        </p:txBody>
      </p:sp>
      <p:graphicFrame>
        <p:nvGraphicFramePr>
          <p:cNvPr id="185" name="Google Shape;179;p27">
            <a:extLst>
              <a:ext uri="{FF2B5EF4-FFF2-40B4-BE49-F238E27FC236}">
                <a16:creationId xmlns:a16="http://schemas.microsoft.com/office/drawing/2014/main" id="{69A9D44B-51DE-41F8-8B5C-ADA4F5A9C221}"/>
              </a:ext>
            </a:extLst>
          </p:cNvPr>
          <p:cNvGraphicFramePr>
            <a:graphicFrameLocks noGrp="1"/>
          </p:cNvGraphicFramePr>
          <p:nvPr>
            <p:ph idx="1"/>
            <p:extLst>
              <p:ext uri="{D42A27DB-BD31-4B8C-83A1-F6EECF244321}">
                <p14:modId xmlns:p14="http://schemas.microsoft.com/office/powerpoint/2010/main" val="31981565"/>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227885" y="1981043"/>
            <a:ext cx="3583461" cy="2515456"/>
          </a:xfrm>
        </p:spPr>
        <p:txBody>
          <a:bodyPr spcFirstLastPara="1" wrap="square" lIns="91425" tIns="45700" rIns="91425" bIns="45700" anchor="b" anchorCtr="0">
            <a:normAutofit/>
          </a:bodyPr>
          <a:lstStyle/>
          <a:p>
            <a:pPr marL="0" lvl="0" indent="0" rtl="0">
              <a:spcBef>
                <a:spcPts val="0"/>
              </a:spcBef>
              <a:spcAft>
                <a:spcPts val="0"/>
              </a:spcAft>
              <a:buNone/>
            </a:pPr>
            <a:r>
              <a:rPr lang="en-US" dirty="0"/>
              <a:t>Role of the Local Senates and Curriculum Committees  </a:t>
            </a:r>
          </a:p>
        </p:txBody>
      </p:sp>
      <p:sp>
        <p:nvSpPr>
          <p:cNvPr id="188" name="Google Shape;188;p28"/>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smtClean="0"/>
              <a:pPr marL="0" lvl="0" indent="0" rtl="0">
                <a:spcBef>
                  <a:spcPts val="0"/>
                </a:spcBef>
                <a:spcAft>
                  <a:spcPts val="600"/>
                </a:spcAft>
                <a:buClr>
                  <a:srgbClr val="000000"/>
                </a:buClr>
                <a:buFont typeface="Arial"/>
                <a:buNone/>
              </a:pPr>
              <a:t>23</a:t>
            </a:fld>
            <a:endParaRPr lang="en-US"/>
          </a:p>
        </p:txBody>
      </p:sp>
      <p:graphicFrame>
        <p:nvGraphicFramePr>
          <p:cNvPr id="197" name="Google Shape;187;p28">
            <a:extLst>
              <a:ext uri="{FF2B5EF4-FFF2-40B4-BE49-F238E27FC236}">
                <a16:creationId xmlns:a16="http://schemas.microsoft.com/office/drawing/2014/main" id="{FF5EFABF-8EEA-40AA-8ECF-E63C36669735}"/>
              </a:ext>
            </a:extLst>
          </p:cNvPr>
          <p:cNvGraphicFramePr/>
          <p:nvPr>
            <p:extLst>
              <p:ext uri="{D42A27DB-BD31-4B8C-83A1-F6EECF244321}">
                <p14:modId xmlns:p14="http://schemas.microsoft.com/office/powerpoint/2010/main" val="3090424479"/>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DE44-D0A3-4DFC-8A37-92210818EEC3}"/>
              </a:ext>
            </a:extLst>
          </p:cNvPr>
          <p:cNvSpPr>
            <a:spLocks noGrp="1"/>
          </p:cNvSpPr>
          <p:nvPr>
            <p:ph type="title"/>
          </p:nvPr>
        </p:nvSpPr>
        <p:spPr>
          <a:xfrm>
            <a:off x="1277650" y="365125"/>
            <a:ext cx="10046043" cy="1325563"/>
          </a:xfrm>
        </p:spPr>
        <p:txBody>
          <a:bodyPr wrap="square" anchor="b">
            <a:normAutofit/>
          </a:bodyPr>
          <a:lstStyle/>
          <a:p>
            <a:r>
              <a:rPr lang="en-US" dirty="0"/>
              <a:t>Hiring and Equivalency </a:t>
            </a:r>
          </a:p>
        </p:txBody>
      </p:sp>
      <p:sp>
        <p:nvSpPr>
          <p:cNvPr id="3" name="Text Placeholder 2">
            <a:extLst>
              <a:ext uri="{FF2B5EF4-FFF2-40B4-BE49-F238E27FC236}">
                <a16:creationId xmlns:a16="http://schemas.microsoft.com/office/drawing/2014/main" id="{1ACF748E-381E-4DAE-A03A-18A8139E2B11}"/>
              </a:ext>
            </a:extLst>
          </p:cNvPr>
          <p:cNvSpPr>
            <a:spLocks noGrp="1"/>
          </p:cNvSpPr>
          <p:nvPr>
            <p:ph sz="half" idx="1"/>
          </p:nvPr>
        </p:nvSpPr>
        <p:spPr>
          <a:xfrm>
            <a:off x="1277650" y="1798320"/>
            <a:ext cx="10058400" cy="4419600"/>
          </a:xfrm>
        </p:spPr>
        <p:txBody>
          <a:bodyPr wrap="square" anchor="t">
            <a:normAutofit/>
          </a:bodyPr>
          <a:lstStyle/>
          <a:p>
            <a:pPr marL="571500" indent="-342900">
              <a:buFont typeface="Arial" panose="020B0604020202020204" pitchFamily="34" charset="0"/>
              <a:buChar char="•"/>
            </a:pPr>
            <a:r>
              <a:rPr lang="en-US" sz="2200" dirty="0"/>
              <a:t>Engage in proactive capacity building</a:t>
            </a:r>
          </a:p>
          <a:p>
            <a:pPr marL="571500" indent="-342900">
              <a:buFont typeface="Arial" panose="020B0604020202020204" pitchFamily="34" charset="0"/>
              <a:buChar char="•"/>
            </a:pPr>
            <a:r>
              <a:rPr lang="en-US" sz="2200" dirty="0"/>
              <a:t>Use welcoming job descriptions to attract BIPOC faculty experts</a:t>
            </a:r>
          </a:p>
          <a:p>
            <a:pPr marL="571500" indent="-342900">
              <a:buFont typeface="Arial" panose="020B0604020202020204" pitchFamily="34" charset="0"/>
              <a:buChar char="•"/>
            </a:pPr>
            <a:r>
              <a:rPr lang="en-US" sz="2200" dirty="0"/>
              <a:t>Consider local equivalency process to broaden your pool–racially, ethnically diverse candidates</a:t>
            </a:r>
          </a:p>
          <a:p>
            <a:pPr marL="1028700" lvl="1" indent="-342900">
              <a:buFont typeface="Arial" panose="020B0604020202020204" pitchFamily="34" charset="0"/>
              <a:buChar char="•"/>
            </a:pPr>
            <a:r>
              <a:rPr lang="en-US" dirty="0"/>
              <a:t>Must meet the minimum requirements of the degree—equal to, not lower than</a:t>
            </a:r>
          </a:p>
          <a:p>
            <a:pPr marL="1028700" lvl="1" indent="-342900">
              <a:buFont typeface="Arial" panose="020B0604020202020204" pitchFamily="34" charset="0"/>
              <a:buChar char="•"/>
            </a:pPr>
            <a:r>
              <a:rPr lang="en-US" dirty="0"/>
              <a:t>Ensure job offers and interview processes for the discipline; no guarantee to teach courses</a:t>
            </a:r>
          </a:p>
          <a:p>
            <a:pPr marL="1028700" lvl="1" indent="-342900">
              <a:buFont typeface="Arial" panose="020B0604020202020204" pitchFamily="34" charset="0"/>
              <a:buChar char="•"/>
            </a:pPr>
            <a:r>
              <a:rPr lang="en-US" dirty="0"/>
              <a:t>Use ethnic studies experts in screening/hiring process—ask for help and guidance from neighboring/other college’s discipline experts</a:t>
            </a:r>
          </a:p>
          <a:p>
            <a:pPr marL="571500" indent="-342900">
              <a:buFont typeface="Arial" panose="020B0604020202020204" pitchFamily="34" charset="0"/>
              <a:buChar char="•"/>
            </a:pPr>
            <a:r>
              <a:rPr lang="en-US" sz="2200" dirty="0"/>
              <a:t>Go to first hearing of new minimum qualifications for Native American Studies and Asian American Studies (Friday, November 5 at 8:00 a.m.)</a:t>
            </a:r>
          </a:p>
        </p:txBody>
      </p:sp>
      <p:sp>
        <p:nvSpPr>
          <p:cNvPr id="4" name="Slide Number Placeholder 3">
            <a:extLst>
              <a:ext uri="{FF2B5EF4-FFF2-40B4-BE49-F238E27FC236}">
                <a16:creationId xmlns:a16="http://schemas.microsoft.com/office/drawing/2014/main" id="{C69033A2-0BEC-43A5-B463-F6B350601921}"/>
              </a:ext>
            </a:extLst>
          </p:cNvPr>
          <p:cNvSpPr>
            <a:spLocks noGrp="1"/>
          </p:cNvSpPr>
          <p:nvPr>
            <p:ph type="sldNum" sz="quarter" idx="10"/>
          </p:nvPr>
        </p:nvSpPr>
        <p:spPr>
          <a:xfrm>
            <a:off x="10437813" y="6356350"/>
            <a:ext cx="915987"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24</a:t>
            </a:fld>
            <a:endParaRPr lang="en-US"/>
          </a:p>
        </p:txBody>
      </p:sp>
    </p:spTree>
    <p:extLst>
      <p:ext uri="{BB962C8B-B14F-4D97-AF65-F5344CB8AC3E}">
        <p14:creationId xmlns:p14="http://schemas.microsoft.com/office/powerpoint/2010/main" val="280475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Recommendations for Colleges Regarding Implementation </a:t>
            </a:r>
          </a:p>
        </p:txBody>
      </p:sp>
      <p:sp>
        <p:nvSpPr>
          <p:cNvPr id="194" name="Google Shape;194;p29"/>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461963" indent="-409575">
              <a:spcBef>
                <a:spcPts val="0"/>
              </a:spcBef>
              <a:spcAft>
                <a:spcPts val="1200"/>
              </a:spcAft>
              <a:buFont typeface="Arial"/>
              <a:buChar char="●"/>
            </a:pPr>
            <a:r>
              <a:rPr lang="en-US" sz="2200" dirty="0"/>
              <a:t>Provide the needed time to build the infrastructure at your college to support these changes: design with the end in mind</a:t>
            </a:r>
          </a:p>
          <a:p>
            <a:pPr marL="457200" marR="0" lvl="0" indent="-381000" rtl="0">
              <a:spcBef>
                <a:spcPts val="0"/>
              </a:spcBef>
              <a:spcAft>
                <a:spcPts val="1200"/>
              </a:spcAft>
              <a:buSzPts val="2400"/>
              <a:buChar char="●"/>
            </a:pPr>
            <a:r>
              <a:rPr lang="en-US" sz="2200" dirty="0"/>
              <a:t>Reach out to ethnic studies discipline experts regionally and/or in your district, if your college does not have ethnic studies programs currently </a:t>
            </a:r>
          </a:p>
          <a:p>
            <a:pPr marL="457200" marR="0" lvl="0" indent="-381000" rtl="0">
              <a:spcBef>
                <a:spcPts val="0"/>
              </a:spcBef>
              <a:spcAft>
                <a:spcPts val="1200"/>
              </a:spcAft>
              <a:buSzPts val="2400"/>
              <a:buChar char="●"/>
            </a:pPr>
            <a:r>
              <a:rPr lang="en-US" sz="2200" dirty="0"/>
              <a:t>Consider using the CVC-OEI Exchange courses (focus on supporting student transfer)</a:t>
            </a:r>
          </a:p>
          <a:p>
            <a:pPr marL="457200" marR="0" lvl="0" indent="-381000" rtl="0">
              <a:spcBef>
                <a:spcPts val="0"/>
              </a:spcBef>
              <a:spcAft>
                <a:spcPts val="1200"/>
              </a:spcAft>
              <a:buSzPts val="2400"/>
              <a:buChar char="●"/>
            </a:pPr>
            <a:r>
              <a:rPr lang="en-US" sz="2200" dirty="0"/>
              <a:t>Be mindful and proactively plan to address impact of new requirement on other programs </a:t>
            </a:r>
          </a:p>
          <a:p>
            <a:pPr marL="457200" marR="0" lvl="0" indent="-381000" rtl="0">
              <a:spcBef>
                <a:spcPts val="0"/>
              </a:spcBef>
              <a:spcAft>
                <a:spcPts val="1200"/>
              </a:spcAft>
              <a:buSzPts val="2400"/>
              <a:buChar char="●"/>
            </a:pPr>
            <a:r>
              <a:rPr lang="en-US" sz="2200" dirty="0"/>
              <a:t>Work with your local senate and curriculum committee to plan implementation </a:t>
            </a:r>
          </a:p>
          <a:p>
            <a:pPr marL="457200" marR="0" lvl="0" indent="-381000" rtl="0">
              <a:spcBef>
                <a:spcPts val="0"/>
              </a:spcBef>
              <a:spcAft>
                <a:spcPts val="1200"/>
              </a:spcAft>
              <a:buSzPts val="2400"/>
              <a:buChar char="●"/>
            </a:pPr>
            <a:r>
              <a:rPr lang="en-US" sz="2200" dirty="0"/>
              <a:t>Engage with students on the planning and implementation process</a:t>
            </a:r>
          </a:p>
        </p:txBody>
      </p:sp>
      <p:sp>
        <p:nvSpPr>
          <p:cNvPr id="195" name="Google Shape;195;p29"/>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755A-B897-478C-8A26-45D6BEDD1BAF}"/>
              </a:ext>
            </a:extLst>
          </p:cNvPr>
          <p:cNvSpPr>
            <a:spLocks noGrp="1"/>
          </p:cNvSpPr>
          <p:nvPr>
            <p:ph type="title"/>
          </p:nvPr>
        </p:nvSpPr>
        <p:spPr>
          <a:xfrm>
            <a:off x="227885" y="1335091"/>
            <a:ext cx="3583461" cy="1611995"/>
          </a:xfrm>
        </p:spPr>
        <p:txBody>
          <a:bodyPr wrap="square" anchor="b">
            <a:normAutofit/>
          </a:bodyPr>
          <a:lstStyle/>
          <a:p>
            <a:r>
              <a:rPr lang="en-US" dirty="0"/>
              <a:t>Thank you!</a:t>
            </a:r>
          </a:p>
        </p:txBody>
      </p:sp>
      <p:sp>
        <p:nvSpPr>
          <p:cNvPr id="4" name="Slide Number Placeholder 3">
            <a:extLst>
              <a:ext uri="{FF2B5EF4-FFF2-40B4-BE49-F238E27FC236}">
                <a16:creationId xmlns:a16="http://schemas.microsoft.com/office/drawing/2014/main" id="{4B55E737-D72C-420A-A61A-F8359E306E20}"/>
              </a:ext>
            </a:extLst>
          </p:cNvPr>
          <p:cNvSpPr>
            <a:spLocks noGrp="1"/>
          </p:cNvSpPr>
          <p:nvPr>
            <p:ph type="sldNum" sz="quarter" idx="10"/>
          </p:nvPr>
        </p:nvSpPr>
        <p:spPr>
          <a:xfrm>
            <a:off x="9890125" y="6356350"/>
            <a:ext cx="1143000" cy="368300"/>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26</a:t>
            </a:fld>
            <a:endParaRPr lang="en-US"/>
          </a:p>
        </p:txBody>
      </p:sp>
      <p:graphicFrame>
        <p:nvGraphicFramePr>
          <p:cNvPr id="6" name="Text Placeholder 2">
            <a:extLst>
              <a:ext uri="{FF2B5EF4-FFF2-40B4-BE49-F238E27FC236}">
                <a16:creationId xmlns:a16="http://schemas.microsoft.com/office/drawing/2014/main" id="{C7197E29-7A70-4483-9B52-DA4EB2064B28}"/>
              </a:ext>
            </a:extLst>
          </p:cNvPr>
          <p:cNvGraphicFramePr/>
          <p:nvPr>
            <p:extLst>
              <p:ext uri="{D42A27DB-BD31-4B8C-83A1-F6EECF244321}">
                <p14:modId xmlns:p14="http://schemas.microsoft.com/office/powerpoint/2010/main" val="2668814508"/>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52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227885" y="1335091"/>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dirty="0"/>
              <a:t>Resources</a:t>
            </a:r>
            <a:endParaRPr lang="en-US"/>
          </a:p>
        </p:txBody>
      </p:sp>
      <p:sp>
        <p:nvSpPr>
          <p:cNvPr id="202" name="Google Shape;202;p30"/>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27</a:t>
            </a:fld>
            <a:endParaRPr lang="en-US"/>
          </a:p>
        </p:txBody>
      </p:sp>
      <p:graphicFrame>
        <p:nvGraphicFramePr>
          <p:cNvPr id="204" name="Google Shape;201;p30">
            <a:extLst>
              <a:ext uri="{FF2B5EF4-FFF2-40B4-BE49-F238E27FC236}">
                <a16:creationId xmlns:a16="http://schemas.microsoft.com/office/drawing/2014/main" id="{DD59D6F8-5D28-4958-ACE8-4A501DA266C9}"/>
              </a:ext>
            </a:extLst>
          </p:cNvPr>
          <p:cNvGraphicFramePr>
            <a:graphicFrameLocks noGrp="1"/>
          </p:cNvGraphicFramePr>
          <p:nvPr>
            <p:ph idx="1"/>
            <p:extLst>
              <p:ext uri="{D42A27DB-BD31-4B8C-83A1-F6EECF244321}">
                <p14:modId xmlns:p14="http://schemas.microsoft.com/office/powerpoint/2010/main" val="3447061467"/>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27885" y="1335091"/>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a:t>Today’s Presenters </a:t>
            </a:r>
          </a:p>
        </p:txBody>
      </p:sp>
      <p:sp>
        <p:nvSpPr>
          <p:cNvPr id="55" name="Google Shape;55;p9"/>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a:t>
            </a:fld>
            <a:endParaRPr lang="en-US"/>
          </a:p>
        </p:txBody>
      </p:sp>
      <p:graphicFrame>
        <p:nvGraphicFramePr>
          <p:cNvPr id="64" name="Google Shape;54;p9">
            <a:extLst>
              <a:ext uri="{FF2B5EF4-FFF2-40B4-BE49-F238E27FC236}">
                <a16:creationId xmlns:a16="http://schemas.microsoft.com/office/drawing/2014/main" id="{E6248BFF-F036-47C6-98D4-F35FD278B4BE}"/>
              </a:ext>
            </a:extLst>
          </p:cNvPr>
          <p:cNvGraphicFramePr/>
          <p:nvPr>
            <p:extLst>
              <p:ext uri="{D42A27DB-BD31-4B8C-83A1-F6EECF244321}">
                <p14:modId xmlns:p14="http://schemas.microsoft.com/office/powerpoint/2010/main" val="275778518"/>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a:t>Breakout Description </a:t>
            </a:r>
          </a:p>
        </p:txBody>
      </p:sp>
      <p:sp>
        <p:nvSpPr>
          <p:cNvPr id="61" name="Google Shape;61;p10"/>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lvl="0" indent="0">
              <a:spcBef>
                <a:spcPts val="0"/>
              </a:spcBef>
              <a:spcAft>
                <a:spcPts val="600"/>
              </a:spcAft>
              <a:buNone/>
            </a:pPr>
            <a:r>
              <a:rPr lang="en-US" b="0" i="0" dirty="0">
                <a:effectLst/>
              </a:rPr>
              <a:t>As your campus begins to respond to the new CSU General Education Breadth Area F requirement and prepares to meet the changes in title V regulations with the addition of an Ethnic Studies graduation requirement, let’s come together to discuss how to create programs, courses, and practices to support students and faculty in implementing the new requirements with integrity and the intent of the regulations and the law. We will also highlight C-ID efforts to create Ethnic Studies Transfer Model Curriculum (TMC), the precursor to Ethnic Studies ADTs, and the Ethnic Studies graduation competencies that will be required for the associate's degree in California Community Colleges. Bring your questions and your ideas to share in this breakout. </a:t>
            </a:r>
            <a:br>
              <a:rPr lang="en-US" dirty="0"/>
            </a:br>
            <a:endParaRPr lang="en-US" dirty="0"/>
          </a:p>
        </p:txBody>
      </p:sp>
      <p:sp>
        <p:nvSpPr>
          <p:cNvPr id="62" name="Google Shape;62;p1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5465-600A-42AF-BE99-8C97CDE8A382}"/>
              </a:ext>
            </a:extLst>
          </p:cNvPr>
          <p:cNvSpPr>
            <a:spLocks noGrp="1"/>
          </p:cNvSpPr>
          <p:nvPr>
            <p:ph type="title"/>
          </p:nvPr>
        </p:nvSpPr>
        <p:spPr>
          <a:xfrm>
            <a:off x="101761" y="1335091"/>
            <a:ext cx="3850129" cy="1611995"/>
          </a:xfrm>
        </p:spPr>
        <p:txBody>
          <a:bodyPr wrap="square" anchor="b">
            <a:normAutofit/>
          </a:bodyPr>
          <a:lstStyle/>
          <a:p>
            <a:r>
              <a:rPr lang="en-US" dirty="0"/>
              <a:t>Today, we will . . .</a:t>
            </a:r>
          </a:p>
        </p:txBody>
      </p:sp>
      <p:sp>
        <p:nvSpPr>
          <p:cNvPr id="4" name="Slide Number Placeholder 3">
            <a:extLst>
              <a:ext uri="{FF2B5EF4-FFF2-40B4-BE49-F238E27FC236}">
                <a16:creationId xmlns:a16="http://schemas.microsoft.com/office/drawing/2014/main" id="{4FA99D23-4D4A-436F-A2BF-B571D4B3207C}"/>
              </a:ext>
            </a:extLst>
          </p:cNvPr>
          <p:cNvSpPr>
            <a:spLocks noGrp="1"/>
          </p:cNvSpPr>
          <p:nvPr>
            <p:ph type="sldNum" sz="quarter" idx="10"/>
          </p:nvPr>
        </p:nvSpPr>
        <p:spPr>
          <a:xfrm>
            <a:off x="9890125" y="6356350"/>
            <a:ext cx="1143000" cy="368300"/>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5</a:t>
            </a:fld>
            <a:endParaRPr lang="en-US"/>
          </a:p>
        </p:txBody>
      </p:sp>
      <p:graphicFrame>
        <p:nvGraphicFramePr>
          <p:cNvPr id="13" name="Text Placeholder 2">
            <a:extLst>
              <a:ext uri="{FF2B5EF4-FFF2-40B4-BE49-F238E27FC236}">
                <a16:creationId xmlns:a16="http://schemas.microsoft.com/office/drawing/2014/main" id="{DC64C78F-9A10-463A-8913-7CB06B8EF50B}"/>
              </a:ext>
            </a:extLst>
          </p:cNvPr>
          <p:cNvGraphicFramePr/>
          <p:nvPr>
            <p:extLst>
              <p:ext uri="{D42A27DB-BD31-4B8C-83A1-F6EECF244321}">
                <p14:modId xmlns:p14="http://schemas.microsoft.com/office/powerpoint/2010/main" val="2070152694"/>
              </p:ext>
            </p:extLst>
          </p:nvPr>
        </p:nvGraphicFramePr>
        <p:xfrm>
          <a:off x="4356705" y="1335091"/>
          <a:ext cx="6672648" cy="489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32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History of Ethnic Studies as Discipline </a:t>
            </a:r>
            <a:endParaRPr lang="en-US"/>
          </a:p>
        </p:txBody>
      </p:sp>
      <p:pic>
        <p:nvPicPr>
          <p:cNvPr id="2" name="Picture 1">
            <a:extLst>
              <a:ext uri="{FF2B5EF4-FFF2-40B4-BE49-F238E27FC236}">
                <a16:creationId xmlns:a16="http://schemas.microsoft.com/office/drawing/2014/main" id="{32315415-D97A-40FC-A778-4F690894C44E}"/>
              </a:ext>
            </a:extLst>
          </p:cNvPr>
          <p:cNvPicPr>
            <a:picLocks noChangeAspect="1"/>
          </p:cNvPicPr>
          <p:nvPr/>
        </p:nvPicPr>
        <p:blipFill rotWithShape="1">
          <a:blip r:embed="rId3"/>
          <a:srcRect l="1801"/>
          <a:stretch/>
        </p:blipFill>
        <p:spPr>
          <a:xfrm>
            <a:off x="1366345" y="2037283"/>
            <a:ext cx="4833842" cy="3913416"/>
          </a:xfrm>
          <a:prstGeom prst="rect">
            <a:avLst/>
          </a:prstGeom>
          <a:noFill/>
        </p:spPr>
      </p:pic>
      <p:sp>
        <p:nvSpPr>
          <p:cNvPr id="68" name="Google Shape;68;p11"/>
          <p:cNvSpPr txBox="1">
            <a:spLocks noGrp="1"/>
          </p:cNvSpPr>
          <p:nvPr>
            <p:ph sz="quarter" idx="4"/>
          </p:nvPr>
        </p:nvSpPr>
        <p:spPr>
          <a:xfrm>
            <a:off x="5990897" y="1798320"/>
            <a:ext cx="5711745" cy="4558030"/>
          </a:xfrm>
        </p:spPr>
        <p:txBody>
          <a:bodyPr spcFirstLastPara="1" wrap="square" lIns="91425" tIns="45700" rIns="91425" bIns="45700" anchor="t" anchorCtr="0">
            <a:normAutofit lnSpcReduction="10000"/>
          </a:bodyPr>
          <a:lstStyle/>
          <a:p>
            <a:pPr marL="117475" lvl="0" indent="-117475" rtl="0">
              <a:spcBef>
                <a:spcPts val="900"/>
              </a:spcBef>
              <a:spcAft>
                <a:spcPts val="0"/>
              </a:spcAft>
              <a:buFont typeface="Arial" panose="020B0604020202020204" pitchFamily="34" charset="0"/>
              <a:buChar char="•"/>
            </a:pPr>
            <a:r>
              <a:rPr lang="en-US" sz="1600">
                <a:highlight>
                  <a:srgbClr val="FFFFFF"/>
                </a:highlight>
              </a:rPr>
              <a:t>San Francisco State University supported the first Black Studies Program in 1968, which became a department a year later. Between 1969 and 1973, roughly 600 programs and departments were created. Currently, approximately 200 Black Studies disciplines throughout the United States strive to discover the African roots of humanity, challenge the status quo and critique social policy. </a:t>
            </a:r>
          </a:p>
          <a:p>
            <a:pPr marL="117475" lvl="0" indent="-117475" rtl="0">
              <a:spcBef>
                <a:spcPts val="900"/>
              </a:spcBef>
              <a:spcAft>
                <a:spcPts val="0"/>
              </a:spcAft>
              <a:buFont typeface="Arial" panose="020B0604020202020204" pitchFamily="34" charset="0"/>
              <a:buChar char="•"/>
            </a:pPr>
            <a:r>
              <a:rPr lang="en-US" sz="1600">
                <a:highlight>
                  <a:srgbClr val="FFFFFF"/>
                </a:highlight>
              </a:rPr>
              <a:t>The Black Studies programs at California Community Colleges like Merritt College and Fresno City College was established in 1969 in response to student protests on campus demanding inclusion of the African American perspective at institutions of higher learning and for institutional support of equality on campuses around the country. At the same time Chicano Studies programs were being established at UCLA. over the next decade.</a:t>
            </a:r>
          </a:p>
          <a:p>
            <a:pPr marL="117475" lvl="0" indent="-117475" rtl="0">
              <a:spcBef>
                <a:spcPts val="900"/>
              </a:spcBef>
              <a:spcAft>
                <a:spcPts val="0"/>
              </a:spcAft>
              <a:buFont typeface="Arial" panose="020B0604020202020204" pitchFamily="34" charset="0"/>
              <a:buChar char="•"/>
            </a:pPr>
            <a:r>
              <a:rPr lang="en-US" sz="1600">
                <a:highlight>
                  <a:srgbClr val="FFFFFF"/>
                </a:highlight>
              </a:rPr>
              <a:t>Ethnic/Cultural Studies programs developed and were integrated into the field of Social Sciences in the 1990s, with many Ethnic Studies alum earning degrees in Sociology, Psychology, English and Counseling, among other fields.</a:t>
            </a:r>
          </a:p>
          <a:p>
            <a:pPr marL="0" marR="0" lvl="0" indent="0" rtl="0">
              <a:spcBef>
                <a:spcPts val="900"/>
              </a:spcBef>
              <a:spcAft>
                <a:spcPts val="0"/>
              </a:spcAft>
              <a:buClr>
                <a:srgbClr val="404040"/>
              </a:buClr>
              <a:buSzPts val="2400"/>
              <a:buFont typeface="Arial"/>
              <a:buNone/>
            </a:pPr>
            <a:endParaRPr lang="en-US" sz="1300" dirty="0"/>
          </a:p>
        </p:txBody>
      </p:sp>
      <p:sp>
        <p:nvSpPr>
          <p:cNvPr id="69" name="Google Shape;69;p11"/>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Defining Ethnic Studies Discipline  </a:t>
            </a:r>
            <a:endParaRPr lang="en-US"/>
          </a:p>
        </p:txBody>
      </p:sp>
      <p:sp>
        <p:nvSpPr>
          <p:cNvPr id="75" name="Google Shape;75;p12"/>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marR="0" lvl="0" indent="0" rtl="0">
              <a:spcBef>
                <a:spcPts val="0"/>
              </a:spcBef>
              <a:spcAft>
                <a:spcPts val="600"/>
              </a:spcAft>
              <a:buClr>
                <a:srgbClr val="404040"/>
              </a:buClr>
              <a:buSzPts val="2400"/>
              <a:buFont typeface="Arial"/>
              <a:buNone/>
            </a:pPr>
            <a:r>
              <a:rPr lang="en-US" dirty="0"/>
              <a:t>Ethnic Studies is the umbrella terms for the department/area that houses programs/courses in the four following disciplines:</a:t>
            </a:r>
            <a:endParaRPr lang="en-US"/>
          </a:p>
          <a:p>
            <a:pPr marL="0" marR="0" lvl="0" indent="0" rtl="0">
              <a:spcBef>
                <a:spcPts val="0"/>
              </a:spcBef>
              <a:spcAft>
                <a:spcPts val="600"/>
              </a:spcAft>
              <a:buClr>
                <a:srgbClr val="404040"/>
              </a:buClr>
              <a:buSzPts val="2400"/>
              <a:buFont typeface="Arial"/>
              <a:buNone/>
            </a:pPr>
            <a:endParaRPr lang="en-US"/>
          </a:p>
          <a:p>
            <a:pPr lvl="1">
              <a:spcBef>
                <a:spcPts val="0"/>
              </a:spcBef>
              <a:spcAft>
                <a:spcPts val="600"/>
              </a:spcAft>
              <a:buChar char="●"/>
            </a:pPr>
            <a:r>
              <a:rPr lang="en-US" sz="2400"/>
              <a:t>African American/Africana/Black Studies</a:t>
            </a:r>
          </a:p>
          <a:p>
            <a:pPr lvl="1">
              <a:spcBef>
                <a:spcPts val="0"/>
              </a:spcBef>
              <a:spcAft>
                <a:spcPts val="600"/>
              </a:spcAft>
              <a:buChar char="●"/>
            </a:pPr>
            <a:r>
              <a:rPr lang="en-US" sz="2400"/>
              <a:t>American Indian/Native American Studies</a:t>
            </a:r>
          </a:p>
          <a:p>
            <a:pPr lvl="1">
              <a:spcBef>
                <a:spcPts val="0"/>
              </a:spcBef>
              <a:spcAft>
                <a:spcPts val="600"/>
              </a:spcAft>
              <a:buChar char="●"/>
            </a:pPr>
            <a:r>
              <a:rPr lang="en-US" sz="2400"/>
              <a:t>Asian American Studies</a:t>
            </a:r>
          </a:p>
          <a:p>
            <a:pPr lvl="1">
              <a:spcBef>
                <a:spcPts val="0"/>
              </a:spcBef>
              <a:spcAft>
                <a:spcPts val="600"/>
              </a:spcAft>
              <a:buChar char="●"/>
            </a:pPr>
            <a:r>
              <a:rPr lang="en-US" sz="2400"/>
              <a:t>Chicano/a/Latino/Mexican American Studies</a:t>
            </a:r>
          </a:p>
          <a:p>
            <a:pPr marL="0" marR="0" lvl="0" indent="0" rtl="0">
              <a:spcBef>
                <a:spcPts val="0"/>
              </a:spcBef>
              <a:spcAft>
                <a:spcPts val="600"/>
              </a:spcAft>
              <a:buNone/>
            </a:pPr>
            <a:endParaRPr lang="en-US"/>
          </a:p>
          <a:p>
            <a:pPr marL="0" marR="0" lvl="0" indent="0" rtl="0">
              <a:spcBef>
                <a:spcPts val="0"/>
              </a:spcBef>
              <a:spcAft>
                <a:spcPts val="600"/>
              </a:spcAft>
              <a:buNone/>
            </a:pPr>
            <a:r>
              <a:rPr lang="en-US" dirty="0"/>
              <a:t>“Ethnic Studies” can also represent an introduction to comparative Ethnic Studies courses that is centered on the four above disciplines.</a:t>
            </a:r>
            <a:endParaRPr lang="en-US"/>
          </a:p>
        </p:txBody>
      </p:sp>
      <p:sp>
        <p:nvSpPr>
          <p:cNvPr id="76" name="Google Shape;76;p12"/>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227885" y="2141088"/>
            <a:ext cx="3583461" cy="1611995"/>
          </a:xfrm>
        </p:spPr>
        <p:txBody>
          <a:bodyPr spcFirstLastPara="1" wrap="square" lIns="91425" tIns="45700" rIns="91425" bIns="45700" anchor="b" anchorCtr="0">
            <a:normAutofit/>
          </a:bodyPr>
          <a:lstStyle/>
          <a:p>
            <a:pPr marL="0" lvl="0" indent="0" rtl="0">
              <a:spcBef>
                <a:spcPts val="0"/>
              </a:spcBef>
              <a:spcAft>
                <a:spcPts val="0"/>
              </a:spcAft>
              <a:buNone/>
            </a:pPr>
            <a:r>
              <a:rPr lang="en-US" dirty="0"/>
              <a:t>Why an Ethnic Studies Requirement?</a:t>
            </a:r>
          </a:p>
        </p:txBody>
      </p:sp>
      <p:sp>
        <p:nvSpPr>
          <p:cNvPr id="82" name="Google Shape;82;p13"/>
          <p:cNvSpPr txBox="1">
            <a:spLocks noGrp="1"/>
          </p:cNvSpPr>
          <p:nvPr>
            <p:ph idx="1"/>
          </p:nvPr>
        </p:nvSpPr>
        <p:spPr>
          <a:xfrm>
            <a:off x="4356705" y="1335091"/>
            <a:ext cx="6672648" cy="4890128"/>
          </a:xfrm>
        </p:spPr>
        <p:txBody>
          <a:bodyPr spcFirstLastPara="1" wrap="square" lIns="91425" tIns="45700" rIns="91425" bIns="45700" anchor="t" anchorCtr="0">
            <a:normAutofit/>
          </a:bodyPr>
          <a:lstStyle/>
          <a:p>
            <a:pPr marL="0" lvl="0" indent="0" rtl="0">
              <a:spcBef>
                <a:spcPts val="1200"/>
              </a:spcBef>
              <a:spcAft>
                <a:spcPts val="0"/>
              </a:spcAft>
              <a:buNone/>
            </a:pPr>
            <a:r>
              <a:rPr lang="en-US" sz="1700">
                <a:highlight>
                  <a:srgbClr val="FFFFFF"/>
                </a:highlight>
              </a:rPr>
              <a:t>Authored by Assembly member Dr. Shirley Weber and sponsored by the California Faculty Association (CFA), AB 1460 reflects 50 years of student, faculty, and community advocacy for curriculum reflective of and pedagogy responsive to the diverse demographic of the state. California senators cited that education scholarship has well documented the positive academic outcomes for both students of color and white students who enroll in Ethnic Studies courses, as well as the need for the California State University (CSU)—the largest and among the most diverse four-year postsecondary systems in the United States—to equip students with the critical thinking and social skill sets to empathetically serve California and the nation at large. Senators also made a clear distinction between Ethnic Studies and diversity or multicultural studies, in which the former facilitates explicit conversations on race. </a:t>
            </a:r>
            <a:endParaRPr lang="en-US" sz="1700"/>
          </a:p>
          <a:p>
            <a:pPr marL="0" marR="0" lvl="0" indent="0" rtl="0">
              <a:spcBef>
                <a:spcPts val="0"/>
              </a:spcBef>
              <a:spcAft>
                <a:spcPts val="0"/>
              </a:spcAft>
              <a:buClr>
                <a:srgbClr val="404040"/>
              </a:buClr>
              <a:buSzPts val="2400"/>
              <a:buFont typeface="Arial"/>
              <a:buNone/>
            </a:pPr>
            <a:endParaRPr lang="en-US" sz="1700"/>
          </a:p>
          <a:p>
            <a:pPr marL="0" marR="0" lvl="0" indent="0" rtl="0">
              <a:spcBef>
                <a:spcPts val="0"/>
              </a:spcBef>
              <a:spcAft>
                <a:spcPts val="0"/>
              </a:spcAft>
              <a:buClr>
                <a:srgbClr val="404040"/>
              </a:buClr>
              <a:buSzPts val="2400"/>
              <a:buFont typeface="Arial"/>
              <a:buNone/>
            </a:pPr>
            <a:r>
              <a:rPr lang="en-US" sz="1700" u="sng">
                <a:hlinkClick r:id="rId3"/>
              </a:rPr>
              <a:t>California State Senate Passes AB 1460  | Assembly Democratic Caucus (asmdc.org)</a:t>
            </a:r>
            <a:endParaRPr lang="en-US" sz="1700"/>
          </a:p>
        </p:txBody>
      </p:sp>
      <p:sp>
        <p:nvSpPr>
          <p:cNvPr id="83" name="Google Shape;83;p13"/>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227885" y="1461211"/>
            <a:ext cx="3583461" cy="3583750"/>
          </a:xfrm>
        </p:spPr>
        <p:txBody>
          <a:bodyPr spcFirstLastPara="1" wrap="square" lIns="91425" tIns="45700" rIns="91425" bIns="45700" anchor="b" anchorCtr="0">
            <a:normAutofit/>
          </a:bodyPr>
          <a:lstStyle/>
          <a:p>
            <a:pPr marL="0" lvl="0" indent="0" rtl="0">
              <a:spcBef>
                <a:spcPts val="0"/>
              </a:spcBef>
              <a:spcAft>
                <a:spcPts val="0"/>
              </a:spcAft>
              <a:buNone/>
            </a:pPr>
            <a:r>
              <a:rPr lang="en-US" sz="3200" dirty="0"/>
              <a:t>Ethnic Studies Requirement Aligns with Vision and Goals of the State and the Chancellor’s Office</a:t>
            </a:r>
          </a:p>
        </p:txBody>
      </p:sp>
      <p:sp>
        <p:nvSpPr>
          <p:cNvPr id="89" name="Google Shape;89;p14"/>
          <p:cNvSpPr txBox="1">
            <a:spLocks noGrp="1"/>
          </p:cNvSpPr>
          <p:nvPr>
            <p:ph idx="1"/>
          </p:nvPr>
        </p:nvSpPr>
        <p:spPr>
          <a:xfrm>
            <a:off x="4356705" y="1335091"/>
            <a:ext cx="6672648" cy="4890128"/>
          </a:xfrm>
        </p:spPr>
        <p:txBody>
          <a:bodyPr spcFirstLastPara="1" wrap="square" lIns="91425" tIns="45700" rIns="91425" bIns="45700" anchor="t" anchorCtr="0">
            <a:normAutofit lnSpcReduction="10000"/>
          </a:bodyPr>
          <a:lstStyle/>
          <a:p>
            <a:pPr marL="457200" lvl="0" indent="-381000" rtl="0">
              <a:spcBef>
                <a:spcPts val="1000"/>
              </a:spcBef>
              <a:spcAft>
                <a:spcPts val="1200"/>
              </a:spcAft>
              <a:buSzPts val="2400"/>
              <a:buChar char="●"/>
            </a:pPr>
            <a:r>
              <a:rPr lang="en-US" sz="2200" dirty="0"/>
              <a:t>CA Recovery with Equity Plan- Guiding Principle #1: Fostering Inclusive Institutions</a:t>
            </a:r>
          </a:p>
          <a:p>
            <a:pPr marL="914400" lvl="1" indent="-381000" rtl="0">
              <a:spcBef>
                <a:spcPts val="0"/>
              </a:spcBef>
              <a:spcAft>
                <a:spcPts val="1200"/>
              </a:spcAft>
              <a:buSzPts val="2400"/>
              <a:buChar char="○"/>
            </a:pPr>
            <a:r>
              <a:rPr lang="en-US" dirty="0"/>
              <a:t>Problem: Institutional cultures and classrooms are not shaped around the experiences of students of color and adult students--and this impacts success</a:t>
            </a:r>
          </a:p>
          <a:p>
            <a:pPr marL="457200" lvl="0" indent="-381000" rtl="0">
              <a:spcBef>
                <a:spcPts val="0"/>
              </a:spcBef>
              <a:spcAft>
                <a:spcPts val="1200"/>
              </a:spcAft>
              <a:buSzPts val="2400"/>
              <a:buChar char="●"/>
            </a:pPr>
            <a:r>
              <a:rPr lang="en-US" sz="2200" dirty="0"/>
              <a:t>CO Diversity, Equity &amp; Inclusion Call to Action:</a:t>
            </a:r>
          </a:p>
          <a:p>
            <a:pPr marL="914400" lvl="1" indent="-381000" rtl="0">
              <a:spcBef>
                <a:spcPts val="0"/>
              </a:spcBef>
              <a:spcAft>
                <a:spcPts val="1200"/>
              </a:spcAft>
              <a:buSzPts val="2400"/>
              <a:buChar char="○"/>
            </a:pPr>
            <a:r>
              <a:rPr lang="en-US" dirty="0"/>
              <a:t>Campuses audit classroom climate and create an action plan to create inclusive classrooms and anti-racism curriculum</a:t>
            </a:r>
          </a:p>
          <a:p>
            <a:pPr marL="457200" lvl="0" indent="-381000" rtl="0">
              <a:spcBef>
                <a:spcPts val="0"/>
              </a:spcBef>
              <a:spcAft>
                <a:spcPts val="1200"/>
              </a:spcAft>
              <a:buSzPts val="2400"/>
              <a:buChar char="●"/>
            </a:pPr>
            <a:r>
              <a:rPr lang="en-US" sz="2200" dirty="0"/>
              <a:t>Passage of AB 1460:</a:t>
            </a:r>
          </a:p>
          <a:p>
            <a:pPr marL="914400" lvl="1" indent="-381000" rtl="0">
              <a:spcBef>
                <a:spcPts val="0"/>
              </a:spcBef>
              <a:spcAft>
                <a:spcPts val="1200"/>
              </a:spcAft>
              <a:buSzPts val="2400"/>
              <a:buChar char="○"/>
            </a:pPr>
            <a:r>
              <a:rPr lang="en-US" dirty="0"/>
              <a:t>Led to the newly created Area F for CSU general education breadth to implement a lower-division ethnic studies requirement</a:t>
            </a:r>
          </a:p>
          <a:p>
            <a:pPr marL="342900" lvl="0" indent="-190500" rtl="0">
              <a:spcBef>
                <a:spcPts val="1000"/>
              </a:spcBef>
              <a:spcAft>
                <a:spcPts val="0"/>
              </a:spcAft>
              <a:buClr>
                <a:srgbClr val="404040"/>
              </a:buClr>
              <a:buSzPts val="2400"/>
              <a:buFont typeface="Arial"/>
              <a:buNone/>
            </a:pPr>
            <a:endParaRPr lang="en-US" sz="2200" dirty="0"/>
          </a:p>
        </p:txBody>
      </p:sp>
      <p:sp>
        <p:nvSpPr>
          <p:cNvPr id="90" name="Google Shape;90;p14"/>
          <p:cNvSpPr txBox="1">
            <a:spLocks noGrp="1"/>
          </p:cNvSpPr>
          <p:nvPr>
            <p:ph type="sldNum" sz="quarter" idx="10"/>
          </p:nvPr>
        </p:nvSpPr>
        <p:spPr>
          <a:xfrm>
            <a:off x="9890125" y="6356350"/>
            <a:ext cx="1143000" cy="368300"/>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9</a:t>
            </a:fld>
            <a:endParaRPr lang="en-US"/>
          </a:p>
        </p:txBody>
      </p:sp>
    </p:spTree>
  </p:cSld>
  <p:clrMapOvr>
    <a:masterClrMapping/>
  </p:clrMapOvr>
</p:sld>
</file>

<file path=ppt/theme/theme1.xml><?xml version="1.0" encoding="utf-8"?>
<a:theme xmlns:a="http://schemas.openxmlformats.org/drawingml/2006/main" name="ASCCC Curriculum Inst. 2020 Theme">
  <a:themeElements>
    <a:clrScheme name="ASCCC Plenary Fall 2021 3">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000000"/>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2" id="{804B5526-18F1-4490-9EA5-3BBFA6B1DF69}" vid="{FD9AE53F-4F74-4953-B51F-75748F2BC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5" ma:contentTypeDescription="Create a new document." ma:contentTypeScope="" ma:versionID="bfa1174e23f127b4f223b58902c57a93">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c909afb51e0fee06655accc0dc581e9a"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A8940-46FF-4BA2-AC94-72BF3E5FF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315B64-3191-4C67-A90E-F24AA32DE092}">
  <ds:schemaRefs>
    <ds:schemaRef ds:uri="http://schemas.microsoft.com/sharepoint/v3/contenttype/forms"/>
  </ds:schemaRefs>
</ds:datastoreItem>
</file>

<file path=customXml/itemProps3.xml><?xml version="1.0" encoding="utf-8"?>
<ds:datastoreItem xmlns:ds="http://schemas.openxmlformats.org/officeDocument/2006/customXml" ds:itemID="{B95FAB2D-2E26-4636-AC6D-E5501AF842CA}">
  <ds:schemaRefs>
    <ds:schemaRef ds:uri="100c9456-5b40-459a-8823-0ee56e83d204"/>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a979eeb2-ec59-4d60-a11f-bb0b64893b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All Things Ethnic Studies_Fall 2021 Plenary</Template>
  <TotalTime>3</TotalTime>
  <Words>3452</Words>
  <Application>Microsoft Office PowerPoint</Application>
  <PresentationFormat>Widescreen</PresentationFormat>
  <Paragraphs>219</Paragraphs>
  <Slides>27</Slides>
  <Notes>27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Palatino</vt:lpstr>
      <vt:lpstr>Wingdings</vt:lpstr>
      <vt:lpstr>ASCCC Curriculum Inst. 2020 Theme</vt:lpstr>
      <vt:lpstr>All Things Ethnic Studies  Thursday, November 4  1:00 p.m.--2:15 p.m.</vt:lpstr>
      <vt:lpstr>Event Mask Guidelines</vt:lpstr>
      <vt:lpstr>Today’s Presenters </vt:lpstr>
      <vt:lpstr>Breakout Description </vt:lpstr>
      <vt:lpstr>Today, we will . . .</vt:lpstr>
      <vt:lpstr>History of Ethnic Studies as Discipline </vt:lpstr>
      <vt:lpstr>Defining Ethnic Studies Discipline  </vt:lpstr>
      <vt:lpstr>Why an Ethnic Studies Requirement?</vt:lpstr>
      <vt:lpstr>Ethnic Studies Requirement Aligns with Vision and Goals of the State and the Chancellor’s Office</vt:lpstr>
      <vt:lpstr>Ethnic Studies Requirement Aligns with Vision and Goals of Student Senate and the ASCCC </vt:lpstr>
      <vt:lpstr>AB 1460  CSU Graduation Requirement</vt:lpstr>
      <vt:lpstr>AB 1460  CA Community College Students</vt:lpstr>
      <vt:lpstr>CSU Area F </vt:lpstr>
      <vt:lpstr>Core Competencies </vt:lpstr>
      <vt:lpstr>CSU Acceptance of CCC Ethnic Studies Courses </vt:lpstr>
      <vt:lpstr>CSU Acceptance of CCC Ethnic Studies Courses (cont’d)</vt:lpstr>
      <vt:lpstr>CSU Acceptance of CCC Ethnic Studies Courses </vt:lpstr>
      <vt:lpstr>What does this mean for students transferring now?</vt:lpstr>
      <vt:lpstr>CCC Ethnic Studies Requirement </vt:lpstr>
      <vt:lpstr>CCC Ethnic Studies Task Force </vt:lpstr>
      <vt:lpstr>What does this mean for CCCs?</vt:lpstr>
      <vt:lpstr>Ethnic Studies- TMC (Forthcoming) </vt:lpstr>
      <vt:lpstr>Role of the Local Senates and Curriculum Committees  </vt:lpstr>
      <vt:lpstr>Hiring and Equivalency </vt:lpstr>
      <vt:lpstr>Recommendations for Colleges Regarding Implementation </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Ethnic Studies  Thursday, November 4  1:00 p.m.--2:15 p.m.</dc:title>
  <dc:creator>Michelle Bean</dc:creator>
  <cp:lastModifiedBy>Michelle Bean</cp:lastModifiedBy>
  <cp:revision>1</cp:revision>
  <cp:lastPrinted>2020-11-24T19:39:26Z</cp:lastPrinted>
  <dcterms:created xsi:type="dcterms:W3CDTF">2021-10-27T19:13:01Z</dcterms:created>
  <dcterms:modified xsi:type="dcterms:W3CDTF">2021-11-03T03:26:21Z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