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324" r:id="rId3"/>
    <p:sldId id="262" r:id="rId4"/>
    <p:sldId id="257" r:id="rId5"/>
    <p:sldId id="265" r:id="rId6"/>
    <p:sldId id="267" r:id="rId7"/>
    <p:sldId id="268" r:id="rId8"/>
    <p:sldId id="271" r:id="rId9"/>
    <p:sldId id="260" r:id="rId10"/>
    <p:sldId id="322" r:id="rId11"/>
    <p:sldId id="272" r:id="rId12"/>
    <p:sldId id="287" r:id="rId13"/>
    <p:sldId id="288" r:id="rId14"/>
    <p:sldId id="289" r:id="rId15"/>
    <p:sldId id="293" r:id="rId16"/>
    <p:sldId id="321" r:id="rId17"/>
    <p:sldId id="319" r:id="rId18"/>
    <p:sldId id="259" r:id="rId19"/>
    <p:sldId id="273" r:id="rId20"/>
    <p:sldId id="274" r:id="rId21"/>
    <p:sldId id="277" r:id="rId22"/>
    <p:sldId id="285" r:id="rId23"/>
    <p:sldId id="323" r:id="rId24"/>
    <p:sldId id="284"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68"/>
    <p:restoredTop sz="94656"/>
  </p:normalViewPr>
  <p:slideViewPr>
    <p:cSldViewPr snapToGrid="0" snapToObjects="1" showGuides="1">
      <p:cViewPr varScale="1">
        <p:scale>
          <a:sx n="75" d="100"/>
          <a:sy n="75" d="100"/>
        </p:scale>
        <p:origin x="184" y="4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21EE2EC-F57B-3944-8A67-A4195477EA5A}" type="datetimeFigureOut">
              <a:rPr lang="en-US" smtClean="0"/>
              <a:t>11/7/19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9349119-00AE-C344-AA17-FEC59C52E38D}" type="slidenum">
              <a:rPr lang="en-US" smtClean="0"/>
              <a:t>‹#›</a:t>
            </a:fld>
            <a:endParaRPr lang="en-US" dirty="0"/>
          </a:p>
        </p:txBody>
      </p:sp>
    </p:spTree>
    <p:extLst>
      <p:ext uri="{BB962C8B-B14F-4D97-AF65-F5344CB8AC3E}">
        <p14:creationId xmlns:p14="http://schemas.microsoft.com/office/powerpoint/2010/main" val="1772967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86D4C6A-C992-B244-9A4D-32E9BAA720C3}" type="datetimeFigureOut">
              <a:rPr lang="en-US" smtClean="0"/>
              <a:t>11/7/19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A47C87-4878-3446-BA9A-48E3462853A3}" type="slidenum">
              <a:rPr lang="en-US" smtClean="0"/>
              <a:t>‹#›</a:t>
            </a:fld>
            <a:endParaRPr lang="en-US" dirty="0"/>
          </a:p>
        </p:txBody>
      </p:sp>
    </p:spTree>
    <p:extLst>
      <p:ext uri="{BB962C8B-B14F-4D97-AF65-F5344CB8AC3E}">
        <p14:creationId xmlns:p14="http://schemas.microsoft.com/office/powerpoint/2010/main" val="1848300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47C87-4878-3446-BA9A-48E3462853A3}" type="slidenum">
              <a:rPr lang="en-US" smtClean="0"/>
              <a:t>1</a:t>
            </a:fld>
            <a:endParaRPr lang="en-US" dirty="0"/>
          </a:p>
        </p:txBody>
      </p:sp>
    </p:spTree>
    <p:extLst>
      <p:ext uri="{BB962C8B-B14F-4D97-AF65-F5344CB8AC3E}">
        <p14:creationId xmlns:p14="http://schemas.microsoft.com/office/powerpoint/2010/main" val="1011055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47C87-4878-3446-BA9A-48E3462853A3}" type="slidenum">
              <a:rPr lang="en-US" smtClean="0"/>
              <a:t>4</a:t>
            </a:fld>
            <a:endParaRPr lang="en-US" dirty="0"/>
          </a:p>
        </p:txBody>
      </p:sp>
    </p:spTree>
    <p:extLst>
      <p:ext uri="{BB962C8B-B14F-4D97-AF65-F5344CB8AC3E}">
        <p14:creationId xmlns:p14="http://schemas.microsoft.com/office/powerpoint/2010/main" val="1039364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47C87-4878-3446-BA9A-48E3462853A3}" type="slidenum">
              <a:rPr lang="en-US" smtClean="0"/>
              <a:t>12</a:t>
            </a:fld>
            <a:endParaRPr lang="en-US"/>
          </a:p>
        </p:txBody>
      </p:sp>
    </p:spTree>
    <p:extLst>
      <p:ext uri="{BB962C8B-B14F-4D97-AF65-F5344CB8AC3E}">
        <p14:creationId xmlns:p14="http://schemas.microsoft.com/office/powerpoint/2010/main" val="1093549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47C87-4878-3446-BA9A-48E3462853A3}" type="slidenum">
              <a:rPr lang="en-US" smtClean="0"/>
              <a:t>13</a:t>
            </a:fld>
            <a:endParaRPr lang="en-US"/>
          </a:p>
        </p:txBody>
      </p:sp>
    </p:spTree>
    <p:extLst>
      <p:ext uri="{BB962C8B-B14F-4D97-AF65-F5344CB8AC3E}">
        <p14:creationId xmlns:p14="http://schemas.microsoft.com/office/powerpoint/2010/main" val="67401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A47C87-4878-3446-BA9A-48E3462853A3}" type="slidenum">
              <a:rPr lang="en-US" smtClean="0"/>
              <a:t>14</a:t>
            </a:fld>
            <a:endParaRPr lang="en-US"/>
          </a:p>
        </p:txBody>
      </p:sp>
    </p:spTree>
    <p:extLst>
      <p:ext uri="{BB962C8B-B14F-4D97-AF65-F5344CB8AC3E}">
        <p14:creationId xmlns:p14="http://schemas.microsoft.com/office/powerpoint/2010/main" val="992713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47C87-4878-3446-BA9A-48E3462853A3}" type="slidenum">
              <a:rPr lang="en-US" smtClean="0"/>
              <a:t>18</a:t>
            </a:fld>
            <a:endParaRPr lang="en-US" dirty="0"/>
          </a:p>
        </p:txBody>
      </p:sp>
    </p:spTree>
    <p:extLst>
      <p:ext uri="{BB962C8B-B14F-4D97-AF65-F5344CB8AC3E}">
        <p14:creationId xmlns:p14="http://schemas.microsoft.com/office/powerpoint/2010/main" val="1037623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039155"/>
            <a:ext cx="9144000" cy="1641490"/>
          </a:xfrm>
        </p:spPr>
        <p:txBody>
          <a:bodyPr wrap="none" anchor="t">
            <a:normAutofit/>
          </a:bodyPr>
          <a:lstStyle>
            <a:lvl1pPr algn="r">
              <a:defRPr sz="9600" b="0" spc="-300">
                <a:solidFill>
                  <a:schemeClr val="bg2"/>
                </a:soli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269502"/>
            <a:ext cx="9144000" cy="754025"/>
          </a:xfrm>
        </p:spPr>
        <p:txBody>
          <a:bodyPr anchor="b">
            <a:normAutofit/>
          </a:bodyPr>
          <a:lstStyle>
            <a:lvl1pPr marL="0" indent="0" algn="r">
              <a:buNone/>
              <a:defRPr sz="3200" b="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6"/>
          <p:cNvSpPr>
            <a:spLocks noGrp="1"/>
          </p:cNvSpPr>
          <p:nvPr>
            <p:ph type="dt" sz="half" idx="10"/>
          </p:nvPr>
        </p:nvSpPr>
        <p:spPr/>
        <p:txBody>
          <a:bodyPr/>
          <a:lstStyle/>
          <a:p>
            <a:fld id="{4403C056-8252-6B42-85B4-4D55C5683E2C}" type="datetime1">
              <a:rPr lang="en-US" smtClean="0"/>
              <a:t>11/7/19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20000" y="1832664"/>
            <a:ext cx="10233800" cy="3900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65EAAF-793A-EA4D-A3AF-EE633276A9A5}" type="datetime1">
              <a:rPr lang="en-US" smtClean="0"/>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grpSp>
        <p:nvGrpSpPr>
          <p:cNvPr id="9" name="Group 8"/>
          <p:cNvGrpSpPr/>
          <p:nvPr userDrawn="1"/>
        </p:nvGrpSpPr>
        <p:grpSpPr>
          <a:xfrm>
            <a:off x="1583" y="5370381"/>
            <a:ext cx="6415637" cy="1890975"/>
            <a:chOff x="1583" y="5370381"/>
            <a:chExt cx="6415637" cy="1890975"/>
          </a:xfrm>
        </p:grpSpPr>
        <p:sp>
          <p:nvSpPr>
            <p:cNvPr id="22" name="Triangle 21"/>
            <p:cNvSpPr/>
            <p:nvPr userDrawn="1"/>
          </p:nvSpPr>
          <p:spPr>
            <a:xfrm rot="16200000" flipV="1">
              <a:off x="318434" y="5053530"/>
              <a:ext cx="1353330" cy="198703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p:cNvGrpSpPr/>
            <p:nvPr userDrawn="1"/>
          </p:nvGrpSpPr>
          <p:grpSpPr>
            <a:xfrm flipV="1">
              <a:off x="144329" y="6265979"/>
              <a:ext cx="3011122" cy="995376"/>
              <a:chOff x="960581" y="-756460"/>
              <a:chExt cx="6622473" cy="2189167"/>
            </a:xfrm>
            <a:solidFill>
              <a:schemeClr val="bg2">
                <a:alpha val="76000"/>
              </a:schemeClr>
            </a:solidFill>
          </p:grpSpPr>
          <p:sp>
            <p:nvSpPr>
              <p:cNvPr id="28" name="Triangle 27"/>
              <p:cNvSpPr/>
              <p:nvPr/>
            </p:nvSpPr>
            <p:spPr>
              <a:xfrm rot="16200000">
                <a:off x="1473125" y="-1269004"/>
                <a:ext cx="2189167" cy="321425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p:cNvSpPr/>
              <p:nvPr/>
            </p:nvSpPr>
            <p:spPr>
              <a:xfrm rot="5400000" flipH="1">
                <a:off x="4881343" y="-1269004"/>
                <a:ext cx="2189167" cy="321425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riangle 23"/>
            <p:cNvSpPr/>
            <p:nvPr userDrawn="1"/>
          </p:nvSpPr>
          <p:spPr>
            <a:xfrm rot="5400000" flipV="1">
              <a:off x="2016845" y="5464379"/>
              <a:ext cx="995376" cy="1461465"/>
            </a:xfrm>
            <a:prstGeom prst="triangle">
              <a:avLst/>
            </a:prstGeom>
            <a:solidFill>
              <a:schemeClr val="accent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p:cNvSpPr/>
            <p:nvPr userDrawn="1"/>
          </p:nvSpPr>
          <p:spPr>
            <a:xfrm rot="16200000" flipH="1" flipV="1">
              <a:off x="3566501" y="5464379"/>
              <a:ext cx="995376" cy="1461465"/>
            </a:xfrm>
            <a:prstGeom prst="triangle">
              <a:avLst/>
            </a:prstGeom>
            <a:solidFill>
              <a:schemeClr val="accent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p:cNvSpPr/>
            <p:nvPr userDrawn="1"/>
          </p:nvSpPr>
          <p:spPr>
            <a:xfrm rot="5400000" flipV="1">
              <a:off x="3639143" y="6032935"/>
              <a:ext cx="995376" cy="1461465"/>
            </a:xfrm>
            <a:prstGeom prst="triangle">
              <a:avLst/>
            </a:prstGeom>
            <a:solidFill>
              <a:schemeClr val="bg2">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p:cNvSpPr/>
            <p:nvPr userDrawn="1"/>
          </p:nvSpPr>
          <p:spPr>
            <a:xfrm rot="16200000" flipH="1" flipV="1">
              <a:off x="5188800" y="6032935"/>
              <a:ext cx="995376" cy="1461465"/>
            </a:xfrm>
            <a:prstGeom prst="triangle">
              <a:avLst/>
            </a:prstGeom>
            <a:solidFill>
              <a:schemeClr val="bg2">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p:cNvPicPr>
              <a:picLocks noChangeAspect="1"/>
            </p:cNvPicPr>
            <p:nvPr userDrawn="1"/>
          </p:nvPicPr>
          <p:blipFill rotWithShape="1">
            <a:blip r:embed="rId2">
              <a:extLst>
                <a:ext uri="{28A0092B-C50C-407E-A947-70E740481C1C}">
                  <a14:useLocalDpi xmlns:a14="http://schemas.microsoft.com/office/drawing/2010/main" val="0"/>
                </a:ext>
              </a:extLst>
            </a:blip>
            <a:srcRect r="64153"/>
            <a:stretch/>
          </p:blipFill>
          <p:spPr>
            <a:xfrm>
              <a:off x="177074" y="5713497"/>
              <a:ext cx="719218" cy="669839"/>
            </a:xfrm>
            <a:prstGeom prst="rect">
              <a:avLst/>
            </a:prstGeom>
          </p:spPr>
        </p:pic>
        <p:sp>
          <p:nvSpPr>
            <p:cNvPr id="30" name="Oval 29"/>
            <p:cNvSpPr/>
            <p:nvPr userDrawn="1"/>
          </p:nvSpPr>
          <p:spPr>
            <a:xfrm>
              <a:off x="3139725" y="6086056"/>
              <a:ext cx="307524" cy="2281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userDrawn="1"/>
          </p:nvSpPr>
          <p:spPr>
            <a:xfrm>
              <a:off x="1493080" y="6649579"/>
              <a:ext cx="307524" cy="2281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userDrawn="1"/>
          </p:nvSpPr>
          <p:spPr>
            <a:xfrm>
              <a:off x="4761455" y="6649579"/>
              <a:ext cx="307524" cy="2281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2376957"/>
            <a:ext cx="9144000" cy="1641490"/>
          </a:xfrm>
        </p:spPr>
        <p:txBody>
          <a:bodyPr wrap="none" anchor="t">
            <a:normAutofit/>
          </a:bodyPr>
          <a:lstStyle>
            <a:lvl1pPr algn="l">
              <a:defRPr sz="9600" b="0" spc="-300">
                <a:solidFill>
                  <a:schemeClr val="bg2"/>
                </a:solidFill>
                <a:effectLst>
                  <a:outerShdw blurRad="469900" dist="342900" dir="5400000" sy="-20000" rotWithShape="0">
                    <a:prstClr val="black">
                      <a:alpha val="66000"/>
                    </a:prstClr>
                  </a:outerShdw>
                </a:effectLst>
                <a:latin typeface="+mj-lt"/>
              </a:defRPr>
            </a:lvl1pPr>
          </a:lstStyle>
          <a:p>
            <a:r>
              <a:rPr lang="en-US" dirty="0"/>
              <a:t>Click to edit Master title style</a:t>
            </a:r>
          </a:p>
        </p:txBody>
      </p:sp>
      <p:sp>
        <p:nvSpPr>
          <p:cNvPr id="8" name="Subtitle 2"/>
          <p:cNvSpPr>
            <a:spLocks noGrp="1"/>
          </p:cNvSpPr>
          <p:nvPr>
            <p:ph type="subTitle" idx="1"/>
          </p:nvPr>
        </p:nvSpPr>
        <p:spPr>
          <a:xfrm>
            <a:off x="854532" y="1606603"/>
            <a:ext cx="9144000" cy="754025"/>
          </a:xfrm>
        </p:spPr>
        <p:txBody>
          <a:bodyPr anchor="b">
            <a:normAutofit/>
          </a:bodyPr>
          <a:lstStyle>
            <a:lvl1pPr marL="0" indent="0" algn="l">
              <a:buNone/>
              <a:defRPr sz="3200" b="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2A6A0175-ED22-A348-9DE4-9DA2345DBDB7}" type="datetime1">
              <a:rPr lang="en-US" smtClean="0"/>
              <a:t>11/7/19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grpSp>
        <p:nvGrpSpPr>
          <p:cNvPr id="38" name="Group 37"/>
          <p:cNvGrpSpPr/>
          <p:nvPr userDrawn="1"/>
        </p:nvGrpSpPr>
        <p:grpSpPr>
          <a:xfrm>
            <a:off x="1583" y="5370381"/>
            <a:ext cx="6415637" cy="1890975"/>
            <a:chOff x="1583" y="5370381"/>
            <a:chExt cx="6415637" cy="1890975"/>
          </a:xfrm>
        </p:grpSpPr>
        <p:sp>
          <p:nvSpPr>
            <p:cNvPr id="39" name="Triangle 38"/>
            <p:cNvSpPr/>
            <p:nvPr userDrawn="1"/>
          </p:nvSpPr>
          <p:spPr>
            <a:xfrm rot="16200000" flipV="1">
              <a:off x="318434" y="5053530"/>
              <a:ext cx="1353330" cy="198703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p:cNvGrpSpPr/>
            <p:nvPr userDrawn="1"/>
          </p:nvGrpSpPr>
          <p:grpSpPr>
            <a:xfrm flipV="1">
              <a:off x="144329" y="6265979"/>
              <a:ext cx="3011122" cy="995376"/>
              <a:chOff x="960581" y="-756460"/>
              <a:chExt cx="6622473" cy="2189167"/>
            </a:xfrm>
            <a:solidFill>
              <a:schemeClr val="bg2">
                <a:alpha val="76000"/>
              </a:schemeClr>
            </a:solidFill>
          </p:grpSpPr>
          <p:sp>
            <p:nvSpPr>
              <p:cNvPr id="49" name="Triangle 48"/>
              <p:cNvSpPr/>
              <p:nvPr/>
            </p:nvSpPr>
            <p:spPr>
              <a:xfrm rot="16200000">
                <a:off x="1473125" y="-1269004"/>
                <a:ext cx="2189167" cy="321425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p:cNvSpPr/>
              <p:nvPr/>
            </p:nvSpPr>
            <p:spPr>
              <a:xfrm rot="5400000" flipH="1">
                <a:off x="4881343" y="-1269004"/>
                <a:ext cx="2189167" cy="321425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riangle 40"/>
            <p:cNvSpPr/>
            <p:nvPr userDrawn="1"/>
          </p:nvSpPr>
          <p:spPr>
            <a:xfrm rot="5400000" flipV="1">
              <a:off x="2016845" y="5464379"/>
              <a:ext cx="995376" cy="1461465"/>
            </a:xfrm>
            <a:prstGeom prst="triangle">
              <a:avLst/>
            </a:prstGeom>
            <a:solidFill>
              <a:schemeClr val="accent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p:cNvSpPr/>
            <p:nvPr userDrawn="1"/>
          </p:nvSpPr>
          <p:spPr>
            <a:xfrm rot="16200000" flipH="1" flipV="1">
              <a:off x="3566501" y="5464379"/>
              <a:ext cx="995376" cy="1461465"/>
            </a:xfrm>
            <a:prstGeom prst="triangle">
              <a:avLst/>
            </a:prstGeom>
            <a:solidFill>
              <a:schemeClr val="accent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p:cNvSpPr/>
            <p:nvPr userDrawn="1"/>
          </p:nvSpPr>
          <p:spPr>
            <a:xfrm rot="5400000" flipV="1">
              <a:off x="3639143" y="6032935"/>
              <a:ext cx="995376" cy="1461465"/>
            </a:xfrm>
            <a:prstGeom prst="triangle">
              <a:avLst/>
            </a:prstGeom>
            <a:solidFill>
              <a:schemeClr val="bg2">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p:cNvSpPr/>
            <p:nvPr userDrawn="1"/>
          </p:nvSpPr>
          <p:spPr>
            <a:xfrm rot="16200000" flipH="1" flipV="1">
              <a:off x="5188800" y="6032935"/>
              <a:ext cx="995376" cy="1461465"/>
            </a:xfrm>
            <a:prstGeom prst="triangle">
              <a:avLst/>
            </a:prstGeom>
            <a:solidFill>
              <a:schemeClr val="bg2">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5" name="Picture 44"/>
            <p:cNvPicPr>
              <a:picLocks noChangeAspect="1"/>
            </p:cNvPicPr>
            <p:nvPr userDrawn="1"/>
          </p:nvPicPr>
          <p:blipFill rotWithShape="1">
            <a:blip r:embed="rId2">
              <a:extLst>
                <a:ext uri="{28A0092B-C50C-407E-A947-70E740481C1C}">
                  <a14:useLocalDpi xmlns:a14="http://schemas.microsoft.com/office/drawing/2010/main" val="0"/>
                </a:ext>
              </a:extLst>
            </a:blip>
            <a:srcRect r="64153"/>
            <a:stretch/>
          </p:blipFill>
          <p:spPr>
            <a:xfrm>
              <a:off x="177074" y="5713497"/>
              <a:ext cx="719218" cy="669839"/>
            </a:xfrm>
            <a:prstGeom prst="rect">
              <a:avLst/>
            </a:prstGeom>
          </p:spPr>
        </p:pic>
        <p:sp>
          <p:nvSpPr>
            <p:cNvPr id="46" name="Oval 45"/>
            <p:cNvSpPr/>
            <p:nvPr userDrawn="1"/>
          </p:nvSpPr>
          <p:spPr>
            <a:xfrm>
              <a:off x="3139725" y="6086056"/>
              <a:ext cx="307524" cy="2281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userDrawn="1"/>
          </p:nvSpPr>
          <p:spPr>
            <a:xfrm>
              <a:off x="1493080" y="6649579"/>
              <a:ext cx="307524" cy="2281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userDrawn="1"/>
          </p:nvSpPr>
          <p:spPr>
            <a:xfrm>
              <a:off x="4761455" y="6649579"/>
              <a:ext cx="307524" cy="2281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6793B-8569-DA46-996B-0B469F3084BC}" type="datetime1">
              <a:rPr lang="en-US" smtClean="0"/>
              <a:t>11/7/19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80890"/>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90022" y="6356350"/>
            <a:ext cx="916148" cy="365125"/>
          </a:xfrm>
          <a:prstGeom prst="rect">
            <a:avLst/>
          </a:prstGeom>
        </p:spPr>
        <p:txBody>
          <a:bodyPr vert="horz" lIns="91440" tIns="45720" rIns="91440" bIns="45720" rtlCol="0" anchor="ctr"/>
          <a:lstStyle>
            <a:lvl1pPr algn="l">
              <a:defRPr sz="1200">
                <a:solidFill>
                  <a:schemeClr val="accent4">
                    <a:lumMod val="75000"/>
                  </a:schemeClr>
                </a:solidFill>
              </a:defRPr>
            </a:lvl1pPr>
          </a:lstStyle>
          <a:p>
            <a:fld id="{063DE30E-ADCF-4E4C-B9AD-C8232BF5A050}" type="datetime1">
              <a:rPr lang="en-US" smtClean="0"/>
              <a:pPr/>
              <a:t>11/7/19</a:t>
            </a:fld>
            <a:endParaRPr lang="en-US" dirty="0"/>
          </a:p>
        </p:txBody>
      </p:sp>
      <p:sp>
        <p:nvSpPr>
          <p:cNvPr id="5" name="Footer Placeholder 4"/>
          <p:cNvSpPr>
            <a:spLocks noGrp="1"/>
          </p:cNvSpPr>
          <p:nvPr>
            <p:ph type="ftr" sz="quarter" idx="3"/>
          </p:nvPr>
        </p:nvSpPr>
        <p:spPr>
          <a:xfrm>
            <a:off x="7259765" y="6356350"/>
            <a:ext cx="4114800" cy="365125"/>
          </a:xfrm>
          <a:prstGeom prst="rect">
            <a:avLst/>
          </a:prstGeom>
        </p:spPr>
        <p:txBody>
          <a:bodyPr vert="horz" lIns="91440" tIns="45720" rIns="91440" bIns="45720" rtlCol="0" anchor="ctr"/>
          <a:lstStyle>
            <a:lvl1pPr algn="ctr">
              <a:defRPr sz="1200">
                <a:solidFill>
                  <a:schemeClr val="accent4">
                    <a:lumMod val="75000"/>
                  </a:schemeClr>
                </a:solidFill>
              </a:defRPr>
            </a:lvl1pPr>
          </a:lstStyle>
          <a:p>
            <a:endParaRPr lang="en-US" dirty="0"/>
          </a:p>
        </p:txBody>
      </p:sp>
      <p:sp>
        <p:nvSpPr>
          <p:cNvPr id="6" name="Slide Number Placeholder 5"/>
          <p:cNvSpPr>
            <a:spLocks noGrp="1"/>
          </p:cNvSpPr>
          <p:nvPr>
            <p:ph type="sldNum" sz="quarter" idx="4"/>
          </p:nvPr>
        </p:nvSpPr>
        <p:spPr>
          <a:xfrm>
            <a:off x="11490036" y="6356350"/>
            <a:ext cx="482600" cy="365125"/>
          </a:xfrm>
          <a:prstGeom prst="rect">
            <a:avLst/>
          </a:prstGeom>
        </p:spPr>
        <p:txBody>
          <a:bodyPr vert="horz" lIns="91440" tIns="45720" rIns="91440" bIns="45720" rtlCol="0" anchor="ctr"/>
          <a:lstStyle>
            <a:lvl1pPr algn="r">
              <a:defRPr sz="1200" b="1">
                <a:solidFill>
                  <a:schemeClr val="accent4">
                    <a:lumMod val="75000"/>
                  </a:schemeClr>
                </a:solidFill>
              </a:defRPr>
            </a:lvl1pPr>
          </a:lstStyle>
          <a:p>
            <a:fld id="{6D22F896-40B5-4ADD-8801-0D06FADFA09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Lst>
  <p:hf hdr="0" ftr="0" dt="0"/>
  <p:txStyles>
    <p:titleStyle>
      <a:lvl1pPr algn="l" defTabSz="914400" rtl="0" eaLnBrk="1" latinLnBrk="0" hangingPunct="1">
        <a:lnSpc>
          <a:spcPct val="90000"/>
        </a:lnSpc>
        <a:spcBef>
          <a:spcPct val="0"/>
        </a:spcBef>
        <a:buNone/>
        <a:defRPr sz="5400" b="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5"/>
        </a:buClr>
        <a:buSzPct val="100000"/>
        <a:buFont typeface="Arial" panose="020B0604020202020204" pitchFamily="34" charset="0"/>
        <a:buChar char="•"/>
        <a:defRPr sz="2800" kern="1200">
          <a:solidFill>
            <a:schemeClr val="accent4">
              <a:lumMod val="75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5"/>
        </a:buClr>
        <a:buSzPct val="100000"/>
        <a:buFont typeface="Arial" panose="020B0604020202020204" pitchFamily="34" charset="0"/>
        <a:buChar char="•"/>
        <a:defRPr sz="2400" kern="1200">
          <a:solidFill>
            <a:schemeClr val="accent4">
              <a:lumMod val="75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5"/>
        </a:buClr>
        <a:buSzPct val="100000"/>
        <a:buFont typeface="Arial" panose="020B0604020202020204" pitchFamily="34" charset="0"/>
        <a:buChar char="•"/>
        <a:defRPr sz="2000" kern="1200">
          <a:solidFill>
            <a:schemeClr val="accent4">
              <a:lumMod val="75000"/>
            </a:schemeClr>
          </a:solidFill>
          <a:latin typeface="+mn-lt"/>
          <a:ea typeface="+mn-ea"/>
          <a:cs typeface="+mn-cs"/>
        </a:defRPr>
      </a:lvl3pPr>
      <a:lvl4pPr marL="1600200" indent="-228600" algn="l" defTabSz="914400" rtl="0" eaLnBrk="1" latinLnBrk="0" hangingPunct="1">
        <a:lnSpc>
          <a:spcPct val="90000"/>
        </a:lnSpc>
        <a:spcBef>
          <a:spcPts val="500"/>
        </a:spcBef>
        <a:buClr>
          <a:schemeClr val="accent5"/>
        </a:buClr>
        <a:buSzPct val="100000"/>
        <a:buFont typeface="Arial" panose="020B0604020202020204" pitchFamily="34" charset="0"/>
        <a:buChar char="•"/>
        <a:defRPr sz="1800" kern="1200">
          <a:solidFill>
            <a:schemeClr val="accent4">
              <a:lumMod val="75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5"/>
        </a:buClr>
        <a:buSzPct val="100000"/>
        <a:buFont typeface="Arial" panose="020B0604020202020204" pitchFamily="34" charset="0"/>
        <a:buChar char="•"/>
        <a:defRPr sz="1800" kern="1200">
          <a:solidFill>
            <a:schemeClr val="accent4">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653394"/>
            <a:ext cx="9144000" cy="1828800"/>
          </a:xfrm>
        </p:spPr>
        <p:txBody>
          <a:bodyPr>
            <a:normAutofit/>
          </a:bodyPr>
          <a:lstStyle/>
          <a:p>
            <a:r>
              <a:rPr lang="en-US" sz="5400" dirty="0">
                <a:cs typeface="Calibri" panose="020F0502020204030204" pitchFamily="34" charset="0"/>
              </a:rPr>
              <a:t>California Community Colleges</a:t>
            </a:r>
            <a:br>
              <a:rPr lang="en-US" sz="5400" dirty="0">
                <a:cs typeface="Calibri" panose="020F0502020204030204" pitchFamily="34" charset="0"/>
              </a:rPr>
            </a:br>
            <a:r>
              <a:rPr lang="en-US" sz="5400" dirty="0">
                <a:cs typeface="Calibri" panose="020F0502020204030204" pitchFamily="34" charset="0"/>
              </a:rPr>
              <a:t>Bachelor’s Degree </a:t>
            </a:r>
            <a:r>
              <a:rPr lang="en-US" sz="5400" strike="sngStrike" dirty="0">
                <a:cs typeface="Calibri" panose="020F0502020204030204" pitchFamily="34" charset="0"/>
              </a:rPr>
              <a:t>Pilot </a:t>
            </a:r>
            <a:r>
              <a:rPr lang="en-US" sz="5400" dirty="0">
                <a:cs typeface="Calibri" panose="020F0502020204030204" pitchFamily="34" charset="0"/>
              </a:rPr>
              <a:t>Programs</a:t>
            </a:r>
            <a:endParaRPr lang="en-US" sz="5400" dirty="0">
              <a:latin typeface="+mn-lt"/>
              <a:cs typeface="Calibri" panose="020F0502020204030204" pitchFamily="34" charset="0"/>
            </a:endParaRPr>
          </a:p>
        </p:txBody>
      </p:sp>
      <p:sp>
        <p:nvSpPr>
          <p:cNvPr id="3" name="Subtitle 2"/>
          <p:cNvSpPr>
            <a:spLocks noGrp="1"/>
          </p:cNvSpPr>
          <p:nvPr>
            <p:ph type="subTitle" idx="1"/>
          </p:nvPr>
        </p:nvSpPr>
        <p:spPr>
          <a:xfrm>
            <a:off x="2346036" y="4563035"/>
            <a:ext cx="9144000" cy="1497105"/>
          </a:xfrm>
        </p:spPr>
        <p:txBody>
          <a:bodyPr>
            <a:normAutofit fontScale="92500" lnSpcReduction="10000"/>
          </a:bodyPr>
          <a:lstStyle/>
          <a:p>
            <a:pPr algn="l"/>
            <a:r>
              <a:rPr lang="en-US" dirty="0">
                <a:latin typeface="+mn-lt"/>
                <a:cs typeface="Calibri" panose="020F0502020204030204" pitchFamily="34" charset="0"/>
              </a:rPr>
              <a:t>Stephanie Curry, ASCCC North Representative </a:t>
            </a:r>
          </a:p>
          <a:p>
            <a:pPr algn="l"/>
            <a:r>
              <a:rPr lang="en-US" dirty="0">
                <a:latin typeface="+mn-lt"/>
                <a:cs typeface="Calibri" panose="020F0502020204030204" pitchFamily="34" charset="0"/>
              </a:rPr>
              <a:t>Dolores Davison, ASCCC Vice President </a:t>
            </a:r>
          </a:p>
          <a:p>
            <a:pPr algn="l"/>
            <a:r>
              <a:rPr lang="en-US" dirty="0">
                <a:latin typeface="+mn-lt"/>
                <a:cs typeface="Calibri" panose="020F0502020204030204" pitchFamily="34" charset="0"/>
              </a:rPr>
              <a:t>Craig </a:t>
            </a:r>
            <a:r>
              <a:rPr lang="en-US" dirty="0" err="1">
                <a:latin typeface="+mn-lt"/>
                <a:cs typeface="Calibri" panose="020F0502020204030204" pitchFamily="34" charset="0"/>
              </a:rPr>
              <a:t>Rutan</a:t>
            </a:r>
            <a:r>
              <a:rPr lang="en-US" dirty="0">
                <a:latin typeface="+mn-lt"/>
                <a:cs typeface="Calibri" panose="020F0502020204030204" pitchFamily="34" charset="0"/>
              </a:rPr>
              <a:t>, </a:t>
            </a:r>
            <a:r>
              <a:rPr lang="en-US" dirty="0"/>
              <a:t>ASCCC Data and Technology Specialist</a:t>
            </a:r>
            <a:endParaRPr lang="en-US" dirty="0">
              <a:latin typeface="+mn-lt"/>
              <a:cs typeface="Calibri" panose="020F0502020204030204" pitchFamily="34" charset="0"/>
            </a:endParaRPr>
          </a:p>
        </p:txBody>
      </p:sp>
      <p:grpSp>
        <p:nvGrpSpPr>
          <p:cNvPr id="28" name="Group 27"/>
          <p:cNvGrpSpPr/>
          <p:nvPr/>
        </p:nvGrpSpPr>
        <p:grpSpPr>
          <a:xfrm>
            <a:off x="0" y="218147"/>
            <a:ext cx="3722255" cy="2535156"/>
            <a:chOff x="0" y="218147"/>
            <a:chExt cx="3722255" cy="2535156"/>
          </a:xfrm>
        </p:grpSpPr>
        <p:sp>
          <p:nvSpPr>
            <p:cNvPr id="14" name="Triangle 13"/>
            <p:cNvSpPr/>
            <p:nvPr/>
          </p:nvSpPr>
          <p:spPr>
            <a:xfrm rot="5400000">
              <a:off x="593550" y="-375403"/>
              <a:ext cx="2535156" cy="372225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863" y="1102324"/>
              <a:ext cx="2323444" cy="775704"/>
            </a:xfrm>
            <a:prstGeom prst="rect">
              <a:avLst/>
            </a:prstGeom>
          </p:spPr>
        </p:pic>
      </p:grpSp>
      <p:grpSp>
        <p:nvGrpSpPr>
          <p:cNvPr id="18" name="Group 17"/>
          <p:cNvGrpSpPr/>
          <p:nvPr/>
        </p:nvGrpSpPr>
        <p:grpSpPr>
          <a:xfrm>
            <a:off x="254706" y="-651555"/>
            <a:ext cx="4870839" cy="1610136"/>
            <a:chOff x="960581" y="-756460"/>
            <a:chExt cx="6622473" cy="2189167"/>
          </a:xfrm>
          <a:solidFill>
            <a:schemeClr val="bg2">
              <a:alpha val="78000"/>
            </a:schemeClr>
          </a:solidFill>
        </p:grpSpPr>
        <p:sp>
          <p:nvSpPr>
            <p:cNvPr id="16" name="Triangle 15"/>
            <p:cNvSpPr/>
            <p:nvPr/>
          </p:nvSpPr>
          <p:spPr>
            <a:xfrm rot="16200000">
              <a:off x="1473125" y="-1269004"/>
              <a:ext cx="2189167" cy="321425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p:cNvSpPr/>
            <p:nvPr/>
          </p:nvSpPr>
          <p:spPr>
            <a:xfrm rot="5400000" flipH="1">
              <a:off x="4881343" y="-1269004"/>
              <a:ext cx="2189167" cy="321425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riangle 19"/>
          <p:cNvSpPr/>
          <p:nvPr/>
        </p:nvSpPr>
        <p:spPr>
          <a:xfrm rot="16200000">
            <a:off x="3259920" y="-108827"/>
            <a:ext cx="1610136" cy="2364089"/>
          </a:xfrm>
          <a:prstGeom prst="triangle">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p:cNvSpPr/>
          <p:nvPr/>
        </p:nvSpPr>
        <p:spPr>
          <a:xfrm rot="5400000" flipH="1">
            <a:off x="5779826" y="-108828"/>
            <a:ext cx="1610136" cy="2364089"/>
          </a:xfrm>
          <a:prstGeom prst="triangle">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p:cNvSpPr/>
          <p:nvPr/>
        </p:nvSpPr>
        <p:spPr>
          <a:xfrm rot="16200000">
            <a:off x="5884176" y="-1028532"/>
            <a:ext cx="1610136" cy="2364089"/>
          </a:xfrm>
          <a:prstGeom prst="triangle">
            <a:avLst/>
          </a:prstGeom>
          <a:solidFill>
            <a:schemeClr val="bg2">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p:cNvSpPr/>
          <p:nvPr/>
        </p:nvSpPr>
        <p:spPr>
          <a:xfrm rot="5400000" flipH="1">
            <a:off x="8390925" y="-1028532"/>
            <a:ext cx="1610136" cy="2364089"/>
          </a:xfrm>
          <a:prstGeom prst="triangle">
            <a:avLst/>
          </a:prstGeom>
          <a:solidFill>
            <a:schemeClr val="bg2">
              <a:alpha val="3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p:cNvSpPr>
            <a:spLocks noGrp="1"/>
          </p:cNvSpPr>
          <p:nvPr>
            <p:ph type="sldNum" sz="quarter" idx="12"/>
          </p:nvPr>
        </p:nvSpPr>
        <p:spPr/>
        <p:txBody>
          <a:bodyPr/>
          <a:lstStyle/>
          <a:p>
            <a:fld id="{6D22F896-40B5-4ADD-8801-0D06FADFA095}" type="slidenum">
              <a:rPr lang="en-US" smtClean="0"/>
              <a:pPr/>
              <a:t>1</a:t>
            </a:fld>
            <a:endParaRPr lang="en-US" dirty="0"/>
          </a:p>
        </p:txBody>
      </p:sp>
      <p:sp>
        <p:nvSpPr>
          <p:cNvPr id="4" name="Oval 3"/>
          <p:cNvSpPr/>
          <p:nvPr/>
        </p:nvSpPr>
        <p:spPr>
          <a:xfrm>
            <a:off x="5056411" y="868484"/>
            <a:ext cx="523644" cy="3770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2424296" y="-35025"/>
            <a:ext cx="523644" cy="3770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7680797" y="-35025"/>
            <a:ext cx="523644" cy="37707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31149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3B66-9302-5344-BDEA-A5ED6F9893FF}"/>
              </a:ext>
            </a:extLst>
          </p:cNvPr>
          <p:cNvSpPr>
            <a:spLocks noGrp="1"/>
          </p:cNvSpPr>
          <p:nvPr>
            <p:ph type="title"/>
          </p:nvPr>
        </p:nvSpPr>
        <p:spPr/>
        <p:txBody>
          <a:bodyPr/>
          <a:lstStyle/>
          <a:p>
            <a:r>
              <a:rPr lang="en-US" dirty="0"/>
              <a:t>Restrictions in SB 850</a:t>
            </a:r>
          </a:p>
        </p:txBody>
      </p:sp>
      <p:sp>
        <p:nvSpPr>
          <p:cNvPr id="3" name="Content Placeholder 2">
            <a:extLst>
              <a:ext uri="{FF2B5EF4-FFF2-40B4-BE49-F238E27FC236}">
                <a16:creationId xmlns:a16="http://schemas.microsoft.com/office/drawing/2014/main" id="{1837EE1D-599A-6E4D-BB95-599CA3415D38}"/>
              </a:ext>
            </a:extLst>
          </p:cNvPr>
          <p:cNvSpPr>
            <a:spLocks noGrp="1"/>
          </p:cNvSpPr>
          <p:nvPr>
            <p:ph idx="1"/>
          </p:nvPr>
        </p:nvSpPr>
        <p:spPr>
          <a:xfrm>
            <a:off x="979100" y="1947333"/>
            <a:ext cx="10233800" cy="3497936"/>
          </a:xfrm>
        </p:spPr>
        <p:txBody>
          <a:bodyPr/>
          <a:lstStyle/>
          <a:p>
            <a:r>
              <a:rPr lang="en-US" dirty="0"/>
              <a:t>Cannot have more than one program per </a:t>
            </a:r>
            <a:r>
              <a:rPr lang="en-US" b="1" dirty="0"/>
              <a:t>district</a:t>
            </a:r>
            <a:r>
              <a:rPr lang="en-US" dirty="0"/>
              <a:t>.</a:t>
            </a:r>
          </a:p>
          <a:p>
            <a:r>
              <a:rPr lang="en-US" dirty="0"/>
              <a:t>Cannot be duplicative of programs offered at CSU or UC.</a:t>
            </a:r>
          </a:p>
          <a:p>
            <a:r>
              <a:rPr lang="en-US" dirty="0"/>
              <a:t>At the time of the bill’s passage, ACCJC could not offer accreditation for more than one baccalaureate program per college (that has changed)</a:t>
            </a:r>
          </a:p>
        </p:txBody>
      </p:sp>
      <p:sp>
        <p:nvSpPr>
          <p:cNvPr id="4" name="Slide Number Placeholder 3">
            <a:extLst>
              <a:ext uri="{FF2B5EF4-FFF2-40B4-BE49-F238E27FC236}">
                <a16:creationId xmlns:a16="http://schemas.microsoft.com/office/drawing/2014/main" id="{333760B1-9006-994F-848A-5B7EF7359DA7}"/>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2323996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a:cs typeface="Calibri" panose="020F0502020204030204" pitchFamily="34" charset="0"/>
              </a:rPr>
              <a:t>Establishing a BDP Program</a:t>
            </a:r>
            <a:br>
              <a:rPr lang="en-US" dirty="0">
                <a:cs typeface="Calibri" panose="020F0502020204030204" pitchFamily="34" charset="0"/>
              </a:rPr>
            </a:br>
            <a:endParaRPr lang="en-US" dirty="0">
              <a:cs typeface="Calibri" panose="020F0502020204030204" pitchFamily="34" charset="0"/>
            </a:endParaRPr>
          </a:p>
        </p:txBody>
      </p:sp>
      <p:sp>
        <p:nvSpPr>
          <p:cNvPr id="3" name="Content Placeholder 2"/>
          <p:cNvSpPr>
            <a:spLocks noGrp="1"/>
          </p:cNvSpPr>
          <p:nvPr>
            <p:ph idx="1"/>
          </p:nvPr>
        </p:nvSpPr>
        <p:spPr>
          <a:xfrm>
            <a:off x="1120000" y="1450731"/>
            <a:ext cx="10233800" cy="4282405"/>
          </a:xfrm>
        </p:spPr>
        <p:txBody>
          <a:bodyPr>
            <a:normAutofit fontScale="92500" lnSpcReduction="10000"/>
          </a:bodyPr>
          <a:lstStyle/>
          <a:p>
            <a:pPr marL="0" indent="0">
              <a:buNone/>
            </a:pPr>
            <a:r>
              <a:rPr lang="en-US" sz="2600" dirty="0"/>
              <a:t>There is </a:t>
            </a:r>
            <a:r>
              <a:rPr lang="en-US" sz="2600" b="1" dirty="0"/>
              <a:t>currently</a:t>
            </a:r>
            <a:r>
              <a:rPr lang="en-US" sz="2600" dirty="0"/>
              <a:t> no legislation that will allow for the establishment of additional programs. However, if the opportunity comes colleges can do the following:</a:t>
            </a:r>
          </a:p>
          <a:p>
            <a:pPr marL="514350" indent="-514350">
              <a:buAutoNum type="arabicPeriod"/>
            </a:pPr>
            <a:r>
              <a:rPr lang="en-US" sz="2600" dirty="0">
                <a:solidFill>
                  <a:schemeClr val="bg1">
                    <a:lumMod val="50000"/>
                    <a:lumOff val="50000"/>
                  </a:schemeClr>
                </a:solidFill>
              </a:rPr>
              <a:t>Look at job growth in the area to see what program would benefit from a bachelor’s degree.</a:t>
            </a:r>
          </a:p>
          <a:p>
            <a:pPr marL="514350" indent="-514350">
              <a:buAutoNum type="arabicPeriod"/>
            </a:pPr>
            <a:r>
              <a:rPr lang="en-US" sz="2600" dirty="0">
                <a:solidFill>
                  <a:schemeClr val="bg1">
                    <a:lumMod val="50000"/>
                    <a:lumOff val="50000"/>
                  </a:schemeClr>
                </a:solidFill>
              </a:rPr>
              <a:t>Ensure the program is not offered at CSU or UC****</a:t>
            </a:r>
          </a:p>
          <a:p>
            <a:pPr marL="514350" indent="-514350">
              <a:buAutoNum type="arabicPeriod"/>
            </a:pPr>
            <a:r>
              <a:rPr lang="en-US" sz="2600" dirty="0">
                <a:solidFill>
                  <a:schemeClr val="bg1">
                    <a:lumMod val="50000"/>
                    <a:lumOff val="50000"/>
                  </a:schemeClr>
                </a:solidFill>
              </a:rPr>
              <a:t>Work with local industry for buy-in and to create a program that would allow students to go from graduation to work.</a:t>
            </a:r>
          </a:p>
          <a:p>
            <a:pPr marL="514350" indent="-514350">
              <a:buAutoNum type="arabicPeriod"/>
            </a:pPr>
            <a:r>
              <a:rPr lang="en-US" sz="2600" dirty="0">
                <a:solidFill>
                  <a:schemeClr val="bg1">
                    <a:lumMod val="50000"/>
                    <a:lumOff val="50000"/>
                  </a:schemeClr>
                </a:solidFill>
              </a:rPr>
              <a:t>Ensure that program shows that a bachelor’s degree is needed in the field.</a:t>
            </a:r>
          </a:p>
          <a:p>
            <a:pPr marL="514350" indent="-514350">
              <a:buAutoNum type="arabicPeriod"/>
            </a:pPr>
            <a:r>
              <a:rPr lang="en-US" sz="2600" dirty="0">
                <a:solidFill>
                  <a:schemeClr val="bg1">
                    <a:lumMod val="50000"/>
                    <a:lumOff val="50000"/>
                  </a:schemeClr>
                </a:solidFill>
              </a:rPr>
              <a:t>Ensure that the college can sustain the program without additional funding from the state.</a:t>
            </a:r>
            <a:endParaRPr lang="en-US" b="1" u="sng" dirty="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329215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One Model of an Initial Design Process</a:t>
            </a:r>
          </a:p>
        </p:txBody>
      </p:sp>
      <p:sp>
        <p:nvSpPr>
          <p:cNvPr id="3" name="Content Placeholder 2"/>
          <p:cNvSpPr>
            <a:spLocks noGrp="1"/>
          </p:cNvSpPr>
          <p:nvPr>
            <p:ph idx="1"/>
          </p:nvPr>
        </p:nvSpPr>
        <p:spPr>
          <a:xfrm>
            <a:off x="1120000" y="1825625"/>
            <a:ext cx="4717382" cy="4351338"/>
          </a:xfrm>
        </p:spPr>
        <p:txBody>
          <a:bodyPr/>
          <a:lstStyle/>
          <a:p>
            <a:r>
              <a:rPr lang="en-US" sz="2600" dirty="0"/>
              <a:t>Initially drafted using CSU/UC template and the CSU-GE/</a:t>
            </a:r>
            <a:r>
              <a:rPr lang="en-US" sz="2600" dirty="0" err="1"/>
              <a:t>IGETC</a:t>
            </a:r>
            <a:r>
              <a:rPr lang="en-US" sz="2600" dirty="0"/>
              <a:t> pattern</a:t>
            </a:r>
          </a:p>
          <a:p>
            <a:r>
              <a:rPr lang="en-US" sz="2600" dirty="0"/>
              <a:t>Considered the national discipline accreditation standards</a:t>
            </a:r>
          </a:p>
          <a:p>
            <a:r>
              <a:rPr lang="en-US" sz="2600" dirty="0"/>
              <a:t>Mirrored other BS degrees currently offered in the discipline</a:t>
            </a:r>
          </a:p>
        </p:txBody>
      </p:sp>
      <p:sp>
        <p:nvSpPr>
          <p:cNvPr id="4" name="Slide Number Placeholder 3"/>
          <p:cNvSpPr>
            <a:spLocks noGrp="1"/>
          </p:cNvSpPr>
          <p:nvPr>
            <p:ph type="sldNum" sz="quarter" idx="12"/>
          </p:nvPr>
        </p:nvSpPr>
        <p:spPr/>
        <p:txBody>
          <a:bodyPr/>
          <a:lstStyle/>
          <a:p>
            <a:fld id="{6D22F896-40B5-4ADD-8801-0D06FADFA095}" type="slidenum">
              <a:rPr lang="en-US" smtClean="0"/>
              <a:t>12</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8783" y="1706453"/>
            <a:ext cx="3774635" cy="4884821"/>
          </a:xfrm>
          <a:prstGeom prst="rect">
            <a:avLst/>
          </a:prstGeom>
          <a:ln>
            <a:solidFill>
              <a:schemeClr val="accent1"/>
            </a:solidFill>
          </a:ln>
        </p:spPr>
      </p:pic>
      <p:sp>
        <p:nvSpPr>
          <p:cNvPr id="8" name="AutoShape 2" descr="Image result for california state univers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8458" y="2570011"/>
            <a:ext cx="924009" cy="924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7439" y="1706453"/>
            <a:ext cx="975309" cy="975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871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Development</a:t>
            </a:r>
          </a:p>
        </p:txBody>
      </p:sp>
      <p:sp>
        <p:nvSpPr>
          <p:cNvPr id="3" name="Content Placeholder 2"/>
          <p:cNvSpPr>
            <a:spLocks noGrp="1"/>
          </p:cNvSpPr>
          <p:nvPr>
            <p:ph idx="1"/>
          </p:nvPr>
        </p:nvSpPr>
        <p:spPr>
          <a:xfrm>
            <a:off x="1120000" y="1825625"/>
            <a:ext cx="9192400" cy="4351338"/>
          </a:xfrm>
        </p:spPr>
        <p:txBody>
          <a:bodyPr/>
          <a:lstStyle/>
          <a:p>
            <a:r>
              <a:rPr lang="en-US" sz="2600" dirty="0"/>
              <a:t>Outreach to local community, other regional programs that offer associate degrees, discipline and industry partners </a:t>
            </a:r>
          </a:p>
          <a:p>
            <a:r>
              <a:rPr lang="en-US" sz="2600" dirty="0"/>
              <a:t>Pathways created from both native associate degrees as well as others around the state </a:t>
            </a:r>
          </a:p>
          <a:p>
            <a:r>
              <a:rPr lang="en-US" sz="2600" dirty="0"/>
              <a:t>Marketing in discipline specific publications, local media, other regional colleges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010956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Implementation</a:t>
            </a:r>
          </a:p>
        </p:txBody>
      </p:sp>
      <p:sp>
        <p:nvSpPr>
          <p:cNvPr id="3" name="Content Placeholder 2"/>
          <p:cNvSpPr>
            <a:spLocks noGrp="1"/>
          </p:cNvSpPr>
          <p:nvPr>
            <p:ph idx="1"/>
          </p:nvPr>
        </p:nvSpPr>
        <p:spPr>
          <a:xfrm>
            <a:off x="1120000" y="2136531"/>
            <a:ext cx="4717382" cy="4040432"/>
          </a:xfrm>
        </p:spPr>
        <p:txBody>
          <a:bodyPr/>
          <a:lstStyle/>
          <a:p>
            <a:r>
              <a:rPr lang="en-US" sz="2600" dirty="0"/>
              <a:t>Curriculum approval and offerings</a:t>
            </a:r>
          </a:p>
          <a:p>
            <a:r>
              <a:rPr lang="en-US" sz="2600" dirty="0"/>
              <a:t>Enrollment and orientation</a:t>
            </a:r>
          </a:p>
          <a:p>
            <a:r>
              <a:rPr lang="en-US" sz="2600" dirty="0"/>
              <a:t>Credit for prior learning</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81128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Challenges</a:t>
            </a:r>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14168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dirty="0"/>
              <a:t>Ongoing marketing – community support</a:t>
            </a:r>
          </a:p>
          <a:p>
            <a:r>
              <a:rPr lang="en-US" dirty="0"/>
              <a:t>Enrollment - Transition from A.S. Program </a:t>
            </a:r>
          </a:p>
          <a:p>
            <a:r>
              <a:rPr lang="en-US" dirty="0"/>
              <a:t>Lower Division General Education</a:t>
            </a:r>
          </a:p>
          <a:p>
            <a:r>
              <a:rPr lang="en-US" dirty="0"/>
              <a:t>Board Accreditation as well as ACCJC</a:t>
            </a:r>
          </a:p>
          <a:p>
            <a:r>
              <a:rPr lang="en-US" dirty="0"/>
              <a:t>College community awareness</a:t>
            </a:r>
          </a:p>
          <a:p>
            <a:r>
              <a:rPr lang="en-US" dirty="0"/>
              <a:t>Pilot Status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16</a:t>
            </a:fld>
            <a:endParaRPr lang="en-US" dirty="0"/>
          </a:p>
        </p:txBody>
      </p:sp>
      <p:pic>
        <p:nvPicPr>
          <p:cNvPr id="5" name="Picture 4"/>
          <p:cNvPicPr>
            <a:picLocks noChangeAspect="1"/>
          </p:cNvPicPr>
          <p:nvPr/>
        </p:nvPicPr>
        <p:blipFill>
          <a:blip r:embed="rId2"/>
          <a:stretch>
            <a:fillRect/>
          </a:stretch>
        </p:blipFill>
        <p:spPr>
          <a:xfrm>
            <a:off x="8010489" y="3006172"/>
            <a:ext cx="2853175" cy="2853175"/>
          </a:xfrm>
          <a:prstGeom prst="rect">
            <a:avLst/>
          </a:prstGeom>
        </p:spPr>
      </p:pic>
    </p:spTree>
    <p:extLst>
      <p:ext uri="{BB962C8B-B14F-4D97-AF65-F5344CB8AC3E}">
        <p14:creationId xmlns:p14="http://schemas.microsoft.com/office/powerpoint/2010/main" val="854017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Support/Next Steps</a:t>
            </a:r>
          </a:p>
        </p:txBody>
      </p:sp>
      <p:sp>
        <p:nvSpPr>
          <p:cNvPr id="8" name="Subtitle 7"/>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494077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Supporting BDP Colleges</a:t>
            </a:r>
          </a:p>
        </p:txBody>
      </p:sp>
      <p:sp>
        <p:nvSpPr>
          <p:cNvPr id="3" name="Content Placeholder 2"/>
          <p:cNvSpPr>
            <a:spLocks noGrp="1"/>
          </p:cNvSpPr>
          <p:nvPr>
            <p:ph idx="1"/>
          </p:nvPr>
        </p:nvSpPr>
        <p:spPr>
          <a:xfrm>
            <a:off x="1120000" y="1825625"/>
            <a:ext cx="10852636" cy="4351338"/>
          </a:xfrm>
        </p:spPr>
        <p:txBody>
          <a:bodyPr>
            <a:normAutofit/>
          </a:bodyPr>
          <a:lstStyle/>
          <a:p>
            <a:pPr marL="0" indent="0">
              <a:buNone/>
            </a:pPr>
            <a:r>
              <a:rPr lang="en-US" sz="2600" dirty="0"/>
              <a:t>Aligning lower division courses with lower division at BDP Colleges so that students can have a seamless transfer.</a:t>
            </a:r>
          </a:p>
          <a:p>
            <a:pPr marL="0" indent="0">
              <a:buNone/>
            </a:pPr>
            <a:endParaRPr lang="en-US" sz="2600" dirty="0"/>
          </a:p>
          <a:p>
            <a:pPr marL="0" indent="0">
              <a:buNone/>
            </a:pPr>
            <a:r>
              <a:rPr lang="en-US" sz="2600" dirty="0"/>
              <a:t>Work with the CTE-C-ID Model Curriculum Workgroup to establish model curriculum for the BDP College programs.</a:t>
            </a:r>
          </a:p>
          <a:p>
            <a:pPr marL="0" indent="0">
              <a:buNone/>
            </a:pPr>
            <a:endParaRPr lang="en-US" sz="2600" dirty="0"/>
          </a:p>
          <a:p>
            <a:pPr marL="0" indent="0">
              <a:buNone/>
            </a:pPr>
            <a:r>
              <a:rPr lang="en-US" sz="2600" dirty="0"/>
              <a:t>Contact your local senator or assembly member and let them know you are supportive of legislation that would take the colleges out of pilot status.</a:t>
            </a:r>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18</a:t>
            </a:fld>
            <a:endParaRPr lang="en-US" dirty="0"/>
          </a:p>
        </p:txBody>
      </p:sp>
      <p:sp>
        <p:nvSpPr>
          <p:cNvPr id="6" name="Content Placeholder 2"/>
          <p:cNvSpPr txBox="1">
            <a:spLocks/>
          </p:cNvSpPr>
          <p:nvPr/>
        </p:nvSpPr>
        <p:spPr>
          <a:xfrm>
            <a:off x="8252782" y="2928143"/>
            <a:ext cx="1565473" cy="572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solidFill>
                <a:schemeClr val="bg1"/>
              </a:solidFill>
            </a:endParaRPr>
          </a:p>
        </p:txBody>
      </p:sp>
    </p:spTree>
    <p:extLst>
      <p:ext uri="{BB962C8B-B14F-4D97-AF65-F5344CB8AC3E}">
        <p14:creationId xmlns:p14="http://schemas.microsoft.com/office/powerpoint/2010/main" val="1916148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2DF4D-1CB4-0D47-BE5F-769FA8E7BA04}"/>
              </a:ext>
            </a:extLst>
          </p:cNvPr>
          <p:cNvSpPr>
            <a:spLocks noGrp="1"/>
          </p:cNvSpPr>
          <p:nvPr>
            <p:ph type="title"/>
          </p:nvPr>
        </p:nvSpPr>
        <p:spPr/>
        <p:txBody>
          <a:bodyPr/>
          <a:lstStyle/>
          <a:p>
            <a:r>
              <a:rPr lang="en-US" dirty="0"/>
              <a:t>Moving Forward with BDP - ACCJC</a:t>
            </a:r>
          </a:p>
        </p:txBody>
      </p:sp>
      <p:sp>
        <p:nvSpPr>
          <p:cNvPr id="3" name="Content Placeholder 2">
            <a:extLst>
              <a:ext uri="{FF2B5EF4-FFF2-40B4-BE49-F238E27FC236}">
                <a16:creationId xmlns:a16="http://schemas.microsoft.com/office/drawing/2014/main" id="{7D498237-EF24-B346-9C21-35BAC9E01CF7}"/>
              </a:ext>
            </a:extLst>
          </p:cNvPr>
          <p:cNvSpPr>
            <a:spLocks noGrp="1"/>
          </p:cNvSpPr>
          <p:nvPr>
            <p:ph idx="1"/>
          </p:nvPr>
        </p:nvSpPr>
        <p:spPr/>
        <p:txBody>
          <a:bodyPr>
            <a:normAutofit/>
          </a:bodyPr>
          <a:lstStyle/>
          <a:p>
            <a:r>
              <a:rPr lang="en-US" sz="2600" dirty="0"/>
              <a:t>ASCCC and the Chancellor’s Office have agreed that baccalaureate degree students should complete a minimum of 41 units of general education (36 lower division and 6 upper division).</a:t>
            </a:r>
            <a:br>
              <a:rPr lang="en-US" sz="2600" dirty="0"/>
            </a:br>
            <a:endParaRPr lang="en-US" sz="2600" dirty="0"/>
          </a:p>
          <a:p>
            <a:r>
              <a:rPr lang="en-US" sz="2600" dirty="0"/>
              <a:t>ACCJC requires that students complete a minimum of 36 units of general education (27 lower division and 9 upper division).</a:t>
            </a:r>
            <a:br>
              <a:rPr lang="en-US" sz="2600" dirty="0"/>
            </a:br>
            <a:endParaRPr lang="en-US" sz="2600" dirty="0"/>
          </a:p>
          <a:p>
            <a:r>
              <a:rPr lang="en-US" sz="2600" b="1" dirty="0"/>
              <a:t>ACCJC requires more lower division GE than Title 5 </a:t>
            </a:r>
            <a:r>
              <a:rPr lang="en-US" sz="2600" b="1" dirty="0">
                <a:cs typeface="Arial" panose="020B0604020202020204" pitchFamily="34" charset="0"/>
              </a:rPr>
              <a:t>§55063 </a:t>
            </a:r>
            <a:endParaRPr lang="en-US" sz="2600" b="1" dirty="0"/>
          </a:p>
          <a:p>
            <a:endParaRPr lang="en-US" sz="2600" dirty="0"/>
          </a:p>
        </p:txBody>
      </p:sp>
      <p:sp>
        <p:nvSpPr>
          <p:cNvPr id="4" name="Slide Number Placeholder 3">
            <a:extLst>
              <a:ext uri="{FF2B5EF4-FFF2-40B4-BE49-F238E27FC236}">
                <a16:creationId xmlns:a16="http://schemas.microsoft.com/office/drawing/2014/main" id="{A53B9DF6-4046-924F-BEBD-98ADB835BE1C}"/>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73967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C1C58-406A-E543-A143-4CEED50E641D}"/>
              </a:ext>
            </a:extLst>
          </p:cNvPr>
          <p:cNvSpPr>
            <a:spLocks noGrp="1"/>
          </p:cNvSpPr>
          <p:nvPr>
            <p:ph type="title"/>
          </p:nvPr>
        </p:nvSpPr>
        <p:spPr/>
        <p:txBody>
          <a:bodyPr/>
          <a:lstStyle/>
          <a:p>
            <a:r>
              <a:rPr lang="en-US" dirty="0"/>
              <a:t>Breakout Description</a:t>
            </a:r>
          </a:p>
        </p:txBody>
      </p:sp>
      <p:sp>
        <p:nvSpPr>
          <p:cNvPr id="3" name="Content Placeholder 2">
            <a:extLst>
              <a:ext uri="{FF2B5EF4-FFF2-40B4-BE49-F238E27FC236}">
                <a16:creationId xmlns:a16="http://schemas.microsoft.com/office/drawing/2014/main" id="{E6EC2C09-B4E5-CF4C-8B35-28DE1FC169E8}"/>
              </a:ext>
            </a:extLst>
          </p:cNvPr>
          <p:cNvSpPr>
            <a:spLocks noGrp="1"/>
          </p:cNvSpPr>
          <p:nvPr>
            <p:ph idx="1"/>
          </p:nvPr>
        </p:nvSpPr>
        <p:spPr/>
        <p:txBody>
          <a:bodyPr>
            <a:normAutofit fontScale="92500" lnSpcReduction="10000"/>
          </a:bodyPr>
          <a:lstStyle/>
          <a:p>
            <a:r>
              <a:rPr lang="en-US" dirty="0"/>
              <a:t>Following legislation in 2014, fifteen community colleges have been given the ability to grant baccalaureate degrees. Ensuring that these opportunities are meeting the needs of students hasn’t always been easy, but those involved in these programs believe that these opportunities should expand and be permanent.  Join us for a discussion about the steps it took to establish California community college baccalaureate degrees, challenges for moving the baccalaureate programs forward, and how colleges without baccalaureate degrees can support the existing programs by encouraging their students to consider transferring to a California community college with a Baccalaureate program instead of another university system. </a:t>
            </a:r>
          </a:p>
          <a:p>
            <a:endParaRPr lang="en-US" dirty="0"/>
          </a:p>
        </p:txBody>
      </p:sp>
      <p:sp>
        <p:nvSpPr>
          <p:cNvPr id="4" name="Slide Number Placeholder 3">
            <a:extLst>
              <a:ext uri="{FF2B5EF4-FFF2-40B4-BE49-F238E27FC236}">
                <a16:creationId xmlns:a16="http://schemas.microsoft.com/office/drawing/2014/main" id="{214A891D-DB0A-3A4A-83A6-875BA050188B}"/>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80964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0707-F731-D347-899B-3D4DAEA5C34E}"/>
              </a:ext>
            </a:extLst>
          </p:cNvPr>
          <p:cNvSpPr>
            <a:spLocks noGrp="1"/>
          </p:cNvSpPr>
          <p:nvPr>
            <p:ph type="title"/>
          </p:nvPr>
        </p:nvSpPr>
        <p:spPr/>
        <p:txBody>
          <a:bodyPr/>
          <a:lstStyle/>
          <a:p>
            <a:r>
              <a:rPr lang="en-US" dirty="0"/>
              <a:t>Moving Forward with BDP - GE</a:t>
            </a:r>
          </a:p>
        </p:txBody>
      </p:sp>
      <p:sp>
        <p:nvSpPr>
          <p:cNvPr id="3" name="Content Placeholder 2">
            <a:extLst>
              <a:ext uri="{FF2B5EF4-FFF2-40B4-BE49-F238E27FC236}">
                <a16:creationId xmlns:a16="http://schemas.microsoft.com/office/drawing/2014/main" id="{0A9A95E3-78B5-EB42-AE87-37032516FD5C}"/>
              </a:ext>
            </a:extLst>
          </p:cNvPr>
          <p:cNvSpPr>
            <a:spLocks noGrp="1"/>
          </p:cNvSpPr>
          <p:nvPr>
            <p:ph idx="1"/>
          </p:nvPr>
        </p:nvSpPr>
        <p:spPr/>
        <p:txBody>
          <a:bodyPr>
            <a:normAutofit/>
          </a:bodyPr>
          <a:lstStyle/>
          <a:p>
            <a:r>
              <a:rPr lang="en-US" sz="2600" dirty="0"/>
              <a:t>Colleges are required to impose GE requirements that satisfy the Chancellor’s Office and ACCJC.</a:t>
            </a:r>
            <a:br>
              <a:rPr lang="en-US" sz="2600" dirty="0"/>
            </a:br>
            <a:endParaRPr lang="en-US" sz="2600" dirty="0"/>
          </a:p>
          <a:p>
            <a:r>
              <a:rPr lang="en-US" sz="2600" dirty="0"/>
              <a:t>This means that students will be required to complete 45+ units of general education to complete a baccalaureate degree.</a:t>
            </a:r>
            <a:br>
              <a:rPr lang="en-US" sz="2600" dirty="0"/>
            </a:br>
            <a:endParaRPr lang="en-US" sz="2600" dirty="0"/>
          </a:p>
          <a:p>
            <a:r>
              <a:rPr lang="en-US" sz="2600" dirty="0"/>
              <a:t>If the BDP is to become permanent and expand, the CCCs may need to develop their own general education pattern.</a:t>
            </a:r>
          </a:p>
        </p:txBody>
      </p:sp>
      <p:sp>
        <p:nvSpPr>
          <p:cNvPr id="4" name="Slide Number Placeholder 3">
            <a:extLst>
              <a:ext uri="{FF2B5EF4-FFF2-40B4-BE49-F238E27FC236}">
                <a16:creationId xmlns:a16="http://schemas.microsoft.com/office/drawing/2014/main" id="{37B4B6A0-E0BD-B049-9EDC-74B98DE53E76}"/>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813987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0AE97-36CC-5C40-9B2B-EF4623A37F61}"/>
              </a:ext>
            </a:extLst>
          </p:cNvPr>
          <p:cNvSpPr>
            <a:spLocks noGrp="1"/>
          </p:cNvSpPr>
          <p:nvPr>
            <p:ph type="title"/>
          </p:nvPr>
        </p:nvSpPr>
        <p:spPr/>
        <p:txBody>
          <a:bodyPr/>
          <a:lstStyle/>
          <a:p>
            <a:r>
              <a:rPr lang="en-US" dirty="0"/>
              <a:t>Additional Steps to Move Forward</a:t>
            </a:r>
          </a:p>
        </p:txBody>
      </p:sp>
      <p:sp>
        <p:nvSpPr>
          <p:cNvPr id="3" name="Content Placeholder 2">
            <a:extLst>
              <a:ext uri="{FF2B5EF4-FFF2-40B4-BE49-F238E27FC236}">
                <a16:creationId xmlns:a16="http://schemas.microsoft.com/office/drawing/2014/main" id="{3B9C23CA-C30C-9C4B-A6B3-50A7D7B7F992}"/>
              </a:ext>
            </a:extLst>
          </p:cNvPr>
          <p:cNvSpPr>
            <a:spLocks noGrp="1"/>
          </p:cNvSpPr>
          <p:nvPr>
            <p:ph idx="1"/>
          </p:nvPr>
        </p:nvSpPr>
        <p:spPr/>
        <p:txBody>
          <a:bodyPr>
            <a:normAutofit/>
          </a:bodyPr>
          <a:lstStyle/>
          <a:p>
            <a:r>
              <a:rPr lang="en-US" sz="2600" dirty="0"/>
              <a:t>Baccalaureate degrees should be given the same point value in the SCFF as ADTs.</a:t>
            </a:r>
            <a:br>
              <a:rPr lang="en-US" sz="2600" dirty="0"/>
            </a:br>
            <a:endParaRPr lang="en-US" sz="2600" dirty="0"/>
          </a:p>
          <a:p>
            <a:r>
              <a:rPr lang="en-US" sz="2600" dirty="0"/>
              <a:t>There needs to be a systemwide way to track students that enter the program as freshmen, as juniors, and to distinguish those students from students that take an upper division course because they are interested.</a:t>
            </a:r>
            <a:br>
              <a:rPr lang="en-US" sz="2600" dirty="0"/>
            </a:br>
            <a:endParaRPr lang="en-US" sz="2600" dirty="0"/>
          </a:p>
          <a:p>
            <a:r>
              <a:rPr lang="en-US" sz="2600" dirty="0"/>
              <a:t>All CO level technology must fully integrate the baccalaureate programs and not treat them as separate or temporary.</a:t>
            </a:r>
          </a:p>
        </p:txBody>
      </p:sp>
      <p:sp>
        <p:nvSpPr>
          <p:cNvPr id="4" name="Slide Number Placeholder 3">
            <a:extLst>
              <a:ext uri="{FF2B5EF4-FFF2-40B4-BE49-F238E27FC236}">
                <a16:creationId xmlns:a16="http://schemas.microsoft.com/office/drawing/2014/main" id="{2A0928BC-054A-9F4F-86CF-EE6D3B9DF968}"/>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927783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C5F0-47C8-B84B-905F-D3DD8C1B425B}"/>
              </a:ext>
            </a:extLst>
          </p:cNvPr>
          <p:cNvSpPr>
            <a:spLocks noGrp="1"/>
          </p:cNvSpPr>
          <p:nvPr>
            <p:ph type="title"/>
          </p:nvPr>
        </p:nvSpPr>
        <p:spPr/>
        <p:txBody>
          <a:bodyPr/>
          <a:lstStyle/>
          <a:p>
            <a:r>
              <a:rPr lang="en-US" dirty="0"/>
              <a:t>Additional Steps (2)</a:t>
            </a:r>
          </a:p>
        </p:txBody>
      </p:sp>
      <p:sp>
        <p:nvSpPr>
          <p:cNvPr id="3" name="Content Placeholder 2">
            <a:extLst>
              <a:ext uri="{FF2B5EF4-FFF2-40B4-BE49-F238E27FC236}">
                <a16:creationId xmlns:a16="http://schemas.microsoft.com/office/drawing/2014/main" id="{81A08EAD-2AAB-7C43-9486-42473220B361}"/>
              </a:ext>
            </a:extLst>
          </p:cNvPr>
          <p:cNvSpPr>
            <a:spLocks noGrp="1"/>
          </p:cNvSpPr>
          <p:nvPr>
            <p:ph idx="1"/>
          </p:nvPr>
        </p:nvSpPr>
        <p:spPr/>
        <p:txBody>
          <a:bodyPr>
            <a:normAutofit lnSpcReduction="10000"/>
          </a:bodyPr>
          <a:lstStyle/>
          <a:p>
            <a:r>
              <a:rPr lang="en-US" sz="2600" dirty="0"/>
              <a:t>The Legislative Analyst’s Office is currently collecting data to submit a report to the Legislature about the programs. This report is due in February 2020.</a:t>
            </a:r>
            <a:br>
              <a:rPr lang="en-US" sz="2600" dirty="0"/>
            </a:br>
            <a:endParaRPr lang="en-US" sz="2600" dirty="0"/>
          </a:p>
          <a:p>
            <a:r>
              <a:rPr lang="en-US" sz="2600" dirty="0"/>
              <a:t>Colleges with a baccalaureate program should inform students in AS programs that lead into a BDP that this option is available for them.</a:t>
            </a:r>
            <a:br>
              <a:rPr lang="en-US" sz="2600" dirty="0"/>
            </a:br>
            <a:endParaRPr lang="en-US" sz="2600" dirty="0"/>
          </a:p>
          <a:p>
            <a:r>
              <a:rPr lang="en-US" sz="2600" dirty="0"/>
              <a:t>In order for the Legislature to make the programs permanent and consider expanding the programs beyond the first 15, we must work together as a system to make them as successful as possible</a:t>
            </a:r>
            <a:r>
              <a:rPr lang="en-US" dirty="0"/>
              <a:t>.</a:t>
            </a:r>
          </a:p>
        </p:txBody>
      </p:sp>
      <p:sp>
        <p:nvSpPr>
          <p:cNvPr id="4" name="Slide Number Placeholder 3">
            <a:extLst>
              <a:ext uri="{FF2B5EF4-FFF2-40B4-BE49-F238E27FC236}">
                <a16:creationId xmlns:a16="http://schemas.microsoft.com/office/drawing/2014/main" id="{92484A7B-E54D-634C-B8FE-85154ED5122D}"/>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567885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65040-7327-F646-BC0B-7CCA36E70814}"/>
              </a:ext>
            </a:extLst>
          </p:cNvPr>
          <p:cNvSpPr>
            <a:spLocks noGrp="1"/>
          </p:cNvSpPr>
          <p:nvPr>
            <p:ph type="title"/>
          </p:nvPr>
        </p:nvSpPr>
        <p:spPr/>
        <p:txBody>
          <a:bodyPr/>
          <a:lstStyle/>
          <a:p>
            <a:r>
              <a:rPr lang="en-US" dirty="0"/>
              <a:t>Additional Steps (3)</a:t>
            </a:r>
          </a:p>
        </p:txBody>
      </p:sp>
      <p:sp>
        <p:nvSpPr>
          <p:cNvPr id="3" name="Content Placeholder 2">
            <a:extLst>
              <a:ext uri="{FF2B5EF4-FFF2-40B4-BE49-F238E27FC236}">
                <a16:creationId xmlns:a16="http://schemas.microsoft.com/office/drawing/2014/main" id="{5574D2D4-70E0-2743-9DEB-37F1115B5B22}"/>
              </a:ext>
            </a:extLst>
          </p:cNvPr>
          <p:cNvSpPr>
            <a:spLocks noGrp="1"/>
          </p:cNvSpPr>
          <p:nvPr>
            <p:ph idx="1"/>
          </p:nvPr>
        </p:nvSpPr>
        <p:spPr/>
        <p:txBody>
          <a:bodyPr/>
          <a:lstStyle/>
          <a:p>
            <a:r>
              <a:rPr lang="en-US" dirty="0"/>
              <a:t>Potential pending legislation</a:t>
            </a:r>
          </a:p>
          <a:p>
            <a:r>
              <a:rPr lang="en-US" dirty="0"/>
              <a:t>LAO Report due in February regarding current programs</a:t>
            </a:r>
          </a:p>
          <a:p>
            <a:r>
              <a:rPr lang="en-US" dirty="0"/>
              <a:t>Current resolutions (F19):</a:t>
            </a:r>
          </a:p>
          <a:p>
            <a:pPr lvl="1"/>
            <a:r>
              <a:rPr lang="en-US" dirty="0"/>
              <a:t>Requesting an end to the pilot status of the program as well as a reversal of the previous ASCCC position in opposition to the creation of Baccalaureate programs </a:t>
            </a:r>
          </a:p>
          <a:p>
            <a:pPr lvl="1"/>
            <a:r>
              <a:rPr lang="en-US" dirty="0"/>
              <a:t>Expansion of the program with a focus on Allied Health</a:t>
            </a:r>
          </a:p>
          <a:p>
            <a:pPr marL="457200" lvl="1" indent="0">
              <a:buNone/>
            </a:pPr>
            <a:endParaRPr lang="en-US" dirty="0"/>
          </a:p>
        </p:txBody>
      </p:sp>
      <p:sp>
        <p:nvSpPr>
          <p:cNvPr id="4" name="Slide Number Placeholder 3">
            <a:extLst>
              <a:ext uri="{FF2B5EF4-FFF2-40B4-BE49-F238E27FC236}">
                <a16:creationId xmlns:a16="http://schemas.microsoft.com/office/drawing/2014/main" id="{34D1E8C2-B584-6D41-98D2-1DBE34346C4D}"/>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2773962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9FC3-D7F8-DD4F-8995-51133123B424}"/>
              </a:ext>
            </a:extLst>
          </p:cNvPr>
          <p:cNvSpPr>
            <a:spLocks noGrp="1"/>
          </p:cNvSpPr>
          <p:nvPr>
            <p:ph type="ctrTitle"/>
          </p:nvPr>
        </p:nvSpPr>
        <p:spPr/>
        <p:txBody>
          <a:bodyPr>
            <a:normAutofit fontScale="90000"/>
          </a:bodyPr>
          <a:lstStyle/>
          <a:p>
            <a:r>
              <a:rPr lang="en-US" dirty="0"/>
              <a:t>Questions?</a:t>
            </a:r>
            <a:br>
              <a:rPr lang="en-US" dirty="0"/>
            </a:br>
            <a:r>
              <a:rPr lang="en-US" dirty="0" err="1"/>
              <a:t>Info@asccc.org</a:t>
            </a:r>
            <a:endParaRPr lang="en-US" dirty="0"/>
          </a:p>
        </p:txBody>
      </p:sp>
      <p:sp>
        <p:nvSpPr>
          <p:cNvPr id="4" name="Slide Number Placeholder 3">
            <a:extLst>
              <a:ext uri="{FF2B5EF4-FFF2-40B4-BE49-F238E27FC236}">
                <a16:creationId xmlns:a16="http://schemas.microsoft.com/office/drawing/2014/main" id="{6937641F-1713-9942-A86A-CE2BE8254593}"/>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73083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cs typeface="Calibri" panose="020F0502020204030204" pitchFamily="34" charset="0"/>
              </a:rPr>
              <a:t>History of the Bachelor’s Degree Program</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 </a:t>
            </a:r>
            <a:r>
              <a:rPr lang="en-US" b="1" u="sng" dirty="0"/>
              <a:t>September 2014</a:t>
            </a:r>
            <a:r>
              <a:rPr lang="en-US" dirty="0"/>
              <a:t>, Governor Jerry Brown signed </a:t>
            </a:r>
            <a:r>
              <a:rPr lang="en-US" b="1" u="sng" dirty="0"/>
              <a:t>Senate Bill 850 (Block) </a:t>
            </a:r>
            <a:r>
              <a:rPr lang="en-US" dirty="0"/>
              <a:t>in to law.  This legislation allowed up to 15 community colleges to be selected as </a:t>
            </a:r>
            <a:r>
              <a:rPr lang="en-US" b="1" u="sng" dirty="0"/>
              <a:t>baccalaureate offering institutions.  </a:t>
            </a:r>
            <a:endParaRPr lang="en-US" b="1" u="sng" dirty="0">
              <a:solidFill>
                <a:srgbClr val="FF0000"/>
              </a:solidFill>
            </a:endParaRPr>
          </a:p>
          <a:p>
            <a:pPr marL="0" indent="0">
              <a:buNone/>
            </a:pPr>
            <a:endParaRPr lang="en-US" b="1" u="sng" dirty="0"/>
          </a:p>
          <a:p>
            <a:r>
              <a:rPr lang="en-US" dirty="0"/>
              <a:t>The Chancellor’s Office received 34 applications to participate in </a:t>
            </a:r>
            <a:br>
              <a:rPr lang="en-US" dirty="0"/>
            </a:br>
            <a:r>
              <a:rPr lang="en-US" dirty="0"/>
              <a:t>the Baccalaureate Degree Pilot Program.</a:t>
            </a:r>
          </a:p>
          <a:p>
            <a:pPr marL="0" indent="0">
              <a:buNone/>
            </a:pPr>
            <a:endParaRPr lang="en-US" sz="1400" dirty="0"/>
          </a:p>
          <a:p>
            <a:pPr marL="0" indent="0">
              <a:buNone/>
            </a:pPr>
            <a:endParaRPr lang="en-US" sz="1400" dirty="0"/>
          </a:p>
          <a:p>
            <a:r>
              <a:rPr lang="en-US" dirty="0"/>
              <a:t>By May 2015 the Board of Governors approved the 15 Baccalaureate Degree Pilot Program colleges. </a:t>
            </a:r>
          </a:p>
          <a:p>
            <a:pPr marL="0" indent="0">
              <a:buNone/>
            </a:pPr>
            <a:endParaRPr lang="en-US" b="1" u="sng" dirty="0"/>
          </a:p>
          <a:p>
            <a:pPr marL="0" inden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53941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4000"/>
            <a:ext cx="10515600" cy="789671"/>
          </a:xfrm>
        </p:spPr>
        <p:txBody>
          <a:bodyPr>
            <a:normAutofit fontScale="90000"/>
          </a:bodyPr>
          <a:lstStyle/>
          <a:p>
            <a:r>
              <a:rPr lang="en-US" dirty="0"/>
              <a:t>History Continued</a:t>
            </a:r>
          </a:p>
        </p:txBody>
      </p:sp>
      <p:sp>
        <p:nvSpPr>
          <p:cNvPr id="3" name="Content Placeholder 2"/>
          <p:cNvSpPr>
            <a:spLocks noGrp="1"/>
          </p:cNvSpPr>
          <p:nvPr>
            <p:ph idx="1"/>
          </p:nvPr>
        </p:nvSpPr>
        <p:spPr>
          <a:xfrm>
            <a:off x="1120000" y="1151792"/>
            <a:ext cx="10233800" cy="4581344"/>
          </a:xfrm>
        </p:spPr>
        <p:txBody>
          <a:bodyPr/>
          <a:lstStyle/>
          <a:p>
            <a:r>
              <a:rPr lang="en-US" sz="2600" dirty="0">
                <a:cs typeface="Calibri" panose="020F0502020204030204" pitchFamily="34" charset="0"/>
              </a:rPr>
              <a:t>$6 million was received for implementation support and professional development for the BDP programs.  Each BDP district received $350,000 and NOCCCD received a grant for $750,000 for professional development activities</a:t>
            </a:r>
            <a:br>
              <a:rPr lang="en-US" sz="2600" dirty="0">
                <a:cs typeface="Calibri" panose="020F0502020204030204" pitchFamily="34" charset="0"/>
              </a:rPr>
            </a:br>
            <a:endParaRPr lang="en-US" sz="2600" dirty="0">
              <a:cs typeface="Calibri" panose="020F0502020204030204" pitchFamily="34" charset="0"/>
            </a:endParaRPr>
          </a:p>
          <a:p>
            <a:r>
              <a:rPr lang="en-US" sz="2600" dirty="0">
                <a:cs typeface="Calibri" panose="020F0502020204030204" pitchFamily="34" charset="0"/>
              </a:rPr>
              <a:t>BDP Handbook committee created guidelines to establish the parameters for offering bachelor’s degrees</a:t>
            </a:r>
            <a:br>
              <a:rPr lang="en-US" sz="2600" dirty="0">
                <a:cs typeface="Calibri" panose="020F0502020204030204" pitchFamily="34" charset="0"/>
              </a:rPr>
            </a:br>
            <a:endParaRPr lang="en-US" sz="2600" dirty="0">
              <a:cs typeface="Calibri" panose="020F0502020204030204" pitchFamily="34" charset="0"/>
            </a:endParaRPr>
          </a:p>
          <a:p>
            <a:r>
              <a:rPr lang="en-US" sz="2600" dirty="0">
                <a:cs typeface="Calibri" panose="020F0502020204030204" pitchFamily="34" charset="0"/>
              </a:rPr>
              <a:t>Title 5 regulations authorized the BDP Handbook</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488459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Programs that Started in Fall 2016 </a:t>
            </a:r>
          </a:p>
        </p:txBody>
      </p:sp>
      <p:sp>
        <p:nvSpPr>
          <p:cNvPr id="3" name="Content Placeholder 2"/>
          <p:cNvSpPr>
            <a:spLocks noGrp="1"/>
          </p:cNvSpPr>
          <p:nvPr>
            <p:ph idx="1"/>
          </p:nvPr>
        </p:nvSpPr>
        <p:spPr>
          <a:xfrm>
            <a:off x="2019300" y="1417639"/>
            <a:ext cx="8343900" cy="4221163"/>
          </a:xfrm>
        </p:spPr>
        <p:txBody>
          <a:bodyPr>
            <a:normAutofit fontScale="92500" lnSpcReduction="20000"/>
          </a:bodyPr>
          <a:lstStyle/>
          <a:p>
            <a:pPr marL="0" indent="0">
              <a:buNone/>
            </a:pPr>
            <a:endParaRPr lang="en-US" dirty="0"/>
          </a:p>
          <a:p>
            <a:r>
              <a:rPr lang="en-US" sz="2600" dirty="0"/>
              <a:t>Antelope Valley – Airframe Manufacturing Technology</a:t>
            </a:r>
          </a:p>
          <a:p>
            <a:r>
              <a:rPr lang="en-US" sz="2600" dirty="0"/>
              <a:t>Bakersfield – Industrial Automation</a:t>
            </a:r>
          </a:p>
          <a:p>
            <a:r>
              <a:rPr lang="en-US" sz="2600" dirty="0"/>
              <a:t>Feather River – Equine and Ranch Management</a:t>
            </a:r>
          </a:p>
          <a:p>
            <a:r>
              <a:rPr lang="en-US" sz="2600" dirty="0"/>
              <a:t>Foothill – Dental Hygiene</a:t>
            </a:r>
          </a:p>
          <a:p>
            <a:r>
              <a:rPr lang="en-US" sz="2600" dirty="0"/>
              <a:t>Rio Hondo – Automotive Technology</a:t>
            </a:r>
          </a:p>
          <a:p>
            <a:r>
              <a:rPr lang="en-US" sz="2600" dirty="0"/>
              <a:t>San Diego Mesa – Health Information Management</a:t>
            </a:r>
          </a:p>
          <a:p>
            <a:r>
              <a:rPr lang="en-US" sz="2600" dirty="0"/>
              <a:t>Santa Monica – Interaction Design</a:t>
            </a:r>
          </a:p>
          <a:p>
            <a:r>
              <a:rPr lang="en-US" sz="2600" dirty="0"/>
              <a:t>Shasta – Health Information Management</a:t>
            </a:r>
          </a:p>
          <a:p>
            <a:r>
              <a:rPr lang="en-US" sz="2600" dirty="0"/>
              <a:t>Skyline – Respiratory Care</a:t>
            </a:r>
          </a:p>
          <a:p>
            <a:r>
              <a:rPr lang="en-US" sz="2600" dirty="0"/>
              <a:t>West Los Angeles – Dental Hygiene</a:t>
            </a:r>
          </a:p>
          <a:p>
            <a:endParaRPr lang="en-US" sz="2600" dirty="0"/>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5</a:t>
            </a:fld>
            <a:endParaRPr lang="en-US" dirty="0"/>
          </a:p>
        </p:txBody>
      </p:sp>
    </p:spTree>
    <p:extLst>
      <p:ext uri="{BB962C8B-B14F-4D97-AF65-F5344CB8AC3E}">
        <p14:creationId xmlns:p14="http://schemas.microsoft.com/office/powerpoint/2010/main" val="257106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Programs that Started in Fall 2017</a:t>
            </a:r>
          </a:p>
        </p:txBody>
      </p:sp>
      <p:sp>
        <p:nvSpPr>
          <p:cNvPr id="3" name="Content Placeholder 2"/>
          <p:cNvSpPr>
            <a:spLocks noGrp="1"/>
          </p:cNvSpPr>
          <p:nvPr>
            <p:ph idx="1"/>
          </p:nvPr>
        </p:nvSpPr>
        <p:spPr/>
        <p:txBody>
          <a:bodyPr>
            <a:normAutofit/>
          </a:bodyPr>
          <a:lstStyle/>
          <a:p>
            <a:r>
              <a:rPr lang="en-US" sz="2600" dirty="0"/>
              <a:t>Cypress – Mortuary Science</a:t>
            </a:r>
          </a:p>
          <a:p>
            <a:r>
              <a:rPr lang="en-US" sz="2600" dirty="0"/>
              <a:t>MiraCosta – Biomanufacturing</a:t>
            </a:r>
          </a:p>
          <a:p>
            <a:r>
              <a:rPr lang="en-US" sz="2600" dirty="0"/>
              <a:t>Modesto – Respiratory Care</a:t>
            </a:r>
          </a:p>
          <a:p>
            <a:r>
              <a:rPr lang="en-US" sz="2600" dirty="0"/>
              <a:t>Santa Ana– Occupational Studies</a:t>
            </a:r>
          </a:p>
          <a:p>
            <a:r>
              <a:rPr lang="en-US" sz="2600" dirty="0"/>
              <a:t>Solano – Biomanufacturing</a:t>
            </a:r>
          </a:p>
          <a:p>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t>6</a:t>
            </a:fld>
            <a:endParaRPr lang="en-US" dirty="0"/>
          </a:p>
        </p:txBody>
      </p:sp>
    </p:spTree>
    <p:extLst>
      <p:ext uri="{BB962C8B-B14F-4D97-AF65-F5344CB8AC3E}">
        <p14:creationId xmlns:p14="http://schemas.microsoft.com/office/powerpoint/2010/main" val="857628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a:t>Spring 2018 Graduates </a:t>
            </a:r>
            <a:br>
              <a:rPr lang="en-US" dirty="0"/>
            </a:b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sz="2600" dirty="0"/>
              <a:t>Bakersfield College, Cypress College, Feather River College, </a:t>
            </a:r>
            <a:br>
              <a:rPr lang="en-US" sz="2600" dirty="0"/>
            </a:br>
            <a:r>
              <a:rPr lang="en-US" sz="2600" dirty="0"/>
              <a:t>Foothill College, San Diego Mesa College, Santa Monica College</a:t>
            </a:r>
            <a:br>
              <a:rPr lang="en-US" sz="2600" dirty="0"/>
            </a:br>
            <a:r>
              <a:rPr lang="en-US" sz="2600" dirty="0"/>
              <a:t>Shasta College, Skyline College, West Los Angeles College </a:t>
            </a:r>
          </a:p>
          <a:p>
            <a:pPr marL="0" indent="0">
              <a:buNone/>
            </a:pPr>
            <a:endParaRPr lang="en-US" sz="2600" dirty="0"/>
          </a:p>
          <a:p>
            <a:pPr marL="0" indent="0">
              <a:buNone/>
            </a:pPr>
            <a:r>
              <a:rPr lang="en-US" sz="2600" dirty="0"/>
              <a:t>Total of 113 Graduates from 9 different colleges</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719129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a:t>Spring 2019 Graduates </a:t>
            </a:r>
            <a:br>
              <a:rPr lang="en-US" dirty="0"/>
            </a:br>
            <a:endParaRPr lang="en-US" dirty="0">
              <a:solidFill>
                <a:srgbClr val="FF0000"/>
              </a:solidFill>
            </a:endParaRPr>
          </a:p>
        </p:txBody>
      </p:sp>
      <p:sp>
        <p:nvSpPr>
          <p:cNvPr id="3" name="Content Placeholder 2"/>
          <p:cNvSpPr>
            <a:spLocks noGrp="1"/>
          </p:cNvSpPr>
          <p:nvPr>
            <p:ph idx="1"/>
          </p:nvPr>
        </p:nvSpPr>
        <p:spPr>
          <a:xfrm>
            <a:off x="1120000" y="1117600"/>
            <a:ext cx="10233800" cy="4615536"/>
          </a:xfrm>
        </p:spPr>
        <p:txBody>
          <a:bodyPr>
            <a:normAutofit/>
          </a:bodyPr>
          <a:lstStyle/>
          <a:p>
            <a:pPr marL="0" indent="0">
              <a:buNone/>
            </a:pPr>
            <a:r>
              <a:rPr lang="en-US" sz="2600" dirty="0"/>
              <a:t>All 15 BDP Colleges will have graduates in Spring/Summer 2019</a:t>
            </a:r>
          </a:p>
          <a:p>
            <a:pPr marL="0" indent="0">
              <a:buNone/>
            </a:pPr>
            <a:r>
              <a:rPr lang="en-US" sz="2600" dirty="0"/>
              <a:t>Some self-reported numbers:</a:t>
            </a:r>
          </a:p>
          <a:p>
            <a:r>
              <a:rPr lang="en-US" sz="2600" dirty="0"/>
              <a:t>Antelope Valley = 10 (first cohort)</a:t>
            </a:r>
          </a:p>
          <a:p>
            <a:r>
              <a:rPr lang="en-US" sz="2600" dirty="0"/>
              <a:t>Cypress = 8</a:t>
            </a:r>
          </a:p>
          <a:p>
            <a:r>
              <a:rPr lang="en-US" sz="2600" dirty="0"/>
              <a:t>Foothill = 46</a:t>
            </a:r>
          </a:p>
          <a:p>
            <a:r>
              <a:rPr lang="en-US" sz="2600" dirty="0"/>
              <a:t>Rio Hondo = 16 (first cohort)</a:t>
            </a:r>
          </a:p>
          <a:p>
            <a:r>
              <a:rPr lang="en-US" sz="2600" dirty="0"/>
              <a:t>San Diego Mesa = 16 </a:t>
            </a:r>
          </a:p>
          <a:p>
            <a:r>
              <a:rPr lang="en-US" sz="2600" dirty="0"/>
              <a:t>Solano = 14 (first cohort)</a:t>
            </a:r>
          </a:p>
          <a:p>
            <a:r>
              <a:rPr lang="en-US" sz="2600" dirty="0"/>
              <a:t>**Official numbers are being reported this term </a:t>
            </a:r>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4150485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pic>
        <p:nvPicPr>
          <p:cNvPr id="5" name="Picture 2" descr="H:\1-BDP\Presentations\Map_Pilot_2015_V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99872" y="221466"/>
            <a:ext cx="4669971" cy="6205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319262"/>
      </p:ext>
    </p:extLst>
  </p:cSld>
  <p:clrMapOvr>
    <a:masterClrMapping/>
  </p:clrMapOvr>
</p:sld>
</file>

<file path=ppt/theme/theme1.xml><?xml version="1.0" encoding="utf-8"?>
<a:theme xmlns:a="http://schemas.openxmlformats.org/drawingml/2006/main" name="Depth">
  <a:themeElements>
    <a:clrScheme name="I Can BDP">
      <a:dk1>
        <a:srgbClr val="000000"/>
      </a:dk1>
      <a:lt1>
        <a:srgbClr val="FFFFFF"/>
      </a:lt1>
      <a:dk2>
        <a:srgbClr val="004059"/>
      </a:dk2>
      <a:lt2>
        <a:srgbClr val="CEDBE6"/>
      </a:lt2>
      <a:accent1>
        <a:srgbClr val="1FA69F"/>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3276</TotalTime>
  <Words>872</Words>
  <Application>Microsoft Macintosh PowerPoint</Application>
  <PresentationFormat>Widescreen</PresentationFormat>
  <Paragraphs>142</Paragraphs>
  <Slides>24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Corbel</vt:lpstr>
      <vt:lpstr>Depth</vt:lpstr>
      <vt:lpstr>California Community Colleges Bachelor’s Degree Pilot Programs</vt:lpstr>
      <vt:lpstr>Breakout Description</vt:lpstr>
      <vt:lpstr>History of the Bachelor’s Degree Program</vt:lpstr>
      <vt:lpstr>History Continued</vt:lpstr>
      <vt:lpstr>Programs that Started in Fall 2016 </vt:lpstr>
      <vt:lpstr>Programs that Started in Fall 2017</vt:lpstr>
      <vt:lpstr>Spring 2018 Graduates  </vt:lpstr>
      <vt:lpstr>Spring 2019 Graduates  </vt:lpstr>
      <vt:lpstr>PowerPoint Presentation</vt:lpstr>
      <vt:lpstr>Restrictions in SB 850</vt:lpstr>
      <vt:lpstr>Establishing a BDP Program </vt:lpstr>
      <vt:lpstr>One Model of an Initial Design Process</vt:lpstr>
      <vt:lpstr>Program Development</vt:lpstr>
      <vt:lpstr>Steps for Implementation</vt:lpstr>
      <vt:lpstr>Challenges</vt:lpstr>
      <vt:lpstr>Challenges</vt:lpstr>
      <vt:lpstr>Support/Next Steps</vt:lpstr>
      <vt:lpstr>Supporting BDP Colleges</vt:lpstr>
      <vt:lpstr>Moving Forward with BDP - ACCJC</vt:lpstr>
      <vt:lpstr>Moving Forward with BDP - GE</vt:lpstr>
      <vt:lpstr>Additional Steps to Move Forward</vt:lpstr>
      <vt:lpstr>Additional Steps (2)</vt:lpstr>
      <vt:lpstr>Additional Steps (3)</vt:lpstr>
      <vt:lpstr>Questions? Info@asccc.org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Sandy Nelson</dc:creator>
  <cp:lastModifiedBy>Dolores Davison</cp:lastModifiedBy>
  <cp:revision>59</cp:revision>
  <cp:lastPrinted>2018-07-18T15:31:54Z</cp:lastPrinted>
  <dcterms:created xsi:type="dcterms:W3CDTF">2017-08-15T19:56:17Z</dcterms:created>
  <dcterms:modified xsi:type="dcterms:W3CDTF">2019-11-07T17:21:25Z</dcterms:modified>
</cp:coreProperties>
</file>