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7AB62-892F-4812-83F0-8AE77B561A55}" v="14" dt="2022-06-14T17:06:37.360"/>
    <p1510:client id="{3D8BBC96-F89E-4792-F7E9-17833F928B62}" v="5" dt="2022-06-15T19:58:45.009"/>
    <p1510:client id="{C0266B6C-D614-ABD0-031B-D1207A888C08}" v="2" dt="2022-06-15T20:06:41.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Xa1tfXx4oLc"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Xa1tfXx4oLc"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m2iUWW9Cit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2e121dae0_1_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
        <p:nvSpPr>
          <p:cNvPr id="96" name="Google Shape;96;g132e121dae0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2d11a48f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2d11a48f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2d11a48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2d11a48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2d11a48f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2d11a48f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2d11a48f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32d11a48f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d11a48f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2d11a48f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2d11a48f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2d11a48f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2d11a48f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2d11a48f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a:p>
            <a:pPr marL="0" lvl="0" indent="0" algn="l" rtl="0">
              <a:spcBef>
                <a:spcPts val="0"/>
              </a:spcBef>
              <a:spcAft>
                <a:spcPts val="0"/>
              </a:spcAft>
              <a:buNone/>
            </a:pPr>
            <a:r>
              <a:rPr lang="en"/>
              <a:t>Reason to communicate with committee chair:</a:t>
            </a:r>
            <a:endParaRPr/>
          </a:p>
          <a:p>
            <a:pPr marL="457200" lvl="0" indent="-317500" algn="l" rtl="0">
              <a:lnSpc>
                <a:spcPct val="115000"/>
              </a:lnSpc>
              <a:spcBef>
                <a:spcPts val="0"/>
              </a:spcBef>
              <a:spcAft>
                <a:spcPts val="0"/>
              </a:spcAft>
              <a:buClr>
                <a:srgbClr val="0D0C36"/>
              </a:buClr>
              <a:buSzPts val="1400"/>
              <a:buChar char="●"/>
            </a:pPr>
            <a:r>
              <a:rPr lang="en" sz="1400">
                <a:solidFill>
                  <a:srgbClr val="0D0C36"/>
                </a:solidFill>
              </a:rPr>
              <a:t>Communicate with chair or committee contact if you’ll miss the meeting or be late; follow-up as needed</a:t>
            </a:r>
            <a:endParaRPr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2d11a48f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2d11a48f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2d11a48f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2d11a48f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2d11a48f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2d11a48f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2d11a48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2d11a48f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fc331ff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fc331ff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a:p>
            <a:pPr marL="0" lvl="0" indent="0" algn="l" rtl="0">
              <a:spcBef>
                <a:spcPts val="0"/>
              </a:spcBef>
              <a:spcAft>
                <a:spcPts val="0"/>
              </a:spcAft>
              <a:buNone/>
            </a:pPr>
            <a:endParaRPr/>
          </a:p>
          <a:p>
            <a:pPr marL="0" lvl="0" indent="0" algn="l" rtl="0">
              <a:lnSpc>
                <a:spcPct val="90000"/>
              </a:lnSpc>
              <a:spcBef>
                <a:spcPts val="800"/>
              </a:spcBef>
              <a:spcAft>
                <a:spcPts val="0"/>
              </a:spcAft>
              <a:buClr>
                <a:schemeClr val="dk1"/>
              </a:buClr>
              <a:buSzPts val="1100"/>
              <a:buFont typeface="Arial"/>
              <a:buNone/>
            </a:pPr>
            <a:r>
              <a:rPr lang="en" sz="1800" u="sng">
                <a:solidFill>
                  <a:srgbClr val="8220A0"/>
                </a:solidFill>
                <a:hlinkClick r:id="rId3">
                  <a:extLst>
                    <a:ext uri="{A12FA001-AC4F-418D-AE19-62706E023703}">
                      <ahyp:hlinkClr xmlns:ahyp="http://schemas.microsoft.com/office/drawing/2018/hyperlinkcolor" val="tx"/>
                    </a:ext>
                  </a:extLst>
                </a:hlinkClick>
              </a:rPr>
              <a:t>https://youtu.be/Xa1tfXx4oLc</a:t>
            </a:r>
            <a:endParaRPr sz="1800">
              <a:solidFill>
                <a:srgbClr val="404040"/>
              </a:solidFill>
            </a:endParaRPr>
          </a:p>
          <a:p>
            <a:pPr marL="0" lvl="0" indent="0" algn="l" rtl="0">
              <a:lnSpc>
                <a:spcPct val="90000"/>
              </a:lnSpc>
              <a:spcBef>
                <a:spcPts val="800"/>
              </a:spcBef>
              <a:spcAft>
                <a:spcPts val="0"/>
              </a:spcAft>
              <a:buClr>
                <a:schemeClr val="dk1"/>
              </a:buClr>
              <a:buSzPts val="1100"/>
              <a:buFont typeface="Arial"/>
              <a:buNone/>
            </a:pPr>
            <a:r>
              <a:rPr lang="en" sz="1350">
                <a:solidFill>
                  <a:schemeClr val="lt1"/>
                </a:solidFill>
                <a:highlight>
                  <a:schemeClr val="dk1"/>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The New Majority: Today's College Students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2d11a48f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2d11a48f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30c70d8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30c70d8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2d11a48f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2d11a48f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2d11a48f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2d11a48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2d11a48f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32d11a48f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 w/ add’l follow-up from Angelica</a:t>
            </a:r>
            <a:endParaRPr/>
          </a:p>
          <a:p>
            <a:pPr marL="0" lvl="0" indent="0" algn="l" rtl="0">
              <a:lnSpc>
                <a:spcPct val="90000"/>
              </a:lnSpc>
              <a:spcBef>
                <a:spcPts val="800"/>
              </a:spcBef>
              <a:spcAft>
                <a:spcPts val="0"/>
              </a:spcAft>
              <a:buClr>
                <a:schemeClr val="dk1"/>
              </a:buClr>
              <a:buSzPts val="1100"/>
              <a:buFont typeface="Arial"/>
              <a:buNone/>
            </a:pPr>
            <a:r>
              <a:rPr lang="en" sz="1800" u="sng">
                <a:solidFill>
                  <a:srgbClr val="8220A0"/>
                </a:solidFill>
                <a:hlinkClick r:id="rId3">
                  <a:extLst>
                    <a:ext uri="{A12FA001-AC4F-418D-AE19-62706E023703}">
                      <ahyp:hlinkClr xmlns:ahyp="http://schemas.microsoft.com/office/drawing/2018/hyperlinkcolor" val="tx"/>
                    </a:ext>
                  </a:extLst>
                </a:hlinkClick>
              </a:rPr>
              <a:t>https://youtu.be/m2iUWW9Cit4</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d11a48f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2d11a48f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2d11a48f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32d11a48f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2d11a48f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2d11a48f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2d11a48f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2d11a48f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454502" y="287080"/>
            <a:ext cx="3411911" cy="4571981"/>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SzPts val="1100"/>
              <a:buNone/>
              <a:defRPr sz="33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a:stretch/>
        </p:blipFill>
        <p:spPr>
          <a:xfrm>
            <a:off x="0" y="-17744"/>
            <a:ext cx="3006328" cy="5193274"/>
          </a:xfrm>
          <a:prstGeom prst="rect">
            <a:avLst/>
          </a:prstGeom>
          <a:noFill/>
          <a:ln>
            <a:noFill/>
          </a:ln>
          <a:effectLst>
            <a:outerShdw blurRad="190500" dist="38100" algn="l" rotWithShape="0">
              <a:srgbClr val="000000">
                <a:alpha val="40000"/>
              </a:srgbClr>
            </a:outerShdw>
          </a:effectLst>
        </p:spPr>
      </p:pic>
      <p:sp>
        <p:nvSpPr>
          <p:cNvPr id="58" name="Google Shape;58;p15"/>
          <p:cNvSpPr/>
          <p:nvPr/>
        </p:nvSpPr>
        <p:spPr>
          <a:xfrm>
            <a:off x="-1" y="841663"/>
            <a:ext cx="3006329" cy="3460173"/>
          </a:xfrm>
          <a:prstGeom prst="rect">
            <a:avLst/>
          </a:prstGeom>
          <a:solidFill>
            <a:schemeClr val="lt1">
              <a:alpha val="86666"/>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 name="Google Shape;59;p15"/>
          <p:cNvPicPr preferRelativeResize="0"/>
          <p:nvPr/>
        </p:nvPicPr>
        <p:blipFill rotWithShape="1">
          <a:blip r:embed="rId3">
            <a:alphaModFix/>
          </a:blip>
          <a:srcRect/>
          <a:stretch/>
        </p:blipFill>
        <p:spPr>
          <a:xfrm>
            <a:off x="3270647" y="4782741"/>
            <a:ext cx="283369" cy="283369"/>
          </a:xfrm>
          <a:prstGeom prst="rect">
            <a:avLst/>
          </a:prstGeom>
          <a:noFill/>
          <a:ln>
            <a:noFill/>
          </a:ln>
        </p:spPr>
      </p:pic>
      <p:sp>
        <p:nvSpPr>
          <p:cNvPr id="60" name="Google Shape;60;p15"/>
          <p:cNvSpPr txBox="1">
            <a:spLocks noGrp="1"/>
          </p:cNvSpPr>
          <p:nvPr>
            <p:ph type="title"/>
          </p:nvPr>
        </p:nvSpPr>
        <p:spPr>
          <a:xfrm>
            <a:off x="170914" y="1001318"/>
            <a:ext cx="2687596" cy="120899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3267529" y="1001318"/>
            <a:ext cx="5004486" cy="3667596"/>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36550" algn="l">
              <a:lnSpc>
                <a:spcPct val="90000"/>
              </a:lnSpc>
              <a:spcBef>
                <a:spcPts val="400"/>
              </a:spcBef>
              <a:spcAft>
                <a:spcPts val="0"/>
              </a:spcAft>
              <a:buClr>
                <a:srgbClr val="404040"/>
              </a:buClr>
              <a:buSzPts val="1700"/>
              <a:buChar char="•"/>
              <a:defRPr sz="17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2" name="Google Shape;62;p15"/>
          <p:cNvSpPr txBox="1">
            <a:spLocks noGrp="1"/>
          </p:cNvSpPr>
          <p:nvPr>
            <p:ph type="body" idx="2"/>
          </p:nvPr>
        </p:nvSpPr>
        <p:spPr>
          <a:xfrm>
            <a:off x="170914" y="2210315"/>
            <a:ext cx="2687596" cy="1931868"/>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810B41"/>
              </a:buClr>
              <a:buSzPts val="2000"/>
              <a:buNone/>
              <a:defRPr sz="2000">
                <a:solidFill>
                  <a:srgbClr val="810B41"/>
                </a:solidFill>
              </a:defRPr>
            </a:lvl1pPr>
            <a:lvl2pPr marL="914400" lvl="1" indent="-228600" algn="l">
              <a:lnSpc>
                <a:spcPct val="90000"/>
              </a:lnSpc>
              <a:spcBef>
                <a:spcPts val="400"/>
              </a:spcBef>
              <a:spcAft>
                <a:spcPts val="0"/>
              </a:spcAft>
              <a:buClr>
                <a:srgbClr val="404040"/>
              </a:buClr>
              <a:buSzPts val="1100"/>
              <a:buNone/>
              <a:defRPr sz="1100"/>
            </a:lvl2pPr>
            <a:lvl3pPr marL="1371600" lvl="2" indent="-228600" algn="l">
              <a:lnSpc>
                <a:spcPct val="90000"/>
              </a:lnSpc>
              <a:spcBef>
                <a:spcPts val="400"/>
              </a:spcBef>
              <a:spcAft>
                <a:spcPts val="0"/>
              </a:spcAft>
              <a:buClr>
                <a:srgbClr val="404040"/>
              </a:buClr>
              <a:buSzPts val="900"/>
              <a:buNone/>
              <a:defRPr sz="900"/>
            </a:lvl3pPr>
            <a:lvl4pPr marL="1828800" lvl="3" indent="-228600" algn="l">
              <a:lnSpc>
                <a:spcPct val="90000"/>
              </a:lnSpc>
              <a:spcBef>
                <a:spcPts val="400"/>
              </a:spcBef>
              <a:spcAft>
                <a:spcPts val="0"/>
              </a:spcAft>
              <a:buClr>
                <a:srgbClr val="404040"/>
              </a:buClr>
              <a:buSzPts val="800"/>
              <a:buNone/>
              <a:defRPr sz="800"/>
            </a:lvl4pPr>
            <a:lvl5pPr marL="2286000" lvl="4" indent="-228600" algn="l">
              <a:lnSpc>
                <a:spcPct val="90000"/>
              </a:lnSpc>
              <a:spcBef>
                <a:spcPts val="400"/>
              </a:spcBef>
              <a:spcAft>
                <a:spcPts val="0"/>
              </a:spcAft>
              <a:buClr>
                <a:srgbClr val="40404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15"/>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5"/>
          <p:cNvSpPr/>
          <p:nvPr/>
        </p:nvSpPr>
        <p:spPr>
          <a:xfrm>
            <a:off x="8617744" y="0"/>
            <a:ext cx="526256" cy="5143500"/>
          </a:xfrm>
          <a:prstGeom prst="rect">
            <a:avLst/>
          </a:prstGeom>
          <a:solidFill>
            <a:srgbClr val="451084"/>
          </a:solidFill>
          <a:ln>
            <a:noFill/>
          </a:ln>
          <a:effectLst>
            <a:outerShdw blurRad="190500" dist="50800" dir="108000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67" name="Google Shape;67;p16"/>
          <p:cNvPicPr preferRelativeResize="0"/>
          <p:nvPr/>
        </p:nvPicPr>
        <p:blipFill rotWithShape="1">
          <a:blip r:embed="rId3">
            <a:alphaModFix/>
          </a:blip>
          <a:srcRect/>
          <a:stretch/>
        </p:blipFill>
        <p:spPr>
          <a:xfrm>
            <a:off x="0" y="0"/>
            <a:ext cx="616744" cy="5143500"/>
          </a:xfrm>
          <a:prstGeom prst="rect">
            <a:avLst/>
          </a:prstGeom>
          <a:solidFill>
            <a:schemeClr val="accent5"/>
          </a:solidFill>
          <a:ln>
            <a:noFill/>
          </a:ln>
          <a:effectLst>
            <a:outerShdw blurRad="190500" dist="38100" algn="ctr" rotWithShape="0">
              <a:srgbClr val="000000">
                <a:alpha val="40000"/>
              </a:srgbClr>
            </a:outerShdw>
          </a:effectLst>
        </p:spPr>
      </p:pic>
      <p:sp>
        <p:nvSpPr>
          <p:cNvPr id="68" name="Google Shape;68;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74" name="Google Shape;74;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7"/>
          <p:cNvPicPr preferRelativeResize="0"/>
          <p:nvPr/>
        </p:nvPicPr>
        <p:blipFill rotWithShape="1">
          <a:blip r:embed="rId3">
            <a:alphaModFix/>
          </a:blip>
          <a:srcRect/>
          <a:stretch/>
        </p:blipFill>
        <p:spPr>
          <a:xfrm>
            <a:off x="0" y="1985"/>
            <a:ext cx="616744" cy="5139531"/>
          </a:xfrm>
          <a:prstGeom prst="rect">
            <a:avLst/>
          </a:prstGeom>
          <a:solidFill>
            <a:schemeClr val="lt2"/>
          </a:solidFill>
          <a:ln>
            <a:noFill/>
          </a:ln>
          <a:effectLst>
            <a:outerShdw blurRad="190500" dist="38100" algn="ctr" rotWithShape="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79"/>
        <p:cNvGrpSpPr/>
        <p:nvPr/>
      </p:nvGrpSpPr>
      <p:grpSpPr>
        <a:xfrm>
          <a:off x="0" y="0"/>
          <a:ext cx="0" cy="0"/>
          <a:chOff x="0" y="0"/>
          <a:chExt cx="0" cy="0"/>
        </a:xfrm>
      </p:grpSpPr>
      <p:pic>
        <p:nvPicPr>
          <p:cNvPr id="80" name="Google Shape;80;p18"/>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81" name="Google Shape;81;p18"/>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18"/>
          <p:cNvPicPr preferRelativeResize="0"/>
          <p:nvPr/>
        </p:nvPicPr>
        <p:blipFill rotWithShape="1">
          <a:blip r:embed="rId3">
            <a:alphaModFix/>
          </a:blip>
          <a:srcRect/>
          <a:stretch/>
        </p:blipFill>
        <p:spPr>
          <a:xfrm>
            <a:off x="0" y="0"/>
            <a:ext cx="616744" cy="5143500"/>
          </a:xfrm>
          <a:prstGeom prst="rect">
            <a:avLst/>
          </a:prstGeom>
          <a:solidFill>
            <a:schemeClr val="accent5"/>
          </a:solidFill>
          <a:ln>
            <a:noFill/>
          </a:ln>
          <a:effectLst>
            <a:outerShdw blurRad="190500" dist="38100" algn="ctr" rotWithShape="0">
              <a:srgbClr val="000000">
                <a:alpha val="40000"/>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87" name="Google Shape;87;p19"/>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0" name="Google Shape;90;p19"/>
          <p:cNvPicPr preferRelativeResize="0"/>
          <p:nvPr/>
        </p:nvPicPr>
        <p:blipFill rotWithShape="1">
          <a:blip r:embed="rId3">
            <a:alphaModFix/>
          </a:blip>
          <a:srcRect/>
          <a:stretch/>
        </p:blipFill>
        <p:spPr>
          <a:xfrm>
            <a:off x="0" y="1985"/>
            <a:ext cx="616744" cy="5139531"/>
          </a:xfrm>
          <a:prstGeom prst="rect">
            <a:avLst/>
          </a:prstGeom>
          <a:solidFill>
            <a:schemeClr val="lt2"/>
          </a:solidFill>
          <a:ln>
            <a:noFill/>
          </a:ln>
          <a:effectLst>
            <a:outerShdw blurRad="190500" dist="38100" algn="ctr" rotWithShape="0">
              <a:srgbClr val="000000">
                <a:alpha val="40000"/>
              </a:srgb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20"/>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93" name="Google Shape;93;p20"/>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4" y="273844"/>
            <a:ext cx="7556897"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3"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video" Target="https://www.youtube.com/embed/Xa1tfXx4oLc?feature=oembed"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cRCEXejwZsb6jhR3GaAcQtRCfuLWISsuhBFpYAw5nTg4KDpw/viewform"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hyperlink" Target="https://asccc.org/papers/handbook2015" TargetMode="External"/><Relationship Id="rId5" Type="http://schemas.openxmlformats.org/officeDocument/2006/relationships/hyperlink" Target="https://asccc.org/content/new-faculty-application-statewide-service" TargetMode="External"/><Relationship Id="rId4" Type="http://schemas.openxmlformats.org/officeDocument/2006/relationships/hyperlink" Target="https://ssccc.org/get-involved/participatory-governanc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asccc.org"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hyperlink" Target="http://www.ssccc.org"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ideo" Target="https://www.youtube.com/embed/dWzrIGof1ik?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5454254" y="286941"/>
            <a:ext cx="3412331" cy="45720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
              <a:t>Better Together: Students and Faculty Working Together in Participatory Governance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155" name="Google Shape;155;p30"/>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56" name="Google Shape;156;p30"/>
          <p:cNvPicPr preferRelativeResize="0"/>
          <p:nvPr/>
        </p:nvPicPr>
        <p:blipFill rotWithShape="1">
          <a:blip r:embed="rId3">
            <a:alphaModFix/>
          </a:blip>
          <a:srcRect/>
          <a:stretch/>
        </p:blipFill>
        <p:spPr>
          <a:xfrm>
            <a:off x="0" y="9141"/>
            <a:ext cx="9144000" cy="51252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Areas of Overlap: Examples</a:t>
            </a:r>
            <a:endParaRPr/>
          </a:p>
        </p:txBody>
      </p:sp>
      <p:sp>
        <p:nvSpPr>
          <p:cNvPr id="162" name="Google Shape;162;p31"/>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Grading policies, including plus/minus grading</a:t>
            </a:r>
            <a:endParaRPr/>
          </a:p>
          <a:p>
            <a:pPr marL="0" lvl="0" indent="0" algn="l" rtl="0">
              <a:spcBef>
                <a:spcPts val="800"/>
              </a:spcBef>
              <a:spcAft>
                <a:spcPts val="0"/>
              </a:spcAft>
              <a:buNone/>
            </a:pPr>
            <a:r>
              <a:rPr lang="en"/>
              <a:t>Facilities use and planning, including bonds</a:t>
            </a:r>
            <a:endParaRPr/>
          </a:p>
          <a:p>
            <a:pPr marL="0" lvl="0" indent="0" algn="l" rtl="0">
              <a:spcBef>
                <a:spcPts val="800"/>
              </a:spcBef>
              <a:spcAft>
                <a:spcPts val="0"/>
              </a:spcAft>
              <a:buNone/>
            </a:pPr>
            <a:r>
              <a:rPr lang="en"/>
              <a:t>Academic probation policies</a:t>
            </a:r>
            <a:endParaRPr/>
          </a:p>
          <a:p>
            <a:pPr marL="0" lvl="0" indent="0" algn="l" rtl="0">
              <a:spcBef>
                <a:spcPts val="800"/>
              </a:spcBef>
              <a:spcAft>
                <a:spcPts val="0"/>
              </a:spcAft>
              <a:buNone/>
            </a:pPr>
            <a:r>
              <a:rPr lang="en"/>
              <a:t>Planning processes, including for student services, instruction, technology, and more</a:t>
            </a:r>
            <a:endParaRPr/>
          </a:p>
          <a:p>
            <a:pPr marL="0" lvl="0" indent="0" algn="l" rtl="0">
              <a:spcBef>
                <a:spcPts val="800"/>
              </a:spcBef>
              <a:spcAft>
                <a:spcPts val="0"/>
              </a:spcAft>
              <a:buNone/>
            </a:pPr>
            <a:r>
              <a:rPr lang="en"/>
              <a:t>Hiring processes</a:t>
            </a:r>
            <a:endParaRPr/>
          </a:p>
          <a:p>
            <a:pPr marL="0" lvl="0" indent="0" algn="l" rtl="0">
              <a:spcBef>
                <a:spcPts val="800"/>
              </a:spcBef>
              <a:spcAft>
                <a:spcPts val="0"/>
              </a:spcAft>
              <a:buNone/>
            </a:pPr>
            <a:r>
              <a:rPr lang="en"/>
              <a:t>Program development and discontinuation</a:t>
            </a:r>
            <a:endParaRPr/>
          </a:p>
          <a:p>
            <a:pPr marL="0" lvl="0" indent="0" algn="l" rtl="0">
              <a:spcBef>
                <a:spcPts val="800"/>
              </a:spcBef>
              <a:spcAft>
                <a:spcPts val="0"/>
              </a:spcAft>
              <a:buNone/>
            </a:pPr>
            <a:r>
              <a:rPr lang="en"/>
              <a:t>Smoking/No Smoking policies</a:t>
            </a:r>
            <a:endParaRPr/>
          </a:p>
          <a:p>
            <a:pPr marL="0" lvl="0" indent="0" algn="l" rtl="0">
              <a:spcBef>
                <a:spcPts val="800"/>
              </a:spcBef>
              <a:spcAft>
                <a:spcPts val="0"/>
              </a:spcAft>
              <a:buNone/>
            </a:pPr>
            <a:r>
              <a:rPr lang="en"/>
              <a:t>Campus safety and policing</a:t>
            </a:r>
            <a:endParaRPr/>
          </a:p>
          <a:p>
            <a:pPr marL="0" lvl="0" indent="0" algn="l"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Areas of Overlap: Student Grievance Policy</a:t>
            </a:r>
            <a:endParaRPr/>
          </a:p>
        </p:txBody>
      </p:sp>
      <p:sp>
        <p:nvSpPr>
          <p:cNvPr id="168" name="Google Shape;168;p32"/>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457200" lvl="0" indent="-317500" algn="l" rtl="0">
              <a:spcBef>
                <a:spcPts val="800"/>
              </a:spcBef>
              <a:spcAft>
                <a:spcPts val="0"/>
              </a:spcAft>
              <a:buSzPts val="1400"/>
              <a:buChar char="•"/>
            </a:pPr>
            <a:r>
              <a:rPr lang="en"/>
              <a:t>CCLC Board Policy Template AP 5530 Student Rights &amp; Grievances</a:t>
            </a:r>
            <a:endParaRPr/>
          </a:p>
          <a:p>
            <a:pPr marL="457200" lvl="0" indent="-317500" algn="l" rtl="0">
              <a:spcBef>
                <a:spcPts val="0"/>
              </a:spcBef>
              <a:spcAft>
                <a:spcPts val="0"/>
              </a:spcAft>
              <a:buSzPts val="1400"/>
              <a:buChar char="•"/>
            </a:pPr>
            <a:r>
              <a:rPr lang="en"/>
              <a:t>Student-led effort</a:t>
            </a:r>
            <a:endParaRPr/>
          </a:p>
          <a:p>
            <a:pPr marL="457200" lvl="0" indent="-317500" algn="l" rtl="0">
              <a:spcBef>
                <a:spcPts val="0"/>
              </a:spcBef>
              <a:spcAft>
                <a:spcPts val="0"/>
              </a:spcAft>
              <a:buSzPts val="1400"/>
              <a:buChar char="•"/>
            </a:pPr>
            <a:r>
              <a:rPr lang="en"/>
              <a:t>Broad representation and collaboration</a:t>
            </a:r>
            <a:endParaRPr/>
          </a:p>
          <a:p>
            <a:pPr marL="457200" lvl="0" indent="-317500" algn="l" rtl="0">
              <a:spcBef>
                <a:spcPts val="0"/>
              </a:spcBef>
              <a:spcAft>
                <a:spcPts val="0"/>
              </a:spcAft>
              <a:buSzPts val="1400"/>
              <a:buChar char="•"/>
            </a:pPr>
            <a:r>
              <a:rPr lang="en"/>
              <a:t>Increase student accessibility to process </a:t>
            </a:r>
            <a:endParaRPr/>
          </a:p>
          <a:p>
            <a:pPr marL="457200" lvl="0" indent="-317500" algn="l" rtl="0">
              <a:spcBef>
                <a:spcPts val="0"/>
              </a:spcBef>
              <a:spcAft>
                <a:spcPts val="0"/>
              </a:spcAft>
              <a:buSzPts val="1400"/>
              <a:buChar char="•"/>
            </a:pPr>
            <a:r>
              <a:rPr lang="en"/>
              <a:t>Transition from complicated process to simpler process</a:t>
            </a:r>
            <a:endParaRPr/>
          </a:p>
          <a:p>
            <a:pPr marL="0" lvl="0" indent="0" algn="l" rtl="0">
              <a:spcBef>
                <a:spcPts val="800"/>
              </a:spcBef>
              <a:spcAft>
                <a:spcPts val="0"/>
              </a:spcAft>
              <a:buNone/>
            </a:pPr>
            <a:endParaRPr/>
          </a:p>
          <a:p>
            <a:pPr marL="0" lvl="0" indent="0" algn="l" rtl="0">
              <a:spcBef>
                <a:spcPts val="800"/>
              </a:spcBef>
              <a:spcAft>
                <a:spcPts val="0"/>
              </a:spcAft>
              <a:buNone/>
            </a:pPr>
            <a:r>
              <a:rPr lang="en"/>
              <a:t>Recommended actions to take:</a:t>
            </a:r>
            <a:endParaRPr/>
          </a:p>
          <a:p>
            <a:pPr marL="457200" lvl="0" indent="-317500" algn="l" rtl="0">
              <a:spcBef>
                <a:spcPts val="800"/>
              </a:spcBef>
              <a:spcAft>
                <a:spcPts val="0"/>
              </a:spcAft>
              <a:buSzPts val="1400"/>
              <a:buChar char="•"/>
            </a:pPr>
            <a:r>
              <a:rPr lang="en"/>
              <a:t>Review current policy. </a:t>
            </a:r>
            <a:endParaRPr/>
          </a:p>
          <a:p>
            <a:pPr marL="457200" lvl="0" indent="-317500" algn="l" rtl="0">
              <a:spcBef>
                <a:spcPts val="0"/>
              </a:spcBef>
              <a:spcAft>
                <a:spcPts val="0"/>
              </a:spcAft>
              <a:buSzPts val="1400"/>
              <a:buChar char="•"/>
            </a:pPr>
            <a:r>
              <a:rPr lang="en"/>
              <a:t>Faculty &amp; students connect to discuss it and consider updates.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Ways Students &amp; Faculty Can Partner</a:t>
            </a:r>
            <a:endParaRPr/>
          </a:p>
        </p:txBody>
      </p:sp>
      <p:sp>
        <p:nvSpPr>
          <p:cNvPr id="174" name="Google Shape;174;p33"/>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Identify areas of shared interest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Student Body Association and Academic Senate leadership meetings / regular dialog</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Alert each other of concerns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Share intentions, gather information, request support or collaboration as needed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Sounding board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Strategize for College Council or planning meetings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Attend each other’s meetings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Shared orientation to participatory governance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sz="1400">
                <a:solidFill>
                  <a:schemeClr val="dk1"/>
                </a:solidFill>
              </a:rPr>
              <a:t>Overview of committee service opportunities</a:t>
            </a:r>
            <a:endParaRPr sz="14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400">
                <a:solidFill>
                  <a:schemeClr val="dk1"/>
                </a:solidFill>
              </a:rPr>
              <a:t>Opportunity to identify faculty mentors </a:t>
            </a:r>
            <a:endParaRPr sz="14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400">
                <a:solidFill>
                  <a:schemeClr val="dk1"/>
                </a:solidFill>
              </a:rPr>
              <a:t>Faculty introduced to student priorities and shared areas of interest</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Helpful Practices for Participating in Governance</a:t>
            </a:r>
            <a:endParaRPr/>
          </a:p>
        </p:txBody>
      </p:sp>
      <p:sp>
        <p:nvSpPr>
          <p:cNvPr id="180" name="Google Shape;180;p34"/>
          <p:cNvSpPr txBox="1">
            <a:spLocks noGrp="1"/>
          </p:cNvSpPr>
          <p:nvPr>
            <p:ph type="body" idx="1"/>
          </p:nvPr>
        </p:nvSpPr>
        <p:spPr>
          <a:xfrm>
            <a:off x="958250" y="1348751"/>
            <a:ext cx="7543800" cy="35712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Balance many different perspectives and seek inclusive solutions </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Engage others &amp; invite them to participate in governance</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The easiest way to know what matters to peers is to talk to them!</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a:solidFill>
                  <a:srgbClr val="000000"/>
                </a:solidFill>
              </a:rPr>
              <a:t>Students: </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Student government meetings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SBA events and activities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Clubs and your ICC</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Classes and friends </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a:solidFill>
                  <a:srgbClr val="000000"/>
                </a:solidFill>
              </a:rPr>
              <a:t>Faculty:</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Hallway conversations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Department or division meetings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Lunch room or cafeteria</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a:solidFill>
                  <a:srgbClr val="000000"/>
                </a:solidFill>
              </a:rPr>
              <a:t>Organize town halls for larger, more important issues</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Committee Work As An Element of Governance</a:t>
            </a:r>
            <a:endParaRPr/>
          </a:p>
        </p:txBody>
      </p:sp>
      <p:sp>
        <p:nvSpPr>
          <p:cNvPr id="186" name="Google Shape;186;p35"/>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Consider ways to increase and support students participation on committees </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Before meetings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During meetings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After meetings</a:t>
            </a:r>
            <a:endParaRPr>
              <a:solidFill>
                <a:schemeClr val="dk1"/>
              </a:solidFill>
            </a:endParaRPr>
          </a:p>
          <a:p>
            <a:pPr marL="0" lvl="0" indent="0" algn="l" rtl="0">
              <a:lnSpc>
                <a:spcPct val="115000"/>
              </a:lnSpc>
              <a:spcBef>
                <a:spcPts val="1600"/>
              </a:spcBef>
              <a:spcAft>
                <a:spcPts val="0"/>
              </a:spcAft>
              <a:buNone/>
            </a:pPr>
            <a:r>
              <a:rPr lang="en">
                <a:solidFill>
                  <a:schemeClr val="dk1"/>
                </a:solidFill>
              </a:rPr>
              <a:t>Student voice in governance is critical! </a:t>
            </a:r>
            <a:endParaRPr>
              <a:solidFill>
                <a:schemeClr val="dk1"/>
              </a:solidFill>
            </a:endParaRPr>
          </a:p>
          <a:p>
            <a:pPr marL="457200" lvl="0" indent="-317500" algn="l" rtl="0">
              <a:lnSpc>
                <a:spcPct val="115000"/>
              </a:lnSpc>
              <a:spcBef>
                <a:spcPts val="1600"/>
              </a:spcBef>
              <a:spcAft>
                <a:spcPts val="0"/>
              </a:spcAft>
              <a:buClr>
                <a:schemeClr val="dk1"/>
              </a:buClr>
              <a:buSzPts val="1400"/>
              <a:buChar char="●"/>
            </a:pPr>
            <a:r>
              <a:rPr lang="en">
                <a:solidFill>
                  <a:schemeClr val="dk1"/>
                </a:solidFill>
              </a:rPr>
              <a:t>Students: Have a presence. Participate.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Faculty: Help make student presence &amp; participation possible.</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Before Meetings:</a:t>
            </a:r>
            <a:br>
              <a:rPr lang="en"/>
            </a:br>
            <a:r>
              <a:rPr lang="en"/>
              <a:t>Increasing &amp; Supporting Student Participation</a:t>
            </a:r>
            <a:endParaRPr/>
          </a:p>
        </p:txBody>
      </p:sp>
      <p:sp>
        <p:nvSpPr>
          <p:cNvPr id="192" name="Google Shape;192;p36"/>
          <p:cNvSpPr txBox="1">
            <a:spLocks noGrp="1"/>
          </p:cNvSpPr>
          <p:nvPr>
            <p:ph type="body" idx="1"/>
          </p:nvPr>
        </p:nvSpPr>
        <p:spPr>
          <a:xfrm>
            <a:off x="958238" y="1348740"/>
            <a:ext cx="3691800" cy="329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a:solidFill>
                  <a:schemeClr val="dk1"/>
                </a:solidFill>
              </a:rPr>
              <a:t>Students: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Meet with committee chair prior to first meeting and at any point later</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Review past meeting agendas and minutes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Speak with constituents to gather info &amp; opinion on committee topics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Get familiar with the committee terms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Learn about the members of that committee, consider ways to form connections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Pre-read the agenda and make sure that you are aware of which sections require student input </a:t>
            </a:r>
            <a:endParaRPr sz="1400">
              <a:solidFill>
                <a:schemeClr val="dk1"/>
              </a:solidFill>
            </a:endParaRPr>
          </a:p>
        </p:txBody>
      </p:sp>
      <p:sp>
        <p:nvSpPr>
          <p:cNvPr id="193" name="Google Shape;193;p36"/>
          <p:cNvSpPr txBox="1">
            <a:spLocks noGrp="1"/>
          </p:cNvSpPr>
          <p:nvPr>
            <p:ph type="body" idx="2"/>
          </p:nvPr>
        </p:nvSpPr>
        <p:spPr>
          <a:xfrm>
            <a:off x="4791194" y="1348740"/>
            <a:ext cx="3711600" cy="32934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400">
                <a:solidFill>
                  <a:schemeClr val="dk1"/>
                </a:solidFill>
              </a:rPr>
              <a:t>Faculty:</a:t>
            </a:r>
            <a:endParaRPr sz="1400">
              <a:solidFill>
                <a:schemeClr val="dk1"/>
              </a:solidFill>
            </a:endParaRPr>
          </a:p>
          <a:p>
            <a:pPr marL="457200" lvl="0" indent="-317500" algn="l" rtl="0">
              <a:lnSpc>
                <a:spcPct val="100000"/>
              </a:lnSpc>
              <a:spcBef>
                <a:spcPts val="800"/>
              </a:spcBef>
              <a:spcAft>
                <a:spcPts val="0"/>
              </a:spcAft>
              <a:buClr>
                <a:schemeClr val="dk1"/>
              </a:buClr>
              <a:buSzPts val="1400"/>
              <a:buChar char="•"/>
            </a:pPr>
            <a:r>
              <a:rPr lang="en" sz="1400">
                <a:solidFill>
                  <a:schemeClr val="dk1"/>
                </a:solidFill>
              </a:rPr>
              <a:t>Reach out to SBA leadership to get contact info for appointed students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Work with student schedules when scheduling meetings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Consider being a mentor to students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Reach out to appointed students, arrange to meet informally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Offer background &amp; context for committee work</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Offer to review the agenda </a:t>
            </a: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During Meetings:</a:t>
            </a:r>
            <a:br>
              <a:rPr lang="en"/>
            </a:br>
            <a:r>
              <a:rPr lang="en"/>
              <a:t>Increasing &amp; Supporting Student Participation</a:t>
            </a:r>
            <a:endParaRPr/>
          </a:p>
        </p:txBody>
      </p:sp>
      <p:sp>
        <p:nvSpPr>
          <p:cNvPr id="199" name="Google Shape;199;p37"/>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Students: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Bring something to take notes with!</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Questions to ask yourself:</a:t>
            </a:r>
            <a:endParaRPr>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Are there other factors this committee should be considering in their work or discussion?</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Is there a different approach I want this committee to consider?</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Is there any background knowledge I am lacking in the discussion that I need to ask about? </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Are there any assumptions the committee is making about the student perspective that is incorrect and which I need to give my input on?</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address the student issues that are coming up in my committee’s work?</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Is there information or decisions I need to take back to my SBA?</a:t>
            </a:r>
            <a:endParaRPr sz="13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Don’t forget to ask questions! Your voice and perspective are valuable!</a:t>
            </a:r>
            <a:endParaRPr sz="1600">
              <a:solidFill>
                <a:schemeClr val="dk1"/>
              </a:solidFill>
            </a:endParaRPr>
          </a:p>
          <a:p>
            <a:pPr marL="457200" lvl="0" indent="0" algn="l" rtl="0">
              <a:lnSpc>
                <a:spcPct val="115000"/>
              </a:lnSpc>
              <a:spcBef>
                <a:spcPts val="0"/>
              </a:spcBef>
              <a:spcAft>
                <a:spcPts val="0"/>
              </a:spcAft>
              <a:buNone/>
            </a:pP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During Meetings:</a:t>
            </a:r>
            <a:br>
              <a:rPr lang="en"/>
            </a:br>
            <a:r>
              <a:rPr lang="en"/>
              <a:t>Increasing &amp; Supporting Student Participation</a:t>
            </a:r>
            <a:endParaRPr/>
          </a:p>
        </p:txBody>
      </p:sp>
      <p:sp>
        <p:nvSpPr>
          <p:cNvPr id="205" name="Google Shape;205;p38"/>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Faculty:</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Questions to ask yourself about student participation:</a:t>
            </a:r>
            <a:endParaRPr>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Are there any assumptions the committee or I am making about the student perspective that is incorrect and which student input should be encouraged?</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encourage student voice in committee discussions?</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support the perspectives being brought up by students during the committee’s work?</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help colleagues recognize the value of student voice?</a:t>
            </a:r>
            <a:endParaRPr sz="13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Strategies to increase student participation during meetings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Ask students to share their perspectives and ideas on issues being discussed</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Actively listen and support student ideas</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After Meetings:</a:t>
            </a:r>
            <a:br>
              <a:rPr lang="en"/>
            </a:br>
            <a:r>
              <a:rPr lang="en"/>
              <a:t>Increasing &amp; Supporting Student Participation</a:t>
            </a:r>
            <a:endParaRPr/>
          </a:p>
        </p:txBody>
      </p:sp>
      <p:sp>
        <p:nvSpPr>
          <p:cNvPr id="211" name="Google Shape;211;p39"/>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595959"/>
              </a:buClr>
              <a:buSzPts val="1800"/>
              <a:buChar char="●"/>
            </a:pPr>
            <a:r>
              <a:rPr lang="en">
                <a:solidFill>
                  <a:srgbClr val="595959"/>
                </a:solidFill>
              </a:rPr>
              <a:t>Report back to your SBA or academic senate </a:t>
            </a:r>
            <a:endParaRPr>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Identify which information should be brought back to your peers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Identify which topics require further action by SBA or academic senate</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Continue to attend future meetings, remain engaged, and regularly communicate with the chair of your committee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Keep an alternate representative ready in the case you are not able to attend a committee meeting</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Inform the alternate representative of anything pertinent to the committee </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Follow-up with chair or a committee member if you miss a meeting</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Prepare for the next meeting!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170914" y="1001318"/>
            <a:ext cx="2687700" cy="1209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Presenters</a:t>
            </a:r>
            <a:endParaRPr/>
          </a:p>
        </p:txBody>
      </p:sp>
      <p:sp>
        <p:nvSpPr>
          <p:cNvPr id="104" name="Google Shape;104;p22"/>
          <p:cNvSpPr txBox="1">
            <a:spLocks noGrp="1"/>
          </p:cNvSpPr>
          <p:nvPr>
            <p:ph type="body" idx="1"/>
          </p:nvPr>
        </p:nvSpPr>
        <p:spPr>
          <a:xfrm>
            <a:off x="3267529" y="1001318"/>
            <a:ext cx="5004600" cy="3667500"/>
          </a:xfrm>
          <a:prstGeom prst="rect">
            <a:avLst/>
          </a:prstGeom>
        </p:spPr>
        <p:txBody>
          <a:bodyPr spcFirstLastPara="1" wrap="square" lIns="68575" tIns="34275" rIns="68575" bIns="34275" anchor="t" anchorCtr="0">
            <a:noAutofit/>
          </a:bodyPr>
          <a:lstStyle/>
          <a:p>
            <a:pPr marL="0" lvl="0" indent="0" algn="l" rtl="0">
              <a:lnSpc>
                <a:spcPct val="200000"/>
              </a:lnSpc>
              <a:spcBef>
                <a:spcPts val="800"/>
              </a:spcBef>
              <a:spcAft>
                <a:spcPts val="0"/>
              </a:spcAft>
              <a:buNone/>
            </a:pPr>
            <a:r>
              <a:rPr lang="en" b="1"/>
              <a:t>Angelica Campos</a:t>
            </a:r>
            <a:r>
              <a:rPr lang="en"/>
              <a:t>, Outgoing SSCCC President</a:t>
            </a:r>
            <a:endParaRPr/>
          </a:p>
          <a:p>
            <a:pPr marL="0" lvl="0" indent="0" algn="l" rtl="0">
              <a:lnSpc>
                <a:spcPct val="200000"/>
              </a:lnSpc>
              <a:spcBef>
                <a:spcPts val="800"/>
              </a:spcBef>
              <a:spcAft>
                <a:spcPts val="0"/>
              </a:spcAft>
              <a:buNone/>
            </a:pPr>
            <a:r>
              <a:rPr lang="en" b="1"/>
              <a:t>Cheryl Aschenbach</a:t>
            </a:r>
            <a:r>
              <a:rPr lang="en"/>
              <a:t>, ASCCC Vice President</a:t>
            </a:r>
            <a:endParaRPr/>
          </a:p>
          <a:p>
            <a:pPr marL="0" lvl="0" indent="0" algn="l" rtl="0">
              <a:lnSpc>
                <a:spcPct val="200000"/>
              </a:lnSpc>
              <a:spcBef>
                <a:spcPts val="800"/>
              </a:spcBef>
              <a:spcAft>
                <a:spcPts val="0"/>
              </a:spcAft>
              <a:buNone/>
            </a:pPr>
            <a:r>
              <a:rPr lang="en" b="1"/>
              <a:t>LaTonya Parker</a:t>
            </a:r>
            <a:r>
              <a:rPr lang="en"/>
              <a:t>, ASCCC Secretary</a:t>
            </a:r>
            <a:endParaRPr/>
          </a:p>
        </p:txBody>
      </p:sp>
      <p:sp>
        <p:nvSpPr>
          <p:cNvPr id="105" name="Google Shape;105;p22"/>
          <p:cNvSpPr txBox="1">
            <a:spLocks noGrp="1"/>
          </p:cNvSpPr>
          <p:nvPr>
            <p:ph type="body" idx="2"/>
          </p:nvPr>
        </p:nvSpPr>
        <p:spPr>
          <a:xfrm>
            <a:off x="170914" y="2210314"/>
            <a:ext cx="2687700" cy="1932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500"/>
              <a:t>The New Majority: </a:t>
            </a:r>
            <a:endParaRPr sz="3500"/>
          </a:p>
          <a:p>
            <a:pPr marL="0" lvl="0" indent="0" algn="l" rtl="0">
              <a:spcBef>
                <a:spcPts val="0"/>
              </a:spcBef>
              <a:spcAft>
                <a:spcPts val="0"/>
              </a:spcAft>
              <a:buNone/>
            </a:pPr>
            <a:r>
              <a:rPr lang="en" sz="3500"/>
              <a:t>Today’s College Students</a:t>
            </a:r>
            <a:endParaRPr sz="3500"/>
          </a:p>
        </p:txBody>
      </p:sp>
      <p:sp>
        <p:nvSpPr>
          <p:cNvPr id="217" name="Google Shape;217;p40"/>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 name="Online Media 1" title="The New Majority:  Today's College Students">
            <a:hlinkClick r:id="" action="ppaction://media"/>
            <a:extLst>
              <a:ext uri="{FF2B5EF4-FFF2-40B4-BE49-F238E27FC236}">
                <a16:creationId xmlns:a16="http://schemas.microsoft.com/office/drawing/2014/main" id="{F55DCFDF-E39D-D54F-559C-FDF68A3A4189}"/>
              </a:ext>
            </a:extLst>
          </p:cNvPr>
          <p:cNvPicPr>
            <a:picLocks noRot="1" noChangeAspect="1"/>
          </p:cNvPicPr>
          <p:nvPr>
            <a:videoFile r:link="rId1"/>
          </p:nvPr>
        </p:nvPicPr>
        <p:blipFill>
          <a:blip r:embed="rId4"/>
          <a:stretch>
            <a:fillRect/>
          </a:stretch>
        </p:blipFill>
        <p:spPr>
          <a:xfrm>
            <a:off x="1907903" y="1413847"/>
            <a:ext cx="6190775" cy="35078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Clr>
                <a:srgbClr val="000000"/>
              </a:buClr>
              <a:buSzPts val="2800"/>
              <a:buFont typeface="Arial"/>
              <a:buNone/>
            </a:pPr>
            <a:r>
              <a:rPr lang="en" sz="2800">
                <a:solidFill>
                  <a:srgbClr val="000000"/>
                </a:solidFill>
                <a:latin typeface="Arial"/>
                <a:ea typeface="Arial"/>
                <a:cs typeface="Arial"/>
                <a:sym typeface="Arial"/>
              </a:rPr>
              <a:t>Stay Involved. Find Additional Resources</a:t>
            </a:r>
            <a:endParaRPr/>
          </a:p>
        </p:txBody>
      </p:sp>
      <p:sp>
        <p:nvSpPr>
          <p:cNvPr id="224" name="Google Shape;224;p41"/>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800"/>
              <a:buFont typeface="Arial"/>
              <a:buNone/>
            </a:pPr>
            <a:r>
              <a:rPr lang="en">
                <a:solidFill>
                  <a:srgbClr val="595959"/>
                </a:solidFill>
              </a:rPr>
              <a:t>Students: Apply to sit on one of the SSCCC’s external committees:</a:t>
            </a:r>
            <a:endParaRPr>
              <a:solidFill>
                <a:srgbClr val="595959"/>
              </a:solidFill>
            </a:endParaRPr>
          </a:p>
          <a:p>
            <a:pPr marL="0" lvl="0" indent="0" algn="l" rtl="0">
              <a:lnSpc>
                <a:spcPct val="115000"/>
              </a:lnSpc>
              <a:spcBef>
                <a:spcPts val="0"/>
              </a:spcBef>
              <a:spcAft>
                <a:spcPts val="0"/>
              </a:spcAft>
              <a:buClr>
                <a:srgbClr val="000000"/>
              </a:buClr>
              <a:buSzPts val="1800"/>
              <a:buFont typeface="Arial"/>
              <a:buNone/>
            </a:pPr>
            <a:r>
              <a:rPr lang="en" u="sng">
                <a:solidFill>
                  <a:srgbClr val="0097A7"/>
                </a:solidFill>
                <a:hlinkClick r:id="rId3">
                  <a:extLst>
                    <a:ext uri="{A12FA001-AC4F-418D-AE19-62706E023703}">
                      <ahyp:hlinkClr xmlns:ahyp="http://schemas.microsoft.com/office/drawing/2018/hyperlinkcolor" val="tx"/>
                    </a:ext>
                  </a:extLst>
                </a:hlinkClick>
              </a:rPr>
              <a:t>https://docs.google.com/forms/d/e/1FAIpQLScRCEXejwZsb6jhR3GaAcQtRCfuLWISsuhBFpYAw5nTg4KDpw/viewform</a:t>
            </a:r>
            <a:endParaRPr>
              <a:solidFill>
                <a:srgbClr val="595959"/>
              </a:solidFill>
            </a:endParaRPr>
          </a:p>
          <a:p>
            <a:pPr marL="0" lvl="0" indent="0" algn="l" rtl="0">
              <a:lnSpc>
                <a:spcPct val="115000"/>
              </a:lnSpc>
              <a:spcBef>
                <a:spcPts val="1600"/>
              </a:spcBef>
              <a:spcAft>
                <a:spcPts val="0"/>
              </a:spcAft>
              <a:buClr>
                <a:srgbClr val="000000"/>
              </a:buClr>
              <a:buSzPts val="1800"/>
              <a:buFont typeface="Arial"/>
              <a:buNone/>
            </a:pPr>
            <a:r>
              <a:rPr lang="en">
                <a:solidFill>
                  <a:srgbClr val="595959"/>
                </a:solidFill>
              </a:rPr>
              <a:t>SSCCC Participatory Resources:</a:t>
            </a:r>
            <a:br>
              <a:rPr lang="en">
                <a:solidFill>
                  <a:srgbClr val="595959"/>
                </a:solidFill>
              </a:rPr>
            </a:br>
            <a:r>
              <a:rPr lang="en" u="sng">
                <a:solidFill>
                  <a:srgbClr val="0097A7"/>
                </a:solidFill>
                <a:hlinkClick r:id="rId4">
                  <a:extLst>
                    <a:ext uri="{A12FA001-AC4F-418D-AE19-62706E023703}">
                      <ahyp:hlinkClr xmlns:ahyp="http://schemas.microsoft.com/office/drawing/2018/hyperlinkcolor" val="tx"/>
                    </a:ext>
                  </a:extLst>
                </a:hlinkClick>
              </a:rPr>
              <a:t>https://ssccc.org/get-involved/participatory-governance.html</a:t>
            </a:r>
            <a:endParaRPr>
              <a:solidFill>
                <a:srgbClr val="595959"/>
              </a:solidFill>
            </a:endParaRPr>
          </a:p>
          <a:p>
            <a:pPr marL="0" lvl="0" indent="0" algn="l" rtl="0">
              <a:lnSpc>
                <a:spcPct val="115000"/>
              </a:lnSpc>
              <a:spcBef>
                <a:spcPts val="1600"/>
              </a:spcBef>
              <a:spcAft>
                <a:spcPts val="0"/>
              </a:spcAft>
              <a:buNone/>
            </a:pPr>
            <a:r>
              <a:rPr lang="en">
                <a:solidFill>
                  <a:srgbClr val="595959"/>
                </a:solidFill>
              </a:rPr>
              <a:t>Faculty: Apply to serve on an ASCCC Committee:</a:t>
            </a:r>
            <a:br>
              <a:rPr lang="en">
                <a:solidFill>
                  <a:srgbClr val="595959"/>
                </a:solidFill>
              </a:rPr>
            </a:br>
            <a:r>
              <a:rPr lang="en" u="sng">
                <a:solidFill>
                  <a:srgbClr val="0097A7"/>
                </a:solidFill>
                <a:hlinkClick r:id="rId5">
                  <a:extLst>
                    <a:ext uri="{A12FA001-AC4F-418D-AE19-62706E023703}">
                      <ahyp:hlinkClr xmlns:ahyp="http://schemas.microsoft.com/office/drawing/2018/hyperlinkcolor" val="tx"/>
                    </a:ext>
                  </a:extLst>
                </a:hlinkClick>
              </a:rPr>
              <a:t>https://asccc.org/content/new-faculty-application-statewide-service</a:t>
            </a:r>
            <a:endParaRPr/>
          </a:p>
          <a:p>
            <a:pPr marL="0" lvl="0" indent="0" algn="l" rtl="0">
              <a:lnSpc>
                <a:spcPct val="115000"/>
              </a:lnSpc>
              <a:spcBef>
                <a:spcPts val="1600"/>
              </a:spcBef>
              <a:spcAft>
                <a:spcPts val="0"/>
              </a:spcAft>
              <a:buNone/>
            </a:pPr>
            <a:r>
              <a:rPr lang="en"/>
              <a:t>Faculty: Local Senates Handbook:</a:t>
            </a:r>
            <a:br>
              <a:rPr lang="en"/>
            </a:br>
            <a:r>
              <a:rPr lang="en" u="sng">
                <a:solidFill>
                  <a:srgbClr val="0097A7"/>
                </a:solidFill>
                <a:hlinkClick r:id="rId6">
                  <a:extLst>
                    <a:ext uri="{A12FA001-AC4F-418D-AE19-62706E023703}">
                      <ahyp:hlinkClr xmlns:ahyp="http://schemas.microsoft.com/office/drawing/2018/hyperlinkcolor" val="tx"/>
                    </a:ext>
                  </a:extLst>
                </a:hlinkClick>
              </a:rPr>
              <a:t>https://asccc.org/papers/handbook2015</a:t>
            </a:r>
            <a:endParaRPr>
              <a:solidFill>
                <a:srgbClr val="0097A7"/>
              </a:solidFill>
            </a:endParaRPr>
          </a:p>
          <a:p>
            <a:pPr marL="0" lvl="0" indent="0" algn="l" rtl="0">
              <a:lnSpc>
                <a:spcPct val="115000"/>
              </a:lnSpc>
              <a:spcBef>
                <a:spcPts val="1600"/>
              </a:spcBef>
              <a:spcAft>
                <a:spcPts val="1600"/>
              </a:spcAft>
              <a:buClr>
                <a:srgbClr val="000000"/>
              </a:buClr>
              <a:buSzPts val="1800"/>
              <a:buFont typeface="Arial"/>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500"/>
              <a:t>Stay Connected!</a:t>
            </a:r>
            <a:endParaRPr sz="3500"/>
          </a:p>
          <a:p>
            <a:pPr marL="0" lvl="0" indent="0" algn="l" rtl="0">
              <a:spcBef>
                <a:spcPts val="0"/>
              </a:spcBef>
              <a:spcAft>
                <a:spcPts val="0"/>
              </a:spcAft>
              <a:buNone/>
            </a:pPr>
            <a:endParaRPr sz="3500"/>
          </a:p>
        </p:txBody>
      </p:sp>
      <p:pic>
        <p:nvPicPr>
          <p:cNvPr id="230" name="Google Shape;230;p42"/>
          <p:cNvPicPr preferRelativeResize="0"/>
          <p:nvPr/>
        </p:nvPicPr>
        <p:blipFill rotWithShape="1">
          <a:blip r:embed="rId3">
            <a:alphaModFix/>
          </a:blip>
          <a:srcRect r="64700"/>
          <a:stretch/>
        </p:blipFill>
        <p:spPr>
          <a:xfrm>
            <a:off x="3945275" y="2268325"/>
            <a:ext cx="1280650" cy="2040800"/>
          </a:xfrm>
          <a:prstGeom prst="rect">
            <a:avLst/>
          </a:prstGeom>
          <a:noFill/>
          <a:ln>
            <a:noFill/>
          </a:ln>
        </p:spPr>
      </p:pic>
      <p:sp>
        <p:nvSpPr>
          <p:cNvPr id="231" name="Google Shape;231;p42"/>
          <p:cNvSpPr txBox="1">
            <a:spLocks noGrp="1"/>
          </p:cNvSpPr>
          <p:nvPr>
            <p:ph type="title"/>
          </p:nvPr>
        </p:nvSpPr>
        <p:spPr>
          <a:xfrm>
            <a:off x="1039650" y="2165700"/>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SSCCC_Official</a:t>
            </a:r>
            <a:endParaRPr sz="2300"/>
          </a:p>
        </p:txBody>
      </p:sp>
      <p:sp>
        <p:nvSpPr>
          <p:cNvPr id="232" name="Google Shape;232;p42"/>
          <p:cNvSpPr txBox="1">
            <a:spLocks noGrp="1"/>
          </p:cNvSpPr>
          <p:nvPr>
            <p:ph type="title"/>
          </p:nvPr>
        </p:nvSpPr>
        <p:spPr>
          <a:xfrm>
            <a:off x="1039650" y="2799775"/>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SSCCC_Official</a:t>
            </a:r>
            <a:endParaRPr sz="2300"/>
          </a:p>
        </p:txBody>
      </p:sp>
      <p:sp>
        <p:nvSpPr>
          <p:cNvPr id="233" name="Google Shape;233;p42"/>
          <p:cNvSpPr txBox="1">
            <a:spLocks noGrp="1"/>
          </p:cNvSpPr>
          <p:nvPr>
            <p:ph type="title"/>
          </p:nvPr>
        </p:nvSpPr>
        <p:spPr>
          <a:xfrm>
            <a:off x="1039650" y="3433850"/>
            <a:ext cx="3009600" cy="132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Student Senate for </a:t>
            </a:r>
            <a:endParaRPr sz="2300"/>
          </a:p>
          <a:p>
            <a:pPr marL="0" lvl="0" indent="0" algn="l" rtl="0">
              <a:lnSpc>
                <a:spcPct val="100000"/>
              </a:lnSpc>
              <a:spcBef>
                <a:spcPts val="0"/>
              </a:spcBef>
              <a:spcAft>
                <a:spcPts val="0"/>
              </a:spcAft>
              <a:buSzPts val="2800"/>
              <a:buNone/>
            </a:pPr>
            <a:r>
              <a:rPr lang="en" sz="2300"/>
              <a:t>California Community Colleges</a:t>
            </a:r>
            <a:endParaRPr sz="2300"/>
          </a:p>
        </p:txBody>
      </p:sp>
      <p:sp>
        <p:nvSpPr>
          <p:cNvPr id="234" name="Google Shape;234;p42"/>
          <p:cNvSpPr txBox="1">
            <a:spLocks noGrp="1"/>
          </p:cNvSpPr>
          <p:nvPr>
            <p:ph type="title"/>
          </p:nvPr>
        </p:nvSpPr>
        <p:spPr>
          <a:xfrm>
            <a:off x="5763450" y="2799775"/>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ASCCCNews</a:t>
            </a:r>
            <a:endParaRPr sz="2300"/>
          </a:p>
        </p:txBody>
      </p:sp>
      <p:sp>
        <p:nvSpPr>
          <p:cNvPr id="235" name="Google Shape;235;p42"/>
          <p:cNvSpPr txBox="1">
            <a:spLocks noGrp="1"/>
          </p:cNvSpPr>
          <p:nvPr>
            <p:ph type="title"/>
          </p:nvPr>
        </p:nvSpPr>
        <p:spPr>
          <a:xfrm>
            <a:off x="5763450" y="2165700"/>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academic_senateccc</a:t>
            </a:r>
            <a:endParaRPr sz="2300"/>
          </a:p>
        </p:txBody>
      </p:sp>
      <p:sp>
        <p:nvSpPr>
          <p:cNvPr id="236" name="Google Shape;236;p42"/>
          <p:cNvSpPr txBox="1">
            <a:spLocks noGrp="1"/>
          </p:cNvSpPr>
          <p:nvPr>
            <p:ph type="title"/>
          </p:nvPr>
        </p:nvSpPr>
        <p:spPr>
          <a:xfrm>
            <a:off x="5763450" y="3372475"/>
            <a:ext cx="3009600" cy="132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Academic Senate for </a:t>
            </a:r>
            <a:endParaRPr sz="2300"/>
          </a:p>
          <a:p>
            <a:pPr marL="0" lvl="0" indent="0" algn="l" rtl="0">
              <a:lnSpc>
                <a:spcPct val="100000"/>
              </a:lnSpc>
              <a:spcBef>
                <a:spcPts val="0"/>
              </a:spcBef>
              <a:spcAft>
                <a:spcPts val="0"/>
              </a:spcAft>
              <a:buSzPts val="2800"/>
              <a:buNone/>
            </a:pPr>
            <a:r>
              <a:rPr lang="en" sz="2300"/>
              <a:t>California Community Colleges</a:t>
            </a:r>
            <a:endParaRPr sz="2300"/>
          </a:p>
        </p:txBody>
      </p:sp>
      <p:pic>
        <p:nvPicPr>
          <p:cNvPr id="237" name="Google Shape;237;p42"/>
          <p:cNvPicPr preferRelativeResize="0"/>
          <p:nvPr/>
        </p:nvPicPr>
        <p:blipFill>
          <a:blip r:embed="rId4">
            <a:alphaModFix/>
          </a:blip>
          <a:stretch>
            <a:fillRect/>
          </a:stretch>
        </p:blipFill>
        <p:spPr>
          <a:xfrm>
            <a:off x="3681600" y="997700"/>
            <a:ext cx="1106625" cy="1106625"/>
          </a:xfrm>
          <a:prstGeom prst="rect">
            <a:avLst/>
          </a:prstGeom>
          <a:noFill/>
          <a:ln>
            <a:noFill/>
          </a:ln>
        </p:spPr>
      </p:pic>
      <p:sp>
        <p:nvSpPr>
          <p:cNvPr id="238" name="Google Shape;238;p42"/>
          <p:cNvSpPr txBox="1">
            <a:spLocks noGrp="1"/>
          </p:cNvSpPr>
          <p:nvPr>
            <p:ph type="title"/>
          </p:nvPr>
        </p:nvSpPr>
        <p:spPr>
          <a:xfrm>
            <a:off x="1039650" y="1220488"/>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u="sng">
                <a:solidFill>
                  <a:schemeClr val="hlink"/>
                </a:solidFill>
                <a:hlinkClick r:id="rId5"/>
              </a:rPr>
              <a:t>www.ssccc.org</a:t>
            </a:r>
            <a:endParaRPr sz="2300"/>
          </a:p>
          <a:p>
            <a:pPr marL="0" lvl="0" indent="0" algn="l" rtl="0">
              <a:lnSpc>
                <a:spcPct val="100000"/>
              </a:lnSpc>
              <a:spcBef>
                <a:spcPts val="0"/>
              </a:spcBef>
              <a:spcAft>
                <a:spcPts val="0"/>
              </a:spcAft>
              <a:buSzPts val="2800"/>
              <a:buNone/>
            </a:pPr>
            <a:endParaRPr sz="2300"/>
          </a:p>
        </p:txBody>
      </p:sp>
      <p:pic>
        <p:nvPicPr>
          <p:cNvPr id="239" name="Google Shape;239;p42"/>
          <p:cNvPicPr preferRelativeResize="0"/>
          <p:nvPr/>
        </p:nvPicPr>
        <p:blipFill>
          <a:blip r:embed="rId6">
            <a:alphaModFix/>
          </a:blip>
          <a:stretch>
            <a:fillRect/>
          </a:stretch>
        </p:blipFill>
        <p:spPr>
          <a:xfrm>
            <a:off x="4890625" y="997686"/>
            <a:ext cx="1106625" cy="1078723"/>
          </a:xfrm>
          <a:prstGeom prst="rect">
            <a:avLst/>
          </a:prstGeom>
          <a:noFill/>
          <a:ln>
            <a:noFill/>
          </a:ln>
        </p:spPr>
      </p:pic>
      <p:sp>
        <p:nvSpPr>
          <p:cNvPr id="240" name="Google Shape;240;p42"/>
          <p:cNvSpPr txBox="1">
            <a:spLocks noGrp="1"/>
          </p:cNvSpPr>
          <p:nvPr>
            <p:ph type="title"/>
          </p:nvPr>
        </p:nvSpPr>
        <p:spPr>
          <a:xfrm>
            <a:off x="6023450" y="1281950"/>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u="sng">
                <a:solidFill>
                  <a:schemeClr val="hlink"/>
                </a:solidFill>
                <a:hlinkClick r:id="rId7"/>
              </a:rPr>
              <a:t>www.asccc.org</a:t>
            </a:r>
            <a:endParaRPr sz="2300"/>
          </a:p>
          <a:p>
            <a:pPr marL="0" lvl="0" indent="0" algn="l" rtl="0">
              <a:lnSpc>
                <a:spcPct val="100000"/>
              </a:lnSpc>
              <a:spcBef>
                <a:spcPts val="0"/>
              </a:spcBef>
              <a:spcAft>
                <a:spcPts val="0"/>
              </a:spcAft>
              <a:buSzPts val="2800"/>
              <a:buNone/>
            </a:pPr>
            <a:endParaRPr sz="2300"/>
          </a:p>
          <a:p>
            <a:pPr marL="0" lvl="0" indent="0" algn="l" rtl="0">
              <a:lnSpc>
                <a:spcPct val="100000"/>
              </a:lnSpc>
              <a:spcBef>
                <a:spcPts val="0"/>
              </a:spcBef>
              <a:spcAft>
                <a:spcPts val="0"/>
              </a:spcAft>
              <a:buSzPts val="2800"/>
              <a:buNone/>
            </a:pPr>
            <a:endParaRPr sz="2300"/>
          </a:p>
          <a:p>
            <a:pPr marL="0" lvl="0" indent="0" algn="l" rtl="0">
              <a:lnSpc>
                <a:spcPct val="100000"/>
              </a:lnSpc>
              <a:spcBef>
                <a:spcPts val="0"/>
              </a:spcBef>
              <a:spcAft>
                <a:spcPts val="0"/>
              </a:spcAft>
              <a:buSzPts val="2800"/>
              <a:buNone/>
            </a:pP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170914" y="1001318"/>
            <a:ext cx="2687700" cy="1209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Description</a:t>
            </a:r>
            <a:endParaRPr/>
          </a:p>
        </p:txBody>
      </p:sp>
      <p:sp>
        <p:nvSpPr>
          <p:cNvPr id="111" name="Google Shape;111;p23"/>
          <p:cNvSpPr txBox="1">
            <a:spLocks noGrp="1"/>
          </p:cNvSpPr>
          <p:nvPr>
            <p:ph type="body" idx="1"/>
          </p:nvPr>
        </p:nvSpPr>
        <p:spPr>
          <a:xfrm>
            <a:off x="3267529" y="1001318"/>
            <a:ext cx="5004600" cy="3667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Students and faculty are both identified in Title 5 as having specific roles and responsibilities in participatory governance, the 9+1 and 10+1 respectively. While perspectives between faculty and students may differ, many areas of responsibility overlap. This overlap creates an opportunity to learn from each other and to advocate together to meet the needs of students. Join us to explore collaborative methods for working with each other and with other college stakeholders to provide high-quality programs and services in pursuit of shared aspirations. </a:t>
            </a:r>
            <a:endParaRPr/>
          </a:p>
        </p:txBody>
      </p:sp>
      <p:sp>
        <p:nvSpPr>
          <p:cNvPr id="112" name="Google Shape;112;p23"/>
          <p:cNvSpPr txBox="1">
            <a:spLocks noGrp="1"/>
          </p:cNvSpPr>
          <p:nvPr>
            <p:ph type="body" idx="2"/>
          </p:nvPr>
        </p:nvSpPr>
        <p:spPr>
          <a:xfrm>
            <a:off x="170914" y="2210314"/>
            <a:ext cx="2687700" cy="1932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Overview</a:t>
            </a:r>
            <a:endParaRPr/>
          </a:p>
        </p:txBody>
      </p:sp>
      <p:sp>
        <p:nvSpPr>
          <p:cNvPr id="118" name="Google Shape;118;p24"/>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595959"/>
              </a:buClr>
              <a:buSzPts val="1800"/>
              <a:buChar char="❖"/>
            </a:pPr>
            <a:r>
              <a:rPr lang="en">
                <a:solidFill>
                  <a:srgbClr val="595959"/>
                </a:solidFill>
              </a:rPr>
              <a:t>Why work together?</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Quick history of participatory governance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Student 9+1, Faculty 10+1, &amp; Areas of Overlap </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Ways students and faculty can partner in governance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Helpful practices for participating together in governance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Additional statewide opportunities and resources for you to access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Why Work Together?</a:t>
            </a:r>
            <a:endParaRPr/>
          </a:p>
        </p:txBody>
      </p:sp>
      <p:sp>
        <p:nvSpPr>
          <p:cNvPr id="124" name="Google Shape;124;p25"/>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3" name="Online Media 2" title="Oxnard College For Diversity, Equity, and Inclusion (DEI)">
            <a:hlinkClick r:id="" action="ppaction://media"/>
            <a:extLst>
              <a:ext uri="{FF2B5EF4-FFF2-40B4-BE49-F238E27FC236}">
                <a16:creationId xmlns:a16="http://schemas.microsoft.com/office/drawing/2014/main" id="{E60E02EF-497C-7D56-303C-8510B950D884}"/>
              </a:ext>
            </a:extLst>
          </p:cNvPr>
          <p:cNvPicPr>
            <a:picLocks noRot="1" noChangeAspect="1"/>
          </p:cNvPicPr>
          <p:nvPr>
            <a:videoFile r:link="rId1"/>
          </p:nvPr>
        </p:nvPicPr>
        <p:blipFill>
          <a:blip r:embed="rId4"/>
          <a:stretch>
            <a:fillRect/>
          </a:stretch>
        </p:blipFill>
        <p:spPr>
          <a:xfrm>
            <a:off x="1730375" y="1334655"/>
            <a:ext cx="5878079" cy="33119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History of Participatory Governance</a:t>
            </a:r>
            <a:endParaRPr/>
          </a:p>
        </p:txBody>
      </p:sp>
      <p:sp>
        <p:nvSpPr>
          <p:cNvPr id="131" name="Google Shape;131;p26"/>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800"/>
              <a:buFont typeface="Arial"/>
              <a:buNone/>
            </a:pPr>
            <a:r>
              <a:rPr lang="en">
                <a:solidFill>
                  <a:schemeClr val="dk1"/>
                </a:solidFill>
              </a:rPr>
              <a:t>AB 1725 (Vasconcellos, 1988) Community College Reform Act</a:t>
            </a:r>
            <a:endParaRPr>
              <a:solidFill>
                <a:schemeClr val="dk1"/>
              </a:solidFill>
            </a:endParaRPr>
          </a:p>
          <a:p>
            <a:pPr marL="457200" lvl="0" indent="-342900" algn="l" rtl="0">
              <a:lnSpc>
                <a:spcPct val="115000"/>
              </a:lnSpc>
              <a:spcBef>
                <a:spcPts val="1600"/>
              </a:spcBef>
              <a:spcAft>
                <a:spcPts val="0"/>
              </a:spcAft>
              <a:buClr>
                <a:schemeClr val="dk1"/>
              </a:buClr>
              <a:buSzPts val="1800"/>
              <a:buChar char="●"/>
            </a:pPr>
            <a:r>
              <a:rPr lang="en">
                <a:solidFill>
                  <a:schemeClr val="dk1"/>
                </a:solidFill>
              </a:rPr>
              <a:t>Separated community colleges from K-12</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Established framework for participatory governance</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sz="1100">
                <a:solidFill>
                  <a:schemeClr val="dk1"/>
                </a:solidFill>
                <a:highlight>
                  <a:schemeClr val="lt1"/>
                </a:highlight>
              </a:rPr>
              <a:t>CA Ed Code §70902(b)(7) 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Title 5 Regulations further defined roles/responsibilities for students, faculty, and classified staff</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What is the Value of Participatory Governance?</a:t>
            </a:r>
            <a:endParaRPr/>
          </a:p>
        </p:txBody>
      </p:sp>
      <p:sp>
        <p:nvSpPr>
          <p:cNvPr id="137" name="Google Shape;137;p27"/>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Supports inclusiveness of individual and community viewpoints in collaborative decision-making processes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Develops greater sense of participation and ownership</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Promotes mutual respect and trust through open communication and collaboration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 9+1</a:t>
            </a:r>
            <a:endParaRPr/>
          </a:p>
        </p:txBody>
      </p:sp>
      <p:sp>
        <p:nvSpPr>
          <p:cNvPr id="143" name="Google Shape;143;p28"/>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11150" algn="l" rtl="0">
              <a:lnSpc>
                <a:spcPct val="115000"/>
              </a:lnSpc>
              <a:spcBef>
                <a:spcPts val="1200"/>
              </a:spcBef>
              <a:spcAft>
                <a:spcPts val="0"/>
              </a:spcAft>
              <a:buClr>
                <a:schemeClr val="dk1"/>
              </a:buClr>
              <a:buSzPts val="1300"/>
              <a:buAutoNum type="arabicPeriod"/>
            </a:pPr>
            <a:r>
              <a:rPr lang="en" sz="1300">
                <a:solidFill>
                  <a:schemeClr val="dk1"/>
                </a:solidFill>
              </a:rPr>
              <a:t>Grading Policies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Codes of Student Conduct</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Academic disciplinary policies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Curriculum development</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Courses or programs which should be initiated or discontinued</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Processes for institutional planning and budget development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Standards and policies regarding student preparation and success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Student services planning and development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Student fees within the authority of the district to adopt </a:t>
            </a:r>
            <a:endParaRPr sz="1300">
              <a:solidFill>
                <a:schemeClr val="dk1"/>
              </a:solidFill>
            </a:endParaRPr>
          </a:p>
          <a:p>
            <a:pPr marL="0" lvl="0" indent="0" algn="l" rtl="0">
              <a:lnSpc>
                <a:spcPct val="140000"/>
              </a:lnSpc>
              <a:spcBef>
                <a:spcPts val="1800"/>
              </a:spcBef>
              <a:spcAft>
                <a:spcPts val="0"/>
              </a:spcAft>
              <a:buClr>
                <a:srgbClr val="000000"/>
              </a:buClr>
              <a:buSzPts val="1300"/>
              <a:buFont typeface="Arial"/>
              <a:buNone/>
            </a:pPr>
            <a:r>
              <a:rPr lang="en" sz="1300" b="1" u="sng">
                <a:solidFill>
                  <a:schemeClr val="dk1"/>
                </a:solidFill>
              </a:rPr>
              <a:t>The + 1 in student rights is meant to account for anything else that a college or district thinks will have a significant impact on students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Faculty 10+1</a:t>
            </a:r>
            <a:endParaRPr/>
          </a:p>
          <a:p>
            <a:pPr marL="0" lvl="0" indent="0" algn="l" rtl="0">
              <a:spcBef>
                <a:spcPts val="0"/>
              </a:spcBef>
              <a:spcAft>
                <a:spcPts val="0"/>
              </a:spcAft>
              <a:buNone/>
            </a:pPr>
            <a:r>
              <a:rPr lang="en"/>
              <a:t>Academic and Professional Matters</a:t>
            </a:r>
            <a:endParaRPr/>
          </a:p>
        </p:txBody>
      </p:sp>
      <p:sp>
        <p:nvSpPr>
          <p:cNvPr id="149" name="Google Shape;149;p29"/>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11150" algn="l" rtl="0">
              <a:lnSpc>
                <a:spcPct val="115000"/>
              </a:lnSpc>
              <a:spcBef>
                <a:spcPts val="1200"/>
              </a:spcBef>
              <a:spcAft>
                <a:spcPts val="0"/>
              </a:spcAft>
              <a:buClr>
                <a:schemeClr val="dk1"/>
              </a:buClr>
              <a:buSzPts val="1300"/>
              <a:buAutoNum type="arabicPeriod"/>
            </a:pPr>
            <a:r>
              <a:rPr lang="en" sz="1300">
                <a:solidFill>
                  <a:schemeClr val="dk1"/>
                </a:solidFill>
              </a:rPr>
              <a:t>Curriculum, including establishing prerequisites and placing courses within disciplines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Degree and certificate requirements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Grading policies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Educational program development</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Standards or policies regarding student preparation and success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District and college governance structures, as related to faculty roles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Faculty roles and involvement in accreditation processes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Policies for faculty professional development activities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Processes for program review</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Processes for institutional planning and budget development</a:t>
            </a:r>
            <a:endParaRPr sz="1300">
              <a:solidFill>
                <a:schemeClr val="dk1"/>
              </a:solidFill>
            </a:endParaRPr>
          </a:p>
          <a:p>
            <a:pPr marL="0" lvl="0" indent="0" algn="l" rtl="0">
              <a:lnSpc>
                <a:spcPct val="115000"/>
              </a:lnSpc>
              <a:spcBef>
                <a:spcPts val="1200"/>
              </a:spcBef>
              <a:spcAft>
                <a:spcPts val="1200"/>
              </a:spcAft>
              <a:buClr>
                <a:srgbClr val="000000"/>
              </a:buClr>
              <a:buSzPts val="1800"/>
              <a:buFont typeface="Arial"/>
              <a:buNone/>
            </a:pPr>
            <a:r>
              <a:rPr lang="en" sz="1300" b="1" u="sng">
                <a:solidFill>
                  <a:schemeClr val="dk1"/>
                </a:solidFill>
              </a:rPr>
              <a:t>+ 1     Other academic and professional matters</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22</Slides>
  <Notes>22</Notes>
  <HiddenSlides>1</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Simple Light</vt:lpstr>
      <vt:lpstr>ASCCC Curriculum Inst. 2020 Theme</vt:lpstr>
      <vt:lpstr>Better Together: Students and Faculty Working Together in Participatory Governance</vt:lpstr>
      <vt:lpstr>Presenters</vt:lpstr>
      <vt:lpstr>Description</vt:lpstr>
      <vt:lpstr>Overview</vt:lpstr>
      <vt:lpstr>Why Work Together?</vt:lpstr>
      <vt:lpstr>History of Participatory Governance</vt:lpstr>
      <vt:lpstr>What is the Value of Participatory Governance?</vt:lpstr>
      <vt:lpstr>Student 9+1</vt:lpstr>
      <vt:lpstr>Faculty 10+1 Academic and Professional Matters</vt:lpstr>
      <vt:lpstr>PowerPoint Presentation</vt:lpstr>
      <vt:lpstr>Areas of Overlap: Examples</vt:lpstr>
      <vt:lpstr>Areas of Overlap: Student Grievance Policy</vt:lpstr>
      <vt:lpstr>Ways Students &amp; Faculty Can Partner</vt:lpstr>
      <vt:lpstr>Helpful Practices for Participating in Governance</vt:lpstr>
      <vt:lpstr>Committee Work As An Element of Governance</vt:lpstr>
      <vt:lpstr>Before Meetings: Increasing &amp; Supporting Student Participation</vt:lpstr>
      <vt:lpstr>During Meetings: Increasing &amp; Supporting Student Participation</vt:lpstr>
      <vt:lpstr>During Meetings: Increasing &amp; Supporting Student Participation</vt:lpstr>
      <vt:lpstr>After Meetings: Increasing &amp; Supporting Student Participation</vt:lpstr>
      <vt:lpstr>The New Majority:  Today’s College Students</vt:lpstr>
      <vt:lpstr>Stay Involved. Find Additional Resources</vt:lpstr>
      <vt:lpstr>Stay Connected!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Students and Faculty Working Together in Participatory Governance</dc:title>
  <cp:revision>2</cp:revision>
  <dcterms:modified xsi:type="dcterms:W3CDTF">2022-06-16T01:28:48Z</dcterms:modified>
</cp:coreProperties>
</file>