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6"/>
  </p:notesMasterIdLst>
  <p:sldIdLst>
    <p:sldId id="274" r:id="rId3"/>
    <p:sldId id="275" r:id="rId4"/>
    <p:sldId id="276"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308" r:id="rId24"/>
    <p:sldId id="288" r:id="rId25"/>
    <p:sldId id="289" r:id="rId26"/>
    <p:sldId id="291" r:id="rId27"/>
    <p:sldId id="292" r:id="rId28"/>
    <p:sldId id="293" r:id="rId29"/>
    <p:sldId id="294" r:id="rId30"/>
    <p:sldId id="295" r:id="rId31"/>
    <p:sldId id="296" r:id="rId32"/>
    <p:sldId id="297" r:id="rId33"/>
    <p:sldId id="306" r:id="rId34"/>
    <p:sldId id="307"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D51ADE6A-740E-44AE-83CC-AE7238B6C88D}"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4A9BC294-FFE2-49D5-8D69-9E1BD2C41BD5}"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3" autoAdjust="0"/>
    <p:restoredTop sz="94690"/>
  </p:normalViewPr>
  <p:slideViewPr>
    <p:cSldViewPr snapToGrid="0" snapToObjects="1">
      <p:cViewPr varScale="1">
        <p:scale>
          <a:sx n="70" d="100"/>
          <a:sy n="70" d="100"/>
        </p:scale>
        <p:origin x="7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r>
              <a:t>2015-2016 data</a:t>
            </a:r>
          </a:p>
          <a:p>
            <a:r>
              <a:t>2 min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endParaRPr/>
          </a:p>
          <a:p>
            <a:r>
              <a:t>(Perhaps it is course specific? As in, different classes might have different ideas on textbook necessity (these faculty teach a mix of classes)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r>
              <a:t>students chose one answer; faculty ratio is how many chose sometimes/often for that category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t>Mention earlier slide</a:t>
            </a:r>
          </a:p>
          <a:p>
            <a:r>
              <a:t>Multivariable statistics can be shown (at another time), if interested. Class size category breaks for small and large classes were based on the median class size in the dataset (29 students).  Variables were first screened in univariable analyses with either logistic or beta GLMs. For multivariable regression, all variables were included in a full model, which was then backward selected until a minimal univariable model was reached.  An interaction between book type and class format was considered plausible and was also explored. Model comparisons of multi- and univariable models were performed to select the best-fit model using the Akaike information criterion corrected for small sample size (AICc). Models with AICc values within 2.0 of the model with the lowest AICc were considered equally good fits for the data </a:t>
            </a:r>
          </a:p>
          <a:p>
            <a:r>
              <a:t>Also summer earn higher test % by 30% and spring earn lower text % bt 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t>Mention earlier slide</a:t>
            </a:r>
          </a:p>
          <a:p>
            <a:r>
              <a:t>Multivariable statistics can be shown (at another time), if interested. Class size category breaks for small and large classes were based on the median class size in the dataset (29 students).  Variables were first screened in univariable analyses with either logistic or beta GLMs. For multivariable regression, all variables were included in a full model, which was then backward selected until a minimal univariable model was reached.  An interaction between book type and class format was considered plausible and was also explored. Model comparisons of multi- and univariable models were performed to select the best-fit model using the Akaike information criterion corrected for small sample size (AICc). Models with AICc values within 2.0 of the model with the lowest AICc were considered equally good fits for the data </a:t>
            </a:r>
          </a:p>
          <a:p>
            <a:r>
              <a:t>Also summer earn higher test % by 30% and spring earn lower text % bt 12%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t>How can OER be viable from an economic standpoint? Basically, a donor funds the open text production.  For example, a University (SUNY, Purdue), foundation (Bill and Melinda Gates), or government (British Columbia) produces the material and releases it to the public.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Downloadable format - like a pdf</a:t>
            </a:r>
          </a:p>
          <a:p>
            <a:r>
              <a:t>Instructional resources - PPTs (mostly just the figures), review/test questions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*Faculty could choose more than one reason for choosing textbook</a:t>
            </a:r>
          </a:p>
          <a:p>
            <a:r>
              <a:t>Note cost differences; students learn well vs. cost effectiveness (priorities are different)</a:t>
            </a:r>
          </a:p>
          <a:p>
            <a:r>
              <a:t>*More on methods and results coming next!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t>Before I show you any 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t>-   Bliss et al. (2013b) surveyed 58 instructors and 490 students at eight colleges and universities on OER experiences. Fifty percent reported equal quality between traditional and open textbooks, and forty percent reported better quality of the open resource. </a:t>
            </a:r>
          </a:p>
          <a:p>
            <a:r>
              <a:t>-	(Bliss, 2013a), most instructors continued to find the open textbooks as equal or better quality than traditional textbooks.  Fifty-five percent found they were the same quality, and 35 percent felt they were an improvement over their previous texts.</a:t>
            </a:r>
          </a:p>
          <a:p>
            <a:r>
              <a:t>- Hilton 2016 found that across nine studies involving 4,510 students and faculty that “half of students found OER to be comparable to traditional resources, a sizeable minority believed they were superior, and a smaller minority found them to be inferior.”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t>selected comments after the better/same/worse question.  There are many more, mainly along these same lines. Discuss the results so far… does it change your mind/make you think more about your use/non-use of OER?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7 outcomes per student: course percentage, mean test percentage, pass/fail grade on first exam (yes/no), class withdrawal (yes/no), received an A (yes/no), and received a C, D, or F (yes/no). Also first exam percentage though this data was not available at the student level.  Dependant variables with binomial outcomes (yes/no) were analyzed using mixed-effect generalized linear models (GLMs) with logit link functions (i.e., logistic regression).  Continuous variables, including course percentage (student-level), mean test percentage (student-level), and first exam percentage (course-level), were analyzed with GLMs with logit link function and a beta distribution for the response to account for the fact that the dependent variable was bound between 0 and 1.  For course percentage and first exam percentage, which both had had values that exceeded 1.0 due to extra credit, values were re-scaled to ensure that all values fell within 0 and 1 by subtracting 0.1 from all values.  In all regressions, random effects were included to account for clustering of students within courses, with course ID nested within instructor included as a nested random effect.  Logistic and beta GLMs were performed using the lme4 and glmmTMB packages (cite), respectively, in R Statistical Software (v3.2.4).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r>
              <a:t>(Differences in use of textbook and factors that DO impact student outcomes coming soon!)</a:t>
            </a:r>
          </a:p>
          <a:p>
            <a:r>
              <a:t>-	After OER adoption by a math department at a community college, scores on department exams were essentially unchanged compared with previous semesters when traditional textbooks had been utilized (Hilton et al., 2013)</a:t>
            </a:r>
          </a:p>
          <a:p>
            <a:endParaRPr/>
          </a:p>
          <a:p>
            <a:r>
              <a:t>-	In nine OER efficacy studies (involving 46,149 students), 93% of students achieved the same or better outcomes when OER were implemented (Hilton, 2016)</a:t>
            </a:r>
          </a:p>
          <a:p>
            <a:endParaRPr/>
          </a:p>
          <a:p>
            <a:r>
              <a:t>-    After open science textbooks adoption in three high school science subjects (1274 students), standardized test scores were slightly higher (but statistically significant) in the group utilizing OER  (Robinson et al., 2014)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394ABC-48E7-5042-8AFF-4FF04C6326D3}"/>
              </a:ext>
            </a:extLst>
          </p:cNvPr>
          <p:cNvSpPr/>
          <p:nvPr userDrawn="1"/>
        </p:nvSpPr>
        <p:spPr>
          <a:xfrm>
            <a:off x="0" y="2171935"/>
            <a:ext cx="13004800" cy="52022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20" dirty="0"/>
          </a:p>
        </p:txBody>
      </p:sp>
      <p:sp>
        <p:nvSpPr>
          <p:cNvPr id="2" name="Title 1"/>
          <p:cNvSpPr>
            <a:spLocks noGrp="1"/>
          </p:cNvSpPr>
          <p:nvPr>
            <p:ph type="ctrTitle"/>
          </p:nvPr>
        </p:nvSpPr>
        <p:spPr>
          <a:xfrm>
            <a:off x="2578969" y="4598611"/>
            <a:ext cx="9212875" cy="2516555"/>
          </a:xfrm>
        </p:spPr>
        <p:txBody>
          <a:bodyPr bIns="0" anchor="b">
            <a:normAutofit/>
          </a:bodyPr>
          <a:lstStyle>
            <a:lvl1pPr algn="l">
              <a:defRPr sz="512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78965" y="7381798"/>
            <a:ext cx="9212877" cy="1390394"/>
          </a:xfrm>
        </p:spPr>
        <p:txBody>
          <a:bodyPr tIns="91440" bIns="91440">
            <a:normAutofit/>
          </a:bodyPr>
          <a:lstStyle>
            <a:lvl1pPr marL="0" indent="0" algn="l">
              <a:buNone/>
              <a:defRPr sz="2276" b="0" cap="all" baseline="0">
                <a:solidFill>
                  <a:schemeClr val="tx2"/>
                </a:solidFill>
              </a:defRPr>
            </a:lvl1pPr>
            <a:lvl2pPr marL="487661" indent="0" algn="ctr">
              <a:buNone/>
              <a:defRPr sz="1920"/>
            </a:lvl2pPr>
            <a:lvl3pPr marL="975321" indent="0" algn="ctr">
              <a:buNone/>
              <a:defRPr sz="1920"/>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dirty="0"/>
              <a:t>Click to edit Master subtitle style</a:t>
            </a:r>
          </a:p>
        </p:txBody>
      </p:sp>
      <p:cxnSp>
        <p:nvCxnSpPr>
          <p:cNvPr id="15" name="Straight Connector 14"/>
          <p:cNvCxnSpPr>
            <a:cxnSpLocks/>
          </p:cNvCxnSpPr>
          <p:nvPr/>
        </p:nvCxnSpPr>
        <p:spPr>
          <a:xfrm>
            <a:off x="0" y="7378004"/>
            <a:ext cx="130048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50496935-AB97-4E40-A1BF-0FEE0DAE5E1D}"/>
              </a:ext>
            </a:extLst>
          </p:cNvPr>
          <p:cNvPicPr>
            <a:picLocks noChangeAspect="1"/>
          </p:cNvPicPr>
          <p:nvPr userDrawn="1"/>
        </p:nvPicPr>
        <p:blipFill>
          <a:blip r:embed="rId2"/>
          <a:stretch>
            <a:fillRect/>
          </a:stretch>
        </p:blipFill>
        <p:spPr>
          <a:xfrm>
            <a:off x="2410921" y="832327"/>
            <a:ext cx="6201149" cy="1920356"/>
          </a:xfrm>
          <a:prstGeom prst="rect">
            <a:avLst/>
          </a:prstGeom>
        </p:spPr>
      </p:pic>
    </p:spTree>
    <p:extLst>
      <p:ext uri="{BB962C8B-B14F-4D97-AF65-F5344CB8AC3E}">
        <p14:creationId xmlns:p14="http://schemas.microsoft.com/office/powerpoint/2010/main" val="227240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D028C-B7BC-8A48-8238-2A7B8A94B33B}"/>
              </a:ext>
            </a:extLst>
          </p:cNvPr>
          <p:cNvSpPr/>
          <p:nvPr userDrawn="1"/>
        </p:nvSpPr>
        <p:spPr>
          <a:xfrm>
            <a:off x="0" y="2164186"/>
            <a:ext cx="13004800" cy="5207401"/>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20" dirty="0"/>
          </a:p>
        </p:txBody>
      </p:sp>
      <p:sp>
        <p:nvSpPr>
          <p:cNvPr id="9" name="Picture Placeholder 8">
            <a:extLst>
              <a:ext uri="{FF2B5EF4-FFF2-40B4-BE49-F238E27FC236}">
                <a16:creationId xmlns:a16="http://schemas.microsoft.com/office/drawing/2014/main" id="{1EF0EA1D-FDBD-884B-9D2C-596719227E87}"/>
              </a:ext>
            </a:extLst>
          </p:cNvPr>
          <p:cNvSpPr>
            <a:spLocks noGrp="1"/>
          </p:cNvSpPr>
          <p:nvPr>
            <p:ph type="pic" sz="quarter" idx="10" hasCustomPrompt="1"/>
          </p:nvPr>
        </p:nvSpPr>
        <p:spPr>
          <a:xfrm>
            <a:off x="0" y="2164189"/>
            <a:ext cx="13004800" cy="5206436"/>
          </a:xfrm>
        </p:spPr>
        <p:txBody>
          <a:bodyPr anchor="ctr"/>
          <a:lstStyle>
            <a:lvl1pPr marL="0" indent="0" algn="ctr">
              <a:buNone/>
              <a:defRPr/>
            </a:lvl1pPr>
          </a:lstStyle>
          <a:p>
            <a:r>
              <a:rPr lang="en-US" dirty="0"/>
              <a:t>Click to add a picture – set transparency to 70%</a:t>
            </a:r>
          </a:p>
          <a:p>
            <a:endParaRPr lang="en-US" dirty="0"/>
          </a:p>
          <a:p>
            <a:endParaRPr lang="en-US" dirty="0"/>
          </a:p>
        </p:txBody>
      </p:sp>
      <p:sp>
        <p:nvSpPr>
          <p:cNvPr id="2" name="Title 1"/>
          <p:cNvSpPr>
            <a:spLocks noGrp="1"/>
          </p:cNvSpPr>
          <p:nvPr>
            <p:ph type="ctrTitle"/>
          </p:nvPr>
        </p:nvSpPr>
        <p:spPr>
          <a:xfrm>
            <a:off x="2578969" y="4927378"/>
            <a:ext cx="9212875" cy="2187789"/>
          </a:xfrm>
        </p:spPr>
        <p:txBody>
          <a:bodyPr bIns="0" anchor="b">
            <a:normAutofit/>
          </a:bodyPr>
          <a:lstStyle>
            <a:lvl1pPr algn="l">
              <a:defRPr sz="512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78965" y="7380774"/>
            <a:ext cx="9212877" cy="1390394"/>
          </a:xfrm>
        </p:spPr>
        <p:txBody>
          <a:bodyPr tIns="91440" bIns="91440">
            <a:normAutofit/>
          </a:bodyPr>
          <a:lstStyle>
            <a:lvl1pPr marL="0" indent="0" algn="l">
              <a:buNone/>
              <a:defRPr sz="2276" b="0" cap="all" baseline="0">
                <a:solidFill>
                  <a:schemeClr val="tx2"/>
                </a:solidFill>
              </a:defRPr>
            </a:lvl1pPr>
            <a:lvl2pPr marL="487661" indent="0" algn="ctr">
              <a:buNone/>
              <a:defRPr sz="1920"/>
            </a:lvl2pPr>
            <a:lvl3pPr marL="975321" indent="0" algn="ctr">
              <a:buNone/>
              <a:defRPr sz="1920"/>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dirty="0"/>
              <a:t>Click to edit Master subtitle style</a:t>
            </a:r>
          </a:p>
        </p:txBody>
      </p:sp>
      <p:cxnSp>
        <p:nvCxnSpPr>
          <p:cNvPr id="15" name="Straight Connector 14"/>
          <p:cNvCxnSpPr>
            <a:cxnSpLocks/>
          </p:cNvCxnSpPr>
          <p:nvPr/>
        </p:nvCxnSpPr>
        <p:spPr>
          <a:xfrm>
            <a:off x="0" y="7378004"/>
            <a:ext cx="130048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2"/>
          <a:stretch>
            <a:fillRect/>
          </a:stretch>
        </p:blipFill>
        <p:spPr>
          <a:xfrm>
            <a:off x="2410921" y="832327"/>
            <a:ext cx="6201149" cy="1920356"/>
          </a:xfrm>
          <a:prstGeom prst="rect">
            <a:avLst/>
          </a:prstGeom>
        </p:spPr>
      </p:pic>
    </p:spTree>
    <p:extLst>
      <p:ext uri="{BB962C8B-B14F-4D97-AF65-F5344CB8AC3E}">
        <p14:creationId xmlns:p14="http://schemas.microsoft.com/office/powerpoint/2010/main" val="3395809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BE868-7051-8547-993F-F20FC2AE32B8}"/>
              </a:ext>
            </a:extLst>
          </p:cNvPr>
          <p:cNvSpPr/>
          <p:nvPr userDrawn="1"/>
        </p:nvSpPr>
        <p:spPr>
          <a:xfrm>
            <a:off x="1277022" y="0"/>
            <a:ext cx="9727997" cy="54098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20" dirty="0"/>
          </a:p>
        </p:txBody>
      </p:sp>
      <p:cxnSp>
        <p:nvCxnSpPr>
          <p:cNvPr id="9" name="Straight Connector 8">
            <a:extLst>
              <a:ext uri="{FF2B5EF4-FFF2-40B4-BE49-F238E27FC236}">
                <a16:creationId xmlns:a16="http://schemas.microsoft.com/office/drawing/2014/main" id="{D452F93B-7E9C-554F-B111-48059F8B1B07}"/>
              </a:ext>
            </a:extLst>
          </p:cNvPr>
          <p:cNvCxnSpPr>
            <a:cxnSpLocks/>
          </p:cNvCxnSpPr>
          <p:nvPr userDrawn="1"/>
        </p:nvCxnSpPr>
        <p:spPr>
          <a:xfrm>
            <a:off x="1268827" y="5427625"/>
            <a:ext cx="973619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51191" y="3083620"/>
            <a:ext cx="9219365" cy="2099079"/>
          </a:xfrm>
        </p:spPr>
        <p:txBody>
          <a:bodyPr anchor="b">
            <a:normAutofit/>
          </a:bodyPr>
          <a:lstStyle>
            <a:lvl1pPr algn="l">
              <a:defRPr sz="455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551191" y="5413263"/>
            <a:ext cx="9205810" cy="1440610"/>
          </a:xfrm>
        </p:spPr>
        <p:txBody>
          <a:bodyPr tIns="91440">
            <a:normAutofit/>
          </a:bodyPr>
          <a:lstStyle>
            <a:lvl1pPr marL="0" indent="0" algn="l">
              <a:buNone/>
              <a:defRPr sz="2276">
                <a:solidFill>
                  <a:schemeClr val="tx2"/>
                </a:solidFill>
              </a:defRPr>
            </a:lvl1pPr>
            <a:lvl2pPr marL="487661" indent="0">
              <a:buNone/>
              <a:defRPr sz="1920">
                <a:solidFill>
                  <a:schemeClr val="tx1">
                    <a:tint val="75000"/>
                  </a:schemeClr>
                </a:solidFill>
              </a:defRPr>
            </a:lvl2pPr>
            <a:lvl3pPr marL="975321" indent="0">
              <a:buNone/>
              <a:defRPr sz="1920">
                <a:solidFill>
                  <a:schemeClr val="tx1">
                    <a:tint val="75000"/>
                  </a:schemeClr>
                </a:solidFill>
              </a:defRPr>
            </a:lvl3pPr>
            <a:lvl4pPr marL="1462982" indent="0">
              <a:buNone/>
              <a:defRPr sz="1707">
                <a:solidFill>
                  <a:schemeClr val="tx1">
                    <a:tint val="75000"/>
                  </a:schemeClr>
                </a:solidFill>
              </a:defRPr>
            </a:lvl4pPr>
            <a:lvl5pPr marL="1950641" indent="0">
              <a:buNone/>
              <a:defRPr sz="1707">
                <a:solidFill>
                  <a:schemeClr val="tx1">
                    <a:tint val="75000"/>
                  </a:schemeClr>
                </a:solidFill>
              </a:defRPr>
            </a:lvl5pPr>
            <a:lvl6pPr marL="2438301" indent="0">
              <a:buNone/>
              <a:defRPr sz="1707">
                <a:solidFill>
                  <a:schemeClr val="tx1">
                    <a:tint val="75000"/>
                  </a:schemeClr>
                </a:solidFill>
              </a:defRPr>
            </a:lvl6pPr>
            <a:lvl7pPr marL="2925960" indent="0">
              <a:buNone/>
              <a:defRPr sz="1707">
                <a:solidFill>
                  <a:schemeClr val="tx1">
                    <a:tint val="75000"/>
                  </a:schemeClr>
                </a:solidFill>
              </a:defRPr>
            </a:lvl7pPr>
            <a:lvl8pPr marL="3413621" indent="0">
              <a:buNone/>
              <a:defRPr sz="1707">
                <a:solidFill>
                  <a:schemeClr val="tx1">
                    <a:tint val="75000"/>
                  </a:schemeClr>
                </a:solidFill>
              </a:defRPr>
            </a:lvl8pPr>
            <a:lvl9pPr marL="3901282" indent="0">
              <a:buNone/>
              <a:defRPr sz="1707">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3/27/2020</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36844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ection Header with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CC55B9-9636-534F-9AA9-5197025E32CF}"/>
              </a:ext>
            </a:extLst>
          </p:cNvPr>
          <p:cNvSpPr/>
          <p:nvPr userDrawn="1"/>
        </p:nvSpPr>
        <p:spPr>
          <a:xfrm>
            <a:off x="1268826" y="-30117"/>
            <a:ext cx="10817444" cy="26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20" dirty="0"/>
          </a:p>
        </p:txBody>
      </p:sp>
      <p:cxnSp>
        <p:nvCxnSpPr>
          <p:cNvPr id="9" name="Straight Connector 8">
            <a:extLst>
              <a:ext uri="{FF2B5EF4-FFF2-40B4-BE49-F238E27FC236}">
                <a16:creationId xmlns:a16="http://schemas.microsoft.com/office/drawing/2014/main" id="{C841B004-922A-8A4C-9463-1486EAEEA099}"/>
              </a:ext>
            </a:extLst>
          </p:cNvPr>
          <p:cNvCxnSpPr>
            <a:cxnSpLocks/>
          </p:cNvCxnSpPr>
          <p:nvPr userDrawn="1"/>
        </p:nvCxnSpPr>
        <p:spPr>
          <a:xfrm>
            <a:off x="1268826" y="2644780"/>
            <a:ext cx="1081744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48353" y="1149590"/>
            <a:ext cx="10243493" cy="1270202"/>
          </a:xfrm>
        </p:spPr>
        <p:txBody>
          <a:bodyPr anchor="b" anchorCtr="0">
            <a:noAutofit/>
          </a:bodyPr>
          <a:lstStyle>
            <a:lvl1pPr>
              <a:defRPr sz="455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548353" y="2866827"/>
            <a:ext cx="10243493" cy="5744468"/>
          </a:xfrm>
        </p:spPr>
        <p:txBody>
          <a:bodyPr ancho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3/27/2020</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98053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Section Header with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9F0E39-350B-A34F-971E-4E807D6CB024}"/>
              </a:ext>
            </a:extLst>
          </p:cNvPr>
          <p:cNvSpPr/>
          <p:nvPr userDrawn="1"/>
        </p:nvSpPr>
        <p:spPr>
          <a:xfrm>
            <a:off x="1277022" y="0"/>
            <a:ext cx="10749070" cy="26269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20" dirty="0"/>
          </a:p>
        </p:txBody>
      </p:sp>
      <p:cxnSp>
        <p:nvCxnSpPr>
          <p:cNvPr id="10" name="Straight Connector 9">
            <a:extLst>
              <a:ext uri="{FF2B5EF4-FFF2-40B4-BE49-F238E27FC236}">
                <a16:creationId xmlns:a16="http://schemas.microsoft.com/office/drawing/2014/main" id="{B1FD002F-7377-2945-B0CB-F6B274812940}"/>
              </a:ext>
            </a:extLst>
          </p:cNvPr>
          <p:cNvCxnSpPr>
            <a:cxnSpLocks/>
          </p:cNvCxnSpPr>
          <p:nvPr userDrawn="1"/>
        </p:nvCxnSpPr>
        <p:spPr>
          <a:xfrm flipV="1">
            <a:off x="1268827" y="2626972"/>
            <a:ext cx="10757266" cy="1781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45832" y="1144733"/>
            <a:ext cx="10246010" cy="1284915"/>
          </a:xfrm>
        </p:spPr>
        <p:txBody>
          <a:bodyPr anchor="b" anchorCtr="0">
            <a:noAutofit/>
          </a:bodyPr>
          <a:lstStyle>
            <a:lvl1pPr>
              <a:defRPr sz="455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1543819" y="2859916"/>
            <a:ext cx="4954829" cy="575972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41355" y="2869116"/>
            <a:ext cx="4954829" cy="57505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3/27/2020</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086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ection Header with 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7B1E48-A542-0541-B1CE-EC7714473797}"/>
              </a:ext>
            </a:extLst>
          </p:cNvPr>
          <p:cNvSpPr/>
          <p:nvPr userDrawn="1"/>
        </p:nvSpPr>
        <p:spPr>
          <a:xfrm>
            <a:off x="1277022" y="0"/>
            <a:ext cx="10749070" cy="2623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20" dirty="0"/>
          </a:p>
        </p:txBody>
      </p:sp>
      <p:cxnSp>
        <p:nvCxnSpPr>
          <p:cNvPr id="12" name="Straight Connector 11">
            <a:extLst>
              <a:ext uri="{FF2B5EF4-FFF2-40B4-BE49-F238E27FC236}">
                <a16:creationId xmlns:a16="http://schemas.microsoft.com/office/drawing/2014/main" id="{EA515D59-0C27-2940-AC8E-EC0EB551A6C0}"/>
              </a:ext>
            </a:extLst>
          </p:cNvPr>
          <p:cNvCxnSpPr>
            <a:cxnSpLocks/>
          </p:cNvCxnSpPr>
          <p:nvPr userDrawn="1"/>
        </p:nvCxnSpPr>
        <p:spPr>
          <a:xfrm flipV="1">
            <a:off x="1268827" y="2626972"/>
            <a:ext cx="10757266" cy="1781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43672" y="1143704"/>
            <a:ext cx="10248172" cy="1250884"/>
          </a:xfrm>
        </p:spPr>
        <p:txBody>
          <a:bodyPr anchor="b">
            <a:noAutofit/>
          </a:bodyPr>
          <a:lstStyle>
            <a:lvl1pPr>
              <a:defRPr sz="455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543670" y="2872255"/>
            <a:ext cx="4954829" cy="1140541"/>
          </a:xfrm>
        </p:spPr>
        <p:txBody>
          <a:bodyPr anchor="b">
            <a:normAutofit/>
          </a:bodyPr>
          <a:lstStyle>
            <a:lvl1pPr marL="0" indent="0">
              <a:lnSpc>
                <a:spcPct val="100000"/>
              </a:lnSpc>
              <a:buNone/>
              <a:defRPr sz="2560" b="0" cap="all" baseline="0">
                <a:solidFill>
                  <a:schemeClr val="tx1"/>
                </a:solidFill>
              </a:defRPr>
            </a:lvl1pPr>
            <a:lvl2pPr marL="487661" indent="0">
              <a:buNone/>
              <a:defRPr sz="2133" b="1"/>
            </a:lvl2pPr>
            <a:lvl3pPr marL="975321" indent="0">
              <a:buNone/>
              <a:defRPr sz="1920" b="1"/>
            </a:lvl3pPr>
            <a:lvl4pPr marL="1462982" indent="0">
              <a:buNone/>
              <a:defRPr sz="1707" b="1"/>
            </a:lvl4pPr>
            <a:lvl5pPr marL="1950641" indent="0">
              <a:buNone/>
              <a:defRPr sz="1707" b="1"/>
            </a:lvl5pPr>
            <a:lvl6pPr marL="2438301" indent="0">
              <a:buNone/>
              <a:defRPr sz="1707" b="1"/>
            </a:lvl6pPr>
            <a:lvl7pPr marL="2925960" indent="0">
              <a:buNone/>
              <a:defRPr sz="1707" b="1"/>
            </a:lvl7pPr>
            <a:lvl8pPr marL="3413621" indent="0">
              <a:buNone/>
              <a:defRPr sz="1707" b="1"/>
            </a:lvl8pPr>
            <a:lvl9pPr marL="3901282" indent="0">
              <a:buNone/>
              <a:defRPr sz="1707" b="1"/>
            </a:lvl9pPr>
          </a:lstStyle>
          <a:p>
            <a:pPr lvl="0"/>
            <a:r>
              <a:rPr lang="en-US" dirty="0"/>
              <a:t>Edit Master text styles</a:t>
            </a:r>
          </a:p>
        </p:txBody>
      </p:sp>
      <p:sp>
        <p:nvSpPr>
          <p:cNvPr id="4" name="Content Placeholder 3"/>
          <p:cNvSpPr>
            <a:spLocks noGrp="1"/>
          </p:cNvSpPr>
          <p:nvPr>
            <p:ph sz="half" idx="2"/>
          </p:nvPr>
        </p:nvSpPr>
        <p:spPr>
          <a:xfrm>
            <a:off x="1543670" y="4016739"/>
            <a:ext cx="4954829" cy="459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39853" y="2877168"/>
            <a:ext cx="4954829" cy="1140959"/>
          </a:xfrm>
        </p:spPr>
        <p:txBody>
          <a:bodyPr anchor="b">
            <a:normAutofit/>
          </a:bodyPr>
          <a:lstStyle>
            <a:lvl1pPr marL="0" indent="0">
              <a:lnSpc>
                <a:spcPct val="100000"/>
              </a:lnSpc>
              <a:buNone/>
              <a:defRPr sz="2560" b="0" cap="all" baseline="0">
                <a:solidFill>
                  <a:schemeClr val="tx1"/>
                </a:solidFill>
              </a:defRPr>
            </a:lvl1pPr>
            <a:lvl2pPr marL="487661" indent="0">
              <a:buNone/>
              <a:defRPr sz="2133" b="1"/>
            </a:lvl2pPr>
            <a:lvl3pPr marL="975321" indent="0">
              <a:buNone/>
              <a:defRPr sz="1920" b="1"/>
            </a:lvl3pPr>
            <a:lvl4pPr marL="1462982" indent="0">
              <a:buNone/>
              <a:defRPr sz="1707" b="1"/>
            </a:lvl4pPr>
            <a:lvl5pPr marL="1950641" indent="0">
              <a:buNone/>
              <a:defRPr sz="1707" b="1"/>
            </a:lvl5pPr>
            <a:lvl6pPr marL="2438301" indent="0">
              <a:buNone/>
              <a:defRPr sz="1707" b="1"/>
            </a:lvl6pPr>
            <a:lvl7pPr marL="2925960" indent="0">
              <a:buNone/>
              <a:defRPr sz="1707" b="1"/>
            </a:lvl7pPr>
            <a:lvl8pPr marL="3413621" indent="0">
              <a:buNone/>
              <a:defRPr sz="1707" b="1"/>
            </a:lvl8pPr>
            <a:lvl9pPr marL="3901282" indent="0">
              <a:buNone/>
              <a:defRPr sz="1707" b="1"/>
            </a:lvl9pPr>
          </a:lstStyle>
          <a:p>
            <a:pPr lvl="0"/>
            <a:r>
              <a:rPr lang="en-US" dirty="0"/>
              <a:t>Edit Master text styles</a:t>
            </a:r>
          </a:p>
        </p:txBody>
      </p:sp>
      <p:sp>
        <p:nvSpPr>
          <p:cNvPr id="6" name="Content Placeholder 5"/>
          <p:cNvSpPr>
            <a:spLocks noGrp="1"/>
          </p:cNvSpPr>
          <p:nvPr>
            <p:ph sz="quarter" idx="4"/>
          </p:nvPr>
        </p:nvSpPr>
        <p:spPr>
          <a:xfrm>
            <a:off x="6839853" y="4012795"/>
            <a:ext cx="4954829" cy="45985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3/27/2020</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09285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ection Header 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142587-CE47-9F44-B539-4DC80DC8F57D}"/>
              </a:ext>
            </a:extLst>
          </p:cNvPr>
          <p:cNvSpPr/>
          <p:nvPr userDrawn="1"/>
        </p:nvSpPr>
        <p:spPr>
          <a:xfrm>
            <a:off x="1277022" y="0"/>
            <a:ext cx="10749070" cy="26269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20" dirty="0"/>
          </a:p>
        </p:txBody>
      </p:sp>
      <p:cxnSp>
        <p:nvCxnSpPr>
          <p:cNvPr id="10" name="Straight Connector 9">
            <a:extLst>
              <a:ext uri="{FF2B5EF4-FFF2-40B4-BE49-F238E27FC236}">
                <a16:creationId xmlns:a16="http://schemas.microsoft.com/office/drawing/2014/main" id="{FB32942F-EEBC-D246-BABD-BCA74D32D089}"/>
              </a:ext>
            </a:extLst>
          </p:cNvPr>
          <p:cNvCxnSpPr>
            <a:cxnSpLocks/>
          </p:cNvCxnSpPr>
          <p:nvPr userDrawn="1"/>
        </p:nvCxnSpPr>
        <p:spPr>
          <a:xfrm flipV="1">
            <a:off x="1268827" y="2626972"/>
            <a:ext cx="10757266" cy="1781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48353" y="1152540"/>
            <a:ext cx="10243493" cy="1347275"/>
          </a:xfrm>
        </p:spPr>
        <p:txBody>
          <a:bodyPr anchor="b" anchorCtr="0">
            <a:noAutofit/>
          </a:bodyPr>
          <a:lstStyle>
            <a:lvl1pPr>
              <a:defRPr sz="4551">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3/27/2020</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9162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Section Side Header with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9B07FB-08E7-C349-A226-E8AE45DA2301}"/>
              </a:ext>
            </a:extLst>
          </p:cNvPr>
          <p:cNvSpPr/>
          <p:nvPr userDrawn="1"/>
        </p:nvSpPr>
        <p:spPr>
          <a:xfrm>
            <a:off x="0" y="1136317"/>
            <a:ext cx="5188514" cy="33092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20" dirty="0"/>
          </a:p>
        </p:txBody>
      </p:sp>
      <p:cxnSp>
        <p:nvCxnSpPr>
          <p:cNvPr id="10" name="Straight Connector 9">
            <a:extLst>
              <a:ext uri="{FF2B5EF4-FFF2-40B4-BE49-F238E27FC236}">
                <a16:creationId xmlns:a16="http://schemas.microsoft.com/office/drawing/2014/main" id="{79541057-E6B8-C541-8492-A9A0F9A07794}"/>
              </a:ext>
            </a:extLst>
          </p:cNvPr>
          <p:cNvCxnSpPr>
            <a:cxnSpLocks/>
          </p:cNvCxnSpPr>
          <p:nvPr userDrawn="1"/>
        </p:nvCxnSpPr>
        <p:spPr>
          <a:xfrm flipV="1">
            <a:off x="5" y="4436671"/>
            <a:ext cx="5183299" cy="8905"/>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40983" y="1136318"/>
            <a:ext cx="3493348" cy="3195900"/>
          </a:xfrm>
        </p:spPr>
        <p:txBody>
          <a:bodyPr anchor="b">
            <a:normAutofit/>
          </a:bodyPr>
          <a:lstStyle>
            <a:lvl1pPr algn="l">
              <a:defRPr sz="3698">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379964" y="1136325"/>
            <a:ext cx="6413302" cy="7474968"/>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40983" y="4558928"/>
            <a:ext cx="3493348" cy="4052365"/>
          </a:xfrm>
        </p:spPr>
        <p:txBody>
          <a:bodyPr>
            <a:normAutofit/>
          </a:bodyPr>
          <a:lstStyle>
            <a:lvl1pPr marL="0" indent="0" algn="l">
              <a:buNone/>
              <a:defRPr sz="2276">
                <a:solidFill>
                  <a:schemeClr val="tx2"/>
                </a:solidFill>
              </a:defRPr>
            </a:lvl1pPr>
            <a:lvl2pPr marL="487661" indent="0">
              <a:buNone/>
              <a:defRPr sz="1493"/>
            </a:lvl2pPr>
            <a:lvl3pPr marL="975321" indent="0">
              <a:buNone/>
              <a:defRPr sz="1280"/>
            </a:lvl3pPr>
            <a:lvl4pPr marL="1462982" indent="0">
              <a:buNone/>
              <a:defRPr sz="1067"/>
            </a:lvl4pPr>
            <a:lvl5pPr marL="1950641" indent="0">
              <a:buNone/>
              <a:defRPr sz="1067"/>
            </a:lvl5pPr>
            <a:lvl6pPr marL="2438301" indent="0">
              <a:buNone/>
              <a:defRPr sz="1067"/>
            </a:lvl6pPr>
            <a:lvl7pPr marL="2925960" indent="0">
              <a:buNone/>
              <a:defRPr sz="1067"/>
            </a:lvl7pPr>
            <a:lvl8pPr marL="3413621" indent="0">
              <a:buNone/>
              <a:defRPr sz="1067"/>
            </a:lvl8pPr>
            <a:lvl9pPr marL="3901282" indent="0">
              <a:buNone/>
              <a:defRPr sz="1067"/>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3/27/2020</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54895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Section Side Header with pictu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E40FBD-9497-0043-A28E-3A828F2414E3}"/>
              </a:ext>
            </a:extLst>
          </p:cNvPr>
          <p:cNvSpPr/>
          <p:nvPr userDrawn="1"/>
        </p:nvSpPr>
        <p:spPr>
          <a:xfrm>
            <a:off x="-2" y="1136317"/>
            <a:ext cx="7439716" cy="33092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920" dirty="0"/>
          </a:p>
        </p:txBody>
      </p:sp>
      <p:cxnSp>
        <p:nvCxnSpPr>
          <p:cNvPr id="14" name="Straight Connector 13">
            <a:extLst>
              <a:ext uri="{FF2B5EF4-FFF2-40B4-BE49-F238E27FC236}">
                <a16:creationId xmlns:a16="http://schemas.microsoft.com/office/drawing/2014/main" id="{5FEF6D8A-CF1B-0A44-BC0E-882FF5D57150}"/>
              </a:ext>
            </a:extLst>
          </p:cNvPr>
          <p:cNvCxnSpPr>
            <a:cxnSpLocks/>
          </p:cNvCxnSpPr>
          <p:nvPr userDrawn="1"/>
        </p:nvCxnSpPr>
        <p:spPr>
          <a:xfrm flipV="1">
            <a:off x="1" y="4432218"/>
            <a:ext cx="7432238" cy="13359"/>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47954" y="1606419"/>
            <a:ext cx="5901150" cy="2603497"/>
          </a:xfrm>
        </p:spPr>
        <p:txBody>
          <a:bodyPr anchor="b">
            <a:normAutofit/>
          </a:bodyPr>
          <a:lstStyle>
            <a:lvl1pPr>
              <a:defRPr sz="3698">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7750123" y="1134337"/>
            <a:ext cx="4041722" cy="7464785"/>
          </a:xfrm>
          <a:solidFill>
            <a:schemeClr val="bg1">
              <a:lumMod val="85000"/>
            </a:schemeClr>
          </a:solidFill>
          <a:ln w="9525" cap="sq">
            <a:noFill/>
            <a:miter lim="800000"/>
          </a:ln>
          <a:effectLst/>
        </p:spPr>
        <p:txBody>
          <a:bodyPr anchor="ctr">
            <a:normAutofit/>
          </a:bodyPr>
          <a:lstStyle>
            <a:lvl1pPr marL="0" indent="0" algn="ctr">
              <a:buNone/>
              <a:defRPr sz="2133"/>
            </a:lvl1pPr>
            <a:lvl2pPr marL="487661" indent="0">
              <a:buNone/>
              <a:defRPr sz="2987"/>
            </a:lvl2pPr>
            <a:lvl3pPr marL="975321" indent="0">
              <a:buNone/>
              <a:defRPr sz="2560"/>
            </a:lvl3pPr>
            <a:lvl4pPr marL="1462982" indent="0">
              <a:buNone/>
              <a:defRPr sz="2133"/>
            </a:lvl4pPr>
            <a:lvl5pPr marL="1950641" indent="0">
              <a:buNone/>
              <a:defRPr sz="2133"/>
            </a:lvl5pPr>
            <a:lvl6pPr marL="2438301" indent="0">
              <a:buNone/>
              <a:defRPr sz="2133"/>
            </a:lvl6pPr>
            <a:lvl7pPr marL="2925960" indent="0">
              <a:buNone/>
              <a:defRPr sz="2133"/>
            </a:lvl7pPr>
            <a:lvl8pPr marL="3413621" indent="0">
              <a:buNone/>
              <a:defRPr sz="2133"/>
            </a:lvl8pPr>
            <a:lvl9pPr marL="3901282" indent="0">
              <a:buNone/>
              <a:defRPr sz="2133"/>
            </a:lvl9pPr>
          </a:lstStyle>
          <a:p>
            <a:r>
              <a:rPr lang="en-US" dirty="0"/>
              <a:t>Click icon to add picture</a:t>
            </a:r>
          </a:p>
        </p:txBody>
      </p:sp>
      <p:sp>
        <p:nvSpPr>
          <p:cNvPr id="4" name="Text Placeholder 3"/>
          <p:cNvSpPr>
            <a:spLocks noGrp="1"/>
          </p:cNvSpPr>
          <p:nvPr>
            <p:ph type="body" sz="half" idx="2"/>
          </p:nvPr>
        </p:nvSpPr>
        <p:spPr>
          <a:xfrm>
            <a:off x="1547020" y="4474306"/>
            <a:ext cx="5892698" cy="4124816"/>
          </a:xfrm>
        </p:spPr>
        <p:txBody>
          <a:bodyPr>
            <a:normAutofit/>
          </a:bodyPr>
          <a:lstStyle>
            <a:lvl1pPr marL="0" indent="0" algn="l">
              <a:buNone/>
              <a:defRPr sz="2276">
                <a:solidFill>
                  <a:schemeClr val="tx2"/>
                </a:solidFill>
              </a:defRPr>
            </a:lvl1pPr>
            <a:lvl2pPr marL="487661" indent="0">
              <a:buNone/>
              <a:defRPr sz="1493"/>
            </a:lvl2pPr>
            <a:lvl3pPr marL="975321" indent="0">
              <a:buNone/>
              <a:defRPr sz="1280"/>
            </a:lvl3pPr>
            <a:lvl4pPr marL="1462982" indent="0">
              <a:buNone/>
              <a:defRPr sz="1067"/>
            </a:lvl4pPr>
            <a:lvl5pPr marL="1950641" indent="0">
              <a:buNone/>
              <a:defRPr sz="1067"/>
            </a:lvl5pPr>
            <a:lvl6pPr marL="2438301" indent="0">
              <a:buNone/>
              <a:defRPr sz="1067"/>
            </a:lvl6pPr>
            <a:lvl7pPr marL="2925960" indent="0">
              <a:buNone/>
              <a:defRPr sz="1067"/>
            </a:lvl7pPr>
            <a:lvl8pPr marL="3413621" indent="0">
              <a:buNone/>
              <a:defRPr sz="1067"/>
            </a:lvl8pPr>
            <a:lvl9pPr marL="3901282" indent="0">
              <a:buNone/>
              <a:defRPr sz="1067"/>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2" name="Date Placeholder 4">
            <a:extLst>
              <a:ext uri="{FF2B5EF4-FFF2-40B4-BE49-F238E27FC236}">
                <a16:creationId xmlns:a16="http://schemas.microsoft.com/office/drawing/2014/main" id="{A5AD284B-E3B8-B145-B366-0FD66CCB71BE}"/>
              </a:ext>
            </a:extLst>
          </p:cNvPr>
          <p:cNvSpPr>
            <a:spLocks noGrp="1"/>
          </p:cNvSpPr>
          <p:nvPr>
            <p:ph type="dt" sz="half" idx="10"/>
          </p:nvPr>
        </p:nvSpPr>
        <p:spPr>
          <a:xfrm>
            <a:off x="10653103" y="8836282"/>
            <a:ext cx="1138745" cy="438241"/>
          </a:xfrm>
        </p:spPr>
        <p:txBody>
          <a:bodyPr/>
          <a:lstStyle/>
          <a:p>
            <a:fld id="{48A87A34-81AB-432B-8DAE-1953F412C126}" type="datetimeFigureOut">
              <a:rPr lang="en-US" dirty="0"/>
              <a:t>3/27/2020</a:t>
            </a:fld>
            <a:endParaRPr lang="en-US" dirty="0"/>
          </a:p>
        </p:txBody>
      </p:sp>
    </p:spTree>
    <p:extLst>
      <p:ext uri="{BB962C8B-B14F-4D97-AF65-F5344CB8AC3E}">
        <p14:creationId xmlns:p14="http://schemas.microsoft.com/office/powerpoint/2010/main" val="4183121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 blac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681347-9BB0-ED42-88FA-2B09D1D20AB8}"/>
              </a:ext>
            </a:extLst>
          </p:cNvPr>
          <p:cNvSpPr>
            <a:spLocks noGrp="1"/>
          </p:cNvSpPr>
          <p:nvPr>
            <p:ph type="sldNum" sz="quarter" idx="12"/>
          </p:nvPr>
        </p:nvSpPr>
        <p:spPr>
          <a:xfrm>
            <a:off x="1548355" y="8834777"/>
            <a:ext cx="726911" cy="439753"/>
          </a:xfrm>
        </p:spPr>
        <p:txBody>
          <a:bodyPr/>
          <a:lstStyle/>
          <a:p>
            <a:fld id="{6D22F896-40B5-4ADD-8801-0D06FADFA095}" type="slidenum">
              <a:rPr lang="en-US" dirty="0"/>
              <a:t>‹#›</a:t>
            </a:fld>
            <a:endParaRPr lang="en-US" dirty="0"/>
          </a:p>
        </p:txBody>
      </p:sp>
      <p:sp>
        <p:nvSpPr>
          <p:cNvPr id="8" name="Date Placeholder 4">
            <a:extLst>
              <a:ext uri="{FF2B5EF4-FFF2-40B4-BE49-F238E27FC236}">
                <a16:creationId xmlns:a16="http://schemas.microsoft.com/office/drawing/2014/main" id="{C91FA263-36F2-9444-8811-3649E5EA4326}"/>
              </a:ext>
            </a:extLst>
          </p:cNvPr>
          <p:cNvSpPr>
            <a:spLocks noGrp="1"/>
          </p:cNvSpPr>
          <p:nvPr>
            <p:ph type="dt" sz="half" idx="10"/>
          </p:nvPr>
        </p:nvSpPr>
        <p:spPr>
          <a:xfrm>
            <a:off x="10653103" y="8836282"/>
            <a:ext cx="1138745" cy="438241"/>
          </a:xfrm>
        </p:spPr>
        <p:txBody>
          <a:bodyPr/>
          <a:lstStyle/>
          <a:p>
            <a:fld id="{48A87A34-81AB-432B-8DAE-1953F412C126}" type="datetimeFigureOut">
              <a:rPr lang="en-US" dirty="0"/>
              <a:t>3/27/2020</a:t>
            </a:fld>
            <a:endParaRPr lang="en-US" dirty="0"/>
          </a:p>
        </p:txBody>
      </p:sp>
    </p:spTree>
    <p:extLst>
      <p:ext uri="{BB962C8B-B14F-4D97-AF65-F5344CB8AC3E}">
        <p14:creationId xmlns:p14="http://schemas.microsoft.com/office/powerpoint/2010/main" val="364648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8353" y="1144206"/>
            <a:ext cx="10243493" cy="1278029"/>
          </a:xfrm>
        </p:spPr>
        <p:txBody>
          <a:bodyPr anchor="b">
            <a:normAutofit/>
          </a:bodyPr>
          <a:lstStyle>
            <a:lvl1pPr>
              <a:defRPr sz="3698">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548353" y="2866819"/>
            <a:ext cx="10243493" cy="5745658"/>
          </a:xfrm>
        </p:spPr>
        <p:txBody>
          <a:bodyPr ancho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3/27/2020</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a:extLst>
              <a:ext uri="{FF2B5EF4-FFF2-40B4-BE49-F238E27FC236}">
                <a16:creationId xmlns:a16="http://schemas.microsoft.com/office/drawing/2014/main" id="{3DC6C75E-926B-8E46-AF8C-190C7F4277FD}"/>
              </a:ext>
            </a:extLst>
          </p:cNvPr>
          <p:cNvCxnSpPr>
            <a:cxnSpLocks/>
          </p:cNvCxnSpPr>
          <p:nvPr userDrawn="1"/>
        </p:nvCxnSpPr>
        <p:spPr>
          <a:xfrm>
            <a:off x="1548353" y="2644526"/>
            <a:ext cx="102434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0797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2 column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1FD002F-7377-2945-B0CB-F6B274812940}"/>
              </a:ext>
            </a:extLst>
          </p:cNvPr>
          <p:cNvCxnSpPr>
            <a:cxnSpLocks/>
          </p:cNvCxnSpPr>
          <p:nvPr userDrawn="1"/>
        </p:nvCxnSpPr>
        <p:spPr>
          <a:xfrm>
            <a:off x="1543822" y="2626970"/>
            <a:ext cx="102480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Content Placeholder 2"/>
          <p:cNvSpPr>
            <a:spLocks noGrp="1"/>
          </p:cNvSpPr>
          <p:nvPr>
            <p:ph sz="half" idx="1"/>
          </p:nvPr>
        </p:nvSpPr>
        <p:spPr>
          <a:xfrm>
            <a:off x="1543820" y="2859915"/>
            <a:ext cx="4637854" cy="577011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1355" y="2869109"/>
            <a:ext cx="4954829" cy="576092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3/27/2020</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2" name="Title 1">
            <a:extLst>
              <a:ext uri="{FF2B5EF4-FFF2-40B4-BE49-F238E27FC236}">
                <a16:creationId xmlns:a16="http://schemas.microsoft.com/office/drawing/2014/main" id="{CFDBDCCA-F5FA-C448-9BA9-90FA2CB21A63}"/>
              </a:ext>
            </a:extLst>
          </p:cNvPr>
          <p:cNvSpPr>
            <a:spLocks noGrp="1"/>
          </p:cNvSpPr>
          <p:nvPr>
            <p:ph type="title"/>
          </p:nvPr>
        </p:nvSpPr>
        <p:spPr>
          <a:xfrm>
            <a:off x="1548353" y="1144206"/>
            <a:ext cx="10243493" cy="1278029"/>
          </a:xfrm>
        </p:spPr>
        <p:txBody>
          <a:bodyPr anchor="b">
            <a:normAutofit/>
          </a:bodyPr>
          <a:lstStyle>
            <a:lvl1pPr>
              <a:defRPr sz="3698">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53271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A515D59-0C27-2940-AC8E-EC0EB551A6C0}"/>
              </a:ext>
            </a:extLst>
          </p:cNvPr>
          <p:cNvCxnSpPr>
            <a:cxnSpLocks/>
          </p:cNvCxnSpPr>
          <p:nvPr userDrawn="1"/>
        </p:nvCxnSpPr>
        <p:spPr>
          <a:xfrm>
            <a:off x="1543675" y="2626970"/>
            <a:ext cx="102481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 Placeholder 2"/>
          <p:cNvSpPr>
            <a:spLocks noGrp="1"/>
          </p:cNvSpPr>
          <p:nvPr>
            <p:ph type="body" idx="1"/>
          </p:nvPr>
        </p:nvSpPr>
        <p:spPr>
          <a:xfrm>
            <a:off x="1543670" y="2872255"/>
            <a:ext cx="4954829" cy="1140541"/>
          </a:xfrm>
        </p:spPr>
        <p:txBody>
          <a:bodyPr anchor="b">
            <a:normAutofit/>
          </a:bodyPr>
          <a:lstStyle>
            <a:lvl1pPr marL="0" indent="0">
              <a:lnSpc>
                <a:spcPct val="100000"/>
              </a:lnSpc>
              <a:buNone/>
              <a:defRPr sz="2560" b="0" cap="all" baseline="0">
                <a:solidFill>
                  <a:schemeClr val="tx1"/>
                </a:solidFill>
              </a:defRPr>
            </a:lvl1pPr>
            <a:lvl2pPr marL="487661" indent="0">
              <a:buNone/>
              <a:defRPr sz="2133" b="1"/>
            </a:lvl2pPr>
            <a:lvl3pPr marL="975321" indent="0">
              <a:buNone/>
              <a:defRPr sz="1920" b="1"/>
            </a:lvl3pPr>
            <a:lvl4pPr marL="1462982" indent="0">
              <a:buNone/>
              <a:defRPr sz="1707" b="1"/>
            </a:lvl4pPr>
            <a:lvl5pPr marL="1950641" indent="0">
              <a:buNone/>
              <a:defRPr sz="1707" b="1"/>
            </a:lvl5pPr>
            <a:lvl6pPr marL="2438301" indent="0">
              <a:buNone/>
              <a:defRPr sz="1707" b="1"/>
            </a:lvl6pPr>
            <a:lvl7pPr marL="2925960" indent="0">
              <a:buNone/>
              <a:defRPr sz="1707" b="1"/>
            </a:lvl7pPr>
            <a:lvl8pPr marL="3413621" indent="0">
              <a:buNone/>
              <a:defRPr sz="1707" b="1"/>
            </a:lvl8pPr>
            <a:lvl9pPr marL="3901282" indent="0">
              <a:buNone/>
              <a:defRPr sz="1707" b="1"/>
            </a:lvl9pPr>
          </a:lstStyle>
          <a:p>
            <a:pPr lvl="0"/>
            <a:r>
              <a:rPr lang="en-US" dirty="0"/>
              <a:t>Edit Master text styles</a:t>
            </a:r>
          </a:p>
        </p:txBody>
      </p:sp>
      <p:sp>
        <p:nvSpPr>
          <p:cNvPr id="4" name="Content Placeholder 3"/>
          <p:cNvSpPr>
            <a:spLocks noGrp="1"/>
          </p:cNvSpPr>
          <p:nvPr>
            <p:ph sz="half" idx="2"/>
          </p:nvPr>
        </p:nvSpPr>
        <p:spPr>
          <a:xfrm>
            <a:off x="1543670" y="4016746"/>
            <a:ext cx="4954829" cy="457697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39853" y="2877168"/>
            <a:ext cx="4954829" cy="1140959"/>
          </a:xfrm>
        </p:spPr>
        <p:txBody>
          <a:bodyPr anchor="b">
            <a:normAutofit/>
          </a:bodyPr>
          <a:lstStyle>
            <a:lvl1pPr marL="0" indent="0">
              <a:lnSpc>
                <a:spcPct val="100000"/>
              </a:lnSpc>
              <a:buNone/>
              <a:defRPr sz="2560" b="0" cap="all" baseline="0">
                <a:solidFill>
                  <a:schemeClr val="tx1"/>
                </a:solidFill>
              </a:defRPr>
            </a:lvl1pPr>
            <a:lvl2pPr marL="487661" indent="0">
              <a:buNone/>
              <a:defRPr sz="2133" b="1"/>
            </a:lvl2pPr>
            <a:lvl3pPr marL="975321" indent="0">
              <a:buNone/>
              <a:defRPr sz="1920" b="1"/>
            </a:lvl3pPr>
            <a:lvl4pPr marL="1462982" indent="0">
              <a:buNone/>
              <a:defRPr sz="1707" b="1"/>
            </a:lvl4pPr>
            <a:lvl5pPr marL="1950641" indent="0">
              <a:buNone/>
              <a:defRPr sz="1707" b="1"/>
            </a:lvl5pPr>
            <a:lvl6pPr marL="2438301" indent="0">
              <a:buNone/>
              <a:defRPr sz="1707" b="1"/>
            </a:lvl6pPr>
            <a:lvl7pPr marL="2925960" indent="0">
              <a:buNone/>
              <a:defRPr sz="1707" b="1"/>
            </a:lvl7pPr>
            <a:lvl8pPr marL="3413621" indent="0">
              <a:buNone/>
              <a:defRPr sz="1707" b="1"/>
            </a:lvl8pPr>
            <a:lvl9pPr marL="3901282" indent="0">
              <a:buNone/>
              <a:defRPr sz="1707" b="1"/>
            </a:lvl9pPr>
          </a:lstStyle>
          <a:p>
            <a:pPr lvl="0"/>
            <a:r>
              <a:rPr lang="en-US" dirty="0"/>
              <a:t>Edit Master text styles</a:t>
            </a:r>
          </a:p>
        </p:txBody>
      </p:sp>
      <p:sp>
        <p:nvSpPr>
          <p:cNvPr id="6" name="Content Placeholder 5"/>
          <p:cNvSpPr>
            <a:spLocks noGrp="1"/>
          </p:cNvSpPr>
          <p:nvPr>
            <p:ph sz="quarter" idx="4"/>
          </p:nvPr>
        </p:nvSpPr>
        <p:spPr>
          <a:xfrm>
            <a:off x="6839853" y="4012795"/>
            <a:ext cx="4954829" cy="45809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3/27/2020</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
        <p:nvSpPr>
          <p:cNvPr id="13" name="Title 1">
            <a:extLst>
              <a:ext uri="{FF2B5EF4-FFF2-40B4-BE49-F238E27FC236}">
                <a16:creationId xmlns:a16="http://schemas.microsoft.com/office/drawing/2014/main" id="{47ECA4B5-0A44-4942-886B-6242EB8F3FD3}"/>
              </a:ext>
            </a:extLst>
          </p:cNvPr>
          <p:cNvSpPr>
            <a:spLocks noGrp="1"/>
          </p:cNvSpPr>
          <p:nvPr>
            <p:ph type="title"/>
          </p:nvPr>
        </p:nvSpPr>
        <p:spPr>
          <a:xfrm>
            <a:off x="1548353" y="1144206"/>
            <a:ext cx="10243493" cy="1278029"/>
          </a:xfrm>
        </p:spPr>
        <p:txBody>
          <a:bodyPr anchor="b">
            <a:normAutofit/>
          </a:bodyPr>
          <a:lstStyle>
            <a:lvl1pPr>
              <a:defRPr sz="3698">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226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8353" y="1144213"/>
            <a:ext cx="10243493" cy="149224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548353" y="2866823"/>
            <a:ext cx="10243493" cy="4907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3" y="8836282"/>
            <a:ext cx="1138745" cy="438241"/>
          </a:xfrm>
          <a:prstGeom prst="rect">
            <a:avLst/>
          </a:prstGeom>
        </p:spPr>
        <p:txBody>
          <a:bodyPr vert="horz" lIns="91440" tIns="45720" rIns="91440" bIns="45720" rtlCol="0" anchor="ctr"/>
          <a:lstStyle>
            <a:lvl1pPr algn="r">
              <a:defRPr sz="1067">
                <a:solidFill>
                  <a:schemeClr val="tx1">
                    <a:tint val="75000"/>
                  </a:schemeClr>
                </a:solidFill>
              </a:defRPr>
            </a:lvl1pPr>
          </a:lstStyle>
          <a:p>
            <a:fld id="{48A87A34-81AB-432B-8DAE-1953F412C126}" type="datetimeFigureOut">
              <a:rPr lang="en-US" dirty="0"/>
              <a:pPr/>
              <a:t>3/27/2020</a:t>
            </a:fld>
            <a:endParaRPr lang="en-US" dirty="0"/>
          </a:p>
        </p:txBody>
      </p:sp>
      <p:sp>
        <p:nvSpPr>
          <p:cNvPr id="6" name="Slide Number Placeholder 5"/>
          <p:cNvSpPr>
            <a:spLocks noGrp="1"/>
          </p:cNvSpPr>
          <p:nvPr>
            <p:ph type="sldNum" sz="quarter" idx="4"/>
          </p:nvPr>
        </p:nvSpPr>
        <p:spPr>
          <a:xfrm>
            <a:off x="1548355" y="8834777"/>
            <a:ext cx="726911" cy="439753"/>
          </a:xfrm>
          <a:prstGeom prst="rect">
            <a:avLst/>
          </a:prstGeom>
        </p:spPr>
        <p:txBody>
          <a:bodyPr vert="horz" lIns="91440" tIns="45720" rIns="91440" bIns="45720" rtlCol="0" anchor="t"/>
          <a:lstStyle>
            <a:lvl1pPr algn="l">
              <a:defRPr sz="1493">
                <a:solidFill>
                  <a:schemeClr val="bg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77300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75321" rtl="0" eaLnBrk="1" latinLnBrk="0" hangingPunct="1">
        <a:lnSpc>
          <a:spcPct val="90000"/>
        </a:lnSpc>
        <a:spcBef>
          <a:spcPct val="0"/>
        </a:spcBef>
        <a:buNone/>
        <a:defRPr sz="3982" b="0" i="0" kern="1200" cap="all">
          <a:solidFill>
            <a:schemeClr val="tx1"/>
          </a:solidFill>
          <a:effectLst/>
          <a:latin typeface="+mj-lt"/>
          <a:ea typeface="+mj-ea"/>
          <a:cs typeface="+mj-cs"/>
        </a:defRPr>
      </a:lvl1pPr>
    </p:titleStyle>
    <p:bodyStyle>
      <a:lvl1pPr marL="243831" indent="-243831" algn="l" defTabSz="975321" rtl="0" eaLnBrk="1" latinLnBrk="0" hangingPunct="1">
        <a:lnSpc>
          <a:spcPct val="120000"/>
        </a:lnSpc>
        <a:spcBef>
          <a:spcPts val="1067"/>
        </a:spcBef>
        <a:buClr>
          <a:schemeClr val="accent1"/>
        </a:buClr>
        <a:buSzPct val="100000"/>
        <a:buFont typeface="Arial" panose="020B0604020202020204" pitchFamily="34" charset="0"/>
        <a:buChar char="•"/>
        <a:defRPr sz="2276" kern="1200">
          <a:solidFill>
            <a:schemeClr val="bg2">
              <a:lumMod val="25000"/>
            </a:schemeClr>
          </a:solidFill>
          <a:effectLst/>
          <a:latin typeface="+mn-lt"/>
          <a:ea typeface="+mn-ea"/>
          <a:cs typeface="+mn-cs"/>
        </a:defRPr>
      </a:lvl1pPr>
      <a:lvl2pPr marL="731490" indent="-243831" algn="l" defTabSz="975321" rtl="0" eaLnBrk="1" latinLnBrk="0" hangingPunct="1">
        <a:lnSpc>
          <a:spcPct val="120000"/>
        </a:lnSpc>
        <a:spcBef>
          <a:spcPts val="533"/>
        </a:spcBef>
        <a:buClr>
          <a:schemeClr val="accent1"/>
        </a:buClr>
        <a:buSzPct val="100000"/>
        <a:buFont typeface="Arial" panose="020B0604020202020204" pitchFamily="34" charset="0"/>
        <a:buChar char="•"/>
        <a:defRPr sz="1991" kern="1200" cap="none" baseline="0">
          <a:solidFill>
            <a:schemeClr val="bg2">
              <a:lumMod val="25000"/>
            </a:schemeClr>
          </a:solidFill>
          <a:effectLst/>
          <a:latin typeface="+mn-lt"/>
          <a:ea typeface="+mn-ea"/>
          <a:cs typeface="+mn-cs"/>
        </a:defRPr>
      </a:lvl2pPr>
      <a:lvl3pPr marL="1219150" indent="-243831" algn="l" defTabSz="975321" rtl="0" eaLnBrk="1" latinLnBrk="0" hangingPunct="1">
        <a:lnSpc>
          <a:spcPct val="120000"/>
        </a:lnSpc>
        <a:spcBef>
          <a:spcPts val="533"/>
        </a:spcBef>
        <a:buClr>
          <a:schemeClr val="accent1"/>
        </a:buClr>
        <a:buSzPct val="100000"/>
        <a:buFont typeface="Arial" panose="020B0604020202020204" pitchFamily="34" charset="0"/>
        <a:buChar char="•"/>
        <a:defRPr sz="1707" kern="1200">
          <a:solidFill>
            <a:schemeClr val="bg2">
              <a:lumMod val="25000"/>
            </a:schemeClr>
          </a:solidFill>
          <a:effectLst/>
          <a:latin typeface="+mn-lt"/>
          <a:ea typeface="+mn-ea"/>
          <a:cs typeface="+mn-cs"/>
        </a:defRPr>
      </a:lvl3pPr>
      <a:lvl4pPr marL="1706811" indent="-243831" algn="l" defTabSz="975321" rtl="0" eaLnBrk="1" latinLnBrk="0" hangingPunct="1">
        <a:lnSpc>
          <a:spcPct val="120000"/>
        </a:lnSpc>
        <a:spcBef>
          <a:spcPts val="533"/>
        </a:spcBef>
        <a:buClr>
          <a:schemeClr val="accent1"/>
        </a:buClr>
        <a:buSzPct val="100000"/>
        <a:buFont typeface="Arial" panose="020B0604020202020204" pitchFamily="34" charset="0"/>
        <a:buChar char="•"/>
        <a:defRPr sz="1493" kern="1200" cap="none" baseline="0">
          <a:solidFill>
            <a:schemeClr val="bg2">
              <a:lumMod val="25000"/>
            </a:schemeClr>
          </a:solidFill>
          <a:effectLst/>
          <a:latin typeface="+mn-lt"/>
          <a:ea typeface="+mn-ea"/>
          <a:cs typeface="+mn-cs"/>
        </a:defRPr>
      </a:lvl4pPr>
      <a:lvl5pPr marL="2194472" indent="-243831" algn="l" defTabSz="975321" rtl="0" eaLnBrk="1" latinLnBrk="0" hangingPunct="1">
        <a:lnSpc>
          <a:spcPct val="120000"/>
        </a:lnSpc>
        <a:spcBef>
          <a:spcPts val="533"/>
        </a:spcBef>
        <a:buClr>
          <a:schemeClr val="accent1"/>
        </a:buClr>
        <a:buSzPct val="100000"/>
        <a:buFont typeface="Arial" panose="020B0604020202020204" pitchFamily="34" charset="0"/>
        <a:buChar char="•"/>
        <a:defRPr sz="1280" kern="1200">
          <a:solidFill>
            <a:schemeClr val="bg2">
              <a:lumMod val="25000"/>
            </a:schemeClr>
          </a:solidFill>
          <a:effectLst/>
          <a:latin typeface="+mn-lt"/>
          <a:ea typeface="+mn-ea"/>
          <a:cs typeface="+mn-cs"/>
        </a:defRPr>
      </a:lvl5pPr>
      <a:lvl6pPr marL="2682131" indent="-243831" algn="l" defTabSz="975321" rtl="0" eaLnBrk="1" latinLnBrk="0" hangingPunct="1">
        <a:lnSpc>
          <a:spcPct val="120000"/>
        </a:lnSpc>
        <a:spcBef>
          <a:spcPts val="533"/>
        </a:spcBef>
        <a:buClr>
          <a:schemeClr val="accent1"/>
        </a:buClr>
        <a:buSzPct val="100000"/>
        <a:buFont typeface="Arial" panose="020B0604020202020204" pitchFamily="34" charset="0"/>
        <a:buChar char="•"/>
        <a:defRPr sz="1280" kern="1200">
          <a:solidFill>
            <a:schemeClr val="tx1"/>
          </a:solidFill>
          <a:effectLst/>
          <a:latin typeface="+mn-lt"/>
          <a:ea typeface="+mn-ea"/>
          <a:cs typeface="+mn-cs"/>
        </a:defRPr>
      </a:lvl6pPr>
      <a:lvl7pPr marL="3169792" indent="-243831" algn="l" defTabSz="975321" rtl="0" eaLnBrk="1" latinLnBrk="0" hangingPunct="1">
        <a:lnSpc>
          <a:spcPct val="120000"/>
        </a:lnSpc>
        <a:spcBef>
          <a:spcPts val="533"/>
        </a:spcBef>
        <a:buClr>
          <a:schemeClr val="accent1"/>
        </a:buClr>
        <a:buSzPct val="100000"/>
        <a:buFont typeface="Arial" panose="020B0604020202020204" pitchFamily="34" charset="0"/>
        <a:buChar char="•"/>
        <a:defRPr sz="1280" kern="1200">
          <a:solidFill>
            <a:schemeClr val="tx1"/>
          </a:solidFill>
          <a:effectLst/>
          <a:latin typeface="+mn-lt"/>
          <a:ea typeface="+mn-ea"/>
          <a:cs typeface="+mn-cs"/>
        </a:defRPr>
      </a:lvl7pPr>
      <a:lvl8pPr marL="3657452" indent="-243831" algn="l" defTabSz="975321" rtl="0" eaLnBrk="1" latinLnBrk="0" hangingPunct="1">
        <a:lnSpc>
          <a:spcPct val="120000"/>
        </a:lnSpc>
        <a:spcBef>
          <a:spcPts val="533"/>
        </a:spcBef>
        <a:buClr>
          <a:schemeClr val="accent1"/>
        </a:buClr>
        <a:buSzPct val="100000"/>
        <a:buFont typeface="Arial" panose="020B0604020202020204" pitchFamily="34" charset="0"/>
        <a:buChar char="•"/>
        <a:defRPr sz="1280" kern="1200" baseline="0">
          <a:solidFill>
            <a:schemeClr val="tx1"/>
          </a:solidFill>
          <a:effectLst/>
          <a:latin typeface="+mn-lt"/>
          <a:ea typeface="+mn-ea"/>
          <a:cs typeface="+mn-cs"/>
        </a:defRPr>
      </a:lvl8pPr>
      <a:lvl9pPr marL="4145111" indent="-243831" algn="l" defTabSz="975321" rtl="0" eaLnBrk="1" latinLnBrk="0" hangingPunct="1">
        <a:lnSpc>
          <a:spcPct val="120000"/>
        </a:lnSpc>
        <a:spcBef>
          <a:spcPts val="533"/>
        </a:spcBef>
        <a:buClr>
          <a:schemeClr val="accent1"/>
        </a:buClr>
        <a:buSzPct val="100000"/>
        <a:buFont typeface="Arial" panose="020B0604020202020204" pitchFamily="34" charset="0"/>
        <a:buChar char="•"/>
        <a:defRPr sz="1280" kern="1200" baseline="0">
          <a:solidFill>
            <a:schemeClr val="tx1"/>
          </a:solidFill>
          <a:effectLst/>
          <a:latin typeface="+mn-lt"/>
          <a:ea typeface="+mn-ea"/>
          <a:cs typeface="+mn-cs"/>
        </a:defRPr>
      </a:lvl9pPr>
    </p:bodyStyle>
    <p:otherStyle>
      <a:defPPr>
        <a:defRPr lang="en-US"/>
      </a:defPPr>
      <a:lvl1pPr marL="0" algn="l" defTabSz="975321" rtl="0" eaLnBrk="1" latinLnBrk="0" hangingPunct="1">
        <a:defRPr sz="1920" kern="1200">
          <a:solidFill>
            <a:schemeClr val="tx1"/>
          </a:solidFill>
          <a:latin typeface="+mn-lt"/>
          <a:ea typeface="+mn-ea"/>
          <a:cs typeface="+mn-cs"/>
        </a:defRPr>
      </a:lvl1pPr>
      <a:lvl2pPr marL="487661" algn="l" defTabSz="975321" rtl="0" eaLnBrk="1" latinLnBrk="0" hangingPunct="1">
        <a:defRPr sz="1920" kern="1200">
          <a:solidFill>
            <a:schemeClr val="tx1"/>
          </a:solidFill>
          <a:latin typeface="+mn-lt"/>
          <a:ea typeface="+mn-ea"/>
          <a:cs typeface="+mn-cs"/>
        </a:defRPr>
      </a:lvl2pPr>
      <a:lvl3pPr marL="975321" algn="l" defTabSz="975321" rtl="0" eaLnBrk="1" latinLnBrk="0" hangingPunct="1">
        <a:defRPr sz="1920" kern="1200">
          <a:solidFill>
            <a:schemeClr val="tx1"/>
          </a:solidFill>
          <a:latin typeface="+mn-lt"/>
          <a:ea typeface="+mn-ea"/>
          <a:cs typeface="+mn-cs"/>
        </a:defRPr>
      </a:lvl3pPr>
      <a:lvl4pPr marL="1462982" algn="l" defTabSz="975321" rtl="0" eaLnBrk="1" latinLnBrk="0" hangingPunct="1">
        <a:defRPr sz="1920" kern="1200">
          <a:solidFill>
            <a:schemeClr val="tx1"/>
          </a:solidFill>
          <a:latin typeface="+mn-lt"/>
          <a:ea typeface="+mn-ea"/>
          <a:cs typeface="+mn-cs"/>
        </a:defRPr>
      </a:lvl4pPr>
      <a:lvl5pPr marL="1950641" algn="l" defTabSz="975321" rtl="0" eaLnBrk="1" latinLnBrk="0" hangingPunct="1">
        <a:defRPr sz="1920" kern="1200">
          <a:solidFill>
            <a:schemeClr val="tx1"/>
          </a:solidFill>
          <a:latin typeface="+mn-lt"/>
          <a:ea typeface="+mn-ea"/>
          <a:cs typeface="+mn-cs"/>
        </a:defRPr>
      </a:lvl5pPr>
      <a:lvl6pPr marL="2438301" algn="l" defTabSz="975321" rtl="0" eaLnBrk="1" latinLnBrk="0" hangingPunct="1">
        <a:defRPr sz="1920" kern="1200">
          <a:solidFill>
            <a:schemeClr val="tx1"/>
          </a:solidFill>
          <a:latin typeface="+mn-lt"/>
          <a:ea typeface="+mn-ea"/>
          <a:cs typeface="+mn-cs"/>
        </a:defRPr>
      </a:lvl6pPr>
      <a:lvl7pPr marL="2925960" algn="l" defTabSz="975321" rtl="0" eaLnBrk="1" latinLnBrk="0" hangingPunct="1">
        <a:defRPr sz="1920" kern="1200">
          <a:solidFill>
            <a:schemeClr val="tx1"/>
          </a:solidFill>
          <a:latin typeface="+mn-lt"/>
          <a:ea typeface="+mn-ea"/>
          <a:cs typeface="+mn-cs"/>
        </a:defRPr>
      </a:lvl7pPr>
      <a:lvl8pPr marL="3413621" algn="l" defTabSz="975321" rtl="0" eaLnBrk="1" latinLnBrk="0" hangingPunct="1">
        <a:defRPr sz="1920" kern="1200">
          <a:solidFill>
            <a:schemeClr val="tx1"/>
          </a:solidFill>
          <a:latin typeface="+mn-lt"/>
          <a:ea typeface="+mn-ea"/>
          <a:cs typeface="+mn-cs"/>
        </a:defRPr>
      </a:lvl8pPr>
      <a:lvl9pPr marL="3901282" algn="l" defTabSz="975321"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i.org/10.1187/cbe.19-01-0022"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open.umn.edu/opentextbooks/Ourbooks.asp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openstax.org/details/books/biolog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9D20-453D-2F45-B750-CD32CC51E66A}"/>
              </a:ext>
            </a:extLst>
          </p:cNvPr>
          <p:cNvSpPr>
            <a:spLocks noGrp="1"/>
          </p:cNvSpPr>
          <p:nvPr>
            <p:ph type="ctrTitle"/>
          </p:nvPr>
        </p:nvSpPr>
        <p:spPr/>
        <p:txBody>
          <a:bodyPr/>
          <a:lstStyle/>
          <a:p>
            <a:r>
              <a:rPr lang="en-US" dirty="0"/>
              <a:t>OER in biology</a:t>
            </a:r>
          </a:p>
        </p:txBody>
      </p:sp>
      <p:sp>
        <p:nvSpPr>
          <p:cNvPr id="3" name="Subtitle 2">
            <a:extLst>
              <a:ext uri="{FF2B5EF4-FFF2-40B4-BE49-F238E27FC236}">
                <a16:creationId xmlns:a16="http://schemas.microsoft.com/office/drawing/2014/main" id="{B8ED1215-7E6E-A34E-AAF1-FD82ECB60149}"/>
              </a:ext>
            </a:extLst>
          </p:cNvPr>
          <p:cNvSpPr>
            <a:spLocks noGrp="1"/>
          </p:cNvSpPr>
          <p:nvPr>
            <p:ph type="subTitle" idx="1"/>
          </p:nvPr>
        </p:nvSpPr>
        <p:spPr/>
        <p:txBody>
          <a:bodyPr/>
          <a:lstStyle/>
          <a:p>
            <a:r>
              <a:rPr lang="en-US" dirty="0"/>
              <a:t>Research findings</a:t>
            </a:r>
          </a:p>
        </p:txBody>
      </p:sp>
    </p:spTree>
    <p:extLst>
      <p:ext uri="{BB962C8B-B14F-4D97-AF65-F5344CB8AC3E}">
        <p14:creationId xmlns:p14="http://schemas.microsoft.com/office/powerpoint/2010/main" val="267806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Digging into textbook effectiveness and perceptions"/>
          <p:cNvSpPr txBox="1">
            <a:spLocks noGrp="1"/>
          </p:cNvSpPr>
          <p:nvPr>
            <p:ph type="title"/>
          </p:nvPr>
        </p:nvSpPr>
        <p:spPr>
          <a:xfrm>
            <a:off x="183881" y="254000"/>
            <a:ext cx="12787446" cy="1057325"/>
          </a:xfrm>
          <a:prstGeom prst="rect">
            <a:avLst/>
          </a:prstGeom>
        </p:spPr>
        <p:txBody>
          <a:bodyPr/>
          <a:lstStyle>
            <a:lvl1pPr defTabSz="467359">
              <a:defRPr sz="4000" b="1">
                <a:latin typeface="Helvetica Neue"/>
                <a:ea typeface="Helvetica Neue"/>
                <a:cs typeface="Helvetica Neue"/>
                <a:sym typeface="Helvetica Neue"/>
              </a:defRPr>
            </a:lvl1pPr>
          </a:lstStyle>
          <a:p>
            <a:r>
              <a:t>Digging into textbook effectiveness and perceptions</a:t>
            </a:r>
          </a:p>
        </p:txBody>
      </p:sp>
      <p:sp>
        <p:nvSpPr>
          <p:cNvPr id="180" name="1) Recruit faculty willing to try the textbook and collect data (while telling more faculty about OpenStax Biology).…"/>
          <p:cNvSpPr txBox="1">
            <a:spLocks noGrp="1"/>
          </p:cNvSpPr>
          <p:nvPr>
            <p:ph type="body" idx="1"/>
          </p:nvPr>
        </p:nvSpPr>
        <p:spPr>
          <a:xfrm>
            <a:off x="198862" y="1565888"/>
            <a:ext cx="12607076" cy="7580935"/>
          </a:xfrm>
          <a:prstGeom prst="rect">
            <a:avLst/>
          </a:prstGeom>
        </p:spPr>
        <p:txBody>
          <a:bodyPr>
            <a:normAutofit lnSpcReduction="10000"/>
          </a:bodyPr>
          <a:lstStyle/>
          <a:p>
            <a:pPr marL="0" indent="0" defTabSz="411479">
              <a:spcBef>
                <a:spcPts val="0"/>
              </a:spcBef>
              <a:buSzTx/>
              <a:buNone/>
              <a:defRPr sz="2700">
                <a:latin typeface="Arial"/>
                <a:ea typeface="Arial"/>
                <a:cs typeface="Arial"/>
                <a:sym typeface="Arial"/>
              </a:defRPr>
            </a:pPr>
            <a:r>
              <a:t>1) Recruit faculty willing to try the textbook and collect data (while telling more faculty about </a:t>
            </a:r>
            <a:r>
              <a:rPr i="1"/>
              <a:t>OpenStax Biology)</a:t>
            </a:r>
            <a:r>
              <a:t>.</a:t>
            </a:r>
          </a:p>
          <a:p>
            <a:pPr marL="0" indent="0" defTabSz="411479">
              <a:spcBef>
                <a:spcPts val="0"/>
              </a:spcBef>
              <a:buSzTx/>
              <a:buNone/>
              <a:defRPr sz="2700">
                <a:latin typeface="Arial"/>
                <a:ea typeface="Arial"/>
                <a:cs typeface="Arial"/>
                <a:sym typeface="Arial"/>
              </a:defRPr>
            </a:pPr>
            <a:endParaRPr/>
          </a:p>
          <a:p>
            <a:pPr marL="0" indent="0" defTabSz="411479">
              <a:spcBef>
                <a:spcPts val="0"/>
              </a:spcBef>
              <a:buSzTx/>
              <a:buNone/>
              <a:defRPr sz="2700">
                <a:latin typeface="Arial"/>
                <a:ea typeface="Arial"/>
                <a:cs typeface="Arial"/>
                <a:sym typeface="Arial"/>
              </a:defRPr>
            </a:pPr>
            <a:r>
              <a:t>2) Collect data on student performance in courses using a published textbook and courses using the </a:t>
            </a:r>
            <a:r>
              <a:rPr i="1"/>
              <a:t>OpenStax Biology </a:t>
            </a:r>
            <a:r>
              <a:t>textbook (~1000 students total; 33 courses; 4 colleges). And statistical modeling!</a:t>
            </a:r>
          </a:p>
          <a:p>
            <a:pPr marL="0" indent="0" defTabSz="411479">
              <a:spcBef>
                <a:spcPts val="0"/>
              </a:spcBef>
              <a:buSzTx/>
              <a:buNone/>
              <a:defRPr sz="2700">
                <a:latin typeface="Arial"/>
                <a:ea typeface="Arial"/>
                <a:cs typeface="Arial"/>
                <a:sym typeface="Arial"/>
              </a:defRPr>
            </a:pPr>
            <a:endParaRPr/>
          </a:p>
          <a:p>
            <a:pPr marL="0" indent="0" defTabSz="411479">
              <a:spcBef>
                <a:spcPts val="0"/>
              </a:spcBef>
              <a:buSzTx/>
              <a:buNone/>
              <a:defRPr sz="2700">
                <a:latin typeface="Arial"/>
                <a:ea typeface="Arial"/>
                <a:cs typeface="Arial"/>
                <a:sym typeface="Arial"/>
              </a:defRPr>
            </a:pPr>
            <a:r>
              <a:t>3) Survey our biology students on perceptions and use of the textbook. And stats!</a:t>
            </a:r>
          </a:p>
          <a:p>
            <a:pPr marL="0" indent="0" defTabSz="411479">
              <a:spcBef>
                <a:spcPts val="0"/>
              </a:spcBef>
              <a:buSzTx/>
              <a:buNone/>
              <a:defRPr sz="2700">
                <a:latin typeface="Arial"/>
                <a:ea typeface="Arial"/>
                <a:cs typeface="Arial"/>
                <a:sym typeface="Arial"/>
              </a:defRPr>
            </a:pPr>
            <a:endParaRPr/>
          </a:p>
          <a:p>
            <a:pPr marL="0" indent="0" defTabSz="411479">
              <a:spcBef>
                <a:spcPts val="0"/>
              </a:spcBef>
              <a:buSzTx/>
              <a:buNone/>
              <a:defRPr sz="2700">
                <a:latin typeface="Arial"/>
                <a:ea typeface="Arial"/>
                <a:cs typeface="Arial"/>
                <a:sym typeface="Arial"/>
              </a:defRPr>
            </a:pPr>
            <a:r>
              <a:t>4) Survey biology faculty on perceptions and use of textbooks (OER or otherwise). And stats!</a:t>
            </a:r>
          </a:p>
          <a:p>
            <a:pPr marL="0" indent="0" defTabSz="411479">
              <a:spcBef>
                <a:spcPts val="0"/>
              </a:spcBef>
              <a:buSzTx/>
              <a:buNone/>
              <a:defRPr sz="2700">
                <a:latin typeface="Arial"/>
                <a:ea typeface="Arial"/>
                <a:cs typeface="Arial"/>
                <a:sym typeface="Arial"/>
              </a:defRPr>
            </a:pPr>
            <a:endParaRPr/>
          </a:p>
          <a:p>
            <a:pPr marL="0" indent="0" defTabSz="411479">
              <a:spcBef>
                <a:spcPts val="0"/>
              </a:spcBef>
              <a:buSzTx/>
              <a:buNone/>
              <a:defRPr sz="2700">
                <a:latin typeface="Arial"/>
                <a:ea typeface="Arial"/>
                <a:cs typeface="Arial"/>
                <a:sym typeface="Arial"/>
              </a:defRPr>
            </a:pPr>
            <a:r>
              <a:t>6) Share results widely!  As few studies to date focus on the adoption of OER </a:t>
            </a:r>
            <a:r>
              <a:rPr b="1"/>
              <a:t>biology</a:t>
            </a:r>
            <a:r>
              <a:t> materials OR on </a:t>
            </a:r>
            <a:r>
              <a:rPr b="1"/>
              <a:t>two-year</a:t>
            </a:r>
            <a:r>
              <a:t> schools OR on </a:t>
            </a:r>
            <a:r>
              <a:rPr b="1"/>
              <a:t>attitudes of non-OER users</a:t>
            </a:r>
            <a:r>
              <a:t>  </a:t>
            </a:r>
          </a:p>
          <a:p>
            <a:pPr marL="0" indent="0" defTabSz="411479">
              <a:lnSpc>
                <a:spcPct val="117999"/>
              </a:lnSpc>
              <a:spcBef>
                <a:spcPts val="0"/>
              </a:spcBef>
              <a:buSzTx/>
              <a:buNone/>
              <a:defRPr sz="2340"/>
            </a:pPr>
            <a:endParaRPr/>
          </a:p>
          <a:p>
            <a:pPr marL="0" indent="0" defTabSz="411479">
              <a:spcBef>
                <a:spcPts val="0"/>
              </a:spcBef>
              <a:buSzTx/>
              <a:buNone/>
              <a:defRPr sz="2340">
                <a:latin typeface="Arial"/>
                <a:ea typeface="Arial"/>
                <a:cs typeface="Arial"/>
                <a:sym typeface="Arial"/>
              </a:defRPr>
            </a:pPr>
            <a:r>
              <a:t>Collaborators: Anoka Technical College (my previous college), Saint Paul College (Sandy Vue, surveys; Joanna Cregan; biology professor; myself), MN State (OER Grant and administrative support), Century College (Michelle LaBeau), St. Cloud Community and Technical College (Mark Gucinski), University of Minnesota (Kimberly VanderWaal, statistical analysis)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Does the textbook matter?"/>
          <p:cNvSpPr txBox="1">
            <a:spLocks noGrp="1"/>
          </p:cNvSpPr>
          <p:nvPr>
            <p:ph type="title"/>
          </p:nvPr>
        </p:nvSpPr>
        <p:spPr>
          <a:xfrm>
            <a:off x="183881" y="254000"/>
            <a:ext cx="12787446" cy="1057325"/>
          </a:xfrm>
          <a:prstGeom prst="rect">
            <a:avLst/>
          </a:prstGeom>
        </p:spPr>
        <p:txBody>
          <a:bodyPr/>
          <a:lstStyle>
            <a:lvl1pPr>
              <a:defRPr sz="5000" b="1">
                <a:latin typeface="Helvetica Neue"/>
                <a:ea typeface="Helvetica Neue"/>
                <a:cs typeface="Helvetica Neue"/>
                <a:sym typeface="Helvetica Neue"/>
              </a:defRPr>
            </a:lvl1pPr>
          </a:lstStyle>
          <a:p>
            <a:r>
              <a:t>Does the textbook matter?</a:t>
            </a:r>
          </a:p>
        </p:txBody>
      </p:sp>
      <p:sp>
        <p:nvSpPr>
          <p:cNvPr id="183" name="Discuss: What do you think?  How do students use textbooks in your class?  What makes the biggest difference(s) to student success (textbook quality, textbook use, in-class learning, other resources)?"/>
          <p:cNvSpPr txBox="1">
            <a:spLocks noGrp="1"/>
          </p:cNvSpPr>
          <p:nvPr>
            <p:ph type="body" sz="half" idx="1"/>
          </p:nvPr>
        </p:nvSpPr>
        <p:spPr>
          <a:xfrm>
            <a:off x="603063" y="1565888"/>
            <a:ext cx="12059041" cy="2674549"/>
          </a:xfrm>
          <a:prstGeom prst="rect">
            <a:avLst/>
          </a:prstGeom>
        </p:spPr>
        <p:txBody>
          <a:bodyPr/>
          <a:lstStyle/>
          <a:p>
            <a:pPr marL="0" indent="0">
              <a:spcBef>
                <a:spcPts val="4200"/>
              </a:spcBef>
              <a:buSzTx/>
              <a:buNone/>
              <a:defRPr sz="3200" b="1"/>
            </a:pPr>
            <a:r>
              <a:t>Discuss: </a:t>
            </a:r>
            <a:r>
              <a:rPr b="0"/>
              <a:t>What do you think?  How do students use textbooks in your class?  What makes the biggest difference(s) to student success (textbook quality, textbook use, in-class learning, other resources)?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Does the textbook matter?"/>
          <p:cNvSpPr txBox="1">
            <a:spLocks noGrp="1"/>
          </p:cNvSpPr>
          <p:nvPr>
            <p:ph type="title"/>
          </p:nvPr>
        </p:nvSpPr>
        <p:spPr>
          <a:xfrm>
            <a:off x="183881" y="0"/>
            <a:ext cx="12787446" cy="1057325"/>
          </a:xfrm>
          <a:prstGeom prst="rect">
            <a:avLst/>
          </a:prstGeom>
        </p:spPr>
        <p:txBody>
          <a:bodyPr/>
          <a:lstStyle>
            <a:lvl1pPr>
              <a:defRPr sz="5000" b="1">
                <a:latin typeface="Helvetica Neue"/>
                <a:ea typeface="Helvetica Neue"/>
                <a:cs typeface="Helvetica Neue"/>
                <a:sym typeface="Helvetica Neue"/>
              </a:defRPr>
            </a:lvl1pPr>
          </a:lstStyle>
          <a:p>
            <a:r>
              <a:t>Does the textbook matter?</a:t>
            </a:r>
          </a:p>
        </p:txBody>
      </p:sp>
      <p:sp>
        <p:nvSpPr>
          <p:cNvPr id="188" name="Data on quality of textbooks"/>
          <p:cNvSpPr txBox="1">
            <a:spLocks noGrp="1"/>
          </p:cNvSpPr>
          <p:nvPr>
            <p:ph type="body" sz="quarter" idx="1"/>
          </p:nvPr>
        </p:nvSpPr>
        <p:spPr>
          <a:xfrm>
            <a:off x="852164" y="678098"/>
            <a:ext cx="11300472" cy="1347469"/>
          </a:xfrm>
          <a:prstGeom prst="rect">
            <a:avLst/>
          </a:prstGeom>
        </p:spPr>
        <p:txBody>
          <a:bodyPr/>
          <a:lstStyle>
            <a:lvl1pPr marL="0" indent="0" algn="ctr">
              <a:spcBef>
                <a:spcPts val="4200"/>
              </a:spcBef>
              <a:buSzTx/>
              <a:buNone/>
              <a:defRPr sz="3200" b="1"/>
            </a:lvl1pPr>
          </a:lstStyle>
          <a:p>
            <a:r>
              <a:t>Data on quality of textbooks</a:t>
            </a:r>
          </a:p>
        </p:txBody>
      </p:sp>
      <p:sp>
        <p:nvSpPr>
          <p:cNvPr id="189" name="Non-OER faculty find their textbook better…"/>
          <p:cNvSpPr txBox="1"/>
          <p:nvPr/>
        </p:nvSpPr>
        <p:spPr>
          <a:xfrm>
            <a:off x="7143032" y="3699788"/>
            <a:ext cx="5563463" cy="4081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3375" indent="-333375" algn="l">
              <a:spcBef>
                <a:spcPts val="4200"/>
              </a:spcBef>
              <a:buSzPct val="145000"/>
              <a:buChar char="•"/>
              <a:defRPr sz="2800" b="0"/>
            </a:pPr>
            <a:r>
              <a:rPr b="1">
                <a:solidFill>
                  <a:schemeClr val="accent1">
                    <a:lumOff val="-13575"/>
                  </a:schemeClr>
                </a:solidFill>
              </a:rPr>
              <a:t>Non-OER faculty find their textbook </a:t>
            </a:r>
            <a:r>
              <a:rPr b="1" i="1">
                <a:solidFill>
                  <a:schemeClr val="accent1">
                    <a:lumOff val="-13575"/>
                  </a:schemeClr>
                </a:solidFill>
              </a:rPr>
              <a:t>better</a:t>
            </a:r>
            <a:r>
              <a:rPr i="1"/>
              <a:t> </a:t>
            </a:r>
          </a:p>
          <a:p>
            <a:pPr marL="333375" indent="-333375" algn="l">
              <a:spcBef>
                <a:spcPts val="4200"/>
              </a:spcBef>
              <a:buSzPct val="145000"/>
              <a:buChar char="•"/>
              <a:defRPr sz="2800" b="0"/>
            </a:pPr>
            <a:r>
              <a:t>At least three studies find similar results where at least 50% of students and instructors find the OER textbook equal in quality to other textbooks (Bliss </a:t>
            </a:r>
            <a:r>
              <a:rPr i="1"/>
              <a:t>et al., </a:t>
            </a:r>
            <a:r>
              <a:t>2013a and b; Hilton 2016) </a:t>
            </a:r>
          </a:p>
        </p:txBody>
      </p:sp>
      <p:pic>
        <p:nvPicPr>
          <p:cNvPr id="190" name="Image" descr="Image"/>
          <p:cNvPicPr>
            <a:picLocks noChangeAspect="1"/>
          </p:cNvPicPr>
          <p:nvPr/>
        </p:nvPicPr>
        <p:blipFill>
          <a:blip r:embed="rId3"/>
          <a:stretch>
            <a:fillRect/>
          </a:stretch>
        </p:blipFill>
        <p:spPr>
          <a:xfrm>
            <a:off x="242964" y="1585921"/>
            <a:ext cx="6645169" cy="7905162"/>
          </a:xfrm>
          <a:prstGeom prst="rect">
            <a:avLst/>
          </a:prstGeom>
          <a:ln w="12700">
            <a:miter lim="400000"/>
          </a:ln>
        </p:spPr>
      </p:pic>
      <p:sp>
        <p:nvSpPr>
          <p:cNvPr id="191" name="Rectangle"/>
          <p:cNvSpPr/>
          <p:nvPr/>
        </p:nvSpPr>
        <p:spPr>
          <a:xfrm>
            <a:off x="2175359" y="4624378"/>
            <a:ext cx="904140" cy="3109994"/>
          </a:xfrm>
          <a:prstGeom prst="rect">
            <a:avLst/>
          </a:prstGeom>
          <a:ln w="25400">
            <a:solidFill>
              <a:schemeClr val="accent5">
                <a:hueOff val="-82419"/>
                <a:satOff val="-9513"/>
                <a:lumOff val="-16343"/>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2" name="Rectangle"/>
          <p:cNvSpPr/>
          <p:nvPr/>
        </p:nvSpPr>
        <p:spPr>
          <a:xfrm>
            <a:off x="3504697" y="3502330"/>
            <a:ext cx="797518" cy="4202266"/>
          </a:xfrm>
          <a:prstGeom prst="rect">
            <a:avLst/>
          </a:prstGeom>
          <a:ln w="25400">
            <a:solidFill>
              <a:schemeClr val="accent5">
                <a:hueOff val="-82419"/>
                <a:satOff val="-9513"/>
                <a:lumOff val="-16343"/>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Does the textbook matter?"/>
          <p:cNvSpPr txBox="1">
            <a:spLocks noGrp="1"/>
          </p:cNvSpPr>
          <p:nvPr>
            <p:ph type="title"/>
          </p:nvPr>
        </p:nvSpPr>
        <p:spPr>
          <a:xfrm>
            <a:off x="183881" y="254000"/>
            <a:ext cx="12787446" cy="1057325"/>
          </a:xfrm>
          <a:prstGeom prst="rect">
            <a:avLst/>
          </a:prstGeom>
        </p:spPr>
        <p:txBody>
          <a:bodyPr/>
          <a:lstStyle>
            <a:lvl1pPr>
              <a:defRPr sz="5000" b="1">
                <a:latin typeface="Helvetica Neue"/>
                <a:ea typeface="Helvetica Neue"/>
                <a:cs typeface="Helvetica Neue"/>
                <a:sym typeface="Helvetica Neue"/>
              </a:defRPr>
            </a:lvl1pPr>
          </a:lstStyle>
          <a:p>
            <a:r>
              <a:t>Does the textbook matter?</a:t>
            </a:r>
          </a:p>
        </p:txBody>
      </p:sp>
      <p:graphicFrame>
        <p:nvGraphicFramePr>
          <p:cNvPr id="197" name="Table"/>
          <p:cNvGraphicFramePr/>
          <p:nvPr/>
        </p:nvGraphicFramePr>
        <p:xfrm>
          <a:off x="548084" y="1913720"/>
          <a:ext cx="12059037" cy="7673519"/>
        </p:xfrm>
        <a:graphic>
          <a:graphicData uri="http://schemas.openxmlformats.org/drawingml/2006/table">
            <a:tbl>
              <a:tblPr firstRow="1" bandRow="1">
                <a:tableStyleId>{4C3C2611-4C71-4FC5-86AE-919BDF0F9419}</a:tableStyleId>
              </a:tblPr>
              <a:tblGrid>
                <a:gridCol w="4019679">
                  <a:extLst>
                    <a:ext uri="{9D8B030D-6E8A-4147-A177-3AD203B41FA5}">
                      <a16:colId xmlns:a16="http://schemas.microsoft.com/office/drawing/2014/main" val="20000"/>
                    </a:ext>
                  </a:extLst>
                </a:gridCol>
                <a:gridCol w="4019679">
                  <a:extLst>
                    <a:ext uri="{9D8B030D-6E8A-4147-A177-3AD203B41FA5}">
                      <a16:colId xmlns:a16="http://schemas.microsoft.com/office/drawing/2014/main" val="20001"/>
                    </a:ext>
                  </a:extLst>
                </a:gridCol>
                <a:gridCol w="4019679">
                  <a:extLst>
                    <a:ext uri="{9D8B030D-6E8A-4147-A177-3AD203B41FA5}">
                      <a16:colId xmlns:a16="http://schemas.microsoft.com/office/drawing/2014/main" val="20002"/>
                    </a:ext>
                  </a:extLst>
                </a:gridCol>
              </a:tblGrid>
              <a:tr h="1860154">
                <a:tc>
                  <a:txBody>
                    <a:bodyPr/>
                    <a:lstStyle/>
                    <a:p>
                      <a:pPr defTabSz="914400">
                        <a:defRPr sz="1800" b="0">
                          <a:solidFill>
                            <a:srgbClr val="000000"/>
                          </a:solidFill>
                        </a:defRPr>
                      </a:pPr>
                      <a:r>
                        <a:rPr sz="2200" b="1">
                          <a:solidFill>
                            <a:srgbClr val="FFFFFF"/>
                          </a:solidFill>
                          <a:sym typeface="Helvetica Neue"/>
                        </a:rPr>
                        <a:t>Student comments on their (OER) book</a:t>
                      </a:r>
                    </a:p>
                  </a:txBody>
                  <a:tcPr marL="50800" marR="50800" marT="50800" marB="50800" anchor="ctr" horzOverflow="overflow"/>
                </a:tc>
                <a:tc>
                  <a:txBody>
                    <a:bodyPr/>
                    <a:lstStyle/>
                    <a:p>
                      <a:pPr defTabSz="914400">
                        <a:defRPr sz="1800" b="0">
                          <a:solidFill>
                            <a:srgbClr val="000000"/>
                          </a:solidFill>
                        </a:defRPr>
                      </a:pPr>
                      <a:r>
                        <a:rPr sz="2200" b="1">
                          <a:solidFill>
                            <a:srgbClr val="FFFFFF"/>
                          </a:solidFill>
                          <a:sym typeface="Helvetica Neue"/>
                        </a:rPr>
                        <a:t>Faculty comments on their (OER) book</a:t>
                      </a:r>
                    </a:p>
                  </a:txBody>
                  <a:tcPr marL="50800" marR="50800" marT="50800" marB="50800" anchor="ctr" horzOverflow="overflow"/>
                </a:tc>
                <a:tc>
                  <a:txBody>
                    <a:bodyPr/>
                    <a:lstStyle/>
                    <a:p>
                      <a:pPr defTabSz="914400">
                        <a:defRPr sz="1800" b="0">
                          <a:solidFill>
                            <a:srgbClr val="000000"/>
                          </a:solidFill>
                        </a:defRPr>
                      </a:pPr>
                      <a:r>
                        <a:rPr sz="2200" b="1">
                          <a:solidFill>
                            <a:srgbClr val="FFFFFF"/>
                          </a:solidFill>
                          <a:sym typeface="Helvetica Neue"/>
                        </a:rPr>
                        <a:t>Faculty comments on their (non-OER)book</a:t>
                      </a:r>
                    </a:p>
                  </a:txBody>
                  <a:tcPr marL="50800" marR="50800" marT="50800" marB="50800" anchor="ctr" horzOverflow="overflow"/>
                </a:tc>
                <a:extLst>
                  <a:ext uri="{0D108BD9-81ED-4DB2-BD59-A6C34878D82A}">
                    <a16:rowId xmlns:a16="http://schemas.microsoft.com/office/drawing/2014/main" val="10000"/>
                  </a:ext>
                </a:extLst>
              </a:tr>
              <a:tr h="1681638">
                <a:tc>
                  <a:txBody>
                    <a:bodyPr/>
                    <a:lstStyle/>
                    <a:p>
                      <a:pPr algn="l" defTabSz="914400">
                        <a:defRPr sz="1800"/>
                      </a:pPr>
                      <a:r>
                        <a:rPr sz="2100">
                          <a:sym typeface="Helvetica Neue"/>
                        </a:rPr>
                        <a:t>SAME “It is the same because I don't exactly use any of my textbooks.”</a:t>
                      </a:r>
                    </a:p>
                  </a:txBody>
                  <a:tcPr marL="50800" marR="50800" marT="50800" marB="50800" anchor="ctr" horzOverflow="overflow">
                    <a:lnR w="12700">
                      <a:solidFill>
                        <a:srgbClr val="B8B8B8"/>
                      </a:solidFill>
                      <a:miter lim="400000"/>
                    </a:lnR>
                  </a:tcPr>
                </a:tc>
                <a:tc>
                  <a:txBody>
                    <a:bodyPr/>
                    <a:lstStyle/>
                    <a:p>
                      <a:pPr algn="l">
                        <a:spcBef>
                          <a:spcPts val="4200"/>
                        </a:spcBef>
                        <a:defRPr sz="1800"/>
                      </a:pPr>
                      <a:r>
                        <a:rPr sz="2100">
                          <a:sym typeface="Helvetica Neue"/>
                        </a:rPr>
                        <a:t>SAME “I really think it is pretty equal to a text like Campbell Biology, but it is SO much less expensive for students.” </a:t>
                      </a:r>
                    </a:p>
                  </a:txBody>
                  <a:tcPr marL="50800" marR="50800" marT="50800" marB="50800" anchor="ctr" horzOverflow="overflow">
                    <a:lnL w="12700">
                      <a:solidFill>
                        <a:srgbClr val="B8B8B8"/>
                      </a:solidFill>
                      <a:miter lim="400000"/>
                    </a:lnL>
                    <a:lnR w="12700">
                      <a:solidFill>
                        <a:srgbClr val="B8B8B8"/>
                      </a:solidFill>
                      <a:miter lim="400000"/>
                    </a:lnR>
                  </a:tcPr>
                </a:tc>
                <a:tc>
                  <a:txBody>
                    <a:bodyPr/>
                    <a:lstStyle/>
                    <a:p>
                      <a:pPr algn="l">
                        <a:spcBef>
                          <a:spcPts val="4200"/>
                        </a:spcBef>
                        <a:defRPr sz="1800"/>
                      </a:pPr>
                      <a:r>
                        <a:rPr sz="2100">
                          <a:sym typeface="Helvetica Neue"/>
                        </a:rPr>
                        <a:t>BETTER “Campbell's Biology in a standard and essentially perfect textbook for the first year of biology. Comprehensive and  well-organized.”</a:t>
                      </a:r>
                    </a:p>
                  </a:txBody>
                  <a:tcPr marL="50800" marR="50800" marT="50800" marB="50800" anchor="ctr" horzOverflow="overflow">
                    <a:lnL w="12700">
                      <a:solidFill>
                        <a:srgbClr val="B8B8B8"/>
                      </a:solidFill>
                      <a:miter lim="400000"/>
                    </a:lnL>
                  </a:tcPr>
                </a:tc>
                <a:extLst>
                  <a:ext uri="{0D108BD9-81ED-4DB2-BD59-A6C34878D82A}">
                    <a16:rowId xmlns:a16="http://schemas.microsoft.com/office/drawing/2014/main" val="10001"/>
                  </a:ext>
                </a:extLst>
              </a:tr>
              <a:tr h="2038669">
                <a:tc>
                  <a:txBody>
                    <a:bodyPr/>
                    <a:lstStyle/>
                    <a:p>
                      <a:pPr algn="l" defTabSz="914400">
                        <a:defRPr sz="1800"/>
                      </a:pPr>
                      <a:r>
                        <a:rPr sz="2100">
                          <a:sym typeface="Helvetica Neue"/>
                        </a:rPr>
                        <a:t>WORSE “I felt it was harder to understand the material in this text then other books I had to use.”</a:t>
                      </a:r>
                    </a:p>
                  </a:txBody>
                  <a:tcPr marL="50800" marR="50800" marT="50800" marB="50800" anchor="ctr" horzOverflow="overflow">
                    <a:lnR w="12700">
                      <a:solidFill>
                        <a:srgbClr val="B8B8B8"/>
                      </a:solidFill>
                      <a:miter lim="400000"/>
                    </a:lnR>
                  </a:tcPr>
                </a:tc>
                <a:tc>
                  <a:txBody>
                    <a:bodyPr/>
                    <a:lstStyle/>
                    <a:p>
                      <a:pPr algn="l">
                        <a:spcBef>
                          <a:spcPts val="4200"/>
                        </a:spcBef>
                        <a:defRPr sz="1800"/>
                      </a:pPr>
                      <a:r>
                        <a:rPr sz="2100">
                          <a:sym typeface="Helvetica Neue"/>
                        </a:rPr>
                        <a:t>WORSE “I wish that some of the diagrams and pictures were better in the text.” </a:t>
                      </a:r>
                    </a:p>
                  </a:txBody>
                  <a:tcPr marL="50800" marR="50800" marT="50800" marB="50800" anchor="ctr" horzOverflow="overflow">
                    <a:lnL w="12700">
                      <a:solidFill>
                        <a:srgbClr val="B8B8B8"/>
                      </a:solidFill>
                      <a:miter lim="400000"/>
                    </a:lnL>
                    <a:lnR w="12700">
                      <a:solidFill>
                        <a:srgbClr val="B8B8B8"/>
                      </a:solidFill>
                      <a:miter lim="400000"/>
                    </a:lnR>
                  </a:tcPr>
                </a:tc>
                <a:tc>
                  <a:txBody>
                    <a:bodyPr/>
                    <a:lstStyle/>
                    <a:p>
                      <a:pPr algn="l">
                        <a:spcBef>
                          <a:spcPts val="4200"/>
                        </a:spcBef>
                        <a:defRPr sz="1800"/>
                      </a:pPr>
                      <a:r>
                        <a:rPr sz="2100">
                          <a:sym typeface="Helvetica Neue"/>
                        </a:rPr>
                        <a:t>WORSE “There are not a lot of ancillary materials to use with this text.”</a:t>
                      </a:r>
                    </a:p>
                  </a:txBody>
                  <a:tcPr marL="50800" marR="50800" marT="50800" marB="50800" anchor="ctr" horzOverflow="overflow">
                    <a:lnL w="12700">
                      <a:solidFill>
                        <a:srgbClr val="B8B8B8"/>
                      </a:solidFill>
                      <a:miter lim="400000"/>
                    </a:lnL>
                  </a:tcPr>
                </a:tc>
                <a:extLst>
                  <a:ext uri="{0D108BD9-81ED-4DB2-BD59-A6C34878D82A}">
                    <a16:rowId xmlns:a16="http://schemas.microsoft.com/office/drawing/2014/main" val="10002"/>
                  </a:ext>
                </a:extLst>
              </a:tr>
              <a:tr h="2072896">
                <a:tc>
                  <a:txBody>
                    <a:bodyPr/>
                    <a:lstStyle/>
                    <a:p>
                      <a:pPr algn="l" defTabSz="914400">
                        <a:defRPr sz="1800"/>
                      </a:pPr>
                      <a:r>
                        <a:rPr sz="2100">
                          <a:sym typeface="Helvetica Neue"/>
                        </a:rPr>
                        <a:t>BETTER “It was less expensive. The online book is easily accessible from my laptop, tablet and phone.“</a:t>
                      </a:r>
                    </a:p>
                  </a:txBody>
                  <a:tcPr marL="50800" marR="50800" marT="50800" marB="50800" anchor="ctr" horzOverflow="overflow">
                    <a:lnR w="12700">
                      <a:solidFill>
                        <a:srgbClr val="B8B8B8"/>
                      </a:solidFill>
                      <a:miter lim="400000"/>
                    </a:lnR>
                  </a:tcPr>
                </a:tc>
                <a:tc>
                  <a:txBody>
                    <a:bodyPr/>
                    <a:lstStyle/>
                    <a:p>
                      <a:pPr algn="l">
                        <a:spcBef>
                          <a:spcPts val="4200"/>
                        </a:spcBef>
                        <a:defRPr sz="1800"/>
                      </a:pPr>
                      <a:r>
                        <a:rPr sz="2100">
                          <a:sym typeface="Helvetica Neue"/>
                        </a:rPr>
                        <a:t>BETTER “Free and great examples and resources!” “like the links embedded within the chapters for videos and animations.”</a:t>
                      </a:r>
                    </a:p>
                  </a:txBody>
                  <a:tcPr marL="50800" marR="50800" marT="50800" marB="50800" anchor="ctr" horzOverflow="overflow">
                    <a:lnL w="12700">
                      <a:solidFill>
                        <a:srgbClr val="B8B8B8"/>
                      </a:solidFill>
                      <a:miter lim="400000"/>
                    </a:lnL>
                    <a:lnR w="12700">
                      <a:solidFill>
                        <a:srgbClr val="B8B8B8"/>
                      </a:solidFill>
                      <a:miter lim="400000"/>
                    </a:lnR>
                  </a:tcPr>
                </a:tc>
                <a:tc>
                  <a:txBody>
                    <a:bodyPr/>
                    <a:lstStyle/>
                    <a:p>
                      <a:pPr algn="l">
                        <a:spcBef>
                          <a:spcPts val="4200"/>
                        </a:spcBef>
                        <a:defRPr sz="1800"/>
                      </a:pPr>
                      <a:r>
                        <a:rPr sz="2100">
                          <a:sym typeface="Helvetica Neue"/>
                        </a:rPr>
                        <a:t>BETTER “This book has good illustrations and also the depth necessary for the general biology class.  Students also like the online resources.“</a:t>
                      </a:r>
                    </a:p>
                  </a:txBody>
                  <a:tcPr marL="50800" marR="50800" marT="50800" marB="50800" anchor="ctr" horzOverflow="overflow">
                    <a:lnL w="12700">
                      <a:solidFill>
                        <a:srgbClr val="B8B8B8"/>
                      </a:solidFill>
                      <a:miter lim="400000"/>
                    </a:lnL>
                  </a:tcPr>
                </a:tc>
                <a:extLst>
                  <a:ext uri="{0D108BD9-81ED-4DB2-BD59-A6C34878D82A}">
                    <a16:rowId xmlns:a16="http://schemas.microsoft.com/office/drawing/2014/main" val="10003"/>
                  </a:ext>
                </a:extLst>
              </a:tr>
            </a:tbl>
          </a:graphicData>
        </a:graphic>
      </p:graphicFrame>
      <p:sp>
        <p:nvSpPr>
          <p:cNvPr id="198" name="Data on quality of textbooks"/>
          <p:cNvSpPr txBox="1">
            <a:spLocks noGrp="1"/>
          </p:cNvSpPr>
          <p:nvPr>
            <p:ph type="body" sz="quarter" idx="1"/>
          </p:nvPr>
        </p:nvSpPr>
        <p:spPr>
          <a:xfrm>
            <a:off x="852164" y="889137"/>
            <a:ext cx="11300472" cy="1182346"/>
          </a:xfrm>
          <a:prstGeom prst="rect">
            <a:avLst/>
          </a:prstGeom>
        </p:spPr>
        <p:txBody>
          <a:bodyPr/>
          <a:lstStyle>
            <a:lvl1pPr marL="0" indent="0" algn="ctr">
              <a:spcBef>
                <a:spcPts val="4200"/>
              </a:spcBef>
              <a:buSzTx/>
              <a:buNone/>
              <a:defRPr sz="3200" b="1"/>
            </a:lvl1pPr>
          </a:lstStyle>
          <a:p>
            <a:r>
              <a:t>Data on quality of textbooks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Does the textbook matter?"/>
          <p:cNvSpPr txBox="1">
            <a:spLocks noGrp="1"/>
          </p:cNvSpPr>
          <p:nvPr>
            <p:ph type="title"/>
          </p:nvPr>
        </p:nvSpPr>
        <p:spPr>
          <a:xfrm>
            <a:off x="183881" y="254000"/>
            <a:ext cx="12787446" cy="1057325"/>
          </a:xfrm>
          <a:prstGeom prst="rect">
            <a:avLst/>
          </a:prstGeom>
        </p:spPr>
        <p:txBody>
          <a:bodyPr/>
          <a:lstStyle>
            <a:lvl1pPr>
              <a:defRPr sz="5000" b="1">
                <a:latin typeface="Helvetica Neue"/>
                <a:ea typeface="Helvetica Neue"/>
                <a:cs typeface="Helvetica Neue"/>
                <a:sym typeface="Helvetica Neue"/>
              </a:defRPr>
            </a:lvl1pPr>
          </a:lstStyle>
          <a:p>
            <a:r>
              <a:t>Does the textbook matter?</a:t>
            </a:r>
          </a:p>
        </p:txBody>
      </p:sp>
      <p:sp>
        <p:nvSpPr>
          <p:cNvPr id="203" name="We analyzed 8 student outcomes (4 shown here) using generalized linear models (GLMs)…"/>
          <p:cNvSpPr txBox="1"/>
          <p:nvPr/>
        </p:nvSpPr>
        <p:spPr>
          <a:xfrm>
            <a:off x="312960" y="1807123"/>
            <a:ext cx="4907406" cy="656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3374" indent="-333374" algn="l">
              <a:buSzPct val="145000"/>
              <a:buChar char="•"/>
              <a:defRPr sz="2800" b="0"/>
            </a:pPr>
            <a:r>
              <a:t>We analyzed 8 student outcomes (4 shown here) using generalized linear models (GLMs)</a:t>
            </a:r>
          </a:p>
          <a:p>
            <a:pPr marL="333374" indent="-333374" algn="l">
              <a:buSzPct val="145000"/>
              <a:buChar char="•"/>
              <a:defRPr sz="2800" b="0"/>
            </a:pPr>
            <a:r>
              <a:t>Random effects due to course/school/instructor differences were built into the models</a:t>
            </a:r>
          </a:p>
          <a:p>
            <a:pPr marL="333374" indent="-333374" algn="l">
              <a:buSzPct val="145000"/>
              <a:buChar char="•"/>
              <a:defRPr sz="2800">
                <a:solidFill>
                  <a:schemeClr val="accent1"/>
                </a:solidFill>
              </a:defRPr>
            </a:pPr>
            <a:r>
              <a:t>Book was not significant (p &gt; 0.2) for any outcome in univariable models</a:t>
            </a:r>
          </a:p>
          <a:p>
            <a:pPr marL="333374" indent="-333374" algn="l">
              <a:buSzPct val="145000"/>
              <a:buChar char="•"/>
              <a:defRPr sz="2800" b="0"/>
            </a:pPr>
            <a:r>
              <a:t>These results are similar to other published findings (Hilton </a:t>
            </a:r>
            <a:r>
              <a:rPr i="1"/>
              <a:t>et al., </a:t>
            </a:r>
            <a:r>
              <a:t>2013; Hilton, 2016; Robinson </a:t>
            </a:r>
            <a:r>
              <a:rPr i="1"/>
              <a:t>et al., </a:t>
            </a:r>
            <a:r>
              <a:t>2014)</a:t>
            </a:r>
          </a:p>
        </p:txBody>
      </p:sp>
      <p:sp>
        <p:nvSpPr>
          <p:cNvPr id="204" name="Data on student outcomes vs. textbooks"/>
          <p:cNvSpPr txBox="1"/>
          <p:nvPr/>
        </p:nvSpPr>
        <p:spPr>
          <a:xfrm>
            <a:off x="852164" y="889137"/>
            <a:ext cx="11300472" cy="1182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spcBef>
                <a:spcPts val="4200"/>
              </a:spcBef>
              <a:defRPr sz="3200"/>
            </a:lvl1pPr>
          </a:lstStyle>
          <a:p>
            <a:r>
              <a:t>Data on student outcomes vs. textbooks</a:t>
            </a:r>
          </a:p>
        </p:txBody>
      </p:sp>
      <p:pic>
        <p:nvPicPr>
          <p:cNvPr id="205" name="Image" descr="Image"/>
          <p:cNvPicPr>
            <a:picLocks noChangeAspect="1"/>
          </p:cNvPicPr>
          <p:nvPr/>
        </p:nvPicPr>
        <p:blipFill>
          <a:blip r:embed="rId3"/>
          <a:stretch>
            <a:fillRect/>
          </a:stretch>
        </p:blipFill>
        <p:spPr>
          <a:xfrm>
            <a:off x="5439582" y="1843993"/>
            <a:ext cx="6543965" cy="7792814"/>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Does the textbook matter?"/>
          <p:cNvSpPr txBox="1">
            <a:spLocks noGrp="1"/>
          </p:cNvSpPr>
          <p:nvPr>
            <p:ph type="title"/>
          </p:nvPr>
        </p:nvSpPr>
        <p:spPr>
          <a:xfrm>
            <a:off x="183881" y="254000"/>
            <a:ext cx="12787446" cy="1057325"/>
          </a:xfrm>
          <a:prstGeom prst="rect">
            <a:avLst/>
          </a:prstGeom>
        </p:spPr>
        <p:txBody>
          <a:bodyPr/>
          <a:lstStyle>
            <a:lvl1pPr>
              <a:defRPr sz="5000" b="1">
                <a:latin typeface="Helvetica Neue"/>
                <a:ea typeface="Helvetica Neue"/>
                <a:cs typeface="Helvetica Neue"/>
                <a:sym typeface="Helvetica Neue"/>
              </a:defRPr>
            </a:lvl1pPr>
          </a:lstStyle>
          <a:p>
            <a:r>
              <a:t>Does the textbook matter?</a:t>
            </a:r>
          </a:p>
        </p:txBody>
      </p:sp>
      <p:sp>
        <p:nvSpPr>
          <p:cNvPr id="210" name="Discuss the results so far: Does it change your mind/make you think more about your use/non-use of OER?  Are the student comments or faculty comments/opinions more important in textbook decisions?"/>
          <p:cNvSpPr txBox="1">
            <a:spLocks noGrp="1"/>
          </p:cNvSpPr>
          <p:nvPr>
            <p:ph type="body" sz="half" idx="1"/>
          </p:nvPr>
        </p:nvSpPr>
        <p:spPr>
          <a:xfrm>
            <a:off x="472880" y="1254798"/>
            <a:ext cx="12059040" cy="3289065"/>
          </a:xfrm>
          <a:prstGeom prst="rect">
            <a:avLst/>
          </a:prstGeom>
        </p:spPr>
        <p:txBody>
          <a:bodyPr/>
          <a:lstStyle/>
          <a:p>
            <a:pPr marL="0" indent="0">
              <a:spcBef>
                <a:spcPts val="4200"/>
              </a:spcBef>
              <a:buSzTx/>
              <a:buNone/>
              <a:defRPr sz="3200" b="1"/>
            </a:pPr>
            <a:r>
              <a:t>Discuss the results so far: </a:t>
            </a:r>
            <a:r>
              <a:rPr b="0"/>
              <a:t>Does it change your mind/make you think more about your use/non-use of OER?  Are the student comments or faculty comments/opinions more important in textbook decisions?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Maybe textbook only matters when…"/>
          <p:cNvSpPr txBox="1">
            <a:spLocks noGrp="1"/>
          </p:cNvSpPr>
          <p:nvPr>
            <p:ph type="title"/>
          </p:nvPr>
        </p:nvSpPr>
        <p:spPr>
          <a:xfrm>
            <a:off x="183881" y="254000"/>
            <a:ext cx="12787446" cy="1057325"/>
          </a:xfrm>
          <a:prstGeom prst="rect">
            <a:avLst/>
          </a:prstGeom>
        </p:spPr>
        <p:txBody>
          <a:bodyPr/>
          <a:lstStyle>
            <a:lvl1pPr defTabSz="420624">
              <a:defRPr sz="5760"/>
            </a:lvl1pPr>
          </a:lstStyle>
          <a:p>
            <a:r>
              <a:t>Maybe textbook only matters when…</a:t>
            </a:r>
          </a:p>
        </p:txBody>
      </p:sp>
      <p:sp>
        <p:nvSpPr>
          <p:cNvPr id="215" name="If students read the book?"/>
          <p:cNvSpPr txBox="1">
            <a:spLocks noGrp="1"/>
          </p:cNvSpPr>
          <p:nvPr>
            <p:ph type="body" sz="quarter" idx="1"/>
          </p:nvPr>
        </p:nvSpPr>
        <p:spPr>
          <a:xfrm>
            <a:off x="1281198" y="1163301"/>
            <a:ext cx="10442404" cy="947896"/>
          </a:xfrm>
          <a:prstGeom prst="rect">
            <a:avLst/>
          </a:prstGeom>
        </p:spPr>
        <p:txBody>
          <a:bodyPr/>
          <a:lstStyle>
            <a:lvl1pPr marL="0" indent="0" algn="ctr">
              <a:spcBef>
                <a:spcPts val="4200"/>
              </a:spcBef>
              <a:buSzTx/>
              <a:buNone/>
              <a:defRPr sz="3200"/>
            </a:lvl1pPr>
          </a:lstStyle>
          <a:p>
            <a:r>
              <a:t>If students read the book?</a:t>
            </a:r>
          </a:p>
        </p:txBody>
      </p:sp>
      <p:sp>
        <p:nvSpPr>
          <p:cNvPr id="216" name="These are self-reports student use vs. faculty expectation of use…"/>
          <p:cNvSpPr txBox="1"/>
          <p:nvPr/>
        </p:nvSpPr>
        <p:spPr>
          <a:xfrm>
            <a:off x="7457124" y="2026334"/>
            <a:ext cx="5432588" cy="7000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3375" indent="-333375">
              <a:buSzPct val="145000"/>
              <a:buChar char="•"/>
              <a:defRPr sz="2800"/>
            </a:pPr>
            <a:endParaRPr/>
          </a:p>
          <a:p>
            <a:pPr marL="333375" indent="-333375" algn="l">
              <a:buSzPct val="145000"/>
              <a:buChar char="•"/>
              <a:defRPr sz="2800" b="0"/>
            </a:pPr>
            <a:r>
              <a:t>These are self-reports student use vs. faculty expectation of use</a:t>
            </a:r>
          </a:p>
          <a:p>
            <a:pPr marL="333375" indent="-333375" algn="l">
              <a:buSzPct val="145000"/>
              <a:buChar char="•"/>
              <a:defRPr sz="2800" b="0"/>
            </a:pPr>
            <a:r>
              <a:t>So, can't do statistics between student and faculty answers</a:t>
            </a:r>
          </a:p>
          <a:p>
            <a:pPr marL="333374" indent="-333374" algn="l">
              <a:buSzPct val="145000"/>
              <a:buChar char="•"/>
              <a:defRPr sz="2800" b="0"/>
            </a:pPr>
            <a:r>
              <a:t>Note ~28% of students actually reading vs. ~85% of faculty expecting that students read</a:t>
            </a:r>
          </a:p>
          <a:p>
            <a:pPr marL="333374" indent="-333374" algn="l">
              <a:buSzPct val="145000"/>
              <a:buChar char="•"/>
              <a:defRPr sz="2800" b="0"/>
            </a:pPr>
            <a:r>
              <a:t>OER faculty are more likely to find the book used only for topics students struggle with</a:t>
            </a:r>
          </a:p>
          <a:p>
            <a:pPr marL="333374" indent="-333374" algn="l">
              <a:buSzPct val="145000"/>
              <a:buChar char="•"/>
              <a:defRPr sz="2800">
                <a:solidFill>
                  <a:schemeClr val="accent1"/>
                </a:solidFill>
              </a:defRPr>
            </a:pPr>
            <a:r>
              <a:t>The trend suggests different ideas on the use of the textbook</a:t>
            </a:r>
          </a:p>
        </p:txBody>
      </p:sp>
      <p:pic>
        <p:nvPicPr>
          <p:cNvPr id="217" name="Image" descr="Image"/>
          <p:cNvPicPr>
            <a:picLocks noChangeAspect="1"/>
          </p:cNvPicPr>
          <p:nvPr/>
        </p:nvPicPr>
        <p:blipFill>
          <a:blip r:embed="rId3"/>
          <a:stretch>
            <a:fillRect/>
          </a:stretch>
        </p:blipFill>
        <p:spPr>
          <a:xfrm>
            <a:off x="116380" y="1927243"/>
            <a:ext cx="7266583" cy="762631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Maybe textbook only matters when…"/>
          <p:cNvSpPr txBox="1">
            <a:spLocks noGrp="1"/>
          </p:cNvSpPr>
          <p:nvPr>
            <p:ph type="title"/>
          </p:nvPr>
        </p:nvSpPr>
        <p:spPr>
          <a:xfrm>
            <a:off x="183881" y="254000"/>
            <a:ext cx="12787446" cy="1057325"/>
          </a:xfrm>
          <a:prstGeom prst="rect">
            <a:avLst/>
          </a:prstGeom>
        </p:spPr>
        <p:txBody>
          <a:bodyPr/>
          <a:lstStyle>
            <a:lvl1pPr defTabSz="420624">
              <a:defRPr sz="5760"/>
            </a:lvl1pPr>
          </a:lstStyle>
          <a:p>
            <a:r>
              <a:t>Maybe textbook only matters when…</a:t>
            </a:r>
          </a:p>
        </p:txBody>
      </p:sp>
      <p:sp>
        <p:nvSpPr>
          <p:cNvPr id="222" name="Students use textbook differently?"/>
          <p:cNvSpPr txBox="1">
            <a:spLocks noGrp="1"/>
          </p:cNvSpPr>
          <p:nvPr>
            <p:ph type="body" sz="quarter" idx="1"/>
          </p:nvPr>
        </p:nvSpPr>
        <p:spPr>
          <a:xfrm>
            <a:off x="1281198" y="1163301"/>
            <a:ext cx="10442404" cy="947896"/>
          </a:xfrm>
          <a:prstGeom prst="rect">
            <a:avLst/>
          </a:prstGeom>
        </p:spPr>
        <p:txBody>
          <a:bodyPr/>
          <a:lstStyle>
            <a:lvl1pPr marL="0" indent="0" algn="ctr">
              <a:spcBef>
                <a:spcPts val="4200"/>
              </a:spcBef>
              <a:buSzTx/>
              <a:buNone/>
              <a:defRPr sz="3200"/>
            </a:lvl1pPr>
          </a:lstStyle>
          <a:p>
            <a:r>
              <a:t>Students use textbook differently?</a:t>
            </a:r>
          </a:p>
        </p:txBody>
      </p:sp>
      <p:sp>
        <p:nvSpPr>
          <p:cNvPr id="223" name="these are reports of how students actually use vs. faculty expectation of use…"/>
          <p:cNvSpPr txBox="1"/>
          <p:nvPr/>
        </p:nvSpPr>
        <p:spPr>
          <a:xfrm>
            <a:off x="118287" y="2252320"/>
            <a:ext cx="5298060" cy="5248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3375" indent="-333375" algn="l">
              <a:buSzPct val="145000"/>
              <a:buChar char="-"/>
              <a:defRPr b="0"/>
            </a:pPr>
            <a:r>
              <a:t>these are reports of how students actually use vs. faculty expectation of use</a:t>
            </a:r>
          </a:p>
          <a:p>
            <a:pPr marL="333375" indent="-333375" algn="l">
              <a:buSzPct val="145000"/>
              <a:buChar char="-"/>
              <a:defRPr b="0"/>
            </a:pPr>
            <a:r>
              <a:t>OER students use textbook fairly often (perhaps more than what OER faculty thought?)</a:t>
            </a:r>
          </a:p>
          <a:p>
            <a:pPr marL="333375" indent="-333375" algn="l">
              <a:buSzPct val="145000"/>
              <a:buChar char="-"/>
              <a:defRPr b="0"/>
            </a:pPr>
            <a:r>
              <a:t>again, due to question format differences, cannot do statistics between student and faculty answers</a:t>
            </a:r>
          </a:p>
          <a:p>
            <a:pPr marL="333375" indent="-333375" algn="l">
              <a:buSzPct val="145000"/>
              <a:buChar char="-"/>
              <a:defRPr>
                <a:solidFill>
                  <a:schemeClr val="accent1"/>
                </a:solidFill>
              </a:defRPr>
            </a:pPr>
            <a:r>
              <a:t>OER faculty think students use the textbook less often than non-OER faculty but students ARE using the book in some way!</a:t>
            </a:r>
          </a:p>
        </p:txBody>
      </p:sp>
      <p:pic>
        <p:nvPicPr>
          <p:cNvPr id="224" name="Image" descr="Image"/>
          <p:cNvPicPr>
            <a:picLocks noChangeAspect="1"/>
          </p:cNvPicPr>
          <p:nvPr/>
        </p:nvPicPr>
        <p:blipFill>
          <a:blip r:embed="rId3"/>
          <a:stretch>
            <a:fillRect/>
          </a:stretch>
        </p:blipFill>
        <p:spPr>
          <a:xfrm>
            <a:off x="5470350" y="2050619"/>
            <a:ext cx="7304451" cy="7379562"/>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o what does affect student outcomes?"/>
          <p:cNvSpPr txBox="1">
            <a:spLocks noGrp="1"/>
          </p:cNvSpPr>
          <p:nvPr>
            <p:ph type="title"/>
          </p:nvPr>
        </p:nvSpPr>
        <p:spPr>
          <a:xfrm>
            <a:off x="183881" y="254000"/>
            <a:ext cx="12787446" cy="1057325"/>
          </a:xfrm>
          <a:prstGeom prst="rect">
            <a:avLst/>
          </a:prstGeom>
        </p:spPr>
        <p:txBody>
          <a:bodyPr/>
          <a:lstStyle>
            <a:lvl1pPr defTabSz="391414">
              <a:defRPr sz="5360"/>
            </a:lvl1pPr>
          </a:lstStyle>
          <a:p>
            <a:r>
              <a:t>So what does affect student outcomes?</a:t>
            </a:r>
          </a:p>
        </p:txBody>
      </p:sp>
      <p:sp>
        <p:nvSpPr>
          <p:cNvPr id="229" name="We also looked for interactions between 7 student outcomes and semester (fall, summer, spring), course format (seated, online, hybrid), and class size (&lt;29 students, &gt;29 students).  Model data"/>
          <p:cNvSpPr txBox="1">
            <a:spLocks noGrp="1"/>
          </p:cNvSpPr>
          <p:nvPr>
            <p:ph type="body" sz="quarter" idx="1"/>
          </p:nvPr>
        </p:nvSpPr>
        <p:spPr>
          <a:xfrm>
            <a:off x="603062" y="1519192"/>
            <a:ext cx="12401737" cy="1598264"/>
          </a:xfrm>
          <a:prstGeom prst="rect">
            <a:avLst/>
          </a:prstGeom>
        </p:spPr>
        <p:txBody>
          <a:bodyPr/>
          <a:lstStyle>
            <a:lvl1pPr marL="0" indent="0" defTabSz="578358">
              <a:spcBef>
                <a:spcPts val="4100"/>
              </a:spcBef>
              <a:buSzTx/>
              <a:buNone/>
              <a:defRPr sz="3168"/>
            </a:lvl1pPr>
          </a:lstStyle>
          <a:p>
            <a:r>
              <a:rPr dirty="0"/>
              <a:t>We also looked for interactions between 7 student outcomes and semester (fall, summer, spring), course format (seated, online, hybrid), and class size (&lt;29 students, &gt;29 students).  Model data</a:t>
            </a:r>
          </a:p>
        </p:txBody>
      </p:sp>
      <p:sp>
        <p:nvSpPr>
          <p:cNvPr id="230" name="Sample Statistical GLM Results"/>
          <p:cNvSpPr txBox="1"/>
          <p:nvPr/>
        </p:nvSpPr>
        <p:spPr>
          <a:xfrm>
            <a:off x="4162907" y="1102970"/>
            <a:ext cx="4678986"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Sample Statistical GLM Results</a:t>
            </a:r>
          </a:p>
        </p:txBody>
      </p:sp>
      <p:pic>
        <p:nvPicPr>
          <p:cNvPr id="231" name="Image" descr="Image"/>
          <p:cNvPicPr>
            <a:picLocks noChangeAspect="1"/>
          </p:cNvPicPr>
          <p:nvPr/>
        </p:nvPicPr>
        <p:blipFill>
          <a:blip r:embed="rId3"/>
          <a:stretch>
            <a:fillRect/>
          </a:stretch>
        </p:blipFill>
        <p:spPr>
          <a:xfrm>
            <a:off x="540718" y="3049797"/>
            <a:ext cx="11923364" cy="6617468"/>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o what does affect student outcomes?"/>
          <p:cNvSpPr txBox="1">
            <a:spLocks noGrp="1"/>
          </p:cNvSpPr>
          <p:nvPr>
            <p:ph type="title"/>
          </p:nvPr>
        </p:nvSpPr>
        <p:spPr>
          <a:xfrm>
            <a:off x="183881" y="254000"/>
            <a:ext cx="12787446" cy="1057325"/>
          </a:xfrm>
          <a:prstGeom prst="rect">
            <a:avLst/>
          </a:prstGeom>
        </p:spPr>
        <p:txBody>
          <a:bodyPr/>
          <a:lstStyle>
            <a:lvl1pPr defTabSz="391414">
              <a:defRPr sz="5360"/>
            </a:lvl1pPr>
          </a:lstStyle>
          <a:p>
            <a:r>
              <a:t>So what does affect student outcomes?</a:t>
            </a:r>
          </a:p>
        </p:txBody>
      </p:sp>
      <p:sp>
        <p:nvSpPr>
          <p:cNvPr id="236" name="We also looked for interactions between 7 student outcomes and semester (fall, summer, spring), course format (seated, online, hybrid), and class size (&lt;29 students, &gt;29 students).  All stats in this summary have p &lt; 0.05."/>
          <p:cNvSpPr txBox="1">
            <a:spLocks noGrp="1"/>
          </p:cNvSpPr>
          <p:nvPr>
            <p:ph type="body" sz="quarter" idx="1"/>
          </p:nvPr>
        </p:nvSpPr>
        <p:spPr>
          <a:xfrm>
            <a:off x="603063" y="1519192"/>
            <a:ext cx="11798674" cy="1598264"/>
          </a:xfrm>
          <a:prstGeom prst="rect">
            <a:avLst/>
          </a:prstGeom>
        </p:spPr>
        <p:txBody>
          <a:bodyPr/>
          <a:lstStyle>
            <a:lvl1pPr marL="0" indent="0" defTabSz="502412">
              <a:spcBef>
                <a:spcPts val="3600"/>
              </a:spcBef>
              <a:buSzTx/>
              <a:buNone/>
              <a:defRPr sz="2752"/>
            </a:lvl1pPr>
          </a:lstStyle>
          <a:p>
            <a:r>
              <a:t>We also looked for interactions between 7 student outcomes and semester (fall, summer, spring), course format (seated, online, hybrid), and class size (&lt;29 students, &gt;29 students).  All stats in this summary have p &lt; 0.05.</a:t>
            </a:r>
          </a:p>
        </p:txBody>
      </p:sp>
      <p:graphicFrame>
        <p:nvGraphicFramePr>
          <p:cNvPr id="237" name="Table"/>
          <p:cNvGraphicFramePr/>
          <p:nvPr/>
        </p:nvGraphicFramePr>
        <p:xfrm>
          <a:off x="603063" y="3325322"/>
          <a:ext cx="11798674" cy="5863431"/>
        </p:xfrm>
        <a:graphic>
          <a:graphicData uri="http://schemas.openxmlformats.org/drawingml/2006/table">
            <a:tbl>
              <a:tblPr bandRow="1">
                <a:tableStyleId>{4A9BC294-FFE2-49D5-8D69-9E1BD2C41BD5}</a:tableStyleId>
              </a:tblPr>
              <a:tblGrid>
                <a:gridCol w="11798674">
                  <a:extLst>
                    <a:ext uri="{9D8B030D-6E8A-4147-A177-3AD203B41FA5}">
                      <a16:colId xmlns:a16="http://schemas.microsoft.com/office/drawing/2014/main" val="20000"/>
                    </a:ext>
                  </a:extLst>
                </a:gridCol>
              </a:tblGrid>
              <a:tr h="1954477">
                <a:tc>
                  <a:txBody>
                    <a:bodyPr/>
                    <a:lstStyle/>
                    <a:p>
                      <a:pPr defTabSz="914400">
                        <a:defRPr sz="2800">
                          <a:sym typeface="Helvetica Neue"/>
                        </a:defRPr>
                      </a:pPr>
                      <a:r>
                        <a:rPr b="1"/>
                        <a:t>Large classes </a:t>
                      </a:r>
                      <a:r>
                        <a:t>(as compared to small): 35% </a:t>
                      </a:r>
                      <a:r>
                        <a:rPr b="1"/>
                        <a:t>less likely to earn A</a:t>
                      </a:r>
                      <a:r>
                        <a:t> </a:t>
                      </a:r>
                      <a:r>
                        <a:rPr sz="2400"/>
                        <a:t>(n = 894)</a:t>
                      </a:r>
                      <a:r>
                        <a:t>; 2.0 times </a:t>
                      </a:r>
                      <a:r>
                        <a:rPr b="1"/>
                        <a:t>more likely to fail first exam</a:t>
                      </a:r>
                      <a:r>
                        <a:t> </a:t>
                      </a:r>
                      <a:r>
                        <a:rPr sz="2400"/>
                        <a:t>(n = 1014) </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B8B8B8"/>
                      </a:solidFill>
                      <a:miter lim="400000"/>
                    </a:lnB>
                  </a:tcPr>
                </a:tc>
                <a:extLst>
                  <a:ext uri="{0D108BD9-81ED-4DB2-BD59-A6C34878D82A}">
                    <a16:rowId xmlns:a16="http://schemas.microsoft.com/office/drawing/2014/main" val="10000"/>
                  </a:ext>
                </a:extLst>
              </a:tr>
              <a:tr h="1954477">
                <a:tc>
                  <a:txBody>
                    <a:bodyPr/>
                    <a:lstStyle/>
                    <a:p>
                      <a:pPr defTabSz="914400">
                        <a:defRPr sz="2800">
                          <a:sym typeface="Helvetica Neue"/>
                        </a:defRPr>
                      </a:pPr>
                      <a:r>
                        <a:rPr b="1"/>
                        <a:t>Summer students</a:t>
                      </a:r>
                      <a:r>
                        <a:t> (as compared to fall): 1.9 times </a:t>
                      </a:r>
                      <a:r>
                        <a:rPr b="1"/>
                        <a:t>more likely to earn A</a:t>
                      </a:r>
                      <a:r>
                        <a:t> </a:t>
                      </a:r>
                      <a:r>
                        <a:rPr sz="2400"/>
                        <a:t>(n = 894)</a:t>
                      </a:r>
                      <a:r>
                        <a:t>; 75% </a:t>
                      </a:r>
                      <a:r>
                        <a:rPr b="1"/>
                        <a:t>less likely to withdraw</a:t>
                      </a:r>
                      <a:r>
                        <a:t> </a:t>
                      </a:r>
                      <a:r>
                        <a:rPr sz="2400"/>
                        <a:t>(n = 1082)</a:t>
                      </a:r>
                      <a:r>
                        <a:t>; 80% </a:t>
                      </a:r>
                      <a:r>
                        <a:rPr b="1"/>
                        <a:t>less likely to fail first exam</a:t>
                      </a:r>
                      <a:r>
                        <a:t> </a:t>
                      </a:r>
                      <a:r>
                        <a:rPr sz="2400"/>
                        <a:t>(n = 1014)</a:t>
                      </a:r>
                      <a:r>
                        <a:t>; earn </a:t>
                      </a:r>
                      <a:r>
                        <a:rPr b="1"/>
                        <a:t>higher course percentages </a:t>
                      </a:r>
                      <a:r>
                        <a:t>by 20% </a:t>
                      </a:r>
                      <a:r>
                        <a:rPr sz="2400"/>
                        <a:t>(n = 802)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1"/>
                  </a:ext>
                </a:extLst>
              </a:tr>
              <a:tr h="1954477">
                <a:tc>
                  <a:txBody>
                    <a:bodyPr/>
                    <a:lstStyle/>
                    <a:p>
                      <a:pPr defTabSz="914400">
                        <a:defRPr sz="2800">
                          <a:sym typeface="Helvetica Neue"/>
                        </a:defRPr>
                      </a:pPr>
                      <a:r>
                        <a:rPr b="1"/>
                        <a:t>Spring students</a:t>
                      </a:r>
                      <a:r>
                        <a:t> (as compared to fall): 1.8 times </a:t>
                      </a:r>
                      <a:r>
                        <a:rPr b="1"/>
                        <a:t>more likely to earn C/D/F</a:t>
                      </a:r>
                      <a:r>
                        <a:t> </a:t>
                      </a:r>
                      <a:r>
                        <a:rPr sz="2400"/>
                        <a:t>(n = 894)</a:t>
                      </a:r>
                      <a:r>
                        <a:t>; </a:t>
                      </a:r>
                      <a:r>
                        <a:rPr b="1"/>
                        <a:t>earn lower course percentages</a:t>
                      </a:r>
                      <a:r>
                        <a:t> by 15% </a:t>
                      </a:r>
                      <a:r>
                        <a:rPr sz="2400"/>
                        <a:t>(n = 802)</a:t>
                      </a:r>
                      <a:r>
                        <a: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B8B8B8"/>
                      </a:solidFill>
                      <a:miter lim="400000"/>
                    </a:lnT>
                    <a:lnB w="12700">
                      <a:solidFill>
                        <a:srgbClr val="000000"/>
                      </a:solidFill>
                      <a:miter lim="400000"/>
                    </a:lnB>
                  </a:tcPr>
                </a:tc>
                <a:extLst>
                  <a:ext uri="{0D108BD9-81ED-4DB2-BD59-A6C34878D82A}">
                    <a16:rowId xmlns:a16="http://schemas.microsoft.com/office/drawing/2014/main" val="10002"/>
                  </a:ext>
                </a:extLst>
              </a:tr>
            </a:tbl>
          </a:graphicData>
        </a:graphic>
      </p:graphicFrame>
      <p:sp>
        <p:nvSpPr>
          <p:cNvPr id="238" name="Summary of all significant findings in student outcome data"/>
          <p:cNvSpPr txBox="1"/>
          <p:nvPr/>
        </p:nvSpPr>
        <p:spPr>
          <a:xfrm>
            <a:off x="2122576" y="1102970"/>
            <a:ext cx="8759648"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Summary of all significant findings in student outcome data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954" y="1606419"/>
            <a:ext cx="5901150" cy="2603497"/>
          </a:xfrm>
        </p:spPr>
        <p:txBody>
          <a:bodyPr anchor="b">
            <a:normAutofit/>
          </a:bodyPr>
          <a:lstStyle/>
          <a:p>
            <a:r>
              <a:rPr lang="en-US" dirty="0"/>
              <a:t>Presenters</a:t>
            </a:r>
          </a:p>
        </p:txBody>
      </p:sp>
      <p:pic>
        <p:nvPicPr>
          <p:cNvPr id="4" name="Image" descr="Image">
            <a:extLst>
              <a:ext uri="{FF2B5EF4-FFF2-40B4-BE49-F238E27FC236}">
                <a16:creationId xmlns:a16="http://schemas.microsoft.com/office/drawing/2014/main" id="{6CE9D49B-F22F-44F1-A4E2-360BBCD7FAA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l="1939" t="4025" r="53485" b="88157"/>
          <a:stretch>
            <a:fillRect/>
          </a:stretch>
        </p:blipFill>
        <p:spPr>
          <a:xfrm>
            <a:off x="6191929" y="4877788"/>
            <a:ext cx="6192782" cy="1405998"/>
          </a:xfrm>
          <a:prstGeom prst="rect">
            <a:avLst/>
          </a:prstGeom>
          <a:noFill/>
          <a:ln w="12700">
            <a:miter lim="400000"/>
          </a:ln>
        </p:spPr>
      </p:pic>
      <p:sp>
        <p:nvSpPr>
          <p:cNvPr id="3" name="Content Placeholder 2"/>
          <p:cNvSpPr>
            <a:spLocks noGrp="1"/>
          </p:cNvSpPr>
          <p:nvPr>
            <p:ph type="body" sz="half" idx="2"/>
          </p:nvPr>
        </p:nvSpPr>
        <p:spPr>
          <a:xfrm>
            <a:off x="1547023" y="4474306"/>
            <a:ext cx="5892698" cy="4124816"/>
          </a:xfrm>
        </p:spPr>
        <p:txBody>
          <a:bodyPr>
            <a:normAutofit lnSpcReduction="10000"/>
          </a:bodyPr>
          <a:lstStyle/>
          <a:p>
            <a:endParaRPr lang="en-US" dirty="0"/>
          </a:p>
          <a:p>
            <a:r>
              <a:rPr lang="en-US" dirty="0"/>
              <a:t>Kristyn Vander Waal Mills</a:t>
            </a:r>
          </a:p>
          <a:p>
            <a:pPr lvl="1"/>
            <a:r>
              <a:rPr lang="en-US" sz="2276" dirty="0">
                <a:solidFill>
                  <a:schemeClr val="tx2"/>
                </a:solidFill>
              </a:rPr>
              <a:t>Saint Paul College - Saint Paul, Minnesota</a:t>
            </a:r>
          </a:p>
          <a:p>
            <a:pPr marL="487660" lvl="1"/>
            <a:endParaRPr lang="en-US" sz="2276" dirty="0">
              <a:solidFill>
                <a:schemeClr val="tx2"/>
              </a:solidFill>
            </a:endParaRPr>
          </a:p>
          <a:p>
            <a:pPr marL="487660" lvl="1"/>
            <a:endParaRPr lang="en-US" sz="2276" dirty="0">
              <a:solidFill>
                <a:schemeClr val="tx2"/>
              </a:solidFill>
            </a:endParaRPr>
          </a:p>
          <a:p>
            <a:r>
              <a:rPr lang="en-US" dirty="0"/>
              <a:t>Jeff Schinske </a:t>
            </a:r>
          </a:p>
          <a:p>
            <a:pPr lvl="1"/>
            <a:r>
              <a:rPr lang="en-US" sz="2276" dirty="0">
                <a:solidFill>
                  <a:schemeClr val="tx2"/>
                </a:solidFill>
              </a:rPr>
              <a:t>Foothill College – Los Altos Hills, California</a:t>
            </a:r>
          </a:p>
        </p:txBody>
      </p:sp>
      <p:pic>
        <p:nvPicPr>
          <p:cNvPr id="5" name="Picture 4">
            <a:extLst>
              <a:ext uri="{FF2B5EF4-FFF2-40B4-BE49-F238E27FC236}">
                <a16:creationId xmlns:a16="http://schemas.microsoft.com/office/drawing/2014/main" id="{6F6582E1-FEE9-43E4-9FAF-248026B0118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6532551" y="7475326"/>
            <a:ext cx="5852160" cy="1029547"/>
          </a:xfrm>
          <a:prstGeom prst="rect">
            <a:avLst/>
          </a:prstGeom>
        </p:spPr>
      </p:pic>
    </p:spTree>
    <p:extLst>
      <p:ext uri="{BB962C8B-B14F-4D97-AF65-F5344CB8AC3E}">
        <p14:creationId xmlns:p14="http://schemas.microsoft.com/office/powerpoint/2010/main" val="720168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Open textbooks are a less expensive option for many classes…"/>
          <p:cNvSpPr txBox="1"/>
          <p:nvPr/>
        </p:nvSpPr>
        <p:spPr>
          <a:xfrm>
            <a:off x="178119" y="1387725"/>
            <a:ext cx="12648562" cy="3551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3375" indent="-333375" algn="l">
              <a:buSzPct val="145000"/>
              <a:buChar char="•"/>
              <a:defRPr sz="2800" b="0"/>
            </a:pPr>
            <a:r>
              <a:t>Open textbooks are a less expensive option for many classes</a:t>
            </a:r>
          </a:p>
          <a:p>
            <a:pPr marL="333375" indent="-333375" algn="l">
              <a:buSzPct val="145000"/>
              <a:buChar char="•"/>
              <a:defRPr sz="2800" b="0"/>
            </a:pPr>
            <a:r>
              <a:rPr b="1"/>
              <a:t>Book (OER vs. published) did not make a significant difference to measured student outcomes</a:t>
            </a:r>
            <a:r>
              <a:t> (but summer semester has a positive impact and larger class sizes and spring semester have a negative impact)</a:t>
            </a:r>
          </a:p>
          <a:p>
            <a:pPr marL="333375" indent="-333375" algn="l">
              <a:buSzPct val="145000"/>
              <a:buChar char="•"/>
              <a:defRPr sz="2800" b="0"/>
            </a:pPr>
            <a:r>
              <a:t>Student textbook use does not always align with faculty expectations (</a:t>
            </a:r>
            <a:r>
              <a:rPr b="1"/>
              <a:t>~28% of students actually reading vs. 75-95% of faculty expecting that students read</a:t>
            </a:r>
            <a:r>
              <a:t>)</a:t>
            </a:r>
          </a:p>
          <a:p>
            <a:pPr marL="333375" indent="-333375" algn="l">
              <a:buSzPct val="145000"/>
              <a:buChar char="•"/>
              <a:defRPr sz="2800" b="0"/>
            </a:pPr>
            <a:r>
              <a:t>OER faculty vs. non-OER faculty have different thoughts about textbooks</a:t>
            </a:r>
          </a:p>
        </p:txBody>
      </p:sp>
      <p:sp>
        <p:nvSpPr>
          <p:cNvPr id="243" name="Summary"/>
          <p:cNvSpPr txBox="1"/>
          <p:nvPr/>
        </p:nvSpPr>
        <p:spPr>
          <a:xfrm>
            <a:off x="4074413" y="79113"/>
            <a:ext cx="4855973" cy="1304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b="0">
                <a:latin typeface="+mn-lt"/>
                <a:ea typeface="+mn-ea"/>
                <a:cs typeface="+mn-cs"/>
                <a:sym typeface="Helvetica Neue Medium"/>
              </a:defRPr>
            </a:lvl1pPr>
          </a:lstStyle>
          <a:p>
            <a:r>
              <a:t>Summary </a:t>
            </a:r>
          </a:p>
        </p:txBody>
      </p:sp>
      <p:graphicFrame>
        <p:nvGraphicFramePr>
          <p:cNvPr id="244" name="Table"/>
          <p:cNvGraphicFramePr/>
          <p:nvPr/>
        </p:nvGraphicFramePr>
        <p:xfrm>
          <a:off x="952500" y="5265182"/>
          <a:ext cx="11099799" cy="4322741"/>
        </p:xfrm>
        <a:graphic>
          <a:graphicData uri="http://schemas.openxmlformats.org/drawingml/2006/table">
            <a:tbl>
              <a:tblPr firstRow="1" firstCol="1" bandRow="1">
                <a:tableStyleId>{4C3C2611-4C71-4FC5-86AE-919BDF0F9419}</a:tableStyleId>
              </a:tblPr>
              <a:tblGrid>
                <a:gridCol w="3699933">
                  <a:extLst>
                    <a:ext uri="{9D8B030D-6E8A-4147-A177-3AD203B41FA5}">
                      <a16:colId xmlns:a16="http://schemas.microsoft.com/office/drawing/2014/main" val="20000"/>
                    </a:ext>
                  </a:extLst>
                </a:gridCol>
                <a:gridCol w="3699933">
                  <a:extLst>
                    <a:ext uri="{9D8B030D-6E8A-4147-A177-3AD203B41FA5}">
                      <a16:colId xmlns:a16="http://schemas.microsoft.com/office/drawing/2014/main" val="20001"/>
                    </a:ext>
                  </a:extLst>
                </a:gridCol>
                <a:gridCol w="3699933">
                  <a:extLst>
                    <a:ext uri="{9D8B030D-6E8A-4147-A177-3AD203B41FA5}">
                      <a16:colId xmlns:a16="http://schemas.microsoft.com/office/drawing/2014/main" val="20002"/>
                    </a:ext>
                  </a:extLst>
                </a:gridCol>
              </a:tblGrid>
              <a:tr h="498314">
                <a:tc>
                  <a:txBody>
                    <a:bodyPr/>
                    <a:lstStyle/>
                    <a:p>
                      <a:pPr defTabSz="914400">
                        <a:defRPr sz="2200">
                          <a:sym typeface="Helvetica Neue"/>
                        </a:defRPr>
                      </a:pPr>
                      <a:endParaRPr/>
                    </a:p>
                  </a:txBody>
                  <a:tcPr marL="50800" marR="50800" marT="50800" marB="50800" anchor="ctr" horzOverflow="overflow"/>
                </a:tc>
                <a:tc>
                  <a:txBody>
                    <a:bodyPr/>
                    <a:lstStyle/>
                    <a:p>
                      <a:pPr defTabSz="914400">
                        <a:defRPr sz="1800" b="0">
                          <a:solidFill>
                            <a:srgbClr val="000000"/>
                          </a:solidFill>
                        </a:defRPr>
                      </a:pPr>
                      <a:r>
                        <a:rPr sz="2200" b="1">
                          <a:solidFill>
                            <a:srgbClr val="FFFFFF"/>
                          </a:solidFill>
                          <a:sym typeface="Helvetica Neue"/>
                        </a:rPr>
                        <a:t>OER Faculty</a:t>
                      </a:r>
                    </a:p>
                  </a:txBody>
                  <a:tcPr marL="50800" marR="50800" marT="50800" marB="50800" anchor="ctr" horzOverflow="overflow"/>
                </a:tc>
                <a:tc>
                  <a:txBody>
                    <a:bodyPr/>
                    <a:lstStyle/>
                    <a:p>
                      <a:pPr defTabSz="914400">
                        <a:defRPr sz="1800" b="0">
                          <a:solidFill>
                            <a:srgbClr val="000000"/>
                          </a:solidFill>
                        </a:defRPr>
                      </a:pPr>
                      <a:r>
                        <a:rPr sz="2200" b="1">
                          <a:solidFill>
                            <a:srgbClr val="FFFFFF"/>
                          </a:solidFill>
                          <a:sym typeface="Helvetica Neue"/>
                        </a:rPr>
                        <a:t>Non-OER Faculty</a:t>
                      </a:r>
                    </a:p>
                  </a:txBody>
                  <a:tcPr marL="50800" marR="50800" marT="50800" marB="50800" anchor="ctr" horzOverflow="overflow"/>
                </a:tc>
                <a:extLst>
                  <a:ext uri="{0D108BD9-81ED-4DB2-BD59-A6C34878D82A}">
                    <a16:rowId xmlns:a16="http://schemas.microsoft.com/office/drawing/2014/main" val="10000"/>
                  </a:ext>
                </a:extLst>
              </a:tr>
              <a:tr h="963175">
                <a:tc>
                  <a:txBody>
                    <a:bodyPr/>
                    <a:lstStyle/>
                    <a:p>
                      <a:pPr defTabSz="914400">
                        <a:defRPr sz="1800" b="0">
                          <a:solidFill>
                            <a:srgbClr val="000000"/>
                          </a:solidFill>
                        </a:defRPr>
                      </a:pPr>
                      <a:r>
                        <a:rPr sz="2200" b="1">
                          <a:solidFill>
                            <a:srgbClr val="FFFFFF"/>
                          </a:solidFill>
                          <a:sym typeface="Helvetica Neue"/>
                        </a:rPr>
                        <a:t>Reason for choosing textbook</a:t>
                      </a:r>
                    </a:p>
                  </a:txBody>
                  <a:tcPr marL="50800" marR="50800" marT="50800" marB="50800" anchor="ctr" horzOverflow="overflow"/>
                </a:tc>
                <a:tc>
                  <a:txBody>
                    <a:bodyPr/>
                    <a:lstStyle/>
                    <a:p>
                      <a:pPr defTabSz="914400">
                        <a:defRPr sz="1800"/>
                      </a:pPr>
                      <a:r>
                        <a:rPr sz="2200">
                          <a:sym typeface="Helvetica Neue"/>
                        </a:rPr>
                        <a:t>Cost-effectiveness</a:t>
                      </a:r>
                    </a:p>
                  </a:txBody>
                  <a:tcPr marL="50800" marR="50800" marT="50800" marB="50800" anchor="ctr" horzOverflow="overflow"/>
                </a:tc>
                <a:tc>
                  <a:txBody>
                    <a:bodyPr/>
                    <a:lstStyle/>
                    <a:p>
                      <a:pPr defTabSz="914400">
                        <a:defRPr sz="1800"/>
                      </a:pPr>
                      <a:r>
                        <a:rPr sz="2200">
                          <a:sym typeface="Helvetica Neue"/>
                        </a:rPr>
                        <a:t>Students learn well (but maybe they don’t?!)</a:t>
                      </a:r>
                    </a:p>
                  </a:txBody>
                  <a:tcPr marL="50800" marR="50800" marT="50800" marB="50800" anchor="ctr" horzOverflow="overflow"/>
                </a:tc>
                <a:extLst>
                  <a:ext uri="{0D108BD9-81ED-4DB2-BD59-A6C34878D82A}">
                    <a16:rowId xmlns:a16="http://schemas.microsoft.com/office/drawing/2014/main" val="10001"/>
                  </a:ext>
                </a:extLst>
              </a:tr>
              <a:tr h="935267">
                <a:tc>
                  <a:txBody>
                    <a:bodyPr/>
                    <a:lstStyle/>
                    <a:p>
                      <a:pPr defTabSz="914400">
                        <a:defRPr sz="1800" b="0">
                          <a:solidFill>
                            <a:srgbClr val="000000"/>
                          </a:solidFill>
                        </a:defRPr>
                      </a:pPr>
                      <a:r>
                        <a:rPr sz="2200" b="1">
                          <a:solidFill>
                            <a:srgbClr val="FFFFFF"/>
                          </a:solidFill>
                          <a:sym typeface="Helvetica Neue"/>
                        </a:rPr>
                        <a:t>Textbook Quality</a:t>
                      </a:r>
                    </a:p>
                  </a:txBody>
                  <a:tcPr marL="50800" marR="50800" marT="50800" marB="50800" anchor="ctr" horzOverflow="overflow"/>
                </a:tc>
                <a:tc>
                  <a:txBody>
                    <a:bodyPr/>
                    <a:lstStyle/>
                    <a:p>
                      <a:pPr defTabSz="914400">
                        <a:defRPr sz="1800"/>
                      </a:pPr>
                      <a:r>
                        <a:rPr sz="2200">
                          <a:sym typeface="Helvetica Neue"/>
                        </a:rPr>
                        <a:t>Similar quality to other textbooks</a:t>
                      </a:r>
                    </a:p>
                  </a:txBody>
                  <a:tcPr marL="50800" marR="50800" marT="50800" marB="50800" anchor="ctr" horzOverflow="overflow"/>
                </a:tc>
                <a:tc>
                  <a:txBody>
                    <a:bodyPr/>
                    <a:lstStyle/>
                    <a:p>
                      <a:pPr defTabSz="914400">
                        <a:defRPr sz="1800"/>
                      </a:pPr>
                      <a:r>
                        <a:rPr sz="2200">
                          <a:sym typeface="Helvetica Neue"/>
                        </a:rPr>
                        <a:t>Better quality to other textbooks</a:t>
                      </a:r>
                    </a:p>
                  </a:txBody>
                  <a:tcPr marL="50800" marR="50800" marT="50800" marB="50800" anchor="ctr" horzOverflow="overflow"/>
                </a:tc>
                <a:extLst>
                  <a:ext uri="{0D108BD9-81ED-4DB2-BD59-A6C34878D82A}">
                    <a16:rowId xmlns:a16="http://schemas.microsoft.com/office/drawing/2014/main" val="10002"/>
                  </a:ext>
                </a:extLst>
              </a:tr>
              <a:tr h="914199">
                <a:tc>
                  <a:txBody>
                    <a:bodyPr/>
                    <a:lstStyle/>
                    <a:p>
                      <a:pPr defTabSz="914400">
                        <a:defRPr sz="1800" b="0">
                          <a:solidFill>
                            <a:srgbClr val="000000"/>
                          </a:solidFill>
                        </a:defRPr>
                      </a:pPr>
                      <a:r>
                        <a:rPr sz="2200" b="1">
                          <a:solidFill>
                            <a:srgbClr val="FFFFFF"/>
                          </a:solidFill>
                          <a:sym typeface="Helvetica Neue"/>
                        </a:rPr>
                        <a:t>Book Necessity</a:t>
                      </a:r>
                    </a:p>
                  </a:txBody>
                  <a:tcPr marL="50800" marR="50800" marT="50800" marB="50800" anchor="ctr" horzOverflow="overflow"/>
                </a:tc>
                <a:tc>
                  <a:txBody>
                    <a:bodyPr/>
                    <a:lstStyle/>
                    <a:p>
                      <a:pPr defTabSz="914400">
                        <a:defRPr sz="1800"/>
                      </a:pPr>
                      <a:r>
                        <a:rPr sz="2200">
                          <a:sym typeface="Helvetica Neue"/>
                        </a:rPr>
                        <a:t>More likely to say for reference and review only</a:t>
                      </a:r>
                    </a:p>
                  </a:txBody>
                  <a:tcPr marL="50800" marR="50800" marT="50800" marB="50800" anchor="ctr" horzOverflow="overflow"/>
                </a:tc>
                <a:tc>
                  <a:txBody>
                    <a:bodyPr/>
                    <a:lstStyle/>
                    <a:p>
                      <a:pPr defTabSz="914400">
                        <a:defRPr sz="1800"/>
                      </a:pPr>
                      <a:r>
                        <a:rPr sz="2200">
                          <a:sym typeface="Helvetica Neue"/>
                        </a:rPr>
                        <a:t>Less likely to say for reference and review only</a:t>
                      </a:r>
                    </a:p>
                  </a:txBody>
                  <a:tcPr marL="50800" marR="50800" marT="50800" marB="50800" anchor="ctr" horzOverflow="overflow"/>
                </a:tc>
                <a:extLst>
                  <a:ext uri="{0D108BD9-81ED-4DB2-BD59-A6C34878D82A}">
                    <a16:rowId xmlns:a16="http://schemas.microsoft.com/office/drawing/2014/main" val="10003"/>
                  </a:ext>
                </a:extLst>
              </a:tr>
              <a:tr h="1011786">
                <a:tc>
                  <a:txBody>
                    <a:bodyPr/>
                    <a:lstStyle/>
                    <a:p>
                      <a:pPr defTabSz="914400">
                        <a:defRPr sz="1800" b="0">
                          <a:solidFill>
                            <a:srgbClr val="000000"/>
                          </a:solidFill>
                        </a:defRPr>
                      </a:pPr>
                      <a:r>
                        <a:rPr sz="2200" b="1">
                          <a:solidFill>
                            <a:srgbClr val="FFFFFF"/>
                          </a:solidFill>
                          <a:sym typeface="Helvetica Neue"/>
                        </a:rPr>
                        <a:t>How often students use it</a:t>
                      </a:r>
                    </a:p>
                  </a:txBody>
                  <a:tcPr marL="50800" marR="50800" marT="50800" marB="50800" anchor="ctr" horzOverflow="overflow"/>
                </a:tc>
                <a:tc>
                  <a:txBody>
                    <a:bodyPr/>
                    <a:lstStyle/>
                    <a:p>
                      <a:pPr defTabSz="914400">
                        <a:defRPr sz="1800"/>
                      </a:pPr>
                      <a:r>
                        <a:rPr sz="2200">
                          <a:sym typeface="Helvetica Neue"/>
                        </a:rPr>
                        <a:t>Less likely to say more than once a week</a:t>
                      </a:r>
                    </a:p>
                  </a:txBody>
                  <a:tcPr marL="50800" marR="50800" marT="50800" marB="50800" anchor="ctr" horzOverflow="overflow"/>
                </a:tc>
                <a:tc>
                  <a:txBody>
                    <a:bodyPr/>
                    <a:lstStyle/>
                    <a:p>
                      <a:pPr defTabSz="914400">
                        <a:defRPr sz="1800"/>
                      </a:pPr>
                      <a:r>
                        <a:rPr sz="2200">
                          <a:sym typeface="Helvetica Neue"/>
                        </a:rPr>
                        <a:t>More likely to say more than once a week</a:t>
                      </a:r>
                    </a:p>
                  </a:txBody>
                  <a:tcPr marL="50800" marR="50800" marT="50800" marB="508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Further Questions"/>
          <p:cNvSpPr txBox="1">
            <a:spLocks noGrp="1"/>
          </p:cNvSpPr>
          <p:nvPr>
            <p:ph type="title"/>
          </p:nvPr>
        </p:nvSpPr>
        <p:spPr>
          <a:xfrm>
            <a:off x="183881" y="254000"/>
            <a:ext cx="12787446" cy="1057325"/>
          </a:xfrm>
          <a:prstGeom prst="rect">
            <a:avLst/>
          </a:prstGeom>
        </p:spPr>
        <p:txBody>
          <a:bodyPr/>
          <a:lstStyle>
            <a:lvl1pPr defTabSz="449833">
              <a:defRPr sz="6160"/>
            </a:lvl1pPr>
          </a:lstStyle>
          <a:p>
            <a:r>
              <a:t>Further Questions</a:t>
            </a:r>
          </a:p>
        </p:txBody>
      </p:sp>
      <p:sp>
        <p:nvSpPr>
          <p:cNvPr id="247" name="Are online programs effective for student outcomes?  Or, is D2L sufficient?…"/>
          <p:cNvSpPr txBox="1"/>
          <p:nvPr/>
        </p:nvSpPr>
        <p:spPr>
          <a:xfrm>
            <a:off x="108677" y="1159409"/>
            <a:ext cx="12787446" cy="7991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88937" indent="-388937" algn="l">
              <a:buSzPct val="145000"/>
              <a:buChar char="•"/>
              <a:defRPr sz="2800" b="0"/>
            </a:pPr>
            <a:r>
              <a:rPr dirty="0"/>
              <a:t>Are online programs effective for student outcomes?  Or, is D2L sufficient?</a:t>
            </a:r>
          </a:p>
          <a:p>
            <a:pPr marL="388937" indent="-388937" algn="l">
              <a:buSzPct val="145000"/>
              <a:buChar char="•"/>
              <a:defRPr sz="2800" b="0"/>
            </a:pPr>
            <a:endParaRPr dirty="0"/>
          </a:p>
          <a:p>
            <a:pPr marL="388937" indent="-388937" algn="l">
              <a:buSzPct val="145000"/>
              <a:buChar char="•"/>
              <a:defRPr sz="2800" b="0"/>
            </a:pPr>
            <a:r>
              <a:rPr dirty="0"/>
              <a:t>Do we assume that our textbooks benefit students without data to back that up? (And therefore, continue to use our current books.)</a:t>
            </a:r>
          </a:p>
          <a:p>
            <a:pPr marL="388937" indent="-388937" algn="l">
              <a:buSzPct val="145000"/>
              <a:buChar char="•"/>
              <a:defRPr sz="2800" b="0"/>
            </a:pPr>
            <a:endParaRPr dirty="0"/>
          </a:p>
          <a:p>
            <a:pPr marL="388937" indent="-388937" algn="l">
              <a:buSzPct val="145000"/>
              <a:buChar char="•"/>
              <a:defRPr sz="2800" b="0"/>
            </a:pPr>
            <a:r>
              <a:rPr dirty="0"/>
              <a:t>Would non-OER students answer questions differently than the OER students?</a:t>
            </a:r>
          </a:p>
          <a:p>
            <a:pPr marL="388937" indent="-388937" algn="l">
              <a:buSzPct val="145000"/>
              <a:buChar char="•"/>
              <a:defRPr sz="2800" b="0"/>
            </a:pPr>
            <a:endParaRPr dirty="0"/>
          </a:p>
          <a:p>
            <a:pPr marL="388937" indent="-388937" algn="l">
              <a:buSzPct val="145000"/>
              <a:buChar char="•"/>
              <a:defRPr sz="2800" b="0"/>
            </a:pPr>
            <a:r>
              <a:rPr dirty="0"/>
              <a:t>Do OER/non-OER faculty answer questions differently because they are different types of teachers or because they use different types of books?</a:t>
            </a:r>
          </a:p>
          <a:p>
            <a:pPr algn="l">
              <a:defRPr sz="2800" b="0"/>
            </a:pPr>
            <a:endParaRPr dirty="0"/>
          </a:p>
          <a:p>
            <a:pPr marL="388937" indent="-388937" algn="l">
              <a:buSzPct val="145000"/>
              <a:buChar char="•"/>
              <a:defRPr sz="2800" b="0"/>
            </a:pPr>
            <a:r>
              <a:rPr dirty="0"/>
              <a:t>This is only for general biology.  Would we see similar results in other courses?</a:t>
            </a:r>
          </a:p>
          <a:p>
            <a:pPr algn="l">
              <a:defRPr sz="2800" b="0"/>
            </a:pPr>
            <a:endParaRPr dirty="0"/>
          </a:p>
          <a:p>
            <a:pPr algn="l">
              <a:defRPr sz="2800" b="0"/>
            </a:pPr>
            <a:r>
              <a:rPr dirty="0"/>
              <a:t>Find my paper if you want to see lots of references, more statistics and modeling details, or if you want to see more details!</a:t>
            </a:r>
          </a:p>
          <a:p>
            <a:pPr>
              <a:defRPr sz="3700" b="0"/>
            </a:pPr>
            <a:r>
              <a:rPr u="sng" dirty="0">
                <a:hlinkClick r:id="rId2"/>
              </a:rPr>
              <a:t>https://doi.org/10.1187/cbe.19-01-0022</a:t>
            </a:r>
            <a:r>
              <a:rPr dirty="0"/>
              <a:t> </a:t>
            </a:r>
          </a:p>
        </p:txBody>
      </p:sp>
      <p:pic>
        <p:nvPicPr>
          <p:cNvPr id="248" name="Image" descr="Image"/>
          <p:cNvPicPr>
            <a:picLocks noChangeAspect="1"/>
          </p:cNvPicPr>
          <p:nvPr/>
        </p:nvPicPr>
        <p:blipFill>
          <a:blip r:embed="rId3"/>
          <a:stretch>
            <a:fillRect/>
          </a:stretch>
        </p:blipFill>
        <p:spPr>
          <a:xfrm>
            <a:off x="121154" y="8878160"/>
            <a:ext cx="2239910" cy="778022"/>
          </a:xfrm>
          <a:prstGeom prst="rect">
            <a:avLst/>
          </a:prstGeom>
          <a:ln w="12700">
            <a:miter lim="400000"/>
          </a:ln>
        </p:spPr>
      </p:pic>
      <p:sp>
        <p:nvSpPr>
          <p:cNvPr id="249" name="This work is licensed under the Creative Commons Attribution 4.0 International License. To view a copy of this license, visit http://creativecommons.org/licenses/by/4.0/ or send a letter to Creative Commons, PO Box 1866, Mountain View, CA 94042, USA."/>
          <p:cNvSpPr txBox="1"/>
          <p:nvPr/>
        </p:nvSpPr>
        <p:spPr>
          <a:xfrm>
            <a:off x="2373541" y="8948184"/>
            <a:ext cx="4571861" cy="795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1000" b="0" i="1">
                <a:latin typeface="Arial"/>
                <a:ea typeface="Arial"/>
                <a:cs typeface="Arial"/>
                <a:sym typeface="Arial"/>
              </a:defRPr>
            </a:lvl1pPr>
          </a:lstStyle>
          <a:p>
            <a:r>
              <a:rPr dirty="0"/>
              <a:t>This work is licensed under the Creative Commons Attribution 4.0 International License. To view a copy of this license, visit http://creativecommons.org/licenses/by/4.0/ or send a letter to Creative Commons, PO Box 1866, Mountain View, CA 94042, USA.</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9864-8DF0-3F48-A3A6-3CAE35B22E4E}"/>
              </a:ext>
            </a:extLst>
          </p:cNvPr>
          <p:cNvSpPr>
            <a:spLocks noGrp="1"/>
          </p:cNvSpPr>
          <p:nvPr>
            <p:ph type="ctrTitle"/>
          </p:nvPr>
        </p:nvSpPr>
        <p:spPr>
          <a:xfrm>
            <a:off x="975360" y="1219811"/>
            <a:ext cx="11054080" cy="2090702"/>
          </a:xfrm>
        </p:spPr>
        <p:txBody>
          <a:bodyPr>
            <a:normAutofit fontScale="90000"/>
          </a:bodyPr>
          <a:lstStyle/>
          <a:p>
            <a:r>
              <a:rPr lang="en-US" dirty="0"/>
              <a:t>Anatomy &amp; Physiology Open Textbook Student Survey</a:t>
            </a:r>
          </a:p>
        </p:txBody>
      </p:sp>
      <p:sp>
        <p:nvSpPr>
          <p:cNvPr id="3" name="Subtitle 2">
            <a:extLst>
              <a:ext uri="{FF2B5EF4-FFF2-40B4-BE49-F238E27FC236}">
                <a16:creationId xmlns:a16="http://schemas.microsoft.com/office/drawing/2014/main" id="{47FD7485-799D-9B4E-BD8E-B0B6C723077E}"/>
              </a:ext>
            </a:extLst>
          </p:cNvPr>
          <p:cNvSpPr>
            <a:spLocks noGrp="1"/>
          </p:cNvSpPr>
          <p:nvPr>
            <p:ph type="subTitle" idx="1"/>
          </p:nvPr>
        </p:nvSpPr>
        <p:spPr>
          <a:xfrm>
            <a:off x="711751" y="3839930"/>
            <a:ext cx="11581299" cy="4806504"/>
          </a:xfrm>
        </p:spPr>
        <p:txBody>
          <a:bodyPr>
            <a:normAutofit fontScale="92500" lnSpcReduction="10000"/>
          </a:bodyPr>
          <a:lstStyle/>
          <a:p>
            <a:r>
              <a:rPr lang="en-US" dirty="0"/>
              <a:t>These data were collected at Foothill College by Matthew R. Fisher (Oregon Coast College) in collaboration with Jeff Schinske (Foothill College).  Foothill College has a 3-quarter integrated A&amp;P series.  These data are from a student survey in the last quarter of the series.  Over the 3 quarters, students switched between instructors using different texts – sometimes using </a:t>
            </a:r>
            <a:r>
              <a:rPr lang="en-US" dirty="0" err="1"/>
              <a:t>Openstax</a:t>
            </a:r>
            <a:r>
              <a:rPr lang="en-US" dirty="0"/>
              <a:t> A&amp;P and other times using a traditional, for-pay book.  As such these students had opportunities for direct comparison between an OER book and a traditional text for the same course.</a:t>
            </a:r>
          </a:p>
        </p:txBody>
      </p:sp>
      <p:sp>
        <p:nvSpPr>
          <p:cNvPr id="4" name="Footer Placeholder 3">
            <a:extLst>
              <a:ext uri="{FF2B5EF4-FFF2-40B4-BE49-F238E27FC236}">
                <a16:creationId xmlns:a16="http://schemas.microsoft.com/office/drawing/2014/main" id="{D47DCF85-05BF-B441-9058-067C3D064F21}"/>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extLst>
      <p:ext uri="{BB962C8B-B14F-4D97-AF65-F5344CB8AC3E}">
        <p14:creationId xmlns:p14="http://schemas.microsoft.com/office/powerpoint/2010/main" val="200318862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84444" y="199111"/>
            <a:ext cx="11704320" cy="525272"/>
          </a:xfrm>
          <a:prstGeom prst="rect">
            <a:avLst/>
          </a:prstGeom>
          <a:noFill/>
        </p:spPr>
        <p:txBody>
          <a:bodyPr wrap="square" rtlCol="0"/>
          <a:lstStyle/>
          <a:p>
            <a:r>
              <a:rPr lang="en-US" sz="3129" dirty="0"/>
              <a:t>Q5 - How would you rate the quality of the free online textbook used in your current biology course?</a:t>
            </a:r>
          </a:p>
        </p:txBody>
      </p:sp>
      <p:pic>
        <p:nvPicPr>
          <p:cNvPr id="3" name="Object 2"/>
          <p:cNvPicPr>
            <a:picLocks noChangeAspect="1"/>
          </p:cNvPicPr>
          <p:nvPr/>
        </p:nvPicPr>
        <p:blipFill>
          <a:blip r:embed="rId2" cstate="print"/>
          <a:stretch>
            <a:fillRect/>
          </a:stretch>
        </p:blipFill>
        <p:spPr>
          <a:xfrm>
            <a:off x="813511" y="1706667"/>
            <a:ext cx="11377778" cy="7111111"/>
          </a:xfrm>
          <a:prstGeom prst="rect">
            <a:avLst/>
          </a:prstGeom>
        </p:spPr>
      </p:pic>
      <p:sp>
        <p:nvSpPr>
          <p:cNvPr id="4" name="Footer Placeholder 3">
            <a:extLst>
              <a:ext uri="{FF2B5EF4-FFF2-40B4-BE49-F238E27FC236}">
                <a16:creationId xmlns:a16="http://schemas.microsoft.com/office/drawing/2014/main" id="{7FDDF6CB-52F4-B845-82E9-3A1B8F0AB57B}"/>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384000" y="199111"/>
            <a:ext cx="11704320" cy="525272"/>
          </a:xfrm>
          <a:prstGeom prst="rect">
            <a:avLst/>
          </a:prstGeom>
          <a:noFill/>
        </p:spPr>
        <p:txBody>
          <a:bodyPr wrap="square" rtlCol="0"/>
          <a:lstStyle/>
          <a:p>
            <a:r>
              <a:rPr lang="en-US" sz="2276" dirty="0"/>
              <a:t>Q5 - How would you rate the quality of the free online textbook used in your current biology course?</a:t>
            </a:r>
          </a:p>
        </p:txBody>
      </p:sp>
      <p:graphicFrame>
        <p:nvGraphicFramePr>
          <p:cNvPr id="6" name="Table 5"/>
          <p:cNvGraphicFramePr>
            <a:graphicFrameLocks noGrp="1"/>
          </p:cNvGraphicFramePr>
          <p:nvPr/>
        </p:nvGraphicFramePr>
        <p:xfrm>
          <a:off x="503467" y="1564444"/>
          <a:ext cx="11874509" cy="5606514"/>
        </p:xfrm>
        <a:graphic>
          <a:graphicData uri="http://schemas.openxmlformats.org/drawingml/2006/table">
            <a:tbl>
              <a:tblPr firstRow="1" bandRow="1">
                <a:tableStyleId>{69012ECD-51FC-41F1-AA8D-1B2483CD663E}</a:tableStyleId>
              </a:tblPr>
              <a:tblGrid>
                <a:gridCol w="2968627">
                  <a:extLst>
                    <a:ext uri="{9D8B030D-6E8A-4147-A177-3AD203B41FA5}">
                      <a16:colId xmlns:a16="http://schemas.microsoft.com/office/drawing/2014/main" val="20000"/>
                    </a:ext>
                  </a:extLst>
                </a:gridCol>
                <a:gridCol w="2968627">
                  <a:extLst>
                    <a:ext uri="{9D8B030D-6E8A-4147-A177-3AD203B41FA5}">
                      <a16:colId xmlns:a16="http://schemas.microsoft.com/office/drawing/2014/main" val="20001"/>
                    </a:ext>
                  </a:extLst>
                </a:gridCol>
                <a:gridCol w="2968627">
                  <a:extLst>
                    <a:ext uri="{9D8B030D-6E8A-4147-A177-3AD203B41FA5}">
                      <a16:colId xmlns:a16="http://schemas.microsoft.com/office/drawing/2014/main" val="20002"/>
                    </a:ext>
                  </a:extLst>
                </a:gridCol>
                <a:gridCol w="2968627">
                  <a:extLst>
                    <a:ext uri="{9D8B030D-6E8A-4147-A177-3AD203B41FA5}">
                      <a16:colId xmlns:a16="http://schemas.microsoft.com/office/drawing/2014/main" val="20003"/>
                    </a:ext>
                  </a:extLst>
                </a:gridCol>
              </a:tblGrid>
              <a:tr h="527417">
                <a:tc>
                  <a:txBody>
                    <a:bodyPr/>
                    <a:lstStyle/>
                    <a:p>
                      <a:r>
                        <a:rPr lang="en-US" sz="2300" dirty="0"/>
                        <a:t>#</a:t>
                      </a:r>
                    </a:p>
                  </a:txBody>
                  <a:tcPr marL="130048" marR="130048" marT="65024" marB="65024"/>
                </a:tc>
                <a:tc>
                  <a:txBody>
                    <a:bodyPr/>
                    <a:lstStyle/>
                    <a:p>
                      <a:r>
                        <a:rPr lang="en-US" sz="2300" dirty="0"/>
                        <a:t>Answer</a:t>
                      </a:r>
                    </a:p>
                  </a:txBody>
                  <a:tcPr marL="130048" marR="130048" marT="65024" marB="65024"/>
                </a:tc>
                <a:tc>
                  <a:txBody>
                    <a:bodyPr/>
                    <a:lstStyle/>
                    <a:p>
                      <a:r>
                        <a:rPr lang="en-US" sz="2300" dirty="0"/>
                        <a:t>%</a:t>
                      </a:r>
                    </a:p>
                  </a:txBody>
                  <a:tcPr marL="130048" marR="130048" marT="65024" marB="65024"/>
                </a:tc>
                <a:tc>
                  <a:txBody>
                    <a:bodyPr/>
                    <a:lstStyle/>
                    <a:p>
                      <a:r>
                        <a:rPr lang="en-US" sz="2300" dirty="0"/>
                        <a:t>Count</a:t>
                      </a:r>
                    </a:p>
                  </a:txBody>
                  <a:tcPr marL="130048" marR="130048" marT="65024" marB="65024"/>
                </a:tc>
                <a:extLst>
                  <a:ext uri="{0D108BD9-81ED-4DB2-BD59-A6C34878D82A}">
                    <a16:rowId xmlns:a16="http://schemas.microsoft.com/office/drawing/2014/main" val="10000"/>
                  </a:ext>
                </a:extLst>
              </a:tr>
              <a:tr h="1517227">
                <a:tc>
                  <a:txBody>
                    <a:bodyPr/>
                    <a:lstStyle/>
                    <a:p>
                      <a:r>
                        <a:rPr lang="en-US" sz="2300" dirty="0"/>
                        <a:t>1</a:t>
                      </a:r>
                    </a:p>
                  </a:txBody>
                  <a:tcPr marL="130048" marR="130048" marT="65024" marB="65024"/>
                </a:tc>
                <a:tc>
                  <a:txBody>
                    <a:bodyPr/>
                    <a:lstStyle/>
                    <a:p>
                      <a:r>
                        <a:rPr lang="en-US" sz="2300" dirty="0"/>
                        <a:t>Worse than the quality of traditional textbooks in my other courses</a:t>
                      </a:r>
                    </a:p>
                  </a:txBody>
                  <a:tcPr marL="130048" marR="130048" marT="65024" marB="65024"/>
                </a:tc>
                <a:tc>
                  <a:txBody>
                    <a:bodyPr/>
                    <a:lstStyle/>
                    <a:p>
                      <a:r>
                        <a:rPr lang="en-US" sz="2300" dirty="0"/>
                        <a:t>1.79%</a:t>
                      </a:r>
                    </a:p>
                  </a:txBody>
                  <a:tcPr marL="130048" marR="130048" marT="65024" marB="65024"/>
                </a:tc>
                <a:tc>
                  <a:txBody>
                    <a:bodyPr/>
                    <a:lstStyle/>
                    <a:p>
                      <a:r>
                        <a:rPr lang="en-US" sz="2300" dirty="0"/>
                        <a:t>1</a:t>
                      </a:r>
                    </a:p>
                  </a:txBody>
                  <a:tcPr marL="130048" marR="130048" marT="65024" marB="65024"/>
                </a:tc>
                <a:extLst>
                  <a:ext uri="{0D108BD9-81ED-4DB2-BD59-A6C34878D82A}">
                    <a16:rowId xmlns:a16="http://schemas.microsoft.com/office/drawing/2014/main" val="10001"/>
                  </a:ext>
                </a:extLst>
              </a:tr>
              <a:tr h="1517227">
                <a:tc>
                  <a:txBody>
                    <a:bodyPr/>
                    <a:lstStyle/>
                    <a:p>
                      <a:r>
                        <a:rPr lang="en-US" sz="2300" dirty="0"/>
                        <a:t>2</a:t>
                      </a:r>
                    </a:p>
                  </a:txBody>
                  <a:tcPr marL="130048" marR="130048" marT="65024" marB="65024"/>
                </a:tc>
                <a:tc>
                  <a:txBody>
                    <a:bodyPr/>
                    <a:lstStyle/>
                    <a:p>
                      <a:r>
                        <a:rPr lang="en-US" sz="2300" dirty="0"/>
                        <a:t>About the same as the quality of the traditional textbooks in my other courses</a:t>
                      </a:r>
                    </a:p>
                  </a:txBody>
                  <a:tcPr marL="130048" marR="130048" marT="65024" marB="65024"/>
                </a:tc>
                <a:tc>
                  <a:txBody>
                    <a:bodyPr/>
                    <a:lstStyle/>
                    <a:p>
                      <a:r>
                        <a:rPr lang="en-US" sz="2300" dirty="0"/>
                        <a:t>64.29%</a:t>
                      </a:r>
                    </a:p>
                  </a:txBody>
                  <a:tcPr marL="130048" marR="130048" marT="65024" marB="65024"/>
                </a:tc>
                <a:tc>
                  <a:txBody>
                    <a:bodyPr/>
                    <a:lstStyle/>
                    <a:p>
                      <a:r>
                        <a:rPr lang="en-US" sz="2300" dirty="0"/>
                        <a:t>36</a:t>
                      </a:r>
                    </a:p>
                  </a:txBody>
                  <a:tcPr marL="130048" marR="130048" marT="65024" marB="65024"/>
                </a:tc>
                <a:extLst>
                  <a:ext uri="{0D108BD9-81ED-4DB2-BD59-A6C34878D82A}">
                    <a16:rowId xmlns:a16="http://schemas.microsoft.com/office/drawing/2014/main" val="10002"/>
                  </a:ext>
                </a:extLst>
              </a:tr>
              <a:tr h="1517227">
                <a:tc>
                  <a:txBody>
                    <a:bodyPr/>
                    <a:lstStyle/>
                    <a:p>
                      <a:r>
                        <a:rPr lang="en-US" sz="2300" dirty="0"/>
                        <a:t>3</a:t>
                      </a:r>
                    </a:p>
                  </a:txBody>
                  <a:tcPr marL="130048" marR="130048" marT="65024" marB="65024"/>
                </a:tc>
                <a:tc>
                  <a:txBody>
                    <a:bodyPr/>
                    <a:lstStyle/>
                    <a:p>
                      <a:r>
                        <a:rPr lang="en-US" sz="2300" dirty="0"/>
                        <a:t>Better than the quality of the traditional textbooks in my other courses</a:t>
                      </a:r>
                    </a:p>
                  </a:txBody>
                  <a:tcPr marL="130048" marR="130048" marT="65024" marB="65024"/>
                </a:tc>
                <a:tc>
                  <a:txBody>
                    <a:bodyPr/>
                    <a:lstStyle/>
                    <a:p>
                      <a:r>
                        <a:rPr lang="en-US" sz="2300" dirty="0"/>
                        <a:t>33.93%</a:t>
                      </a:r>
                    </a:p>
                  </a:txBody>
                  <a:tcPr marL="130048" marR="130048" marT="65024" marB="65024"/>
                </a:tc>
                <a:tc>
                  <a:txBody>
                    <a:bodyPr/>
                    <a:lstStyle/>
                    <a:p>
                      <a:r>
                        <a:rPr lang="en-US" sz="2300" dirty="0"/>
                        <a:t>19</a:t>
                      </a:r>
                    </a:p>
                  </a:txBody>
                  <a:tcPr marL="130048" marR="130048" marT="65024" marB="65024"/>
                </a:tc>
                <a:extLst>
                  <a:ext uri="{0D108BD9-81ED-4DB2-BD59-A6C34878D82A}">
                    <a16:rowId xmlns:a16="http://schemas.microsoft.com/office/drawing/2014/main" val="10003"/>
                  </a:ext>
                </a:extLst>
              </a:tr>
              <a:tr h="527417">
                <a:tc>
                  <a:txBody>
                    <a:bodyPr/>
                    <a:lstStyle/>
                    <a:p>
                      <a:endParaRPr lang="en-US" sz="2300" dirty="0"/>
                    </a:p>
                  </a:txBody>
                  <a:tcPr marL="130048" marR="130048" marT="65024" marB="65024"/>
                </a:tc>
                <a:tc>
                  <a:txBody>
                    <a:bodyPr/>
                    <a:lstStyle/>
                    <a:p>
                      <a:r>
                        <a:rPr lang="en-US" sz="2300" dirty="0"/>
                        <a:t>Total</a:t>
                      </a:r>
                    </a:p>
                  </a:txBody>
                  <a:tcPr marL="130048" marR="130048" marT="65024" marB="65024"/>
                </a:tc>
                <a:tc>
                  <a:txBody>
                    <a:bodyPr/>
                    <a:lstStyle/>
                    <a:p>
                      <a:r>
                        <a:rPr lang="en-US" sz="2300" dirty="0"/>
                        <a:t>100%</a:t>
                      </a:r>
                    </a:p>
                  </a:txBody>
                  <a:tcPr marL="130048" marR="130048" marT="65024" marB="65024"/>
                </a:tc>
                <a:tc>
                  <a:txBody>
                    <a:bodyPr/>
                    <a:lstStyle/>
                    <a:p>
                      <a:r>
                        <a:rPr lang="en-US" sz="2300" dirty="0"/>
                        <a:t>56</a:t>
                      </a:r>
                    </a:p>
                  </a:txBody>
                  <a:tcPr marL="130048" marR="130048" marT="65024" marB="65024"/>
                </a:tc>
                <a:extLst>
                  <a:ext uri="{0D108BD9-81ED-4DB2-BD59-A6C34878D82A}">
                    <a16:rowId xmlns:a16="http://schemas.microsoft.com/office/drawing/2014/main" val="10004"/>
                  </a:ext>
                </a:extLst>
              </a:tr>
            </a:tbl>
          </a:graphicData>
        </a:graphic>
      </p:graphicFrame>
      <p:sp>
        <p:nvSpPr>
          <p:cNvPr id="3" name="Footer Placeholder 2">
            <a:extLst>
              <a:ext uri="{FF2B5EF4-FFF2-40B4-BE49-F238E27FC236}">
                <a16:creationId xmlns:a16="http://schemas.microsoft.com/office/drawing/2014/main" id="{EA0922E0-251F-FE4B-8709-CDBABB987B7C}"/>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384000" y="199111"/>
            <a:ext cx="11704320" cy="525272"/>
          </a:xfrm>
          <a:prstGeom prst="rect">
            <a:avLst/>
          </a:prstGeom>
          <a:noFill/>
        </p:spPr>
        <p:txBody>
          <a:bodyPr wrap="square" rtlCol="0"/>
          <a:lstStyle/>
          <a:p>
            <a:r>
              <a:rPr lang="en-US" sz="2276" dirty="0"/>
              <a:t>Q7 - If you answered "better than..." in the question above, please briefly describe what made the quality of the textbook better than traditional textbooks in other courses.</a:t>
            </a:r>
          </a:p>
        </p:txBody>
      </p:sp>
      <p:graphicFrame>
        <p:nvGraphicFramePr>
          <p:cNvPr id="6" name="Table 5"/>
          <p:cNvGraphicFramePr>
            <a:graphicFrameLocks noGrp="1"/>
          </p:cNvGraphicFramePr>
          <p:nvPr/>
        </p:nvGraphicFramePr>
        <p:xfrm>
          <a:off x="503467" y="1564445"/>
          <a:ext cx="11874509" cy="6625223"/>
        </p:xfrm>
        <a:graphic>
          <a:graphicData uri="http://schemas.openxmlformats.org/drawingml/2006/table">
            <a:tbl>
              <a:tblPr firstRow="1" bandRow="1">
                <a:tableStyleId>{69012ECD-51FC-41F1-AA8D-1B2483CD663E}</a:tableStyleId>
              </a:tblPr>
              <a:tblGrid>
                <a:gridCol w="11874509">
                  <a:extLst>
                    <a:ext uri="{9D8B030D-6E8A-4147-A177-3AD203B41FA5}">
                      <a16:colId xmlns:a16="http://schemas.microsoft.com/office/drawing/2014/main" val="20000"/>
                    </a:ext>
                  </a:extLst>
                </a:gridCol>
              </a:tblGrid>
              <a:tr h="823637">
                <a:tc>
                  <a:txBody>
                    <a:bodyPr/>
                    <a:lstStyle/>
                    <a:p>
                      <a:r>
                        <a:rPr lang="en-US" sz="2300" dirty="0"/>
                        <a:t>If you answered "better than..." in the question above, please briefly describe what made the quality of the textbook better than traditional textbooks in other courses.</a:t>
                      </a:r>
                    </a:p>
                  </a:txBody>
                  <a:tcPr marL="130048" marR="130048" marT="65024" marB="65024"/>
                </a:tc>
                <a:extLst>
                  <a:ext uri="{0D108BD9-81ED-4DB2-BD59-A6C34878D82A}">
                    <a16:rowId xmlns:a16="http://schemas.microsoft.com/office/drawing/2014/main" val="10000"/>
                  </a:ext>
                </a:extLst>
              </a:tr>
              <a:tr h="527417">
                <a:tc>
                  <a:txBody>
                    <a:bodyPr/>
                    <a:lstStyle/>
                    <a:p>
                      <a:r>
                        <a:rPr lang="en-US" sz="2300" dirty="0"/>
                        <a:t>Easily accessible. No need to carry heavy books or pay the price. </a:t>
                      </a:r>
                    </a:p>
                  </a:txBody>
                  <a:tcPr marL="130048" marR="130048" marT="65024" marB="65024"/>
                </a:tc>
                <a:extLst>
                  <a:ext uri="{0D108BD9-81ED-4DB2-BD59-A6C34878D82A}">
                    <a16:rowId xmlns:a16="http://schemas.microsoft.com/office/drawing/2014/main" val="10001"/>
                  </a:ext>
                </a:extLst>
              </a:tr>
              <a:tr h="527417">
                <a:tc>
                  <a:txBody>
                    <a:bodyPr/>
                    <a:lstStyle/>
                    <a:p>
                      <a:r>
                        <a:rPr lang="en-US" sz="2300" dirty="0"/>
                        <a:t>The accessibility! </a:t>
                      </a:r>
                    </a:p>
                  </a:txBody>
                  <a:tcPr marL="130048" marR="130048" marT="65024" marB="65024"/>
                </a:tc>
                <a:extLst>
                  <a:ext uri="{0D108BD9-81ED-4DB2-BD59-A6C34878D82A}">
                    <a16:rowId xmlns:a16="http://schemas.microsoft.com/office/drawing/2014/main" val="10002"/>
                  </a:ext>
                </a:extLst>
              </a:tr>
              <a:tr h="527417">
                <a:tc>
                  <a:txBody>
                    <a:bodyPr/>
                    <a:lstStyle/>
                    <a:p>
                      <a:r>
                        <a:rPr lang="en-US" sz="2300" dirty="0"/>
                        <a:t>Easy accessibility and searching for keywords.</a:t>
                      </a:r>
                    </a:p>
                  </a:txBody>
                  <a:tcPr marL="130048" marR="130048" marT="65024" marB="65024"/>
                </a:tc>
                <a:extLst>
                  <a:ext uri="{0D108BD9-81ED-4DB2-BD59-A6C34878D82A}">
                    <a16:rowId xmlns:a16="http://schemas.microsoft.com/office/drawing/2014/main" val="10003"/>
                  </a:ext>
                </a:extLst>
              </a:tr>
              <a:tr h="1170432">
                <a:tc>
                  <a:txBody>
                    <a:bodyPr/>
                    <a:lstStyle/>
                    <a:p>
                      <a:r>
                        <a:rPr lang="en-US" sz="2300" dirty="0"/>
                        <a:t>Electronics and clearly see the demonstrations and picture on the textbook are better than papers. So, I don’t have to carry heavy in my backpacks when I walk to class on the campus.</a:t>
                      </a:r>
                    </a:p>
                  </a:txBody>
                  <a:tcPr marL="130048" marR="130048" marT="65024" marB="65024"/>
                </a:tc>
                <a:extLst>
                  <a:ext uri="{0D108BD9-81ED-4DB2-BD59-A6C34878D82A}">
                    <a16:rowId xmlns:a16="http://schemas.microsoft.com/office/drawing/2014/main" val="10004"/>
                  </a:ext>
                </a:extLst>
              </a:tr>
              <a:tr h="1517227">
                <a:tc>
                  <a:txBody>
                    <a:bodyPr/>
                    <a:lstStyle/>
                    <a:p>
                      <a:r>
                        <a:rPr lang="en-US" sz="2300" dirty="0"/>
                        <a:t>It was convenient. I could use it anywhere without lugging around a giant textbook. Also, the diagrams we're clear and the chapters were easy to switch between. I also enjoyed the summary and definitions after each chapter. My favorite feature was the search feature which made finding a term I still had questions about much easier.</a:t>
                      </a:r>
                    </a:p>
                  </a:txBody>
                  <a:tcPr marL="130048" marR="130048" marT="65024" marB="65024"/>
                </a:tc>
                <a:extLst>
                  <a:ext uri="{0D108BD9-81ED-4DB2-BD59-A6C34878D82A}">
                    <a16:rowId xmlns:a16="http://schemas.microsoft.com/office/drawing/2014/main" val="10005"/>
                  </a:ext>
                </a:extLst>
              </a:tr>
              <a:tr h="823637">
                <a:tc>
                  <a:txBody>
                    <a:bodyPr/>
                    <a:lstStyle/>
                    <a:p>
                      <a:r>
                        <a:rPr lang="en-US" sz="2300" dirty="0"/>
                        <a:t>Easy access, good to read wherever you are, you don’t have to bring a bid book everywhere </a:t>
                      </a:r>
                    </a:p>
                  </a:txBody>
                  <a:tcPr marL="130048" marR="130048" marT="65024" marB="65024"/>
                </a:tc>
                <a:extLst>
                  <a:ext uri="{0D108BD9-81ED-4DB2-BD59-A6C34878D82A}">
                    <a16:rowId xmlns:a16="http://schemas.microsoft.com/office/drawing/2014/main" val="10006"/>
                  </a:ext>
                </a:extLst>
              </a:tr>
              <a:tr h="823637">
                <a:tc>
                  <a:txBody>
                    <a:bodyPr/>
                    <a:lstStyle/>
                    <a:p>
                      <a:r>
                        <a:rPr lang="en-US" sz="2300" dirty="0"/>
                        <a:t>Good descriptions and pictures, you can copy and paste into your notes, you can easily scroll or click back and forth between sections </a:t>
                      </a:r>
                    </a:p>
                  </a:txBody>
                  <a:tcPr marL="130048" marR="130048" marT="65024" marB="65024"/>
                </a:tc>
                <a:extLst>
                  <a:ext uri="{0D108BD9-81ED-4DB2-BD59-A6C34878D82A}">
                    <a16:rowId xmlns:a16="http://schemas.microsoft.com/office/drawing/2014/main" val="10007"/>
                  </a:ext>
                </a:extLst>
              </a:tr>
              <a:tr h="527417">
                <a:tc>
                  <a:txBody>
                    <a:bodyPr/>
                    <a:lstStyle/>
                    <a:p>
                      <a:r>
                        <a:rPr lang="en-US" sz="2300" dirty="0"/>
                        <a:t>I can copy and paste the information directly to my note without typing the information </a:t>
                      </a:r>
                    </a:p>
                  </a:txBody>
                  <a:tcPr marL="130048" marR="130048" marT="65024" marB="65024"/>
                </a:tc>
                <a:extLst>
                  <a:ext uri="{0D108BD9-81ED-4DB2-BD59-A6C34878D82A}">
                    <a16:rowId xmlns:a16="http://schemas.microsoft.com/office/drawing/2014/main" val="10008"/>
                  </a:ext>
                </a:extLst>
              </a:tr>
            </a:tbl>
          </a:graphicData>
        </a:graphic>
      </p:graphicFrame>
      <p:sp>
        <p:nvSpPr>
          <p:cNvPr id="3" name="Footer Placeholder 2">
            <a:extLst>
              <a:ext uri="{FF2B5EF4-FFF2-40B4-BE49-F238E27FC236}">
                <a16:creationId xmlns:a16="http://schemas.microsoft.com/office/drawing/2014/main" id="{79F4B01E-3A31-D74D-8A20-D0DC2B897B5E}"/>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384000" y="199111"/>
            <a:ext cx="11704320" cy="525272"/>
          </a:xfrm>
          <a:prstGeom prst="rect">
            <a:avLst/>
          </a:prstGeom>
          <a:noFill/>
        </p:spPr>
        <p:txBody>
          <a:bodyPr wrap="square" rtlCol="0"/>
          <a:lstStyle/>
          <a:p>
            <a:r>
              <a:rPr lang="en-US" sz="2276" dirty="0"/>
              <a:t>Q7 - If you answered "better than..." in the question above, please briefly describe what made the quality of the textbook better than traditional textbooks in other courses.</a:t>
            </a:r>
          </a:p>
        </p:txBody>
      </p:sp>
      <p:graphicFrame>
        <p:nvGraphicFramePr>
          <p:cNvPr id="6" name="Table 5"/>
          <p:cNvGraphicFramePr>
            <a:graphicFrameLocks noGrp="1"/>
          </p:cNvGraphicFramePr>
          <p:nvPr/>
        </p:nvGraphicFramePr>
        <p:xfrm>
          <a:off x="503467" y="1564445"/>
          <a:ext cx="11874509" cy="6227854"/>
        </p:xfrm>
        <a:graphic>
          <a:graphicData uri="http://schemas.openxmlformats.org/drawingml/2006/table">
            <a:tbl>
              <a:tblPr firstRow="1" bandRow="1">
                <a:tableStyleId>{69012ECD-51FC-41F1-AA8D-1B2483CD663E}</a:tableStyleId>
              </a:tblPr>
              <a:tblGrid>
                <a:gridCol w="11874509">
                  <a:extLst>
                    <a:ext uri="{9D8B030D-6E8A-4147-A177-3AD203B41FA5}">
                      <a16:colId xmlns:a16="http://schemas.microsoft.com/office/drawing/2014/main" val="20000"/>
                    </a:ext>
                  </a:extLst>
                </a:gridCol>
              </a:tblGrid>
              <a:tr h="823637">
                <a:tc>
                  <a:txBody>
                    <a:bodyPr/>
                    <a:lstStyle/>
                    <a:p>
                      <a:r>
                        <a:rPr lang="en-US" sz="2300" dirty="0"/>
                        <a:t>If you answered "better than..." in the question above, please briefly describe what made the quality of the textbook better than traditional textbooks in other courses.</a:t>
                      </a:r>
                    </a:p>
                  </a:txBody>
                  <a:tcPr marL="130048" marR="130048" marT="65024" marB="65024"/>
                </a:tc>
                <a:extLst>
                  <a:ext uri="{0D108BD9-81ED-4DB2-BD59-A6C34878D82A}">
                    <a16:rowId xmlns:a16="http://schemas.microsoft.com/office/drawing/2014/main" val="10000"/>
                  </a:ext>
                </a:extLst>
              </a:tr>
              <a:tr h="823637">
                <a:tc>
                  <a:txBody>
                    <a:bodyPr/>
                    <a:lstStyle/>
                    <a:p>
                      <a:r>
                        <a:rPr lang="en-US" sz="2300" dirty="0"/>
                        <a:t>It’s very clear and has as much info as any textbook I’ve used. Additionally it’s not as wordy as a college textbook so it’s even easier to follow</a:t>
                      </a:r>
                    </a:p>
                  </a:txBody>
                  <a:tcPr marL="130048" marR="130048" marT="65024" marB="65024"/>
                </a:tc>
                <a:extLst>
                  <a:ext uri="{0D108BD9-81ED-4DB2-BD59-A6C34878D82A}">
                    <a16:rowId xmlns:a16="http://schemas.microsoft.com/office/drawing/2014/main" val="10001"/>
                  </a:ext>
                </a:extLst>
              </a:tr>
              <a:tr h="823637">
                <a:tc>
                  <a:txBody>
                    <a:bodyPr/>
                    <a:lstStyle/>
                    <a:p>
                      <a:r>
                        <a:rPr lang="en-US" sz="2300" dirty="0"/>
                        <a:t>the wording is simple and easy to understand, besides there are the review question at the end of each chapter really helpful</a:t>
                      </a:r>
                    </a:p>
                  </a:txBody>
                  <a:tcPr marL="130048" marR="130048" marT="65024" marB="65024"/>
                </a:tc>
                <a:extLst>
                  <a:ext uri="{0D108BD9-81ED-4DB2-BD59-A6C34878D82A}">
                    <a16:rowId xmlns:a16="http://schemas.microsoft.com/office/drawing/2014/main" val="10002"/>
                  </a:ext>
                </a:extLst>
              </a:tr>
              <a:tr h="823637">
                <a:tc>
                  <a:txBody>
                    <a:bodyPr/>
                    <a:lstStyle/>
                    <a:p>
                      <a:r>
                        <a:rPr lang="en-US" sz="2300" dirty="0"/>
                        <a:t>I don’t have to purchase the book which is very helpful, I also don’t have to carry it out , and I like how the professor gives us a link for the sections we only have to read . </a:t>
                      </a:r>
                    </a:p>
                  </a:txBody>
                  <a:tcPr marL="130048" marR="130048" marT="65024" marB="65024"/>
                </a:tc>
                <a:extLst>
                  <a:ext uri="{0D108BD9-81ED-4DB2-BD59-A6C34878D82A}">
                    <a16:rowId xmlns:a16="http://schemas.microsoft.com/office/drawing/2014/main" val="10003"/>
                  </a:ext>
                </a:extLst>
              </a:tr>
              <a:tr h="527417">
                <a:tc>
                  <a:txBody>
                    <a:bodyPr/>
                    <a:lstStyle/>
                    <a:p>
                      <a:r>
                        <a:rPr lang="en-US" sz="2300" dirty="0"/>
                        <a:t>Easy to understand </a:t>
                      </a:r>
                    </a:p>
                  </a:txBody>
                  <a:tcPr marL="130048" marR="130048" marT="65024" marB="65024"/>
                </a:tc>
                <a:extLst>
                  <a:ext uri="{0D108BD9-81ED-4DB2-BD59-A6C34878D82A}">
                    <a16:rowId xmlns:a16="http://schemas.microsoft.com/office/drawing/2014/main" val="10004"/>
                  </a:ext>
                </a:extLst>
              </a:tr>
              <a:tr h="823637">
                <a:tc>
                  <a:txBody>
                    <a:bodyPr/>
                    <a:lstStyle/>
                    <a:p>
                      <a:r>
                        <a:rPr lang="en-US" sz="2300" dirty="0"/>
                        <a:t>The quality of the textbook is just as high as the other textbooks I’ve used, but the price is where it stands out.</a:t>
                      </a:r>
                    </a:p>
                  </a:txBody>
                  <a:tcPr marL="130048" marR="130048" marT="65024" marB="65024"/>
                </a:tc>
                <a:extLst>
                  <a:ext uri="{0D108BD9-81ED-4DB2-BD59-A6C34878D82A}">
                    <a16:rowId xmlns:a16="http://schemas.microsoft.com/office/drawing/2014/main" val="10005"/>
                  </a:ext>
                </a:extLst>
              </a:tr>
              <a:tr h="527417">
                <a:tc>
                  <a:txBody>
                    <a:bodyPr/>
                    <a:lstStyle/>
                    <a:p>
                      <a:r>
                        <a:rPr lang="en-US" sz="2300" dirty="0"/>
                        <a:t>It was short and got to the point </a:t>
                      </a:r>
                    </a:p>
                  </a:txBody>
                  <a:tcPr marL="130048" marR="130048" marT="65024" marB="65024"/>
                </a:tc>
                <a:extLst>
                  <a:ext uri="{0D108BD9-81ED-4DB2-BD59-A6C34878D82A}">
                    <a16:rowId xmlns:a16="http://schemas.microsoft.com/office/drawing/2014/main" val="10006"/>
                  </a:ext>
                </a:extLst>
              </a:tr>
              <a:tr h="527417">
                <a:tc>
                  <a:txBody>
                    <a:bodyPr/>
                    <a:lstStyle/>
                    <a:p>
                      <a:r>
                        <a:rPr lang="en-US" sz="2300" dirty="0"/>
                        <a:t>Being able to search inside the textbook and having it accessible on any online devices. </a:t>
                      </a:r>
                    </a:p>
                  </a:txBody>
                  <a:tcPr marL="130048" marR="130048" marT="65024" marB="65024"/>
                </a:tc>
                <a:extLst>
                  <a:ext uri="{0D108BD9-81ED-4DB2-BD59-A6C34878D82A}">
                    <a16:rowId xmlns:a16="http://schemas.microsoft.com/office/drawing/2014/main" val="10007"/>
                  </a:ext>
                </a:extLst>
              </a:tr>
              <a:tr h="527417">
                <a:tc>
                  <a:txBody>
                    <a:bodyPr/>
                    <a:lstStyle/>
                    <a:p>
                      <a:r>
                        <a:rPr lang="en-US" sz="2300" dirty="0"/>
                        <a:t>being able to have it at hand without carrying an actual textbook </a:t>
                      </a:r>
                    </a:p>
                  </a:txBody>
                  <a:tcPr marL="130048" marR="130048" marT="65024" marB="65024"/>
                </a:tc>
                <a:extLst>
                  <a:ext uri="{0D108BD9-81ED-4DB2-BD59-A6C34878D82A}">
                    <a16:rowId xmlns:a16="http://schemas.microsoft.com/office/drawing/2014/main" val="10008"/>
                  </a:ext>
                </a:extLst>
              </a:tr>
            </a:tbl>
          </a:graphicData>
        </a:graphic>
      </p:graphicFrame>
      <p:sp>
        <p:nvSpPr>
          <p:cNvPr id="3" name="Footer Placeholder 2">
            <a:extLst>
              <a:ext uri="{FF2B5EF4-FFF2-40B4-BE49-F238E27FC236}">
                <a16:creationId xmlns:a16="http://schemas.microsoft.com/office/drawing/2014/main" id="{FF55D84A-F6D8-F148-A088-73151A74BB7D}"/>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384000" y="199111"/>
            <a:ext cx="11704320" cy="525272"/>
          </a:xfrm>
          <a:prstGeom prst="rect">
            <a:avLst/>
          </a:prstGeom>
          <a:noFill/>
        </p:spPr>
        <p:txBody>
          <a:bodyPr wrap="square" rtlCol="0"/>
          <a:lstStyle/>
          <a:p>
            <a:r>
              <a:rPr lang="en-US" sz="2276" dirty="0"/>
              <a:t>Q7 - If you answered "better than..." in the question above, please briefly describe what made the quality of the textbook better than traditional textbooks in other courses.</a:t>
            </a:r>
          </a:p>
        </p:txBody>
      </p:sp>
      <p:graphicFrame>
        <p:nvGraphicFramePr>
          <p:cNvPr id="6" name="Table 5"/>
          <p:cNvGraphicFramePr>
            <a:graphicFrameLocks noGrp="1"/>
          </p:cNvGraphicFramePr>
          <p:nvPr/>
        </p:nvGraphicFramePr>
        <p:xfrm>
          <a:off x="503467" y="1564445"/>
          <a:ext cx="11874509" cy="2702108"/>
        </p:xfrm>
        <a:graphic>
          <a:graphicData uri="http://schemas.openxmlformats.org/drawingml/2006/table">
            <a:tbl>
              <a:tblPr firstRow="1" bandRow="1">
                <a:tableStyleId>{69012ECD-51FC-41F1-AA8D-1B2483CD663E}</a:tableStyleId>
              </a:tblPr>
              <a:tblGrid>
                <a:gridCol w="11874509">
                  <a:extLst>
                    <a:ext uri="{9D8B030D-6E8A-4147-A177-3AD203B41FA5}">
                      <a16:colId xmlns:a16="http://schemas.microsoft.com/office/drawing/2014/main" val="20000"/>
                    </a:ext>
                  </a:extLst>
                </a:gridCol>
              </a:tblGrid>
              <a:tr h="823637">
                <a:tc>
                  <a:txBody>
                    <a:bodyPr/>
                    <a:lstStyle/>
                    <a:p>
                      <a:r>
                        <a:rPr lang="en-US" sz="2300" dirty="0"/>
                        <a:t>If you answered "better than..." in the question above, please briefly describe what made the quality of the textbook better than traditional textbooks in other courses.</a:t>
                      </a:r>
                    </a:p>
                  </a:txBody>
                  <a:tcPr marL="130048" marR="130048" marT="65024" marB="65024"/>
                </a:tc>
                <a:extLst>
                  <a:ext uri="{0D108BD9-81ED-4DB2-BD59-A6C34878D82A}">
                    <a16:rowId xmlns:a16="http://schemas.microsoft.com/office/drawing/2014/main" val="10000"/>
                  </a:ext>
                </a:extLst>
              </a:tr>
              <a:tr h="527417">
                <a:tc>
                  <a:txBody>
                    <a:bodyPr/>
                    <a:lstStyle/>
                    <a:p>
                      <a:r>
                        <a:rPr lang="en-US" sz="2300" dirty="0"/>
                        <a:t>More convenient </a:t>
                      </a:r>
                    </a:p>
                  </a:txBody>
                  <a:tcPr marL="130048" marR="130048" marT="65024" marB="65024"/>
                </a:tc>
                <a:extLst>
                  <a:ext uri="{0D108BD9-81ED-4DB2-BD59-A6C34878D82A}">
                    <a16:rowId xmlns:a16="http://schemas.microsoft.com/office/drawing/2014/main" val="10001"/>
                  </a:ext>
                </a:extLst>
              </a:tr>
              <a:tr h="823637">
                <a:tc>
                  <a:txBody>
                    <a:bodyPr/>
                    <a:lstStyle/>
                    <a:p>
                      <a:r>
                        <a:rPr lang="en-US" sz="2300" dirty="0"/>
                        <a:t>Being able to download it and write notes on the side. Less paper waste. Teacher being able to link the sections we need to read or use as reference </a:t>
                      </a:r>
                    </a:p>
                  </a:txBody>
                  <a:tcPr marL="130048" marR="130048" marT="65024" marB="65024"/>
                </a:tc>
                <a:extLst>
                  <a:ext uri="{0D108BD9-81ED-4DB2-BD59-A6C34878D82A}">
                    <a16:rowId xmlns:a16="http://schemas.microsoft.com/office/drawing/2014/main" val="10002"/>
                  </a:ext>
                </a:extLst>
              </a:tr>
              <a:tr h="527417">
                <a:tc>
                  <a:txBody>
                    <a:bodyPr/>
                    <a:lstStyle/>
                    <a:p>
                      <a:r>
                        <a:rPr lang="en-US" sz="2300" dirty="0"/>
                        <a:t>very good</a:t>
                      </a:r>
                    </a:p>
                  </a:txBody>
                  <a:tcPr marL="130048" marR="130048" marT="65024" marB="65024"/>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A7A74CF0-5ED6-DD4D-9C53-39F6A209B48A}"/>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84444" y="199111"/>
            <a:ext cx="11704320" cy="525272"/>
          </a:xfrm>
          <a:prstGeom prst="rect">
            <a:avLst/>
          </a:prstGeom>
          <a:noFill/>
        </p:spPr>
        <p:txBody>
          <a:bodyPr wrap="square" rtlCol="0"/>
          <a:lstStyle/>
          <a:p>
            <a:r>
              <a:rPr lang="en-US" sz="3129" dirty="0"/>
              <a:t>Q8 - How willing are you to register for a future course with free online textbooks like the one used in your current biology course?</a:t>
            </a:r>
          </a:p>
        </p:txBody>
      </p:sp>
      <p:pic>
        <p:nvPicPr>
          <p:cNvPr id="3" name="Object 2"/>
          <p:cNvPicPr>
            <a:picLocks noChangeAspect="1"/>
          </p:cNvPicPr>
          <p:nvPr/>
        </p:nvPicPr>
        <p:blipFill>
          <a:blip r:embed="rId2" cstate="print"/>
          <a:stretch>
            <a:fillRect/>
          </a:stretch>
        </p:blipFill>
        <p:spPr>
          <a:xfrm>
            <a:off x="813511" y="1706667"/>
            <a:ext cx="11377778" cy="7111111"/>
          </a:xfrm>
          <a:prstGeom prst="rect">
            <a:avLst/>
          </a:prstGeom>
        </p:spPr>
      </p:pic>
      <p:sp>
        <p:nvSpPr>
          <p:cNvPr id="4" name="Footer Placeholder 3">
            <a:extLst>
              <a:ext uri="{FF2B5EF4-FFF2-40B4-BE49-F238E27FC236}">
                <a16:creationId xmlns:a16="http://schemas.microsoft.com/office/drawing/2014/main" id="{43F1E37F-64B3-CC4F-B02F-54C3E37F79C8}"/>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384000" y="199111"/>
            <a:ext cx="11704320" cy="525272"/>
          </a:xfrm>
          <a:prstGeom prst="rect">
            <a:avLst/>
          </a:prstGeom>
          <a:noFill/>
        </p:spPr>
        <p:txBody>
          <a:bodyPr wrap="square" rtlCol="0"/>
          <a:lstStyle/>
          <a:p>
            <a:r>
              <a:rPr lang="en-US" sz="2276" dirty="0"/>
              <a:t>Q8 - How willing are you to register for a future course with free online textbooks like the one used in your current biology course?</a:t>
            </a:r>
          </a:p>
        </p:txBody>
      </p:sp>
      <p:graphicFrame>
        <p:nvGraphicFramePr>
          <p:cNvPr id="6" name="Table 5"/>
          <p:cNvGraphicFramePr>
            <a:graphicFrameLocks noGrp="1"/>
          </p:cNvGraphicFramePr>
          <p:nvPr/>
        </p:nvGraphicFramePr>
        <p:xfrm>
          <a:off x="503467" y="1564444"/>
          <a:ext cx="11874509" cy="3988139"/>
        </p:xfrm>
        <a:graphic>
          <a:graphicData uri="http://schemas.openxmlformats.org/drawingml/2006/table">
            <a:tbl>
              <a:tblPr firstRow="1" bandRow="1">
                <a:tableStyleId>{69012ECD-51FC-41F1-AA8D-1B2483CD663E}</a:tableStyleId>
              </a:tblPr>
              <a:tblGrid>
                <a:gridCol w="2968627">
                  <a:extLst>
                    <a:ext uri="{9D8B030D-6E8A-4147-A177-3AD203B41FA5}">
                      <a16:colId xmlns:a16="http://schemas.microsoft.com/office/drawing/2014/main" val="20000"/>
                    </a:ext>
                  </a:extLst>
                </a:gridCol>
                <a:gridCol w="2968627">
                  <a:extLst>
                    <a:ext uri="{9D8B030D-6E8A-4147-A177-3AD203B41FA5}">
                      <a16:colId xmlns:a16="http://schemas.microsoft.com/office/drawing/2014/main" val="20001"/>
                    </a:ext>
                  </a:extLst>
                </a:gridCol>
                <a:gridCol w="2968627">
                  <a:extLst>
                    <a:ext uri="{9D8B030D-6E8A-4147-A177-3AD203B41FA5}">
                      <a16:colId xmlns:a16="http://schemas.microsoft.com/office/drawing/2014/main" val="20002"/>
                    </a:ext>
                  </a:extLst>
                </a:gridCol>
                <a:gridCol w="2968627">
                  <a:extLst>
                    <a:ext uri="{9D8B030D-6E8A-4147-A177-3AD203B41FA5}">
                      <a16:colId xmlns:a16="http://schemas.microsoft.com/office/drawing/2014/main" val="20003"/>
                    </a:ext>
                  </a:extLst>
                </a:gridCol>
              </a:tblGrid>
              <a:tr h="527417">
                <a:tc>
                  <a:txBody>
                    <a:bodyPr/>
                    <a:lstStyle/>
                    <a:p>
                      <a:r>
                        <a:rPr lang="en-US" sz="2300" dirty="0"/>
                        <a:t>#</a:t>
                      </a:r>
                    </a:p>
                  </a:txBody>
                  <a:tcPr marL="130048" marR="130048" marT="65024" marB="65024"/>
                </a:tc>
                <a:tc>
                  <a:txBody>
                    <a:bodyPr/>
                    <a:lstStyle/>
                    <a:p>
                      <a:r>
                        <a:rPr lang="en-US" sz="2300" dirty="0"/>
                        <a:t>Answer</a:t>
                      </a:r>
                    </a:p>
                  </a:txBody>
                  <a:tcPr marL="130048" marR="130048" marT="65024" marB="65024"/>
                </a:tc>
                <a:tc>
                  <a:txBody>
                    <a:bodyPr/>
                    <a:lstStyle/>
                    <a:p>
                      <a:r>
                        <a:rPr lang="en-US" sz="2300" dirty="0"/>
                        <a:t>%</a:t>
                      </a:r>
                    </a:p>
                  </a:txBody>
                  <a:tcPr marL="130048" marR="130048" marT="65024" marB="65024"/>
                </a:tc>
                <a:tc>
                  <a:txBody>
                    <a:bodyPr/>
                    <a:lstStyle/>
                    <a:p>
                      <a:r>
                        <a:rPr lang="en-US" sz="2300" dirty="0"/>
                        <a:t>Count</a:t>
                      </a:r>
                    </a:p>
                  </a:txBody>
                  <a:tcPr marL="130048" marR="130048" marT="65024" marB="65024"/>
                </a:tc>
                <a:extLst>
                  <a:ext uri="{0D108BD9-81ED-4DB2-BD59-A6C34878D82A}">
                    <a16:rowId xmlns:a16="http://schemas.microsoft.com/office/drawing/2014/main" val="10000"/>
                  </a:ext>
                </a:extLst>
              </a:tr>
              <a:tr h="527417">
                <a:tc>
                  <a:txBody>
                    <a:bodyPr/>
                    <a:lstStyle/>
                    <a:p>
                      <a:r>
                        <a:rPr lang="en-US" sz="2300" dirty="0"/>
                        <a:t>1</a:t>
                      </a:r>
                    </a:p>
                  </a:txBody>
                  <a:tcPr marL="130048" marR="130048" marT="65024" marB="65024"/>
                </a:tc>
                <a:tc>
                  <a:txBody>
                    <a:bodyPr/>
                    <a:lstStyle/>
                    <a:p>
                      <a:r>
                        <a:rPr lang="en-US" sz="2300" dirty="0"/>
                        <a:t>Very willing</a:t>
                      </a:r>
                    </a:p>
                  </a:txBody>
                  <a:tcPr marL="130048" marR="130048" marT="65024" marB="65024"/>
                </a:tc>
                <a:tc>
                  <a:txBody>
                    <a:bodyPr/>
                    <a:lstStyle/>
                    <a:p>
                      <a:r>
                        <a:rPr lang="en-US" sz="2300" dirty="0"/>
                        <a:t>89.29%</a:t>
                      </a:r>
                    </a:p>
                  </a:txBody>
                  <a:tcPr marL="130048" marR="130048" marT="65024" marB="65024"/>
                </a:tc>
                <a:tc>
                  <a:txBody>
                    <a:bodyPr/>
                    <a:lstStyle/>
                    <a:p>
                      <a:r>
                        <a:rPr lang="en-US" sz="2300" dirty="0"/>
                        <a:t>50</a:t>
                      </a:r>
                    </a:p>
                  </a:txBody>
                  <a:tcPr marL="130048" marR="130048" marT="65024" marB="65024"/>
                </a:tc>
                <a:extLst>
                  <a:ext uri="{0D108BD9-81ED-4DB2-BD59-A6C34878D82A}">
                    <a16:rowId xmlns:a16="http://schemas.microsoft.com/office/drawing/2014/main" val="10001"/>
                  </a:ext>
                </a:extLst>
              </a:tr>
              <a:tr h="527417">
                <a:tc>
                  <a:txBody>
                    <a:bodyPr/>
                    <a:lstStyle/>
                    <a:p>
                      <a:r>
                        <a:rPr lang="en-US" sz="2300" dirty="0"/>
                        <a:t>2</a:t>
                      </a:r>
                    </a:p>
                  </a:txBody>
                  <a:tcPr marL="130048" marR="130048" marT="65024" marB="65024"/>
                </a:tc>
                <a:tc>
                  <a:txBody>
                    <a:bodyPr/>
                    <a:lstStyle/>
                    <a:p>
                      <a:r>
                        <a:rPr lang="en-US" sz="2300" dirty="0"/>
                        <a:t>Somewhat willing</a:t>
                      </a:r>
                    </a:p>
                  </a:txBody>
                  <a:tcPr marL="130048" marR="130048" marT="65024" marB="65024"/>
                </a:tc>
                <a:tc>
                  <a:txBody>
                    <a:bodyPr/>
                    <a:lstStyle/>
                    <a:p>
                      <a:r>
                        <a:rPr lang="en-US" sz="2300" dirty="0"/>
                        <a:t>8.93%</a:t>
                      </a:r>
                    </a:p>
                  </a:txBody>
                  <a:tcPr marL="130048" marR="130048" marT="65024" marB="65024"/>
                </a:tc>
                <a:tc>
                  <a:txBody>
                    <a:bodyPr/>
                    <a:lstStyle/>
                    <a:p>
                      <a:r>
                        <a:rPr lang="en-US" sz="2300" dirty="0"/>
                        <a:t>5</a:t>
                      </a:r>
                    </a:p>
                  </a:txBody>
                  <a:tcPr marL="130048" marR="130048" marT="65024" marB="65024"/>
                </a:tc>
                <a:extLst>
                  <a:ext uri="{0D108BD9-81ED-4DB2-BD59-A6C34878D82A}">
                    <a16:rowId xmlns:a16="http://schemas.microsoft.com/office/drawing/2014/main" val="10002"/>
                  </a:ext>
                </a:extLst>
              </a:tr>
              <a:tr h="823637">
                <a:tc>
                  <a:txBody>
                    <a:bodyPr/>
                    <a:lstStyle/>
                    <a:p>
                      <a:r>
                        <a:rPr lang="en-US" sz="2300" dirty="0"/>
                        <a:t>3</a:t>
                      </a:r>
                    </a:p>
                  </a:txBody>
                  <a:tcPr marL="130048" marR="130048" marT="65024" marB="65024"/>
                </a:tc>
                <a:tc>
                  <a:txBody>
                    <a:bodyPr/>
                    <a:lstStyle/>
                    <a:p>
                      <a:r>
                        <a:rPr lang="en-US" sz="2300" dirty="0"/>
                        <a:t>Neither willing nor unwilling</a:t>
                      </a:r>
                    </a:p>
                  </a:txBody>
                  <a:tcPr marL="130048" marR="130048" marT="65024" marB="65024"/>
                </a:tc>
                <a:tc>
                  <a:txBody>
                    <a:bodyPr/>
                    <a:lstStyle/>
                    <a:p>
                      <a:r>
                        <a:rPr lang="en-US" sz="2300" dirty="0"/>
                        <a:t>1.79%</a:t>
                      </a:r>
                    </a:p>
                  </a:txBody>
                  <a:tcPr marL="130048" marR="130048" marT="65024" marB="65024"/>
                </a:tc>
                <a:tc>
                  <a:txBody>
                    <a:bodyPr/>
                    <a:lstStyle/>
                    <a:p>
                      <a:r>
                        <a:rPr lang="en-US" sz="2300" dirty="0"/>
                        <a:t>1</a:t>
                      </a:r>
                    </a:p>
                  </a:txBody>
                  <a:tcPr marL="130048" marR="130048" marT="65024" marB="65024"/>
                </a:tc>
                <a:extLst>
                  <a:ext uri="{0D108BD9-81ED-4DB2-BD59-A6C34878D82A}">
                    <a16:rowId xmlns:a16="http://schemas.microsoft.com/office/drawing/2014/main" val="10003"/>
                  </a:ext>
                </a:extLst>
              </a:tr>
              <a:tr h="527417">
                <a:tc>
                  <a:txBody>
                    <a:bodyPr/>
                    <a:lstStyle/>
                    <a:p>
                      <a:r>
                        <a:rPr lang="en-US" sz="2300" dirty="0"/>
                        <a:t>4</a:t>
                      </a:r>
                    </a:p>
                  </a:txBody>
                  <a:tcPr marL="130048" marR="130048" marT="65024" marB="65024"/>
                </a:tc>
                <a:tc>
                  <a:txBody>
                    <a:bodyPr/>
                    <a:lstStyle/>
                    <a:p>
                      <a:r>
                        <a:rPr lang="en-US" sz="2300" dirty="0"/>
                        <a:t>Somewhat unwilling</a:t>
                      </a:r>
                    </a:p>
                  </a:txBody>
                  <a:tcPr marL="130048" marR="130048" marT="65024" marB="65024"/>
                </a:tc>
                <a:tc>
                  <a:txBody>
                    <a:bodyPr/>
                    <a:lstStyle/>
                    <a:p>
                      <a:r>
                        <a:rPr lang="en-US" sz="2300" dirty="0"/>
                        <a:t>0.00%</a:t>
                      </a:r>
                    </a:p>
                  </a:txBody>
                  <a:tcPr marL="130048" marR="130048" marT="65024" marB="65024"/>
                </a:tc>
                <a:tc>
                  <a:txBody>
                    <a:bodyPr/>
                    <a:lstStyle/>
                    <a:p>
                      <a:r>
                        <a:rPr lang="en-US" sz="2300" dirty="0"/>
                        <a:t>0</a:t>
                      </a:r>
                    </a:p>
                  </a:txBody>
                  <a:tcPr marL="130048" marR="130048" marT="65024" marB="65024"/>
                </a:tc>
                <a:extLst>
                  <a:ext uri="{0D108BD9-81ED-4DB2-BD59-A6C34878D82A}">
                    <a16:rowId xmlns:a16="http://schemas.microsoft.com/office/drawing/2014/main" val="10004"/>
                  </a:ext>
                </a:extLst>
              </a:tr>
              <a:tr h="527417">
                <a:tc>
                  <a:txBody>
                    <a:bodyPr/>
                    <a:lstStyle/>
                    <a:p>
                      <a:r>
                        <a:rPr lang="en-US" sz="2300" dirty="0"/>
                        <a:t>5</a:t>
                      </a:r>
                    </a:p>
                  </a:txBody>
                  <a:tcPr marL="130048" marR="130048" marT="65024" marB="65024"/>
                </a:tc>
                <a:tc>
                  <a:txBody>
                    <a:bodyPr/>
                    <a:lstStyle/>
                    <a:p>
                      <a:r>
                        <a:rPr lang="en-US" sz="2300" dirty="0"/>
                        <a:t>Very unwilling</a:t>
                      </a:r>
                    </a:p>
                  </a:txBody>
                  <a:tcPr marL="130048" marR="130048" marT="65024" marB="65024"/>
                </a:tc>
                <a:tc>
                  <a:txBody>
                    <a:bodyPr/>
                    <a:lstStyle/>
                    <a:p>
                      <a:r>
                        <a:rPr lang="en-US" sz="2300" dirty="0"/>
                        <a:t>0.00%</a:t>
                      </a:r>
                    </a:p>
                  </a:txBody>
                  <a:tcPr marL="130048" marR="130048" marT="65024" marB="65024"/>
                </a:tc>
                <a:tc>
                  <a:txBody>
                    <a:bodyPr/>
                    <a:lstStyle/>
                    <a:p>
                      <a:r>
                        <a:rPr lang="en-US" sz="2300" dirty="0"/>
                        <a:t>0</a:t>
                      </a:r>
                    </a:p>
                  </a:txBody>
                  <a:tcPr marL="130048" marR="130048" marT="65024" marB="65024"/>
                </a:tc>
                <a:extLst>
                  <a:ext uri="{0D108BD9-81ED-4DB2-BD59-A6C34878D82A}">
                    <a16:rowId xmlns:a16="http://schemas.microsoft.com/office/drawing/2014/main" val="10005"/>
                  </a:ext>
                </a:extLst>
              </a:tr>
              <a:tr h="527417">
                <a:tc>
                  <a:txBody>
                    <a:bodyPr/>
                    <a:lstStyle/>
                    <a:p>
                      <a:endParaRPr lang="en-US" sz="2300" dirty="0"/>
                    </a:p>
                  </a:txBody>
                  <a:tcPr marL="130048" marR="130048" marT="65024" marB="65024"/>
                </a:tc>
                <a:tc>
                  <a:txBody>
                    <a:bodyPr/>
                    <a:lstStyle/>
                    <a:p>
                      <a:r>
                        <a:rPr lang="en-US" sz="2300" dirty="0"/>
                        <a:t>Total</a:t>
                      </a:r>
                    </a:p>
                  </a:txBody>
                  <a:tcPr marL="130048" marR="130048" marT="65024" marB="65024"/>
                </a:tc>
                <a:tc>
                  <a:txBody>
                    <a:bodyPr/>
                    <a:lstStyle/>
                    <a:p>
                      <a:r>
                        <a:rPr lang="en-US" sz="2300" dirty="0"/>
                        <a:t>100%</a:t>
                      </a:r>
                    </a:p>
                  </a:txBody>
                  <a:tcPr marL="130048" marR="130048" marT="65024" marB="65024"/>
                </a:tc>
                <a:tc>
                  <a:txBody>
                    <a:bodyPr/>
                    <a:lstStyle/>
                    <a:p>
                      <a:r>
                        <a:rPr lang="en-US" sz="2300" dirty="0"/>
                        <a:t>56</a:t>
                      </a:r>
                    </a:p>
                  </a:txBody>
                  <a:tcPr marL="130048" marR="130048" marT="65024" marB="65024"/>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270027E7-4151-E143-BAA0-9A6FE2C61D40}"/>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5" name="Picture 4">
            <a:extLst>
              <a:ext uri="{FF2B5EF4-FFF2-40B4-BE49-F238E27FC236}">
                <a16:creationId xmlns:a16="http://schemas.microsoft.com/office/drawing/2014/main" id="{916894B4-7B59-4B52-91C5-2F6FC90867A4}"/>
              </a:ext>
            </a:extLst>
          </p:cNvPr>
          <p:cNvPicPr>
            <a:picLocks noChangeAspect="1"/>
          </p:cNvPicPr>
          <p:nvPr/>
        </p:nvPicPr>
        <p:blipFill>
          <a:blip r:embed="rId2"/>
          <a:stretch>
            <a:fillRect/>
          </a:stretch>
        </p:blipFill>
        <p:spPr>
          <a:xfrm>
            <a:off x="4451933" y="2751086"/>
            <a:ext cx="4100939" cy="4251433"/>
          </a:xfrm>
          <a:prstGeom prst="rect">
            <a:avLst/>
          </a:prstGeom>
        </p:spPr>
      </p:pic>
      <p:sp>
        <p:nvSpPr>
          <p:cNvPr id="4" name="Subtitle 3"/>
          <p:cNvSpPr>
            <a:spLocks noGrp="1"/>
          </p:cNvSpPr>
          <p:nvPr>
            <p:ph type="subTitle" idx="1"/>
          </p:nvPr>
        </p:nvSpPr>
        <p:spPr>
          <a:xfrm>
            <a:off x="4451933" y="7826337"/>
            <a:ext cx="4440916" cy="576748"/>
          </a:xfrm>
        </p:spPr>
        <p:txBody>
          <a:bodyPr>
            <a:normAutofit fontScale="92500"/>
          </a:bodyPr>
          <a:lstStyle/>
          <a:p>
            <a:r>
              <a:rPr lang="en-US" b="1" dirty="0"/>
              <a:t>tinyurl.com/ASCCC-</a:t>
            </a:r>
            <a:r>
              <a:rPr lang="en-US" b="1" dirty="0" err="1"/>
              <a:t>OpenEd</a:t>
            </a:r>
            <a:endParaRPr lang="en-US" dirty="0"/>
          </a:p>
        </p:txBody>
      </p:sp>
    </p:spTree>
    <p:extLst>
      <p:ext uri="{BB962C8B-B14F-4D97-AF65-F5344CB8AC3E}">
        <p14:creationId xmlns:p14="http://schemas.microsoft.com/office/powerpoint/2010/main" val="1376724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84444" y="199111"/>
            <a:ext cx="11704320" cy="525272"/>
          </a:xfrm>
          <a:prstGeom prst="rect">
            <a:avLst/>
          </a:prstGeom>
          <a:noFill/>
        </p:spPr>
        <p:txBody>
          <a:bodyPr wrap="square" rtlCol="0"/>
          <a:lstStyle/>
          <a:p>
            <a:r>
              <a:rPr lang="en-US" sz="3129" dirty="0"/>
              <a:t>Q9 - Considering the following choices, which one would be your ideal preference for a required textbook in a biology course?</a:t>
            </a:r>
          </a:p>
        </p:txBody>
      </p:sp>
      <p:pic>
        <p:nvPicPr>
          <p:cNvPr id="3" name="Object 2"/>
          <p:cNvPicPr>
            <a:picLocks noChangeAspect="1"/>
          </p:cNvPicPr>
          <p:nvPr/>
        </p:nvPicPr>
        <p:blipFill>
          <a:blip r:embed="rId2" cstate="print"/>
          <a:stretch>
            <a:fillRect/>
          </a:stretch>
        </p:blipFill>
        <p:spPr>
          <a:xfrm>
            <a:off x="813511" y="1706667"/>
            <a:ext cx="11377778" cy="7111111"/>
          </a:xfrm>
          <a:prstGeom prst="rect">
            <a:avLst/>
          </a:prstGeom>
        </p:spPr>
      </p:pic>
      <p:sp>
        <p:nvSpPr>
          <p:cNvPr id="4" name="Footer Placeholder 3">
            <a:extLst>
              <a:ext uri="{FF2B5EF4-FFF2-40B4-BE49-F238E27FC236}">
                <a16:creationId xmlns:a16="http://schemas.microsoft.com/office/drawing/2014/main" id="{9C9D68A2-E096-F243-AA6A-08A319695076}"/>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384000" y="199111"/>
            <a:ext cx="11704320" cy="525272"/>
          </a:xfrm>
          <a:prstGeom prst="rect">
            <a:avLst/>
          </a:prstGeom>
          <a:noFill/>
        </p:spPr>
        <p:txBody>
          <a:bodyPr wrap="square" rtlCol="0"/>
          <a:lstStyle/>
          <a:p>
            <a:r>
              <a:rPr lang="en-US" sz="2276" dirty="0"/>
              <a:t>Q9 - Considering the following choices, which one would be your ideal preference for a required textbook in a biology course?</a:t>
            </a:r>
          </a:p>
        </p:txBody>
      </p:sp>
      <p:graphicFrame>
        <p:nvGraphicFramePr>
          <p:cNvPr id="6" name="Table 5"/>
          <p:cNvGraphicFramePr>
            <a:graphicFrameLocks noGrp="1"/>
          </p:cNvGraphicFramePr>
          <p:nvPr/>
        </p:nvGraphicFramePr>
        <p:xfrm>
          <a:off x="503467" y="1564444"/>
          <a:ext cx="11874509" cy="2933305"/>
        </p:xfrm>
        <a:graphic>
          <a:graphicData uri="http://schemas.openxmlformats.org/drawingml/2006/table">
            <a:tbl>
              <a:tblPr firstRow="1" bandRow="1">
                <a:tableStyleId>{69012ECD-51FC-41F1-AA8D-1B2483CD663E}</a:tableStyleId>
              </a:tblPr>
              <a:tblGrid>
                <a:gridCol w="2968627">
                  <a:extLst>
                    <a:ext uri="{9D8B030D-6E8A-4147-A177-3AD203B41FA5}">
                      <a16:colId xmlns:a16="http://schemas.microsoft.com/office/drawing/2014/main" val="20000"/>
                    </a:ext>
                  </a:extLst>
                </a:gridCol>
                <a:gridCol w="2968627">
                  <a:extLst>
                    <a:ext uri="{9D8B030D-6E8A-4147-A177-3AD203B41FA5}">
                      <a16:colId xmlns:a16="http://schemas.microsoft.com/office/drawing/2014/main" val="20001"/>
                    </a:ext>
                  </a:extLst>
                </a:gridCol>
                <a:gridCol w="2968627">
                  <a:extLst>
                    <a:ext uri="{9D8B030D-6E8A-4147-A177-3AD203B41FA5}">
                      <a16:colId xmlns:a16="http://schemas.microsoft.com/office/drawing/2014/main" val="20002"/>
                    </a:ext>
                  </a:extLst>
                </a:gridCol>
                <a:gridCol w="2968627">
                  <a:extLst>
                    <a:ext uri="{9D8B030D-6E8A-4147-A177-3AD203B41FA5}">
                      <a16:colId xmlns:a16="http://schemas.microsoft.com/office/drawing/2014/main" val="20003"/>
                    </a:ext>
                  </a:extLst>
                </a:gridCol>
              </a:tblGrid>
              <a:tr h="527417">
                <a:tc>
                  <a:txBody>
                    <a:bodyPr/>
                    <a:lstStyle/>
                    <a:p>
                      <a:r>
                        <a:rPr lang="en-US" sz="2300" dirty="0"/>
                        <a:t>#</a:t>
                      </a:r>
                    </a:p>
                  </a:txBody>
                  <a:tcPr marL="130048" marR="130048" marT="65024" marB="65024"/>
                </a:tc>
                <a:tc>
                  <a:txBody>
                    <a:bodyPr/>
                    <a:lstStyle/>
                    <a:p>
                      <a:r>
                        <a:rPr lang="en-US" sz="2300" dirty="0"/>
                        <a:t>Answer</a:t>
                      </a:r>
                    </a:p>
                  </a:txBody>
                  <a:tcPr marL="130048" marR="130048" marT="65024" marB="65024"/>
                </a:tc>
                <a:tc>
                  <a:txBody>
                    <a:bodyPr/>
                    <a:lstStyle/>
                    <a:p>
                      <a:r>
                        <a:rPr lang="en-US" sz="2300" dirty="0"/>
                        <a:t>%</a:t>
                      </a:r>
                    </a:p>
                  </a:txBody>
                  <a:tcPr marL="130048" marR="130048" marT="65024" marB="65024"/>
                </a:tc>
                <a:tc>
                  <a:txBody>
                    <a:bodyPr/>
                    <a:lstStyle/>
                    <a:p>
                      <a:r>
                        <a:rPr lang="en-US" sz="2300" dirty="0"/>
                        <a:t>Count</a:t>
                      </a:r>
                    </a:p>
                  </a:txBody>
                  <a:tcPr marL="130048" marR="130048" marT="65024" marB="65024"/>
                </a:tc>
                <a:extLst>
                  <a:ext uri="{0D108BD9-81ED-4DB2-BD59-A6C34878D82A}">
                    <a16:rowId xmlns:a16="http://schemas.microsoft.com/office/drawing/2014/main" val="10000"/>
                  </a:ext>
                </a:extLst>
              </a:tr>
              <a:tr h="527417">
                <a:tc>
                  <a:txBody>
                    <a:bodyPr/>
                    <a:lstStyle/>
                    <a:p>
                      <a:r>
                        <a:rPr lang="en-US" sz="2300" dirty="0"/>
                        <a:t>1</a:t>
                      </a:r>
                    </a:p>
                  </a:txBody>
                  <a:tcPr marL="130048" marR="130048" marT="65024" marB="65024"/>
                </a:tc>
                <a:tc>
                  <a:txBody>
                    <a:bodyPr/>
                    <a:lstStyle/>
                    <a:p>
                      <a:r>
                        <a:rPr lang="en-US" sz="2300" dirty="0"/>
                        <a:t>Traditional textbook</a:t>
                      </a:r>
                    </a:p>
                  </a:txBody>
                  <a:tcPr marL="130048" marR="130048" marT="65024" marB="65024"/>
                </a:tc>
                <a:tc>
                  <a:txBody>
                    <a:bodyPr/>
                    <a:lstStyle/>
                    <a:p>
                      <a:r>
                        <a:rPr lang="en-US" sz="2300" dirty="0"/>
                        <a:t>8.93%</a:t>
                      </a:r>
                    </a:p>
                  </a:txBody>
                  <a:tcPr marL="130048" marR="130048" marT="65024" marB="65024"/>
                </a:tc>
                <a:tc>
                  <a:txBody>
                    <a:bodyPr/>
                    <a:lstStyle/>
                    <a:p>
                      <a:r>
                        <a:rPr lang="en-US" sz="2300" dirty="0"/>
                        <a:t>5</a:t>
                      </a:r>
                    </a:p>
                  </a:txBody>
                  <a:tcPr marL="130048" marR="130048" marT="65024" marB="65024"/>
                </a:tc>
                <a:extLst>
                  <a:ext uri="{0D108BD9-81ED-4DB2-BD59-A6C34878D82A}">
                    <a16:rowId xmlns:a16="http://schemas.microsoft.com/office/drawing/2014/main" val="10001"/>
                  </a:ext>
                </a:extLst>
              </a:tr>
              <a:tr h="527417">
                <a:tc>
                  <a:txBody>
                    <a:bodyPr/>
                    <a:lstStyle/>
                    <a:p>
                      <a:r>
                        <a:rPr lang="en-US" sz="2300" dirty="0"/>
                        <a:t>2</a:t>
                      </a:r>
                    </a:p>
                  </a:txBody>
                  <a:tcPr marL="130048" marR="130048" marT="65024" marB="65024"/>
                </a:tc>
                <a:tc>
                  <a:txBody>
                    <a:bodyPr/>
                    <a:lstStyle/>
                    <a:p>
                      <a:r>
                        <a:rPr lang="en-US" sz="2300" dirty="0"/>
                        <a:t>Free open textbook</a:t>
                      </a:r>
                    </a:p>
                  </a:txBody>
                  <a:tcPr marL="130048" marR="130048" marT="65024" marB="65024"/>
                </a:tc>
                <a:tc>
                  <a:txBody>
                    <a:bodyPr/>
                    <a:lstStyle/>
                    <a:p>
                      <a:r>
                        <a:rPr lang="en-US" sz="2300" dirty="0"/>
                        <a:t>80.36%</a:t>
                      </a:r>
                    </a:p>
                  </a:txBody>
                  <a:tcPr marL="130048" marR="130048" marT="65024" marB="65024"/>
                </a:tc>
                <a:tc>
                  <a:txBody>
                    <a:bodyPr/>
                    <a:lstStyle/>
                    <a:p>
                      <a:r>
                        <a:rPr lang="en-US" sz="2300" dirty="0"/>
                        <a:t>45</a:t>
                      </a:r>
                    </a:p>
                  </a:txBody>
                  <a:tcPr marL="130048" marR="130048" marT="65024" marB="65024"/>
                </a:tc>
                <a:extLst>
                  <a:ext uri="{0D108BD9-81ED-4DB2-BD59-A6C34878D82A}">
                    <a16:rowId xmlns:a16="http://schemas.microsoft.com/office/drawing/2014/main" val="10002"/>
                  </a:ext>
                </a:extLst>
              </a:tr>
              <a:tr h="823637">
                <a:tc>
                  <a:txBody>
                    <a:bodyPr/>
                    <a:lstStyle/>
                    <a:p>
                      <a:r>
                        <a:rPr lang="en-US" sz="2300" dirty="0"/>
                        <a:t>3</a:t>
                      </a:r>
                    </a:p>
                  </a:txBody>
                  <a:tcPr marL="130048" marR="130048" marT="65024" marB="65024"/>
                </a:tc>
                <a:tc>
                  <a:txBody>
                    <a:bodyPr/>
                    <a:lstStyle/>
                    <a:p>
                      <a:r>
                        <a:rPr lang="en-US" sz="2300" dirty="0"/>
                        <a:t>Undecided/no preference</a:t>
                      </a:r>
                    </a:p>
                  </a:txBody>
                  <a:tcPr marL="130048" marR="130048" marT="65024" marB="65024"/>
                </a:tc>
                <a:tc>
                  <a:txBody>
                    <a:bodyPr/>
                    <a:lstStyle/>
                    <a:p>
                      <a:r>
                        <a:rPr lang="en-US" sz="2300" dirty="0"/>
                        <a:t>10.71%</a:t>
                      </a:r>
                    </a:p>
                  </a:txBody>
                  <a:tcPr marL="130048" marR="130048" marT="65024" marB="65024"/>
                </a:tc>
                <a:tc>
                  <a:txBody>
                    <a:bodyPr/>
                    <a:lstStyle/>
                    <a:p>
                      <a:r>
                        <a:rPr lang="en-US" sz="2300" dirty="0"/>
                        <a:t>6</a:t>
                      </a:r>
                    </a:p>
                  </a:txBody>
                  <a:tcPr marL="130048" marR="130048" marT="65024" marB="65024"/>
                </a:tc>
                <a:extLst>
                  <a:ext uri="{0D108BD9-81ED-4DB2-BD59-A6C34878D82A}">
                    <a16:rowId xmlns:a16="http://schemas.microsoft.com/office/drawing/2014/main" val="10003"/>
                  </a:ext>
                </a:extLst>
              </a:tr>
              <a:tr h="527417">
                <a:tc>
                  <a:txBody>
                    <a:bodyPr/>
                    <a:lstStyle/>
                    <a:p>
                      <a:endParaRPr lang="en-US" sz="2300" dirty="0"/>
                    </a:p>
                  </a:txBody>
                  <a:tcPr marL="130048" marR="130048" marT="65024" marB="65024"/>
                </a:tc>
                <a:tc>
                  <a:txBody>
                    <a:bodyPr/>
                    <a:lstStyle/>
                    <a:p>
                      <a:r>
                        <a:rPr lang="en-US" sz="2300" dirty="0"/>
                        <a:t>Total</a:t>
                      </a:r>
                    </a:p>
                  </a:txBody>
                  <a:tcPr marL="130048" marR="130048" marT="65024" marB="65024"/>
                </a:tc>
                <a:tc>
                  <a:txBody>
                    <a:bodyPr/>
                    <a:lstStyle/>
                    <a:p>
                      <a:r>
                        <a:rPr lang="en-US" sz="2300" dirty="0"/>
                        <a:t>100%</a:t>
                      </a:r>
                    </a:p>
                  </a:txBody>
                  <a:tcPr marL="130048" marR="130048" marT="65024" marB="65024"/>
                </a:tc>
                <a:tc>
                  <a:txBody>
                    <a:bodyPr/>
                    <a:lstStyle/>
                    <a:p>
                      <a:r>
                        <a:rPr lang="en-US" sz="2300" dirty="0"/>
                        <a:t>56</a:t>
                      </a:r>
                    </a:p>
                  </a:txBody>
                  <a:tcPr marL="130048" marR="130048" marT="65024" marB="65024"/>
                </a:tc>
                <a:extLst>
                  <a:ext uri="{0D108BD9-81ED-4DB2-BD59-A6C34878D82A}">
                    <a16:rowId xmlns:a16="http://schemas.microsoft.com/office/drawing/2014/main" val="10004"/>
                  </a:ext>
                </a:extLst>
              </a:tr>
            </a:tbl>
          </a:graphicData>
        </a:graphic>
      </p:graphicFrame>
      <p:sp>
        <p:nvSpPr>
          <p:cNvPr id="3" name="Footer Placeholder 2">
            <a:extLst>
              <a:ext uri="{FF2B5EF4-FFF2-40B4-BE49-F238E27FC236}">
                <a16:creationId xmlns:a16="http://schemas.microsoft.com/office/drawing/2014/main" id="{9B11F523-0B8F-4742-88E1-E9AC234F26BB}"/>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84444" y="199111"/>
            <a:ext cx="11704320" cy="525272"/>
          </a:xfrm>
          <a:prstGeom prst="rect">
            <a:avLst/>
          </a:prstGeom>
          <a:noFill/>
        </p:spPr>
        <p:txBody>
          <a:bodyPr wrap="square" rtlCol="0"/>
          <a:lstStyle/>
          <a:p>
            <a:r>
              <a:rPr lang="en-US" sz="3129" dirty="0"/>
              <a:t>Q13 - To what extent do you agree with the statement: "I would have preferred to purchase a traditional textbook for this course"?</a:t>
            </a:r>
          </a:p>
        </p:txBody>
      </p:sp>
      <p:pic>
        <p:nvPicPr>
          <p:cNvPr id="3" name="Object 2"/>
          <p:cNvPicPr>
            <a:picLocks noChangeAspect="1"/>
          </p:cNvPicPr>
          <p:nvPr/>
        </p:nvPicPr>
        <p:blipFill>
          <a:blip r:embed="rId2" cstate="print"/>
          <a:stretch>
            <a:fillRect/>
          </a:stretch>
        </p:blipFill>
        <p:spPr>
          <a:xfrm>
            <a:off x="813511" y="1706667"/>
            <a:ext cx="11377778" cy="7111111"/>
          </a:xfrm>
          <a:prstGeom prst="rect">
            <a:avLst/>
          </a:prstGeom>
        </p:spPr>
      </p:pic>
      <p:sp>
        <p:nvSpPr>
          <p:cNvPr id="4" name="Footer Placeholder 3">
            <a:extLst>
              <a:ext uri="{FF2B5EF4-FFF2-40B4-BE49-F238E27FC236}">
                <a16:creationId xmlns:a16="http://schemas.microsoft.com/office/drawing/2014/main" id="{34439FA3-26E2-5748-A107-1982ED671A22}"/>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384000" y="199111"/>
            <a:ext cx="11704320" cy="525272"/>
          </a:xfrm>
          <a:prstGeom prst="rect">
            <a:avLst/>
          </a:prstGeom>
          <a:noFill/>
        </p:spPr>
        <p:txBody>
          <a:bodyPr wrap="square" rtlCol="0"/>
          <a:lstStyle/>
          <a:p>
            <a:r>
              <a:rPr lang="en-US" sz="2276" dirty="0"/>
              <a:t>Q13 - To what extent do you agree with the statement: "I would have preferred to purchase a traditional textbook for this course"?</a:t>
            </a:r>
          </a:p>
        </p:txBody>
      </p:sp>
      <p:graphicFrame>
        <p:nvGraphicFramePr>
          <p:cNvPr id="6" name="Table 5"/>
          <p:cNvGraphicFramePr>
            <a:graphicFrameLocks noGrp="1"/>
          </p:cNvGraphicFramePr>
          <p:nvPr/>
        </p:nvGraphicFramePr>
        <p:xfrm>
          <a:off x="503467" y="1564444"/>
          <a:ext cx="11874509" cy="3988139"/>
        </p:xfrm>
        <a:graphic>
          <a:graphicData uri="http://schemas.openxmlformats.org/drawingml/2006/table">
            <a:tbl>
              <a:tblPr firstRow="1" bandRow="1">
                <a:tableStyleId>{69012ECD-51FC-41F1-AA8D-1B2483CD663E}</a:tableStyleId>
              </a:tblPr>
              <a:tblGrid>
                <a:gridCol w="2968627">
                  <a:extLst>
                    <a:ext uri="{9D8B030D-6E8A-4147-A177-3AD203B41FA5}">
                      <a16:colId xmlns:a16="http://schemas.microsoft.com/office/drawing/2014/main" val="20000"/>
                    </a:ext>
                  </a:extLst>
                </a:gridCol>
                <a:gridCol w="2968627">
                  <a:extLst>
                    <a:ext uri="{9D8B030D-6E8A-4147-A177-3AD203B41FA5}">
                      <a16:colId xmlns:a16="http://schemas.microsoft.com/office/drawing/2014/main" val="20001"/>
                    </a:ext>
                  </a:extLst>
                </a:gridCol>
                <a:gridCol w="2968627">
                  <a:extLst>
                    <a:ext uri="{9D8B030D-6E8A-4147-A177-3AD203B41FA5}">
                      <a16:colId xmlns:a16="http://schemas.microsoft.com/office/drawing/2014/main" val="20002"/>
                    </a:ext>
                  </a:extLst>
                </a:gridCol>
                <a:gridCol w="2968627">
                  <a:extLst>
                    <a:ext uri="{9D8B030D-6E8A-4147-A177-3AD203B41FA5}">
                      <a16:colId xmlns:a16="http://schemas.microsoft.com/office/drawing/2014/main" val="20003"/>
                    </a:ext>
                  </a:extLst>
                </a:gridCol>
              </a:tblGrid>
              <a:tr h="527417">
                <a:tc>
                  <a:txBody>
                    <a:bodyPr/>
                    <a:lstStyle/>
                    <a:p>
                      <a:r>
                        <a:rPr lang="en-US" sz="2300" dirty="0"/>
                        <a:t>#</a:t>
                      </a:r>
                    </a:p>
                  </a:txBody>
                  <a:tcPr marL="130048" marR="130048" marT="65024" marB="65024"/>
                </a:tc>
                <a:tc>
                  <a:txBody>
                    <a:bodyPr/>
                    <a:lstStyle/>
                    <a:p>
                      <a:r>
                        <a:rPr lang="en-US" sz="2300" dirty="0"/>
                        <a:t>Answer</a:t>
                      </a:r>
                    </a:p>
                  </a:txBody>
                  <a:tcPr marL="130048" marR="130048" marT="65024" marB="65024"/>
                </a:tc>
                <a:tc>
                  <a:txBody>
                    <a:bodyPr/>
                    <a:lstStyle/>
                    <a:p>
                      <a:r>
                        <a:rPr lang="en-US" sz="2300" dirty="0"/>
                        <a:t>%</a:t>
                      </a:r>
                    </a:p>
                  </a:txBody>
                  <a:tcPr marL="130048" marR="130048" marT="65024" marB="65024"/>
                </a:tc>
                <a:tc>
                  <a:txBody>
                    <a:bodyPr/>
                    <a:lstStyle/>
                    <a:p>
                      <a:r>
                        <a:rPr lang="en-US" sz="2300" dirty="0"/>
                        <a:t>Count</a:t>
                      </a:r>
                    </a:p>
                  </a:txBody>
                  <a:tcPr marL="130048" marR="130048" marT="65024" marB="65024"/>
                </a:tc>
                <a:extLst>
                  <a:ext uri="{0D108BD9-81ED-4DB2-BD59-A6C34878D82A}">
                    <a16:rowId xmlns:a16="http://schemas.microsoft.com/office/drawing/2014/main" val="10000"/>
                  </a:ext>
                </a:extLst>
              </a:tr>
              <a:tr h="527417">
                <a:tc>
                  <a:txBody>
                    <a:bodyPr/>
                    <a:lstStyle/>
                    <a:p>
                      <a:r>
                        <a:rPr lang="en-US" sz="2300" dirty="0"/>
                        <a:t>1</a:t>
                      </a:r>
                    </a:p>
                  </a:txBody>
                  <a:tcPr marL="130048" marR="130048" marT="65024" marB="65024"/>
                </a:tc>
                <a:tc>
                  <a:txBody>
                    <a:bodyPr/>
                    <a:lstStyle/>
                    <a:p>
                      <a:r>
                        <a:rPr lang="en-US" sz="2300" dirty="0"/>
                        <a:t>Strongly disagree</a:t>
                      </a:r>
                    </a:p>
                  </a:txBody>
                  <a:tcPr marL="130048" marR="130048" marT="65024" marB="65024"/>
                </a:tc>
                <a:tc>
                  <a:txBody>
                    <a:bodyPr/>
                    <a:lstStyle/>
                    <a:p>
                      <a:r>
                        <a:rPr lang="en-US" sz="2300" dirty="0"/>
                        <a:t>49.09%</a:t>
                      </a:r>
                    </a:p>
                  </a:txBody>
                  <a:tcPr marL="130048" marR="130048" marT="65024" marB="65024"/>
                </a:tc>
                <a:tc>
                  <a:txBody>
                    <a:bodyPr/>
                    <a:lstStyle/>
                    <a:p>
                      <a:r>
                        <a:rPr lang="en-US" sz="2300" dirty="0"/>
                        <a:t>27</a:t>
                      </a:r>
                    </a:p>
                  </a:txBody>
                  <a:tcPr marL="130048" marR="130048" marT="65024" marB="65024"/>
                </a:tc>
                <a:extLst>
                  <a:ext uri="{0D108BD9-81ED-4DB2-BD59-A6C34878D82A}">
                    <a16:rowId xmlns:a16="http://schemas.microsoft.com/office/drawing/2014/main" val="10001"/>
                  </a:ext>
                </a:extLst>
              </a:tr>
              <a:tr h="527417">
                <a:tc>
                  <a:txBody>
                    <a:bodyPr/>
                    <a:lstStyle/>
                    <a:p>
                      <a:r>
                        <a:rPr lang="en-US" sz="2300" dirty="0"/>
                        <a:t>2</a:t>
                      </a:r>
                    </a:p>
                  </a:txBody>
                  <a:tcPr marL="130048" marR="130048" marT="65024" marB="65024"/>
                </a:tc>
                <a:tc>
                  <a:txBody>
                    <a:bodyPr/>
                    <a:lstStyle/>
                    <a:p>
                      <a:r>
                        <a:rPr lang="en-US" sz="2300" dirty="0"/>
                        <a:t>Slightly disagree</a:t>
                      </a:r>
                    </a:p>
                  </a:txBody>
                  <a:tcPr marL="130048" marR="130048" marT="65024" marB="65024"/>
                </a:tc>
                <a:tc>
                  <a:txBody>
                    <a:bodyPr/>
                    <a:lstStyle/>
                    <a:p>
                      <a:r>
                        <a:rPr lang="en-US" sz="2300" dirty="0"/>
                        <a:t>18.18%</a:t>
                      </a:r>
                    </a:p>
                  </a:txBody>
                  <a:tcPr marL="130048" marR="130048" marT="65024" marB="65024"/>
                </a:tc>
                <a:tc>
                  <a:txBody>
                    <a:bodyPr/>
                    <a:lstStyle/>
                    <a:p>
                      <a:r>
                        <a:rPr lang="en-US" sz="2300" dirty="0"/>
                        <a:t>10</a:t>
                      </a:r>
                    </a:p>
                  </a:txBody>
                  <a:tcPr marL="130048" marR="130048" marT="65024" marB="65024"/>
                </a:tc>
                <a:extLst>
                  <a:ext uri="{0D108BD9-81ED-4DB2-BD59-A6C34878D82A}">
                    <a16:rowId xmlns:a16="http://schemas.microsoft.com/office/drawing/2014/main" val="10002"/>
                  </a:ext>
                </a:extLst>
              </a:tr>
              <a:tr h="823637">
                <a:tc>
                  <a:txBody>
                    <a:bodyPr/>
                    <a:lstStyle/>
                    <a:p>
                      <a:r>
                        <a:rPr lang="en-US" sz="2300" dirty="0"/>
                        <a:t>3</a:t>
                      </a:r>
                    </a:p>
                  </a:txBody>
                  <a:tcPr marL="130048" marR="130048" marT="65024" marB="65024"/>
                </a:tc>
                <a:tc>
                  <a:txBody>
                    <a:bodyPr/>
                    <a:lstStyle/>
                    <a:p>
                      <a:r>
                        <a:rPr lang="en-US" sz="2300" dirty="0"/>
                        <a:t>Neither agree nor disagree</a:t>
                      </a:r>
                    </a:p>
                  </a:txBody>
                  <a:tcPr marL="130048" marR="130048" marT="65024" marB="65024"/>
                </a:tc>
                <a:tc>
                  <a:txBody>
                    <a:bodyPr/>
                    <a:lstStyle/>
                    <a:p>
                      <a:r>
                        <a:rPr lang="en-US" sz="2300" dirty="0"/>
                        <a:t>27.27%</a:t>
                      </a:r>
                    </a:p>
                  </a:txBody>
                  <a:tcPr marL="130048" marR="130048" marT="65024" marB="65024"/>
                </a:tc>
                <a:tc>
                  <a:txBody>
                    <a:bodyPr/>
                    <a:lstStyle/>
                    <a:p>
                      <a:r>
                        <a:rPr lang="en-US" sz="2300" dirty="0"/>
                        <a:t>15</a:t>
                      </a:r>
                    </a:p>
                  </a:txBody>
                  <a:tcPr marL="130048" marR="130048" marT="65024" marB="65024"/>
                </a:tc>
                <a:extLst>
                  <a:ext uri="{0D108BD9-81ED-4DB2-BD59-A6C34878D82A}">
                    <a16:rowId xmlns:a16="http://schemas.microsoft.com/office/drawing/2014/main" val="10003"/>
                  </a:ext>
                </a:extLst>
              </a:tr>
              <a:tr h="527417">
                <a:tc>
                  <a:txBody>
                    <a:bodyPr/>
                    <a:lstStyle/>
                    <a:p>
                      <a:r>
                        <a:rPr lang="en-US" sz="2300" dirty="0"/>
                        <a:t>4</a:t>
                      </a:r>
                    </a:p>
                  </a:txBody>
                  <a:tcPr marL="130048" marR="130048" marT="65024" marB="65024"/>
                </a:tc>
                <a:tc>
                  <a:txBody>
                    <a:bodyPr/>
                    <a:lstStyle/>
                    <a:p>
                      <a:r>
                        <a:rPr lang="en-US" sz="2300" dirty="0"/>
                        <a:t>Slightly agree</a:t>
                      </a:r>
                    </a:p>
                  </a:txBody>
                  <a:tcPr marL="130048" marR="130048" marT="65024" marB="65024"/>
                </a:tc>
                <a:tc>
                  <a:txBody>
                    <a:bodyPr/>
                    <a:lstStyle/>
                    <a:p>
                      <a:r>
                        <a:rPr lang="en-US" sz="2300" dirty="0"/>
                        <a:t>5.45%</a:t>
                      </a:r>
                    </a:p>
                  </a:txBody>
                  <a:tcPr marL="130048" marR="130048" marT="65024" marB="65024"/>
                </a:tc>
                <a:tc>
                  <a:txBody>
                    <a:bodyPr/>
                    <a:lstStyle/>
                    <a:p>
                      <a:r>
                        <a:rPr lang="en-US" sz="2300" dirty="0"/>
                        <a:t>3</a:t>
                      </a:r>
                    </a:p>
                  </a:txBody>
                  <a:tcPr marL="130048" marR="130048" marT="65024" marB="65024"/>
                </a:tc>
                <a:extLst>
                  <a:ext uri="{0D108BD9-81ED-4DB2-BD59-A6C34878D82A}">
                    <a16:rowId xmlns:a16="http://schemas.microsoft.com/office/drawing/2014/main" val="10004"/>
                  </a:ext>
                </a:extLst>
              </a:tr>
              <a:tr h="527417">
                <a:tc>
                  <a:txBody>
                    <a:bodyPr/>
                    <a:lstStyle/>
                    <a:p>
                      <a:r>
                        <a:rPr lang="en-US" sz="2300" dirty="0"/>
                        <a:t>5</a:t>
                      </a:r>
                    </a:p>
                  </a:txBody>
                  <a:tcPr marL="130048" marR="130048" marT="65024" marB="65024"/>
                </a:tc>
                <a:tc>
                  <a:txBody>
                    <a:bodyPr/>
                    <a:lstStyle/>
                    <a:p>
                      <a:r>
                        <a:rPr lang="en-US" sz="2300" dirty="0"/>
                        <a:t>Strongly agree</a:t>
                      </a:r>
                    </a:p>
                  </a:txBody>
                  <a:tcPr marL="130048" marR="130048" marT="65024" marB="65024"/>
                </a:tc>
                <a:tc>
                  <a:txBody>
                    <a:bodyPr/>
                    <a:lstStyle/>
                    <a:p>
                      <a:r>
                        <a:rPr lang="en-US" sz="2300" dirty="0"/>
                        <a:t>0.00%</a:t>
                      </a:r>
                    </a:p>
                  </a:txBody>
                  <a:tcPr marL="130048" marR="130048" marT="65024" marB="65024"/>
                </a:tc>
                <a:tc>
                  <a:txBody>
                    <a:bodyPr/>
                    <a:lstStyle/>
                    <a:p>
                      <a:r>
                        <a:rPr lang="en-US" sz="2300" dirty="0"/>
                        <a:t>0</a:t>
                      </a:r>
                    </a:p>
                  </a:txBody>
                  <a:tcPr marL="130048" marR="130048" marT="65024" marB="65024"/>
                </a:tc>
                <a:extLst>
                  <a:ext uri="{0D108BD9-81ED-4DB2-BD59-A6C34878D82A}">
                    <a16:rowId xmlns:a16="http://schemas.microsoft.com/office/drawing/2014/main" val="10005"/>
                  </a:ext>
                </a:extLst>
              </a:tr>
              <a:tr h="527417">
                <a:tc>
                  <a:txBody>
                    <a:bodyPr/>
                    <a:lstStyle/>
                    <a:p>
                      <a:endParaRPr lang="en-US" sz="2300" dirty="0"/>
                    </a:p>
                  </a:txBody>
                  <a:tcPr marL="130048" marR="130048" marT="65024" marB="65024"/>
                </a:tc>
                <a:tc>
                  <a:txBody>
                    <a:bodyPr/>
                    <a:lstStyle/>
                    <a:p>
                      <a:r>
                        <a:rPr lang="en-US" sz="2300" dirty="0"/>
                        <a:t>Total</a:t>
                      </a:r>
                    </a:p>
                  </a:txBody>
                  <a:tcPr marL="130048" marR="130048" marT="65024" marB="65024"/>
                </a:tc>
                <a:tc>
                  <a:txBody>
                    <a:bodyPr/>
                    <a:lstStyle/>
                    <a:p>
                      <a:r>
                        <a:rPr lang="en-US" sz="2300" dirty="0"/>
                        <a:t>100%</a:t>
                      </a:r>
                    </a:p>
                  </a:txBody>
                  <a:tcPr marL="130048" marR="130048" marT="65024" marB="65024"/>
                </a:tc>
                <a:tc>
                  <a:txBody>
                    <a:bodyPr/>
                    <a:lstStyle/>
                    <a:p>
                      <a:r>
                        <a:rPr lang="en-US" sz="2300" dirty="0"/>
                        <a:t>55</a:t>
                      </a:r>
                    </a:p>
                  </a:txBody>
                  <a:tcPr marL="130048" marR="130048" marT="65024" marB="65024"/>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13FCFEB9-9E12-5C40-A5ED-A7E811C95EDE}"/>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Matthew R. Fisher (Oregon Coast College) &amp; Jeff Schinske (Foothill College): Unpublished Data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Implementation of Open Textbooks in Community and Technical College Biology Courses: The Good, the Bad, and the Data"/>
          <p:cNvSpPr txBox="1">
            <a:spLocks noGrp="1"/>
          </p:cNvSpPr>
          <p:nvPr>
            <p:ph type="ctrTitle"/>
          </p:nvPr>
        </p:nvSpPr>
        <p:spPr>
          <a:prstGeom prst="rect">
            <a:avLst/>
          </a:prstGeom>
        </p:spPr>
        <p:txBody>
          <a:bodyPr/>
          <a:lstStyle>
            <a:lvl1pPr defTabSz="368045">
              <a:defRPr sz="5040"/>
            </a:lvl1pPr>
          </a:lstStyle>
          <a:p>
            <a:r>
              <a:t>Implementation of Open Textbooks in Community and Technical College Biology Courses: The Good, the Bad, and the Data </a:t>
            </a:r>
          </a:p>
        </p:txBody>
      </p:sp>
      <p:sp>
        <p:nvSpPr>
          <p:cNvPr id="120" name="Summary of published paper:…"/>
          <p:cNvSpPr txBox="1">
            <a:spLocks noGrp="1"/>
          </p:cNvSpPr>
          <p:nvPr>
            <p:ph type="subTitle" sz="quarter" idx="1"/>
          </p:nvPr>
        </p:nvSpPr>
        <p:spPr>
          <a:prstGeom prst="rect">
            <a:avLst/>
          </a:prstGeom>
        </p:spPr>
        <p:txBody>
          <a:bodyPr/>
          <a:lstStyle/>
          <a:p>
            <a:pPr defTabSz="350520">
              <a:defRPr sz="2220"/>
            </a:pPr>
            <a:r>
              <a:t>Summary of published paper:</a:t>
            </a:r>
          </a:p>
          <a:p>
            <a:pPr defTabSz="350520">
              <a:defRPr sz="2220"/>
            </a:pPr>
            <a:r>
              <a:t>Vander Waal Mills, K E; Gucinski, M; Vander Waal, K. (2019). </a:t>
            </a:r>
            <a:r>
              <a:rPr i="1"/>
              <a:t>CBE-Life Sciences Education,18 </a:t>
            </a:r>
            <a:r>
              <a:t>(3). https://doi.org/10.1187/cbe.19-01-0022 </a:t>
            </a:r>
          </a:p>
        </p:txBody>
      </p:sp>
      <p:sp>
        <p:nvSpPr>
          <p:cNvPr id="121" name="Have you ever wondered how useful textbooks are in a course?  Are Open Textbooks better or worse than traditional textbooks?  Are students still successful with these “alternative” books?  We collected data from 33 classes (4 different colleges) and around 900 students on the effectiveness of an Open Textbook in General Biology.  In addition, we surveyed biology students and biology faculty on their use and perceptions of these Open Textbooks.  We will share the results with you and give data-driven ideas about how to implement the texts, the challenges, and possible solutions."/>
          <p:cNvSpPr txBox="1"/>
          <p:nvPr/>
        </p:nvSpPr>
        <p:spPr>
          <a:xfrm>
            <a:off x="198472" y="6095999"/>
            <a:ext cx="12607856" cy="274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defRPr sz="2200" b="0">
                <a:latin typeface="Helvetica"/>
                <a:ea typeface="Helvetica"/>
                <a:cs typeface="Helvetica"/>
                <a:sym typeface="Helvetica"/>
              </a:defRPr>
            </a:pPr>
            <a:endParaRPr/>
          </a:p>
          <a:p>
            <a:pPr defTabSz="457200">
              <a:defRPr sz="2200" b="0">
                <a:latin typeface="Helvetica"/>
                <a:ea typeface="Helvetica"/>
                <a:cs typeface="Helvetica"/>
                <a:sym typeface="Helvetica"/>
              </a:defRPr>
            </a:pPr>
            <a:r>
              <a:t>Have you ever wondered how useful textbooks are in a course?  Are Open Textbooks better or worse than traditional textbooks?  Are students still successful with these “alternative” books?  We collected data from 33 classes (4 different colleges) and around 900 students on the effectiveness of an Open Textbook in General Biology.  In addition, we surveyed biology students and biology faculty on their use and perceptions of these Open Textbooks.  We will share the results with you and give data-driven ideas about how to implement the texts, the challenges, and possible solutions. </a:t>
            </a:r>
          </a:p>
        </p:txBody>
      </p:sp>
      <p:sp>
        <p:nvSpPr>
          <p:cNvPr id="122" name="Line"/>
          <p:cNvSpPr/>
          <p:nvPr/>
        </p:nvSpPr>
        <p:spPr>
          <a:xfrm>
            <a:off x="758965" y="6286500"/>
            <a:ext cx="11486870" cy="0"/>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123" name="Image" descr="Image"/>
          <p:cNvPicPr>
            <a:picLocks noChangeAspect="1"/>
          </p:cNvPicPr>
          <p:nvPr/>
        </p:nvPicPr>
        <p:blipFill>
          <a:blip r:embed="rId2"/>
          <a:stretch>
            <a:fillRect/>
          </a:stretch>
        </p:blipFill>
        <p:spPr>
          <a:xfrm>
            <a:off x="9104318" y="130523"/>
            <a:ext cx="3329272" cy="1087998"/>
          </a:xfrm>
          <a:prstGeom prst="rect">
            <a:avLst/>
          </a:prstGeom>
          <a:ln w="12700">
            <a:miter lim="400000"/>
          </a:ln>
        </p:spPr>
      </p:pic>
      <p:pic>
        <p:nvPicPr>
          <p:cNvPr id="124" name="Image" descr="Image"/>
          <p:cNvPicPr>
            <a:picLocks noChangeAspect="1"/>
          </p:cNvPicPr>
          <p:nvPr/>
        </p:nvPicPr>
        <p:blipFill>
          <a:blip r:embed="rId3"/>
          <a:stretch>
            <a:fillRect/>
          </a:stretch>
        </p:blipFill>
        <p:spPr>
          <a:xfrm>
            <a:off x="4539101" y="109371"/>
            <a:ext cx="4155199" cy="1130301"/>
          </a:xfrm>
          <a:prstGeom prst="rect">
            <a:avLst/>
          </a:prstGeom>
          <a:ln w="12700">
            <a:miter lim="400000"/>
          </a:ln>
        </p:spPr>
      </p:pic>
      <p:pic>
        <p:nvPicPr>
          <p:cNvPr id="125" name="Image" descr="Image"/>
          <p:cNvPicPr>
            <a:picLocks noChangeAspect="1"/>
          </p:cNvPicPr>
          <p:nvPr/>
        </p:nvPicPr>
        <p:blipFill>
          <a:blip r:embed="rId4"/>
          <a:srcRect l="1939" t="4025" r="53485" b="88157"/>
          <a:stretch>
            <a:fillRect/>
          </a:stretch>
        </p:blipFill>
        <p:spPr>
          <a:xfrm>
            <a:off x="-75016" y="157106"/>
            <a:ext cx="4576309" cy="1038260"/>
          </a:xfrm>
          <a:prstGeom prst="rect">
            <a:avLst/>
          </a:prstGeom>
          <a:ln w="12700">
            <a:miter lim="400000"/>
          </a:ln>
        </p:spPr>
      </p:pic>
      <p:pic>
        <p:nvPicPr>
          <p:cNvPr id="126" name="Image" descr="Image"/>
          <p:cNvPicPr>
            <a:picLocks noChangeAspect="1"/>
          </p:cNvPicPr>
          <p:nvPr/>
        </p:nvPicPr>
        <p:blipFill>
          <a:blip r:embed="rId5"/>
          <a:stretch>
            <a:fillRect/>
          </a:stretch>
        </p:blipFill>
        <p:spPr>
          <a:xfrm>
            <a:off x="78209" y="8800283"/>
            <a:ext cx="2622761" cy="911004"/>
          </a:xfrm>
          <a:prstGeom prst="rect">
            <a:avLst/>
          </a:prstGeom>
          <a:ln w="12700">
            <a:miter lim="400000"/>
          </a:ln>
        </p:spPr>
      </p:pic>
      <p:sp>
        <p:nvSpPr>
          <p:cNvPr id="127" name="This work is licensed under the Creative Commons Attribution 4.0 International License. To view a copy of this license, visit http://creativecommons.org/licenses/by/4.0/ or send a letter to Creative Commons, PO Box 1866, Mountain View, CA 94042, USA."/>
          <p:cNvSpPr txBox="1"/>
          <p:nvPr/>
        </p:nvSpPr>
        <p:spPr>
          <a:xfrm>
            <a:off x="2680841" y="8857812"/>
            <a:ext cx="4571861" cy="795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1000" b="0" i="1">
                <a:latin typeface="Arial"/>
                <a:ea typeface="Arial"/>
                <a:cs typeface="Arial"/>
                <a:sym typeface="Arial"/>
              </a:defRPr>
            </a:lvl1pPr>
          </a:lstStyle>
          <a:p>
            <a:r>
              <a:t>This work is licensed under the Creative Commons Attribution 4.0 International License. To view a copy of this license, visit http://creativecommons.org/licenses/by/4.0/ or send a letter to Creative Commons, PO Box 1866, Mountain View, CA 94042, USA.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he Textbook Cost Challenge"/>
          <p:cNvSpPr txBox="1">
            <a:spLocks noGrp="1"/>
          </p:cNvSpPr>
          <p:nvPr>
            <p:ph type="title"/>
          </p:nvPr>
        </p:nvSpPr>
        <p:spPr>
          <a:xfrm>
            <a:off x="952500" y="88900"/>
            <a:ext cx="11099800" cy="1057325"/>
          </a:xfrm>
          <a:prstGeom prst="rect">
            <a:avLst/>
          </a:prstGeom>
        </p:spPr>
        <p:txBody>
          <a:bodyPr/>
          <a:lstStyle>
            <a:lvl1pPr>
              <a:defRPr sz="5000" b="1">
                <a:latin typeface="Helvetica Neue"/>
                <a:ea typeface="Helvetica Neue"/>
                <a:cs typeface="Helvetica Neue"/>
                <a:sym typeface="Helvetica Neue"/>
              </a:defRPr>
            </a:lvl1pPr>
          </a:lstStyle>
          <a:p>
            <a:r>
              <a:t>The Textbook Cost Challenge</a:t>
            </a:r>
          </a:p>
        </p:txBody>
      </p:sp>
      <p:sp>
        <p:nvSpPr>
          <p:cNvPr id="130" name="A student pays ~$1400 per academic year in books and supplies at two-year colleges.…"/>
          <p:cNvSpPr txBox="1">
            <a:spLocks noGrp="1"/>
          </p:cNvSpPr>
          <p:nvPr>
            <p:ph type="body" sz="half" idx="1"/>
          </p:nvPr>
        </p:nvSpPr>
        <p:spPr>
          <a:xfrm>
            <a:off x="279951" y="6687648"/>
            <a:ext cx="12444898" cy="2910821"/>
          </a:xfrm>
          <a:prstGeom prst="rect">
            <a:avLst/>
          </a:prstGeom>
        </p:spPr>
        <p:txBody>
          <a:bodyPr/>
          <a:lstStyle/>
          <a:p>
            <a:pPr marL="231417" indent="-231417" defTabSz="448055">
              <a:spcBef>
                <a:spcPts val="0"/>
              </a:spcBef>
              <a:defRPr sz="2548">
                <a:latin typeface="Arial"/>
                <a:ea typeface="Arial"/>
                <a:cs typeface="Arial"/>
                <a:sym typeface="Arial"/>
              </a:defRPr>
            </a:pPr>
            <a:r>
              <a:t>A student pays ~$1400 per academic year in books and supplies at two-year colleges.  </a:t>
            </a:r>
          </a:p>
          <a:p>
            <a:pPr marL="231417" indent="-231417" defTabSz="448055">
              <a:spcBef>
                <a:spcPts val="0"/>
              </a:spcBef>
              <a:defRPr sz="2548">
                <a:latin typeface="Arial"/>
                <a:ea typeface="Arial"/>
                <a:cs typeface="Arial"/>
                <a:sym typeface="Arial"/>
              </a:defRPr>
            </a:pPr>
            <a:r>
              <a:t>Cost is particularly onerous at two-year colleges where students typically have lower incomes and textbooks are a larger percentage of the overall cost of education </a:t>
            </a:r>
          </a:p>
          <a:p>
            <a:pPr marL="144017" indent="-144017" defTabSz="448055">
              <a:spcBef>
                <a:spcPts val="0"/>
              </a:spcBef>
              <a:defRPr sz="2548">
                <a:latin typeface="Arial"/>
                <a:ea typeface="Arial"/>
                <a:cs typeface="Arial"/>
                <a:sym typeface="Arial"/>
              </a:defRPr>
            </a:pPr>
            <a:endParaRPr/>
          </a:p>
          <a:p>
            <a:pPr marL="0" indent="0" defTabSz="448055">
              <a:spcBef>
                <a:spcPts val="500"/>
              </a:spcBef>
              <a:buSzTx/>
              <a:buNone/>
              <a:tabLst>
                <a:tab pos="342900" algn="l"/>
                <a:tab pos="889000" algn="l"/>
                <a:tab pos="1384300" algn="l"/>
                <a:tab pos="1739900" algn="l"/>
                <a:tab pos="2082800" algn="l"/>
                <a:tab pos="2438400" algn="l"/>
                <a:tab pos="2781300" algn="l"/>
                <a:tab pos="3124200" algn="l"/>
                <a:tab pos="3479800" algn="l"/>
                <a:tab pos="3822700" algn="l"/>
                <a:tab pos="4178300" algn="l"/>
              </a:tabLst>
              <a:defRPr sz="2548">
                <a:latin typeface="Arial"/>
                <a:ea typeface="Arial"/>
                <a:cs typeface="Arial"/>
                <a:sym typeface="Arial"/>
              </a:defRPr>
            </a:pPr>
            <a:r>
              <a:rPr b="1"/>
              <a:t>Discuss: </a:t>
            </a:r>
            <a:r>
              <a:t>How much do your textbooks cost?  Do you run into issues of students not accessing the material until several weeks into class? </a:t>
            </a:r>
          </a:p>
        </p:txBody>
      </p:sp>
      <p:pic>
        <p:nvPicPr>
          <p:cNvPr id="131" name="Image" descr="Image"/>
          <p:cNvPicPr>
            <a:picLocks noChangeAspect="1"/>
          </p:cNvPicPr>
          <p:nvPr/>
        </p:nvPicPr>
        <p:blipFill>
          <a:blip r:embed="rId3"/>
          <a:stretch>
            <a:fillRect/>
          </a:stretch>
        </p:blipFill>
        <p:spPr>
          <a:xfrm>
            <a:off x="184412" y="1087072"/>
            <a:ext cx="12635976" cy="5522165"/>
          </a:xfrm>
          <a:prstGeom prst="rect">
            <a:avLst/>
          </a:prstGeom>
          <a:ln w="12700">
            <a:miter lim="400000"/>
          </a:ln>
        </p:spPr>
      </p:pic>
      <p:sp>
        <p:nvSpPr>
          <p:cNvPr id="132" name="College Board, 2017"/>
          <p:cNvSpPr txBox="1"/>
          <p:nvPr/>
        </p:nvSpPr>
        <p:spPr>
          <a:xfrm>
            <a:off x="228994" y="6049734"/>
            <a:ext cx="2777575"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2300" b="0">
                <a:latin typeface="Arial"/>
                <a:ea typeface="Arial"/>
                <a:cs typeface="Arial"/>
                <a:sym typeface="Arial"/>
              </a:defRPr>
            </a:lvl1pPr>
          </a:lstStyle>
          <a:p>
            <a:r>
              <a:t>College Board, 2017</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pen Educational Resources (OER): A possible solution"/>
          <p:cNvSpPr txBox="1">
            <a:spLocks noGrp="1"/>
          </p:cNvSpPr>
          <p:nvPr>
            <p:ph type="title"/>
          </p:nvPr>
        </p:nvSpPr>
        <p:spPr>
          <a:xfrm>
            <a:off x="149968" y="254000"/>
            <a:ext cx="12704864" cy="1057325"/>
          </a:xfrm>
          <a:prstGeom prst="rect">
            <a:avLst/>
          </a:prstGeom>
        </p:spPr>
        <p:txBody>
          <a:bodyPr>
            <a:normAutofit fontScale="90000"/>
          </a:bodyPr>
          <a:lstStyle>
            <a:lvl1pPr defTabSz="432308">
              <a:defRPr sz="3700" b="1">
                <a:latin typeface="Helvetica Neue"/>
                <a:ea typeface="Helvetica Neue"/>
                <a:cs typeface="Helvetica Neue"/>
                <a:sym typeface="Helvetica Neue"/>
              </a:defRPr>
            </a:lvl1pPr>
          </a:lstStyle>
          <a:p>
            <a:r>
              <a:t>Open Educational Resources (OER): A possible solution </a:t>
            </a:r>
          </a:p>
        </p:txBody>
      </p:sp>
      <p:sp>
        <p:nvSpPr>
          <p:cNvPr id="137" name="To cut book expenses, can use Open Educational Resources (OER)…"/>
          <p:cNvSpPr txBox="1">
            <a:spLocks noGrp="1"/>
          </p:cNvSpPr>
          <p:nvPr>
            <p:ph type="body" idx="1"/>
          </p:nvPr>
        </p:nvSpPr>
        <p:spPr>
          <a:xfrm>
            <a:off x="85279" y="1150029"/>
            <a:ext cx="6607835" cy="8515135"/>
          </a:xfrm>
          <a:prstGeom prst="rect">
            <a:avLst/>
          </a:prstGeom>
        </p:spPr>
        <p:txBody>
          <a:bodyPr anchor="t"/>
          <a:lstStyle/>
          <a:p>
            <a:pPr marL="263921" indent="-263921" defTabSz="457200">
              <a:spcBef>
                <a:spcPts val="0"/>
              </a:spcBef>
              <a:defRPr sz="3000">
                <a:latin typeface="Arial"/>
                <a:ea typeface="Arial"/>
                <a:cs typeface="Arial"/>
                <a:sym typeface="Arial"/>
              </a:defRPr>
            </a:pPr>
            <a:r>
              <a:t>To cut book expenses, can use Open Educational Resources (OER)</a:t>
            </a:r>
          </a:p>
          <a:p>
            <a:pPr marL="708421" lvl="1" indent="-263921" defTabSz="457200">
              <a:spcBef>
                <a:spcPts val="0"/>
              </a:spcBef>
              <a:defRPr sz="3000">
                <a:latin typeface="Arial"/>
                <a:ea typeface="Arial"/>
                <a:cs typeface="Arial"/>
                <a:sym typeface="Arial"/>
              </a:defRPr>
            </a:pPr>
            <a:r>
              <a:t>“Open” means they can be accessed by anyone </a:t>
            </a:r>
          </a:p>
          <a:p>
            <a:pPr marL="708421" lvl="1" indent="-263921" defTabSz="457200">
              <a:spcBef>
                <a:spcPts val="0"/>
              </a:spcBef>
              <a:defRPr sz="3000">
                <a:latin typeface="Arial"/>
                <a:ea typeface="Arial"/>
                <a:cs typeface="Arial"/>
                <a:sym typeface="Arial"/>
              </a:defRPr>
            </a:pPr>
            <a:r>
              <a:t>Educational</a:t>
            </a:r>
          </a:p>
          <a:p>
            <a:pPr marL="774402" lvl="1" indent="-329902" defTabSz="457200">
              <a:spcBef>
                <a:spcPts val="0"/>
              </a:spcBef>
              <a:defRPr sz="2400">
                <a:latin typeface="Arial"/>
                <a:ea typeface="Arial"/>
                <a:cs typeface="Arial"/>
                <a:sym typeface="Arial"/>
              </a:defRPr>
            </a:pPr>
            <a:r>
              <a:rPr sz="3000"/>
              <a:t>For non-commercial purposes </a:t>
            </a:r>
            <a:r>
              <a:rPr sz="1800"/>
              <a:t>(UNESCO, 2002)</a:t>
            </a:r>
          </a:p>
          <a:p>
            <a:pPr marL="708421" lvl="1" indent="-263921" defTabSz="457200">
              <a:spcBef>
                <a:spcPts val="0"/>
              </a:spcBef>
              <a:defRPr sz="2400">
                <a:latin typeface="Arial"/>
                <a:ea typeface="Arial"/>
                <a:cs typeface="Arial"/>
                <a:sym typeface="Arial"/>
              </a:defRPr>
            </a:pPr>
            <a:endParaRPr sz="1800"/>
          </a:p>
          <a:p>
            <a:pPr marL="263921" indent="-263921" defTabSz="457200">
              <a:spcBef>
                <a:spcPts val="0"/>
              </a:spcBef>
              <a:defRPr sz="3000">
                <a:latin typeface="Arial"/>
                <a:ea typeface="Arial"/>
                <a:cs typeface="Arial"/>
                <a:sym typeface="Arial"/>
              </a:defRPr>
            </a:pPr>
            <a:r>
              <a:t>Open textbooks (a subset of OER) directly replace expensive commercial textbooks</a:t>
            </a:r>
          </a:p>
          <a:p>
            <a:pPr marL="774402" lvl="1" indent="-329902" defTabSz="457200">
              <a:spcBef>
                <a:spcPts val="0"/>
              </a:spcBef>
              <a:defRPr sz="2400">
                <a:latin typeface="Arial"/>
                <a:ea typeface="Arial"/>
                <a:cs typeface="Arial"/>
                <a:sym typeface="Arial"/>
              </a:defRPr>
            </a:pPr>
            <a:r>
              <a:rPr sz="3000"/>
              <a:t>free online </a:t>
            </a:r>
          </a:p>
          <a:p>
            <a:pPr marL="774402" lvl="1" indent="-329902" defTabSz="457200">
              <a:spcBef>
                <a:spcPts val="0"/>
              </a:spcBef>
              <a:defRPr sz="2400">
                <a:latin typeface="Arial"/>
                <a:ea typeface="Arial"/>
                <a:cs typeface="Arial"/>
                <a:sym typeface="Arial"/>
              </a:defRPr>
            </a:pPr>
            <a:r>
              <a:rPr sz="3000"/>
              <a:t>use Creative Commons licenses so that teachers and others can revise them to better meet the needs of local students</a:t>
            </a:r>
            <a:r>
              <a:t> </a:t>
            </a:r>
            <a:r>
              <a:rPr sz="1800"/>
              <a:t>(Johnstone, 2005; Bissell, 2009; D’Antoni, 2009)</a:t>
            </a:r>
          </a:p>
        </p:txBody>
      </p:sp>
      <p:pic>
        <p:nvPicPr>
          <p:cNvPr id="138" name="Image" descr="Image"/>
          <p:cNvPicPr>
            <a:picLocks noChangeAspect="1"/>
          </p:cNvPicPr>
          <p:nvPr/>
        </p:nvPicPr>
        <p:blipFill>
          <a:blip r:embed="rId2"/>
          <a:srcRect t="18777" r="50480"/>
          <a:stretch>
            <a:fillRect/>
          </a:stretch>
        </p:blipFill>
        <p:spPr>
          <a:xfrm>
            <a:off x="6845375" y="1433900"/>
            <a:ext cx="6201087" cy="6051505"/>
          </a:xfrm>
          <a:prstGeom prst="rect">
            <a:avLst/>
          </a:prstGeom>
          <a:ln w="12700">
            <a:miter lim="400000"/>
          </a:ln>
        </p:spPr>
      </p:pic>
      <p:pic>
        <p:nvPicPr>
          <p:cNvPr id="139" name="Image" descr="Image"/>
          <p:cNvPicPr>
            <a:picLocks noChangeAspect="1"/>
          </p:cNvPicPr>
          <p:nvPr/>
        </p:nvPicPr>
        <p:blipFill>
          <a:blip r:embed="rId2"/>
          <a:srcRect l="51731" t="44599" r="14262" b="44599"/>
          <a:stretch>
            <a:fillRect/>
          </a:stretch>
        </p:blipFill>
        <p:spPr>
          <a:xfrm>
            <a:off x="7933607" y="8125279"/>
            <a:ext cx="4024577" cy="760577"/>
          </a:xfrm>
          <a:prstGeom prst="rect">
            <a:avLst/>
          </a:prstGeom>
          <a:ln w="12700">
            <a:miter lim="400000"/>
          </a:ln>
        </p:spPr>
      </p:pic>
      <p:sp>
        <p:nvSpPr>
          <p:cNvPr id="140" name="Example:"/>
          <p:cNvSpPr txBox="1"/>
          <p:nvPr/>
        </p:nvSpPr>
        <p:spPr>
          <a:xfrm>
            <a:off x="8401930" y="7608026"/>
            <a:ext cx="1451154"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Example: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Questions About Open Textbooks"/>
          <p:cNvSpPr txBox="1">
            <a:spLocks noGrp="1"/>
          </p:cNvSpPr>
          <p:nvPr>
            <p:ph type="title"/>
          </p:nvPr>
        </p:nvSpPr>
        <p:spPr>
          <a:xfrm>
            <a:off x="952500" y="254000"/>
            <a:ext cx="11099800" cy="1057325"/>
          </a:xfrm>
          <a:prstGeom prst="rect">
            <a:avLst/>
          </a:prstGeom>
        </p:spPr>
        <p:txBody>
          <a:bodyPr/>
          <a:lstStyle>
            <a:lvl1pPr defTabSz="403097">
              <a:defRPr sz="5520"/>
            </a:lvl1pPr>
          </a:lstStyle>
          <a:p>
            <a:r>
              <a:t>Questions About Open Textbooks</a:t>
            </a:r>
          </a:p>
        </p:txBody>
      </p:sp>
      <p:sp>
        <p:nvSpPr>
          <p:cNvPr id="143" name="Discuss: Do you use any OER materials? Why/why not?  How do you choose the materials for your courses?"/>
          <p:cNvSpPr txBox="1">
            <a:spLocks noGrp="1"/>
          </p:cNvSpPr>
          <p:nvPr>
            <p:ph type="body" sz="quarter" idx="1"/>
          </p:nvPr>
        </p:nvSpPr>
        <p:spPr>
          <a:xfrm>
            <a:off x="571986" y="8442275"/>
            <a:ext cx="12114828" cy="1057326"/>
          </a:xfrm>
          <a:prstGeom prst="rect">
            <a:avLst/>
          </a:prstGeom>
        </p:spPr>
        <p:txBody>
          <a:bodyPr/>
          <a:lstStyle/>
          <a:p>
            <a:pPr marL="0" indent="0" defTabSz="457200">
              <a:spcBef>
                <a:spcPts val="0"/>
              </a:spcBef>
              <a:buSzTx/>
              <a:buNone/>
              <a:defRPr sz="3000" b="1">
                <a:latin typeface="Arial"/>
                <a:ea typeface="Arial"/>
                <a:cs typeface="Arial"/>
                <a:sym typeface="Arial"/>
              </a:defRPr>
            </a:pPr>
            <a:r>
              <a:t>Discuss: </a:t>
            </a:r>
            <a:r>
              <a:rPr b="0"/>
              <a:t>Do you use any OER materials? Why/why not?  How </a:t>
            </a:r>
            <a:r>
              <a:rPr b="0" i="1"/>
              <a:t>do </a:t>
            </a:r>
            <a:r>
              <a:rPr b="0"/>
              <a:t>you choose the materials for your courses?</a:t>
            </a:r>
          </a:p>
        </p:txBody>
      </p:sp>
      <p:sp>
        <p:nvSpPr>
          <p:cNvPr id="144" name="Quote Bubble"/>
          <p:cNvSpPr/>
          <p:nvPr/>
        </p:nvSpPr>
        <p:spPr>
          <a:xfrm>
            <a:off x="4603040" y="1407664"/>
            <a:ext cx="7193380" cy="991300"/>
          </a:xfrm>
          <a:prstGeom prst="wedgeEllipseCallout">
            <a:avLst>
              <a:gd name="adj1" fmla="val -26833"/>
              <a:gd name="adj2" fmla="val 77132"/>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5" name="Where can I find one for my course?"/>
          <p:cNvSpPr txBox="1"/>
          <p:nvPr/>
        </p:nvSpPr>
        <p:spPr>
          <a:xfrm>
            <a:off x="5173823" y="1402629"/>
            <a:ext cx="6355708" cy="951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defTabSz="457200">
              <a:defRPr sz="3000" b="0">
                <a:latin typeface="Arial"/>
                <a:ea typeface="Arial"/>
                <a:cs typeface="Arial"/>
                <a:sym typeface="Arial"/>
              </a:defRPr>
            </a:pPr>
            <a:r>
              <a:t>Where can I find one for </a:t>
            </a:r>
            <a:r>
              <a:rPr i="1"/>
              <a:t>my course?</a:t>
            </a:r>
          </a:p>
        </p:txBody>
      </p:sp>
      <p:sp>
        <p:nvSpPr>
          <p:cNvPr id="146" name="How can these textbooks be free? Who funds them?"/>
          <p:cNvSpPr txBox="1"/>
          <p:nvPr/>
        </p:nvSpPr>
        <p:spPr>
          <a:xfrm>
            <a:off x="7571726" y="5944552"/>
            <a:ext cx="5587135" cy="1384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3000" b="0">
                <a:latin typeface="Arial"/>
                <a:ea typeface="Arial"/>
                <a:cs typeface="Arial"/>
                <a:sym typeface="Arial"/>
              </a:defRPr>
            </a:lvl1pPr>
          </a:lstStyle>
          <a:p>
            <a:r>
              <a:t>How can these textbooks be free? Who funds them?</a:t>
            </a:r>
          </a:p>
        </p:txBody>
      </p:sp>
      <p:sp>
        <p:nvSpPr>
          <p:cNvPr id="147" name="Do students learn well from them?"/>
          <p:cNvSpPr txBox="1"/>
          <p:nvPr/>
        </p:nvSpPr>
        <p:spPr>
          <a:xfrm>
            <a:off x="6384701" y="3041842"/>
            <a:ext cx="5895344" cy="95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000" b="0">
                <a:latin typeface="Arial"/>
                <a:ea typeface="Arial"/>
                <a:cs typeface="Arial"/>
                <a:sym typeface="Arial"/>
              </a:defRPr>
            </a:lvl1pPr>
          </a:lstStyle>
          <a:p>
            <a:r>
              <a:t>Do students learn well from them?</a:t>
            </a:r>
          </a:p>
        </p:txBody>
      </p:sp>
      <p:sp>
        <p:nvSpPr>
          <p:cNvPr id="148" name="Do faculty like them?"/>
          <p:cNvSpPr txBox="1"/>
          <p:nvPr/>
        </p:nvSpPr>
        <p:spPr>
          <a:xfrm>
            <a:off x="864100" y="2764110"/>
            <a:ext cx="3650643" cy="95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000" b="0">
                <a:latin typeface="Arial"/>
                <a:ea typeface="Arial"/>
                <a:cs typeface="Arial"/>
                <a:sym typeface="Arial"/>
              </a:defRPr>
            </a:lvl1pPr>
          </a:lstStyle>
          <a:p>
            <a:r>
              <a:rPr dirty="0"/>
              <a:t>Do faculty like them?</a:t>
            </a:r>
          </a:p>
        </p:txBody>
      </p:sp>
      <p:sp>
        <p:nvSpPr>
          <p:cNvPr id="149" name="How about support materials?"/>
          <p:cNvSpPr txBox="1"/>
          <p:nvPr/>
        </p:nvSpPr>
        <p:spPr>
          <a:xfrm>
            <a:off x="6150147" y="4681384"/>
            <a:ext cx="5175760" cy="95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3000" b="0">
                <a:latin typeface="Arial"/>
                <a:ea typeface="Arial"/>
                <a:cs typeface="Arial"/>
                <a:sym typeface="Arial"/>
              </a:defRPr>
            </a:lvl1pPr>
          </a:lstStyle>
          <a:p>
            <a:r>
              <a:t>How about support materials?</a:t>
            </a:r>
          </a:p>
        </p:txBody>
      </p:sp>
      <p:sp>
        <p:nvSpPr>
          <p:cNvPr id="150" name="How about online homework programs?"/>
          <p:cNvSpPr txBox="1"/>
          <p:nvPr/>
        </p:nvSpPr>
        <p:spPr>
          <a:xfrm>
            <a:off x="1808157" y="6495341"/>
            <a:ext cx="4302243" cy="1384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3000" b="0">
                <a:latin typeface="Arial"/>
                <a:ea typeface="Arial"/>
                <a:cs typeface="Arial"/>
                <a:sym typeface="Arial"/>
              </a:defRPr>
            </a:lvl1pPr>
          </a:lstStyle>
          <a:p>
            <a:r>
              <a:t>How about online homework programs?</a:t>
            </a:r>
          </a:p>
        </p:txBody>
      </p:sp>
      <p:sp>
        <p:nvSpPr>
          <p:cNvPr id="151" name="Are they high quality (if anyone can create)?"/>
          <p:cNvSpPr txBox="1"/>
          <p:nvPr/>
        </p:nvSpPr>
        <p:spPr>
          <a:xfrm>
            <a:off x="659515" y="4402121"/>
            <a:ext cx="3990507" cy="1384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3000" b="0">
                <a:latin typeface="Arial"/>
                <a:ea typeface="Arial"/>
                <a:cs typeface="Arial"/>
                <a:sym typeface="Arial"/>
              </a:defRPr>
            </a:lvl1pPr>
          </a:lstStyle>
          <a:p>
            <a:r>
              <a:t>Are they high quality (if anyone can create)? </a:t>
            </a:r>
          </a:p>
        </p:txBody>
      </p:sp>
      <p:sp>
        <p:nvSpPr>
          <p:cNvPr id="152" name="Quote Bubble"/>
          <p:cNvSpPr/>
          <p:nvPr/>
        </p:nvSpPr>
        <p:spPr>
          <a:xfrm>
            <a:off x="645713" y="2747839"/>
            <a:ext cx="4056196" cy="928662"/>
          </a:xfrm>
          <a:prstGeom prst="wedgeEllipseCallout">
            <a:avLst>
              <a:gd name="adj1" fmla="val 40683"/>
              <a:gd name="adj2" fmla="val 66496"/>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3" name="Quote Bubble"/>
          <p:cNvSpPr/>
          <p:nvPr/>
        </p:nvSpPr>
        <p:spPr>
          <a:xfrm>
            <a:off x="6032074" y="3059678"/>
            <a:ext cx="6439796" cy="941799"/>
          </a:xfrm>
          <a:prstGeom prst="wedgeEllipseCallout">
            <a:avLst>
              <a:gd name="adj1" fmla="val -43288"/>
              <a:gd name="adj2" fmla="val 67554"/>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4" name="Quote Bubble"/>
          <p:cNvSpPr/>
          <p:nvPr/>
        </p:nvSpPr>
        <p:spPr>
          <a:xfrm>
            <a:off x="173704" y="4368537"/>
            <a:ext cx="4708205" cy="1484071"/>
          </a:xfrm>
          <a:prstGeom prst="wedgeEllipseCallout">
            <a:avLst>
              <a:gd name="adj1" fmla="val 41973"/>
              <a:gd name="adj2" fmla="val 60323"/>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5" name="Quote Bubble"/>
          <p:cNvSpPr/>
          <p:nvPr/>
        </p:nvSpPr>
        <p:spPr>
          <a:xfrm>
            <a:off x="1190698" y="6450088"/>
            <a:ext cx="4708204" cy="1484071"/>
          </a:xfrm>
          <a:prstGeom prst="wedgeEllipseCallout">
            <a:avLst>
              <a:gd name="adj1" fmla="val 45641"/>
              <a:gd name="adj2" fmla="val -59244"/>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6" name="Quote Bubble"/>
          <p:cNvSpPr/>
          <p:nvPr/>
        </p:nvSpPr>
        <p:spPr>
          <a:xfrm>
            <a:off x="5910597" y="4657345"/>
            <a:ext cx="5561870" cy="1037923"/>
          </a:xfrm>
          <a:prstGeom prst="wedgeEllipseCallout">
            <a:avLst>
              <a:gd name="adj1" fmla="val 36841"/>
              <a:gd name="adj2" fmla="val -68373"/>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7" name="Quote Bubble"/>
          <p:cNvSpPr/>
          <p:nvPr/>
        </p:nvSpPr>
        <p:spPr>
          <a:xfrm>
            <a:off x="6987117" y="5904558"/>
            <a:ext cx="5665812" cy="1386116"/>
          </a:xfrm>
          <a:prstGeom prst="wedgeEllipseCallout">
            <a:avLst>
              <a:gd name="adj1" fmla="val -36822"/>
              <a:gd name="adj2" fmla="val 87418"/>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Finding Open Textbooks for Your Course"/>
          <p:cNvSpPr txBox="1">
            <a:spLocks noGrp="1"/>
          </p:cNvSpPr>
          <p:nvPr>
            <p:ph type="title"/>
          </p:nvPr>
        </p:nvSpPr>
        <p:spPr>
          <a:xfrm>
            <a:off x="749808" y="254000"/>
            <a:ext cx="11612880" cy="1057325"/>
          </a:xfrm>
          <a:prstGeom prst="rect">
            <a:avLst/>
          </a:prstGeom>
        </p:spPr>
        <p:txBody>
          <a:bodyPr/>
          <a:lstStyle>
            <a:lvl1pPr defTabSz="519937">
              <a:defRPr sz="4450" b="1">
                <a:latin typeface="Helvetica Neue"/>
                <a:ea typeface="Helvetica Neue"/>
                <a:cs typeface="Helvetica Neue"/>
                <a:sym typeface="Helvetica Neue"/>
              </a:defRPr>
            </a:lvl1pPr>
          </a:lstStyle>
          <a:p>
            <a:r>
              <a:rPr dirty="0"/>
              <a:t>Finding Open Textbooks for Your Course</a:t>
            </a:r>
          </a:p>
        </p:txBody>
      </p:sp>
      <p:sp>
        <p:nvSpPr>
          <p:cNvPr id="162" name="U of MN database of OER textbooks (http://open.umn.edu/opentextbooks/Ourbooks.aspx)…"/>
          <p:cNvSpPr txBox="1">
            <a:spLocks noGrp="1"/>
          </p:cNvSpPr>
          <p:nvPr>
            <p:ph type="body" idx="1"/>
          </p:nvPr>
        </p:nvSpPr>
        <p:spPr>
          <a:xfrm>
            <a:off x="5635182" y="1329677"/>
            <a:ext cx="7369618" cy="8191102"/>
          </a:xfrm>
          <a:prstGeom prst="rect">
            <a:avLst/>
          </a:prstGeom>
        </p:spPr>
        <p:txBody>
          <a:bodyPr/>
          <a:lstStyle/>
          <a:p>
            <a:pPr marL="221742" indent="-221742" defTabSz="443484">
              <a:spcBef>
                <a:spcPts val="500"/>
              </a:spcBef>
              <a:buSzTx/>
              <a:buNone/>
              <a:tabLst>
                <a:tab pos="342900" algn="l"/>
                <a:tab pos="876300" algn="l"/>
                <a:tab pos="1371600" algn="l"/>
                <a:tab pos="1714500" algn="l"/>
                <a:tab pos="2057400" algn="l"/>
                <a:tab pos="2413000" algn="l"/>
                <a:tab pos="2755900" algn="l"/>
                <a:tab pos="3098800" algn="l"/>
                <a:tab pos="3441700" algn="l"/>
                <a:tab pos="3784600" algn="l"/>
                <a:tab pos="4127500" algn="l"/>
              </a:tabLst>
              <a:defRPr sz="2910" u="sng">
                <a:solidFill>
                  <a:srgbClr val="0433FF"/>
                </a:solidFill>
                <a:latin typeface="Arial"/>
                <a:ea typeface="Arial"/>
                <a:cs typeface="Arial"/>
                <a:sym typeface="Arial"/>
              </a:defRPr>
            </a:pPr>
            <a:r>
              <a:rPr u="none" dirty="0">
                <a:solidFill>
                  <a:srgbClr val="000000"/>
                </a:solidFill>
              </a:rPr>
              <a:t>U of MN database of OER textbooks (</a:t>
            </a:r>
            <a:r>
              <a:rPr dirty="0">
                <a:solidFill>
                  <a:schemeClr val="accent1">
                    <a:lumOff val="-13575"/>
                  </a:schemeClr>
                </a:solidFill>
                <a:hlinkClick r:id="rId3"/>
              </a:rPr>
              <a:t>http://open.umn.edu/opentextbooks/Ourbooks.aspx</a:t>
            </a:r>
            <a:r>
              <a:rPr u="none" dirty="0">
                <a:solidFill>
                  <a:srgbClr val="000000"/>
                </a:solidFill>
              </a:rPr>
              <a:t>)</a:t>
            </a:r>
            <a:endParaRPr b="1" dirty="0">
              <a:solidFill>
                <a:srgbClr val="000000"/>
              </a:solidFill>
            </a:endParaRPr>
          </a:p>
          <a:p>
            <a:pPr marL="665226" indent="-221742" defTabSz="443484">
              <a:spcBef>
                <a:spcPts val="900"/>
              </a:spcBef>
              <a:buSzTx/>
              <a:buNone/>
              <a:defRPr sz="2910">
                <a:latin typeface="Arial"/>
                <a:ea typeface="Arial"/>
                <a:cs typeface="Arial"/>
                <a:sym typeface="Arial"/>
              </a:defRPr>
            </a:pPr>
            <a:r>
              <a:rPr dirty="0"/>
              <a:t>o	All are open and used at more than just the author’s institution</a:t>
            </a:r>
          </a:p>
          <a:p>
            <a:pPr marL="665226" indent="-221742" defTabSz="443484">
              <a:spcBef>
                <a:spcPts val="900"/>
              </a:spcBef>
              <a:buSzTx/>
              <a:buNone/>
              <a:defRPr sz="2910">
                <a:latin typeface="Arial"/>
                <a:ea typeface="Arial"/>
                <a:cs typeface="Arial"/>
                <a:sym typeface="Arial"/>
              </a:defRPr>
            </a:pPr>
            <a:r>
              <a:rPr dirty="0"/>
              <a:t>o	All available in a downloadable format</a:t>
            </a:r>
          </a:p>
          <a:p>
            <a:pPr marL="665226" indent="-221742" defTabSz="443484">
              <a:spcBef>
                <a:spcPts val="900"/>
              </a:spcBef>
              <a:buSzTx/>
              <a:buNone/>
              <a:defRPr sz="2910">
                <a:latin typeface="Arial"/>
                <a:ea typeface="Arial"/>
                <a:cs typeface="Arial"/>
                <a:sym typeface="Arial"/>
              </a:defRPr>
            </a:pPr>
            <a:r>
              <a:rPr dirty="0"/>
              <a:t>o	Many are reviewed by faculty</a:t>
            </a:r>
          </a:p>
          <a:p>
            <a:pPr marL="0" indent="0" defTabSz="443484">
              <a:spcBef>
                <a:spcPts val="0"/>
              </a:spcBef>
              <a:buSzTx/>
              <a:buNone/>
              <a:defRPr sz="2910">
                <a:latin typeface="Arial"/>
                <a:ea typeface="Arial"/>
                <a:cs typeface="Arial"/>
                <a:sym typeface="Arial"/>
              </a:defRPr>
            </a:pPr>
            <a:endParaRPr dirty="0"/>
          </a:p>
          <a:p>
            <a:pPr marL="221742" indent="-221742" defTabSz="443484">
              <a:spcBef>
                <a:spcPts val="500"/>
              </a:spcBef>
              <a:buSzTx/>
              <a:buNone/>
              <a:defRPr sz="2910">
                <a:latin typeface="Arial"/>
                <a:ea typeface="Arial"/>
                <a:cs typeface="Arial"/>
                <a:sym typeface="Arial"/>
              </a:defRPr>
            </a:pPr>
            <a:r>
              <a:rPr dirty="0"/>
              <a:t>Widely-used OER for biology is </a:t>
            </a:r>
            <a:r>
              <a:rPr i="1" dirty="0"/>
              <a:t>OpenStax Biology</a:t>
            </a:r>
            <a:r>
              <a:rPr b="1" dirty="0"/>
              <a:t> </a:t>
            </a:r>
            <a:r>
              <a:rPr dirty="0"/>
              <a:t>(Rice University) (</a:t>
            </a:r>
            <a:r>
              <a:rPr u="sng" dirty="0">
                <a:solidFill>
                  <a:schemeClr val="accent1">
                    <a:lumOff val="-13575"/>
                  </a:schemeClr>
                </a:solidFill>
                <a:hlinkClick r:id="rId4"/>
              </a:rPr>
              <a:t>https://openstax.org/details/books/biology</a:t>
            </a:r>
            <a:r>
              <a:rPr b="1" u="sng" dirty="0"/>
              <a:t>)</a:t>
            </a:r>
            <a:endParaRPr b="1" dirty="0"/>
          </a:p>
          <a:p>
            <a:pPr marL="665226" indent="-221742" defTabSz="443484">
              <a:spcBef>
                <a:spcPts val="0"/>
              </a:spcBef>
              <a:buSzTx/>
              <a:buNone/>
              <a:defRPr sz="2910">
                <a:latin typeface="Arial"/>
                <a:ea typeface="Arial"/>
                <a:cs typeface="Arial"/>
                <a:sym typeface="Arial"/>
              </a:defRPr>
            </a:pPr>
            <a:r>
              <a:rPr dirty="0"/>
              <a:t>o	Print copies available for ~$50 (less, if you do B&amp;W copies)</a:t>
            </a:r>
          </a:p>
          <a:p>
            <a:pPr marL="665226" indent="-221742" defTabSz="443484">
              <a:spcBef>
                <a:spcPts val="900"/>
              </a:spcBef>
              <a:buSzTx/>
              <a:buNone/>
              <a:defRPr sz="2910">
                <a:latin typeface="Arial"/>
                <a:ea typeface="Arial"/>
                <a:cs typeface="Arial"/>
                <a:sym typeface="Arial"/>
              </a:defRPr>
            </a:pPr>
            <a:r>
              <a:rPr dirty="0"/>
              <a:t>o	</a:t>
            </a:r>
            <a:r>
              <a:rPr i="1" dirty="0"/>
              <a:t>Some </a:t>
            </a:r>
            <a:r>
              <a:rPr dirty="0"/>
              <a:t>instructional resources available</a:t>
            </a:r>
          </a:p>
          <a:p>
            <a:pPr marL="665226" indent="-221742" defTabSz="443484">
              <a:spcBef>
                <a:spcPts val="900"/>
              </a:spcBef>
              <a:buSzTx/>
              <a:buNone/>
              <a:defRPr sz="2910">
                <a:latin typeface="Arial"/>
                <a:ea typeface="Arial"/>
                <a:cs typeface="Arial"/>
                <a:sym typeface="Arial"/>
              </a:defRPr>
            </a:pPr>
            <a:r>
              <a:rPr dirty="0"/>
              <a:t>o	Book can be used with online learning tools (Sapling Learning, Wiley Plus)</a:t>
            </a:r>
          </a:p>
        </p:txBody>
      </p:sp>
      <p:pic>
        <p:nvPicPr>
          <p:cNvPr id="163" name="Image" descr="Image"/>
          <p:cNvPicPr>
            <a:picLocks noChangeAspect="1"/>
          </p:cNvPicPr>
          <p:nvPr/>
        </p:nvPicPr>
        <p:blipFill>
          <a:blip r:embed="rId5"/>
          <a:stretch>
            <a:fillRect/>
          </a:stretch>
        </p:blipFill>
        <p:spPr>
          <a:xfrm>
            <a:off x="149563" y="1931295"/>
            <a:ext cx="5485294" cy="698786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book Choice"/>
          <p:cNvSpPr txBox="1">
            <a:spLocks noGrp="1"/>
          </p:cNvSpPr>
          <p:nvPr>
            <p:ph type="title"/>
          </p:nvPr>
        </p:nvSpPr>
        <p:spPr>
          <a:xfrm>
            <a:off x="183881" y="254000"/>
            <a:ext cx="12787446" cy="1057325"/>
          </a:xfrm>
          <a:prstGeom prst="rect">
            <a:avLst/>
          </a:prstGeom>
        </p:spPr>
        <p:txBody>
          <a:bodyPr/>
          <a:lstStyle>
            <a:lvl1pPr>
              <a:defRPr sz="5000" b="1">
                <a:latin typeface="Helvetica Neue"/>
                <a:ea typeface="Helvetica Neue"/>
                <a:cs typeface="Helvetica Neue"/>
                <a:sym typeface="Helvetica Neue"/>
              </a:defRPr>
            </a:lvl1pPr>
          </a:lstStyle>
          <a:p>
            <a:r>
              <a:t>Textbook Choice</a:t>
            </a:r>
          </a:p>
        </p:txBody>
      </p:sp>
      <p:sp>
        <p:nvSpPr>
          <p:cNvPr id="168" name="How textbooks were chosen in our survey"/>
          <p:cNvSpPr txBox="1"/>
          <p:nvPr/>
        </p:nvSpPr>
        <p:spPr>
          <a:xfrm>
            <a:off x="3474892" y="1242575"/>
            <a:ext cx="6205424"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How textbooks were chosen in our survey</a:t>
            </a:r>
          </a:p>
        </p:txBody>
      </p:sp>
      <p:sp>
        <p:nvSpPr>
          <p:cNvPr id="169" name="But is the quality really different?  Do students really learn better with one vs another?"/>
          <p:cNvSpPr txBox="1"/>
          <p:nvPr/>
        </p:nvSpPr>
        <p:spPr>
          <a:xfrm>
            <a:off x="235757" y="7321180"/>
            <a:ext cx="12683695" cy="498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ct val="117999"/>
              </a:lnSpc>
              <a:defRPr sz="2600" b="0"/>
            </a:pPr>
            <a:r>
              <a:t>But is the quality </a:t>
            </a:r>
            <a:r>
              <a:rPr i="1"/>
              <a:t>really </a:t>
            </a:r>
            <a:r>
              <a:t>different?  Do students </a:t>
            </a:r>
            <a:r>
              <a:rPr i="1"/>
              <a:t>really </a:t>
            </a:r>
            <a:r>
              <a:t>learn better with one vs another?</a:t>
            </a:r>
          </a:p>
        </p:txBody>
      </p:sp>
      <p:pic>
        <p:nvPicPr>
          <p:cNvPr id="170" name="Image" descr="Image"/>
          <p:cNvPicPr>
            <a:picLocks noChangeAspect="1"/>
          </p:cNvPicPr>
          <p:nvPr/>
        </p:nvPicPr>
        <p:blipFill>
          <a:blip r:embed="rId3"/>
          <a:srcRect t="95741" r="71135"/>
          <a:stretch>
            <a:fillRect/>
          </a:stretch>
        </p:blipFill>
        <p:spPr>
          <a:xfrm>
            <a:off x="79145" y="6299603"/>
            <a:ext cx="5182515" cy="641178"/>
          </a:xfrm>
          <a:prstGeom prst="rect">
            <a:avLst/>
          </a:prstGeom>
          <a:ln w="12700">
            <a:miter lim="400000"/>
          </a:ln>
        </p:spPr>
      </p:pic>
      <p:pic>
        <p:nvPicPr>
          <p:cNvPr id="171" name="Image" descr="Image"/>
          <p:cNvPicPr>
            <a:picLocks noChangeAspect="1"/>
          </p:cNvPicPr>
          <p:nvPr/>
        </p:nvPicPr>
        <p:blipFill>
          <a:blip r:embed="rId3"/>
          <a:srcRect b="62126"/>
          <a:stretch>
            <a:fillRect/>
          </a:stretch>
        </p:blipFill>
        <p:spPr>
          <a:xfrm>
            <a:off x="-10277" y="1746178"/>
            <a:ext cx="13004939" cy="4129982"/>
          </a:xfrm>
          <a:prstGeom prst="rect">
            <a:avLst/>
          </a:prstGeom>
          <a:ln w="12700">
            <a:miter lim="400000"/>
          </a:ln>
        </p:spPr>
      </p:pic>
      <p:sp>
        <p:nvSpPr>
          <p:cNvPr id="172" name="Rectangle"/>
          <p:cNvSpPr/>
          <p:nvPr/>
        </p:nvSpPr>
        <p:spPr>
          <a:xfrm>
            <a:off x="228313" y="3150718"/>
            <a:ext cx="11361980" cy="235274"/>
          </a:xfrm>
          <a:prstGeom prst="rect">
            <a:avLst/>
          </a:prstGeom>
          <a:ln w="38100">
            <a:solidFill>
              <a:schemeClr val="accent5">
                <a:hueOff val="-82419"/>
                <a:satOff val="-9513"/>
                <a:lumOff val="-16343"/>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3" name="Rectangle"/>
          <p:cNvSpPr/>
          <p:nvPr/>
        </p:nvSpPr>
        <p:spPr>
          <a:xfrm>
            <a:off x="215613" y="3988918"/>
            <a:ext cx="11361980" cy="235274"/>
          </a:xfrm>
          <a:prstGeom prst="rect">
            <a:avLst/>
          </a:prstGeom>
          <a:ln w="38100">
            <a:solidFill>
              <a:schemeClr val="accent5">
                <a:hueOff val="-82419"/>
                <a:satOff val="-9513"/>
                <a:lumOff val="-16343"/>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4" name="Rectangle"/>
          <p:cNvSpPr/>
          <p:nvPr/>
        </p:nvSpPr>
        <p:spPr>
          <a:xfrm>
            <a:off x="228313" y="5308975"/>
            <a:ext cx="11361980" cy="235274"/>
          </a:xfrm>
          <a:prstGeom prst="rect">
            <a:avLst/>
          </a:prstGeom>
          <a:ln w="38100">
            <a:solidFill>
              <a:schemeClr val="accent5">
                <a:hueOff val="-82419"/>
                <a:satOff val="-9513"/>
                <a:lumOff val="-16343"/>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5" name="Rectangle"/>
          <p:cNvSpPr/>
          <p:nvPr/>
        </p:nvSpPr>
        <p:spPr>
          <a:xfrm>
            <a:off x="228313" y="5030318"/>
            <a:ext cx="11361980" cy="235274"/>
          </a:xfrm>
          <a:prstGeom prst="rect">
            <a:avLst/>
          </a:prstGeom>
          <a:ln w="38100">
            <a:solidFill>
              <a:schemeClr val="accent5">
                <a:hueOff val="-82419"/>
                <a:satOff val="-9513"/>
                <a:lumOff val="-16343"/>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ER ppt Template 190911.potx" id="{E9E14167-E2F4-FC48-9876-43F2620AC0AE}" vid="{6A4D80F4-E524-A742-A7F2-E2AC27EB88C7}"/>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4312</Words>
  <Application>Microsoft Office PowerPoint</Application>
  <PresentationFormat>Custom</PresentationFormat>
  <Paragraphs>319</Paragraphs>
  <Slides>33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Helvetica</vt:lpstr>
      <vt:lpstr>Helvetica Light</vt:lpstr>
      <vt:lpstr>Helvetica Neue</vt:lpstr>
      <vt:lpstr>Helvetica Neue Light</vt:lpstr>
      <vt:lpstr>Helvetica Neue Medium</vt:lpstr>
      <vt:lpstr>Helvetica Neue Thin</vt:lpstr>
      <vt:lpstr>White</vt:lpstr>
      <vt:lpstr>Gallery</vt:lpstr>
      <vt:lpstr>OER in biology</vt:lpstr>
      <vt:lpstr>Presenters</vt:lpstr>
      <vt:lpstr>PowerPoint Presentation</vt:lpstr>
      <vt:lpstr>Implementation of Open Textbooks in Community and Technical College Biology Courses: The Good, the Bad, and the Data </vt:lpstr>
      <vt:lpstr>The Textbook Cost Challenge</vt:lpstr>
      <vt:lpstr>Open Educational Resources (OER): A possible solution </vt:lpstr>
      <vt:lpstr>Questions About Open Textbooks</vt:lpstr>
      <vt:lpstr>Finding Open Textbooks for Your Course</vt:lpstr>
      <vt:lpstr>Textbook Choice</vt:lpstr>
      <vt:lpstr>Digging into textbook effectiveness and perceptions</vt:lpstr>
      <vt:lpstr>Does the textbook matter?</vt:lpstr>
      <vt:lpstr>Does the textbook matter?</vt:lpstr>
      <vt:lpstr>Does the textbook matter?</vt:lpstr>
      <vt:lpstr>Does the textbook matter?</vt:lpstr>
      <vt:lpstr>Does the textbook matter?</vt:lpstr>
      <vt:lpstr>Maybe textbook only matters when…</vt:lpstr>
      <vt:lpstr>Maybe textbook only matters when…</vt:lpstr>
      <vt:lpstr>So what does affect student outcomes?</vt:lpstr>
      <vt:lpstr>So what does affect student outcomes?</vt:lpstr>
      <vt:lpstr>PowerPoint Presentation</vt:lpstr>
      <vt:lpstr>Further Questions</vt:lpstr>
      <vt:lpstr>Anatomy &amp; Physiology Open Textbook Student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Open Textbooks in Community and Technical College Biology Courses: The Good, the Bad, and the Data</dc:title>
  <dc:creator>Suzanne Wakim</dc:creator>
  <cp:lastModifiedBy>Suzanne Wakim</cp:lastModifiedBy>
  <cp:revision>3</cp:revision>
  <dcterms:modified xsi:type="dcterms:W3CDTF">2020-03-27T15:23:37Z</dcterms:modified>
</cp:coreProperties>
</file>